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4" r:id="rId1"/>
    <p:sldMasterId id="2147483776" r:id="rId2"/>
  </p:sldMasterIdLst>
  <p:notesMasterIdLst>
    <p:notesMasterId r:id="rId20"/>
  </p:notesMasterIdLst>
  <p:handoutMasterIdLst>
    <p:handoutMasterId r:id="rId21"/>
  </p:handoutMasterIdLst>
  <p:sldIdLst>
    <p:sldId id="303" r:id="rId3"/>
    <p:sldId id="304" r:id="rId4"/>
    <p:sldId id="308" r:id="rId5"/>
    <p:sldId id="318" r:id="rId6"/>
    <p:sldId id="344" r:id="rId7"/>
    <p:sldId id="322" r:id="rId8"/>
    <p:sldId id="321" r:id="rId9"/>
    <p:sldId id="327" r:id="rId10"/>
    <p:sldId id="337" r:id="rId11"/>
    <p:sldId id="332" r:id="rId12"/>
    <p:sldId id="338" r:id="rId13"/>
    <p:sldId id="339" r:id="rId14"/>
    <p:sldId id="340" r:id="rId15"/>
    <p:sldId id="341" r:id="rId16"/>
    <p:sldId id="342" r:id="rId17"/>
    <p:sldId id="343" r:id="rId18"/>
    <p:sldId id="317" r:id="rId19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5UWrYW4VStr1sHRIss3TsA==" hashData="9LErVUDvn8uIIFg2eBX3S6FcuUA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4BFF"/>
    <a:srgbClr val="000099"/>
    <a:srgbClr val="FF5050"/>
    <a:srgbClr val="FF9966"/>
    <a:srgbClr val="009900"/>
    <a:srgbClr val="A20000"/>
    <a:srgbClr val="FFCCCC"/>
    <a:srgbClr val="CCCCFF"/>
    <a:srgbClr val="B3B3FF"/>
    <a:srgbClr val="578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30" autoAdjust="0"/>
    <p:restoredTop sz="94595" autoAdjust="0"/>
  </p:normalViewPr>
  <p:slideViewPr>
    <p:cSldViewPr snapToGrid="0">
      <p:cViewPr>
        <p:scale>
          <a:sx n="100" d="100"/>
          <a:sy n="100" d="100"/>
        </p:scale>
        <p:origin x="-115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9266E2E-AE1B-4BA8-A94D-603BB0E4AB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8363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E897163-9F3C-4C57-A7C3-19FCB5AD9F8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2954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mtClean="0"/>
              <a:t>Strona tytułowa</a:t>
            </a:r>
          </a:p>
        </p:txBody>
      </p:sp>
      <p:sp>
        <p:nvSpPr>
          <p:cNvPr id="614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F74BA0D-96CD-4515-9FC7-FAA59BB1A948}" type="slidenum">
              <a:rPr lang="pl-PL" altLang="pl-PL" sz="1200" smtClean="0"/>
              <a:pPr/>
              <a:t>1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lo_wymiar_pp_zaokraglon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8316912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73800"/>
            <a:ext cx="7905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35013" y="5032375"/>
            <a:ext cx="527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pl-PL" sz="1800">
              <a:latin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3595880" y="6308725"/>
            <a:ext cx="28968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000" i="1" smtClean="0">
                <a:solidFill>
                  <a:schemeClr val="bg1"/>
                </a:solidFill>
                <a:latin typeface="Calibri" pitchFamily="34" charset="0"/>
              </a:rPr>
              <a:t>http://www.plans.com.pl</a:t>
            </a:r>
            <a:endParaRPr lang="pl-PL" sz="20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16013" y="1548674"/>
            <a:ext cx="7772400" cy="1869769"/>
          </a:xfrm>
        </p:spPr>
        <p:txBody>
          <a:bodyPr anchor="b"/>
          <a:lstStyle>
            <a:lvl1pPr>
              <a:defRPr lang="pl-PL" sz="3600" i="0" u="none" dirty="0"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3803956"/>
            <a:ext cx="6400800" cy="1443294"/>
          </a:xfrm>
        </p:spPr>
        <p:txBody>
          <a:bodyPr/>
          <a:lstStyle>
            <a:lvl1pPr marL="0" indent="0" algn="ctr">
              <a:buFontTx/>
              <a:buNone/>
              <a:defRPr sz="2400" i="1">
                <a:latin typeface="Calibri" pitchFamily="34" charset="0"/>
              </a:defRPr>
            </a:lvl1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641925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15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21500" y="260350"/>
            <a:ext cx="1909763" cy="586581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87450" y="260350"/>
            <a:ext cx="5581650" cy="586581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068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406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288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6884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90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902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543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229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2785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383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13893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966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89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30285" y="4406900"/>
            <a:ext cx="7772400" cy="1362075"/>
          </a:xfrm>
        </p:spPr>
        <p:txBody>
          <a:bodyPr anchor="t"/>
          <a:lstStyle>
            <a:lvl1pPr algn="l">
              <a:defRPr sz="3600" b="1" cap="none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en-GB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30285" y="2906713"/>
            <a:ext cx="77724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33736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87450" y="1196975"/>
            <a:ext cx="3744913" cy="49291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84763" y="1196975"/>
            <a:ext cx="3746500" cy="49291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797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90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1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135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3118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910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3300"/>
            </a:gs>
            <a:gs pos="100000">
              <a:srgbClr val="008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lo_wymiar_pp_zaokraglon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8316912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90488"/>
            <a:ext cx="7643813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196975"/>
            <a:ext cx="7643813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</a:p>
        </p:txBody>
      </p:sp>
      <p:pic>
        <p:nvPicPr>
          <p:cNvPr id="1029" name="Picture 5" descr="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73800"/>
            <a:ext cx="7905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735013" y="5032375"/>
            <a:ext cx="527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pl-PL" sz="1800">
              <a:latin typeface="Arial" charset="0"/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83031" y="3806455"/>
            <a:ext cx="400110" cy="223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marL="0" indent="0" algn="ctr" eaLnBrk="1" hangingPunct="1">
              <a:tabLst>
                <a:tab pos="5745163" algn="l"/>
              </a:tabLst>
              <a:defRPr/>
            </a:pPr>
            <a:r>
              <a:rPr lang="pl-PL" sz="1400" b="1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Times New Roman" pitchFamily="18" charset="0"/>
              </a:rPr>
              <a:t>Z.Zdun, T.Zdun</a:t>
            </a:r>
            <a:endParaRPr lang="pl-PL" sz="1400" b="1" i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7683336" y="6400800"/>
            <a:ext cx="1262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2000" tIns="0" rIns="72000" bIns="0">
            <a:spAutoFit/>
          </a:bodyPr>
          <a:lstStyle/>
          <a:p>
            <a:pPr marL="0" indent="0" algn="r" eaLnBrk="1" hangingPunct="1">
              <a:tabLst>
                <a:tab pos="5745163" algn="l"/>
              </a:tabLst>
              <a:defRPr/>
            </a:pPr>
            <a:fld id="{34202E44-C938-40AA-B568-A228CA52DE24}" type="slidenum">
              <a:rPr lang="pl-PL" sz="1600" b="1" i="1" kern="120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+mn-cs"/>
              </a:rPr>
              <a:pPr marL="0" indent="0" algn="r" eaLnBrk="1" hangingPunct="1">
                <a:tabLst>
                  <a:tab pos="5745163" algn="l"/>
                </a:tabLst>
                <a:defRPr/>
              </a:pPr>
              <a:t>‹#›</a:t>
            </a:fld>
            <a:r>
              <a:rPr lang="pl-PL" sz="1600" b="1" i="1" kern="1200" dirty="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+mn-cs"/>
              </a:rPr>
              <a:t>/15</a:t>
            </a:r>
            <a:endParaRPr lang="pl-PL" sz="20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2150563" y="6396542"/>
            <a:ext cx="53940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0" indent="0" algn="ctr" eaLnBrk="1" hangingPunct="1">
              <a:tabLst>
                <a:tab pos="5745163" algn="l"/>
              </a:tabLst>
              <a:defRPr/>
            </a:pPr>
            <a:r>
              <a:rPr lang="pl-PL" sz="1600" b="1" i="1" kern="1200" dirty="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+mn-cs"/>
              </a:rPr>
              <a:t>Obliczanie stanów sieci średniego napięcia w układzie fazowym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68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2268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2268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2268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2268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3300"/>
            </a:gs>
            <a:gs pos="100000">
              <a:srgbClr val="008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lo_wymiar_pp_zaokraglon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8316912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73800"/>
            <a:ext cx="7905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735013" y="5032375"/>
            <a:ext cx="527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pl-PL" sz="1800">
              <a:latin typeface="Arial" charset="0"/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592263" y="6308725"/>
            <a:ext cx="6904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000" i="1">
                <a:solidFill>
                  <a:schemeClr val="bg1"/>
                </a:solidFill>
                <a:latin typeface="Arial" charset="0"/>
              </a:rPr>
              <a:t>Warsztaty użytkowników programu PLANS – Kościelisko’10</a:t>
            </a:r>
          </a:p>
        </p:txBody>
      </p:sp>
      <p:pic>
        <p:nvPicPr>
          <p:cNvPr id="2054" name="Picture 6" descr="tl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3200" y="-6324600"/>
            <a:ext cx="1465262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3" Type="http://schemas.openxmlformats.org/officeDocument/2006/relationships/image" Target="../media/image50.png"/><Relationship Id="rId7" Type="http://schemas.openxmlformats.org/officeDocument/2006/relationships/image" Target="../media/image100.png"/><Relationship Id="rId12" Type="http://schemas.openxmlformats.org/officeDocument/2006/relationships/image" Target="../media/image5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5.png"/><Relationship Id="rId5" Type="http://schemas.openxmlformats.org/officeDocument/2006/relationships/image" Target="../media/image51.png"/><Relationship Id="rId10" Type="http://schemas.openxmlformats.org/officeDocument/2006/relationships/image" Target="../media/image54.png"/><Relationship Id="rId4" Type="http://schemas.openxmlformats.org/officeDocument/2006/relationships/image" Target="../media/image510.png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0.png"/><Relationship Id="rId7" Type="http://schemas.openxmlformats.org/officeDocument/2006/relationships/image" Target="../media/image35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282797" y="4286250"/>
            <a:ext cx="29017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pl-PL" sz="2400" i="1" kern="0" dirty="0">
                <a:latin typeface="Calibri" pitchFamily="34" charset="0"/>
              </a:rPr>
              <a:t>dr inż. Zbigniew Zdun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pl-PL" sz="2400" i="1" kern="0" dirty="0" smtClean="0">
                <a:latin typeface="Calibri" pitchFamily="34" charset="0"/>
              </a:rPr>
              <a:t>mgr </a:t>
            </a:r>
            <a:r>
              <a:rPr lang="pl-PL" sz="2400" i="1" kern="0" dirty="0">
                <a:latin typeface="Calibri" pitchFamily="34" charset="0"/>
              </a:rPr>
              <a:t>inż. Tomasz </a:t>
            </a:r>
            <a:r>
              <a:rPr lang="pl-PL" sz="2400" i="1" kern="0" dirty="0" smtClean="0">
                <a:latin typeface="Calibri" pitchFamily="34" charset="0"/>
              </a:rPr>
              <a:t>Zdun</a:t>
            </a:r>
            <a:endParaRPr lang="pl-PL" sz="2400" b="1" i="1" kern="0" dirty="0">
              <a:latin typeface="Calibri" pitchFamily="34" charset="0"/>
            </a:endParaRPr>
          </a:p>
        </p:txBody>
      </p:sp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6856413" y="347663"/>
            <a:ext cx="1820862" cy="823912"/>
          </a:xfrm>
          <a:prstGeom prst="rect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l-PL" altLang="pl-PL"/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6683375" y="500063"/>
            <a:ext cx="1851025" cy="854075"/>
          </a:xfrm>
          <a:prstGeom prst="rect">
            <a:avLst/>
          </a:prstGeom>
          <a:solidFill>
            <a:srgbClr val="66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l-PL" altLang="pl-PL"/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6494463" y="742950"/>
            <a:ext cx="1892300" cy="846138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altLang="pl-PL" sz="1200" b="1" i="1">
                <a:latin typeface="Calibri" pitchFamily="34" charset="0"/>
              </a:rPr>
              <a:t>Plans Sp. z o.o.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pl-PL" sz="1100" i="1">
                <a:latin typeface="Calibri" pitchFamily="34" charset="0"/>
              </a:rPr>
              <a:t>email:plans@plans.com.pl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pl-PL" sz="1000">
                <a:latin typeface="Calibri" pitchFamily="34" charset="0"/>
              </a:rPr>
              <a:t>tel. 603 590 726</a:t>
            </a:r>
            <a:endParaRPr lang="pl-PL" altLang="pl-PL" sz="1800"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76195" y="2603455"/>
            <a:ext cx="76799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9638"/>
            <a:r>
              <a:rPr lang="pl-PL" altLang="pl-PL" sz="2800" i="1" kern="0" dirty="0" smtClean="0">
                <a:solidFill>
                  <a:srgbClr val="0070C0"/>
                </a:solidFill>
              </a:rPr>
              <a:t>Obliczanie stanów sieci średniego napięcia </a:t>
            </a:r>
          </a:p>
          <a:p>
            <a:pPr defTabSz="909638"/>
            <a:r>
              <a:rPr lang="pl-PL" altLang="pl-PL" sz="2800" i="1" kern="0" dirty="0" smtClean="0">
                <a:solidFill>
                  <a:srgbClr val="0070C0"/>
                </a:solidFill>
              </a:rPr>
              <a:t>w układzie fazowym</a:t>
            </a:r>
            <a:endParaRPr kumimoji="1" lang="pl-PL" altLang="pl-PL" sz="2800" i="1" kern="0" dirty="0" smtClean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89082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ytuł"/>
          <p:cNvSpPr txBox="1">
            <a:spLocks noChangeArrowheads="1"/>
          </p:cNvSpPr>
          <p:nvPr/>
        </p:nvSpPr>
        <p:spPr bwMode="auto">
          <a:xfrm>
            <a:off x="3248721" y="299257"/>
            <a:ext cx="264655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Przykład obliczeń –  porównanie strat mocy</a:t>
            </a:r>
            <a:endParaRPr kumimoji="1" lang="pl-PL" sz="10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Tabe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461122"/>
              </p:ext>
            </p:extLst>
          </p:nvPr>
        </p:nvGraphicFramePr>
        <p:xfrm>
          <a:off x="2076450" y="1130816"/>
          <a:ext cx="4991100" cy="451713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477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ΔP,ΔQ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Faza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Sieć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WN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TR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L1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L2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9900"/>
                          </a:solidFill>
                          <a:effectLst/>
                        </a:rPr>
                        <a:t>Obciążenie symetryczne</a:t>
                      </a:r>
                      <a:endParaRPr lang="pl-PL" sz="1200" b="1" dirty="0">
                        <a:solidFill>
                          <a:srgbClr val="0099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ΔP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0,668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0,044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0,054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0,531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0,039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B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0,668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0,044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0,054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0,531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0,039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C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0,668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0,044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0,054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0,531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0,039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ΣΔP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A,B,C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0000"/>
                          </a:solidFill>
                          <a:effectLst/>
                        </a:rPr>
                        <a:t>2,005</a:t>
                      </a:r>
                      <a:endParaRPr lang="pl-PL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99"/>
                          </a:solidFill>
                          <a:effectLst/>
                        </a:rPr>
                        <a:t>0,132</a:t>
                      </a:r>
                      <a:endParaRPr lang="pl-PL" sz="1200" b="1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99"/>
                          </a:solidFill>
                          <a:effectLst/>
                        </a:rPr>
                        <a:t>0,162</a:t>
                      </a:r>
                      <a:endParaRPr lang="pl-PL" sz="1200" b="1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99"/>
                          </a:solidFill>
                          <a:effectLst/>
                        </a:rPr>
                        <a:t>1,593</a:t>
                      </a:r>
                      <a:endParaRPr lang="pl-PL" sz="1200" b="1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99"/>
                          </a:solidFill>
                          <a:effectLst/>
                        </a:rPr>
                        <a:t>0,118</a:t>
                      </a:r>
                      <a:endParaRPr lang="pl-PL" sz="1200" b="1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ΔQ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2,844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0,076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1,154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1,502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0,112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B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2,844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0,076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1,154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1,502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0,112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C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2,844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0,076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1,154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1,502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0,112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ΣΔQ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A,B,C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5050"/>
                          </a:solidFill>
                          <a:effectLst/>
                        </a:rPr>
                        <a:t>8,532</a:t>
                      </a:r>
                      <a:endParaRPr lang="pl-PL" sz="1200" b="1" dirty="0">
                        <a:solidFill>
                          <a:srgbClr val="FF5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70C0"/>
                          </a:solidFill>
                          <a:effectLst/>
                        </a:rPr>
                        <a:t>0,228</a:t>
                      </a:r>
                      <a:endParaRPr lang="pl-PL" sz="12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70C0"/>
                          </a:solidFill>
                          <a:effectLst/>
                        </a:rPr>
                        <a:t>3,462</a:t>
                      </a:r>
                      <a:endParaRPr lang="pl-PL" sz="12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70C0"/>
                          </a:solidFill>
                          <a:effectLst/>
                        </a:rPr>
                        <a:t>4,506</a:t>
                      </a:r>
                      <a:endParaRPr lang="pl-PL" sz="12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70C0"/>
                          </a:solidFill>
                          <a:effectLst/>
                        </a:rPr>
                        <a:t>0,336</a:t>
                      </a:r>
                      <a:endParaRPr lang="pl-PL" sz="12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50">
                <a:tc gridSpan="7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0000"/>
                          </a:solidFill>
                          <a:effectLst/>
                        </a:rPr>
                        <a:t>Obciążenie niesymetryczne</a:t>
                      </a:r>
                      <a:endParaRPr lang="pl-PL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ΔP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0,654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0,031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0,056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0,550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0,017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B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0,997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0,062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0,079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0,780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0,076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C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0,549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0,050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0,041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0,400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0,058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ΣΔP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A,B,C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0000"/>
                          </a:solidFill>
                          <a:effectLst/>
                        </a:rPr>
                        <a:t>2,200</a:t>
                      </a:r>
                      <a:endParaRPr lang="pl-PL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99"/>
                          </a:solidFill>
                          <a:effectLst/>
                        </a:rPr>
                        <a:t>0,114</a:t>
                      </a:r>
                      <a:endParaRPr lang="pl-PL" sz="1200" b="1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99"/>
                          </a:solidFill>
                          <a:effectLst/>
                        </a:rPr>
                        <a:t>0,176</a:t>
                      </a:r>
                      <a:endParaRPr lang="pl-PL" sz="1200" b="1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99"/>
                          </a:solidFill>
                          <a:effectLst/>
                        </a:rPr>
                        <a:t>1,730</a:t>
                      </a:r>
                      <a:endParaRPr lang="pl-PL" sz="1200" b="1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99"/>
                          </a:solidFill>
                          <a:effectLst/>
                        </a:rPr>
                        <a:t>0,151</a:t>
                      </a:r>
                      <a:endParaRPr lang="pl-PL" sz="1200" b="1" dirty="0">
                        <a:solidFill>
                          <a:srgbClr val="0000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ΔQ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A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2,855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0,054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1,196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1,557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0,048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B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4,233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0,109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1,698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2,211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0,215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C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2,253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0,087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0,869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1,132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0,165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ΣΔQ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A,B,C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5050"/>
                          </a:solidFill>
                          <a:effectLst/>
                        </a:rPr>
                        <a:t>9,341</a:t>
                      </a:r>
                      <a:endParaRPr lang="pl-PL" sz="1200" b="1" dirty="0">
                        <a:solidFill>
                          <a:srgbClr val="FF5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4B4BFF"/>
                          </a:solidFill>
                          <a:effectLst/>
                        </a:rPr>
                        <a:t>0,250</a:t>
                      </a:r>
                      <a:endParaRPr lang="pl-PL" sz="1200" b="1" dirty="0">
                        <a:solidFill>
                          <a:srgbClr val="4B4B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4B4BFF"/>
                          </a:solidFill>
                          <a:effectLst/>
                        </a:rPr>
                        <a:t>3,763</a:t>
                      </a:r>
                      <a:endParaRPr lang="pl-PL" sz="1200" b="1" dirty="0">
                        <a:solidFill>
                          <a:srgbClr val="4B4B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4B4BFF"/>
                          </a:solidFill>
                          <a:effectLst/>
                        </a:rPr>
                        <a:t>4,900</a:t>
                      </a:r>
                      <a:endParaRPr lang="pl-PL" sz="1200" b="1" dirty="0">
                        <a:solidFill>
                          <a:srgbClr val="4B4B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4B4BFF"/>
                          </a:solidFill>
                          <a:effectLst/>
                        </a:rPr>
                        <a:t>0,428</a:t>
                      </a:r>
                      <a:endParaRPr lang="pl-PL" sz="1200" b="1" dirty="0">
                        <a:solidFill>
                          <a:srgbClr val="4B4B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8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ytuł"/>
          <p:cNvSpPr txBox="1">
            <a:spLocks noChangeArrowheads="1"/>
          </p:cNvSpPr>
          <p:nvPr/>
        </p:nvSpPr>
        <p:spPr bwMode="auto">
          <a:xfrm>
            <a:off x="2656961" y="500821"/>
            <a:ext cx="437138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 defTabSz="912813" eaLnBrk="0" hangingPunct="0">
              <a:defRPr/>
            </a:pPr>
            <a:r>
              <a:rPr kumimoji="1" lang="pl-PL" sz="1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Wyniki obliczeń przy obciążeniu niesymetrycznym – transformatory Yy0</a:t>
            </a:r>
            <a:endParaRPr kumimoji="1" lang="pl-PL" sz="10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7" name="WYN_NiesymYy0"/>
          <p:cNvGrpSpPr/>
          <p:nvPr/>
        </p:nvGrpSpPr>
        <p:grpSpPr>
          <a:xfrm>
            <a:off x="960118" y="978979"/>
            <a:ext cx="8183882" cy="4509764"/>
            <a:chOff x="75012" y="0"/>
            <a:chExt cx="8184437" cy="4509766"/>
          </a:xfrm>
        </p:grpSpPr>
        <p:grpSp>
          <p:nvGrpSpPr>
            <p:cNvPr id="258" name="TR"/>
            <p:cNvGrpSpPr/>
            <p:nvPr/>
          </p:nvGrpSpPr>
          <p:grpSpPr>
            <a:xfrm>
              <a:off x="1543050" y="781050"/>
              <a:ext cx="1473169" cy="1711915"/>
              <a:chOff x="0" y="0"/>
              <a:chExt cx="1473169" cy="1711915"/>
            </a:xfrm>
          </p:grpSpPr>
          <p:grpSp>
            <p:nvGrpSpPr>
              <p:cNvPr id="744" name="Gw_TR_D"/>
              <p:cNvGrpSpPr/>
              <p:nvPr/>
            </p:nvGrpSpPr>
            <p:grpSpPr>
              <a:xfrm>
                <a:off x="833933" y="621792"/>
                <a:ext cx="282499" cy="343815"/>
                <a:chOff x="0" y="0"/>
                <a:chExt cx="282499" cy="343815"/>
              </a:xfrm>
            </p:grpSpPr>
            <p:cxnSp>
              <p:nvCxnSpPr>
                <p:cNvPr id="761" name="Line 1140"/>
                <p:cNvCxnSpPr/>
                <p:nvPr/>
              </p:nvCxnSpPr>
              <p:spPr bwMode="auto">
                <a:xfrm>
                  <a:off x="138989" y="0"/>
                  <a:ext cx="0" cy="17970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62" name="Line 1141"/>
                <p:cNvCxnSpPr/>
                <p:nvPr/>
              </p:nvCxnSpPr>
              <p:spPr bwMode="auto">
                <a:xfrm flipH="1">
                  <a:off x="0" y="182880"/>
                  <a:ext cx="143510" cy="14351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63" name="Line 1142"/>
                <p:cNvCxnSpPr/>
                <p:nvPr/>
              </p:nvCxnSpPr>
              <p:spPr bwMode="auto">
                <a:xfrm>
                  <a:off x="138989" y="182880"/>
                  <a:ext cx="143510" cy="14351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64" name="Line 1140"/>
                <p:cNvCxnSpPr/>
                <p:nvPr/>
              </p:nvCxnSpPr>
              <p:spPr bwMode="auto">
                <a:xfrm flipV="1">
                  <a:off x="65837" y="343815"/>
                  <a:ext cx="142875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65" name="Line 1140"/>
                <p:cNvCxnSpPr/>
                <p:nvPr/>
              </p:nvCxnSpPr>
              <p:spPr bwMode="auto">
                <a:xfrm flipV="1">
                  <a:off x="138989" y="190196"/>
                  <a:ext cx="0" cy="142875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745" name="Text Box 1204"/>
              <p:cNvSpPr txBox="1">
                <a:spLocks noChangeArrowheads="1"/>
              </p:cNvSpPr>
              <p:nvPr/>
            </p:nvSpPr>
            <p:spPr bwMode="auto">
              <a:xfrm>
                <a:off x="512064" y="738836"/>
                <a:ext cx="196850" cy="170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9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Yy0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746" name="Line 1185"/>
              <p:cNvCxnSpPr/>
              <p:nvPr/>
            </p:nvCxnSpPr>
            <p:spPr bwMode="auto">
              <a:xfrm>
                <a:off x="1060704" y="1148487"/>
                <a:ext cx="402153" cy="56342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47" name="Line 1184"/>
              <p:cNvCxnSpPr/>
              <p:nvPr/>
            </p:nvCxnSpPr>
            <p:spPr bwMode="auto">
              <a:xfrm flipV="1">
                <a:off x="1060704" y="0"/>
                <a:ext cx="412465" cy="56493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748" name="DeltaR1"/>
              <p:cNvGrpSpPr/>
              <p:nvPr/>
            </p:nvGrpSpPr>
            <p:grpSpPr>
              <a:xfrm>
                <a:off x="278511" y="614477"/>
                <a:ext cx="288925" cy="324429"/>
                <a:chOff x="1813246" y="1384560"/>
                <a:chExt cx="288925" cy="324485"/>
              </a:xfrm>
            </p:grpSpPr>
            <p:cxnSp>
              <p:nvCxnSpPr>
                <p:cNvPr id="758" name="Line 1140"/>
                <p:cNvCxnSpPr/>
                <p:nvPr/>
              </p:nvCxnSpPr>
              <p:spPr bwMode="auto">
                <a:xfrm>
                  <a:off x="1958026" y="1384560"/>
                  <a:ext cx="0" cy="18034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59" name="Line 1141"/>
                <p:cNvCxnSpPr/>
                <p:nvPr/>
              </p:nvCxnSpPr>
              <p:spPr bwMode="auto">
                <a:xfrm flipH="1">
                  <a:off x="1813246" y="1564900"/>
                  <a:ext cx="144145" cy="1441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60" name="Line 1142"/>
                <p:cNvCxnSpPr/>
                <p:nvPr/>
              </p:nvCxnSpPr>
              <p:spPr bwMode="auto">
                <a:xfrm>
                  <a:off x="1958026" y="1564900"/>
                  <a:ext cx="144145" cy="1441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749" name="UzTR"/>
              <p:cNvGrpSpPr/>
              <p:nvPr/>
            </p:nvGrpSpPr>
            <p:grpSpPr>
              <a:xfrm>
                <a:off x="343815" y="804944"/>
                <a:ext cx="143460" cy="151076"/>
                <a:chOff x="1882888" y="1578594"/>
                <a:chExt cx="143510" cy="151076"/>
              </a:xfrm>
            </p:grpSpPr>
            <p:cxnSp>
              <p:nvCxnSpPr>
                <p:cNvPr id="756" name="Line 1140"/>
                <p:cNvCxnSpPr/>
                <p:nvPr/>
              </p:nvCxnSpPr>
              <p:spPr bwMode="auto">
                <a:xfrm flipV="1">
                  <a:off x="1882888" y="1729670"/>
                  <a:ext cx="143510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57" name="Line 1140"/>
                <p:cNvCxnSpPr/>
                <p:nvPr/>
              </p:nvCxnSpPr>
              <p:spPr bwMode="auto">
                <a:xfrm flipV="1">
                  <a:off x="1954449" y="1578594"/>
                  <a:ext cx="0" cy="14351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750" name="TR"/>
              <p:cNvGrpSpPr/>
              <p:nvPr/>
            </p:nvGrpSpPr>
            <p:grpSpPr>
              <a:xfrm>
                <a:off x="102413" y="395020"/>
                <a:ext cx="1159848" cy="782647"/>
                <a:chOff x="1644361" y="1166681"/>
                <a:chExt cx="1161695" cy="783648"/>
              </a:xfrm>
            </p:grpSpPr>
            <p:sp>
              <p:nvSpPr>
                <p:cNvPr id="753" name="Oval 1137"/>
                <p:cNvSpPr>
                  <a:spLocks noChangeArrowheads="1"/>
                </p:cNvSpPr>
                <p:nvPr/>
              </p:nvSpPr>
              <p:spPr bwMode="auto">
                <a:xfrm>
                  <a:off x="2118717" y="1299454"/>
                  <a:ext cx="687339" cy="650875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754" name="Oval 1138"/>
                <p:cNvSpPr>
                  <a:spLocks noChangeArrowheads="1"/>
                </p:cNvSpPr>
                <p:nvPr/>
              </p:nvSpPr>
              <p:spPr bwMode="auto">
                <a:xfrm>
                  <a:off x="1644361" y="1299454"/>
                  <a:ext cx="687339" cy="650875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755" name="Text Box 1204"/>
                <p:cNvSpPr txBox="1">
                  <a:spLocks noChangeArrowheads="1"/>
                </p:cNvSpPr>
                <p:nvPr/>
              </p:nvSpPr>
              <p:spPr bwMode="auto">
                <a:xfrm>
                  <a:off x="2150021" y="1166681"/>
                  <a:ext cx="141788" cy="1519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TR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751" name="Line 1189"/>
              <p:cNvCxnSpPr/>
              <p:nvPr/>
            </p:nvCxnSpPr>
            <p:spPr bwMode="auto">
              <a:xfrm>
                <a:off x="0" y="424282"/>
                <a:ext cx="255497" cy="18454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2" name="Line 1190"/>
              <p:cNvCxnSpPr/>
              <p:nvPr/>
            </p:nvCxnSpPr>
            <p:spPr bwMode="auto">
              <a:xfrm flipV="1">
                <a:off x="0" y="1089965"/>
                <a:ext cx="207958" cy="1937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59" name="dPQ_Sieci"/>
            <p:cNvSpPr txBox="1">
              <a:spLocks noChangeArrowheads="1"/>
            </p:cNvSpPr>
            <p:nvPr/>
          </p:nvSpPr>
          <p:spPr bwMode="auto">
            <a:xfrm>
              <a:off x="1943100" y="3581400"/>
              <a:ext cx="1012190" cy="455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pl-PL" sz="1200" b="1" i="1" kern="120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ΔP=2,199 MW</a:t>
              </a:r>
              <a:endParaRPr lang="pl-PL" sz="1200">
                <a:effectLst/>
                <a:latin typeface="Times New Roman"/>
                <a:ea typeface="Times New Roman"/>
              </a:endParaRPr>
            </a:p>
            <a:p>
              <a:pPr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pl-PL" sz="1200" b="1" i="1" kern="120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ΔQ=9,442 Mvar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260" name="L2_P,Q,I"/>
            <p:cNvGrpSpPr/>
            <p:nvPr/>
          </p:nvGrpSpPr>
          <p:grpSpPr>
            <a:xfrm>
              <a:off x="5981701" y="638175"/>
              <a:ext cx="1325247" cy="2133602"/>
              <a:chOff x="5975502" y="624782"/>
              <a:chExt cx="1325293" cy="2134114"/>
            </a:xfrm>
          </p:grpSpPr>
          <p:grpSp>
            <p:nvGrpSpPr>
              <p:cNvPr id="724" name="I_L2"/>
              <p:cNvGrpSpPr/>
              <p:nvPr/>
            </p:nvGrpSpPr>
            <p:grpSpPr>
              <a:xfrm>
                <a:off x="6483291" y="859942"/>
                <a:ext cx="225649" cy="1898954"/>
                <a:chOff x="6483291" y="859942"/>
                <a:chExt cx="225649" cy="1898954"/>
              </a:xfrm>
            </p:grpSpPr>
            <p:cxnSp>
              <p:nvCxnSpPr>
                <p:cNvPr id="738" name="I1"/>
                <p:cNvCxnSpPr/>
                <p:nvPr/>
              </p:nvCxnSpPr>
              <p:spPr bwMode="auto">
                <a:xfrm>
                  <a:off x="6524142" y="859942"/>
                  <a:ext cx="125730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none" w="sm" len="med"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739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483897" y="899460"/>
                  <a:ext cx="225043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FF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420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740" name="I1"/>
                <p:cNvCxnSpPr/>
                <p:nvPr/>
              </p:nvCxnSpPr>
              <p:spPr bwMode="auto">
                <a:xfrm>
                  <a:off x="6532093" y="1718683"/>
                  <a:ext cx="125730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none" w="sm" len="med"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741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483841" y="1741471"/>
                  <a:ext cx="225043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FF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591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742" name="I1"/>
                <p:cNvCxnSpPr/>
                <p:nvPr/>
              </p:nvCxnSpPr>
              <p:spPr bwMode="auto">
                <a:xfrm>
                  <a:off x="6524142" y="2585375"/>
                  <a:ext cx="125730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none" w="sm" len="med"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743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483291" y="2607095"/>
                  <a:ext cx="225043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FF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323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grpSp>
            <p:nvGrpSpPr>
              <p:cNvPr id="725" name="PQ_L2"/>
              <p:cNvGrpSpPr/>
              <p:nvPr/>
            </p:nvGrpSpPr>
            <p:grpSpPr>
              <a:xfrm>
                <a:off x="5975502" y="624782"/>
                <a:ext cx="1325293" cy="2025547"/>
                <a:chOff x="5975502" y="624782"/>
                <a:chExt cx="1325293" cy="2025547"/>
              </a:xfrm>
            </p:grpSpPr>
            <p:sp>
              <p:nvSpPr>
                <p:cNvPr id="726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928480" y="630477"/>
                  <a:ext cx="301245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3,272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727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920178" y="786974"/>
                  <a:ext cx="334902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-0,553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728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75502" y="624782"/>
                  <a:ext cx="301245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3,315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729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75502" y="781280"/>
                  <a:ext cx="334902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-0,433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730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75502" y="1465419"/>
                  <a:ext cx="301245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3,869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731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75502" y="1622150"/>
                  <a:ext cx="301245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1,984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732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83439" y="2327206"/>
                  <a:ext cx="301245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1,967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733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83441" y="2498528"/>
                  <a:ext cx="301245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1,877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734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960305" y="1466917"/>
                  <a:ext cx="301245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3,786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735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952362" y="1616676"/>
                  <a:ext cx="301245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1,747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736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999549" y="2321544"/>
                  <a:ext cx="301246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1,942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737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992565" y="2492757"/>
                  <a:ext cx="301246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1,806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</p:grpSp>
        <p:grpSp>
          <p:nvGrpSpPr>
            <p:cNvPr id="261" name="L1_P,Q,I"/>
            <p:cNvGrpSpPr/>
            <p:nvPr/>
          </p:nvGrpSpPr>
          <p:grpSpPr>
            <a:xfrm>
              <a:off x="3590925" y="638176"/>
              <a:ext cx="1251737" cy="2128524"/>
              <a:chOff x="3586066" y="625457"/>
              <a:chExt cx="1252019" cy="2129606"/>
            </a:xfrm>
          </p:grpSpPr>
          <p:sp>
            <p:nvSpPr>
              <p:cNvPr id="706" name="Txt_Ia"/>
              <p:cNvSpPr txBox="1">
                <a:spLocks noChangeArrowheads="1"/>
              </p:cNvSpPr>
              <p:nvPr/>
            </p:nvSpPr>
            <p:spPr bwMode="auto">
              <a:xfrm>
                <a:off x="3586066" y="625458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9,503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07" name="Txt_Ia"/>
              <p:cNvSpPr txBox="1">
                <a:spLocks noChangeArrowheads="1"/>
              </p:cNvSpPr>
              <p:nvPr/>
            </p:nvSpPr>
            <p:spPr bwMode="auto">
              <a:xfrm>
                <a:off x="3586066" y="786602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3,832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08" name="Txt_Ia"/>
              <p:cNvSpPr txBox="1">
                <a:spLocks noChangeArrowheads="1"/>
              </p:cNvSpPr>
              <p:nvPr/>
            </p:nvSpPr>
            <p:spPr bwMode="auto">
              <a:xfrm>
                <a:off x="3586066" y="1465313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6,696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09" name="Txt_Ia"/>
              <p:cNvSpPr txBox="1">
                <a:spLocks noChangeArrowheads="1"/>
              </p:cNvSpPr>
              <p:nvPr/>
            </p:nvSpPr>
            <p:spPr bwMode="auto">
              <a:xfrm>
                <a:off x="3586066" y="1624667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5,884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10" name="Txt_Ia"/>
              <p:cNvSpPr txBox="1">
                <a:spLocks noChangeArrowheads="1"/>
              </p:cNvSpPr>
              <p:nvPr/>
            </p:nvSpPr>
            <p:spPr bwMode="auto">
              <a:xfrm>
                <a:off x="3586066" y="2327785"/>
                <a:ext cx="301303" cy="151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6,681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11" name="Txt_Ia"/>
              <p:cNvSpPr txBox="1">
                <a:spLocks noChangeArrowheads="1"/>
              </p:cNvSpPr>
              <p:nvPr/>
            </p:nvSpPr>
            <p:spPr bwMode="auto">
              <a:xfrm>
                <a:off x="3586066" y="2488656"/>
                <a:ext cx="301303" cy="151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3,113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712" name="I1"/>
              <p:cNvCxnSpPr/>
              <p:nvPr/>
            </p:nvCxnSpPr>
            <p:spPr bwMode="auto">
              <a:xfrm>
                <a:off x="4214716" y="840909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3" name="I1"/>
              <p:cNvCxnSpPr/>
              <p:nvPr/>
            </p:nvCxnSpPr>
            <p:spPr bwMode="auto">
              <a:xfrm>
                <a:off x="4214716" y="1709589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4" name="I1"/>
              <p:cNvCxnSpPr/>
              <p:nvPr/>
            </p:nvCxnSpPr>
            <p:spPr bwMode="auto">
              <a:xfrm>
                <a:off x="4214716" y="2578269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5" name="Txt_Ia"/>
              <p:cNvSpPr txBox="1">
                <a:spLocks noChangeArrowheads="1"/>
              </p:cNvSpPr>
              <p:nvPr/>
            </p:nvSpPr>
            <p:spPr bwMode="auto">
              <a:xfrm>
                <a:off x="4167319" y="876152"/>
                <a:ext cx="275876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1121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16" name="Txt_Ia"/>
              <p:cNvSpPr txBox="1">
                <a:spLocks noChangeArrowheads="1"/>
              </p:cNvSpPr>
              <p:nvPr/>
            </p:nvSpPr>
            <p:spPr bwMode="auto">
              <a:xfrm>
                <a:off x="4160980" y="1741660"/>
                <a:ext cx="275876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1003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17" name="Txt_Ia"/>
              <p:cNvSpPr txBox="1">
                <a:spLocks noChangeArrowheads="1"/>
              </p:cNvSpPr>
              <p:nvPr/>
            </p:nvSpPr>
            <p:spPr bwMode="auto">
              <a:xfrm>
                <a:off x="4174559" y="2603221"/>
                <a:ext cx="225086" cy="151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788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18" name="Txt_Ia"/>
              <p:cNvSpPr txBox="1">
                <a:spLocks noChangeArrowheads="1"/>
              </p:cNvSpPr>
              <p:nvPr/>
            </p:nvSpPr>
            <p:spPr bwMode="auto">
              <a:xfrm>
                <a:off x="4536520" y="625457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8,750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19" name="Txt_Ia"/>
              <p:cNvSpPr txBox="1">
                <a:spLocks noChangeArrowheads="1"/>
              </p:cNvSpPr>
              <p:nvPr/>
            </p:nvSpPr>
            <p:spPr bwMode="auto">
              <a:xfrm>
                <a:off x="4536033" y="786682"/>
                <a:ext cx="301303" cy="151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1,697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20" name="Txt_Ia"/>
              <p:cNvSpPr txBox="1">
                <a:spLocks noChangeArrowheads="1"/>
              </p:cNvSpPr>
              <p:nvPr/>
            </p:nvSpPr>
            <p:spPr bwMode="auto">
              <a:xfrm>
                <a:off x="4536226" y="1464834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6,093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21" name="Txt_Ia"/>
              <p:cNvSpPr txBox="1">
                <a:spLocks noChangeArrowheads="1"/>
              </p:cNvSpPr>
              <p:nvPr/>
            </p:nvSpPr>
            <p:spPr bwMode="auto">
              <a:xfrm>
                <a:off x="4536488" y="1623405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4,174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22" name="Txt_Ia"/>
              <p:cNvSpPr txBox="1">
                <a:spLocks noChangeArrowheads="1"/>
              </p:cNvSpPr>
              <p:nvPr/>
            </p:nvSpPr>
            <p:spPr bwMode="auto">
              <a:xfrm>
                <a:off x="4536782" y="2328700"/>
                <a:ext cx="301303" cy="151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6,308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23" name="Txt_Ia"/>
              <p:cNvSpPr txBox="1">
                <a:spLocks noChangeArrowheads="1"/>
              </p:cNvSpPr>
              <p:nvPr/>
            </p:nvSpPr>
            <p:spPr bwMode="auto">
              <a:xfrm>
                <a:off x="4536692" y="2488021"/>
                <a:ext cx="301303" cy="151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2,057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262" name="WN_P,Q,I"/>
            <p:cNvGrpSpPr/>
            <p:nvPr/>
          </p:nvGrpSpPr>
          <p:grpSpPr>
            <a:xfrm>
              <a:off x="523875" y="1047883"/>
              <a:ext cx="1029443" cy="1276515"/>
              <a:chOff x="515167" y="1038419"/>
              <a:chExt cx="1029576" cy="1276515"/>
            </a:xfrm>
          </p:grpSpPr>
          <p:cxnSp>
            <p:nvCxnSpPr>
              <p:cNvPr id="688" name="I1"/>
              <p:cNvCxnSpPr/>
              <p:nvPr/>
            </p:nvCxnSpPr>
            <p:spPr bwMode="auto">
              <a:xfrm>
                <a:off x="953317" y="1692648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89" name="I1"/>
              <p:cNvCxnSpPr/>
              <p:nvPr/>
            </p:nvCxnSpPr>
            <p:spPr bwMode="auto">
              <a:xfrm>
                <a:off x="959667" y="1294293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0" name="I1"/>
              <p:cNvCxnSpPr/>
              <p:nvPr/>
            </p:nvCxnSpPr>
            <p:spPr bwMode="auto">
              <a:xfrm>
                <a:off x="959667" y="2127217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91" name="Txt_Ia"/>
              <p:cNvSpPr txBox="1">
                <a:spLocks noChangeArrowheads="1"/>
              </p:cNvSpPr>
              <p:nvPr/>
            </p:nvSpPr>
            <p:spPr bwMode="auto">
              <a:xfrm>
                <a:off x="876156" y="1323403"/>
                <a:ext cx="22506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161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92" name="Txt_Ia"/>
              <p:cNvSpPr txBox="1">
                <a:spLocks noChangeArrowheads="1"/>
              </p:cNvSpPr>
              <p:nvPr/>
            </p:nvSpPr>
            <p:spPr bwMode="auto">
              <a:xfrm>
                <a:off x="515167" y="1038419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9,642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93" name="Txt_Ia"/>
              <p:cNvSpPr txBox="1">
                <a:spLocks noChangeArrowheads="1"/>
              </p:cNvSpPr>
              <p:nvPr/>
            </p:nvSpPr>
            <p:spPr bwMode="auto">
              <a:xfrm>
                <a:off x="515167" y="1194978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5,580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94" name="Txt_Ia"/>
              <p:cNvSpPr txBox="1">
                <a:spLocks noChangeArrowheads="1"/>
              </p:cNvSpPr>
              <p:nvPr/>
            </p:nvSpPr>
            <p:spPr bwMode="auto">
              <a:xfrm>
                <a:off x="553117" y="1477653"/>
                <a:ext cx="301274" cy="176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no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6,807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95" name="Txt_Ia"/>
              <p:cNvSpPr txBox="1">
                <a:spLocks noChangeArrowheads="1"/>
              </p:cNvSpPr>
              <p:nvPr/>
            </p:nvSpPr>
            <p:spPr bwMode="auto">
              <a:xfrm>
                <a:off x="553065" y="1626461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7,284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96" name="Txt_Ia"/>
              <p:cNvSpPr txBox="1">
                <a:spLocks noChangeArrowheads="1"/>
              </p:cNvSpPr>
              <p:nvPr/>
            </p:nvSpPr>
            <p:spPr bwMode="auto">
              <a:xfrm>
                <a:off x="565845" y="1940903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6,749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97" name="Txt_Ia"/>
              <p:cNvSpPr txBox="1">
                <a:spLocks noChangeArrowheads="1"/>
              </p:cNvSpPr>
              <p:nvPr/>
            </p:nvSpPr>
            <p:spPr bwMode="auto">
              <a:xfrm>
                <a:off x="565796" y="2083411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3,977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98" name="Txt_Ia"/>
              <p:cNvSpPr txBox="1">
                <a:spLocks noChangeArrowheads="1"/>
              </p:cNvSpPr>
              <p:nvPr/>
            </p:nvSpPr>
            <p:spPr bwMode="auto">
              <a:xfrm>
                <a:off x="1198671" y="1042699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9,580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99" name="Txt_Ia"/>
              <p:cNvSpPr txBox="1">
                <a:spLocks noChangeArrowheads="1"/>
              </p:cNvSpPr>
              <p:nvPr/>
            </p:nvSpPr>
            <p:spPr bwMode="auto">
              <a:xfrm>
                <a:off x="1198367" y="1201342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5,472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00" name="Txt_Ia"/>
              <p:cNvSpPr txBox="1">
                <a:spLocks noChangeArrowheads="1"/>
              </p:cNvSpPr>
              <p:nvPr/>
            </p:nvSpPr>
            <p:spPr bwMode="auto">
              <a:xfrm>
                <a:off x="1217658" y="1467870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6,758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01" name="Txt_Ia"/>
              <p:cNvSpPr txBox="1">
                <a:spLocks noChangeArrowheads="1"/>
              </p:cNvSpPr>
              <p:nvPr/>
            </p:nvSpPr>
            <p:spPr bwMode="auto">
              <a:xfrm>
                <a:off x="1217411" y="1613819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7,197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02" name="Txt_Ia"/>
              <p:cNvSpPr txBox="1">
                <a:spLocks noChangeArrowheads="1"/>
              </p:cNvSpPr>
              <p:nvPr/>
            </p:nvSpPr>
            <p:spPr bwMode="auto">
              <a:xfrm>
                <a:off x="1243383" y="1912032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6,719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03" name="Txt_Ia"/>
              <p:cNvSpPr txBox="1">
                <a:spLocks noChangeArrowheads="1"/>
              </p:cNvSpPr>
              <p:nvPr/>
            </p:nvSpPr>
            <p:spPr bwMode="auto">
              <a:xfrm>
                <a:off x="1243469" y="2064705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3,923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04" name="Txt_Ia"/>
              <p:cNvSpPr txBox="1">
                <a:spLocks noChangeArrowheads="1"/>
              </p:cNvSpPr>
              <p:nvPr/>
            </p:nvSpPr>
            <p:spPr bwMode="auto">
              <a:xfrm>
                <a:off x="895062" y="1728624"/>
                <a:ext cx="22506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144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05" name="Txt_Ia"/>
              <p:cNvSpPr txBox="1">
                <a:spLocks noChangeArrowheads="1"/>
              </p:cNvSpPr>
              <p:nvPr/>
            </p:nvSpPr>
            <p:spPr bwMode="auto">
              <a:xfrm>
                <a:off x="882399" y="2163150"/>
                <a:ext cx="22506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113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263" name="NapWynik"/>
            <p:cNvGrpSpPr/>
            <p:nvPr/>
          </p:nvGrpSpPr>
          <p:grpSpPr>
            <a:xfrm>
              <a:off x="75012" y="0"/>
              <a:ext cx="8129551" cy="857914"/>
              <a:chOff x="75016" y="0"/>
              <a:chExt cx="8129937" cy="85838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3" name="Txt_UTRG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11141" y="185283"/>
                    <a:ext cx="1365512" cy="6731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36000" tIns="0" rIns="36000" bIns="0" anchor="ctr" anchorCtr="0" upright="1">
                    <a:noAutofit/>
                  </a:bodyPr>
                  <a:lstStyle/>
                  <a:p>
                    <a:pPr marL="182880" marR="292735" algn="ctr"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pl-PL" sz="9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sz="9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68,11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 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89,7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𝟏𝟏𝟖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𝟕𝟐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68,60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329,9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𝟏𝟏𝟗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𝟎𝟕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68,81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209,8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𝟏𝟏𝟗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𝟎𝟔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683" name="Txt_UTRG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11141" y="185283"/>
                    <a:ext cx="1365512" cy="673100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4" name="Txt_UTRD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59518" y="0"/>
                    <a:ext cx="1320141" cy="6534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36000" tIns="0" rIns="36000" bIns="0" anchor="ctr" anchorCtr="0" upright="1">
                    <a:noAutofit/>
                  </a:bodyPr>
                  <a:lstStyle/>
                  <a:p>
                    <a:pPr marL="182880" marR="292735" algn="ctr"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pl-PL" sz="9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sz="9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9,14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81,9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𝟏𝟓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𝟒𝟐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8,89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324,4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𝟏𝟔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𝟐𝟐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9,35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204,5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𝟏𝟕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𝟕𝟗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684" name="Txt_UTRD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659518" y="0"/>
                    <a:ext cx="1320141" cy="65341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5" name="Txt_UT1G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5770" y="25889"/>
                    <a:ext cx="1263650" cy="6534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36000" tIns="0" rIns="36000" bIns="0" anchor="ctr" anchorCtr="0" upright="1">
                    <a:noAutofit/>
                  </a:bodyPr>
                  <a:lstStyle/>
                  <a:p>
                    <a:pPr marL="182880" marR="292735" algn="ctr"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pl-PL" sz="9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sz="9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7,95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70,9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𝟏𝟐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𝟖𝟏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7,36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317,5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𝟏𝟒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𝟔𝟑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8,42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197,5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𝟏𝟑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𝟔𝟕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685" name="Txt_UT1G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805770" y="25889"/>
                    <a:ext cx="1263650" cy="65341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6" name="Txt_UT2G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41303" y="0"/>
                    <a:ext cx="1263650" cy="6534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36000" tIns="0" rIns="36000" bIns="0" anchor="ctr" anchorCtr="0" upright="1">
                    <a:noAutofit/>
                  </a:bodyPr>
                  <a:lstStyle/>
                  <a:p>
                    <a:pPr marL="182880" marR="292735" algn="ctr"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pl-PL" sz="9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sz="9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7,89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68,8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𝟏𝟐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𝟓𝟑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7,06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315,1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𝟏𝟒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𝟒𝟖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8,21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196,8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𝟏𝟑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𝟏𝟐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686" name="Txt_UT2G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941303" y="0"/>
                    <a:ext cx="1263650" cy="65341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7" name="Txt_SEM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016" y="177340"/>
                    <a:ext cx="1263669" cy="6539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36000" tIns="0" rIns="36000" bIns="0" anchor="ctr" anchorCtr="0" upright="1">
                    <a:noAutofit/>
                  </a:bodyPr>
                  <a:lstStyle/>
                  <a:p>
                    <a:pPr marL="182880" marR="292735" algn="ctr"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pl-PL" sz="9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sz="9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𝟔𝟗</m:t>
                                    </m:r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𝟐𝟖</m:t>
                                    </m:r>
                                    <m:sSup>
                                      <m:sSupPr>
                                        <m:ctrlP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  </m:t>
                                        </m:r>
                                        <m:sSup>
                                          <m:sSupPr>
                                            <m:ctrlP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𝒋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𝟗𝟎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,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𝟎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𝒐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𝟏𝟐𝟎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𝟎𝟎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𝟔𝟗</m:t>
                                    </m:r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𝟐𝟖</m:t>
                                    </m:r>
                                    <m:sSup>
                                      <m:sSupPr>
                                        <m:ctrlP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𝒋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𝟑𝟑𝟎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,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𝟎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𝒐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𝟏𝟐𝟎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𝟎𝟎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𝟔𝟗</m:t>
                                    </m:r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𝟐𝟖</m:t>
                                    </m:r>
                                    <m:sSup>
                                      <m:sSupPr>
                                        <m:ctrlP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𝒋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𝟐𝟏𝟎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,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𝟎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𝒐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𝟏𝟐𝟎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𝟎𝟎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687" name="Txt_SEM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5016" y="177340"/>
                    <a:ext cx="1263669" cy="653984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4" name="NazwyElem"/>
            <p:cNvGrpSpPr/>
            <p:nvPr/>
          </p:nvGrpSpPr>
          <p:grpSpPr>
            <a:xfrm>
              <a:off x="828675" y="495301"/>
              <a:ext cx="7059825" cy="2917074"/>
              <a:chOff x="825707" y="490290"/>
              <a:chExt cx="7060071" cy="2917767"/>
            </a:xfrm>
          </p:grpSpPr>
          <p:sp>
            <p:nvSpPr>
              <p:cNvPr id="675" name="Text Box 1204"/>
              <p:cNvSpPr txBox="1">
                <a:spLocks noChangeArrowheads="1"/>
              </p:cNvSpPr>
              <p:nvPr/>
            </p:nvSpPr>
            <p:spPr bwMode="auto">
              <a:xfrm>
                <a:off x="4066341" y="490290"/>
                <a:ext cx="401320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L1_15kV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76" name="Text Box 1204"/>
              <p:cNvSpPr txBox="1">
                <a:spLocks noChangeArrowheads="1"/>
              </p:cNvSpPr>
              <p:nvPr/>
            </p:nvSpPr>
            <p:spPr bwMode="auto">
              <a:xfrm>
                <a:off x="825707" y="885310"/>
                <a:ext cx="452120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L _110 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77" name="Text Box 1204"/>
              <p:cNvSpPr txBox="1">
                <a:spLocks noChangeArrowheads="1"/>
              </p:cNvSpPr>
              <p:nvPr/>
            </p:nvSpPr>
            <p:spPr bwMode="auto">
              <a:xfrm>
                <a:off x="1983469" y="1024859"/>
                <a:ext cx="412115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110/15kV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78" name="Text Box 1204"/>
              <p:cNvSpPr txBox="1">
                <a:spLocks noChangeArrowheads="1"/>
              </p:cNvSpPr>
              <p:nvPr/>
            </p:nvSpPr>
            <p:spPr bwMode="auto">
              <a:xfrm>
                <a:off x="6312107" y="490290"/>
                <a:ext cx="401320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L2_15kV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79" name="Text Box 1204"/>
              <p:cNvSpPr txBox="1">
                <a:spLocks noChangeArrowheads="1"/>
              </p:cNvSpPr>
              <p:nvPr/>
            </p:nvSpPr>
            <p:spPr bwMode="auto">
              <a:xfrm>
                <a:off x="4887984" y="3256292"/>
                <a:ext cx="310515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15/6kV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80" name="Text Box 1204"/>
              <p:cNvSpPr txBox="1">
                <a:spLocks noChangeArrowheads="1"/>
              </p:cNvSpPr>
              <p:nvPr/>
            </p:nvSpPr>
            <p:spPr bwMode="auto">
              <a:xfrm>
                <a:off x="7168127" y="3220097"/>
                <a:ext cx="386715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15/0,4kV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81" name="Txt_T1"/>
              <p:cNvSpPr txBox="1">
                <a:spLocks noChangeArrowheads="1"/>
              </p:cNvSpPr>
              <p:nvPr/>
            </p:nvSpPr>
            <p:spPr bwMode="auto">
              <a:xfrm>
                <a:off x="5418712" y="3133086"/>
                <a:ext cx="118749" cy="151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T1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82" name="Txt_T1"/>
              <p:cNvSpPr txBox="1">
                <a:spLocks noChangeArrowheads="1"/>
              </p:cNvSpPr>
              <p:nvPr/>
            </p:nvSpPr>
            <p:spPr bwMode="auto">
              <a:xfrm>
                <a:off x="7767029" y="3132409"/>
                <a:ext cx="118749" cy="151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T2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265" name="Węzły_15kV"/>
            <p:cNvGrpSpPr/>
            <p:nvPr/>
          </p:nvGrpSpPr>
          <p:grpSpPr>
            <a:xfrm>
              <a:off x="5238750" y="752474"/>
              <a:ext cx="2818247" cy="1765337"/>
              <a:chOff x="5239267" y="740809"/>
              <a:chExt cx="2818355" cy="1765763"/>
            </a:xfrm>
          </p:grpSpPr>
          <p:sp>
            <p:nvSpPr>
              <p:cNvPr id="669" name="W7"/>
              <p:cNvSpPr>
                <a:spLocks noChangeArrowheads="1"/>
              </p:cNvSpPr>
              <p:nvPr/>
            </p:nvSpPr>
            <p:spPr bwMode="auto">
              <a:xfrm>
                <a:off x="8003620" y="2452075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70" name="W7"/>
              <p:cNvSpPr>
                <a:spLocks noChangeArrowheads="1"/>
              </p:cNvSpPr>
              <p:nvPr/>
            </p:nvSpPr>
            <p:spPr bwMode="auto">
              <a:xfrm>
                <a:off x="7800085" y="1589863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71" name="W7"/>
              <p:cNvSpPr>
                <a:spLocks noChangeArrowheads="1"/>
              </p:cNvSpPr>
              <p:nvPr/>
            </p:nvSpPr>
            <p:spPr bwMode="auto">
              <a:xfrm>
                <a:off x="7587938" y="740809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72" name="W4"/>
              <p:cNvSpPr>
                <a:spLocks noChangeArrowheads="1"/>
              </p:cNvSpPr>
              <p:nvPr/>
            </p:nvSpPr>
            <p:spPr bwMode="auto">
              <a:xfrm>
                <a:off x="5451899" y="1589372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73" name="W4"/>
              <p:cNvSpPr>
                <a:spLocks noChangeArrowheads="1"/>
              </p:cNvSpPr>
              <p:nvPr/>
            </p:nvSpPr>
            <p:spPr bwMode="auto">
              <a:xfrm>
                <a:off x="5668604" y="2452566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74" name="W4"/>
              <p:cNvSpPr>
                <a:spLocks noChangeArrowheads="1"/>
              </p:cNvSpPr>
              <p:nvPr/>
            </p:nvSpPr>
            <p:spPr bwMode="auto">
              <a:xfrm>
                <a:off x="5239267" y="740809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266" name="Linia_15kV"/>
            <p:cNvGrpSpPr/>
            <p:nvPr/>
          </p:nvGrpSpPr>
          <p:grpSpPr>
            <a:xfrm>
              <a:off x="2819400" y="762294"/>
              <a:ext cx="5372735" cy="1786972"/>
              <a:chOff x="2818796" y="732184"/>
              <a:chExt cx="5373304" cy="1786972"/>
            </a:xfrm>
          </p:grpSpPr>
          <p:cxnSp>
            <p:nvCxnSpPr>
              <p:cNvPr id="660" name="Line 1187"/>
              <p:cNvCxnSpPr/>
              <p:nvPr/>
            </p:nvCxnSpPr>
            <p:spPr bwMode="auto">
              <a:xfrm flipV="1">
                <a:off x="3008116" y="2484935"/>
                <a:ext cx="518398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1" name="Prostokąt 660"/>
              <p:cNvSpPr/>
              <p:nvPr/>
            </p:nvSpPr>
            <p:spPr bwMode="auto">
              <a:xfrm rot="5400000">
                <a:off x="6542471" y="2377593"/>
                <a:ext cx="69182" cy="2139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662" name="Prostokąt 661"/>
              <p:cNvSpPr/>
              <p:nvPr/>
            </p:nvSpPr>
            <p:spPr bwMode="auto">
              <a:xfrm rot="5400000">
                <a:off x="4236593" y="2369641"/>
                <a:ext cx="69816" cy="2139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663" name="Line 1187"/>
              <p:cNvCxnSpPr/>
              <p:nvPr/>
            </p:nvCxnSpPr>
            <p:spPr bwMode="auto">
              <a:xfrm flipV="1">
                <a:off x="2818796" y="1619572"/>
                <a:ext cx="5364183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4" name="Prostokąt 663"/>
              <p:cNvSpPr/>
              <p:nvPr/>
            </p:nvSpPr>
            <p:spPr bwMode="auto">
              <a:xfrm rot="5400000">
                <a:off x="6550422" y="1510901"/>
                <a:ext cx="69182" cy="21396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665" name="Prostokąt 664"/>
              <p:cNvSpPr/>
              <p:nvPr/>
            </p:nvSpPr>
            <p:spPr bwMode="auto">
              <a:xfrm rot="5400000">
                <a:off x="4244544" y="1510901"/>
                <a:ext cx="69817" cy="21396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666" name="Line 1187"/>
              <p:cNvCxnSpPr/>
              <p:nvPr/>
            </p:nvCxnSpPr>
            <p:spPr bwMode="auto">
              <a:xfrm flipV="1">
                <a:off x="3008116" y="775405"/>
                <a:ext cx="518398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7" name="Prostokąt 666"/>
              <p:cNvSpPr/>
              <p:nvPr/>
            </p:nvSpPr>
            <p:spPr bwMode="auto">
              <a:xfrm rot="5400000">
                <a:off x="6534520" y="660110"/>
                <a:ext cx="69211" cy="21399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668" name="Prostokąt 667"/>
              <p:cNvSpPr/>
              <p:nvPr/>
            </p:nvSpPr>
            <p:spPr bwMode="auto">
              <a:xfrm rot="5400000">
                <a:off x="4236593" y="660110"/>
                <a:ext cx="69846" cy="21399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67" name="OznFaz"/>
            <p:cNvGrpSpPr/>
            <p:nvPr/>
          </p:nvGrpSpPr>
          <p:grpSpPr>
            <a:xfrm>
              <a:off x="3238500" y="638176"/>
              <a:ext cx="167597" cy="1830223"/>
              <a:chOff x="3232395" y="628678"/>
              <a:chExt cx="168184" cy="1830778"/>
            </a:xfrm>
          </p:grpSpPr>
          <p:sp>
            <p:nvSpPr>
              <p:cNvPr id="657" name="Txt_A"/>
              <p:cNvSpPr txBox="1">
                <a:spLocks noChangeArrowheads="1"/>
              </p:cNvSpPr>
              <p:nvPr/>
            </p:nvSpPr>
            <p:spPr bwMode="auto">
              <a:xfrm>
                <a:off x="3232395" y="628678"/>
                <a:ext cx="140063" cy="15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A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58" name="Txt_B"/>
              <p:cNvSpPr txBox="1">
                <a:spLocks noChangeArrowheads="1"/>
              </p:cNvSpPr>
              <p:nvPr/>
            </p:nvSpPr>
            <p:spPr bwMode="auto">
              <a:xfrm>
                <a:off x="3247241" y="1466426"/>
                <a:ext cx="140063" cy="15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B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59" name="Txt_C"/>
              <p:cNvSpPr txBox="1">
                <a:spLocks noChangeArrowheads="1"/>
              </p:cNvSpPr>
              <p:nvPr/>
            </p:nvSpPr>
            <p:spPr bwMode="auto">
              <a:xfrm>
                <a:off x="3260149" y="2307682"/>
                <a:ext cx="140430" cy="15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C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268" name="Linia_110kV"/>
            <p:cNvGrpSpPr/>
            <p:nvPr/>
          </p:nvGrpSpPr>
          <p:grpSpPr>
            <a:xfrm>
              <a:off x="476250" y="1162051"/>
              <a:ext cx="1170000" cy="931961"/>
              <a:chOff x="472031" y="1154832"/>
              <a:chExt cx="1170349" cy="932203"/>
            </a:xfrm>
          </p:grpSpPr>
          <p:grpSp>
            <p:nvGrpSpPr>
              <p:cNvPr id="649" name="L_WN"/>
              <p:cNvGrpSpPr/>
              <p:nvPr/>
            </p:nvGrpSpPr>
            <p:grpSpPr>
              <a:xfrm>
                <a:off x="472031" y="1190911"/>
                <a:ext cx="1170349" cy="868184"/>
                <a:chOff x="472031" y="1190911"/>
                <a:chExt cx="1170893" cy="868184"/>
              </a:xfrm>
            </p:grpSpPr>
            <p:cxnSp>
              <p:nvCxnSpPr>
                <p:cNvPr id="654" name="Line 1177"/>
                <p:cNvCxnSpPr/>
                <p:nvPr/>
              </p:nvCxnSpPr>
              <p:spPr bwMode="auto">
                <a:xfrm>
                  <a:off x="473942" y="1190911"/>
                  <a:ext cx="106249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55" name="Line 1177"/>
                <p:cNvCxnSpPr/>
                <p:nvPr/>
              </p:nvCxnSpPr>
              <p:spPr bwMode="auto">
                <a:xfrm>
                  <a:off x="472031" y="1620232"/>
                  <a:ext cx="117089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56" name="Line 1177"/>
                <p:cNvCxnSpPr/>
                <p:nvPr/>
              </p:nvCxnSpPr>
              <p:spPr bwMode="auto">
                <a:xfrm>
                  <a:off x="476483" y="2059095"/>
                  <a:ext cx="106249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50" name="Z_WN"/>
              <p:cNvGrpSpPr/>
              <p:nvPr/>
            </p:nvGrpSpPr>
            <p:grpSpPr>
              <a:xfrm>
                <a:off x="890873" y="1154832"/>
                <a:ext cx="238552" cy="932203"/>
                <a:chOff x="890879" y="1154830"/>
                <a:chExt cx="239580" cy="933582"/>
              </a:xfrm>
            </p:grpSpPr>
            <p:sp>
              <p:nvSpPr>
                <p:cNvPr id="651" name="Prostokąt 650"/>
                <p:cNvSpPr/>
                <p:nvPr/>
              </p:nvSpPr>
              <p:spPr bwMode="auto">
                <a:xfrm rot="5400000">
                  <a:off x="984810" y="1082778"/>
                  <a:ext cx="71118" cy="215222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rot="0" spcFirstLastPara="0" vert="horz" wrap="square" lIns="91440" tIns="45720" rIns="91440" bIns="45720" numCol="1" spcCol="0" rtlCol="0" fromWordArt="0" anchor="t" anchorCtr="0" forceAA="0" upright="1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652" name="Prostokąt 651"/>
                <p:cNvSpPr/>
                <p:nvPr/>
              </p:nvSpPr>
              <p:spPr bwMode="auto">
                <a:xfrm rot="5400000">
                  <a:off x="987289" y="1500571"/>
                  <a:ext cx="71118" cy="215222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rot="0" spcFirstLastPara="0" vert="horz" wrap="square" lIns="91440" tIns="45720" rIns="91440" bIns="45720" numCol="1" spcCol="0" rtlCol="0" fromWordArt="0" anchor="t" anchorCtr="0" forceAA="0" upright="1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653" name="Prostokąt 652"/>
                <p:cNvSpPr/>
                <p:nvPr/>
              </p:nvSpPr>
              <p:spPr bwMode="auto">
                <a:xfrm rot="5400000">
                  <a:off x="962931" y="1945242"/>
                  <a:ext cx="71118" cy="215222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rot="0" spcFirstLastPara="0" vert="horz" wrap="square" lIns="91440" tIns="45720" rIns="91440" bIns="45720" numCol="1" spcCol="0" rtlCol="0" fromWordArt="0" anchor="t" anchorCtr="0" forceAA="0" upright="1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</p:grpSp>
        </p:grpSp>
        <p:grpSp>
          <p:nvGrpSpPr>
            <p:cNvPr id="269" name="Gen"/>
            <p:cNvGrpSpPr/>
            <p:nvPr/>
          </p:nvGrpSpPr>
          <p:grpSpPr>
            <a:xfrm>
              <a:off x="266701" y="1085851"/>
              <a:ext cx="226686" cy="1088132"/>
              <a:chOff x="256382" y="1077202"/>
              <a:chExt cx="227218" cy="1090107"/>
            </a:xfrm>
          </p:grpSpPr>
          <p:grpSp>
            <p:nvGrpSpPr>
              <p:cNvPr id="637" name="Group 118"/>
              <p:cNvGrpSpPr>
                <a:grpSpLocks/>
              </p:cNvGrpSpPr>
              <p:nvPr/>
            </p:nvGrpSpPr>
            <p:grpSpPr bwMode="auto">
              <a:xfrm>
                <a:off x="256382" y="1077202"/>
                <a:ext cx="217170" cy="215900"/>
                <a:chOff x="256382" y="1077202"/>
                <a:chExt cx="342" cy="341"/>
              </a:xfrm>
            </p:grpSpPr>
            <p:sp>
              <p:nvSpPr>
                <p:cNvPr id="646" name="Oval 121"/>
                <p:cNvSpPr>
                  <a:spLocks noChangeArrowheads="1"/>
                </p:cNvSpPr>
                <p:nvPr/>
              </p:nvSpPr>
              <p:spPr bwMode="auto">
                <a:xfrm>
                  <a:off x="256382" y="1077202"/>
                  <a:ext cx="342" cy="341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47" name="Arc 120"/>
                <p:cNvSpPr>
                  <a:spLocks/>
                </p:cNvSpPr>
                <p:nvPr/>
              </p:nvSpPr>
              <p:spPr bwMode="auto">
                <a:xfrm flipH="1" flipV="1">
                  <a:off x="256439" y="1077373"/>
                  <a:ext cx="114" cy="57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48" name="Arc 119"/>
                <p:cNvSpPr>
                  <a:spLocks/>
                </p:cNvSpPr>
                <p:nvPr/>
              </p:nvSpPr>
              <p:spPr bwMode="auto">
                <a:xfrm flipH="1">
                  <a:off x="256553" y="1077316"/>
                  <a:ext cx="114" cy="69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638" name="Group 118"/>
              <p:cNvGrpSpPr>
                <a:grpSpLocks/>
              </p:cNvGrpSpPr>
              <p:nvPr/>
            </p:nvGrpSpPr>
            <p:grpSpPr bwMode="auto">
              <a:xfrm>
                <a:off x="261406" y="1509282"/>
                <a:ext cx="217170" cy="215900"/>
                <a:chOff x="261406" y="1509282"/>
                <a:chExt cx="342" cy="341"/>
              </a:xfrm>
            </p:grpSpPr>
            <p:sp>
              <p:nvSpPr>
                <p:cNvPr id="643" name="Oval 121"/>
                <p:cNvSpPr>
                  <a:spLocks noChangeArrowheads="1"/>
                </p:cNvSpPr>
                <p:nvPr/>
              </p:nvSpPr>
              <p:spPr bwMode="auto">
                <a:xfrm>
                  <a:off x="261406" y="1509282"/>
                  <a:ext cx="342" cy="341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44" name="Arc 120"/>
                <p:cNvSpPr>
                  <a:spLocks/>
                </p:cNvSpPr>
                <p:nvPr/>
              </p:nvSpPr>
              <p:spPr bwMode="auto">
                <a:xfrm flipH="1" flipV="1">
                  <a:off x="261463" y="1509453"/>
                  <a:ext cx="114" cy="57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45" name="Arc 119"/>
                <p:cNvSpPr>
                  <a:spLocks/>
                </p:cNvSpPr>
                <p:nvPr/>
              </p:nvSpPr>
              <p:spPr bwMode="auto">
                <a:xfrm flipH="1">
                  <a:off x="261577" y="1509396"/>
                  <a:ext cx="114" cy="69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639" name="Group 118"/>
              <p:cNvGrpSpPr>
                <a:grpSpLocks/>
              </p:cNvGrpSpPr>
              <p:nvPr/>
            </p:nvGrpSpPr>
            <p:grpSpPr bwMode="auto">
              <a:xfrm>
                <a:off x="266430" y="1951409"/>
                <a:ext cx="217170" cy="215900"/>
                <a:chOff x="266430" y="1951409"/>
                <a:chExt cx="342" cy="341"/>
              </a:xfrm>
            </p:grpSpPr>
            <p:sp>
              <p:nvSpPr>
                <p:cNvPr id="640" name="Oval 121"/>
                <p:cNvSpPr>
                  <a:spLocks noChangeArrowheads="1"/>
                </p:cNvSpPr>
                <p:nvPr/>
              </p:nvSpPr>
              <p:spPr bwMode="auto">
                <a:xfrm>
                  <a:off x="266430" y="1951409"/>
                  <a:ext cx="342" cy="341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41" name="Arc 120"/>
                <p:cNvSpPr>
                  <a:spLocks/>
                </p:cNvSpPr>
                <p:nvPr/>
              </p:nvSpPr>
              <p:spPr bwMode="auto">
                <a:xfrm flipH="1" flipV="1">
                  <a:off x="266487" y="1951580"/>
                  <a:ext cx="114" cy="57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42" name="Arc 119"/>
                <p:cNvSpPr>
                  <a:spLocks/>
                </p:cNvSpPr>
                <p:nvPr/>
              </p:nvSpPr>
              <p:spPr bwMode="auto">
                <a:xfrm flipH="1">
                  <a:off x="266601" y="1951523"/>
                  <a:ext cx="114" cy="69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grpSp>
          <p:nvGrpSpPr>
            <p:cNvPr id="270" name="T1"/>
            <p:cNvGrpSpPr/>
            <p:nvPr/>
          </p:nvGrpSpPr>
          <p:grpSpPr>
            <a:xfrm>
              <a:off x="3895725" y="790575"/>
              <a:ext cx="1995805" cy="3719191"/>
              <a:chOff x="0" y="0"/>
              <a:chExt cx="1995805" cy="3720084"/>
            </a:xfrm>
          </p:grpSpPr>
          <p:sp>
            <p:nvSpPr>
              <p:cNvPr id="584" name="Text Box 1204"/>
              <p:cNvSpPr txBox="1">
                <a:spLocks noChangeArrowheads="1"/>
              </p:cNvSpPr>
              <p:nvPr/>
            </p:nvSpPr>
            <p:spPr bwMode="auto">
              <a:xfrm>
                <a:off x="1455724" y="2618842"/>
                <a:ext cx="389890" cy="170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9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Yy0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585" name="Trf_T1"/>
              <p:cNvGrpSpPr/>
              <p:nvPr/>
            </p:nvGrpSpPr>
            <p:grpSpPr>
              <a:xfrm>
                <a:off x="1367942" y="0"/>
                <a:ext cx="432186" cy="3403137"/>
                <a:chOff x="5263770" y="775311"/>
                <a:chExt cx="432954" cy="3405316"/>
              </a:xfrm>
            </p:grpSpPr>
            <p:grpSp>
              <p:nvGrpSpPr>
                <p:cNvPr id="622" name="T1_ZasG"/>
                <p:cNvGrpSpPr/>
                <p:nvPr/>
              </p:nvGrpSpPr>
              <p:grpSpPr>
                <a:xfrm>
                  <a:off x="5269454" y="775311"/>
                  <a:ext cx="426851" cy="2557096"/>
                  <a:chOff x="5269454" y="775311"/>
                  <a:chExt cx="426851" cy="2558389"/>
                </a:xfrm>
              </p:grpSpPr>
              <p:cxnSp>
                <p:nvCxnSpPr>
                  <p:cNvPr id="634" name="Line 1140"/>
                  <p:cNvCxnSpPr/>
                  <p:nvPr/>
                </p:nvCxnSpPr>
                <p:spPr bwMode="auto">
                  <a:xfrm flipV="1">
                    <a:off x="5696305" y="2481095"/>
                    <a:ext cx="0" cy="828682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635" name="Line 1140"/>
                  <p:cNvCxnSpPr/>
                  <p:nvPr/>
                </p:nvCxnSpPr>
                <p:spPr bwMode="auto">
                  <a:xfrm flipV="1">
                    <a:off x="5480516" y="1618013"/>
                    <a:ext cx="0" cy="1513413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636" name="Line 1140"/>
                  <p:cNvCxnSpPr/>
                  <p:nvPr/>
                </p:nvCxnSpPr>
                <p:spPr bwMode="auto">
                  <a:xfrm flipV="1">
                    <a:off x="5269454" y="775311"/>
                    <a:ext cx="0" cy="2558389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623" name="T1_ZasD"/>
                <p:cNvGrpSpPr/>
                <p:nvPr/>
              </p:nvGrpSpPr>
              <p:grpSpPr>
                <a:xfrm>
                  <a:off x="5263772" y="3635480"/>
                  <a:ext cx="432952" cy="545147"/>
                  <a:chOff x="5263772" y="3635480"/>
                  <a:chExt cx="432952" cy="545646"/>
                </a:xfrm>
              </p:grpSpPr>
              <p:cxnSp>
                <p:nvCxnSpPr>
                  <p:cNvPr id="631" name="Line 1140"/>
                  <p:cNvCxnSpPr/>
                  <p:nvPr/>
                </p:nvCxnSpPr>
                <p:spPr bwMode="auto">
                  <a:xfrm flipH="1" flipV="1">
                    <a:off x="5263772" y="3635480"/>
                    <a:ext cx="0" cy="540577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632" name="Line 1140"/>
                  <p:cNvCxnSpPr/>
                  <p:nvPr/>
                </p:nvCxnSpPr>
                <p:spPr bwMode="auto">
                  <a:xfrm flipH="1" flipV="1">
                    <a:off x="5696724" y="3640550"/>
                    <a:ext cx="0" cy="540576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633" name="Line 1140"/>
                  <p:cNvCxnSpPr/>
                  <p:nvPr/>
                </p:nvCxnSpPr>
                <p:spPr bwMode="auto">
                  <a:xfrm flipV="1">
                    <a:off x="5485014" y="3816551"/>
                    <a:ext cx="0" cy="360385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624" name="Gwzd"/>
                <p:cNvGrpSpPr/>
                <p:nvPr/>
              </p:nvGrpSpPr>
              <p:grpSpPr>
                <a:xfrm>
                  <a:off x="5414845" y="3562014"/>
                  <a:ext cx="143391" cy="140398"/>
                  <a:chOff x="5414845" y="3562014"/>
                  <a:chExt cx="143562" cy="140630"/>
                </a:xfrm>
              </p:grpSpPr>
              <p:cxnSp>
                <p:nvCxnSpPr>
                  <p:cNvPr id="628" name="Line 1145"/>
                  <p:cNvCxnSpPr/>
                  <p:nvPr/>
                </p:nvCxnSpPr>
                <p:spPr bwMode="auto">
                  <a:xfrm flipV="1">
                    <a:off x="5414845" y="3630644"/>
                    <a:ext cx="72000" cy="72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629" name="Line 1146"/>
                  <p:cNvCxnSpPr/>
                  <p:nvPr/>
                </p:nvCxnSpPr>
                <p:spPr bwMode="auto">
                  <a:xfrm>
                    <a:off x="5486407" y="3630644"/>
                    <a:ext cx="72000" cy="72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630" name="Line 1144"/>
                  <p:cNvCxnSpPr/>
                  <p:nvPr/>
                </p:nvCxnSpPr>
                <p:spPr bwMode="auto">
                  <a:xfrm>
                    <a:off x="5486407" y="3562014"/>
                    <a:ext cx="0" cy="7211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625" name="T1"/>
                <p:cNvGrpSpPr/>
                <p:nvPr/>
              </p:nvGrpSpPr>
              <p:grpSpPr>
                <a:xfrm>
                  <a:off x="5263770" y="3116740"/>
                  <a:ext cx="431281" cy="701430"/>
                  <a:chOff x="5263770" y="3116740"/>
                  <a:chExt cx="431281" cy="701430"/>
                </a:xfrm>
              </p:grpSpPr>
              <p:sp>
                <p:nvSpPr>
                  <p:cNvPr id="626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5263770" y="3116740"/>
                    <a:ext cx="431281" cy="43108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627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5263770" y="3387084"/>
                    <a:ext cx="431281" cy="43108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</p:grpSp>
          </p:grpSp>
          <p:grpSp>
            <p:nvGrpSpPr>
              <p:cNvPr id="586" name="T1"/>
              <p:cNvGrpSpPr/>
              <p:nvPr/>
            </p:nvGrpSpPr>
            <p:grpSpPr>
              <a:xfrm>
                <a:off x="0" y="87782"/>
                <a:ext cx="1995805" cy="3632302"/>
                <a:chOff x="3890366" y="857861"/>
                <a:chExt cx="1996414" cy="3633481"/>
              </a:xfrm>
            </p:grpSpPr>
            <p:grpSp>
              <p:nvGrpSpPr>
                <p:cNvPr id="593" name="P,Q_T1_D"/>
                <p:cNvGrpSpPr/>
                <p:nvPr/>
              </p:nvGrpSpPr>
              <p:grpSpPr>
                <a:xfrm>
                  <a:off x="5096346" y="4229711"/>
                  <a:ext cx="790434" cy="261631"/>
                  <a:chOff x="5096346" y="4229711"/>
                  <a:chExt cx="790434" cy="261631"/>
                </a:xfrm>
              </p:grpSpPr>
              <p:sp>
                <p:nvSpPr>
                  <p:cNvPr id="616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96558" y="4229711"/>
                    <a:ext cx="250511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6,00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617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96346" y="4339526"/>
                    <a:ext cx="250511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2,70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618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50257" y="4229711"/>
                    <a:ext cx="250511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2,50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619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44420" y="4332593"/>
                    <a:ext cx="250435" cy="1517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1,50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620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35696" y="4229711"/>
                    <a:ext cx="250511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3,50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621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36269" y="4339528"/>
                    <a:ext cx="250511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0,30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4" name="U_T1D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90366" y="3385161"/>
                      <a:ext cx="1263650" cy="6534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C0C0C0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36000" tIns="0" rIns="36000" bIns="0" anchor="ctr" anchorCtr="0" upright="1">
                      <a:noAutofit/>
                    </a:bodyPr>
                    <a:lstStyle/>
                    <a:p>
                      <a:pPr marL="182880" marR="292735" algn="ctr" eaLnBrk="0" fontAlgn="base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["/>
                                <m:endChr m:val="]"/>
                                <m:ctrlPr>
                                  <a:rPr lang="pl-PL" sz="9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l-PL" sz="9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3,181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70,9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/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𝟓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𝟏𝟐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2,945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317,5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/ 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𝟓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𝟖𝟓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 3,368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196,8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/ 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𝟓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𝟒𝟕</m:t>
                                      </m:r>
                                    </m:e>
                                  </m:mr>
                                </m:m>
                              </m:e>
                            </m:d>
                          </m:oMath>
                        </m:oMathPara>
                      </a14:m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</mc:Choice>
              <mc:Fallback xmlns="">
                <p:sp>
                  <p:nvSpPr>
                    <p:cNvPr id="594" name="U_T1D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3890366" y="3385161"/>
                      <a:ext cx="1263650" cy="653415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C0C0C0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pl-P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595" name="I_T1_D"/>
                <p:cNvGrpSpPr/>
                <p:nvPr/>
              </p:nvGrpSpPr>
              <p:grpSpPr>
                <a:xfrm>
                  <a:off x="5072320" y="3759811"/>
                  <a:ext cx="622775" cy="359410"/>
                  <a:chOff x="5072320" y="3759811"/>
                  <a:chExt cx="622775" cy="359410"/>
                </a:xfrm>
              </p:grpSpPr>
              <p:cxnSp>
                <p:nvCxnSpPr>
                  <p:cNvPr id="610" name="I1"/>
                  <p:cNvCxnSpPr/>
                  <p:nvPr/>
                </p:nvCxnSpPr>
                <p:spPr bwMode="auto">
                  <a:xfrm>
                    <a:off x="5263295" y="391856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611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72320" y="3766161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2068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612" name="I1"/>
                  <p:cNvCxnSpPr/>
                  <p:nvPr/>
                </p:nvCxnSpPr>
                <p:spPr bwMode="auto">
                  <a:xfrm>
                    <a:off x="5479195" y="391856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613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88220" y="3759811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990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614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10470" y="3759811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1043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615" name="I1"/>
                  <p:cNvCxnSpPr/>
                  <p:nvPr/>
                </p:nvCxnSpPr>
                <p:spPr bwMode="auto">
                  <a:xfrm>
                    <a:off x="5695095" y="391856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596" name="I_T1_G"/>
                <p:cNvGrpSpPr/>
                <p:nvPr/>
              </p:nvGrpSpPr>
              <p:grpSpPr>
                <a:xfrm>
                  <a:off x="5078013" y="2851761"/>
                  <a:ext cx="782580" cy="234635"/>
                  <a:chOff x="5078013" y="2851761"/>
                  <a:chExt cx="782580" cy="234635"/>
                </a:xfrm>
              </p:grpSpPr>
              <p:cxnSp>
                <p:nvCxnSpPr>
                  <p:cNvPr id="604" name="I1"/>
                  <p:cNvCxnSpPr/>
                  <p:nvPr/>
                </p:nvCxnSpPr>
                <p:spPr bwMode="auto">
                  <a:xfrm>
                    <a:off x="5263295" y="292161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605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76143" y="2851761"/>
                    <a:ext cx="184450" cy="2346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516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606" name="I1"/>
                  <p:cNvCxnSpPr/>
                  <p:nvPr/>
                </p:nvCxnSpPr>
                <p:spPr bwMode="auto">
                  <a:xfrm>
                    <a:off x="5479194" y="288986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607" name="I1"/>
                  <p:cNvCxnSpPr/>
                  <p:nvPr/>
                </p:nvCxnSpPr>
                <p:spPr bwMode="auto">
                  <a:xfrm>
                    <a:off x="5695095" y="288986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608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78013" y="2851761"/>
                    <a:ext cx="183815" cy="2346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734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609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94166" y="2851761"/>
                    <a:ext cx="183815" cy="2346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424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p:grpSp>
              <p:nvGrpSpPr>
                <p:cNvPr id="597" name="P,Q_T1_G"/>
                <p:cNvGrpSpPr/>
                <p:nvPr/>
              </p:nvGrpSpPr>
              <p:grpSpPr>
                <a:xfrm>
                  <a:off x="5092113" y="857861"/>
                  <a:ext cx="742374" cy="1999959"/>
                  <a:chOff x="5092113" y="857861"/>
                  <a:chExt cx="742374" cy="1999959"/>
                </a:xfrm>
              </p:grpSpPr>
              <p:sp>
                <p:nvSpPr>
                  <p:cNvPr id="598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92113" y="857861"/>
                    <a:ext cx="184450" cy="3108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5,435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sp>
                <p:nvSpPr>
                  <p:cNvPr id="599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38103" y="857861"/>
                    <a:ext cx="184450" cy="3108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2,130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sp>
                <p:nvSpPr>
                  <p:cNvPr id="600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01573" y="1765911"/>
                    <a:ext cx="183815" cy="3108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2,224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sp>
                <p:nvSpPr>
                  <p:cNvPr id="601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47749" y="1765911"/>
                    <a:ext cx="184450" cy="3108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2,190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sp>
                <p:nvSpPr>
                  <p:cNvPr id="602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17695" y="2546961"/>
                    <a:ext cx="184450" cy="3108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4,341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sp>
                <p:nvSpPr>
                  <p:cNvPr id="603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50037" y="2546486"/>
                    <a:ext cx="184450" cy="3108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0,180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</p:grpSp>
          </p:grpSp>
          <p:grpSp>
            <p:nvGrpSpPr>
              <p:cNvPr id="587" name="Gw_T1_G"/>
              <p:cNvGrpSpPr/>
              <p:nvPr/>
            </p:nvGrpSpPr>
            <p:grpSpPr>
              <a:xfrm>
                <a:off x="1514246" y="2428647"/>
                <a:ext cx="144907" cy="182880"/>
                <a:chOff x="0" y="0"/>
                <a:chExt cx="144907" cy="182880"/>
              </a:xfrm>
            </p:grpSpPr>
            <p:cxnSp>
              <p:nvCxnSpPr>
                <p:cNvPr id="588" name="Line 1140"/>
                <p:cNvCxnSpPr/>
                <p:nvPr/>
              </p:nvCxnSpPr>
              <p:spPr bwMode="auto">
                <a:xfrm flipV="1">
                  <a:off x="73152" y="73152"/>
                  <a:ext cx="0" cy="107315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89" name="Line 1140"/>
                <p:cNvCxnSpPr/>
                <p:nvPr/>
              </p:nvCxnSpPr>
              <p:spPr bwMode="auto">
                <a:xfrm flipV="1">
                  <a:off x="29261" y="182880"/>
                  <a:ext cx="71120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0" name="Line 1145"/>
                <p:cNvCxnSpPr/>
                <p:nvPr/>
              </p:nvCxnSpPr>
              <p:spPr bwMode="auto">
                <a:xfrm flipV="1">
                  <a:off x="0" y="65837"/>
                  <a:ext cx="71755" cy="717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1" name="Line 1146"/>
                <p:cNvCxnSpPr/>
                <p:nvPr/>
              </p:nvCxnSpPr>
              <p:spPr bwMode="auto">
                <a:xfrm>
                  <a:off x="73152" y="65837"/>
                  <a:ext cx="71755" cy="717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2" name="Line 1144"/>
                <p:cNvCxnSpPr/>
                <p:nvPr/>
              </p:nvCxnSpPr>
              <p:spPr bwMode="auto">
                <a:xfrm>
                  <a:off x="73152" y="0"/>
                  <a:ext cx="0" cy="717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71" name="T2"/>
            <p:cNvGrpSpPr/>
            <p:nvPr/>
          </p:nvGrpSpPr>
          <p:grpSpPr>
            <a:xfrm>
              <a:off x="6248403" y="790575"/>
              <a:ext cx="2011046" cy="3709674"/>
              <a:chOff x="3" y="0"/>
              <a:chExt cx="2011046" cy="3709929"/>
            </a:xfrm>
          </p:grpSpPr>
          <p:sp>
            <p:nvSpPr>
              <p:cNvPr id="276" name="Text Box 1204"/>
              <p:cNvSpPr txBox="1">
                <a:spLocks noChangeArrowheads="1"/>
              </p:cNvSpPr>
              <p:nvPr/>
            </p:nvSpPr>
            <p:spPr bwMode="auto">
              <a:xfrm>
                <a:off x="1470355" y="2626156"/>
                <a:ext cx="343188" cy="1748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9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Yy0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277" name="Trf_T1"/>
              <p:cNvGrpSpPr/>
              <p:nvPr/>
            </p:nvGrpSpPr>
            <p:grpSpPr>
              <a:xfrm>
                <a:off x="1360626" y="0"/>
                <a:ext cx="432182" cy="3403137"/>
                <a:chOff x="7608651" y="783935"/>
                <a:chExt cx="432954" cy="3405317"/>
              </a:xfrm>
            </p:grpSpPr>
            <p:grpSp>
              <p:nvGrpSpPr>
                <p:cNvPr id="569" name="T1_ZasG"/>
                <p:cNvGrpSpPr/>
                <p:nvPr/>
              </p:nvGrpSpPr>
              <p:grpSpPr>
                <a:xfrm>
                  <a:off x="7612330" y="783935"/>
                  <a:ext cx="426975" cy="2557094"/>
                  <a:chOff x="7612330" y="783936"/>
                  <a:chExt cx="426975" cy="2558388"/>
                </a:xfrm>
              </p:grpSpPr>
              <p:cxnSp>
                <p:nvCxnSpPr>
                  <p:cNvPr id="581" name="Line 1140"/>
                  <p:cNvCxnSpPr/>
                  <p:nvPr/>
                </p:nvCxnSpPr>
                <p:spPr bwMode="auto">
                  <a:xfrm flipV="1">
                    <a:off x="8039305" y="2464296"/>
                    <a:ext cx="0" cy="828682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82" name="Line 1140"/>
                  <p:cNvCxnSpPr/>
                  <p:nvPr/>
                </p:nvCxnSpPr>
                <p:spPr bwMode="auto">
                  <a:xfrm flipV="1">
                    <a:off x="7822919" y="1626638"/>
                    <a:ext cx="0" cy="1513413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83" name="Line 1140"/>
                  <p:cNvCxnSpPr/>
                  <p:nvPr/>
                </p:nvCxnSpPr>
                <p:spPr bwMode="auto">
                  <a:xfrm flipV="1">
                    <a:off x="7612330" y="783936"/>
                    <a:ext cx="0" cy="2558388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570" name="T1_ZasD"/>
                <p:cNvGrpSpPr/>
                <p:nvPr/>
              </p:nvGrpSpPr>
              <p:grpSpPr>
                <a:xfrm>
                  <a:off x="7608653" y="3644105"/>
                  <a:ext cx="432952" cy="545147"/>
                  <a:chOff x="7608653" y="3644105"/>
                  <a:chExt cx="432952" cy="545646"/>
                </a:xfrm>
              </p:grpSpPr>
              <p:cxnSp>
                <p:nvCxnSpPr>
                  <p:cNvPr id="578" name="Line 1140"/>
                  <p:cNvCxnSpPr/>
                  <p:nvPr/>
                </p:nvCxnSpPr>
                <p:spPr bwMode="auto">
                  <a:xfrm flipH="1" flipV="1">
                    <a:off x="7608653" y="3644105"/>
                    <a:ext cx="0" cy="540577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79" name="Line 1140"/>
                  <p:cNvCxnSpPr/>
                  <p:nvPr/>
                </p:nvCxnSpPr>
                <p:spPr bwMode="auto">
                  <a:xfrm flipH="1" flipV="1">
                    <a:off x="8041605" y="3649175"/>
                    <a:ext cx="0" cy="540576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80" name="Line 1140"/>
                  <p:cNvCxnSpPr/>
                  <p:nvPr/>
                </p:nvCxnSpPr>
                <p:spPr bwMode="auto">
                  <a:xfrm flipV="1">
                    <a:off x="7829895" y="3825176"/>
                    <a:ext cx="0" cy="360385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571" name="Gwzd"/>
                <p:cNvGrpSpPr/>
                <p:nvPr/>
              </p:nvGrpSpPr>
              <p:grpSpPr>
                <a:xfrm>
                  <a:off x="7759726" y="3570639"/>
                  <a:ext cx="143391" cy="140398"/>
                  <a:chOff x="7759726" y="3570639"/>
                  <a:chExt cx="143562" cy="140630"/>
                </a:xfrm>
              </p:grpSpPr>
              <p:cxnSp>
                <p:nvCxnSpPr>
                  <p:cNvPr id="575" name="Line 1145"/>
                  <p:cNvCxnSpPr/>
                  <p:nvPr/>
                </p:nvCxnSpPr>
                <p:spPr bwMode="auto">
                  <a:xfrm flipV="1">
                    <a:off x="7759726" y="3639269"/>
                    <a:ext cx="72000" cy="72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76" name="Line 1146"/>
                  <p:cNvCxnSpPr/>
                  <p:nvPr/>
                </p:nvCxnSpPr>
                <p:spPr bwMode="auto">
                  <a:xfrm>
                    <a:off x="7831288" y="3639269"/>
                    <a:ext cx="72000" cy="72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77" name="Line 1144"/>
                  <p:cNvCxnSpPr/>
                  <p:nvPr/>
                </p:nvCxnSpPr>
                <p:spPr bwMode="auto">
                  <a:xfrm>
                    <a:off x="7831288" y="3570639"/>
                    <a:ext cx="0" cy="7211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572" name="T1"/>
                <p:cNvGrpSpPr/>
                <p:nvPr/>
              </p:nvGrpSpPr>
              <p:grpSpPr>
                <a:xfrm>
                  <a:off x="7608651" y="3125365"/>
                  <a:ext cx="431281" cy="701430"/>
                  <a:chOff x="7608651" y="3125365"/>
                  <a:chExt cx="431281" cy="701430"/>
                </a:xfrm>
              </p:grpSpPr>
              <p:sp>
                <p:nvSpPr>
                  <p:cNvPr id="573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7608651" y="3125365"/>
                    <a:ext cx="431281" cy="43108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74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7608651" y="3395709"/>
                    <a:ext cx="431281" cy="43108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</p:grpSp>
          </p:grpSp>
          <p:grpSp>
            <p:nvGrpSpPr>
              <p:cNvPr id="278" name="T1"/>
              <p:cNvGrpSpPr/>
              <p:nvPr/>
            </p:nvGrpSpPr>
            <p:grpSpPr>
              <a:xfrm>
                <a:off x="3" y="87783"/>
                <a:ext cx="2011046" cy="3622146"/>
                <a:chOff x="6246841" y="866486"/>
                <a:chExt cx="2011678" cy="3623316"/>
              </a:xfrm>
            </p:grpSpPr>
            <p:grpSp>
              <p:nvGrpSpPr>
                <p:cNvPr id="285" name="P,Q_T1_D"/>
                <p:cNvGrpSpPr/>
                <p:nvPr/>
              </p:nvGrpSpPr>
              <p:grpSpPr>
                <a:xfrm>
                  <a:off x="7468879" y="4211001"/>
                  <a:ext cx="789640" cy="278801"/>
                  <a:chOff x="7468879" y="4211001"/>
                  <a:chExt cx="789640" cy="278801"/>
                </a:xfrm>
              </p:grpSpPr>
              <p:sp>
                <p:nvSpPr>
                  <p:cNvPr id="309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68939" y="4211002"/>
                    <a:ext cx="250480" cy="1518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3,00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310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68879" y="4337988"/>
                    <a:ext cx="250512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0,20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565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22867" y="4211001"/>
                    <a:ext cx="250512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4,50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566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16553" y="4337988"/>
                    <a:ext cx="250512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1,70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567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08007" y="4211001"/>
                    <a:ext cx="250512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1,50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568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08002" y="4337988"/>
                    <a:ext cx="250512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1,10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6" name="U_T1D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46841" y="3393786"/>
                      <a:ext cx="1263650" cy="6534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C0C0C0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36000" tIns="0" rIns="36000" bIns="0" anchor="ctr" anchorCtr="0" upright="1">
                      <a:noAutofit/>
                    </a:bodyPr>
                    <a:lstStyle/>
                    <a:p>
                      <a:pPr marL="182880" marR="292735" algn="ctr" eaLnBrk="0" fontAlgn="base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["/>
                                <m:endChr m:val="]"/>
                                <m:ctrlPr>
                                  <a:rPr lang="pl-PL" sz="9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l-PL" sz="9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0,211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68,8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 /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𝟎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𝟑𝟑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0,188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315,1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 /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𝟎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𝟑𝟗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0,219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196,8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/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𝟎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𝟑𝟓</m:t>
                                      </m:r>
                                    </m:e>
                                  </m:mr>
                                </m:m>
                              </m:e>
                            </m:d>
                          </m:oMath>
                        </m:oMathPara>
                      </a14:m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</mc:Choice>
              <mc:Fallback xmlns="">
                <p:sp>
                  <p:nvSpPr>
                    <p:cNvPr id="286" name="U_T1D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6246841" y="3393786"/>
                      <a:ext cx="1263650" cy="653415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C0C0C0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pl-P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287" name="I_T1_D"/>
                <p:cNvGrpSpPr/>
                <p:nvPr/>
              </p:nvGrpSpPr>
              <p:grpSpPr>
                <a:xfrm>
                  <a:off x="7424026" y="3831301"/>
                  <a:ext cx="622775" cy="362587"/>
                  <a:chOff x="7424026" y="3831301"/>
                  <a:chExt cx="622775" cy="362587"/>
                </a:xfrm>
              </p:grpSpPr>
              <p:cxnSp>
                <p:nvCxnSpPr>
                  <p:cNvPr id="302" name="I1"/>
                  <p:cNvCxnSpPr/>
                  <p:nvPr/>
                </p:nvCxnSpPr>
                <p:spPr bwMode="auto">
                  <a:xfrm>
                    <a:off x="7608176" y="392718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303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4026" y="3831301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14280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cxnSp>
                <p:nvCxnSpPr>
                  <p:cNvPr id="304" name="I1"/>
                  <p:cNvCxnSpPr/>
                  <p:nvPr/>
                </p:nvCxnSpPr>
                <p:spPr bwMode="auto">
                  <a:xfrm>
                    <a:off x="7830901" y="392718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305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37221" y="3840828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25549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sp>
                <p:nvSpPr>
                  <p:cNvPr id="307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62176" y="3831301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8494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cxnSp>
                <p:nvCxnSpPr>
                  <p:cNvPr id="308" name="I1"/>
                  <p:cNvCxnSpPr/>
                  <p:nvPr/>
                </p:nvCxnSpPr>
                <p:spPr bwMode="auto">
                  <a:xfrm>
                    <a:off x="8046801" y="392718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288" name="I_T1_G"/>
                <p:cNvGrpSpPr/>
                <p:nvPr/>
              </p:nvGrpSpPr>
              <p:grpSpPr>
                <a:xfrm>
                  <a:off x="7425368" y="2860386"/>
                  <a:ext cx="614608" cy="234635"/>
                  <a:chOff x="7425368" y="2860386"/>
                  <a:chExt cx="614608" cy="234635"/>
                </a:xfrm>
              </p:grpSpPr>
              <p:cxnSp>
                <p:nvCxnSpPr>
                  <p:cNvPr id="296" name="I1"/>
                  <p:cNvCxnSpPr/>
                  <p:nvPr/>
                </p:nvCxnSpPr>
                <p:spPr bwMode="auto">
                  <a:xfrm>
                    <a:off x="7615001" y="293023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297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54016" y="2860386"/>
                    <a:ext cx="184452" cy="2346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323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 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 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cxnSp>
                <p:nvCxnSpPr>
                  <p:cNvPr id="298" name="I1"/>
                  <p:cNvCxnSpPr/>
                  <p:nvPr/>
                </p:nvCxnSpPr>
                <p:spPr bwMode="auto">
                  <a:xfrm>
                    <a:off x="7824076" y="289848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99" name="I1"/>
                  <p:cNvCxnSpPr/>
                  <p:nvPr/>
                </p:nvCxnSpPr>
                <p:spPr bwMode="auto">
                  <a:xfrm>
                    <a:off x="8039976" y="289848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300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46751" y="2860386"/>
                    <a:ext cx="183817" cy="2346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591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sp>
                <p:nvSpPr>
                  <p:cNvPr id="301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5368" y="2860386"/>
                    <a:ext cx="183817" cy="2346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420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 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</p:grpSp>
            <p:grpSp>
              <p:nvGrpSpPr>
                <p:cNvPr id="289" name="P,Q_T1_G"/>
                <p:cNvGrpSpPr/>
                <p:nvPr/>
              </p:nvGrpSpPr>
              <p:grpSpPr>
                <a:xfrm>
                  <a:off x="7435090" y="866486"/>
                  <a:ext cx="756538" cy="2006310"/>
                  <a:chOff x="7435090" y="866486"/>
                  <a:chExt cx="756538" cy="2006310"/>
                </a:xfrm>
              </p:grpSpPr>
              <p:sp>
                <p:nvSpPr>
                  <p:cNvPr id="290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35090" y="866486"/>
                    <a:ext cx="184452" cy="3108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3,272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sp>
                <p:nvSpPr>
                  <p:cNvPr id="291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75743" y="866486"/>
                    <a:ext cx="184452" cy="344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-0,553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sp>
                <p:nvSpPr>
                  <p:cNvPr id="292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44088" y="1774536"/>
                    <a:ext cx="183817" cy="3108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3,786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sp>
                <p:nvSpPr>
                  <p:cNvPr id="293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90272" y="1774536"/>
                    <a:ext cx="184452" cy="3108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1,747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sp>
                <p:nvSpPr>
                  <p:cNvPr id="294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60809" y="2555586"/>
                    <a:ext cx="184452" cy="3108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1,942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sp>
                <p:nvSpPr>
                  <p:cNvPr id="295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07811" y="2561936"/>
                    <a:ext cx="183817" cy="3108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1,806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</p:grpSp>
          </p:grpSp>
          <p:grpSp>
            <p:nvGrpSpPr>
              <p:cNvPr id="279" name="Gw_T2_G"/>
              <p:cNvGrpSpPr/>
              <p:nvPr/>
            </p:nvGrpSpPr>
            <p:grpSpPr>
              <a:xfrm>
                <a:off x="1514246" y="2428646"/>
                <a:ext cx="137592" cy="182880"/>
                <a:chOff x="0" y="0"/>
                <a:chExt cx="137592" cy="182880"/>
              </a:xfrm>
            </p:grpSpPr>
            <p:cxnSp>
              <p:nvCxnSpPr>
                <p:cNvPr id="280" name="Line 1140"/>
                <p:cNvCxnSpPr/>
                <p:nvPr/>
              </p:nvCxnSpPr>
              <p:spPr bwMode="auto">
                <a:xfrm flipV="1">
                  <a:off x="65837" y="65837"/>
                  <a:ext cx="0" cy="107315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81" name="Line 1140"/>
                <p:cNvCxnSpPr/>
                <p:nvPr/>
              </p:nvCxnSpPr>
              <p:spPr bwMode="auto">
                <a:xfrm flipV="1">
                  <a:off x="29261" y="182880"/>
                  <a:ext cx="71120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82" name="Line 1145"/>
                <p:cNvCxnSpPr/>
                <p:nvPr/>
              </p:nvCxnSpPr>
              <p:spPr bwMode="auto">
                <a:xfrm flipV="1">
                  <a:off x="0" y="65837"/>
                  <a:ext cx="71755" cy="717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83" name="Line 1146"/>
                <p:cNvCxnSpPr/>
                <p:nvPr/>
              </p:nvCxnSpPr>
              <p:spPr bwMode="auto">
                <a:xfrm>
                  <a:off x="65837" y="65837"/>
                  <a:ext cx="71755" cy="717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84" name="Line 1144"/>
                <p:cNvCxnSpPr/>
                <p:nvPr/>
              </p:nvCxnSpPr>
              <p:spPr bwMode="auto">
                <a:xfrm>
                  <a:off x="65837" y="0"/>
                  <a:ext cx="0" cy="717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72" name="Sem"/>
            <p:cNvGrpSpPr/>
            <p:nvPr/>
          </p:nvGrpSpPr>
          <p:grpSpPr>
            <a:xfrm>
              <a:off x="82560" y="1114427"/>
              <a:ext cx="226050" cy="1069088"/>
              <a:chOff x="74845" y="1103078"/>
              <a:chExt cx="226764" cy="1070204"/>
            </a:xfrm>
          </p:grpSpPr>
          <p:sp>
            <p:nvSpPr>
              <p:cNvPr id="273" name="Text Box 1204"/>
              <p:cNvSpPr txBox="1">
                <a:spLocks noChangeArrowheads="1"/>
              </p:cNvSpPr>
              <p:nvPr/>
            </p:nvSpPr>
            <p:spPr bwMode="auto">
              <a:xfrm>
                <a:off x="74845" y="1966272"/>
                <a:ext cx="203200" cy="2070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E</a:t>
                </a:r>
                <a:r>
                  <a:rPr lang="pl-PL" sz="1000" b="1" i="1" kern="1200" baseline="-250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C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74" name="Text Box 1204"/>
              <p:cNvSpPr txBox="1">
                <a:spLocks noChangeArrowheads="1"/>
              </p:cNvSpPr>
              <p:nvPr/>
            </p:nvSpPr>
            <p:spPr bwMode="auto">
              <a:xfrm>
                <a:off x="98409" y="1534675"/>
                <a:ext cx="203200" cy="2070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E</a:t>
                </a:r>
                <a:r>
                  <a:rPr lang="pl-PL" sz="1000" b="1" i="1" kern="1200" baseline="-250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B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75" name="Text Box 1204"/>
              <p:cNvSpPr txBox="1">
                <a:spLocks noChangeArrowheads="1"/>
              </p:cNvSpPr>
              <p:nvPr/>
            </p:nvSpPr>
            <p:spPr bwMode="auto">
              <a:xfrm>
                <a:off x="97774" y="1103078"/>
                <a:ext cx="203835" cy="207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E</a:t>
                </a:r>
                <a:r>
                  <a:rPr lang="pl-PL" sz="1000" b="1" i="1" kern="1200" baseline="-250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A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059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ytuł"/>
          <p:cNvSpPr txBox="1">
            <a:spLocks noChangeArrowheads="1"/>
          </p:cNvSpPr>
          <p:nvPr/>
        </p:nvSpPr>
        <p:spPr bwMode="auto">
          <a:xfrm>
            <a:off x="3501313" y="543794"/>
            <a:ext cx="264014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 defTabSz="912813" eaLnBrk="0" hangingPunct="0">
              <a:defRPr/>
            </a:pPr>
            <a:r>
              <a:rPr kumimoji="1" lang="pl-PL" sz="1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Wyniki obliczeń przy obciążeniu jednej fazy</a:t>
            </a:r>
            <a:endParaRPr kumimoji="1" lang="pl-PL" sz="10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Wyn_1F"/>
          <p:cNvGrpSpPr/>
          <p:nvPr/>
        </p:nvGrpSpPr>
        <p:grpSpPr>
          <a:xfrm>
            <a:off x="820776" y="1083819"/>
            <a:ext cx="8204196" cy="4498982"/>
            <a:chOff x="0" y="0"/>
            <a:chExt cx="8204562" cy="4498982"/>
          </a:xfrm>
        </p:grpSpPr>
        <p:sp>
          <p:nvSpPr>
            <p:cNvPr id="4" name="dPQ_Sieci"/>
            <p:cNvSpPr txBox="1">
              <a:spLocks noChangeArrowheads="1"/>
            </p:cNvSpPr>
            <p:nvPr/>
          </p:nvSpPr>
          <p:spPr bwMode="auto">
            <a:xfrm>
              <a:off x="1943100" y="3362325"/>
              <a:ext cx="1012190" cy="455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pl-PL" sz="1200" b="1" i="1" kern="120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ΔP=0,358 MW</a:t>
              </a:r>
              <a:endParaRPr lang="pl-PL" sz="1200">
                <a:effectLst/>
                <a:latin typeface="Times New Roman"/>
                <a:ea typeface="Times New Roman"/>
              </a:endParaRPr>
            </a:p>
            <a:p>
              <a:pPr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pl-PL" sz="1200" b="1" i="1" kern="120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ΔQ=1,527 Mvar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5" name="L2_P,Q,I"/>
            <p:cNvGrpSpPr/>
            <p:nvPr/>
          </p:nvGrpSpPr>
          <p:grpSpPr>
            <a:xfrm>
              <a:off x="5981700" y="666750"/>
              <a:ext cx="1285875" cy="1234607"/>
              <a:chOff x="5975502" y="624782"/>
              <a:chExt cx="1286361" cy="1235017"/>
            </a:xfrm>
          </p:grpSpPr>
          <p:grpSp>
            <p:nvGrpSpPr>
              <p:cNvPr id="207" name="I_L2"/>
              <p:cNvGrpSpPr/>
              <p:nvPr/>
            </p:nvGrpSpPr>
            <p:grpSpPr>
              <a:xfrm>
                <a:off x="6483449" y="825812"/>
                <a:ext cx="225120" cy="1033987"/>
                <a:chOff x="6483449" y="825812"/>
                <a:chExt cx="225120" cy="1033987"/>
              </a:xfrm>
            </p:grpSpPr>
            <p:cxnSp>
              <p:nvCxnSpPr>
                <p:cNvPr id="217" name="I1"/>
                <p:cNvCxnSpPr/>
                <p:nvPr/>
              </p:nvCxnSpPr>
              <p:spPr bwMode="auto">
                <a:xfrm>
                  <a:off x="6524142" y="825812"/>
                  <a:ext cx="125730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none" w="sm" len="med"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18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483449" y="865247"/>
                  <a:ext cx="225120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FF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209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219" name="I1"/>
                <p:cNvCxnSpPr/>
                <p:nvPr/>
              </p:nvCxnSpPr>
              <p:spPr bwMode="auto">
                <a:xfrm>
                  <a:off x="6532093" y="1684552"/>
                  <a:ext cx="125730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none" w="sm" len="med"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20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483449" y="1707984"/>
                  <a:ext cx="225120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FF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209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grpSp>
            <p:nvGrpSpPr>
              <p:cNvPr id="208" name="PQ_L2"/>
              <p:cNvGrpSpPr/>
              <p:nvPr/>
            </p:nvGrpSpPr>
            <p:grpSpPr>
              <a:xfrm>
                <a:off x="5975502" y="624782"/>
                <a:ext cx="1286361" cy="1151474"/>
                <a:chOff x="5975502" y="624782"/>
                <a:chExt cx="1286361" cy="1151474"/>
              </a:xfrm>
            </p:grpSpPr>
            <p:sp>
              <p:nvSpPr>
                <p:cNvPr id="209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928777" y="630474"/>
                  <a:ext cx="301349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1,987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10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919845" y="762793"/>
                  <a:ext cx="335017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-0,416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11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75502" y="624782"/>
                  <a:ext cx="301349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1,997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12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75502" y="767745"/>
                  <a:ext cx="335016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-0,386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13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75502" y="1466005"/>
                  <a:ext cx="301349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1,024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14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75502" y="1622756"/>
                  <a:ext cx="301349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1,446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15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960514" y="1467620"/>
                  <a:ext cx="301349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1,013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16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953324" y="1624441"/>
                  <a:ext cx="301349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1,416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</p:grpSp>
        <p:grpSp>
          <p:nvGrpSpPr>
            <p:cNvPr id="6" name="L1_P,Q,I"/>
            <p:cNvGrpSpPr/>
            <p:nvPr/>
          </p:nvGrpSpPr>
          <p:grpSpPr>
            <a:xfrm>
              <a:off x="3590929" y="628650"/>
              <a:ext cx="1405089" cy="1270000"/>
              <a:chOff x="3586065" y="625457"/>
              <a:chExt cx="1405994" cy="1270868"/>
            </a:xfrm>
          </p:grpSpPr>
          <p:sp>
            <p:nvSpPr>
              <p:cNvPr id="195" name="Txt_Ia"/>
              <p:cNvSpPr txBox="1">
                <a:spLocks noChangeArrowheads="1"/>
              </p:cNvSpPr>
              <p:nvPr/>
            </p:nvSpPr>
            <p:spPr bwMode="auto">
              <a:xfrm>
                <a:off x="3586066" y="625458"/>
                <a:ext cx="301298" cy="151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4,815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96" name="Txt_Ia"/>
              <p:cNvSpPr txBox="1">
                <a:spLocks noChangeArrowheads="1"/>
              </p:cNvSpPr>
              <p:nvPr/>
            </p:nvSpPr>
            <p:spPr bwMode="auto">
              <a:xfrm>
                <a:off x="3586065" y="786706"/>
                <a:ext cx="422793" cy="151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-0,441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97" name="Txt_Ia"/>
              <p:cNvSpPr txBox="1">
                <a:spLocks noChangeArrowheads="1"/>
              </p:cNvSpPr>
              <p:nvPr/>
            </p:nvSpPr>
            <p:spPr bwMode="auto">
              <a:xfrm>
                <a:off x="3586066" y="1465909"/>
                <a:ext cx="301298" cy="151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2,490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98" name="Txt_Ia"/>
              <p:cNvSpPr txBox="1">
                <a:spLocks noChangeArrowheads="1"/>
              </p:cNvSpPr>
              <p:nvPr/>
            </p:nvSpPr>
            <p:spPr bwMode="auto">
              <a:xfrm>
                <a:off x="3586066" y="1624427"/>
                <a:ext cx="301429" cy="151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3,807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199" name="I1"/>
              <p:cNvCxnSpPr/>
              <p:nvPr/>
            </p:nvCxnSpPr>
            <p:spPr bwMode="auto">
              <a:xfrm>
                <a:off x="4214716" y="840909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0" name="I1"/>
              <p:cNvCxnSpPr/>
              <p:nvPr/>
            </p:nvCxnSpPr>
            <p:spPr bwMode="auto">
              <a:xfrm>
                <a:off x="4214716" y="1709589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1" name="Txt_Ia"/>
              <p:cNvSpPr txBox="1">
                <a:spLocks noChangeArrowheads="1"/>
              </p:cNvSpPr>
              <p:nvPr/>
            </p:nvSpPr>
            <p:spPr bwMode="auto">
              <a:xfrm>
                <a:off x="4168999" y="876807"/>
                <a:ext cx="225180" cy="151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487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02" name="Txt_Ia"/>
              <p:cNvSpPr txBox="1">
                <a:spLocks noChangeArrowheads="1"/>
              </p:cNvSpPr>
              <p:nvPr/>
            </p:nvSpPr>
            <p:spPr bwMode="auto">
              <a:xfrm>
                <a:off x="4174982" y="1744456"/>
                <a:ext cx="225180" cy="151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487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03" name="Txt_Ia"/>
              <p:cNvSpPr txBox="1">
                <a:spLocks noChangeArrowheads="1"/>
              </p:cNvSpPr>
              <p:nvPr/>
            </p:nvSpPr>
            <p:spPr bwMode="auto">
              <a:xfrm>
                <a:off x="4537252" y="625457"/>
                <a:ext cx="301298" cy="151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4,673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04" name="Txt_Ia"/>
              <p:cNvSpPr txBox="1">
                <a:spLocks noChangeArrowheads="1"/>
              </p:cNvSpPr>
              <p:nvPr/>
            </p:nvSpPr>
            <p:spPr bwMode="auto">
              <a:xfrm>
                <a:off x="4536860" y="786844"/>
                <a:ext cx="455199" cy="151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-0,844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05" name="Txt_Ia"/>
              <p:cNvSpPr txBox="1">
                <a:spLocks noChangeArrowheads="1"/>
              </p:cNvSpPr>
              <p:nvPr/>
            </p:nvSpPr>
            <p:spPr bwMode="auto">
              <a:xfrm>
                <a:off x="4536959" y="1466386"/>
                <a:ext cx="301298" cy="151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2,348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06" name="Txt_Ia"/>
              <p:cNvSpPr txBox="1">
                <a:spLocks noChangeArrowheads="1"/>
              </p:cNvSpPr>
              <p:nvPr/>
            </p:nvSpPr>
            <p:spPr bwMode="auto">
              <a:xfrm>
                <a:off x="4537297" y="1623721"/>
                <a:ext cx="301298" cy="151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3,403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7" name="WN_P,Q,I"/>
            <p:cNvGrpSpPr/>
            <p:nvPr/>
          </p:nvGrpSpPr>
          <p:grpSpPr>
            <a:xfrm>
              <a:off x="514351" y="1038358"/>
              <a:ext cx="1045227" cy="1276513"/>
              <a:chOff x="507812" y="1038419"/>
              <a:chExt cx="1045361" cy="1276513"/>
            </a:xfrm>
          </p:grpSpPr>
          <p:cxnSp>
            <p:nvCxnSpPr>
              <p:cNvPr id="177" name="I1"/>
              <p:cNvCxnSpPr/>
              <p:nvPr/>
            </p:nvCxnSpPr>
            <p:spPr bwMode="auto">
              <a:xfrm>
                <a:off x="953317" y="1692648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8" name="I1"/>
              <p:cNvCxnSpPr/>
              <p:nvPr/>
            </p:nvCxnSpPr>
            <p:spPr bwMode="auto">
              <a:xfrm>
                <a:off x="959667" y="1294293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9" name="I1"/>
              <p:cNvCxnSpPr/>
              <p:nvPr/>
            </p:nvCxnSpPr>
            <p:spPr bwMode="auto">
              <a:xfrm>
                <a:off x="959667" y="2127217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0" name="Txt_Ia"/>
              <p:cNvSpPr txBox="1">
                <a:spLocks noChangeArrowheads="1"/>
              </p:cNvSpPr>
              <p:nvPr/>
            </p:nvSpPr>
            <p:spPr bwMode="auto">
              <a:xfrm>
                <a:off x="905856" y="1323480"/>
                <a:ext cx="174258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40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81" name="Txt_Ia"/>
              <p:cNvSpPr txBox="1">
                <a:spLocks noChangeArrowheads="1"/>
              </p:cNvSpPr>
              <p:nvPr/>
            </p:nvSpPr>
            <p:spPr bwMode="auto">
              <a:xfrm>
                <a:off x="515161" y="1038419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2,389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82" name="Txt_Ia"/>
              <p:cNvSpPr txBox="1">
                <a:spLocks noChangeArrowheads="1"/>
              </p:cNvSpPr>
              <p:nvPr/>
            </p:nvSpPr>
            <p:spPr bwMode="auto">
              <a:xfrm>
                <a:off x="507812" y="1202062"/>
                <a:ext cx="402252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-1,453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83" name="Txt_Ia"/>
              <p:cNvSpPr txBox="1">
                <a:spLocks noChangeArrowheads="1"/>
              </p:cNvSpPr>
              <p:nvPr/>
            </p:nvSpPr>
            <p:spPr bwMode="auto">
              <a:xfrm>
                <a:off x="553238" y="1477542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4,905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84" name="Txt_Ia"/>
              <p:cNvSpPr txBox="1">
                <a:spLocks noChangeArrowheads="1"/>
              </p:cNvSpPr>
              <p:nvPr/>
            </p:nvSpPr>
            <p:spPr bwMode="auto">
              <a:xfrm>
                <a:off x="553234" y="1640912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2,684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85" name="Txt_Ia"/>
              <p:cNvSpPr txBox="1">
                <a:spLocks noChangeArrowheads="1"/>
              </p:cNvSpPr>
              <p:nvPr/>
            </p:nvSpPr>
            <p:spPr bwMode="auto">
              <a:xfrm>
                <a:off x="565930" y="1940506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0,064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86" name="Txt_Ia"/>
              <p:cNvSpPr txBox="1">
                <a:spLocks noChangeArrowheads="1"/>
              </p:cNvSpPr>
              <p:nvPr/>
            </p:nvSpPr>
            <p:spPr bwMode="auto">
              <a:xfrm>
                <a:off x="565930" y="2083212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2,795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87" name="Txt_Ia"/>
              <p:cNvSpPr txBox="1">
                <a:spLocks noChangeArrowheads="1"/>
              </p:cNvSpPr>
              <p:nvPr/>
            </p:nvSpPr>
            <p:spPr bwMode="auto">
              <a:xfrm>
                <a:off x="1198439" y="1042695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2,385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88" name="Txt_Ia"/>
              <p:cNvSpPr txBox="1">
                <a:spLocks noChangeArrowheads="1"/>
              </p:cNvSpPr>
              <p:nvPr/>
            </p:nvSpPr>
            <p:spPr bwMode="auto">
              <a:xfrm>
                <a:off x="1176324" y="1201217"/>
                <a:ext cx="376849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-1,460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89" name="Txt_Ia"/>
              <p:cNvSpPr txBox="1">
                <a:spLocks noChangeArrowheads="1"/>
              </p:cNvSpPr>
              <p:nvPr/>
            </p:nvSpPr>
            <p:spPr bwMode="auto">
              <a:xfrm>
                <a:off x="1219499" y="1467790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4,889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90" name="Txt_Ia"/>
              <p:cNvSpPr txBox="1">
                <a:spLocks noChangeArrowheads="1"/>
              </p:cNvSpPr>
              <p:nvPr/>
            </p:nvSpPr>
            <p:spPr bwMode="auto">
              <a:xfrm>
                <a:off x="1219608" y="1642979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2,657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91" name="Txt_Ia"/>
              <p:cNvSpPr txBox="1">
                <a:spLocks noChangeArrowheads="1"/>
              </p:cNvSpPr>
              <p:nvPr/>
            </p:nvSpPr>
            <p:spPr bwMode="auto">
              <a:xfrm>
                <a:off x="1244263" y="1911396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0,060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92" name="Txt_Ia"/>
              <p:cNvSpPr txBox="1">
                <a:spLocks noChangeArrowheads="1"/>
              </p:cNvSpPr>
              <p:nvPr/>
            </p:nvSpPr>
            <p:spPr bwMode="auto">
              <a:xfrm>
                <a:off x="1244911" y="2079662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2,788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93" name="Txt_Ia"/>
              <p:cNvSpPr txBox="1">
                <a:spLocks noChangeArrowheads="1"/>
              </p:cNvSpPr>
              <p:nvPr/>
            </p:nvSpPr>
            <p:spPr bwMode="auto">
              <a:xfrm>
                <a:off x="896065" y="1728572"/>
                <a:ext cx="174258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81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94" name="Txt_Ia"/>
              <p:cNvSpPr txBox="1">
                <a:spLocks noChangeArrowheads="1"/>
              </p:cNvSpPr>
              <p:nvPr/>
            </p:nvSpPr>
            <p:spPr bwMode="auto">
              <a:xfrm>
                <a:off x="912618" y="2163148"/>
                <a:ext cx="174258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40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8" name="NapWynik"/>
            <p:cNvGrpSpPr/>
            <p:nvPr/>
          </p:nvGrpSpPr>
          <p:grpSpPr>
            <a:xfrm>
              <a:off x="0" y="0"/>
              <a:ext cx="8204562" cy="857922"/>
              <a:chOff x="0" y="0"/>
              <a:chExt cx="8204953" cy="85839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2" name="Txt_UTRG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3510" y="185291"/>
                    <a:ext cx="1257300" cy="6731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36000" tIns="0" rIns="36000" bIns="0" anchor="ctr" anchorCtr="0" upright="1">
                    <a:noAutofit/>
                  </a:bodyPr>
                  <a:lstStyle/>
                  <a:p>
                    <a:pPr marL="182880" marR="292735" algn="ctr"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pl-PL" sz="9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sz="9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69,29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 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89,8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𝟏𝟏𝟗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𝟕𝟐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68,95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329,8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𝟏𝟐𝟎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𝟎𝟎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69,11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210,1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𝟏𝟏𝟗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𝟒𝟏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172" name="Txt_UTRG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53510" y="185291"/>
                    <a:ext cx="1257300" cy="673100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3" name="Txt_UTRD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59635" y="0"/>
                    <a:ext cx="1263650" cy="6534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36000" tIns="0" rIns="36000" bIns="0" anchor="ctr" anchorCtr="0" upright="1">
                    <a:noAutofit/>
                  </a:bodyPr>
                  <a:lstStyle/>
                  <a:p>
                    <a:pPr marL="182880" marR="292735" algn="ctr"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pl-PL" sz="9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sz="9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9,92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116,1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𝟏𝟔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𝟓𝟏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9,34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358,1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𝟏𝟕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𝟓𝟑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9,94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240,0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𝟏𝟔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𝟓𝟒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173" name="Txt_UTRD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659635" y="0"/>
                    <a:ext cx="1263650" cy="65341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4" name="Txt_UT1G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5770" y="25889"/>
                    <a:ext cx="1263650" cy="6534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36000" tIns="0" rIns="36000" bIns="0" anchor="ctr" anchorCtr="0" upright="1">
                    <a:noAutofit/>
                  </a:bodyPr>
                  <a:lstStyle/>
                  <a:p>
                    <a:pPr marL="182880" marR="292735" algn="ctr"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pl-PL" sz="9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sz="9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9,75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111,1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𝟏𝟓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𝟑𝟒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8,49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356,7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𝟏𝟕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𝟕𝟔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9,94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240,0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𝟏𝟓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𝟕𝟏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174" name="Txt_UT1G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805770" y="25889"/>
                    <a:ext cx="1263650" cy="65341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5" name="Txt_UT2G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41303" y="0"/>
                    <a:ext cx="1263650" cy="6534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36000" tIns="0" rIns="36000" bIns="0" anchor="ctr" anchorCtr="0" upright="1">
                    <a:noAutofit/>
                  </a:bodyPr>
                  <a:lstStyle/>
                  <a:p>
                    <a:pPr marL="182880" marR="292735" algn="ctr"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pl-PL" sz="9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sz="9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9,73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110,2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𝟏𝟓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𝟏𝟓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8,34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356,4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𝟏𝟕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𝟖𝟏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9,94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240,0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𝟏𝟓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𝟓𝟔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175" name="Txt_UT2G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941303" y="0"/>
                    <a:ext cx="1263650" cy="65341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6" name="Txt_SEM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177340"/>
                    <a:ext cx="1263669" cy="6539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36000" tIns="0" rIns="36000" bIns="0" anchor="ctr" anchorCtr="0" upright="1">
                    <a:noAutofit/>
                  </a:bodyPr>
                  <a:lstStyle/>
                  <a:p>
                    <a:pPr marL="182880" marR="292735" algn="ctr"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pl-PL" sz="9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sz="9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𝟔𝟗</m:t>
                                    </m:r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𝟐𝟖</m:t>
                                    </m:r>
                                    <m:sSup>
                                      <m:sSupPr>
                                        <m:ctrlP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  </m:t>
                                        </m:r>
                                        <m:sSup>
                                          <m:sSupPr>
                                            <m:ctrlP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𝒋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𝟗𝟎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,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𝟎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𝒐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𝟏𝟐𝟎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𝟎𝟎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𝟔𝟗</m:t>
                                    </m:r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𝟐𝟖</m:t>
                                    </m:r>
                                    <m:sSup>
                                      <m:sSupPr>
                                        <m:ctrlP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𝒋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𝟑𝟑𝟎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,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𝟎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𝒐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𝟏𝟐𝟎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𝟎𝟎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𝟔𝟗</m:t>
                                    </m:r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𝟐𝟖</m:t>
                                    </m:r>
                                    <m:sSup>
                                      <m:sSupPr>
                                        <m:ctrlP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𝒋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𝟐𝟏𝟎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,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𝟎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𝒐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𝟏𝟐𝟎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𝟎𝟎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176" name="Txt_SEM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0" y="177340"/>
                    <a:ext cx="1263669" cy="653984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NazwyElem"/>
            <p:cNvGrpSpPr/>
            <p:nvPr/>
          </p:nvGrpSpPr>
          <p:grpSpPr>
            <a:xfrm>
              <a:off x="828675" y="495301"/>
              <a:ext cx="7059825" cy="2917074"/>
              <a:chOff x="825707" y="490290"/>
              <a:chExt cx="7060071" cy="2917767"/>
            </a:xfrm>
          </p:grpSpPr>
          <p:sp>
            <p:nvSpPr>
              <p:cNvPr id="164" name="Text Box 1204"/>
              <p:cNvSpPr txBox="1">
                <a:spLocks noChangeArrowheads="1"/>
              </p:cNvSpPr>
              <p:nvPr/>
            </p:nvSpPr>
            <p:spPr bwMode="auto">
              <a:xfrm>
                <a:off x="4066341" y="490290"/>
                <a:ext cx="401320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L1_15kV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65" name="Text Box 1204"/>
              <p:cNvSpPr txBox="1">
                <a:spLocks noChangeArrowheads="1"/>
              </p:cNvSpPr>
              <p:nvPr/>
            </p:nvSpPr>
            <p:spPr bwMode="auto">
              <a:xfrm>
                <a:off x="825707" y="885310"/>
                <a:ext cx="452120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L _110 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66" name="Text Box 1204"/>
              <p:cNvSpPr txBox="1">
                <a:spLocks noChangeArrowheads="1"/>
              </p:cNvSpPr>
              <p:nvPr/>
            </p:nvSpPr>
            <p:spPr bwMode="auto">
              <a:xfrm>
                <a:off x="1983469" y="1024859"/>
                <a:ext cx="412115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110/15kV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67" name="Text Box 1204"/>
              <p:cNvSpPr txBox="1">
                <a:spLocks noChangeArrowheads="1"/>
              </p:cNvSpPr>
              <p:nvPr/>
            </p:nvSpPr>
            <p:spPr bwMode="auto">
              <a:xfrm>
                <a:off x="6312107" y="490290"/>
                <a:ext cx="401320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L2_15kV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68" name="Text Box 1204"/>
              <p:cNvSpPr txBox="1">
                <a:spLocks noChangeArrowheads="1"/>
              </p:cNvSpPr>
              <p:nvPr/>
            </p:nvSpPr>
            <p:spPr bwMode="auto">
              <a:xfrm>
                <a:off x="4887984" y="3256292"/>
                <a:ext cx="310515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15/6kV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69" name="Text Box 1204"/>
              <p:cNvSpPr txBox="1">
                <a:spLocks noChangeArrowheads="1"/>
              </p:cNvSpPr>
              <p:nvPr/>
            </p:nvSpPr>
            <p:spPr bwMode="auto">
              <a:xfrm>
                <a:off x="7168127" y="3220097"/>
                <a:ext cx="386715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15/0,4kV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70" name="Txt_T1"/>
              <p:cNvSpPr txBox="1">
                <a:spLocks noChangeArrowheads="1"/>
              </p:cNvSpPr>
              <p:nvPr/>
            </p:nvSpPr>
            <p:spPr bwMode="auto">
              <a:xfrm>
                <a:off x="5418712" y="3133086"/>
                <a:ext cx="118749" cy="151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T1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71" name="Txt_T1"/>
              <p:cNvSpPr txBox="1">
                <a:spLocks noChangeArrowheads="1"/>
              </p:cNvSpPr>
              <p:nvPr/>
            </p:nvSpPr>
            <p:spPr bwMode="auto">
              <a:xfrm>
                <a:off x="7767029" y="3132409"/>
                <a:ext cx="118749" cy="151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T2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0" name="T2"/>
            <p:cNvGrpSpPr/>
            <p:nvPr/>
          </p:nvGrpSpPr>
          <p:grpSpPr>
            <a:xfrm>
              <a:off x="6276968" y="790575"/>
              <a:ext cx="1767849" cy="3708407"/>
              <a:chOff x="-9" y="0"/>
              <a:chExt cx="1769344" cy="3708711"/>
            </a:xfrm>
          </p:grpSpPr>
          <p:sp>
            <p:nvSpPr>
              <p:cNvPr id="122" name="Text Box 1204"/>
              <p:cNvSpPr txBox="1">
                <a:spLocks noChangeArrowheads="1"/>
              </p:cNvSpPr>
              <p:nvPr/>
            </p:nvSpPr>
            <p:spPr bwMode="auto">
              <a:xfrm>
                <a:off x="1449237" y="2605177"/>
                <a:ext cx="203835" cy="170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9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Yd5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123" name="Trf_T1"/>
              <p:cNvGrpSpPr/>
              <p:nvPr/>
            </p:nvGrpSpPr>
            <p:grpSpPr>
              <a:xfrm>
                <a:off x="1337094" y="0"/>
                <a:ext cx="432241" cy="3403425"/>
                <a:chOff x="7608651" y="783935"/>
                <a:chExt cx="432954" cy="3405317"/>
              </a:xfrm>
            </p:grpSpPr>
            <p:grpSp>
              <p:nvGrpSpPr>
                <p:cNvPr id="142" name="T1_ZasG"/>
                <p:cNvGrpSpPr/>
                <p:nvPr/>
              </p:nvGrpSpPr>
              <p:grpSpPr>
                <a:xfrm>
                  <a:off x="7612330" y="783935"/>
                  <a:ext cx="426975" cy="2557094"/>
                  <a:chOff x="7612330" y="783936"/>
                  <a:chExt cx="426975" cy="2558388"/>
                </a:xfrm>
              </p:grpSpPr>
              <p:cxnSp>
                <p:nvCxnSpPr>
                  <p:cNvPr id="161" name="Line 1140"/>
                  <p:cNvCxnSpPr/>
                  <p:nvPr/>
                </p:nvCxnSpPr>
                <p:spPr bwMode="auto">
                  <a:xfrm flipV="1">
                    <a:off x="8039305" y="2464296"/>
                    <a:ext cx="0" cy="828682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62" name="Line 1140"/>
                  <p:cNvCxnSpPr/>
                  <p:nvPr/>
                </p:nvCxnSpPr>
                <p:spPr bwMode="auto">
                  <a:xfrm flipV="1">
                    <a:off x="7822919" y="1626638"/>
                    <a:ext cx="0" cy="1513413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63" name="Line 1140"/>
                  <p:cNvCxnSpPr/>
                  <p:nvPr/>
                </p:nvCxnSpPr>
                <p:spPr bwMode="auto">
                  <a:xfrm flipV="1">
                    <a:off x="7612330" y="783936"/>
                    <a:ext cx="0" cy="2558388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43" name="T1_ZasD"/>
                <p:cNvGrpSpPr/>
                <p:nvPr/>
              </p:nvGrpSpPr>
              <p:grpSpPr>
                <a:xfrm>
                  <a:off x="7608653" y="3644105"/>
                  <a:ext cx="432952" cy="545147"/>
                  <a:chOff x="7608653" y="3644105"/>
                  <a:chExt cx="432952" cy="545646"/>
                </a:xfrm>
              </p:grpSpPr>
              <p:cxnSp>
                <p:nvCxnSpPr>
                  <p:cNvPr id="158" name="Line 1140"/>
                  <p:cNvCxnSpPr/>
                  <p:nvPr/>
                </p:nvCxnSpPr>
                <p:spPr bwMode="auto">
                  <a:xfrm flipH="1" flipV="1">
                    <a:off x="7608653" y="3644105"/>
                    <a:ext cx="0" cy="540577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59" name="Line 1140"/>
                  <p:cNvCxnSpPr/>
                  <p:nvPr/>
                </p:nvCxnSpPr>
                <p:spPr bwMode="auto">
                  <a:xfrm flipH="1" flipV="1">
                    <a:off x="8041605" y="3649175"/>
                    <a:ext cx="0" cy="540576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60" name="Line 1140"/>
                  <p:cNvCxnSpPr/>
                  <p:nvPr/>
                </p:nvCxnSpPr>
                <p:spPr bwMode="auto">
                  <a:xfrm flipV="1">
                    <a:off x="7829895" y="3825176"/>
                    <a:ext cx="0" cy="360385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44" name="Trójk"/>
                <p:cNvGrpSpPr/>
                <p:nvPr/>
              </p:nvGrpSpPr>
              <p:grpSpPr>
                <a:xfrm>
                  <a:off x="7759726" y="3228737"/>
                  <a:ext cx="151765" cy="144000"/>
                  <a:chOff x="7759726" y="3228737"/>
                  <a:chExt cx="151952" cy="144000"/>
                </a:xfrm>
              </p:grpSpPr>
              <p:cxnSp>
                <p:nvCxnSpPr>
                  <p:cNvPr id="155" name="Line 1144"/>
                  <p:cNvCxnSpPr/>
                  <p:nvPr/>
                </p:nvCxnSpPr>
                <p:spPr bwMode="auto">
                  <a:xfrm>
                    <a:off x="7767678" y="3363909"/>
                    <a:ext cx="14400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56" name="Line 1145"/>
                  <p:cNvCxnSpPr/>
                  <p:nvPr/>
                </p:nvCxnSpPr>
                <p:spPr bwMode="auto">
                  <a:xfrm flipV="1">
                    <a:off x="7759726" y="3228737"/>
                    <a:ext cx="71755" cy="14351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57" name="Line 1146"/>
                  <p:cNvCxnSpPr/>
                  <p:nvPr/>
                </p:nvCxnSpPr>
                <p:spPr bwMode="auto">
                  <a:xfrm>
                    <a:off x="7831288" y="3228737"/>
                    <a:ext cx="72000" cy="144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45" name="Uziom"/>
                <p:cNvGrpSpPr/>
                <p:nvPr/>
              </p:nvGrpSpPr>
              <p:grpSpPr>
                <a:xfrm>
                  <a:off x="7791531" y="3642200"/>
                  <a:ext cx="71755" cy="111318"/>
                  <a:chOff x="7791531" y="3642200"/>
                  <a:chExt cx="71755" cy="111318"/>
                </a:xfrm>
              </p:grpSpPr>
              <p:cxnSp>
                <p:nvCxnSpPr>
                  <p:cNvPr id="153" name="Line 1140"/>
                  <p:cNvCxnSpPr/>
                  <p:nvPr/>
                </p:nvCxnSpPr>
                <p:spPr bwMode="auto">
                  <a:xfrm flipV="1">
                    <a:off x="7831288" y="3642200"/>
                    <a:ext cx="0" cy="10795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54" name="Line 1140"/>
                  <p:cNvCxnSpPr/>
                  <p:nvPr/>
                </p:nvCxnSpPr>
                <p:spPr bwMode="auto">
                  <a:xfrm flipV="1">
                    <a:off x="7791531" y="3753518"/>
                    <a:ext cx="71755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46" name="Gwzd"/>
                <p:cNvGrpSpPr/>
                <p:nvPr/>
              </p:nvGrpSpPr>
              <p:grpSpPr>
                <a:xfrm>
                  <a:off x="7759726" y="3570639"/>
                  <a:ext cx="143391" cy="140398"/>
                  <a:chOff x="7759726" y="3570639"/>
                  <a:chExt cx="143562" cy="140630"/>
                </a:xfrm>
              </p:grpSpPr>
              <p:cxnSp>
                <p:nvCxnSpPr>
                  <p:cNvPr id="150" name="Line 1145"/>
                  <p:cNvCxnSpPr/>
                  <p:nvPr/>
                </p:nvCxnSpPr>
                <p:spPr bwMode="auto">
                  <a:xfrm flipV="1">
                    <a:off x="7759726" y="3639269"/>
                    <a:ext cx="72000" cy="72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51" name="Line 1146"/>
                  <p:cNvCxnSpPr/>
                  <p:nvPr/>
                </p:nvCxnSpPr>
                <p:spPr bwMode="auto">
                  <a:xfrm>
                    <a:off x="7831288" y="3639269"/>
                    <a:ext cx="72000" cy="72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52" name="Line 1144"/>
                  <p:cNvCxnSpPr/>
                  <p:nvPr/>
                </p:nvCxnSpPr>
                <p:spPr bwMode="auto">
                  <a:xfrm>
                    <a:off x="7831288" y="3570639"/>
                    <a:ext cx="0" cy="7211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47" name="T1"/>
                <p:cNvGrpSpPr/>
                <p:nvPr/>
              </p:nvGrpSpPr>
              <p:grpSpPr>
                <a:xfrm>
                  <a:off x="7608651" y="3125365"/>
                  <a:ext cx="431281" cy="701430"/>
                  <a:chOff x="7608651" y="3125365"/>
                  <a:chExt cx="431281" cy="701430"/>
                </a:xfrm>
              </p:grpSpPr>
              <p:sp>
                <p:nvSpPr>
                  <p:cNvPr id="148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7608651" y="3125365"/>
                    <a:ext cx="431281" cy="43108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49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7608651" y="3395709"/>
                    <a:ext cx="431281" cy="43108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</p:grpSp>
          </p:grpSp>
          <p:grpSp>
            <p:nvGrpSpPr>
              <p:cNvPr id="124" name="T1"/>
              <p:cNvGrpSpPr/>
              <p:nvPr/>
            </p:nvGrpSpPr>
            <p:grpSpPr>
              <a:xfrm>
                <a:off x="-9" y="86264"/>
                <a:ext cx="1705244" cy="3622447"/>
                <a:chOff x="6268791" y="866486"/>
                <a:chExt cx="1705551" cy="3623316"/>
              </a:xfrm>
            </p:grpSpPr>
            <p:grpSp>
              <p:nvGrpSpPr>
                <p:cNvPr id="125" name="P,Q_T1_D"/>
                <p:cNvGrpSpPr/>
                <p:nvPr/>
              </p:nvGrpSpPr>
              <p:grpSpPr>
                <a:xfrm>
                  <a:off x="7468939" y="4211002"/>
                  <a:ext cx="250480" cy="278800"/>
                  <a:chOff x="7468939" y="4211002"/>
                  <a:chExt cx="250480" cy="278800"/>
                </a:xfrm>
              </p:grpSpPr>
              <p:sp>
                <p:nvSpPr>
                  <p:cNvPr id="140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68939" y="4211002"/>
                    <a:ext cx="250480" cy="1518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3,00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41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68939" y="4338001"/>
                    <a:ext cx="250480" cy="1518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6" name="U_T1D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68791" y="3393786"/>
                      <a:ext cx="1263650" cy="6534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C0C0C0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36000" tIns="0" rIns="36000" bIns="0" anchor="ctr" anchorCtr="0" upright="1">
                      <a:noAutofit/>
                    </a:bodyPr>
                    <a:lstStyle/>
                    <a:p>
                      <a:pPr marL="182880" marR="292735" algn="ctr" eaLnBrk="0" fontAlgn="base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["/>
                                <m:endChr m:val="]"/>
                                <m:ctrlPr>
                                  <a:rPr lang="pl-PL" sz="9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l-PL" sz="9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0,233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320,5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/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𝟎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𝟑𝟖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0,240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211,3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/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𝟎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𝟒𝟓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0,274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84,8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/ 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𝟎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𝟒𝟔</m:t>
                                      </m:r>
                                    </m:e>
                                  </m:mr>
                                </m:m>
                              </m:e>
                            </m:d>
                          </m:oMath>
                        </m:oMathPara>
                      </a14:m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</mc:Choice>
              <mc:Fallback xmlns="">
                <p:sp>
                  <p:nvSpPr>
                    <p:cNvPr id="126" name="U_T1D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6268791" y="3393786"/>
                      <a:ext cx="1263650" cy="653415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C0C0C0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pl-P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27" name="I_T1_D"/>
                <p:cNvGrpSpPr/>
                <p:nvPr/>
              </p:nvGrpSpPr>
              <p:grpSpPr>
                <a:xfrm>
                  <a:off x="7424026" y="3831301"/>
                  <a:ext cx="184150" cy="353060"/>
                  <a:chOff x="7424026" y="3831301"/>
                  <a:chExt cx="184150" cy="353060"/>
                </a:xfrm>
              </p:grpSpPr>
              <p:cxnSp>
                <p:nvCxnSpPr>
                  <p:cNvPr id="138" name="I1"/>
                  <p:cNvCxnSpPr/>
                  <p:nvPr/>
                </p:nvCxnSpPr>
                <p:spPr bwMode="auto">
                  <a:xfrm>
                    <a:off x="7608176" y="392718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39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4026" y="3831301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1355448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p:grpSp>
              <p:nvGrpSpPr>
                <p:cNvPr id="128" name="I_T1_G"/>
                <p:cNvGrpSpPr/>
                <p:nvPr/>
              </p:nvGrpSpPr>
              <p:grpSpPr>
                <a:xfrm>
                  <a:off x="7423753" y="2860386"/>
                  <a:ext cx="404955" cy="234635"/>
                  <a:chOff x="7423753" y="2860386"/>
                  <a:chExt cx="404955" cy="234635"/>
                </a:xfrm>
              </p:grpSpPr>
              <p:cxnSp>
                <p:nvCxnSpPr>
                  <p:cNvPr id="134" name="I1"/>
                  <p:cNvCxnSpPr/>
                  <p:nvPr/>
                </p:nvCxnSpPr>
                <p:spPr bwMode="auto">
                  <a:xfrm>
                    <a:off x="7615001" y="293023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35" name="I1"/>
                  <p:cNvCxnSpPr/>
                  <p:nvPr/>
                </p:nvCxnSpPr>
                <p:spPr bwMode="auto">
                  <a:xfrm>
                    <a:off x="7824076" y="289848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36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44825" y="2860386"/>
                    <a:ext cx="183883" cy="2346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209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37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3753" y="2860386"/>
                    <a:ext cx="183248" cy="2346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209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p:grpSp>
              <p:nvGrpSpPr>
                <p:cNvPr id="129" name="P,Q_T1_G"/>
                <p:cNvGrpSpPr/>
                <p:nvPr/>
              </p:nvGrpSpPr>
              <p:grpSpPr>
                <a:xfrm>
                  <a:off x="7433884" y="866486"/>
                  <a:ext cx="540458" cy="1218910"/>
                  <a:chOff x="7433884" y="866486"/>
                  <a:chExt cx="540458" cy="1218910"/>
                </a:xfrm>
              </p:grpSpPr>
              <p:sp>
                <p:nvSpPr>
                  <p:cNvPr id="130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33884" y="866486"/>
                    <a:ext cx="184583" cy="3108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1,987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sp>
                <p:nvSpPr>
                  <p:cNvPr id="131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81234" y="866486"/>
                    <a:ext cx="184583" cy="344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-0,416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sp>
                <p:nvSpPr>
                  <p:cNvPr id="132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43625" y="1774536"/>
                    <a:ext cx="183948" cy="3108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1,013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sp>
                <p:nvSpPr>
                  <p:cNvPr id="133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89759" y="1774536"/>
                    <a:ext cx="184583" cy="3108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1,416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</p:grpSp>
          </p:grpSp>
        </p:grpSp>
        <p:grpSp>
          <p:nvGrpSpPr>
            <p:cNvPr id="11" name="T1"/>
            <p:cNvGrpSpPr/>
            <p:nvPr/>
          </p:nvGrpSpPr>
          <p:grpSpPr>
            <a:xfrm>
              <a:off x="4010018" y="781050"/>
              <a:ext cx="1690746" cy="3699517"/>
              <a:chOff x="-8" y="0"/>
              <a:chExt cx="1691712" cy="3699820"/>
            </a:xfrm>
          </p:grpSpPr>
          <p:sp>
            <p:nvSpPr>
              <p:cNvPr id="80" name="Text Box 1204"/>
              <p:cNvSpPr txBox="1">
                <a:spLocks noChangeArrowheads="1"/>
              </p:cNvSpPr>
              <p:nvPr/>
            </p:nvSpPr>
            <p:spPr bwMode="auto">
              <a:xfrm>
                <a:off x="1380226" y="2613804"/>
                <a:ext cx="260985" cy="170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9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Yd11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81" name="Trf_T1"/>
              <p:cNvGrpSpPr/>
              <p:nvPr/>
            </p:nvGrpSpPr>
            <p:grpSpPr>
              <a:xfrm>
                <a:off x="1259456" y="0"/>
                <a:ext cx="432248" cy="3403421"/>
                <a:chOff x="5263770" y="775311"/>
                <a:chExt cx="432954" cy="3405316"/>
              </a:xfrm>
            </p:grpSpPr>
            <p:grpSp>
              <p:nvGrpSpPr>
                <p:cNvPr id="100" name="T1_ZasG"/>
                <p:cNvGrpSpPr/>
                <p:nvPr/>
              </p:nvGrpSpPr>
              <p:grpSpPr>
                <a:xfrm>
                  <a:off x="5269454" y="775311"/>
                  <a:ext cx="426851" cy="2557096"/>
                  <a:chOff x="5269454" y="775311"/>
                  <a:chExt cx="426851" cy="2558389"/>
                </a:xfrm>
              </p:grpSpPr>
              <p:cxnSp>
                <p:nvCxnSpPr>
                  <p:cNvPr id="119" name="Line 1140"/>
                  <p:cNvCxnSpPr/>
                  <p:nvPr/>
                </p:nvCxnSpPr>
                <p:spPr bwMode="auto">
                  <a:xfrm flipV="1">
                    <a:off x="5696305" y="2481095"/>
                    <a:ext cx="0" cy="828682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0" name="Line 1140"/>
                  <p:cNvCxnSpPr/>
                  <p:nvPr/>
                </p:nvCxnSpPr>
                <p:spPr bwMode="auto">
                  <a:xfrm flipV="1">
                    <a:off x="5480516" y="1618013"/>
                    <a:ext cx="0" cy="1513413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1" name="Line 1140"/>
                  <p:cNvCxnSpPr/>
                  <p:nvPr/>
                </p:nvCxnSpPr>
                <p:spPr bwMode="auto">
                  <a:xfrm flipV="1">
                    <a:off x="5269454" y="775311"/>
                    <a:ext cx="0" cy="2558389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01" name="T1_ZasD"/>
                <p:cNvGrpSpPr/>
                <p:nvPr/>
              </p:nvGrpSpPr>
              <p:grpSpPr>
                <a:xfrm>
                  <a:off x="5263772" y="3635480"/>
                  <a:ext cx="432952" cy="545147"/>
                  <a:chOff x="5263772" y="3635480"/>
                  <a:chExt cx="432952" cy="545646"/>
                </a:xfrm>
              </p:grpSpPr>
              <p:cxnSp>
                <p:nvCxnSpPr>
                  <p:cNvPr id="116" name="Line 1140"/>
                  <p:cNvCxnSpPr/>
                  <p:nvPr/>
                </p:nvCxnSpPr>
                <p:spPr bwMode="auto">
                  <a:xfrm flipH="1" flipV="1">
                    <a:off x="5263772" y="3635480"/>
                    <a:ext cx="0" cy="540577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7" name="Line 1140"/>
                  <p:cNvCxnSpPr/>
                  <p:nvPr/>
                </p:nvCxnSpPr>
                <p:spPr bwMode="auto">
                  <a:xfrm flipH="1" flipV="1">
                    <a:off x="5696724" y="3640550"/>
                    <a:ext cx="0" cy="540576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8" name="Line 1140"/>
                  <p:cNvCxnSpPr/>
                  <p:nvPr/>
                </p:nvCxnSpPr>
                <p:spPr bwMode="auto">
                  <a:xfrm flipV="1">
                    <a:off x="5485014" y="3816551"/>
                    <a:ext cx="0" cy="360385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02" name="Trójk"/>
                <p:cNvGrpSpPr/>
                <p:nvPr/>
              </p:nvGrpSpPr>
              <p:grpSpPr>
                <a:xfrm>
                  <a:off x="5414845" y="3220112"/>
                  <a:ext cx="151765" cy="144000"/>
                  <a:chOff x="5414845" y="3220112"/>
                  <a:chExt cx="151952" cy="144000"/>
                </a:xfrm>
              </p:grpSpPr>
              <p:cxnSp>
                <p:nvCxnSpPr>
                  <p:cNvPr id="113" name="Line 1144"/>
                  <p:cNvCxnSpPr/>
                  <p:nvPr/>
                </p:nvCxnSpPr>
                <p:spPr bwMode="auto">
                  <a:xfrm>
                    <a:off x="5422797" y="3355284"/>
                    <a:ext cx="14400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4" name="Line 1145"/>
                  <p:cNvCxnSpPr/>
                  <p:nvPr/>
                </p:nvCxnSpPr>
                <p:spPr bwMode="auto">
                  <a:xfrm flipV="1">
                    <a:off x="5414845" y="3220112"/>
                    <a:ext cx="71755" cy="14351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5" name="Line 1146"/>
                  <p:cNvCxnSpPr/>
                  <p:nvPr/>
                </p:nvCxnSpPr>
                <p:spPr bwMode="auto">
                  <a:xfrm>
                    <a:off x="5486407" y="3220112"/>
                    <a:ext cx="72000" cy="144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03" name="Uziom"/>
                <p:cNvGrpSpPr/>
                <p:nvPr/>
              </p:nvGrpSpPr>
              <p:grpSpPr>
                <a:xfrm>
                  <a:off x="5446650" y="3633575"/>
                  <a:ext cx="71755" cy="111318"/>
                  <a:chOff x="5446650" y="3633575"/>
                  <a:chExt cx="71755" cy="111318"/>
                </a:xfrm>
              </p:grpSpPr>
              <p:cxnSp>
                <p:nvCxnSpPr>
                  <p:cNvPr id="111" name="Line 1140"/>
                  <p:cNvCxnSpPr/>
                  <p:nvPr/>
                </p:nvCxnSpPr>
                <p:spPr bwMode="auto">
                  <a:xfrm flipV="1">
                    <a:off x="5486407" y="3633575"/>
                    <a:ext cx="0" cy="10795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2" name="Line 1140"/>
                  <p:cNvCxnSpPr/>
                  <p:nvPr/>
                </p:nvCxnSpPr>
                <p:spPr bwMode="auto">
                  <a:xfrm flipV="1">
                    <a:off x="5446650" y="3744893"/>
                    <a:ext cx="71755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04" name="Gwzd"/>
                <p:cNvGrpSpPr/>
                <p:nvPr/>
              </p:nvGrpSpPr>
              <p:grpSpPr>
                <a:xfrm>
                  <a:off x="5414845" y="3562014"/>
                  <a:ext cx="143391" cy="140398"/>
                  <a:chOff x="5414845" y="3562014"/>
                  <a:chExt cx="143562" cy="140630"/>
                </a:xfrm>
              </p:grpSpPr>
              <p:cxnSp>
                <p:nvCxnSpPr>
                  <p:cNvPr id="108" name="Line 1145"/>
                  <p:cNvCxnSpPr/>
                  <p:nvPr/>
                </p:nvCxnSpPr>
                <p:spPr bwMode="auto">
                  <a:xfrm flipV="1">
                    <a:off x="5414845" y="3630644"/>
                    <a:ext cx="72000" cy="72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09" name="Line 1146"/>
                  <p:cNvCxnSpPr/>
                  <p:nvPr/>
                </p:nvCxnSpPr>
                <p:spPr bwMode="auto">
                  <a:xfrm>
                    <a:off x="5486407" y="3630644"/>
                    <a:ext cx="72000" cy="72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0" name="Line 1144"/>
                  <p:cNvCxnSpPr/>
                  <p:nvPr/>
                </p:nvCxnSpPr>
                <p:spPr bwMode="auto">
                  <a:xfrm>
                    <a:off x="5486407" y="3562014"/>
                    <a:ext cx="0" cy="7211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05" name="T1"/>
                <p:cNvGrpSpPr/>
                <p:nvPr/>
              </p:nvGrpSpPr>
              <p:grpSpPr>
                <a:xfrm>
                  <a:off x="5263770" y="3116740"/>
                  <a:ext cx="431281" cy="701430"/>
                  <a:chOff x="5263770" y="3116740"/>
                  <a:chExt cx="431281" cy="701430"/>
                </a:xfrm>
              </p:grpSpPr>
              <p:sp>
                <p:nvSpPr>
                  <p:cNvPr id="106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5263770" y="3116740"/>
                    <a:ext cx="431281" cy="43108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07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5263770" y="3387084"/>
                    <a:ext cx="431281" cy="43108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</p:grpSp>
          </p:grpSp>
          <p:grpSp>
            <p:nvGrpSpPr>
              <p:cNvPr id="82" name="T1"/>
              <p:cNvGrpSpPr/>
              <p:nvPr/>
            </p:nvGrpSpPr>
            <p:grpSpPr>
              <a:xfrm>
                <a:off x="-8" y="86265"/>
                <a:ext cx="1630443" cy="3613555"/>
                <a:chOff x="4000120" y="857861"/>
                <a:chExt cx="1630711" cy="3614420"/>
              </a:xfrm>
            </p:grpSpPr>
            <p:grpSp>
              <p:nvGrpSpPr>
                <p:cNvPr id="83" name="P,Q_T1_D"/>
                <p:cNvGrpSpPr/>
                <p:nvPr/>
              </p:nvGrpSpPr>
              <p:grpSpPr>
                <a:xfrm>
                  <a:off x="5096770" y="4229711"/>
                  <a:ext cx="250435" cy="242570"/>
                  <a:chOff x="5096770" y="4229711"/>
                  <a:chExt cx="250435" cy="242570"/>
                </a:xfrm>
              </p:grpSpPr>
              <p:sp>
                <p:nvSpPr>
                  <p:cNvPr id="98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96770" y="4229711"/>
                    <a:ext cx="250435" cy="1517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4,00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99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96770" y="4320516"/>
                    <a:ext cx="250435" cy="1517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1,50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U_T1D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00120" y="3385161"/>
                      <a:ext cx="1263650" cy="6534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C0C0C0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36000" tIns="0" rIns="36000" bIns="0" anchor="ctr" anchorCtr="0" upright="1">
                      <a:noAutofit/>
                    </a:bodyPr>
                    <a:lstStyle/>
                    <a:p>
                      <a:pPr marL="182880" marR="292735" algn="ctr" eaLnBrk="0" fontAlgn="base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["/>
                                <m:endChr m:val="]"/>
                                <m:ctrlPr>
                                  <a:rPr lang="pl-PL" sz="9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l-PL" sz="9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3,54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141,3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/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𝟓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𝟖𝟖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3,627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31,1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  /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𝟔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𝟕𝟓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4,103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265,3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/ 6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𝟖𝟗</m:t>
                                      </m:r>
                                    </m:e>
                                  </m:mr>
                                </m:m>
                              </m:e>
                            </m:d>
                          </m:oMath>
                        </m:oMathPara>
                      </a14:m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U_T1D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000120" y="3385161"/>
                      <a:ext cx="1263650" cy="653415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C0C0C0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pl-P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5" name="I_T1_D"/>
                <p:cNvGrpSpPr/>
                <p:nvPr/>
              </p:nvGrpSpPr>
              <p:grpSpPr>
                <a:xfrm>
                  <a:off x="5072320" y="3766161"/>
                  <a:ext cx="190975" cy="353060"/>
                  <a:chOff x="5072320" y="3766161"/>
                  <a:chExt cx="190975" cy="353060"/>
                </a:xfrm>
              </p:grpSpPr>
              <p:cxnSp>
                <p:nvCxnSpPr>
                  <p:cNvPr id="96" name="I1"/>
                  <p:cNvCxnSpPr/>
                  <p:nvPr/>
                </p:nvCxnSpPr>
                <p:spPr bwMode="auto">
                  <a:xfrm>
                    <a:off x="5263295" y="391856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97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72320" y="3766161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1206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p:grpSp>
              <p:nvGrpSpPr>
                <p:cNvPr id="86" name="I_T1_G"/>
                <p:cNvGrpSpPr/>
                <p:nvPr/>
              </p:nvGrpSpPr>
              <p:grpSpPr>
                <a:xfrm>
                  <a:off x="5076515" y="2851761"/>
                  <a:ext cx="402679" cy="234635"/>
                  <a:chOff x="5076515" y="2851761"/>
                  <a:chExt cx="402679" cy="234635"/>
                </a:xfrm>
              </p:grpSpPr>
              <p:cxnSp>
                <p:nvCxnSpPr>
                  <p:cNvPr id="92" name="I1"/>
                  <p:cNvCxnSpPr/>
                  <p:nvPr/>
                </p:nvCxnSpPr>
                <p:spPr bwMode="auto">
                  <a:xfrm>
                    <a:off x="5263295" y="292161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93" name="I1"/>
                  <p:cNvCxnSpPr/>
                  <p:nvPr/>
                </p:nvCxnSpPr>
                <p:spPr bwMode="auto">
                  <a:xfrm>
                    <a:off x="5479194" y="288986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94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76515" y="2851761"/>
                    <a:ext cx="183894" cy="2346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278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95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92552" y="2851761"/>
                    <a:ext cx="183894" cy="2346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278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p:grpSp>
              <p:nvGrpSpPr>
                <p:cNvPr id="87" name="P,Q_T1_G"/>
                <p:cNvGrpSpPr/>
                <p:nvPr/>
              </p:nvGrpSpPr>
              <p:grpSpPr>
                <a:xfrm>
                  <a:off x="5090069" y="857861"/>
                  <a:ext cx="540762" cy="1218909"/>
                  <a:chOff x="5090069" y="857861"/>
                  <a:chExt cx="540762" cy="1218909"/>
                </a:xfrm>
              </p:grpSpPr>
              <p:sp>
                <p:nvSpPr>
                  <p:cNvPr id="88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90069" y="857861"/>
                    <a:ext cx="183894" cy="3108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2,676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sp>
                <p:nvSpPr>
                  <p:cNvPr id="89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35243" y="857861"/>
                    <a:ext cx="184529" cy="3445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-0,458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sp>
                <p:nvSpPr>
                  <p:cNvPr id="90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99136" y="1765911"/>
                    <a:ext cx="183258" cy="3108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1,324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sp>
                <p:nvSpPr>
                  <p:cNvPr id="91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46302" y="1765911"/>
                    <a:ext cx="184529" cy="3108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1,958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</p:grpSp>
          </p:grpSp>
        </p:grpSp>
        <p:grpSp>
          <p:nvGrpSpPr>
            <p:cNvPr id="12" name="Węzły_15kV"/>
            <p:cNvGrpSpPr/>
            <p:nvPr/>
          </p:nvGrpSpPr>
          <p:grpSpPr>
            <a:xfrm>
              <a:off x="5238750" y="742949"/>
              <a:ext cx="2818247" cy="1765337"/>
              <a:chOff x="5239267" y="740809"/>
              <a:chExt cx="2818355" cy="1765763"/>
            </a:xfrm>
          </p:grpSpPr>
          <p:sp>
            <p:nvSpPr>
              <p:cNvPr id="74" name="W7"/>
              <p:cNvSpPr>
                <a:spLocks noChangeArrowheads="1"/>
              </p:cNvSpPr>
              <p:nvPr/>
            </p:nvSpPr>
            <p:spPr bwMode="auto">
              <a:xfrm>
                <a:off x="8003620" y="2452075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5" name="W7"/>
              <p:cNvSpPr>
                <a:spLocks noChangeArrowheads="1"/>
              </p:cNvSpPr>
              <p:nvPr/>
            </p:nvSpPr>
            <p:spPr bwMode="auto">
              <a:xfrm>
                <a:off x="7800085" y="1589863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6" name="W7"/>
              <p:cNvSpPr>
                <a:spLocks noChangeArrowheads="1"/>
              </p:cNvSpPr>
              <p:nvPr/>
            </p:nvSpPr>
            <p:spPr bwMode="auto">
              <a:xfrm>
                <a:off x="7587938" y="740809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7" name="W4"/>
              <p:cNvSpPr>
                <a:spLocks noChangeArrowheads="1"/>
              </p:cNvSpPr>
              <p:nvPr/>
            </p:nvSpPr>
            <p:spPr bwMode="auto">
              <a:xfrm>
                <a:off x="5451899" y="1589372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8" name="W4"/>
              <p:cNvSpPr>
                <a:spLocks noChangeArrowheads="1"/>
              </p:cNvSpPr>
              <p:nvPr/>
            </p:nvSpPr>
            <p:spPr bwMode="auto">
              <a:xfrm>
                <a:off x="5668604" y="2452566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9" name="W4"/>
              <p:cNvSpPr>
                <a:spLocks noChangeArrowheads="1"/>
              </p:cNvSpPr>
              <p:nvPr/>
            </p:nvSpPr>
            <p:spPr bwMode="auto">
              <a:xfrm>
                <a:off x="5239267" y="740809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3" name="Linia_15kV"/>
            <p:cNvGrpSpPr/>
            <p:nvPr/>
          </p:nvGrpSpPr>
          <p:grpSpPr>
            <a:xfrm>
              <a:off x="2828925" y="733518"/>
              <a:ext cx="5373122" cy="1786972"/>
              <a:chOff x="2818796" y="732184"/>
              <a:chExt cx="5373304" cy="1786972"/>
            </a:xfrm>
          </p:grpSpPr>
          <p:cxnSp>
            <p:nvCxnSpPr>
              <p:cNvPr id="65" name="Line 1187"/>
              <p:cNvCxnSpPr/>
              <p:nvPr/>
            </p:nvCxnSpPr>
            <p:spPr bwMode="auto">
              <a:xfrm flipV="1">
                <a:off x="3008116" y="2484935"/>
                <a:ext cx="518398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" name="Prostokąt 65"/>
              <p:cNvSpPr/>
              <p:nvPr/>
            </p:nvSpPr>
            <p:spPr bwMode="auto">
              <a:xfrm rot="5400000">
                <a:off x="6542471" y="2377593"/>
                <a:ext cx="69182" cy="2139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67" name="Prostokąt 66"/>
              <p:cNvSpPr/>
              <p:nvPr/>
            </p:nvSpPr>
            <p:spPr bwMode="auto">
              <a:xfrm rot="5400000">
                <a:off x="4236593" y="2369641"/>
                <a:ext cx="69816" cy="2139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68" name="Line 1187"/>
              <p:cNvCxnSpPr/>
              <p:nvPr/>
            </p:nvCxnSpPr>
            <p:spPr bwMode="auto">
              <a:xfrm flipV="1">
                <a:off x="2818796" y="1619572"/>
                <a:ext cx="5364183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9" name="Prostokąt 68"/>
              <p:cNvSpPr/>
              <p:nvPr/>
            </p:nvSpPr>
            <p:spPr bwMode="auto">
              <a:xfrm rot="5400000">
                <a:off x="6550422" y="1510901"/>
                <a:ext cx="69182" cy="21396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70" name="Prostokąt 69"/>
              <p:cNvSpPr/>
              <p:nvPr/>
            </p:nvSpPr>
            <p:spPr bwMode="auto">
              <a:xfrm rot="5400000">
                <a:off x="4244544" y="1510901"/>
                <a:ext cx="69817" cy="21396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71" name="Line 1187"/>
              <p:cNvCxnSpPr/>
              <p:nvPr/>
            </p:nvCxnSpPr>
            <p:spPr bwMode="auto">
              <a:xfrm flipV="1">
                <a:off x="3008116" y="775405"/>
                <a:ext cx="518398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" name="Prostokąt 71"/>
              <p:cNvSpPr/>
              <p:nvPr/>
            </p:nvSpPr>
            <p:spPr bwMode="auto">
              <a:xfrm rot="5400000">
                <a:off x="6534520" y="660110"/>
                <a:ext cx="69211" cy="21399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73" name="Prostokąt 72"/>
              <p:cNvSpPr/>
              <p:nvPr/>
            </p:nvSpPr>
            <p:spPr bwMode="auto">
              <a:xfrm rot="5400000">
                <a:off x="4236593" y="660110"/>
                <a:ext cx="69846" cy="21399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4" name="OznFaz"/>
            <p:cNvGrpSpPr/>
            <p:nvPr/>
          </p:nvGrpSpPr>
          <p:grpSpPr>
            <a:xfrm>
              <a:off x="3238500" y="628651"/>
              <a:ext cx="167597" cy="1830223"/>
              <a:chOff x="3232395" y="628678"/>
              <a:chExt cx="168184" cy="1830778"/>
            </a:xfrm>
          </p:grpSpPr>
          <p:sp>
            <p:nvSpPr>
              <p:cNvPr id="62" name="Txt_A"/>
              <p:cNvSpPr txBox="1">
                <a:spLocks noChangeArrowheads="1"/>
              </p:cNvSpPr>
              <p:nvPr/>
            </p:nvSpPr>
            <p:spPr bwMode="auto">
              <a:xfrm>
                <a:off x="3232395" y="628678"/>
                <a:ext cx="140063" cy="15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A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3" name="Txt_B"/>
              <p:cNvSpPr txBox="1">
                <a:spLocks noChangeArrowheads="1"/>
              </p:cNvSpPr>
              <p:nvPr/>
            </p:nvSpPr>
            <p:spPr bwMode="auto">
              <a:xfrm>
                <a:off x="3247241" y="1466426"/>
                <a:ext cx="140063" cy="15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B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4" name="Txt_C"/>
              <p:cNvSpPr txBox="1">
                <a:spLocks noChangeArrowheads="1"/>
              </p:cNvSpPr>
              <p:nvPr/>
            </p:nvSpPr>
            <p:spPr bwMode="auto">
              <a:xfrm>
                <a:off x="3260149" y="2307682"/>
                <a:ext cx="140430" cy="15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C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5" name="TR"/>
            <p:cNvGrpSpPr/>
            <p:nvPr/>
          </p:nvGrpSpPr>
          <p:grpSpPr>
            <a:xfrm>
              <a:off x="1543050" y="771524"/>
              <a:ext cx="1473299" cy="1710689"/>
              <a:chOff x="0" y="0"/>
              <a:chExt cx="1473636" cy="1710768"/>
            </a:xfrm>
          </p:grpSpPr>
          <p:sp>
            <p:nvSpPr>
              <p:cNvPr id="42" name="Text Box 1204"/>
              <p:cNvSpPr txBox="1">
                <a:spLocks noChangeArrowheads="1"/>
              </p:cNvSpPr>
              <p:nvPr/>
            </p:nvSpPr>
            <p:spPr bwMode="auto">
              <a:xfrm>
                <a:off x="526209" y="741872"/>
                <a:ext cx="260985" cy="170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9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Yd11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3" name="Line 1185"/>
              <p:cNvCxnSpPr/>
              <p:nvPr/>
            </p:nvCxnSpPr>
            <p:spPr bwMode="auto">
              <a:xfrm>
                <a:off x="1061049" y="1147314"/>
                <a:ext cx="402272" cy="56345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" name="Line 1184"/>
              <p:cNvCxnSpPr/>
              <p:nvPr/>
            </p:nvCxnSpPr>
            <p:spPr bwMode="auto">
              <a:xfrm flipV="1">
                <a:off x="1061049" y="0"/>
                <a:ext cx="412587" cy="56495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45" name="GwTR1"/>
              <p:cNvGrpSpPr/>
              <p:nvPr/>
            </p:nvGrpSpPr>
            <p:grpSpPr>
              <a:xfrm>
                <a:off x="879895" y="629907"/>
                <a:ext cx="216535" cy="252730"/>
                <a:chOff x="2420941" y="1405833"/>
                <a:chExt cx="216535" cy="252730"/>
              </a:xfrm>
            </p:grpSpPr>
            <p:cxnSp>
              <p:nvCxnSpPr>
                <p:cNvPr id="59" name="Line 1144"/>
                <p:cNvCxnSpPr/>
                <p:nvPr/>
              </p:nvCxnSpPr>
              <p:spPr bwMode="auto">
                <a:xfrm>
                  <a:off x="2420941" y="1658563"/>
                  <a:ext cx="21653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" name="Line 1145"/>
                <p:cNvCxnSpPr/>
                <p:nvPr/>
              </p:nvCxnSpPr>
              <p:spPr bwMode="auto">
                <a:xfrm flipV="1">
                  <a:off x="2420941" y="1405833"/>
                  <a:ext cx="107950" cy="25273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" name="Line 1146"/>
                <p:cNvCxnSpPr/>
                <p:nvPr/>
              </p:nvCxnSpPr>
              <p:spPr bwMode="auto">
                <a:xfrm>
                  <a:off x="2529526" y="1405833"/>
                  <a:ext cx="107950" cy="25273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6" name="DeltaR1"/>
              <p:cNvGrpSpPr/>
              <p:nvPr/>
            </p:nvGrpSpPr>
            <p:grpSpPr>
              <a:xfrm>
                <a:off x="276045" y="612476"/>
                <a:ext cx="288925" cy="324444"/>
                <a:chOff x="1813246" y="1384560"/>
                <a:chExt cx="288925" cy="324485"/>
              </a:xfrm>
            </p:grpSpPr>
            <p:cxnSp>
              <p:nvCxnSpPr>
                <p:cNvPr id="56" name="Line 1140"/>
                <p:cNvCxnSpPr/>
                <p:nvPr/>
              </p:nvCxnSpPr>
              <p:spPr bwMode="auto">
                <a:xfrm>
                  <a:off x="1958026" y="1384560"/>
                  <a:ext cx="0" cy="18034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7" name="Line 1141"/>
                <p:cNvCxnSpPr/>
                <p:nvPr/>
              </p:nvCxnSpPr>
              <p:spPr bwMode="auto">
                <a:xfrm flipH="1">
                  <a:off x="1813246" y="1564900"/>
                  <a:ext cx="144145" cy="1441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8" name="Line 1142"/>
                <p:cNvCxnSpPr/>
                <p:nvPr/>
              </p:nvCxnSpPr>
              <p:spPr bwMode="auto">
                <a:xfrm>
                  <a:off x="1958026" y="1564900"/>
                  <a:ext cx="144145" cy="1441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7" name="UzTR"/>
              <p:cNvGrpSpPr/>
              <p:nvPr/>
            </p:nvGrpSpPr>
            <p:grpSpPr>
              <a:xfrm>
                <a:off x="345057" y="802456"/>
                <a:ext cx="143502" cy="151076"/>
                <a:chOff x="1882888" y="1578594"/>
                <a:chExt cx="143510" cy="151076"/>
              </a:xfrm>
            </p:grpSpPr>
            <p:cxnSp>
              <p:nvCxnSpPr>
                <p:cNvPr id="54" name="Line 1140"/>
                <p:cNvCxnSpPr/>
                <p:nvPr/>
              </p:nvCxnSpPr>
              <p:spPr bwMode="auto">
                <a:xfrm flipV="1">
                  <a:off x="1882888" y="1729670"/>
                  <a:ext cx="143510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5" name="Line 1140"/>
                <p:cNvCxnSpPr/>
                <p:nvPr/>
              </p:nvCxnSpPr>
              <p:spPr bwMode="auto">
                <a:xfrm flipV="1">
                  <a:off x="1954449" y="1578594"/>
                  <a:ext cx="0" cy="14351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8" name="TR"/>
              <p:cNvGrpSpPr/>
              <p:nvPr/>
            </p:nvGrpSpPr>
            <p:grpSpPr>
              <a:xfrm>
                <a:off x="103517" y="396816"/>
                <a:ext cx="1160191" cy="782684"/>
                <a:chOff x="1644361" y="1166681"/>
                <a:chExt cx="1161695" cy="783648"/>
              </a:xfrm>
            </p:grpSpPr>
            <p:sp>
              <p:nvSpPr>
                <p:cNvPr id="51" name="Oval 1137"/>
                <p:cNvSpPr>
                  <a:spLocks noChangeArrowheads="1"/>
                </p:cNvSpPr>
                <p:nvPr/>
              </p:nvSpPr>
              <p:spPr bwMode="auto">
                <a:xfrm>
                  <a:off x="2118717" y="1299454"/>
                  <a:ext cx="687339" cy="650875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52" name="Oval 1138"/>
                <p:cNvSpPr>
                  <a:spLocks noChangeArrowheads="1"/>
                </p:cNvSpPr>
                <p:nvPr/>
              </p:nvSpPr>
              <p:spPr bwMode="auto">
                <a:xfrm>
                  <a:off x="1644361" y="1299454"/>
                  <a:ext cx="687339" cy="650875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53" name="Text Box 1204"/>
                <p:cNvSpPr txBox="1">
                  <a:spLocks noChangeArrowheads="1"/>
                </p:cNvSpPr>
                <p:nvPr/>
              </p:nvSpPr>
              <p:spPr bwMode="auto">
                <a:xfrm>
                  <a:off x="2150021" y="1166681"/>
                  <a:ext cx="141788" cy="1519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TR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49" name="Line 1189"/>
              <p:cNvCxnSpPr/>
              <p:nvPr/>
            </p:nvCxnSpPr>
            <p:spPr bwMode="auto">
              <a:xfrm>
                <a:off x="0" y="422695"/>
                <a:ext cx="255573" cy="1845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Line 1190"/>
              <p:cNvCxnSpPr/>
              <p:nvPr/>
            </p:nvCxnSpPr>
            <p:spPr bwMode="auto">
              <a:xfrm flipV="1">
                <a:off x="0" y="1086929"/>
                <a:ext cx="208020" cy="1937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6" name="Linia_110kV"/>
            <p:cNvGrpSpPr/>
            <p:nvPr/>
          </p:nvGrpSpPr>
          <p:grpSpPr>
            <a:xfrm>
              <a:off x="476250" y="1152526"/>
              <a:ext cx="1170001" cy="931961"/>
              <a:chOff x="472031" y="1154832"/>
              <a:chExt cx="1170350" cy="932203"/>
            </a:xfrm>
          </p:grpSpPr>
          <p:grpSp>
            <p:nvGrpSpPr>
              <p:cNvPr id="34" name="L_WN"/>
              <p:cNvGrpSpPr/>
              <p:nvPr/>
            </p:nvGrpSpPr>
            <p:grpSpPr>
              <a:xfrm>
                <a:off x="472031" y="1190911"/>
                <a:ext cx="1170350" cy="868184"/>
                <a:chOff x="472031" y="1190911"/>
                <a:chExt cx="1170894" cy="868184"/>
              </a:xfrm>
            </p:grpSpPr>
            <p:cxnSp>
              <p:nvCxnSpPr>
                <p:cNvPr id="39" name="Line 1177"/>
                <p:cNvCxnSpPr/>
                <p:nvPr/>
              </p:nvCxnSpPr>
              <p:spPr bwMode="auto">
                <a:xfrm>
                  <a:off x="473942" y="1190911"/>
                  <a:ext cx="106249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0" name="Line 1177"/>
                <p:cNvCxnSpPr/>
                <p:nvPr/>
              </p:nvCxnSpPr>
              <p:spPr bwMode="auto">
                <a:xfrm>
                  <a:off x="472031" y="1620232"/>
                  <a:ext cx="117089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1" name="Line 1177"/>
                <p:cNvCxnSpPr/>
                <p:nvPr/>
              </p:nvCxnSpPr>
              <p:spPr bwMode="auto">
                <a:xfrm>
                  <a:off x="476483" y="2059095"/>
                  <a:ext cx="106249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5" name="Z_WN"/>
              <p:cNvGrpSpPr/>
              <p:nvPr/>
            </p:nvGrpSpPr>
            <p:grpSpPr>
              <a:xfrm>
                <a:off x="890873" y="1154832"/>
                <a:ext cx="238552" cy="932203"/>
                <a:chOff x="890879" y="1154830"/>
                <a:chExt cx="239580" cy="933582"/>
              </a:xfrm>
            </p:grpSpPr>
            <p:sp>
              <p:nvSpPr>
                <p:cNvPr id="36" name="Prostokąt 35"/>
                <p:cNvSpPr/>
                <p:nvPr/>
              </p:nvSpPr>
              <p:spPr bwMode="auto">
                <a:xfrm rot="5400000">
                  <a:off x="984810" y="1082778"/>
                  <a:ext cx="71118" cy="215222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rot="0" spcFirstLastPara="0" vert="horz" wrap="square" lIns="91440" tIns="45720" rIns="91440" bIns="45720" numCol="1" spcCol="0" rtlCol="0" fromWordArt="0" anchor="t" anchorCtr="0" forceAA="0" upright="1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37" name="Prostokąt 36"/>
                <p:cNvSpPr/>
                <p:nvPr/>
              </p:nvSpPr>
              <p:spPr bwMode="auto">
                <a:xfrm rot="5400000">
                  <a:off x="987289" y="1500571"/>
                  <a:ext cx="71118" cy="215222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rot="0" spcFirstLastPara="0" vert="horz" wrap="square" lIns="91440" tIns="45720" rIns="91440" bIns="45720" numCol="1" spcCol="0" rtlCol="0" fromWordArt="0" anchor="t" anchorCtr="0" forceAA="0" upright="1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38" name="Prostokąt 37"/>
                <p:cNvSpPr/>
                <p:nvPr/>
              </p:nvSpPr>
              <p:spPr bwMode="auto">
                <a:xfrm rot="5400000">
                  <a:off x="962931" y="1945242"/>
                  <a:ext cx="71118" cy="215222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rot="0" spcFirstLastPara="0" vert="horz" wrap="square" lIns="91440" tIns="45720" rIns="91440" bIns="45720" numCol="1" spcCol="0" rtlCol="0" fromWordArt="0" anchor="t" anchorCtr="0" forceAA="0" upright="1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</p:grpSp>
        </p:grpSp>
        <p:grpSp>
          <p:nvGrpSpPr>
            <p:cNvPr id="17" name="Gen"/>
            <p:cNvGrpSpPr/>
            <p:nvPr/>
          </p:nvGrpSpPr>
          <p:grpSpPr>
            <a:xfrm>
              <a:off x="266701" y="1076326"/>
              <a:ext cx="226686" cy="1088132"/>
              <a:chOff x="256382" y="1077202"/>
              <a:chExt cx="227218" cy="1090107"/>
            </a:xfrm>
          </p:grpSpPr>
          <p:grpSp>
            <p:nvGrpSpPr>
              <p:cNvPr id="22" name="Group 118"/>
              <p:cNvGrpSpPr>
                <a:grpSpLocks/>
              </p:cNvGrpSpPr>
              <p:nvPr/>
            </p:nvGrpSpPr>
            <p:grpSpPr bwMode="auto">
              <a:xfrm>
                <a:off x="256382" y="1077202"/>
                <a:ext cx="217170" cy="215900"/>
                <a:chOff x="256382" y="1077202"/>
                <a:chExt cx="342" cy="341"/>
              </a:xfrm>
            </p:grpSpPr>
            <p:sp>
              <p:nvSpPr>
                <p:cNvPr id="31" name="Oval 121"/>
                <p:cNvSpPr>
                  <a:spLocks noChangeArrowheads="1"/>
                </p:cNvSpPr>
                <p:nvPr/>
              </p:nvSpPr>
              <p:spPr bwMode="auto">
                <a:xfrm>
                  <a:off x="256382" y="1077202"/>
                  <a:ext cx="342" cy="341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" name="Arc 120"/>
                <p:cNvSpPr>
                  <a:spLocks/>
                </p:cNvSpPr>
                <p:nvPr/>
              </p:nvSpPr>
              <p:spPr bwMode="auto">
                <a:xfrm flipH="1" flipV="1">
                  <a:off x="256439" y="1077373"/>
                  <a:ext cx="114" cy="57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" name="Arc 119"/>
                <p:cNvSpPr>
                  <a:spLocks/>
                </p:cNvSpPr>
                <p:nvPr/>
              </p:nvSpPr>
              <p:spPr bwMode="auto">
                <a:xfrm flipH="1">
                  <a:off x="256553" y="1077316"/>
                  <a:ext cx="114" cy="69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3" name="Group 118"/>
              <p:cNvGrpSpPr>
                <a:grpSpLocks/>
              </p:cNvGrpSpPr>
              <p:nvPr/>
            </p:nvGrpSpPr>
            <p:grpSpPr bwMode="auto">
              <a:xfrm>
                <a:off x="261406" y="1509282"/>
                <a:ext cx="217170" cy="215900"/>
                <a:chOff x="261406" y="1509282"/>
                <a:chExt cx="342" cy="341"/>
              </a:xfrm>
            </p:grpSpPr>
            <p:sp>
              <p:nvSpPr>
                <p:cNvPr id="28" name="Oval 121"/>
                <p:cNvSpPr>
                  <a:spLocks noChangeArrowheads="1"/>
                </p:cNvSpPr>
                <p:nvPr/>
              </p:nvSpPr>
              <p:spPr bwMode="auto">
                <a:xfrm>
                  <a:off x="261406" y="1509282"/>
                  <a:ext cx="342" cy="341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9" name="Arc 120"/>
                <p:cNvSpPr>
                  <a:spLocks/>
                </p:cNvSpPr>
                <p:nvPr/>
              </p:nvSpPr>
              <p:spPr bwMode="auto">
                <a:xfrm flipH="1" flipV="1">
                  <a:off x="261463" y="1509453"/>
                  <a:ext cx="114" cy="57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" name="Arc 119"/>
                <p:cNvSpPr>
                  <a:spLocks/>
                </p:cNvSpPr>
                <p:nvPr/>
              </p:nvSpPr>
              <p:spPr bwMode="auto">
                <a:xfrm flipH="1">
                  <a:off x="261577" y="1509396"/>
                  <a:ext cx="114" cy="69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4" name="Group 118"/>
              <p:cNvGrpSpPr>
                <a:grpSpLocks/>
              </p:cNvGrpSpPr>
              <p:nvPr/>
            </p:nvGrpSpPr>
            <p:grpSpPr bwMode="auto">
              <a:xfrm>
                <a:off x="266430" y="1951409"/>
                <a:ext cx="217170" cy="215900"/>
                <a:chOff x="266430" y="1951409"/>
                <a:chExt cx="342" cy="341"/>
              </a:xfrm>
            </p:grpSpPr>
            <p:sp>
              <p:nvSpPr>
                <p:cNvPr id="25" name="Oval 121"/>
                <p:cNvSpPr>
                  <a:spLocks noChangeArrowheads="1"/>
                </p:cNvSpPr>
                <p:nvPr/>
              </p:nvSpPr>
              <p:spPr bwMode="auto">
                <a:xfrm>
                  <a:off x="266430" y="1951409"/>
                  <a:ext cx="342" cy="341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" name="Arc 120"/>
                <p:cNvSpPr>
                  <a:spLocks/>
                </p:cNvSpPr>
                <p:nvPr/>
              </p:nvSpPr>
              <p:spPr bwMode="auto">
                <a:xfrm flipH="1" flipV="1">
                  <a:off x="266487" y="1951580"/>
                  <a:ext cx="114" cy="57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7" name="Arc 119"/>
                <p:cNvSpPr>
                  <a:spLocks/>
                </p:cNvSpPr>
                <p:nvPr/>
              </p:nvSpPr>
              <p:spPr bwMode="auto">
                <a:xfrm flipH="1">
                  <a:off x="266601" y="1951523"/>
                  <a:ext cx="114" cy="69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grpSp>
          <p:nvGrpSpPr>
            <p:cNvPr id="18" name="Sem"/>
            <p:cNvGrpSpPr/>
            <p:nvPr/>
          </p:nvGrpSpPr>
          <p:grpSpPr>
            <a:xfrm>
              <a:off x="57150" y="1104902"/>
              <a:ext cx="203193" cy="1069088"/>
              <a:chOff x="49355" y="1103078"/>
              <a:chExt cx="203835" cy="1070204"/>
            </a:xfrm>
          </p:grpSpPr>
          <p:sp>
            <p:nvSpPr>
              <p:cNvPr id="19" name="Text Box 1204"/>
              <p:cNvSpPr txBox="1">
                <a:spLocks noChangeArrowheads="1"/>
              </p:cNvSpPr>
              <p:nvPr/>
            </p:nvSpPr>
            <p:spPr bwMode="auto">
              <a:xfrm>
                <a:off x="49355" y="1966272"/>
                <a:ext cx="203200" cy="2070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E</a:t>
                </a:r>
                <a:r>
                  <a:rPr lang="pl-PL" sz="1000" b="1" i="1" kern="1200" baseline="-250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C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0" name="Text Box 1204"/>
              <p:cNvSpPr txBox="1">
                <a:spLocks noChangeArrowheads="1"/>
              </p:cNvSpPr>
              <p:nvPr/>
            </p:nvSpPr>
            <p:spPr bwMode="auto">
              <a:xfrm>
                <a:off x="49355" y="1534675"/>
                <a:ext cx="203200" cy="2070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E</a:t>
                </a:r>
                <a:r>
                  <a:rPr lang="pl-PL" sz="1000" b="1" i="1" kern="1200" baseline="-250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B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1" name="Text Box 1204"/>
              <p:cNvSpPr txBox="1">
                <a:spLocks noChangeArrowheads="1"/>
              </p:cNvSpPr>
              <p:nvPr/>
            </p:nvSpPr>
            <p:spPr bwMode="auto">
              <a:xfrm>
                <a:off x="49355" y="1103078"/>
                <a:ext cx="203835" cy="207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E</a:t>
                </a:r>
                <a:r>
                  <a:rPr lang="pl-PL" sz="1000" b="1" i="1" kern="1200" baseline="-250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A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735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Wyn_Asym_Z"/>
          <p:cNvGrpSpPr/>
          <p:nvPr/>
        </p:nvGrpSpPr>
        <p:grpSpPr>
          <a:xfrm>
            <a:off x="846011" y="1192051"/>
            <a:ext cx="8262619" cy="4495164"/>
            <a:chOff x="0" y="0"/>
            <a:chExt cx="8263232" cy="4495519"/>
          </a:xfrm>
        </p:grpSpPr>
        <p:sp>
          <p:nvSpPr>
            <p:cNvPr id="4" name="dPQ_Sieci"/>
            <p:cNvSpPr txBox="1">
              <a:spLocks noChangeArrowheads="1"/>
            </p:cNvSpPr>
            <p:nvPr/>
          </p:nvSpPr>
          <p:spPr bwMode="auto">
            <a:xfrm>
              <a:off x="1935126" y="3370521"/>
              <a:ext cx="1012190" cy="455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pl-PL" sz="1200" b="1" i="1" kern="120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ΔP=2,2003 MW</a:t>
              </a:r>
              <a:endParaRPr lang="pl-PL" sz="1200">
                <a:effectLst/>
                <a:latin typeface="Times New Roman"/>
                <a:ea typeface="Times New Roman"/>
              </a:endParaRPr>
            </a:p>
            <a:p>
              <a:pPr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pl-PL" sz="1200" b="1" i="1" kern="120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ΔQ=8,408 Mvar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5" name="L2_P,Q,I"/>
            <p:cNvGrpSpPr/>
            <p:nvPr/>
          </p:nvGrpSpPr>
          <p:grpSpPr>
            <a:xfrm>
              <a:off x="5975499" y="637953"/>
              <a:ext cx="1326102" cy="2135505"/>
              <a:chOff x="5975502" y="624782"/>
              <a:chExt cx="1326148" cy="2136017"/>
            </a:xfrm>
          </p:grpSpPr>
          <p:grpSp>
            <p:nvGrpSpPr>
              <p:cNvPr id="237" name="I_L2"/>
              <p:cNvGrpSpPr/>
              <p:nvPr/>
            </p:nvGrpSpPr>
            <p:grpSpPr>
              <a:xfrm>
                <a:off x="6484161" y="859942"/>
                <a:ext cx="225155" cy="1900857"/>
                <a:chOff x="6484161" y="859942"/>
                <a:chExt cx="225155" cy="1900857"/>
              </a:xfrm>
            </p:grpSpPr>
            <p:cxnSp>
              <p:nvCxnSpPr>
                <p:cNvPr id="251" name="I1"/>
                <p:cNvCxnSpPr/>
                <p:nvPr/>
              </p:nvCxnSpPr>
              <p:spPr bwMode="auto">
                <a:xfrm>
                  <a:off x="6524142" y="859942"/>
                  <a:ext cx="125730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none" w="sm" len="med"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52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484273" y="899648"/>
                  <a:ext cx="225043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FF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402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253" name="I1"/>
                <p:cNvCxnSpPr/>
                <p:nvPr/>
              </p:nvCxnSpPr>
              <p:spPr bwMode="auto">
                <a:xfrm>
                  <a:off x="6532093" y="1718683"/>
                  <a:ext cx="125730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none" w="sm" len="med"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54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484273" y="1742333"/>
                  <a:ext cx="225043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FF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400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255" name="I1"/>
                <p:cNvCxnSpPr/>
                <p:nvPr/>
              </p:nvCxnSpPr>
              <p:spPr bwMode="auto">
                <a:xfrm>
                  <a:off x="6524142" y="2585375"/>
                  <a:ext cx="125730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none" w="sm" len="med"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56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484161" y="2608998"/>
                  <a:ext cx="225043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FF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411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grpSp>
            <p:nvGrpSpPr>
              <p:cNvPr id="238" name="PQ_L2"/>
              <p:cNvGrpSpPr/>
              <p:nvPr/>
            </p:nvGrpSpPr>
            <p:grpSpPr>
              <a:xfrm>
                <a:off x="5975502" y="624782"/>
                <a:ext cx="1326148" cy="2026602"/>
                <a:chOff x="5975502" y="624782"/>
                <a:chExt cx="1326148" cy="2026602"/>
              </a:xfrm>
            </p:grpSpPr>
            <p:sp>
              <p:nvSpPr>
                <p:cNvPr id="239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928810" y="630472"/>
                  <a:ext cx="301245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2,946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40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920747" y="787084"/>
                  <a:ext cx="301245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0,969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41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75502" y="624782"/>
                  <a:ext cx="301245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2,978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42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75502" y="781448"/>
                  <a:ext cx="301245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1,062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43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75502" y="1466341"/>
                  <a:ext cx="301245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3,016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44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75502" y="1622928"/>
                  <a:ext cx="301245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1,047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45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83450" y="2329273"/>
                  <a:ext cx="301245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3,132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46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83450" y="2499583"/>
                  <a:ext cx="301245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1,223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47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960919" y="1467235"/>
                  <a:ext cx="301245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3,978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48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952972" y="1617048"/>
                  <a:ext cx="301245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0,939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49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7000404" y="2322982"/>
                  <a:ext cx="301246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3,075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50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992929" y="2493338"/>
                  <a:ext cx="301245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1,091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</p:grpSp>
        <p:grpSp>
          <p:nvGrpSpPr>
            <p:cNvPr id="6" name="L1_P,Q,I"/>
            <p:cNvGrpSpPr/>
            <p:nvPr/>
          </p:nvGrpSpPr>
          <p:grpSpPr>
            <a:xfrm>
              <a:off x="3583172" y="637951"/>
              <a:ext cx="1303044" cy="2132966"/>
              <a:chOff x="3586066" y="625457"/>
              <a:chExt cx="1303239" cy="2133824"/>
            </a:xfrm>
          </p:grpSpPr>
          <p:sp>
            <p:nvSpPr>
              <p:cNvPr id="219" name="Txt_Ia"/>
              <p:cNvSpPr txBox="1">
                <a:spLocks noChangeArrowheads="1"/>
              </p:cNvSpPr>
              <p:nvPr/>
            </p:nvSpPr>
            <p:spPr bwMode="auto">
              <a:xfrm>
                <a:off x="3586066" y="625458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7,596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20" name="Txt_Ia"/>
              <p:cNvSpPr txBox="1">
                <a:spLocks noChangeArrowheads="1"/>
              </p:cNvSpPr>
              <p:nvPr/>
            </p:nvSpPr>
            <p:spPr bwMode="auto">
              <a:xfrm>
                <a:off x="3586066" y="786844"/>
                <a:ext cx="250473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4,51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21" name="Txt_Ia"/>
              <p:cNvSpPr txBox="1">
                <a:spLocks noChangeArrowheads="1"/>
              </p:cNvSpPr>
              <p:nvPr/>
            </p:nvSpPr>
            <p:spPr bwMode="auto">
              <a:xfrm>
                <a:off x="3586066" y="1466385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7,580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22" name="Txt_Ia"/>
              <p:cNvSpPr txBox="1">
                <a:spLocks noChangeArrowheads="1"/>
              </p:cNvSpPr>
              <p:nvPr/>
            </p:nvSpPr>
            <p:spPr bwMode="auto">
              <a:xfrm>
                <a:off x="3586066" y="1625045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4,106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23" name="Txt_Ia"/>
              <p:cNvSpPr txBox="1">
                <a:spLocks noChangeArrowheads="1"/>
              </p:cNvSpPr>
              <p:nvPr/>
            </p:nvSpPr>
            <p:spPr bwMode="auto">
              <a:xfrm>
                <a:off x="3586066" y="2329003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7,537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24" name="Txt_Ia"/>
              <p:cNvSpPr txBox="1">
                <a:spLocks noChangeArrowheads="1"/>
              </p:cNvSpPr>
              <p:nvPr/>
            </p:nvSpPr>
            <p:spPr bwMode="auto">
              <a:xfrm>
                <a:off x="3586066" y="2488102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4,078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25" name="I1"/>
              <p:cNvCxnSpPr/>
              <p:nvPr/>
            </p:nvCxnSpPr>
            <p:spPr bwMode="auto">
              <a:xfrm>
                <a:off x="4214716" y="840909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6" name="I1"/>
              <p:cNvCxnSpPr/>
              <p:nvPr/>
            </p:nvCxnSpPr>
            <p:spPr bwMode="auto">
              <a:xfrm>
                <a:off x="4214716" y="1709589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7" name="I1"/>
              <p:cNvCxnSpPr/>
              <p:nvPr/>
            </p:nvCxnSpPr>
            <p:spPr bwMode="auto">
              <a:xfrm>
                <a:off x="4214716" y="2578269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28" name="Txt_Ia"/>
              <p:cNvSpPr txBox="1">
                <a:spLocks noChangeArrowheads="1"/>
              </p:cNvSpPr>
              <p:nvPr/>
            </p:nvSpPr>
            <p:spPr bwMode="auto">
              <a:xfrm>
                <a:off x="4170222" y="876820"/>
                <a:ext cx="225069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939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29" name="Txt_Ia"/>
              <p:cNvSpPr txBox="1">
                <a:spLocks noChangeArrowheads="1"/>
              </p:cNvSpPr>
              <p:nvPr/>
            </p:nvSpPr>
            <p:spPr bwMode="auto">
              <a:xfrm>
                <a:off x="4176594" y="1745148"/>
                <a:ext cx="225069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941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30" name="Txt_Ia"/>
              <p:cNvSpPr txBox="1">
                <a:spLocks noChangeArrowheads="1"/>
              </p:cNvSpPr>
              <p:nvPr/>
            </p:nvSpPr>
            <p:spPr bwMode="auto">
              <a:xfrm>
                <a:off x="4176594" y="2607455"/>
                <a:ext cx="225069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934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31" name="Txt_Ia"/>
              <p:cNvSpPr txBox="1">
                <a:spLocks noChangeArrowheads="1"/>
              </p:cNvSpPr>
              <p:nvPr/>
            </p:nvSpPr>
            <p:spPr bwMode="auto">
              <a:xfrm>
                <a:off x="4536688" y="625457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6,980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32" name="Txt_Ia"/>
              <p:cNvSpPr txBox="1">
                <a:spLocks noChangeArrowheads="1"/>
              </p:cNvSpPr>
              <p:nvPr/>
            </p:nvSpPr>
            <p:spPr bwMode="auto">
              <a:xfrm>
                <a:off x="4537217" y="786798"/>
                <a:ext cx="352088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2,3772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33" name="Txt_Ia"/>
              <p:cNvSpPr txBox="1">
                <a:spLocks noChangeArrowheads="1"/>
              </p:cNvSpPr>
              <p:nvPr/>
            </p:nvSpPr>
            <p:spPr bwMode="auto">
              <a:xfrm>
                <a:off x="4537995" y="1465910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7,049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34" name="Txt_Ia"/>
              <p:cNvSpPr txBox="1">
                <a:spLocks noChangeArrowheads="1"/>
              </p:cNvSpPr>
              <p:nvPr/>
            </p:nvSpPr>
            <p:spPr bwMode="auto">
              <a:xfrm>
                <a:off x="4538566" y="1625136"/>
                <a:ext cx="300990" cy="151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2,602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35" name="Txt_Ia"/>
              <p:cNvSpPr txBox="1">
                <a:spLocks noChangeArrowheads="1"/>
              </p:cNvSpPr>
              <p:nvPr/>
            </p:nvSpPr>
            <p:spPr bwMode="auto">
              <a:xfrm>
                <a:off x="4537839" y="2328053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7,100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36" name="Txt_Ia"/>
              <p:cNvSpPr txBox="1">
                <a:spLocks noChangeArrowheads="1"/>
              </p:cNvSpPr>
              <p:nvPr/>
            </p:nvSpPr>
            <p:spPr bwMode="auto">
              <a:xfrm>
                <a:off x="4538512" y="2487151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2,856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7" name="WN_P,Q,I"/>
            <p:cNvGrpSpPr/>
            <p:nvPr/>
          </p:nvGrpSpPr>
          <p:grpSpPr>
            <a:xfrm>
              <a:off x="520996" y="1052756"/>
              <a:ext cx="1030860" cy="1276519"/>
              <a:chOff x="515167" y="1038419"/>
              <a:chExt cx="1030994" cy="1276519"/>
            </a:xfrm>
          </p:grpSpPr>
          <p:cxnSp>
            <p:nvCxnSpPr>
              <p:cNvPr id="201" name="I1"/>
              <p:cNvCxnSpPr/>
              <p:nvPr/>
            </p:nvCxnSpPr>
            <p:spPr bwMode="auto">
              <a:xfrm>
                <a:off x="953317" y="1692648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2" name="I1"/>
              <p:cNvCxnSpPr/>
              <p:nvPr/>
            </p:nvCxnSpPr>
            <p:spPr bwMode="auto">
              <a:xfrm>
                <a:off x="959667" y="1294293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" name="I1"/>
              <p:cNvCxnSpPr/>
              <p:nvPr/>
            </p:nvCxnSpPr>
            <p:spPr bwMode="auto">
              <a:xfrm>
                <a:off x="959667" y="2127217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4" name="Txt_Ia"/>
              <p:cNvSpPr txBox="1">
                <a:spLocks noChangeArrowheads="1"/>
              </p:cNvSpPr>
              <p:nvPr/>
            </p:nvSpPr>
            <p:spPr bwMode="auto">
              <a:xfrm>
                <a:off x="876697" y="1323482"/>
                <a:ext cx="22506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134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05" name="Txt_Ia"/>
              <p:cNvSpPr txBox="1">
                <a:spLocks noChangeArrowheads="1"/>
              </p:cNvSpPr>
              <p:nvPr/>
            </p:nvSpPr>
            <p:spPr bwMode="auto">
              <a:xfrm>
                <a:off x="515167" y="1038419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7,659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06" name="Txt_Ia"/>
              <p:cNvSpPr txBox="1">
                <a:spLocks noChangeArrowheads="1"/>
              </p:cNvSpPr>
              <p:nvPr/>
            </p:nvSpPr>
            <p:spPr bwMode="auto">
              <a:xfrm>
                <a:off x="515167" y="1195004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5,268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07" name="Txt_Ia"/>
              <p:cNvSpPr txBox="1">
                <a:spLocks noChangeArrowheads="1"/>
              </p:cNvSpPr>
              <p:nvPr/>
            </p:nvSpPr>
            <p:spPr bwMode="auto">
              <a:xfrm>
                <a:off x="553196" y="1477726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7,703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08" name="Txt_Ia"/>
              <p:cNvSpPr txBox="1">
                <a:spLocks noChangeArrowheads="1"/>
              </p:cNvSpPr>
              <p:nvPr/>
            </p:nvSpPr>
            <p:spPr bwMode="auto">
              <a:xfrm>
                <a:off x="553201" y="1626537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5,312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09" name="Txt_Ia"/>
              <p:cNvSpPr txBox="1">
                <a:spLocks noChangeArrowheads="1"/>
              </p:cNvSpPr>
              <p:nvPr/>
            </p:nvSpPr>
            <p:spPr bwMode="auto">
              <a:xfrm>
                <a:off x="565903" y="1902966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 dirty="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7,643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10" name="Txt_Ia"/>
              <p:cNvSpPr txBox="1">
                <a:spLocks noChangeArrowheads="1"/>
              </p:cNvSpPr>
              <p:nvPr/>
            </p:nvSpPr>
            <p:spPr bwMode="auto">
              <a:xfrm>
                <a:off x="565908" y="2083670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5,329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11" name="Txt_Ia"/>
              <p:cNvSpPr txBox="1">
                <a:spLocks noChangeArrowheads="1"/>
              </p:cNvSpPr>
              <p:nvPr/>
            </p:nvSpPr>
            <p:spPr bwMode="auto">
              <a:xfrm>
                <a:off x="1199773" y="1042697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7,615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12" name="Txt_Ia"/>
              <p:cNvSpPr txBox="1">
                <a:spLocks noChangeArrowheads="1"/>
              </p:cNvSpPr>
              <p:nvPr/>
            </p:nvSpPr>
            <p:spPr bwMode="auto">
              <a:xfrm>
                <a:off x="1199773" y="1201351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5,192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13" name="Txt_Ia"/>
              <p:cNvSpPr txBox="1">
                <a:spLocks noChangeArrowheads="1"/>
              </p:cNvSpPr>
              <p:nvPr/>
            </p:nvSpPr>
            <p:spPr bwMode="auto">
              <a:xfrm>
                <a:off x="1219199" y="1467974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7,660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14" name="Txt_Ia"/>
              <p:cNvSpPr txBox="1">
                <a:spLocks noChangeArrowheads="1"/>
              </p:cNvSpPr>
              <p:nvPr/>
            </p:nvSpPr>
            <p:spPr bwMode="auto">
              <a:xfrm>
                <a:off x="1218790" y="1613845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5,235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15" name="Txt_Ia"/>
              <p:cNvSpPr txBox="1">
                <a:spLocks noChangeArrowheads="1"/>
              </p:cNvSpPr>
              <p:nvPr/>
            </p:nvSpPr>
            <p:spPr bwMode="auto">
              <a:xfrm>
                <a:off x="1244145" y="1912638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7,599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16" name="Txt_Ia"/>
              <p:cNvSpPr txBox="1">
                <a:spLocks noChangeArrowheads="1"/>
              </p:cNvSpPr>
              <p:nvPr/>
            </p:nvSpPr>
            <p:spPr bwMode="auto">
              <a:xfrm>
                <a:off x="1244887" y="2065040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5,253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17" name="Txt_Ia"/>
              <p:cNvSpPr txBox="1">
                <a:spLocks noChangeArrowheads="1"/>
              </p:cNvSpPr>
              <p:nvPr/>
            </p:nvSpPr>
            <p:spPr bwMode="auto">
              <a:xfrm>
                <a:off x="896167" y="1728862"/>
                <a:ext cx="224924" cy="15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135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18" name="Txt_Ia"/>
              <p:cNvSpPr txBox="1">
                <a:spLocks noChangeArrowheads="1"/>
              </p:cNvSpPr>
              <p:nvPr/>
            </p:nvSpPr>
            <p:spPr bwMode="auto">
              <a:xfrm>
                <a:off x="883039" y="2163154"/>
                <a:ext cx="22506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134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8" name="NapWynik"/>
            <p:cNvGrpSpPr/>
            <p:nvPr/>
          </p:nvGrpSpPr>
          <p:grpSpPr>
            <a:xfrm>
              <a:off x="0" y="0"/>
              <a:ext cx="8204562" cy="857922"/>
              <a:chOff x="0" y="0"/>
              <a:chExt cx="8204953" cy="85839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6" name="Txt_UTRG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3510" y="185291"/>
                    <a:ext cx="1257300" cy="6731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36000" tIns="0" rIns="36000" bIns="0" anchor="ctr" anchorCtr="0" upright="1">
                    <a:noAutofit/>
                  </a:bodyPr>
                  <a:lstStyle/>
                  <a:p>
                    <a:pPr marL="182880" marR="292735" algn="ctr"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pl-PL" sz="9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sz="9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68,70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 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89,8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𝟏𝟏𝟖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𝟗𝟖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68,69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329,8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𝟏𝟏𝟖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𝟗𝟗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68,69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209,8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𝟏𝟏𝟖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𝟗𝟖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196" name="Txt_UTRG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53510" y="185291"/>
                    <a:ext cx="1257300" cy="673100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7" name="Txt_UTRD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59635" y="0"/>
                    <a:ext cx="1263650" cy="6534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36000" tIns="0" rIns="36000" bIns="0" anchor="ctr" anchorCtr="0" upright="1">
                    <a:noAutofit/>
                  </a:bodyPr>
                  <a:lstStyle/>
                  <a:p>
                    <a:pPr marL="182880" marR="292735" algn="ctr"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pl-PL" sz="9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sz="9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9,17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113,6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𝟏𝟓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𝟖𝟖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9,16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353,6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𝟏𝟓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𝟖𝟗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9,17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233,6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𝟏𝟓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𝟖𝟕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197" name="Txt_UTRD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659635" y="0"/>
                    <a:ext cx="1263650" cy="65341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8" name="Txt_UT1G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5770" y="25889"/>
                    <a:ext cx="1263650" cy="6534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36000" tIns="0" rIns="36000" bIns="0" anchor="ctr" anchorCtr="0" upright="1">
                    <a:noAutofit/>
                  </a:bodyPr>
                  <a:lstStyle/>
                  <a:p>
                    <a:pPr marL="182880" marR="292735" algn="ctr"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pl-PL" sz="9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sz="9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7,86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104,4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𝟏𝟑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𝟔𝟓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7,99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345,5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𝟏𝟑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𝟎𝟗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8,19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227,2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𝟏𝟑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𝟖𝟗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198" name="Txt_UT1G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805770" y="25889"/>
                    <a:ext cx="1263650" cy="65341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9" name="Txt_UT2G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41303" y="0"/>
                    <a:ext cx="1263650" cy="6534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36000" tIns="0" rIns="36000" bIns="0" anchor="ctr" anchorCtr="0" upright="1">
                    <a:noAutofit/>
                  </a:bodyPr>
                  <a:lstStyle/>
                  <a:p>
                    <a:pPr marL="182880" marR="292735" algn="ctr"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pl-PL" sz="9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sz="9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7,05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102,9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𝟏𝟑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𝟑𝟖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7,81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343,8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𝟏𝟑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𝟕𝟐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7,95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225,4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𝟏𝟑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𝟓𝟒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199" name="Txt_UT2G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941303" y="0"/>
                    <a:ext cx="1263650" cy="65341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0" name="Txt_SEM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177340"/>
                    <a:ext cx="1263669" cy="6539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36000" tIns="0" rIns="36000" bIns="0" anchor="ctr" anchorCtr="0" upright="1">
                    <a:noAutofit/>
                  </a:bodyPr>
                  <a:lstStyle/>
                  <a:p>
                    <a:pPr marL="182880" marR="292735" algn="ctr"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pl-PL" sz="9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sz="9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sz="800" b="1" i="0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𝟔𝟗</m:t>
                                    </m:r>
                                    <m:r>
                                      <a:rPr lang="pl-PL" sz="800" b="1" i="0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0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𝟐𝟖</m:t>
                                    </m:r>
                                    <m:sSup>
                                      <m:sSupPr>
                                        <m:ctrlP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b="1" i="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𝐞</m:t>
                                        </m:r>
                                      </m:e>
                                      <m:sup>
                                        <m:r>
                                          <a:rPr lang="pl-PL" sz="800" b="1" i="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  </m:t>
                                        </m:r>
                                        <m:sSup>
                                          <m:sSupPr>
                                            <m:ctrlP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b="1" i="0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𝐣𝟗𝟎</m:t>
                                            </m:r>
                                            <m:r>
                                              <a:rPr lang="pl-PL" sz="800" b="1" i="0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,</m:t>
                                            </m:r>
                                            <m:r>
                                              <a:rPr lang="pl-PL" sz="800" b="1" i="0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𝟎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b="1" i="0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𝐨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𝟏𝟐𝟎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𝟎𝟎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b="1" i="0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𝟔𝟗</m:t>
                                    </m:r>
                                    <m:r>
                                      <a:rPr lang="pl-PL" sz="800" b="1" i="0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0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𝟐𝟖</m:t>
                                    </m:r>
                                    <m:sSup>
                                      <m:sSupPr>
                                        <m:ctrlP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b="1" i="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𝐞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b="1" i="0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𝐣𝟑𝟑𝟎</m:t>
                                            </m:r>
                                            <m:r>
                                              <a:rPr lang="pl-PL" sz="800" b="1" i="0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,</m:t>
                                            </m:r>
                                            <m:r>
                                              <a:rPr lang="pl-PL" sz="800" b="1" i="0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𝟎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b="1" i="0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𝐨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𝟏𝟐𝟎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𝟎𝟎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b="1" i="0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𝟔𝟗</m:t>
                                    </m:r>
                                    <m:r>
                                      <a:rPr lang="pl-PL" sz="800" b="1" i="0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0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𝟐𝟖</m:t>
                                    </m:r>
                                    <m:sSup>
                                      <m:sSupPr>
                                        <m:ctrlP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b="1" i="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𝐞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b="1" i="0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𝐣𝟐𝟏𝟎</m:t>
                                            </m:r>
                                            <m:r>
                                              <a:rPr lang="pl-PL" sz="800" b="1" i="0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,</m:t>
                                            </m:r>
                                            <m:r>
                                              <a:rPr lang="pl-PL" sz="800" b="1" i="0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𝟎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b="1" i="0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𝐨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𝟏𝟐𝟎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𝟎𝟎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200" name="Txt_SEM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0" y="177340"/>
                    <a:ext cx="1263669" cy="653984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NazwyElem"/>
            <p:cNvGrpSpPr/>
            <p:nvPr/>
          </p:nvGrpSpPr>
          <p:grpSpPr>
            <a:xfrm>
              <a:off x="829340" y="499731"/>
              <a:ext cx="7059825" cy="2917074"/>
              <a:chOff x="825707" y="490290"/>
              <a:chExt cx="7060071" cy="2917767"/>
            </a:xfrm>
          </p:grpSpPr>
          <p:sp>
            <p:nvSpPr>
              <p:cNvPr id="188" name="Text Box 1204"/>
              <p:cNvSpPr txBox="1">
                <a:spLocks noChangeArrowheads="1"/>
              </p:cNvSpPr>
              <p:nvPr/>
            </p:nvSpPr>
            <p:spPr bwMode="auto">
              <a:xfrm>
                <a:off x="4066341" y="490290"/>
                <a:ext cx="401320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L1_15kV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89" name="Text Box 1204"/>
              <p:cNvSpPr txBox="1">
                <a:spLocks noChangeArrowheads="1"/>
              </p:cNvSpPr>
              <p:nvPr/>
            </p:nvSpPr>
            <p:spPr bwMode="auto">
              <a:xfrm>
                <a:off x="825707" y="885310"/>
                <a:ext cx="452120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L _110 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90" name="Text Box 1204"/>
              <p:cNvSpPr txBox="1">
                <a:spLocks noChangeArrowheads="1"/>
              </p:cNvSpPr>
              <p:nvPr/>
            </p:nvSpPr>
            <p:spPr bwMode="auto">
              <a:xfrm>
                <a:off x="1983469" y="1024859"/>
                <a:ext cx="412115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110/15kV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91" name="Text Box 1204"/>
              <p:cNvSpPr txBox="1">
                <a:spLocks noChangeArrowheads="1"/>
              </p:cNvSpPr>
              <p:nvPr/>
            </p:nvSpPr>
            <p:spPr bwMode="auto">
              <a:xfrm>
                <a:off x="6312107" y="490290"/>
                <a:ext cx="401320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L2_15kV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92" name="Text Box 1204"/>
              <p:cNvSpPr txBox="1">
                <a:spLocks noChangeArrowheads="1"/>
              </p:cNvSpPr>
              <p:nvPr/>
            </p:nvSpPr>
            <p:spPr bwMode="auto">
              <a:xfrm>
                <a:off x="4887984" y="3256292"/>
                <a:ext cx="310515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15/6kV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93" name="Text Box 1204"/>
              <p:cNvSpPr txBox="1">
                <a:spLocks noChangeArrowheads="1"/>
              </p:cNvSpPr>
              <p:nvPr/>
            </p:nvSpPr>
            <p:spPr bwMode="auto">
              <a:xfrm>
                <a:off x="7168127" y="3220097"/>
                <a:ext cx="386715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15/0,4kV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94" name="Txt_T1"/>
              <p:cNvSpPr txBox="1">
                <a:spLocks noChangeArrowheads="1"/>
              </p:cNvSpPr>
              <p:nvPr/>
            </p:nvSpPr>
            <p:spPr bwMode="auto">
              <a:xfrm>
                <a:off x="5418712" y="3133086"/>
                <a:ext cx="118749" cy="151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T1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95" name="Txt_T1"/>
              <p:cNvSpPr txBox="1">
                <a:spLocks noChangeArrowheads="1"/>
              </p:cNvSpPr>
              <p:nvPr/>
            </p:nvSpPr>
            <p:spPr bwMode="auto">
              <a:xfrm>
                <a:off x="7767029" y="3132409"/>
                <a:ext cx="118749" cy="151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T2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0" name="T2"/>
            <p:cNvGrpSpPr/>
            <p:nvPr/>
          </p:nvGrpSpPr>
          <p:grpSpPr>
            <a:xfrm>
              <a:off x="6273210" y="786809"/>
              <a:ext cx="1990022" cy="3708710"/>
              <a:chOff x="0" y="0"/>
              <a:chExt cx="1990022" cy="3708710"/>
            </a:xfrm>
          </p:grpSpPr>
          <p:sp>
            <p:nvSpPr>
              <p:cNvPr id="134" name="Text Box 1204"/>
              <p:cNvSpPr txBox="1">
                <a:spLocks noChangeArrowheads="1"/>
              </p:cNvSpPr>
              <p:nvPr/>
            </p:nvSpPr>
            <p:spPr bwMode="auto">
              <a:xfrm>
                <a:off x="1449237" y="2605177"/>
                <a:ext cx="203835" cy="170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9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Yd5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135" name="Trf_T1"/>
              <p:cNvGrpSpPr/>
              <p:nvPr/>
            </p:nvGrpSpPr>
            <p:grpSpPr>
              <a:xfrm>
                <a:off x="1337094" y="0"/>
                <a:ext cx="432241" cy="3403425"/>
                <a:chOff x="7608651" y="783935"/>
                <a:chExt cx="432954" cy="3405317"/>
              </a:xfrm>
            </p:grpSpPr>
            <p:grpSp>
              <p:nvGrpSpPr>
                <p:cNvPr id="166" name="T1_ZasG"/>
                <p:cNvGrpSpPr/>
                <p:nvPr/>
              </p:nvGrpSpPr>
              <p:grpSpPr>
                <a:xfrm>
                  <a:off x="7612330" y="783935"/>
                  <a:ext cx="426975" cy="2557094"/>
                  <a:chOff x="7612330" y="783936"/>
                  <a:chExt cx="426975" cy="2558388"/>
                </a:xfrm>
              </p:grpSpPr>
              <p:cxnSp>
                <p:nvCxnSpPr>
                  <p:cNvPr id="185" name="Line 1140"/>
                  <p:cNvCxnSpPr/>
                  <p:nvPr/>
                </p:nvCxnSpPr>
                <p:spPr bwMode="auto">
                  <a:xfrm flipV="1">
                    <a:off x="8039305" y="2464296"/>
                    <a:ext cx="0" cy="828682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6" name="Line 1140"/>
                  <p:cNvCxnSpPr/>
                  <p:nvPr/>
                </p:nvCxnSpPr>
                <p:spPr bwMode="auto">
                  <a:xfrm flipV="1">
                    <a:off x="7822919" y="1626638"/>
                    <a:ext cx="0" cy="1513413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7" name="Line 1140"/>
                  <p:cNvCxnSpPr/>
                  <p:nvPr/>
                </p:nvCxnSpPr>
                <p:spPr bwMode="auto">
                  <a:xfrm flipV="1">
                    <a:off x="7612330" y="783936"/>
                    <a:ext cx="0" cy="2558388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67" name="T1_ZasD"/>
                <p:cNvGrpSpPr/>
                <p:nvPr/>
              </p:nvGrpSpPr>
              <p:grpSpPr>
                <a:xfrm>
                  <a:off x="7608653" y="3644105"/>
                  <a:ext cx="432952" cy="545147"/>
                  <a:chOff x="7608653" y="3644105"/>
                  <a:chExt cx="432952" cy="545646"/>
                </a:xfrm>
              </p:grpSpPr>
              <p:cxnSp>
                <p:nvCxnSpPr>
                  <p:cNvPr id="182" name="Line 1140"/>
                  <p:cNvCxnSpPr/>
                  <p:nvPr/>
                </p:nvCxnSpPr>
                <p:spPr bwMode="auto">
                  <a:xfrm flipH="1" flipV="1">
                    <a:off x="7608653" y="3644105"/>
                    <a:ext cx="0" cy="540577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3" name="Line 1140"/>
                  <p:cNvCxnSpPr/>
                  <p:nvPr/>
                </p:nvCxnSpPr>
                <p:spPr bwMode="auto">
                  <a:xfrm flipH="1" flipV="1">
                    <a:off x="8041605" y="3649175"/>
                    <a:ext cx="0" cy="540576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4" name="Line 1140"/>
                  <p:cNvCxnSpPr/>
                  <p:nvPr/>
                </p:nvCxnSpPr>
                <p:spPr bwMode="auto">
                  <a:xfrm flipV="1">
                    <a:off x="7829895" y="3825176"/>
                    <a:ext cx="0" cy="360385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68" name="Trójk"/>
                <p:cNvGrpSpPr/>
                <p:nvPr/>
              </p:nvGrpSpPr>
              <p:grpSpPr>
                <a:xfrm>
                  <a:off x="7759726" y="3228737"/>
                  <a:ext cx="151765" cy="144000"/>
                  <a:chOff x="7759726" y="3228737"/>
                  <a:chExt cx="151952" cy="144000"/>
                </a:xfrm>
              </p:grpSpPr>
              <p:cxnSp>
                <p:nvCxnSpPr>
                  <p:cNvPr id="179" name="Line 1144"/>
                  <p:cNvCxnSpPr/>
                  <p:nvPr/>
                </p:nvCxnSpPr>
                <p:spPr bwMode="auto">
                  <a:xfrm>
                    <a:off x="7767678" y="3363909"/>
                    <a:ext cx="14400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0" name="Line 1145"/>
                  <p:cNvCxnSpPr/>
                  <p:nvPr/>
                </p:nvCxnSpPr>
                <p:spPr bwMode="auto">
                  <a:xfrm flipV="1">
                    <a:off x="7759726" y="3228737"/>
                    <a:ext cx="71755" cy="14351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1" name="Line 1146"/>
                  <p:cNvCxnSpPr/>
                  <p:nvPr/>
                </p:nvCxnSpPr>
                <p:spPr bwMode="auto">
                  <a:xfrm>
                    <a:off x="7831288" y="3228737"/>
                    <a:ext cx="72000" cy="144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69" name="Uziom"/>
                <p:cNvGrpSpPr/>
                <p:nvPr/>
              </p:nvGrpSpPr>
              <p:grpSpPr>
                <a:xfrm>
                  <a:off x="7791531" y="3642200"/>
                  <a:ext cx="71755" cy="111318"/>
                  <a:chOff x="7791531" y="3642200"/>
                  <a:chExt cx="71755" cy="111318"/>
                </a:xfrm>
              </p:grpSpPr>
              <p:cxnSp>
                <p:nvCxnSpPr>
                  <p:cNvPr id="177" name="Line 1140"/>
                  <p:cNvCxnSpPr/>
                  <p:nvPr/>
                </p:nvCxnSpPr>
                <p:spPr bwMode="auto">
                  <a:xfrm flipV="1">
                    <a:off x="7831288" y="3642200"/>
                    <a:ext cx="0" cy="10795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8" name="Line 1140"/>
                  <p:cNvCxnSpPr/>
                  <p:nvPr/>
                </p:nvCxnSpPr>
                <p:spPr bwMode="auto">
                  <a:xfrm flipV="1">
                    <a:off x="7791531" y="3753518"/>
                    <a:ext cx="71755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70" name="Gwzd"/>
                <p:cNvGrpSpPr/>
                <p:nvPr/>
              </p:nvGrpSpPr>
              <p:grpSpPr>
                <a:xfrm>
                  <a:off x="7759726" y="3570639"/>
                  <a:ext cx="143391" cy="140398"/>
                  <a:chOff x="7759726" y="3570639"/>
                  <a:chExt cx="143562" cy="140630"/>
                </a:xfrm>
              </p:grpSpPr>
              <p:cxnSp>
                <p:nvCxnSpPr>
                  <p:cNvPr id="174" name="Line 1145"/>
                  <p:cNvCxnSpPr/>
                  <p:nvPr/>
                </p:nvCxnSpPr>
                <p:spPr bwMode="auto">
                  <a:xfrm flipV="1">
                    <a:off x="7759726" y="3639269"/>
                    <a:ext cx="72000" cy="72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5" name="Line 1146"/>
                  <p:cNvCxnSpPr/>
                  <p:nvPr/>
                </p:nvCxnSpPr>
                <p:spPr bwMode="auto">
                  <a:xfrm>
                    <a:off x="7831288" y="3639269"/>
                    <a:ext cx="72000" cy="72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6" name="Line 1144"/>
                  <p:cNvCxnSpPr/>
                  <p:nvPr/>
                </p:nvCxnSpPr>
                <p:spPr bwMode="auto">
                  <a:xfrm>
                    <a:off x="7831288" y="3570639"/>
                    <a:ext cx="0" cy="7211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71" name="T1"/>
                <p:cNvGrpSpPr/>
                <p:nvPr/>
              </p:nvGrpSpPr>
              <p:grpSpPr>
                <a:xfrm>
                  <a:off x="7608651" y="3125365"/>
                  <a:ext cx="431281" cy="701430"/>
                  <a:chOff x="7608651" y="3125365"/>
                  <a:chExt cx="431281" cy="701430"/>
                </a:xfrm>
              </p:grpSpPr>
              <p:sp>
                <p:nvSpPr>
                  <p:cNvPr id="172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7608651" y="3125365"/>
                    <a:ext cx="431281" cy="43108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73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7608651" y="3395709"/>
                    <a:ext cx="431281" cy="43108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</p:grpSp>
          </p:grpSp>
          <p:grpSp>
            <p:nvGrpSpPr>
              <p:cNvPr id="136" name="T1"/>
              <p:cNvGrpSpPr/>
              <p:nvPr/>
            </p:nvGrpSpPr>
            <p:grpSpPr>
              <a:xfrm>
                <a:off x="0" y="86228"/>
                <a:ext cx="1990022" cy="3622482"/>
                <a:chOff x="6268791" y="866451"/>
                <a:chExt cx="1990377" cy="3623351"/>
              </a:xfrm>
            </p:grpSpPr>
            <p:grpSp>
              <p:nvGrpSpPr>
                <p:cNvPr id="137" name="P,Q_T1_D"/>
                <p:cNvGrpSpPr/>
                <p:nvPr/>
              </p:nvGrpSpPr>
              <p:grpSpPr>
                <a:xfrm>
                  <a:off x="7468939" y="4211001"/>
                  <a:ext cx="790229" cy="278801"/>
                  <a:chOff x="7468939" y="4211001"/>
                  <a:chExt cx="790229" cy="278801"/>
                </a:xfrm>
              </p:grpSpPr>
              <p:sp>
                <p:nvSpPr>
                  <p:cNvPr id="160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68939" y="4211002"/>
                    <a:ext cx="250480" cy="1518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3,00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61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68939" y="4338001"/>
                    <a:ext cx="250480" cy="1518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62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22939" y="4211001"/>
                    <a:ext cx="250480" cy="1518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3,00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63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16589" y="4338000"/>
                    <a:ext cx="250480" cy="1518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64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08688" y="4211001"/>
                    <a:ext cx="250480" cy="1518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3,00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65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08074" y="4338000"/>
                    <a:ext cx="250480" cy="1518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8" name="U_T1D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68791" y="3393786"/>
                      <a:ext cx="1263650" cy="6534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C0C0C0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36000" tIns="0" rIns="36000" bIns="0" anchor="ctr" anchorCtr="0" upright="1">
                      <a:noAutofit/>
                    </a:bodyPr>
                    <a:lstStyle/>
                    <a:p>
                      <a:pPr marL="182880" marR="292735" algn="ctr" eaLnBrk="0" fontAlgn="base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["/>
                                <m:endChr m:val="]"/>
                                <m:ctrlPr>
                                  <a:rPr lang="pl-PL" sz="9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l-PL" sz="9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0,209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313,4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 /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𝟎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𝟑𝟔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0,208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195,8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 /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𝟎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𝟑𝟔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0,209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73,0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  /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𝟎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𝟑𝟕</m:t>
                                      </m:r>
                                    </m:e>
                                  </m:mr>
                                </m:m>
                              </m:e>
                            </m:d>
                          </m:oMath>
                        </m:oMathPara>
                      </a14:m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</mc:Choice>
              <mc:Fallback xmlns="">
                <p:sp>
                  <p:nvSpPr>
                    <p:cNvPr id="138" name="U_T1D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6268791" y="3393786"/>
                      <a:ext cx="1263650" cy="653415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C0C0C0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pl-P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39" name="I_T1_D"/>
                <p:cNvGrpSpPr/>
                <p:nvPr/>
              </p:nvGrpSpPr>
              <p:grpSpPr>
                <a:xfrm>
                  <a:off x="7424026" y="3831301"/>
                  <a:ext cx="622775" cy="362587"/>
                  <a:chOff x="7424026" y="3831301"/>
                  <a:chExt cx="622775" cy="362587"/>
                </a:xfrm>
              </p:grpSpPr>
              <p:cxnSp>
                <p:nvCxnSpPr>
                  <p:cNvPr id="154" name="I1"/>
                  <p:cNvCxnSpPr/>
                  <p:nvPr/>
                </p:nvCxnSpPr>
                <p:spPr bwMode="auto">
                  <a:xfrm>
                    <a:off x="7608176" y="392718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55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4026" y="3831301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15110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156" name="I1"/>
                  <p:cNvCxnSpPr/>
                  <p:nvPr/>
                </p:nvCxnSpPr>
                <p:spPr bwMode="auto">
                  <a:xfrm>
                    <a:off x="7830901" y="392718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57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37221" y="3840828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15239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58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62176" y="3831301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15134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159" name="I1"/>
                  <p:cNvCxnSpPr/>
                  <p:nvPr/>
                </p:nvCxnSpPr>
                <p:spPr bwMode="auto">
                  <a:xfrm>
                    <a:off x="8046801" y="392718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40" name="I_T1_G"/>
                <p:cNvGrpSpPr/>
                <p:nvPr/>
              </p:nvGrpSpPr>
              <p:grpSpPr>
                <a:xfrm>
                  <a:off x="7424710" y="2859682"/>
                  <a:ext cx="615266" cy="234967"/>
                  <a:chOff x="7424710" y="2859682"/>
                  <a:chExt cx="615266" cy="234967"/>
                </a:xfrm>
              </p:grpSpPr>
              <p:cxnSp>
                <p:nvCxnSpPr>
                  <p:cNvPr id="148" name="I1"/>
                  <p:cNvCxnSpPr/>
                  <p:nvPr/>
                </p:nvCxnSpPr>
                <p:spPr bwMode="auto">
                  <a:xfrm>
                    <a:off x="7615001" y="293023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49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52210" y="2859682"/>
                    <a:ext cx="184427" cy="2346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411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150" name="I1"/>
                  <p:cNvCxnSpPr/>
                  <p:nvPr/>
                </p:nvCxnSpPr>
                <p:spPr bwMode="auto">
                  <a:xfrm>
                    <a:off x="7824076" y="289848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51" name="I1"/>
                  <p:cNvCxnSpPr/>
                  <p:nvPr/>
                </p:nvCxnSpPr>
                <p:spPr bwMode="auto">
                  <a:xfrm>
                    <a:off x="8039976" y="289848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52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45966" y="2860034"/>
                    <a:ext cx="183792" cy="2346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400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53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4710" y="2860034"/>
                    <a:ext cx="183792" cy="2346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402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p:grpSp>
              <p:nvGrpSpPr>
                <p:cNvPr id="141" name="P,Q_T1_G"/>
                <p:cNvGrpSpPr/>
                <p:nvPr/>
              </p:nvGrpSpPr>
              <p:grpSpPr>
                <a:xfrm>
                  <a:off x="7433445" y="866451"/>
                  <a:ext cx="743055" cy="2006167"/>
                  <a:chOff x="7433445" y="866451"/>
                  <a:chExt cx="743055" cy="2006167"/>
                </a:xfrm>
              </p:grpSpPr>
              <p:sp>
                <p:nvSpPr>
                  <p:cNvPr id="142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33445" y="866451"/>
                    <a:ext cx="184427" cy="3108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2,946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43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51976" y="866451"/>
                    <a:ext cx="184427" cy="3108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0,969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44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42146" y="1774116"/>
                    <a:ext cx="183792" cy="3108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2,978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45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88125" y="1774116"/>
                    <a:ext cx="184427" cy="3108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0,939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46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60375" y="2555436"/>
                    <a:ext cx="184427" cy="3108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3,075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47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92708" y="2561785"/>
                    <a:ext cx="183792" cy="3108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1,091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</p:grpSp>
        </p:grpSp>
        <p:grpSp>
          <p:nvGrpSpPr>
            <p:cNvPr id="11" name="T1"/>
            <p:cNvGrpSpPr/>
            <p:nvPr/>
          </p:nvGrpSpPr>
          <p:grpSpPr>
            <a:xfrm>
              <a:off x="3923414" y="776176"/>
              <a:ext cx="1962152" cy="3699517"/>
              <a:chOff x="-76221" y="0"/>
              <a:chExt cx="1962751" cy="3699820"/>
            </a:xfrm>
          </p:grpSpPr>
          <p:sp>
            <p:nvSpPr>
              <p:cNvPr id="80" name="Text Box 1204"/>
              <p:cNvSpPr txBox="1">
                <a:spLocks noChangeArrowheads="1"/>
              </p:cNvSpPr>
              <p:nvPr/>
            </p:nvSpPr>
            <p:spPr bwMode="auto">
              <a:xfrm>
                <a:off x="1380226" y="2613804"/>
                <a:ext cx="260985" cy="170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9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Yd11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81" name="Trf_T1"/>
              <p:cNvGrpSpPr/>
              <p:nvPr/>
            </p:nvGrpSpPr>
            <p:grpSpPr>
              <a:xfrm>
                <a:off x="1259456" y="0"/>
                <a:ext cx="432248" cy="3403421"/>
                <a:chOff x="5263770" y="775311"/>
                <a:chExt cx="432954" cy="3405316"/>
              </a:xfrm>
            </p:grpSpPr>
            <p:grpSp>
              <p:nvGrpSpPr>
                <p:cNvPr id="112" name="T1_ZasG"/>
                <p:cNvGrpSpPr/>
                <p:nvPr/>
              </p:nvGrpSpPr>
              <p:grpSpPr>
                <a:xfrm>
                  <a:off x="5269454" y="775311"/>
                  <a:ext cx="426851" cy="2557096"/>
                  <a:chOff x="5269454" y="775311"/>
                  <a:chExt cx="426851" cy="2558389"/>
                </a:xfrm>
              </p:grpSpPr>
              <p:cxnSp>
                <p:nvCxnSpPr>
                  <p:cNvPr id="131" name="Line 1140"/>
                  <p:cNvCxnSpPr/>
                  <p:nvPr/>
                </p:nvCxnSpPr>
                <p:spPr bwMode="auto">
                  <a:xfrm flipV="1">
                    <a:off x="5696305" y="2481095"/>
                    <a:ext cx="0" cy="828682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32" name="Line 1140"/>
                  <p:cNvCxnSpPr/>
                  <p:nvPr/>
                </p:nvCxnSpPr>
                <p:spPr bwMode="auto">
                  <a:xfrm flipV="1">
                    <a:off x="5480516" y="1618013"/>
                    <a:ext cx="0" cy="1513413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33" name="Line 1140"/>
                  <p:cNvCxnSpPr/>
                  <p:nvPr/>
                </p:nvCxnSpPr>
                <p:spPr bwMode="auto">
                  <a:xfrm flipV="1">
                    <a:off x="5269454" y="775311"/>
                    <a:ext cx="0" cy="2558389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13" name="T1_ZasD"/>
                <p:cNvGrpSpPr/>
                <p:nvPr/>
              </p:nvGrpSpPr>
              <p:grpSpPr>
                <a:xfrm>
                  <a:off x="5263772" y="3635480"/>
                  <a:ext cx="432952" cy="545147"/>
                  <a:chOff x="5263772" y="3635480"/>
                  <a:chExt cx="432952" cy="545646"/>
                </a:xfrm>
              </p:grpSpPr>
              <p:cxnSp>
                <p:nvCxnSpPr>
                  <p:cNvPr id="128" name="Line 1140"/>
                  <p:cNvCxnSpPr/>
                  <p:nvPr/>
                </p:nvCxnSpPr>
                <p:spPr bwMode="auto">
                  <a:xfrm flipH="1" flipV="1">
                    <a:off x="5263772" y="3635480"/>
                    <a:ext cx="0" cy="540577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9" name="Line 1140"/>
                  <p:cNvCxnSpPr/>
                  <p:nvPr/>
                </p:nvCxnSpPr>
                <p:spPr bwMode="auto">
                  <a:xfrm flipH="1" flipV="1">
                    <a:off x="5696724" y="3640550"/>
                    <a:ext cx="0" cy="540576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30" name="Line 1140"/>
                  <p:cNvCxnSpPr/>
                  <p:nvPr/>
                </p:nvCxnSpPr>
                <p:spPr bwMode="auto">
                  <a:xfrm flipV="1">
                    <a:off x="5485014" y="3816551"/>
                    <a:ext cx="0" cy="360385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14" name="Trójk"/>
                <p:cNvGrpSpPr/>
                <p:nvPr/>
              </p:nvGrpSpPr>
              <p:grpSpPr>
                <a:xfrm>
                  <a:off x="5414845" y="3220112"/>
                  <a:ext cx="151765" cy="144000"/>
                  <a:chOff x="5414845" y="3220112"/>
                  <a:chExt cx="151952" cy="144000"/>
                </a:xfrm>
              </p:grpSpPr>
              <p:cxnSp>
                <p:nvCxnSpPr>
                  <p:cNvPr id="125" name="Line 1144"/>
                  <p:cNvCxnSpPr/>
                  <p:nvPr/>
                </p:nvCxnSpPr>
                <p:spPr bwMode="auto">
                  <a:xfrm>
                    <a:off x="5422797" y="3355284"/>
                    <a:ext cx="14400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6" name="Line 1145"/>
                  <p:cNvCxnSpPr/>
                  <p:nvPr/>
                </p:nvCxnSpPr>
                <p:spPr bwMode="auto">
                  <a:xfrm flipV="1">
                    <a:off x="5414845" y="3220112"/>
                    <a:ext cx="71755" cy="14351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7" name="Line 1146"/>
                  <p:cNvCxnSpPr/>
                  <p:nvPr/>
                </p:nvCxnSpPr>
                <p:spPr bwMode="auto">
                  <a:xfrm>
                    <a:off x="5486407" y="3220112"/>
                    <a:ext cx="72000" cy="144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15" name="Uziom"/>
                <p:cNvGrpSpPr/>
                <p:nvPr/>
              </p:nvGrpSpPr>
              <p:grpSpPr>
                <a:xfrm>
                  <a:off x="5446650" y="3633575"/>
                  <a:ext cx="71755" cy="111318"/>
                  <a:chOff x="5446650" y="3633575"/>
                  <a:chExt cx="71755" cy="111318"/>
                </a:xfrm>
              </p:grpSpPr>
              <p:cxnSp>
                <p:nvCxnSpPr>
                  <p:cNvPr id="123" name="Line 1140"/>
                  <p:cNvCxnSpPr/>
                  <p:nvPr/>
                </p:nvCxnSpPr>
                <p:spPr bwMode="auto">
                  <a:xfrm flipV="1">
                    <a:off x="5486407" y="3633575"/>
                    <a:ext cx="0" cy="10795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4" name="Line 1140"/>
                  <p:cNvCxnSpPr/>
                  <p:nvPr/>
                </p:nvCxnSpPr>
                <p:spPr bwMode="auto">
                  <a:xfrm flipV="1">
                    <a:off x="5446650" y="3744893"/>
                    <a:ext cx="71755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16" name="Gwzd"/>
                <p:cNvGrpSpPr/>
                <p:nvPr/>
              </p:nvGrpSpPr>
              <p:grpSpPr>
                <a:xfrm>
                  <a:off x="5414845" y="3562014"/>
                  <a:ext cx="143391" cy="140398"/>
                  <a:chOff x="5414845" y="3562014"/>
                  <a:chExt cx="143562" cy="140630"/>
                </a:xfrm>
              </p:grpSpPr>
              <p:cxnSp>
                <p:nvCxnSpPr>
                  <p:cNvPr id="120" name="Line 1145"/>
                  <p:cNvCxnSpPr/>
                  <p:nvPr/>
                </p:nvCxnSpPr>
                <p:spPr bwMode="auto">
                  <a:xfrm flipV="1">
                    <a:off x="5414845" y="3630644"/>
                    <a:ext cx="72000" cy="72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1" name="Line 1146"/>
                  <p:cNvCxnSpPr/>
                  <p:nvPr/>
                </p:nvCxnSpPr>
                <p:spPr bwMode="auto">
                  <a:xfrm>
                    <a:off x="5486407" y="3630644"/>
                    <a:ext cx="72000" cy="72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2" name="Line 1144"/>
                  <p:cNvCxnSpPr/>
                  <p:nvPr/>
                </p:nvCxnSpPr>
                <p:spPr bwMode="auto">
                  <a:xfrm>
                    <a:off x="5486407" y="3562014"/>
                    <a:ext cx="0" cy="7211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17" name="T1"/>
                <p:cNvGrpSpPr/>
                <p:nvPr/>
              </p:nvGrpSpPr>
              <p:grpSpPr>
                <a:xfrm>
                  <a:off x="5263770" y="3116740"/>
                  <a:ext cx="431281" cy="701430"/>
                  <a:chOff x="5263770" y="3116740"/>
                  <a:chExt cx="431281" cy="701430"/>
                </a:xfrm>
              </p:grpSpPr>
              <p:sp>
                <p:nvSpPr>
                  <p:cNvPr id="118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5263770" y="3116740"/>
                    <a:ext cx="431281" cy="43108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19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5263770" y="3387084"/>
                    <a:ext cx="431281" cy="43108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</p:grpSp>
          </p:grpSp>
          <p:grpSp>
            <p:nvGrpSpPr>
              <p:cNvPr id="82" name="T1"/>
              <p:cNvGrpSpPr/>
              <p:nvPr/>
            </p:nvGrpSpPr>
            <p:grpSpPr>
              <a:xfrm>
                <a:off x="-76221" y="86244"/>
                <a:ext cx="1962751" cy="3613576"/>
                <a:chOff x="3923886" y="857840"/>
                <a:chExt cx="1963069" cy="3614441"/>
              </a:xfrm>
            </p:grpSpPr>
            <p:grpSp>
              <p:nvGrpSpPr>
                <p:cNvPr id="83" name="P,Q_T1_D"/>
                <p:cNvGrpSpPr/>
                <p:nvPr/>
              </p:nvGrpSpPr>
              <p:grpSpPr>
                <a:xfrm>
                  <a:off x="5096770" y="4229711"/>
                  <a:ext cx="790185" cy="242570"/>
                  <a:chOff x="5096770" y="4229711"/>
                  <a:chExt cx="790185" cy="242570"/>
                </a:xfrm>
              </p:grpSpPr>
              <p:sp>
                <p:nvSpPr>
                  <p:cNvPr id="106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96770" y="4229711"/>
                    <a:ext cx="250435" cy="1517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4,00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07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96770" y="4320516"/>
                    <a:ext cx="250435" cy="1517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1,50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08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50770" y="4229711"/>
                    <a:ext cx="250435" cy="1517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4,00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09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44420" y="4313531"/>
                    <a:ext cx="250435" cy="1517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1,50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10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36520" y="4229711"/>
                    <a:ext cx="250435" cy="1517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4,00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11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36520" y="4320516"/>
                    <a:ext cx="250435" cy="1517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1,50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U_T1D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23886" y="3385161"/>
                      <a:ext cx="1263650" cy="6534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C0C0C0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36000" tIns="0" rIns="36000" bIns="0" anchor="ctr" anchorCtr="0" upright="1">
                      <a:noAutofit/>
                    </a:bodyPr>
                    <a:lstStyle/>
                    <a:p>
                      <a:pPr marL="182880" marR="292735" algn="ctr" eaLnBrk="0" fontAlgn="base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["/>
                                <m:endChr m:val="]"/>
                                <m:ctrlPr>
                                  <a:rPr lang="pl-PL" sz="9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l-PL" sz="9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3,093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135,5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 /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𝟓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𝟒𝟔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3,22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0</m:t>
                                          </m:r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15,7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      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/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𝟓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𝟓𝟒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3,298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255,8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 / 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𝟓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𝟔𝟒</m:t>
                                      </m:r>
                                    </m:e>
                                  </m:mr>
                                </m:m>
                              </m:e>
                            </m:d>
                          </m:oMath>
                        </m:oMathPara>
                      </a14:m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U_T1D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3923886" y="3385161"/>
                      <a:ext cx="1263650" cy="653415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C0C0C0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pl-P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5" name="I_T1_D"/>
                <p:cNvGrpSpPr/>
                <p:nvPr/>
              </p:nvGrpSpPr>
              <p:grpSpPr>
                <a:xfrm>
                  <a:off x="5072320" y="3759811"/>
                  <a:ext cx="622775" cy="359410"/>
                  <a:chOff x="5072320" y="3759811"/>
                  <a:chExt cx="622775" cy="359410"/>
                </a:xfrm>
              </p:grpSpPr>
              <p:cxnSp>
                <p:nvCxnSpPr>
                  <p:cNvPr id="100" name="I1"/>
                  <p:cNvCxnSpPr/>
                  <p:nvPr/>
                </p:nvCxnSpPr>
                <p:spPr bwMode="auto">
                  <a:xfrm>
                    <a:off x="5263295" y="391856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01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72320" y="3766161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1381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102" name="I1"/>
                  <p:cNvCxnSpPr/>
                  <p:nvPr/>
                </p:nvCxnSpPr>
                <p:spPr bwMode="auto">
                  <a:xfrm>
                    <a:off x="5479195" y="391856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03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88220" y="3759811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1327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04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10470" y="3759811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1295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105" name="I1"/>
                  <p:cNvCxnSpPr/>
                  <p:nvPr/>
                </p:nvCxnSpPr>
                <p:spPr bwMode="auto">
                  <a:xfrm>
                    <a:off x="5695095" y="391856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86" name="I_T1_G"/>
                <p:cNvGrpSpPr/>
                <p:nvPr/>
              </p:nvGrpSpPr>
              <p:grpSpPr>
                <a:xfrm>
                  <a:off x="5077975" y="2851065"/>
                  <a:ext cx="781007" cy="234963"/>
                  <a:chOff x="5077975" y="2851065"/>
                  <a:chExt cx="781007" cy="234963"/>
                </a:xfrm>
              </p:grpSpPr>
              <p:cxnSp>
                <p:nvCxnSpPr>
                  <p:cNvPr id="94" name="I1"/>
                  <p:cNvCxnSpPr/>
                  <p:nvPr/>
                </p:nvCxnSpPr>
                <p:spPr bwMode="auto">
                  <a:xfrm>
                    <a:off x="5263295" y="292161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95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74558" y="2851065"/>
                    <a:ext cx="184424" cy="2346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524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96" name="I1"/>
                  <p:cNvCxnSpPr/>
                  <p:nvPr/>
                </p:nvCxnSpPr>
                <p:spPr bwMode="auto">
                  <a:xfrm>
                    <a:off x="5479194" y="288986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97" name="I1"/>
                  <p:cNvCxnSpPr/>
                  <p:nvPr/>
                </p:nvCxnSpPr>
                <p:spPr bwMode="auto">
                  <a:xfrm>
                    <a:off x="5695095" y="288986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98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77975" y="2851413"/>
                    <a:ext cx="183789" cy="2346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536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99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92947" y="2851065"/>
                    <a:ext cx="183789" cy="2346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541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p:grpSp>
              <p:nvGrpSpPr>
                <p:cNvPr id="87" name="P,Q_T1_G"/>
                <p:cNvGrpSpPr/>
                <p:nvPr/>
              </p:nvGrpSpPr>
              <p:grpSpPr>
                <a:xfrm>
                  <a:off x="5091213" y="857840"/>
                  <a:ext cx="741249" cy="1999209"/>
                  <a:chOff x="5091213" y="857840"/>
                  <a:chExt cx="741249" cy="1999209"/>
                </a:xfrm>
              </p:grpSpPr>
              <p:sp>
                <p:nvSpPr>
                  <p:cNvPr id="88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91213" y="857840"/>
                    <a:ext cx="184424" cy="3108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4,002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89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37081" y="857840"/>
                    <a:ext cx="184424" cy="3108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1,315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90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00500" y="1765662"/>
                    <a:ext cx="183789" cy="3108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4,033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91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46554" y="1765662"/>
                    <a:ext cx="184424" cy="3108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1,554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92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15511" y="2546216"/>
                    <a:ext cx="184424" cy="3108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3,968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93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48673" y="2546039"/>
                    <a:ext cx="183789" cy="3108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1,633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</p:grpSp>
        </p:grpSp>
        <p:grpSp>
          <p:nvGrpSpPr>
            <p:cNvPr id="12" name="Węzły_15kV"/>
            <p:cNvGrpSpPr/>
            <p:nvPr/>
          </p:nvGrpSpPr>
          <p:grpSpPr>
            <a:xfrm>
              <a:off x="5231219" y="744278"/>
              <a:ext cx="2818247" cy="1765337"/>
              <a:chOff x="5239267" y="740809"/>
              <a:chExt cx="2818355" cy="1765763"/>
            </a:xfrm>
          </p:grpSpPr>
          <p:sp>
            <p:nvSpPr>
              <p:cNvPr id="74" name="W7"/>
              <p:cNvSpPr>
                <a:spLocks noChangeArrowheads="1"/>
              </p:cNvSpPr>
              <p:nvPr/>
            </p:nvSpPr>
            <p:spPr bwMode="auto">
              <a:xfrm>
                <a:off x="8003620" y="2452075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5" name="W7"/>
              <p:cNvSpPr>
                <a:spLocks noChangeArrowheads="1"/>
              </p:cNvSpPr>
              <p:nvPr/>
            </p:nvSpPr>
            <p:spPr bwMode="auto">
              <a:xfrm>
                <a:off x="7800085" y="1589863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6" name="W7"/>
              <p:cNvSpPr>
                <a:spLocks noChangeArrowheads="1"/>
              </p:cNvSpPr>
              <p:nvPr/>
            </p:nvSpPr>
            <p:spPr bwMode="auto">
              <a:xfrm>
                <a:off x="7587938" y="740809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7" name="W4"/>
              <p:cNvSpPr>
                <a:spLocks noChangeArrowheads="1"/>
              </p:cNvSpPr>
              <p:nvPr/>
            </p:nvSpPr>
            <p:spPr bwMode="auto">
              <a:xfrm>
                <a:off x="5451899" y="1589372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8" name="W4"/>
              <p:cNvSpPr>
                <a:spLocks noChangeArrowheads="1"/>
              </p:cNvSpPr>
              <p:nvPr/>
            </p:nvSpPr>
            <p:spPr bwMode="auto">
              <a:xfrm>
                <a:off x="5668604" y="2452566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9" name="W4"/>
              <p:cNvSpPr>
                <a:spLocks noChangeArrowheads="1"/>
              </p:cNvSpPr>
              <p:nvPr/>
            </p:nvSpPr>
            <p:spPr bwMode="auto">
              <a:xfrm>
                <a:off x="5239267" y="740809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3" name="Linia_15kV"/>
            <p:cNvGrpSpPr/>
            <p:nvPr/>
          </p:nvGrpSpPr>
          <p:grpSpPr>
            <a:xfrm>
              <a:off x="2817628" y="733739"/>
              <a:ext cx="5373122" cy="1786972"/>
              <a:chOff x="2818796" y="732184"/>
              <a:chExt cx="5373304" cy="1786972"/>
            </a:xfrm>
          </p:grpSpPr>
          <p:cxnSp>
            <p:nvCxnSpPr>
              <p:cNvPr id="65" name="Line 1187"/>
              <p:cNvCxnSpPr/>
              <p:nvPr/>
            </p:nvCxnSpPr>
            <p:spPr bwMode="auto">
              <a:xfrm flipV="1">
                <a:off x="3008116" y="2484935"/>
                <a:ext cx="518398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" name="Prostokąt 65"/>
              <p:cNvSpPr/>
              <p:nvPr/>
            </p:nvSpPr>
            <p:spPr bwMode="auto">
              <a:xfrm rot="5400000">
                <a:off x="6542471" y="2377593"/>
                <a:ext cx="69182" cy="2139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67" name="Prostokąt 66"/>
              <p:cNvSpPr/>
              <p:nvPr/>
            </p:nvSpPr>
            <p:spPr bwMode="auto">
              <a:xfrm rot="5400000">
                <a:off x="4236593" y="2369641"/>
                <a:ext cx="69816" cy="2139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68" name="Line 1187"/>
              <p:cNvCxnSpPr/>
              <p:nvPr/>
            </p:nvCxnSpPr>
            <p:spPr bwMode="auto">
              <a:xfrm flipV="1">
                <a:off x="2818796" y="1619572"/>
                <a:ext cx="5364183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9" name="Prostokąt 68"/>
              <p:cNvSpPr/>
              <p:nvPr/>
            </p:nvSpPr>
            <p:spPr bwMode="auto">
              <a:xfrm rot="5400000">
                <a:off x="6550422" y="1510901"/>
                <a:ext cx="69182" cy="21396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70" name="Prostokąt 69"/>
              <p:cNvSpPr/>
              <p:nvPr/>
            </p:nvSpPr>
            <p:spPr bwMode="auto">
              <a:xfrm rot="5400000">
                <a:off x="4244544" y="1510901"/>
                <a:ext cx="69817" cy="21396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71" name="Line 1187"/>
              <p:cNvCxnSpPr/>
              <p:nvPr/>
            </p:nvCxnSpPr>
            <p:spPr bwMode="auto">
              <a:xfrm flipV="1">
                <a:off x="3008116" y="775405"/>
                <a:ext cx="518398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" name="Prostokąt 71"/>
              <p:cNvSpPr/>
              <p:nvPr/>
            </p:nvSpPr>
            <p:spPr bwMode="auto">
              <a:xfrm rot="5400000">
                <a:off x="6534520" y="660110"/>
                <a:ext cx="69211" cy="21399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73" name="Prostokąt 72"/>
              <p:cNvSpPr/>
              <p:nvPr/>
            </p:nvSpPr>
            <p:spPr bwMode="auto">
              <a:xfrm rot="5400000">
                <a:off x="4236593" y="660110"/>
                <a:ext cx="69846" cy="21399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4" name="OznFaz"/>
            <p:cNvGrpSpPr/>
            <p:nvPr/>
          </p:nvGrpSpPr>
          <p:grpSpPr>
            <a:xfrm>
              <a:off x="3232298" y="637954"/>
              <a:ext cx="167597" cy="1830223"/>
              <a:chOff x="3232395" y="628678"/>
              <a:chExt cx="168184" cy="1830778"/>
            </a:xfrm>
          </p:grpSpPr>
          <p:sp>
            <p:nvSpPr>
              <p:cNvPr id="62" name="Txt_A"/>
              <p:cNvSpPr txBox="1">
                <a:spLocks noChangeArrowheads="1"/>
              </p:cNvSpPr>
              <p:nvPr/>
            </p:nvSpPr>
            <p:spPr bwMode="auto">
              <a:xfrm>
                <a:off x="3232395" y="628678"/>
                <a:ext cx="140063" cy="15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A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3" name="Txt_B"/>
              <p:cNvSpPr txBox="1">
                <a:spLocks noChangeArrowheads="1"/>
              </p:cNvSpPr>
              <p:nvPr/>
            </p:nvSpPr>
            <p:spPr bwMode="auto">
              <a:xfrm>
                <a:off x="3247241" y="1466426"/>
                <a:ext cx="140063" cy="15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B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4" name="Txt_C"/>
              <p:cNvSpPr txBox="1">
                <a:spLocks noChangeArrowheads="1"/>
              </p:cNvSpPr>
              <p:nvPr/>
            </p:nvSpPr>
            <p:spPr bwMode="auto">
              <a:xfrm>
                <a:off x="3260149" y="2307682"/>
                <a:ext cx="140430" cy="15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C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5" name="TR"/>
            <p:cNvGrpSpPr/>
            <p:nvPr/>
          </p:nvGrpSpPr>
          <p:grpSpPr>
            <a:xfrm>
              <a:off x="1531089" y="786808"/>
              <a:ext cx="1473299" cy="1710689"/>
              <a:chOff x="0" y="0"/>
              <a:chExt cx="1473636" cy="1710768"/>
            </a:xfrm>
          </p:grpSpPr>
          <p:sp>
            <p:nvSpPr>
              <p:cNvPr id="42" name="Text Box 1204"/>
              <p:cNvSpPr txBox="1">
                <a:spLocks noChangeArrowheads="1"/>
              </p:cNvSpPr>
              <p:nvPr/>
            </p:nvSpPr>
            <p:spPr bwMode="auto">
              <a:xfrm>
                <a:off x="526209" y="741872"/>
                <a:ext cx="260985" cy="170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9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Yd11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3" name="Line 1185"/>
              <p:cNvCxnSpPr/>
              <p:nvPr/>
            </p:nvCxnSpPr>
            <p:spPr bwMode="auto">
              <a:xfrm>
                <a:off x="1061049" y="1147314"/>
                <a:ext cx="402272" cy="56345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" name="Line 1184"/>
              <p:cNvCxnSpPr/>
              <p:nvPr/>
            </p:nvCxnSpPr>
            <p:spPr bwMode="auto">
              <a:xfrm flipV="1">
                <a:off x="1061049" y="0"/>
                <a:ext cx="412587" cy="56495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45" name="GwTR1"/>
              <p:cNvGrpSpPr/>
              <p:nvPr/>
            </p:nvGrpSpPr>
            <p:grpSpPr>
              <a:xfrm>
                <a:off x="879895" y="629907"/>
                <a:ext cx="216535" cy="252730"/>
                <a:chOff x="2420941" y="1405833"/>
                <a:chExt cx="216535" cy="252730"/>
              </a:xfrm>
            </p:grpSpPr>
            <p:cxnSp>
              <p:nvCxnSpPr>
                <p:cNvPr id="59" name="Line 1144"/>
                <p:cNvCxnSpPr/>
                <p:nvPr/>
              </p:nvCxnSpPr>
              <p:spPr bwMode="auto">
                <a:xfrm>
                  <a:off x="2420941" y="1658563"/>
                  <a:ext cx="21653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" name="Line 1145"/>
                <p:cNvCxnSpPr/>
                <p:nvPr/>
              </p:nvCxnSpPr>
              <p:spPr bwMode="auto">
                <a:xfrm flipV="1">
                  <a:off x="2420941" y="1405833"/>
                  <a:ext cx="107950" cy="25273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" name="Line 1146"/>
                <p:cNvCxnSpPr/>
                <p:nvPr/>
              </p:nvCxnSpPr>
              <p:spPr bwMode="auto">
                <a:xfrm>
                  <a:off x="2529526" y="1405833"/>
                  <a:ext cx="107950" cy="25273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6" name="DeltaR1"/>
              <p:cNvGrpSpPr/>
              <p:nvPr/>
            </p:nvGrpSpPr>
            <p:grpSpPr>
              <a:xfrm>
                <a:off x="276045" y="612476"/>
                <a:ext cx="288925" cy="324444"/>
                <a:chOff x="1813246" y="1384560"/>
                <a:chExt cx="288925" cy="324485"/>
              </a:xfrm>
            </p:grpSpPr>
            <p:cxnSp>
              <p:nvCxnSpPr>
                <p:cNvPr id="56" name="Line 1140"/>
                <p:cNvCxnSpPr/>
                <p:nvPr/>
              </p:nvCxnSpPr>
              <p:spPr bwMode="auto">
                <a:xfrm>
                  <a:off x="1958026" y="1384560"/>
                  <a:ext cx="0" cy="18034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7" name="Line 1141"/>
                <p:cNvCxnSpPr/>
                <p:nvPr/>
              </p:nvCxnSpPr>
              <p:spPr bwMode="auto">
                <a:xfrm flipH="1">
                  <a:off x="1813246" y="1564900"/>
                  <a:ext cx="144145" cy="1441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8" name="Line 1142"/>
                <p:cNvCxnSpPr/>
                <p:nvPr/>
              </p:nvCxnSpPr>
              <p:spPr bwMode="auto">
                <a:xfrm>
                  <a:off x="1958026" y="1564900"/>
                  <a:ext cx="144145" cy="1441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7" name="UzTR"/>
              <p:cNvGrpSpPr/>
              <p:nvPr/>
            </p:nvGrpSpPr>
            <p:grpSpPr>
              <a:xfrm>
                <a:off x="345057" y="802456"/>
                <a:ext cx="143502" cy="151076"/>
                <a:chOff x="1882888" y="1578594"/>
                <a:chExt cx="143510" cy="151076"/>
              </a:xfrm>
            </p:grpSpPr>
            <p:cxnSp>
              <p:nvCxnSpPr>
                <p:cNvPr id="54" name="Line 1140"/>
                <p:cNvCxnSpPr/>
                <p:nvPr/>
              </p:nvCxnSpPr>
              <p:spPr bwMode="auto">
                <a:xfrm flipV="1">
                  <a:off x="1882888" y="1729670"/>
                  <a:ext cx="143510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5" name="Line 1140"/>
                <p:cNvCxnSpPr/>
                <p:nvPr/>
              </p:nvCxnSpPr>
              <p:spPr bwMode="auto">
                <a:xfrm flipV="1">
                  <a:off x="1954449" y="1578594"/>
                  <a:ext cx="0" cy="14351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8" name="TR"/>
              <p:cNvGrpSpPr/>
              <p:nvPr/>
            </p:nvGrpSpPr>
            <p:grpSpPr>
              <a:xfrm>
                <a:off x="103517" y="396816"/>
                <a:ext cx="1160191" cy="782684"/>
                <a:chOff x="1644361" y="1166681"/>
                <a:chExt cx="1161695" cy="783648"/>
              </a:xfrm>
            </p:grpSpPr>
            <p:sp>
              <p:nvSpPr>
                <p:cNvPr id="51" name="Oval 1137"/>
                <p:cNvSpPr>
                  <a:spLocks noChangeArrowheads="1"/>
                </p:cNvSpPr>
                <p:nvPr/>
              </p:nvSpPr>
              <p:spPr bwMode="auto">
                <a:xfrm>
                  <a:off x="2118717" y="1299454"/>
                  <a:ext cx="687339" cy="650875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52" name="Oval 1138"/>
                <p:cNvSpPr>
                  <a:spLocks noChangeArrowheads="1"/>
                </p:cNvSpPr>
                <p:nvPr/>
              </p:nvSpPr>
              <p:spPr bwMode="auto">
                <a:xfrm>
                  <a:off x="1644361" y="1299454"/>
                  <a:ext cx="687339" cy="650875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53" name="Text Box 1204"/>
                <p:cNvSpPr txBox="1">
                  <a:spLocks noChangeArrowheads="1"/>
                </p:cNvSpPr>
                <p:nvPr/>
              </p:nvSpPr>
              <p:spPr bwMode="auto">
                <a:xfrm>
                  <a:off x="2150021" y="1166681"/>
                  <a:ext cx="141788" cy="1519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TR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49" name="Line 1189"/>
              <p:cNvCxnSpPr/>
              <p:nvPr/>
            </p:nvCxnSpPr>
            <p:spPr bwMode="auto">
              <a:xfrm>
                <a:off x="0" y="422695"/>
                <a:ext cx="255573" cy="1845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Line 1190"/>
              <p:cNvCxnSpPr/>
              <p:nvPr/>
            </p:nvCxnSpPr>
            <p:spPr bwMode="auto">
              <a:xfrm flipV="1">
                <a:off x="0" y="1086929"/>
                <a:ext cx="208020" cy="1937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6" name="Linia_110kV"/>
            <p:cNvGrpSpPr/>
            <p:nvPr/>
          </p:nvGrpSpPr>
          <p:grpSpPr>
            <a:xfrm>
              <a:off x="467833" y="1158949"/>
              <a:ext cx="1170001" cy="931961"/>
              <a:chOff x="472031" y="1154832"/>
              <a:chExt cx="1170350" cy="932203"/>
            </a:xfrm>
          </p:grpSpPr>
          <p:grpSp>
            <p:nvGrpSpPr>
              <p:cNvPr id="34" name="L_WN"/>
              <p:cNvGrpSpPr/>
              <p:nvPr/>
            </p:nvGrpSpPr>
            <p:grpSpPr>
              <a:xfrm>
                <a:off x="472031" y="1190911"/>
                <a:ext cx="1170350" cy="868184"/>
                <a:chOff x="472031" y="1190911"/>
                <a:chExt cx="1170894" cy="868184"/>
              </a:xfrm>
            </p:grpSpPr>
            <p:cxnSp>
              <p:nvCxnSpPr>
                <p:cNvPr id="39" name="Line 1177"/>
                <p:cNvCxnSpPr/>
                <p:nvPr/>
              </p:nvCxnSpPr>
              <p:spPr bwMode="auto">
                <a:xfrm>
                  <a:off x="473942" y="1190911"/>
                  <a:ext cx="106249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0" name="Line 1177"/>
                <p:cNvCxnSpPr/>
                <p:nvPr/>
              </p:nvCxnSpPr>
              <p:spPr bwMode="auto">
                <a:xfrm>
                  <a:off x="472031" y="1620232"/>
                  <a:ext cx="117089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1" name="Line 1177"/>
                <p:cNvCxnSpPr/>
                <p:nvPr/>
              </p:nvCxnSpPr>
              <p:spPr bwMode="auto">
                <a:xfrm>
                  <a:off x="476483" y="2059095"/>
                  <a:ext cx="106249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5" name="Z_WN"/>
              <p:cNvGrpSpPr/>
              <p:nvPr/>
            </p:nvGrpSpPr>
            <p:grpSpPr>
              <a:xfrm>
                <a:off x="890873" y="1154832"/>
                <a:ext cx="238552" cy="932203"/>
                <a:chOff x="890879" y="1154830"/>
                <a:chExt cx="239580" cy="933582"/>
              </a:xfrm>
            </p:grpSpPr>
            <p:sp>
              <p:nvSpPr>
                <p:cNvPr id="36" name="Prostokąt 35"/>
                <p:cNvSpPr/>
                <p:nvPr/>
              </p:nvSpPr>
              <p:spPr bwMode="auto">
                <a:xfrm rot="5400000">
                  <a:off x="984810" y="1082778"/>
                  <a:ext cx="71118" cy="215222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rot="0" spcFirstLastPara="0" vert="horz" wrap="square" lIns="91440" tIns="45720" rIns="91440" bIns="45720" numCol="1" spcCol="0" rtlCol="0" fromWordArt="0" anchor="t" anchorCtr="0" forceAA="0" upright="1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37" name="Prostokąt 36"/>
                <p:cNvSpPr/>
                <p:nvPr/>
              </p:nvSpPr>
              <p:spPr bwMode="auto">
                <a:xfrm rot="5400000">
                  <a:off x="987289" y="1500571"/>
                  <a:ext cx="71118" cy="215222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rot="0" spcFirstLastPara="0" vert="horz" wrap="square" lIns="91440" tIns="45720" rIns="91440" bIns="45720" numCol="1" spcCol="0" rtlCol="0" fromWordArt="0" anchor="t" anchorCtr="0" forceAA="0" upright="1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38" name="Prostokąt 37"/>
                <p:cNvSpPr/>
                <p:nvPr/>
              </p:nvSpPr>
              <p:spPr bwMode="auto">
                <a:xfrm rot="5400000">
                  <a:off x="962931" y="1945242"/>
                  <a:ext cx="71118" cy="215222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rot="0" spcFirstLastPara="0" vert="horz" wrap="square" lIns="91440" tIns="45720" rIns="91440" bIns="45720" numCol="1" spcCol="0" rtlCol="0" fromWordArt="0" anchor="t" anchorCtr="0" forceAA="0" upright="1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</p:grpSp>
        </p:grpSp>
        <p:grpSp>
          <p:nvGrpSpPr>
            <p:cNvPr id="17" name="Gen"/>
            <p:cNvGrpSpPr/>
            <p:nvPr/>
          </p:nvGrpSpPr>
          <p:grpSpPr>
            <a:xfrm>
              <a:off x="255183" y="1084522"/>
              <a:ext cx="226686" cy="1088132"/>
              <a:chOff x="256382" y="1077202"/>
              <a:chExt cx="227218" cy="1090107"/>
            </a:xfrm>
          </p:grpSpPr>
          <p:grpSp>
            <p:nvGrpSpPr>
              <p:cNvPr id="22" name="Group 118"/>
              <p:cNvGrpSpPr>
                <a:grpSpLocks/>
              </p:cNvGrpSpPr>
              <p:nvPr/>
            </p:nvGrpSpPr>
            <p:grpSpPr bwMode="auto">
              <a:xfrm>
                <a:off x="256382" y="1077202"/>
                <a:ext cx="217170" cy="215900"/>
                <a:chOff x="256382" y="1077202"/>
                <a:chExt cx="342" cy="341"/>
              </a:xfrm>
            </p:grpSpPr>
            <p:sp>
              <p:nvSpPr>
                <p:cNvPr id="31" name="Oval 121"/>
                <p:cNvSpPr>
                  <a:spLocks noChangeArrowheads="1"/>
                </p:cNvSpPr>
                <p:nvPr/>
              </p:nvSpPr>
              <p:spPr bwMode="auto">
                <a:xfrm>
                  <a:off x="256382" y="1077202"/>
                  <a:ext cx="342" cy="341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" name="Arc 120"/>
                <p:cNvSpPr>
                  <a:spLocks/>
                </p:cNvSpPr>
                <p:nvPr/>
              </p:nvSpPr>
              <p:spPr bwMode="auto">
                <a:xfrm flipH="1" flipV="1">
                  <a:off x="256439" y="1077373"/>
                  <a:ext cx="114" cy="57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" name="Arc 119"/>
                <p:cNvSpPr>
                  <a:spLocks/>
                </p:cNvSpPr>
                <p:nvPr/>
              </p:nvSpPr>
              <p:spPr bwMode="auto">
                <a:xfrm flipH="1">
                  <a:off x="256553" y="1077316"/>
                  <a:ext cx="114" cy="69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3" name="Group 118"/>
              <p:cNvGrpSpPr>
                <a:grpSpLocks/>
              </p:cNvGrpSpPr>
              <p:nvPr/>
            </p:nvGrpSpPr>
            <p:grpSpPr bwMode="auto">
              <a:xfrm>
                <a:off x="261406" y="1509282"/>
                <a:ext cx="217170" cy="215900"/>
                <a:chOff x="261406" y="1509282"/>
                <a:chExt cx="342" cy="341"/>
              </a:xfrm>
            </p:grpSpPr>
            <p:sp>
              <p:nvSpPr>
                <p:cNvPr id="28" name="Oval 121"/>
                <p:cNvSpPr>
                  <a:spLocks noChangeArrowheads="1"/>
                </p:cNvSpPr>
                <p:nvPr/>
              </p:nvSpPr>
              <p:spPr bwMode="auto">
                <a:xfrm>
                  <a:off x="261406" y="1509282"/>
                  <a:ext cx="342" cy="341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9" name="Arc 120"/>
                <p:cNvSpPr>
                  <a:spLocks/>
                </p:cNvSpPr>
                <p:nvPr/>
              </p:nvSpPr>
              <p:spPr bwMode="auto">
                <a:xfrm flipH="1" flipV="1">
                  <a:off x="261463" y="1509453"/>
                  <a:ext cx="114" cy="57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" name="Arc 119"/>
                <p:cNvSpPr>
                  <a:spLocks/>
                </p:cNvSpPr>
                <p:nvPr/>
              </p:nvSpPr>
              <p:spPr bwMode="auto">
                <a:xfrm flipH="1">
                  <a:off x="261577" y="1509396"/>
                  <a:ext cx="114" cy="69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4" name="Group 118"/>
              <p:cNvGrpSpPr>
                <a:grpSpLocks/>
              </p:cNvGrpSpPr>
              <p:nvPr/>
            </p:nvGrpSpPr>
            <p:grpSpPr bwMode="auto">
              <a:xfrm>
                <a:off x="266430" y="1951409"/>
                <a:ext cx="217170" cy="215900"/>
                <a:chOff x="266430" y="1951409"/>
                <a:chExt cx="342" cy="341"/>
              </a:xfrm>
            </p:grpSpPr>
            <p:sp>
              <p:nvSpPr>
                <p:cNvPr id="25" name="Oval 121"/>
                <p:cNvSpPr>
                  <a:spLocks noChangeArrowheads="1"/>
                </p:cNvSpPr>
                <p:nvPr/>
              </p:nvSpPr>
              <p:spPr bwMode="auto">
                <a:xfrm>
                  <a:off x="266430" y="1951409"/>
                  <a:ext cx="342" cy="341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" name="Arc 120"/>
                <p:cNvSpPr>
                  <a:spLocks/>
                </p:cNvSpPr>
                <p:nvPr/>
              </p:nvSpPr>
              <p:spPr bwMode="auto">
                <a:xfrm flipH="1" flipV="1">
                  <a:off x="266487" y="1951580"/>
                  <a:ext cx="114" cy="57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7" name="Arc 119"/>
                <p:cNvSpPr>
                  <a:spLocks/>
                </p:cNvSpPr>
                <p:nvPr/>
              </p:nvSpPr>
              <p:spPr bwMode="auto">
                <a:xfrm flipH="1">
                  <a:off x="266601" y="1951523"/>
                  <a:ext cx="114" cy="69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grpSp>
          <p:nvGrpSpPr>
            <p:cNvPr id="18" name="Sem"/>
            <p:cNvGrpSpPr/>
            <p:nvPr/>
          </p:nvGrpSpPr>
          <p:grpSpPr>
            <a:xfrm>
              <a:off x="53163" y="1105788"/>
              <a:ext cx="203193" cy="1069088"/>
              <a:chOff x="49355" y="1103078"/>
              <a:chExt cx="203835" cy="1070204"/>
            </a:xfrm>
          </p:grpSpPr>
          <p:sp>
            <p:nvSpPr>
              <p:cNvPr id="19" name="Text Box 1204"/>
              <p:cNvSpPr txBox="1">
                <a:spLocks noChangeArrowheads="1"/>
              </p:cNvSpPr>
              <p:nvPr/>
            </p:nvSpPr>
            <p:spPr bwMode="auto">
              <a:xfrm>
                <a:off x="49355" y="1966272"/>
                <a:ext cx="203200" cy="2070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E</a:t>
                </a:r>
                <a:r>
                  <a:rPr lang="pl-PL" sz="1000" b="1" i="1" kern="1200" baseline="-250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C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0" name="Text Box 1204"/>
              <p:cNvSpPr txBox="1">
                <a:spLocks noChangeArrowheads="1"/>
              </p:cNvSpPr>
              <p:nvPr/>
            </p:nvSpPr>
            <p:spPr bwMode="auto">
              <a:xfrm>
                <a:off x="49355" y="1534675"/>
                <a:ext cx="203200" cy="2070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E</a:t>
                </a:r>
                <a:r>
                  <a:rPr lang="pl-PL" sz="1000" b="1" i="1" kern="1200" baseline="-250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B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1" name="Text Box 1204"/>
              <p:cNvSpPr txBox="1">
                <a:spLocks noChangeArrowheads="1"/>
              </p:cNvSpPr>
              <p:nvPr/>
            </p:nvSpPr>
            <p:spPr bwMode="auto">
              <a:xfrm>
                <a:off x="49355" y="1103078"/>
                <a:ext cx="203835" cy="207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E</a:t>
                </a:r>
                <a:r>
                  <a:rPr lang="pl-PL" sz="1000" b="1" i="1" kern="1200" baseline="-250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A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  <p:grpSp>
        <p:nvGrpSpPr>
          <p:cNvPr id="2" name="Z_L1_15kV"/>
          <p:cNvGrpSpPr/>
          <p:nvPr/>
        </p:nvGrpSpPr>
        <p:grpSpPr>
          <a:xfrm>
            <a:off x="4788030" y="869177"/>
            <a:ext cx="740514" cy="615553"/>
            <a:chOff x="4830634" y="764630"/>
            <a:chExt cx="740514" cy="615553"/>
          </a:xfrm>
        </p:grpSpPr>
        <p:sp>
          <p:nvSpPr>
            <p:cNvPr id="259" name="XL1"/>
            <p:cNvSpPr txBox="1">
              <a:spLocks noChangeArrowheads="1"/>
            </p:cNvSpPr>
            <p:nvPr/>
          </p:nvSpPr>
          <p:spPr bwMode="auto">
            <a:xfrm>
              <a:off x="5220090" y="764630"/>
              <a:ext cx="351058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pl-PL" sz="1000" dirty="0">
                  <a:ea typeface="Times New Roman"/>
                  <a:cs typeface="Times New Roman" panose="02020603050405020304" pitchFamily="18" charset="0"/>
                </a:rPr>
                <a:t>X</a:t>
              </a:r>
              <a:r>
                <a:rPr lang="pl-PL" sz="1000" baseline="-25000" dirty="0" smtClean="0">
                  <a:ea typeface="Times New Roman"/>
                  <a:cs typeface="Times New Roman" panose="02020603050405020304" pitchFamily="18" charset="0"/>
                </a:rPr>
                <a:t>L1</a:t>
              </a:r>
            </a:p>
            <a:p>
              <a:pPr algn="just">
                <a:spcAft>
                  <a:spcPts val="0"/>
                </a:spcAft>
              </a:pPr>
              <a:r>
                <a:rPr lang="pl-PL" sz="1000" dirty="0" smtClean="0">
                  <a:ea typeface="Times New Roman"/>
                  <a:cs typeface="Times New Roman" panose="02020603050405020304" pitchFamily="18" charset="0"/>
                </a:rPr>
                <a:t>1,90</a:t>
              </a:r>
              <a:r>
                <a:rPr lang="el-GR" sz="1000" dirty="0" smtClean="0">
                  <a:ea typeface="Times New Roman"/>
                  <a:cs typeface="Times New Roman" panose="02020603050405020304" pitchFamily="18" charset="0"/>
                </a:rPr>
                <a:t>Ω</a:t>
              </a:r>
              <a:endParaRPr lang="pl-PL" sz="1000" dirty="0" smtClean="0">
                <a:ea typeface="Times New Roman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pl-PL" sz="1000" dirty="0" smtClean="0">
                  <a:ea typeface="Times New Roman"/>
                  <a:cs typeface="Times New Roman" panose="02020603050405020304" pitchFamily="18" charset="0"/>
                </a:rPr>
                <a:t>1,70</a:t>
              </a:r>
              <a:r>
                <a:rPr lang="el-GR" sz="1000" dirty="0" smtClean="0">
                  <a:ea typeface="Times New Roman"/>
                  <a:cs typeface="Times New Roman" panose="02020603050405020304" pitchFamily="18" charset="0"/>
                </a:rPr>
                <a:t>Ω </a:t>
              </a:r>
              <a:endParaRPr lang="pl-PL" sz="1000" dirty="0" smtClean="0">
                <a:ea typeface="Times New Roman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pl-PL" sz="1000" dirty="0" smtClean="0">
                  <a:ea typeface="Times New Roman"/>
                  <a:cs typeface="Times New Roman" panose="02020603050405020304" pitchFamily="18" charset="0"/>
                </a:rPr>
                <a:t>1,40</a:t>
              </a:r>
              <a:r>
                <a:rPr lang="el-GR" sz="1000" dirty="0">
                  <a:ea typeface="Times New Roman"/>
                  <a:cs typeface="Times New Roman" panose="02020603050405020304" pitchFamily="18" charset="0"/>
                </a:rPr>
                <a:t>Ω</a:t>
              </a:r>
              <a:endParaRPr lang="pl-PL" sz="1000" dirty="0"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258" name="RL1"/>
            <p:cNvSpPr txBox="1">
              <a:spLocks noChangeArrowheads="1"/>
            </p:cNvSpPr>
            <p:nvPr/>
          </p:nvSpPr>
          <p:spPr bwMode="auto">
            <a:xfrm>
              <a:off x="4830634" y="764630"/>
              <a:ext cx="351058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pl-PL" sz="1000" dirty="0" smtClean="0">
                  <a:ea typeface="Times New Roman"/>
                  <a:cs typeface="Times New Roman" panose="02020603050405020304" pitchFamily="18" charset="0"/>
                </a:rPr>
                <a:t>R</a:t>
              </a:r>
              <a:r>
                <a:rPr lang="pl-PL" sz="1000" baseline="-25000" dirty="0" smtClean="0">
                  <a:ea typeface="Times New Roman"/>
                  <a:cs typeface="Times New Roman" panose="02020603050405020304" pitchFamily="18" charset="0"/>
                </a:rPr>
                <a:t>L1</a:t>
              </a:r>
            </a:p>
            <a:p>
              <a:pPr algn="just">
                <a:spcAft>
                  <a:spcPts val="0"/>
                </a:spcAft>
              </a:pPr>
              <a:r>
                <a:rPr lang="pl-PL" sz="1000" dirty="0" smtClean="0">
                  <a:ea typeface="Times New Roman"/>
                  <a:cs typeface="Times New Roman" panose="02020603050405020304" pitchFamily="18" charset="0"/>
                </a:rPr>
                <a:t>0,70</a:t>
              </a:r>
              <a:r>
                <a:rPr lang="el-GR" sz="1000" dirty="0" smtClean="0">
                  <a:ea typeface="Times New Roman"/>
                  <a:cs typeface="Times New Roman" panose="02020603050405020304" pitchFamily="18" charset="0"/>
                </a:rPr>
                <a:t>Ω</a:t>
              </a:r>
              <a:endParaRPr lang="pl-PL" sz="1000" dirty="0" smtClean="0">
                <a:ea typeface="Times New Roman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pl-PL" sz="1000" dirty="0" smtClean="0">
                  <a:ea typeface="Times New Roman"/>
                  <a:cs typeface="Times New Roman" panose="02020603050405020304" pitchFamily="18" charset="0"/>
                </a:rPr>
                <a:t>0,60</a:t>
              </a:r>
              <a:r>
                <a:rPr lang="el-GR" sz="1000" dirty="0">
                  <a:ea typeface="Times New Roman"/>
                  <a:cs typeface="Times New Roman" panose="02020603050405020304" pitchFamily="18" charset="0"/>
                </a:rPr>
                <a:t>Ω </a:t>
              </a:r>
              <a:endParaRPr lang="pl-PL" sz="1000" dirty="0" smtClean="0">
                <a:ea typeface="Times New Roman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pl-PL" sz="1000" dirty="0" smtClean="0">
                  <a:ea typeface="Times New Roman"/>
                  <a:cs typeface="Times New Roman" panose="02020603050405020304" pitchFamily="18" charset="0"/>
                </a:rPr>
                <a:t>0,50</a:t>
              </a:r>
              <a:r>
                <a:rPr lang="el-GR" sz="1000" dirty="0">
                  <a:ea typeface="Times New Roman"/>
                  <a:cs typeface="Times New Roman" panose="02020603050405020304" pitchFamily="18" charset="0"/>
                </a:rPr>
                <a:t>Ω</a:t>
              </a:r>
              <a:endParaRPr lang="pl-PL" sz="1000" dirty="0">
                <a:ea typeface="Times New Roman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2" name="Z_L2_15kV"/>
          <p:cNvGrpSpPr/>
          <p:nvPr/>
        </p:nvGrpSpPr>
        <p:grpSpPr>
          <a:xfrm>
            <a:off x="6869282" y="869177"/>
            <a:ext cx="756544" cy="615553"/>
            <a:chOff x="6911886" y="836640"/>
            <a:chExt cx="756544" cy="615553"/>
          </a:xfrm>
        </p:grpSpPr>
        <p:sp>
          <p:nvSpPr>
            <p:cNvPr id="261" name="XL2"/>
            <p:cNvSpPr txBox="1">
              <a:spLocks noChangeArrowheads="1"/>
            </p:cNvSpPr>
            <p:nvPr/>
          </p:nvSpPr>
          <p:spPr bwMode="auto">
            <a:xfrm>
              <a:off x="7317372" y="836640"/>
              <a:ext cx="351058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pl-PL" sz="1000" dirty="0" smtClean="0">
                  <a:ea typeface="Times New Roman"/>
                  <a:cs typeface="Times New Roman" panose="02020603050405020304" pitchFamily="18" charset="0"/>
                </a:rPr>
                <a:t>X</a:t>
              </a:r>
              <a:r>
                <a:rPr lang="pl-PL" sz="1000" baseline="-25000" dirty="0" smtClean="0">
                  <a:ea typeface="Times New Roman"/>
                  <a:cs typeface="Times New Roman" panose="02020603050405020304" pitchFamily="18" charset="0"/>
                </a:rPr>
                <a:t>L2</a:t>
              </a:r>
            </a:p>
            <a:p>
              <a:pPr algn="just">
                <a:spcAft>
                  <a:spcPts val="0"/>
                </a:spcAft>
              </a:pPr>
              <a:r>
                <a:rPr lang="pl-PL" sz="1000" dirty="0" smtClean="0">
                  <a:ea typeface="Times New Roman"/>
                  <a:cs typeface="Times New Roman" panose="02020603050405020304" pitchFamily="18" charset="0"/>
                </a:rPr>
                <a:t>0,58</a:t>
              </a:r>
              <a:r>
                <a:rPr lang="el-GR" sz="1000" dirty="0" smtClean="0">
                  <a:ea typeface="Times New Roman"/>
                  <a:cs typeface="Times New Roman" panose="02020603050405020304" pitchFamily="18" charset="0"/>
                </a:rPr>
                <a:t>Ω</a:t>
              </a:r>
              <a:endParaRPr lang="pl-PL" sz="1000" dirty="0" smtClean="0">
                <a:ea typeface="Times New Roman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pl-PL" sz="1000" dirty="0" smtClean="0">
                  <a:ea typeface="Times New Roman"/>
                  <a:cs typeface="Times New Roman" panose="02020603050405020304" pitchFamily="18" charset="0"/>
                </a:rPr>
                <a:t>0,68</a:t>
              </a:r>
              <a:r>
                <a:rPr lang="el-GR" sz="1000" dirty="0" smtClean="0">
                  <a:ea typeface="Times New Roman"/>
                  <a:cs typeface="Times New Roman" panose="02020603050405020304" pitchFamily="18" charset="0"/>
                </a:rPr>
                <a:t>Ω </a:t>
              </a:r>
              <a:endParaRPr lang="pl-PL" sz="1000" dirty="0" smtClean="0">
                <a:ea typeface="Times New Roman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pl-PL" sz="1000" dirty="0" smtClean="0">
                  <a:ea typeface="Times New Roman"/>
                  <a:cs typeface="Times New Roman" panose="02020603050405020304" pitchFamily="18" charset="0"/>
                </a:rPr>
                <a:t>0,78</a:t>
              </a:r>
              <a:r>
                <a:rPr lang="el-GR" sz="1000" dirty="0" smtClean="0">
                  <a:ea typeface="Times New Roman"/>
                  <a:cs typeface="Times New Roman" panose="02020603050405020304" pitchFamily="18" charset="0"/>
                </a:rPr>
                <a:t>Ω</a:t>
              </a:r>
              <a:endParaRPr lang="pl-PL" sz="1000" dirty="0"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260" name="RL2"/>
            <p:cNvSpPr txBox="1">
              <a:spLocks noChangeArrowheads="1"/>
            </p:cNvSpPr>
            <p:nvPr/>
          </p:nvSpPr>
          <p:spPr bwMode="auto">
            <a:xfrm>
              <a:off x="6911886" y="836640"/>
              <a:ext cx="383118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pl-PL" sz="1000" dirty="0" smtClean="0">
                  <a:ea typeface="Times New Roman"/>
                  <a:cs typeface="Times New Roman" panose="02020603050405020304" pitchFamily="18" charset="0"/>
                </a:rPr>
                <a:t>R</a:t>
              </a:r>
              <a:r>
                <a:rPr lang="pl-PL" sz="1000" baseline="-25000" dirty="0" smtClean="0">
                  <a:ea typeface="Times New Roman"/>
                  <a:cs typeface="Times New Roman" panose="02020603050405020304" pitchFamily="18" charset="0"/>
                </a:rPr>
                <a:t>L2</a:t>
              </a:r>
            </a:p>
            <a:p>
              <a:pPr algn="just">
                <a:spcAft>
                  <a:spcPts val="0"/>
                </a:spcAft>
              </a:pPr>
              <a:r>
                <a:rPr lang="pl-PL" sz="1000" dirty="0" smtClean="0">
                  <a:ea typeface="Times New Roman"/>
                  <a:cs typeface="Times New Roman" panose="02020603050405020304" pitchFamily="18" charset="0"/>
                </a:rPr>
                <a:t>0,20</a:t>
              </a:r>
              <a:r>
                <a:rPr lang="el-GR" sz="1000" dirty="0" smtClean="0">
                  <a:ea typeface="Times New Roman"/>
                  <a:cs typeface="Times New Roman" panose="02020603050405020304" pitchFamily="18" charset="0"/>
                </a:rPr>
                <a:t>Ω</a:t>
              </a:r>
              <a:endParaRPr lang="pl-PL" sz="1000" dirty="0" smtClean="0">
                <a:ea typeface="Times New Roman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pl-PL" sz="1000" dirty="0" smtClean="0">
                  <a:ea typeface="Times New Roman"/>
                  <a:cs typeface="Times New Roman" panose="02020603050405020304" pitchFamily="18" charset="0"/>
                </a:rPr>
                <a:t>0,24</a:t>
              </a:r>
              <a:r>
                <a:rPr lang="el-GR" sz="1000" dirty="0" smtClean="0">
                  <a:ea typeface="Times New Roman"/>
                  <a:cs typeface="Times New Roman" panose="02020603050405020304" pitchFamily="18" charset="0"/>
                </a:rPr>
                <a:t>Ω </a:t>
              </a:r>
              <a:endParaRPr lang="pl-PL" sz="1000" dirty="0" smtClean="0">
                <a:ea typeface="Times New Roman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pl-PL" sz="1000" dirty="0" smtClean="0">
                  <a:ea typeface="Times New Roman"/>
                  <a:cs typeface="Times New Roman" panose="02020603050405020304" pitchFamily="18" charset="0"/>
                </a:rPr>
                <a:t>0,340</a:t>
              </a:r>
              <a:r>
                <a:rPr lang="el-GR" sz="1000" dirty="0">
                  <a:ea typeface="Times New Roman"/>
                  <a:cs typeface="Times New Roman" panose="02020603050405020304" pitchFamily="18" charset="0"/>
                </a:rPr>
                <a:t>Ω</a:t>
              </a:r>
              <a:endParaRPr lang="pl-PL" sz="1000" dirty="0">
                <a:ea typeface="Times New Roman"/>
                <a:cs typeface="Times New Roman" panose="02020603050405020304" pitchFamily="18" charset="0"/>
              </a:endParaRPr>
            </a:p>
          </p:txBody>
        </p:sp>
      </p:grpSp>
      <p:sp>
        <p:nvSpPr>
          <p:cNvPr id="306" name="Tytuł"/>
          <p:cNvSpPr txBox="1">
            <a:spLocks noChangeArrowheads="1"/>
          </p:cNvSpPr>
          <p:nvPr/>
        </p:nvSpPr>
        <p:spPr bwMode="auto">
          <a:xfrm>
            <a:off x="3419840" y="260560"/>
            <a:ext cx="284372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 defTabSz="912813" eaLnBrk="0" hangingPunct="0">
              <a:defRPr/>
            </a:pPr>
            <a:r>
              <a:rPr kumimoji="1" lang="pl-PL" sz="1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Wyniki obliczeń przy asymetrii  impedancji linii</a:t>
            </a:r>
            <a:endParaRPr kumimoji="1" lang="pl-PL" sz="10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00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ytuł"/>
          <p:cNvSpPr txBox="1">
            <a:spLocks noChangeArrowheads="1"/>
          </p:cNvSpPr>
          <p:nvPr/>
        </p:nvSpPr>
        <p:spPr bwMode="auto">
          <a:xfrm>
            <a:off x="3612721" y="543794"/>
            <a:ext cx="241732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 defTabSz="912813" eaLnBrk="0" hangingPunct="0">
              <a:defRPr/>
            </a:pPr>
            <a:r>
              <a:rPr kumimoji="1" lang="pl-PL" sz="1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Wyniki obliczeń przy asymetrii zasilania</a:t>
            </a:r>
            <a:endParaRPr kumimoji="1" lang="pl-PL" sz="10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7" name="Wyn_Asym_Uzas"/>
          <p:cNvGrpSpPr/>
          <p:nvPr/>
        </p:nvGrpSpPr>
        <p:grpSpPr>
          <a:xfrm>
            <a:off x="892173" y="1196690"/>
            <a:ext cx="8251827" cy="4495177"/>
            <a:chOff x="0" y="0"/>
            <a:chExt cx="8252032" cy="4495216"/>
          </a:xfrm>
        </p:grpSpPr>
        <p:sp>
          <p:nvSpPr>
            <p:cNvPr id="258" name="dPQ_Sieci"/>
            <p:cNvSpPr txBox="1">
              <a:spLocks noChangeArrowheads="1"/>
            </p:cNvSpPr>
            <p:nvPr/>
          </p:nvSpPr>
          <p:spPr bwMode="auto">
            <a:xfrm>
              <a:off x="1935077" y="3370488"/>
              <a:ext cx="1088390" cy="455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pl-PL" sz="1200" b="1" i="1" kern="120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ΔP=4,756 MW</a:t>
              </a:r>
              <a:endParaRPr lang="pl-PL" sz="1200">
                <a:effectLst/>
                <a:latin typeface="Times New Roman"/>
                <a:ea typeface="Times New Roman"/>
              </a:endParaRPr>
            </a:p>
            <a:p>
              <a:pPr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pl-PL" sz="1200" b="1" i="1" kern="120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ΔQ=13,059 Mvar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259" name="L2_P,Q,I"/>
            <p:cNvGrpSpPr/>
            <p:nvPr/>
          </p:nvGrpSpPr>
          <p:grpSpPr>
            <a:xfrm>
              <a:off x="5975494" y="627321"/>
              <a:ext cx="1326057" cy="2135505"/>
              <a:chOff x="5975502" y="624782"/>
              <a:chExt cx="1326251" cy="2136212"/>
            </a:xfrm>
          </p:grpSpPr>
          <p:grpSp>
            <p:nvGrpSpPr>
              <p:cNvPr id="492" name="I_L2"/>
              <p:cNvGrpSpPr/>
              <p:nvPr/>
            </p:nvGrpSpPr>
            <p:grpSpPr>
              <a:xfrm>
                <a:off x="6484385" y="859942"/>
                <a:ext cx="225068" cy="1901052"/>
                <a:chOff x="6484385" y="859942"/>
                <a:chExt cx="225068" cy="1901052"/>
              </a:xfrm>
            </p:grpSpPr>
            <p:cxnSp>
              <p:nvCxnSpPr>
                <p:cNvPr id="506" name="I1"/>
                <p:cNvCxnSpPr/>
                <p:nvPr/>
              </p:nvCxnSpPr>
              <p:spPr bwMode="auto">
                <a:xfrm>
                  <a:off x="6524142" y="859942"/>
                  <a:ext cx="125730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none" w="sm" len="med"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07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484385" y="899698"/>
                  <a:ext cx="225068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FF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392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508" name="I1"/>
                <p:cNvCxnSpPr/>
                <p:nvPr/>
              </p:nvCxnSpPr>
              <p:spPr bwMode="auto">
                <a:xfrm>
                  <a:off x="6532093" y="1718683"/>
                  <a:ext cx="125730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none" w="sm" len="med"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09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484385" y="1742537"/>
                  <a:ext cx="225068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FF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393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510" name="I1"/>
                <p:cNvCxnSpPr/>
                <p:nvPr/>
              </p:nvCxnSpPr>
              <p:spPr bwMode="auto">
                <a:xfrm>
                  <a:off x="6524142" y="2585375"/>
                  <a:ext cx="125730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none" w="sm" len="med"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11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484385" y="2609179"/>
                  <a:ext cx="225068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FF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394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grpSp>
            <p:nvGrpSpPr>
              <p:cNvPr id="493" name="PQ_L2"/>
              <p:cNvGrpSpPr/>
              <p:nvPr/>
            </p:nvGrpSpPr>
            <p:grpSpPr>
              <a:xfrm>
                <a:off x="5975502" y="624782"/>
                <a:ext cx="1326251" cy="2027129"/>
                <a:chOff x="5975502" y="624782"/>
                <a:chExt cx="1326251" cy="2027129"/>
              </a:xfrm>
            </p:grpSpPr>
            <p:sp>
              <p:nvSpPr>
                <p:cNvPr id="494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929658" y="630480"/>
                  <a:ext cx="301279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3,161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495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921707" y="787189"/>
                  <a:ext cx="301279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0,986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496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75502" y="624782"/>
                  <a:ext cx="301245" cy="1829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no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3,198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497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75502" y="781490"/>
                  <a:ext cx="301279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1,091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498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75502" y="1466495"/>
                  <a:ext cx="301279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2,937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499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75502" y="1623201"/>
                  <a:ext cx="301279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0,958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500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83453" y="2329741"/>
                  <a:ext cx="301279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2,939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501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83453" y="2500096"/>
                  <a:ext cx="301279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1,160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502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961064" y="1467620"/>
                  <a:ext cx="301279" cy="2035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no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2,900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503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953512" y="1617503"/>
                  <a:ext cx="301279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0,854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504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7000474" y="2322982"/>
                  <a:ext cx="301279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2,939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505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992858" y="2493338"/>
                  <a:ext cx="301279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1,160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</p:grpSp>
        <p:grpSp>
          <p:nvGrpSpPr>
            <p:cNvPr id="260" name="L1_P,Q,I"/>
            <p:cNvGrpSpPr/>
            <p:nvPr/>
          </p:nvGrpSpPr>
          <p:grpSpPr>
            <a:xfrm>
              <a:off x="3583171" y="627318"/>
              <a:ext cx="1252802" cy="2132957"/>
              <a:chOff x="3586066" y="625457"/>
              <a:chExt cx="1252990" cy="2133817"/>
            </a:xfrm>
          </p:grpSpPr>
          <p:sp>
            <p:nvSpPr>
              <p:cNvPr id="474" name="Txt_Ia"/>
              <p:cNvSpPr txBox="1">
                <a:spLocks noChangeArrowheads="1"/>
              </p:cNvSpPr>
              <p:nvPr/>
            </p:nvSpPr>
            <p:spPr bwMode="auto">
              <a:xfrm>
                <a:off x="3586066" y="625458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7,909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75" name="Txt_Ia"/>
              <p:cNvSpPr txBox="1">
                <a:spLocks noChangeArrowheads="1"/>
              </p:cNvSpPr>
              <p:nvPr/>
            </p:nvSpPr>
            <p:spPr bwMode="auto">
              <a:xfrm>
                <a:off x="3586066" y="786614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3,984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76" name="Txt_Ia"/>
              <p:cNvSpPr txBox="1">
                <a:spLocks noChangeArrowheads="1"/>
              </p:cNvSpPr>
              <p:nvPr/>
            </p:nvSpPr>
            <p:spPr bwMode="auto">
              <a:xfrm>
                <a:off x="3586066" y="1466147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7,303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77" name="Txt_Ia"/>
              <p:cNvSpPr txBox="1">
                <a:spLocks noChangeArrowheads="1"/>
              </p:cNvSpPr>
              <p:nvPr/>
            </p:nvSpPr>
            <p:spPr bwMode="auto">
              <a:xfrm>
                <a:off x="3586066" y="1624196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3,676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78" name="Txt_Ia"/>
              <p:cNvSpPr txBox="1">
                <a:spLocks noChangeArrowheads="1"/>
              </p:cNvSpPr>
              <p:nvPr/>
            </p:nvSpPr>
            <p:spPr bwMode="auto">
              <a:xfrm>
                <a:off x="3586066" y="2329486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7,397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79" name="Txt_Ia"/>
              <p:cNvSpPr txBox="1">
                <a:spLocks noChangeArrowheads="1"/>
              </p:cNvSpPr>
              <p:nvPr/>
            </p:nvSpPr>
            <p:spPr bwMode="auto">
              <a:xfrm>
                <a:off x="3586066" y="2488102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4,398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80" name="I1"/>
              <p:cNvCxnSpPr/>
              <p:nvPr/>
            </p:nvCxnSpPr>
            <p:spPr bwMode="auto">
              <a:xfrm>
                <a:off x="4214716" y="840909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1" name="I1"/>
              <p:cNvCxnSpPr/>
              <p:nvPr/>
            </p:nvCxnSpPr>
            <p:spPr bwMode="auto">
              <a:xfrm>
                <a:off x="4214716" y="1709589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2" name="I1"/>
              <p:cNvCxnSpPr/>
              <p:nvPr/>
            </p:nvCxnSpPr>
            <p:spPr bwMode="auto">
              <a:xfrm>
                <a:off x="4214716" y="2578269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83" name="Txt_Ia"/>
              <p:cNvSpPr txBox="1">
                <a:spLocks noChangeArrowheads="1"/>
              </p:cNvSpPr>
              <p:nvPr/>
            </p:nvSpPr>
            <p:spPr bwMode="auto">
              <a:xfrm>
                <a:off x="4169162" y="876820"/>
                <a:ext cx="225069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911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84" name="Txt_Ia"/>
              <p:cNvSpPr txBox="1">
                <a:spLocks noChangeArrowheads="1"/>
              </p:cNvSpPr>
              <p:nvPr/>
            </p:nvSpPr>
            <p:spPr bwMode="auto">
              <a:xfrm>
                <a:off x="4175500" y="1744514"/>
                <a:ext cx="225069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911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85" name="Txt_Ia"/>
              <p:cNvSpPr txBox="1">
                <a:spLocks noChangeArrowheads="1"/>
              </p:cNvSpPr>
              <p:nvPr/>
            </p:nvSpPr>
            <p:spPr bwMode="auto">
              <a:xfrm>
                <a:off x="4175500" y="2607448"/>
                <a:ext cx="225069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915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86" name="Txt_Ia"/>
              <p:cNvSpPr txBox="1">
                <a:spLocks noChangeArrowheads="1"/>
              </p:cNvSpPr>
              <p:nvPr/>
            </p:nvSpPr>
            <p:spPr bwMode="auto">
              <a:xfrm>
                <a:off x="4537039" y="625457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7,411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87" name="Txt_Ia"/>
              <p:cNvSpPr txBox="1">
                <a:spLocks noChangeArrowheads="1"/>
              </p:cNvSpPr>
              <p:nvPr/>
            </p:nvSpPr>
            <p:spPr bwMode="auto">
              <a:xfrm>
                <a:off x="4537217" y="786936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2,574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88" name="Txt_Ia"/>
              <p:cNvSpPr txBox="1">
                <a:spLocks noChangeArrowheads="1"/>
              </p:cNvSpPr>
              <p:nvPr/>
            </p:nvSpPr>
            <p:spPr bwMode="auto">
              <a:xfrm>
                <a:off x="4536226" y="1466386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6,805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89" name="Txt_Ia"/>
              <p:cNvSpPr txBox="1">
                <a:spLocks noChangeArrowheads="1"/>
              </p:cNvSpPr>
              <p:nvPr/>
            </p:nvSpPr>
            <p:spPr bwMode="auto">
              <a:xfrm>
                <a:off x="4537490" y="1625136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2,264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90" name="Txt_Ia"/>
              <p:cNvSpPr txBox="1">
                <a:spLocks noChangeArrowheads="1"/>
              </p:cNvSpPr>
              <p:nvPr/>
            </p:nvSpPr>
            <p:spPr bwMode="auto">
              <a:xfrm>
                <a:off x="4536970" y="2329986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6,895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91" name="Txt_Ia"/>
              <p:cNvSpPr txBox="1">
                <a:spLocks noChangeArrowheads="1"/>
              </p:cNvSpPr>
              <p:nvPr/>
            </p:nvSpPr>
            <p:spPr bwMode="auto">
              <a:xfrm>
                <a:off x="4537776" y="2488736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2,975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261" name="WN_P,Q,I"/>
            <p:cNvGrpSpPr/>
            <p:nvPr/>
          </p:nvGrpSpPr>
          <p:grpSpPr>
            <a:xfrm>
              <a:off x="499730" y="1053975"/>
              <a:ext cx="1126434" cy="1272998"/>
              <a:chOff x="500098" y="1042820"/>
              <a:chExt cx="1126535" cy="1272998"/>
            </a:xfrm>
          </p:grpSpPr>
          <p:cxnSp>
            <p:nvCxnSpPr>
              <p:cNvPr id="456" name="I1"/>
              <p:cNvCxnSpPr/>
              <p:nvPr/>
            </p:nvCxnSpPr>
            <p:spPr bwMode="auto">
              <a:xfrm>
                <a:off x="953317" y="1692648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7" name="I1"/>
              <p:cNvCxnSpPr/>
              <p:nvPr/>
            </p:nvCxnSpPr>
            <p:spPr bwMode="auto">
              <a:xfrm>
                <a:off x="959667" y="1294293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8" name="I1"/>
              <p:cNvCxnSpPr/>
              <p:nvPr/>
            </p:nvCxnSpPr>
            <p:spPr bwMode="auto">
              <a:xfrm>
                <a:off x="959667" y="2127217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59" name="Txt_Ia"/>
              <p:cNvSpPr txBox="1">
                <a:spLocks noChangeArrowheads="1"/>
              </p:cNvSpPr>
              <p:nvPr/>
            </p:nvSpPr>
            <p:spPr bwMode="auto">
              <a:xfrm>
                <a:off x="876857" y="1323366"/>
                <a:ext cx="225054" cy="15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730</a:t>
                </a:r>
                <a:r>
                  <a:rPr lang="pl-PL" sz="8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60" name="Txt_Ia"/>
              <p:cNvSpPr txBox="1">
                <a:spLocks noChangeArrowheads="1"/>
              </p:cNvSpPr>
              <p:nvPr/>
            </p:nvSpPr>
            <p:spPr bwMode="auto">
              <a:xfrm>
                <a:off x="515167" y="1042820"/>
                <a:ext cx="354873" cy="144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dirty="0" smtClean="0">
                    <a:solidFill>
                      <a:srgbClr val="008000"/>
                    </a:solidFill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17,133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61" name="Txt_Ia"/>
              <p:cNvSpPr txBox="1">
                <a:spLocks noChangeArrowheads="1"/>
              </p:cNvSpPr>
              <p:nvPr/>
            </p:nvSpPr>
            <p:spPr bwMode="auto">
              <a:xfrm>
                <a:off x="515167" y="1194910"/>
                <a:ext cx="352065" cy="15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 dirty="0">
                    <a:solidFill>
                      <a:srgbClr val="008000"/>
                    </a:solidFill>
                    <a:effectLst/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52,932</a:t>
                </a:r>
                <a:r>
                  <a:rPr lang="pl-PL" sz="800" b="1" i="1" kern="1200" dirty="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62" name="Txt_Ia"/>
              <p:cNvSpPr txBox="1">
                <a:spLocks noChangeArrowheads="1"/>
              </p:cNvSpPr>
              <p:nvPr/>
            </p:nvSpPr>
            <p:spPr bwMode="auto">
              <a:xfrm>
                <a:off x="553217" y="1477346"/>
                <a:ext cx="352065" cy="15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40,668</a:t>
                </a: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63" name="Txt_Ia"/>
              <p:cNvSpPr txBox="1">
                <a:spLocks noChangeArrowheads="1"/>
              </p:cNvSpPr>
              <p:nvPr/>
            </p:nvSpPr>
            <p:spPr bwMode="auto">
              <a:xfrm>
                <a:off x="509360" y="1625459"/>
                <a:ext cx="385723" cy="15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-23,423</a:t>
                </a: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64" name="Txt_Ia"/>
              <p:cNvSpPr txBox="1">
                <a:spLocks noChangeArrowheads="1"/>
              </p:cNvSpPr>
              <p:nvPr/>
            </p:nvSpPr>
            <p:spPr bwMode="auto">
              <a:xfrm>
                <a:off x="500098" y="1889696"/>
                <a:ext cx="470626" cy="144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6000" tIns="0" rIns="72000" bIns="0" anchor="ctr" anchorCtr="0" upright="1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dirty="0" smtClean="0">
                    <a:solidFill>
                      <a:srgbClr val="008000"/>
                    </a:solidFill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-32,065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65" name="Txt_Ia"/>
              <p:cNvSpPr txBox="1">
                <a:spLocks noChangeArrowheads="1"/>
              </p:cNvSpPr>
              <p:nvPr/>
            </p:nvSpPr>
            <p:spPr bwMode="auto">
              <a:xfrm>
                <a:off x="530238" y="2065041"/>
                <a:ext cx="426807" cy="160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6000" tIns="0" rIns="72000" bIns="0" anchor="ctr" anchorCtr="0" upright="1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dirty="0" smtClean="0">
                    <a:solidFill>
                      <a:srgbClr val="008000"/>
                    </a:solidFill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-8,951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66" name="Txt_Ia"/>
              <p:cNvSpPr txBox="1">
                <a:spLocks noChangeArrowheads="1"/>
              </p:cNvSpPr>
              <p:nvPr/>
            </p:nvSpPr>
            <p:spPr bwMode="auto">
              <a:xfrm>
                <a:off x="1199468" y="1047094"/>
                <a:ext cx="354873" cy="144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dirty="0" smtClean="0">
                    <a:solidFill>
                      <a:srgbClr val="008000"/>
                    </a:solidFill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15,959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67" name="Txt_Ia"/>
              <p:cNvSpPr txBox="1">
                <a:spLocks noChangeArrowheads="1"/>
              </p:cNvSpPr>
              <p:nvPr/>
            </p:nvSpPr>
            <p:spPr bwMode="auto">
              <a:xfrm>
                <a:off x="1199458" y="1205557"/>
                <a:ext cx="354873" cy="144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dirty="0" smtClean="0">
                    <a:solidFill>
                      <a:srgbClr val="008000"/>
                    </a:solidFill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50,693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68" name="Txt_Ia"/>
              <p:cNvSpPr txBox="1">
                <a:spLocks noChangeArrowheads="1"/>
              </p:cNvSpPr>
              <p:nvPr/>
            </p:nvSpPr>
            <p:spPr bwMode="auto">
              <a:xfrm>
                <a:off x="1218530" y="1471679"/>
                <a:ext cx="354873" cy="144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dirty="0" smtClean="0">
                    <a:solidFill>
                      <a:srgbClr val="008000"/>
                    </a:solidFill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39,586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69" name="Txt_Ia"/>
              <p:cNvSpPr txBox="1">
                <a:spLocks noChangeArrowheads="1"/>
              </p:cNvSpPr>
              <p:nvPr/>
            </p:nvSpPr>
            <p:spPr bwMode="auto">
              <a:xfrm>
                <a:off x="1201737" y="1634412"/>
                <a:ext cx="424896" cy="144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72000" bIns="0" anchor="ctr" anchorCtr="0" upright="1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dirty="0" smtClean="0">
                    <a:solidFill>
                      <a:srgbClr val="008000"/>
                    </a:solidFill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-25,351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70" name="Txt_Ia"/>
              <p:cNvSpPr txBox="1">
                <a:spLocks noChangeArrowheads="1"/>
              </p:cNvSpPr>
              <p:nvPr/>
            </p:nvSpPr>
            <p:spPr bwMode="auto">
              <a:xfrm>
                <a:off x="1184678" y="1913056"/>
                <a:ext cx="388539" cy="144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dirty="0" smtClean="0">
                    <a:solidFill>
                      <a:srgbClr val="008000"/>
                    </a:solidFill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-32,679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71" name="Txt_Ia"/>
              <p:cNvSpPr txBox="1">
                <a:spLocks noChangeArrowheads="1"/>
              </p:cNvSpPr>
              <p:nvPr/>
            </p:nvSpPr>
            <p:spPr bwMode="auto">
              <a:xfrm>
                <a:off x="1223116" y="2060300"/>
                <a:ext cx="388539" cy="144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dirty="0" smtClean="0">
                    <a:solidFill>
                      <a:srgbClr val="008000"/>
                    </a:solidFill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-10,025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72" name="Txt_Ia"/>
              <p:cNvSpPr txBox="1">
                <a:spLocks noChangeArrowheads="1"/>
              </p:cNvSpPr>
              <p:nvPr/>
            </p:nvSpPr>
            <p:spPr bwMode="auto">
              <a:xfrm>
                <a:off x="896021" y="1728023"/>
                <a:ext cx="225054" cy="15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678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73" name="Txt_Ia"/>
              <p:cNvSpPr txBox="1">
                <a:spLocks noChangeArrowheads="1"/>
              </p:cNvSpPr>
              <p:nvPr/>
            </p:nvSpPr>
            <p:spPr bwMode="auto">
              <a:xfrm>
                <a:off x="883168" y="2162937"/>
                <a:ext cx="225054" cy="15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506</a:t>
                </a:r>
                <a:r>
                  <a:rPr lang="pl-PL" sz="8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262" name="NapWynik"/>
            <p:cNvGrpSpPr/>
            <p:nvPr/>
          </p:nvGrpSpPr>
          <p:grpSpPr>
            <a:xfrm>
              <a:off x="0" y="0"/>
              <a:ext cx="8204562" cy="857922"/>
              <a:chOff x="0" y="0"/>
              <a:chExt cx="8204953" cy="85839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1" name="Txt_UTRG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3510" y="185291"/>
                    <a:ext cx="1257300" cy="6731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36000" tIns="0" rIns="36000" bIns="0" anchor="ctr" anchorCtr="0" upright="1">
                    <a:noAutofit/>
                  </a:bodyPr>
                  <a:lstStyle/>
                  <a:p>
                    <a:pPr marL="182880" marR="292735" algn="ctr"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pl-PL" sz="9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sz="9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72,75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 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90,6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𝟏𝟐𝟓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𝟎𝟖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69,37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327,3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𝟏𝟐𝟐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67,58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211,5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𝟏𝟏𝟔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𝟎𝟒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451" name="Txt_UTRG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53510" y="185291"/>
                    <a:ext cx="1257300" cy="673100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2" name="Txt_UTRD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59635" y="0"/>
                    <a:ext cx="1263650" cy="6534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36000" tIns="0" rIns="36000" bIns="0" anchor="ctr" anchorCtr="0" upright="1">
                    <a:noAutofit/>
                  </a:bodyPr>
                  <a:lstStyle/>
                  <a:p>
                    <a:pPr marL="182880" marR="292735" algn="ctr"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pl-PL" sz="9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sz="9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9,72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112,5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𝟏𝟔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𝟏𝟕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8,97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352,7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𝟏𝟔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𝟗𝟎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9,41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236,6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𝟏𝟓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𝟔𝟎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452" name="Txt_UTRD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659635" y="0"/>
                    <a:ext cx="1263650" cy="65341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3" name="Txt_UT1G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5770" y="25889"/>
                    <a:ext cx="1263650" cy="6534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36000" tIns="0" rIns="36000" bIns="0" anchor="ctr" anchorCtr="0" upright="1">
                    <a:noAutofit/>
                  </a:bodyPr>
                  <a:lstStyle/>
                  <a:p>
                    <a:pPr marL="182880" marR="292735" algn="ctr"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pl-PL" sz="9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sz="9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8,62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104,9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𝟏𝟒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𝟑𝟏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7,87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344,4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𝟏𝟒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𝟖𝟖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8,21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229,2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𝟏𝟑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𝟓𝟖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453" name="Txt_UT1G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805770" y="25889"/>
                    <a:ext cx="1263650" cy="65341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4" name="Txt_UT2G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41303" y="0"/>
                    <a:ext cx="1263650" cy="6534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36000" tIns="0" rIns="36000" bIns="0" anchor="ctr" anchorCtr="0" upright="1">
                    <a:noAutofit/>
                  </a:bodyPr>
                  <a:lstStyle/>
                  <a:p>
                    <a:pPr marL="182880" marR="292735" algn="ctr"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pl-PL" sz="9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sz="9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8,44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103,4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𝟏𝟒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𝟎𝟑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7,70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342,7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𝟏𝟒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𝟓𝟔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8,02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227,7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𝟏𝟑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𝟐𝟔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454" name="Txt_UT2G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941303" y="0"/>
                    <a:ext cx="1263650" cy="65341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5" name="Txt_SEM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177340"/>
                    <a:ext cx="1263669" cy="6539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36000" tIns="0" rIns="36000" bIns="0" anchor="ctr" anchorCtr="0" upright="1">
                    <a:noAutofit/>
                  </a:bodyPr>
                  <a:lstStyle/>
                  <a:p>
                    <a:pPr marL="182880" marR="292735" algn="ctr"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pl-PL" sz="9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sz="9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𝟕𝟔</m:t>
                                    </m:r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𝟐𝟏</m:t>
                                    </m:r>
                                    <m:sSup>
                                      <m:sSupPr>
                                        <m:ctrlP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  </m:t>
                                        </m:r>
                                        <m:sSup>
                                          <m:sSupPr>
                                            <m:ctrlP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𝒋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𝟗𝟎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,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𝟎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𝒐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𝟏𝟐𝟎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𝟎𝟎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𝟔𝟗</m:t>
                                    </m:r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𝟐𝟖</m:t>
                                    </m:r>
                                    <m:sSup>
                                      <m:sSupPr>
                                        <m:ctrlP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𝒋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𝟑𝟑𝟎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,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𝟎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𝒐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𝟏𝟐𝟎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𝟎𝟎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𝟔𝟓</m:t>
                                    </m:r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𝟖𝟐</m:t>
                                    </m:r>
                                    <m:sSup>
                                      <m:sSupPr>
                                        <m:ctrlP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𝒋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𝟐𝟏𝟎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,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𝟎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𝒐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𝟏𝟐𝟎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𝟎𝟎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455" name="Txt_SEM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0" y="177340"/>
                    <a:ext cx="1263669" cy="653984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3" name="NazwyElem"/>
            <p:cNvGrpSpPr/>
            <p:nvPr/>
          </p:nvGrpSpPr>
          <p:grpSpPr>
            <a:xfrm>
              <a:off x="829340" y="489098"/>
              <a:ext cx="7059825" cy="2917074"/>
              <a:chOff x="825707" y="490290"/>
              <a:chExt cx="7060071" cy="2917767"/>
            </a:xfrm>
          </p:grpSpPr>
          <p:sp>
            <p:nvSpPr>
              <p:cNvPr id="443" name="Text Box 1204"/>
              <p:cNvSpPr txBox="1">
                <a:spLocks noChangeArrowheads="1"/>
              </p:cNvSpPr>
              <p:nvPr/>
            </p:nvSpPr>
            <p:spPr bwMode="auto">
              <a:xfrm>
                <a:off x="4066341" y="490290"/>
                <a:ext cx="401320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L1_15kV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44" name="Text Box 1204"/>
              <p:cNvSpPr txBox="1">
                <a:spLocks noChangeArrowheads="1"/>
              </p:cNvSpPr>
              <p:nvPr/>
            </p:nvSpPr>
            <p:spPr bwMode="auto">
              <a:xfrm>
                <a:off x="825707" y="885310"/>
                <a:ext cx="452120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L _110 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45" name="Text Box 1204"/>
              <p:cNvSpPr txBox="1">
                <a:spLocks noChangeArrowheads="1"/>
              </p:cNvSpPr>
              <p:nvPr/>
            </p:nvSpPr>
            <p:spPr bwMode="auto">
              <a:xfrm>
                <a:off x="1983469" y="1024859"/>
                <a:ext cx="412115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110/15kV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46" name="Text Box 1204"/>
              <p:cNvSpPr txBox="1">
                <a:spLocks noChangeArrowheads="1"/>
              </p:cNvSpPr>
              <p:nvPr/>
            </p:nvSpPr>
            <p:spPr bwMode="auto">
              <a:xfrm>
                <a:off x="6312107" y="490290"/>
                <a:ext cx="401320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L2_15kV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47" name="Text Box 1204"/>
              <p:cNvSpPr txBox="1">
                <a:spLocks noChangeArrowheads="1"/>
              </p:cNvSpPr>
              <p:nvPr/>
            </p:nvSpPr>
            <p:spPr bwMode="auto">
              <a:xfrm>
                <a:off x="4887984" y="3256292"/>
                <a:ext cx="310515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15/6kV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48" name="Text Box 1204"/>
              <p:cNvSpPr txBox="1">
                <a:spLocks noChangeArrowheads="1"/>
              </p:cNvSpPr>
              <p:nvPr/>
            </p:nvSpPr>
            <p:spPr bwMode="auto">
              <a:xfrm>
                <a:off x="7168127" y="3220097"/>
                <a:ext cx="386715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15/0,4kV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49" name="Txt_T1"/>
              <p:cNvSpPr txBox="1">
                <a:spLocks noChangeArrowheads="1"/>
              </p:cNvSpPr>
              <p:nvPr/>
            </p:nvSpPr>
            <p:spPr bwMode="auto">
              <a:xfrm>
                <a:off x="5418712" y="3133086"/>
                <a:ext cx="118749" cy="151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T1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50" name="Txt_T1"/>
              <p:cNvSpPr txBox="1">
                <a:spLocks noChangeArrowheads="1"/>
              </p:cNvSpPr>
              <p:nvPr/>
            </p:nvSpPr>
            <p:spPr bwMode="auto">
              <a:xfrm>
                <a:off x="7767029" y="3132409"/>
                <a:ext cx="118749" cy="151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T2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264" name="T2"/>
            <p:cNvGrpSpPr/>
            <p:nvPr/>
          </p:nvGrpSpPr>
          <p:grpSpPr>
            <a:xfrm>
              <a:off x="6262577" y="786809"/>
              <a:ext cx="1989455" cy="3708407"/>
              <a:chOff x="0" y="0"/>
              <a:chExt cx="1990022" cy="3708711"/>
            </a:xfrm>
          </p:grpSpPr>
          <p:sp>
            <p:nvSpPr>
              <p:cNvPr id="389" name="Text Box 1204"/>
              <p:cNvSpPr txBox="1">
                <a:spLocks noChangeArrowheads="1"/>
              </p:cNvSpPr>
              <p:nvPr/>
            </p:nvSpPr>
            <p:spPr bwMode="auto">
              <a:xfrm>
                <a:off x="1449237" y="2605177"/>
                <a:ext cx="203835" cy="170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9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Yd5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390" name="Trf_T1"/>
              <p:cNvGrpSpPr/>
              <p:nvPr/>
            </p:nvGrpSpPr>
            <p:grpSpPr>
              <a:xfrm>
                <a:off x="1337094" y="0"/>
                <a:ext cx="432241" cy="3403425"/>
                <a:chOff x="7608651" y="783935"/>
                <a:chExt cx="432954" cy="3405317"/>
              </a:xfrm>
            </p:grpSpPr>
            <p:grpSp>
              <p:nvGrpSpPr>
                <p:cNvPr id="421" name="T1_ZasG"/>
                <p:cNvGrpSpPr/>
                <p:nvPr/>
              </p:nvGrpSpPr>
              <p:grpSpPr>
                <a:xfrm>
                  <a:off x="7612330" y="783935"/>
                  <a:ext cx="426975" cy="2557094"/>
                  <a:chOff x="7612330" y="783936"/>
                  <a:chExt cx="426975" cy="2558388"/>
                </a:xfrm>
              </p:grpSpPr>
              <p:cxnSp>
                <p:nvCxnSpPr>
                  <p:cNvPr id="440" name="Line 1140"/>
                  <p:cNvCxnSpPr/>
                  <p:nvPr/>
                </p:nvCxnSpPr>
                <p:spPr bwMode="auto">
                  <a:xfrm flipV="1">
                    <a:off x="8039305" y="2464296"/>
                    <a:ext cx="0" cy="828682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41" name="Line 1140"/>
                  <p:cNvCxnSpPr/>
                  <p:nvPr/>
                </p:nvCxnSpPr>
                <p:spPr bwMode="auto">
                  <a:xfrm flipV="1">
                    <a:off x="7822919" y="1626638"/>
                    <a:ext cx="0" cy="1513413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42" name="Line 1140"/>
                  <p:cNvCxnSpPr/>
                  <p:nvPr/>
                </p:nvCxnSpPr>
                <p:spPr bwMode="auto">
                  <a:xfrm flipV="1">
                    <a:off x="7612330" y="783936"/>
                    <a:ext cx="0" cy="2558388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22" name="T1_ZasD"/>
                <p:cNvGrpSpPr/>
                <p:nvPr/>
              </p:nvGrpSpPr>
              <p:grpSpPr>
                <a:xfrm>
                  <a:off x="7608653" y="3644105"/>
                  <a:ext cx="432952" cy="545147"/>
                  <a:chOff x="7608653" y="3644105"/>
                  <a:chExt cx="432952" cy="545646"/>
                </a:xfrm>
              </p:grpSpPr>
              <p:cxnSp>
                <p:nvCxnSpPr>
                  <p:cNvPr id="437" name="Line 1140"/>
                  <p:cNvCxnSpPr/>
                  <p:nvPr/>
                </p:nvCxnSpPr>
                <p:spPr bwMode="auto">
                  <a:xfrm flipH="1" flipV="1">
                    <a:off x="7608653" y="3644105"/>
                    <a:ext cx="0" cy="540577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38" name="Line 1140"/>
                  <p:cNvCxnSpPr/>
                  <p:nvPr/>
                </p:nvCxnSpPr>
                <p:spPr bwMode="auto">
                  <a:xfrm flipH="1" flipV="1">
                    <a:off x="8041605" y="3649175"/>
                    <a:ext cx="0" cy="540576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39" name="Line 1140"/>
                  <p:cNvCxnSpPr/>
                  <p:nvPr/>
                </p:nvCxnSpPr>
                <p:spPr bwMode="auto">
                  <a:xfrm flipV="1">
                    <a:off x="7829895" y="3825176"/>
                    <a:ext cx="0" cy="360385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23" name="Trójk"/>
                <p:cNvGrpSpPr/>
                <p:nvPr/>
              </p:nvGrpSpPr>
              <p:grpSpPr>
                <a:xfrm>
                  <a:off x="7759726" y="3228737"/>
                  <a:ext cx="151765" cy="144000"/>
                  <a:chOff x="7759726" y="3228737"/>
                  <a:chExt cx="151952" cy="144000"/>
                </a:xfrm>
              </p:grpSpPr>
              <p:cxnSp>
                <p:nvCxnSpPr>
                  <p:cNvPr id="434" name="Line 1144"/>
                  <p:cNvCxnSpPr/>
                  <p:nvPr/>
                </p:nvCxnSpPr>
                <p:spPr bwMode="auto">
                  <a:xfrm>
                    <a:off x="7767678" y="3363909"/>
                    <a:ext cx="14400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35" name="Line 1145"/>
                  <p:cNvCxnSpPr/>
                  <p:nvPr/>
                </p:nvCxnSpPr>
                <p:spPr bwMode="auto">
                  <a:xfrm flipV="1">
                    <a:off x="7759726" y="3228737"/>
                    <a:ext cx="71755" cy="14351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36" name="Line 1146"/>
                  <p:cNvCxnSpPr/>
                  <p:nvPr/>
                </p:nvCxnSpPr>
                <p:spPr bwMode="auto">
                  <a:xfrm>
                    <a:off x="7831288" y="3228737"/>
                    <a:ext cx="72000" cy="144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24" name="Uziom"/>
                <p:cNvGrpSpPr/>
                <p:nvPr/>
              </p:nvGrpSpPr>
              <p:grpSpPr>
                <a:xfrm>
                  <a:off x="7791531" y="3642200"/>
                  <a:ext cx="71755" cy="111318"/>
                  <a:chOff x="7791531" y="3642200"/>
                  <a:chExt cx="71755" cy="111318"/>
                </a:xfrm>
              </p:grpSpPr>
              <p:cxnSp>
                <p:nvCxnSpPr>
                  <p:cNvPr id="432" name="Line 1140"/>
                  <p:cNvCxnSpPr/>
                  <p:nvPr/>
                </p:nvCxnSpPr>
                <p:spPr bwMode="auto">
                  <a:xfrm flipV="1">
                    <a:off x="7831288" y="3642200"/>
                    <a:ext cx="0" cy="10795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33" name="Line 1140"/>
                  <p:cNvCxnSpPr/>
                  <p:nvPr/>
                </p:nvCxnSpPr>
                <p:spPr bwMode="auto">
                  <a:xfrm flipV="1">
                    <a:off x="7791531" y="3753518"/>
                    <a:ext cx="71755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25" name="Gwzd"/>
                <p:cNvGrpSpPr/>
                <p:nvPr/>
              </p:nvGrpSpPr>
              <p:grpSpPr>
                <a:xfrm>
                  <a:off x="7759726" y="3570639"/>
                  <a:ext cx="143391" cy="140398"/>
                  <a:chOff x="7759726" y="3570639"/>
                  <a:chExt cx="143562" cy="140630"/>
                </a:xfrm>
              </p:grpSpPr>
              <p:cxnSp>
                <p:nvCxnSpPr>
                  <p:cNvPr id="429" name="Line 1145"/>
                  <p:cNvCxnSpPr/>
                  <p:nvPr/>
                </p:nvCxnSpPr>
                <p:spPr bwMode="auto">
                  <a:xfrm flipV="1">
                    <a:off x="7759726" y="3639269"/>
                    <a:ext cx="72000" cy="72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30" name="Line 1146"/>
                  <p:cNvCxnSpPr/>
                  <p:nvPr/>
                </p:nvCxnSpPr>
                <p:spPr bwMode="auto">
                  <a:xfrm>
                    <a:off x="7831288" y="3639269"/>
                    <a:ext cx="72000" cy="72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31" name="Line 1144"/>
                  <p:cNvCxnSpPr/>
                  <p:nvPr/>
                </p:nvCxnSpPr>
                <p:spPr bwMode="auto">
                  <a:xfrm>
                    <a:off x="7831288" y="3570639"/>
                    <a:ext cx="0" cy="7211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26" name="T1"/>
                <p:cNvGrpSpPr/>
                <p:nvPr/>
              </p:nvGrpSpPr>
              <p:grpSpPr>
                <a:xfrm>
                  <a:off x="7608651" y="3125365"/>
                  <a:ext cx="431281" cy="701430"/>
                  <a:chOff x="7608651" y="3125365"/>
                  <a:chExt cx="431281" cy="701430"/>
                </a:xfrm>
              </p:grpSpPr>
              <p:sp>
                <p:nvSpPr>
                  <p:cNvPr id="427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7608651" y="3125365"/>
                    <a:ext cx="431281" cy="43108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428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7608651" y="3395709"/>
                    <a:ext cx="431281" cy="43108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</p:grpSp>
          </p:grpSp>
          <p:grpSp>
            <p:nvGrpSpPr>
              <p:cNvPr id="391" name="T1"/>
              <p:cNvGrpSpPr/>
              <p:nvPr/>
            </p:nvGrpSpPr>
            <p:grpSpPr>
              <a:xfrm>
                <a:off x="0" y="86236"/>
                <a:ext cx="1990022" cy="3622475"/>
                <a:chOff x="6268791" y="866458"/>
                <a:chExt cx="1990377" cy="3623344"/>
              </a:xfrm>
            </p:grpSpPr>
            <p:grpSp>
              <p:nvGrpSpPr>
                <p:cNvPr id="392" name="P,Q_T1_D"/>
                <p:cNvGrpSpPr/>
                <p:nvPr/>
              </p:nvGrpSpPr>
              <p:grpSpPr>
                <a:xfrm>
                  <a:off x="7468939" y="4211001"/>
                  <a:ext cx="790229" cy="278801"/>
                  <a:chOff x="7468939" y="4211001"/>
                  <a:chExt cx="790229" cy="278801"/>
                </a:xfrm>
              </p:grpSpPr>
              <p:sp>
                <p:nvSpPr>
                  <p:cNvPr id="415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68939" y="4211002"/>
                    <a:ext cx="250480" cy="1518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3,00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16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68939" y="4338001"/>
                    <a:ext cx="250480" cy="1518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17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22939" y="4211001"/>
                    <a:ext cx="250480" cy="1518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3,00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18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16589" y="4338000"/>
                    <a:ext cx="250480" cy="1518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19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08688" y="4211001"/>
                    <a:ext cx="250480" cy="1518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3,00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20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08074" y="4338000"/>
                    <a:ext cx="250480" cy="1518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3" name="U_T1D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68791" y="3393786"/>
                      <a:ext cx="1263650" cy="6534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C0C0C0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36000" tIns="0" rIns="36000" bIns="0" anchor="ctr" anchorCtr="0" upright="1">
                      <a:noAutofit/>
                    </a:bodyPr>
                    <a:lstStyle/>
                    <a:p>
                      <a:pPr marL="182880" marR="292735" algn="ctr" eaLnBrk="0" fontAlgn="base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["/>
                                <m:endChr m:val="]"/>
                                <m:ctrlPr>
                                  <a:rPr lang="pl-PL" sz="9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l-PL" sz="9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0,216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311,5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 /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𝟎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𝟑𝟔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0,204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195,9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 /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𝟎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𝟑𝟗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0,224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76,3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  /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𝟎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𝟑𝟕</m:t>
                                      </m:r>
                                    </m:e>
                                  </m:mr>
                                </m:m>
                              </m:e>
                            </m:d>
                          </m:oMath>
                        </m:oMathPara>
                      </a14:m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</mc:Choice>
              <mc:Fallback xmlns="">
                <p:sp>
                  <p:nvSpPr>
                    <p:cNvPr id="393" name="U_T1D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6268791" y="3393786"/>
                      <a:ext cx="1263650" cy="653415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C0C0C0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pl-P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394" name="I_T1_D"/>
                <p:cNvGrpSpPr/>
                <p:nvPr/>
              </p:nvGrpSpPr>
              <p:grpSpPr>
                <a:xfrm>
                  <a:off x="7424026" y="3831301"/>
                  <a:ext cx="622775" cy="362587"/>
                  <a:chOff x="7424026" y="3831301"/>
                  <a:chExt cx="622775" cy="362587"/>
                </a:xfrm>
              </p:grpSpPr>
              <p:cxnSp>
                <p:nvCxnSpPr>
                  <p:cNvPr id="409" name="I1"/>
                  <p:cNvCxnSpPr/>
                  <p:nvPr/>
                </p:nvCxnSpPr>
                <p:spPr bwMode="auto">
                  <a:xfrm>
                    <a:off x="7608176" y="392718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410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4026" y="3831301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14639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411" name="I1"/>
                  <p:cNvCxnSpPr/>
                  <p:nvPr/>
                </p:nvCxnSpPr>
                <p:spPr bwMode="auto">
                  <a:xfrm>
                    <a:off x="7830901" y="392718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412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37221" y="3840828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15485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13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62176" y="3831301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114109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414" name="I1"/>
                  <p:cNvCxnSpPr/>
                  <p:nvPr/>
                </p:nvCxnSpPr>
                <p:spPr bwMode="auto">
                  <a:xfrm>
                    <a:off x="8046801" y="392718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395" name="I_T1_G"/>
                <p:cNvGrpSpPr/>
                <p:nvPr/>
              </p:nvGrpSpPr>
              <p:grpSpPr>
                <a:xfrm>
                  <a:off x="7425368" y="2860386"/>
                  <a:ext cx="614608" cy="234635"/>
                  <a:chOff x="7425368" y="2860386"/>
                  <a:chExt cx="614608" cy="234635"/>
                </a:xfrm>
              </p:grpSpPr>
              <p:cxnSp>
                <p:nvCxnSpPr>
                  <p:cNvPr id="403" name="I1"/>
                  <p:cNvCxnSpPr/>
                  <p:nvPr/>
                </p:nvCxnSpPr>
                <p:spPr bwMode="auto">
                  <a:xfrm>
                    <a:off x="7615001" y="293023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404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54016" y="2860386"/>
                    <a:ext cx="184480" cy="2346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394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405" name="I1"/>
                  <p:cNvCxnSpPr/>
                  <p:nvPr/>
                </p:nvCxnSpPr>
                <p:spPr bwMode="auto">
                  <a:xfrm>
                    <a:off x="7824076" y="289848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06" name="I1"/>
                  <p:cNvCxnSpPr/>
                  <p:nvPr/>
                </p:nvCxnSpPr>
                <p:spPr bwMode="auto">
                  <a:xfrm>
                    <a:off x="8039976" y="289848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407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46751" y="2860386"/>
                    <a:ext cx="183844" cy="2346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393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08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5368" y="2860386"/>
                    <a:ext cx="183844" cy="2346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392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p:grpSp>
              <p:nvGrpSpPr>
                <p:cNvPr id="396" name="P,Q_T1_G"/>
                <p:cNvGrpSpPr/>
                <p:nvPr/>
              </p:nvGrpSpPr>
              <p:grpSpPr>
                <a:xfrm>
                  <a:off x="7433777" y="866458"/>
                  <a:ext cx="742775" cy="2006187"/>
                  <a:chOff x="7433777" y="866458"/>
                  <a:chExt cx="742775" cy="2006187"/>
                </a:xfrm>
              </p:grpSpPr>
              <p:sp>
                <p:nvSpPr>
                  <p:cNvPr id="397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33777" y="866458"/>
                    <a:ext cx="183792" cy="3108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3,161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398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74296" y="866458"/>
                    <a:ext cx="184427" cy="3108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0,986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399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43713" y="1774452"/>
                    <a:ext cx="183844" cy="3108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2,900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00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89858" y="1774452"/>
                    <a:ext cx="184479" cy="3108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0,854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01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60375" y="2555436"/>
                    <a:ext cx="184479" cy="3108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2,939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02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92708" y="2561785"/>
                    <a:ext cx="183844" cy="3108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1,160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</p:grpSp>
        </p:grpSp>
        <p:grpSp>
          <p:nvGrpSpPr>
            <p:cNvPr id="265" name="T1"/>
            <p:cNvGrpSpPr/>
            <p:nvPr/>
          </p:nvGrpSpPr>
          <p:grpSpPr>
            <a:xfrm>
              <a:off x="3923415" y="776177"/>
              <a:ext cx="1962155" cy="3699517"/>
              <a:chOff x="-76210" y="0"/>
              <a:chExt cx="1962741" cy="3699820"/>
            </a:xfrm>
          </p:grpSpPr>
          <p:sp>
            <p:nvSpPr>
              <p:cNvPr id="335" name="Text Box 1204"/>
              <p:cNvSpPr txBox="1">
                <a:spLocks noChangeArrowheads="1"/>
              </p:cNvSpPr>
              <p:nvPr/>
            </p:nvSpPr>
            <p:spPr bwMode="auto">
              <a:xfrm>
                <a:off x="1380226" y="2613804"/>
                <a:ext cx="260985" cy="170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9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Yd11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336" name="Trf_T1"/>
              <p:cNvGrpSpPr/>
              <p:nvPr/>
            </p:nvGrpSpPr>
            <p:grpSpPr>
              <a:xfrm>
                <a:off x="1259456" y="0"/>
                <a:ext cx="432248" cy="3403421"/>
                <a:chOff x="5263770" y="775311"/>
                <a:chExt cx="432954" cy="3405316"/>
              </a:xfrm>
            </p:grpSpPr>
            <p:grpSp>
              <p:nvGrpSpPr>
                <p:cNvPr id="367" name="T1_ZasG"/>
                <p:cNvGrpSpPr/>
                <p:nvPr/>
              </p:nvGrpSpPr>
              <p:grpSpPr>
                <a:xfrm>
                  <a:off x="5269454" y="775311"/>
                  <a:ext cx="426851" cy="2557096"/>
                  <a:chOff x="5269454" y="775311"/>
                  <a:chExt cx="426851" cy="2558389"/>
                </a:xfrm>
              </p:grpSpPr>
              <p:cxnSp>
                <p:nvCxnSpPr>
                  <p:cNvPr id="386" name="Line 1140"/>
                  <p:cNvCxnSpPr/>
                  <p:nvPr/>
                </p:nvCxnSpPr>
                <p:spPr bwMode="auto">
                  <a:xfrm flipV="1">
                    <a:off x="5696305" y="2481095"/>
                    <a:ext cx="0" cy="828682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87" name="Line 1140"/>
                  <p:cNvCxnSpPr/>
                  <p:nvPr/>
                </p:nvCxnSpPr>
                <p:spPr bwMode="auto">
                  <a:xfrm flipV="1">
                    <a:off x="5480516" y="1618013"/>
                    <a:ext cx="0" cy="1513413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88" name="Line 1140"/>
                  <p:cNvCxnSpPr/>
                  <p:nvPr/>
                </p:nvCxnSpPr>
                <p:spPr bwMode="auto">
                  <a:xfrm flipV="1">
                    <a:off x="5269454" y="775311"/>
                    <a:ext cx="0" cy="2558389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368" name="T1_ZasD"/>
                <p:cNvGrpSpPr/>
                <p:nvPr/>
              </p:nvGrpSpPr>
              <p:grpSpPr>
                <a:xfrm>
                  <a:off x="5263772" y="3635480"/>
                  <a:ext cx="432952" cy="545147"/>
                  <a:chOff x="5263772" y="3635480"/>
                  <a:chExt cx="432952" cy="545646"/>
                </a:xfrm>
              </p:grpSpPr>
              <p:cxnSp>
                <p:nvCxnSpPr>
                  <p:cNvPr id="383" name="Line 1140"/>
                  <p:cNvCxnSpPr/>
                  <p:nvPr/>
                </p:nvCxnSpPr>
                <p:spPr bwMode="auto">
                  <a:xfrm flipH="1" flipV="1">
                    <a:off x="5263772" y="3635480"/>
                    <a:ext cx="0" cy="540577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84" name="Line 1140"/>
                  <p:cNvCxnSpPr/>
                  <p:nvPr/>
                </p:nvCxnSpPr>
                <p:spPr bwMode="auto">
                  <a:xfrm flipH="1" flipV="1">
                    <a:off x="5696724" y="3640550"/>
                    <a:ext cx="0" cy="540576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85" name="Line 1140"/>
                  <p:cNvCxnSpPr/>
                  <p:nvPr/>
                </p:nvCxnSpPr>
                <p:spPr bwMode="auto">
                  <a:xfrm flipV="1">
                    <a:off x="5485014" y="3816551"/>
                    <a:ext cx="0" cy="360385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369" name="Trójk"/>
                <p:cNvGrpSpPr/>
                <p:nvPr/>
              </p:nvGrpSpPr>
              <p:grpSpPr>
                <a:xfrm>
                  <a:off x="5414845" y="3220112"/>
                  <a:ext cx="151765" cy="144000"/>
                  <a:chOff x="5414845" y="3220112"/>
                  <a:chExt cx="151952" cy="144000"/>
                </a:xfrm>
              </p:grpSpPr>
              <p:cxnSp>
                <p:nvCxnSpPr>
                  <p:cNvPr id="380" name="Line 1144"/>
                  <p:cNvCxnSpPr/>
                  <p:nvPr/>
                </p:nvCxnSpPr>
                <p:spPr bwMode="auto">
                  <a:xfrm>
                    <a:off x="5422797" y="3355284"/>
                    <a:ext cx="14400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81" name="Line 1145"/>
                  <p:cNvCxnSpPr/>
                  <p:nvPr/>
                </p:nvCxnSpPr>
                <p:spPr bwMode="auto">
                  <a:xfrm flipV="1">
                    <a:off x="5414845" y="3220112"/>
                    <a:ext cx="71755" cy="14351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82" name="Line 1146"/>
                  <p:cNvCxnSpPr/>
                  <p:nvPr/>
                </p:nvCxnSpPr>
                <p:spPr bwMode="auto">
                  <a:xfrm>
                    <a:off x="5486407" y="3220112"/>
                    <a:ext cx="72000" cy="144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370" name="Uziom"/>
                <p:cNvGrpSpPr/>
                <p:nvPr/>
              </p:nvGrpSpPr>
              <p:grpSpPr>
                <a:xfrm>
                  <a:off x="5446650" y="3633575"/>
                  <a:ext cx="71755" cy="111318"/>
                  <a:chOff x="5446650" y="3633575"/>
                  <a:chExt cx="71755" cy="111318"/>
                </a:xfrm>
              </p:grpSpPr>
              <p:cxnSp>
                <p:nvCxnSpPr>
                  <p:cNvPr id="378" name="Line 1140"/>
                  <p:cNvCxnSpPr/>
                  <p:nvPr/>
                </p:nvCxnSpPr>
                <p:spPr bwMode="auto">
                  <a:xfrm flipV="1">
                    <a:off x="5486407" y="3633575"/>
                    <a:ext cx="0" cy="10795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79" name="Line 1140"/>
                  <p:cNvCxnSpPr/>
                  <p:nvPr/>
                </p:nvCxnSpPr>
                <p:spPr bwMode="auto">
                  <a:xfrm flipV="1">
                    <a:off x="5446650" y="3744893"/>
                    <a:ext cx="71755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371" name="Gwzd"/>
                <p:cNvGrpSpPr/>
                <p:nvPr/>
              </p:nvGrpSpPr>
              <p:grpSpPr>
                <a:xfrm>
                  <a:off x="5414845" y="3562014"/>
                  <a:ext cx="143391" cy="140398"/>
                  <a:chOff x="5414845" y="3562014"/>
                  <a:chExt cx="143562" cy="140630"/>
                </a:xfrm>
              </p:grpSpPr>
              <p:cxnSp>
                <p:nvCxnSpPr>
                  <p:cNvPr id="375" name="Line 1145"/>
                  <p:cNvCxnSpPr/>
                  <p:nvPr/>
                </p:nvCxnSpPr>
                <p:spPr bwMode="auto">
                  <a:xfrm flipV="1">
                    <a:off x="5414845" y="3630644"/>
                    <a:ext cx="72000" cy="72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76" name="Line 1146"/>
                  <p:cNvCxnSpPr/>
                  <p:nvPr/>
                </p:nvCxnSpPr>
                <p:spPr bwMode="auto">
                  <a:xfrm>
                    <a:off x="5486407" y="3630644"/>
                    <a:ext cx="72000" cy="72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77" name="Line 1144"/>
                  <p:cNvCxnSpPr/>
                  <p:nvPr/>
                </p:nvCxnSpPr>
                <p:spPr bwMode="auto">
                  <a:xfrm>
                    <a:off x="5486407" y="3562014"/>
                    <a:ext cx="0" cy="7211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372" name="T1"/>
                <p:cNvGrpSpPr/>
                <p:nvPr/>
              </p:nvGrpSpPr>
              <p:grpSpPr>
                <a:xfrm>
                  <a:off x="5263770" y="3116740"/>
                  <a:ext cx="431281" cy="701430"/>
                  <a:chOff x="5263770" y="3116740"/>
                  <a:chExt cx="431281" cy="701430"/>
                </a:xfrm>
              </p:grpSpPr>
              <p:sp>
                <p:nvSpPr>
                  <p:cNvPr id="373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5263770" y="3116740"/>
                    <a:ext cx="431281" cy="43108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374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5263770" y="3387084"/>
                    <a:ext cx="431281" cy="43108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</p:grpSp>
          </p:grpSp>
          <p:grpSp>
            <p:nvGrpSpPr>
              <p:cNvPr id="337" name="T1"/>
              <p:cNvGrpSpPr/>
              <p:nvPr/>
            </p:nvGrpSpPr>
            <p:grpSpPr>
              <a:xfrm>
                <a:off x="-76210" y="86258"/>
                <a:ext cx="1962741" cy="3613562"/>
                <a:chOff x="3923896" y="857854"/>
                <a:chExt cx="1963059" cy="3614427"/>
              </a:xfrm>
            </p:grpSpPr>
            <p:grpSp>
              <p:nvGrpSpPr>
                <p:cNvPr id="338" name="P,Q_T1_D"/>
                <p:cNvGrpSpPr/>
                <p:nvPr/>
              </p:nvGrpSpPr>
              <p:grpSpPr>
                <a:xfrm>
                  <a:off x="5096770" y="4229711"/>
                  <a:ext cx="790185" cy="242570"/>
                  <a:chOff x="5096770" y="4229711"/>
                  <a:chExt cx="790185" cy="242570"/>
                </a:xfrm>
              </p:grpSpPr>
              <p:sp>
                <p:nvSpPr>
                  <p:cNvPr id="361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96770" y="4229711"/>
                    <a:ext cx="250435" cy="1517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4,00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362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96770" y="4320516"/>
                    <a:ext cx="250435" cy="1517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1,50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363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50770" y="4229711"/>
                    <a:ext cx="250435" cy="1517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4,00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364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44420" y="4313531"/>
                    <a:ext cx="250435" cy="1517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1,50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365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36520" y="4229711"/>
                    <a:ext cx="250435" cy="1517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4,00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366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36520" y="4320516"/>
                    <a:ext cx="250435" cy="1517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1,50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9" name="U_T1D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23896" y="3385161"/>
                      <a:ext cx="1263650" cy="6534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C0C0C0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36000" tIns="0" rIns="36000" bIns="0" anchor="ctr" anchorCtr="0" upright="1">
                      <a:noAutofit/>
                    </a:bodyPr>
                    <a:lstStyle/>
                    <a:p>
                      <a:pPr marL="182880" marR="292735" algn="ctr" eaLnBrk="0" fontAlgn="base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["/>
                                <m:endChr m:val="]"/>
                                <m:ctrlPr>
                                  <a:rPr lang="pl-PL" sz="9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l-PL" sz="9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3,306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133,1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 /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𝟓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𝟒𝟓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3,136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17,5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      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/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𝟓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𝟗𝟕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3,436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257,7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 / 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𝟓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𝟔𝟗</m:t>
                                      </m:r>
                                    </m:e>
                                  </m:mr>
                                </m:m>
                              </m:e>
                            </m:d>
                          </m:oMath>
                        </m:oMathPara>
                      </a14:m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</mc:Choice>
              <mc:Fallback xmlns="">
                <p:sp>
                  <p:nvSpPr>
                    <p:cNvPr id="339" name="U_T1D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3923896" y="3385161"/>
                      <a:ext cx="1263650" cy="653415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C0C0C0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pl-P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340" name="I_T1_D"/>
                <p:cNvGrpSpPr/>
                <p:nvPr/>
              </p:nvGrpSpPr>
              <p:grpSpPr>
                <a:xfrm>
                  <a:off x="5072320" y="3759811"/>
                  <a:ext cx="622775" cy="359410"/>
                  <a:chOff x="5072320" y="3759811"/>
                  <a:chExt cx="622775" cy="359410"/>
                </a:xfrm>
              </p:grpSpPr>
              <p:cxnSp>
                <p:nvCxnSpPr>
                  <p:cNvPr id="355" name="I1"/>
                  <p:cNvCxnSpPr/>
                  <p:nvPr/>
                </p:nvCxnSpPr>
                <p:spPr bwMode="auto">
                  <a:xfrm>
                    <a:off x="5263295" y="391856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356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72320" y="3766161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1292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357" name="I1"/>
                  <p:cNvCxnSpPr/>
                  <p:nvPr/>
                </p:nvCxnSpPr>
                <p:spPr bwMode="auto">
                  <a:xfrm>
                    <a:off x="5479195" y="391856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358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88220" y="3759811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1362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359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10470" y="3759811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1243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360" name="I1"/>
                  <p:cNvCxnSpPr/>
                  <p:nvPr/>
                </p:nvCxnSpPr>
                <p:spPr bwMode="auto">
                  <a:xfrm>
                    <a:off x="5695095" y="391856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341" name="I_T1_G"/>
                <p:cNvGrpSpPr/>
                <p:nvPr/>
              </p:nvGrpSpPr>
              <p:grpSpPr>
                <a:xfrm>
                  <a:off x="5078635" y="2851761"/>
                  <a:ext cx="782456" cy="234635"/>
                  <a:chOff x="5078635" y="2851761"/>
                  <a:chExt cx="782456" cy="234635"/>
                </a:xfrm>
              </p:grpSpPr>
              <p:cxnSp>
                <p:nvCxnSpPr>
                  <p:cNvPr id="349" name="I1"/>
                  <p:cNvCxnSpPr/>
                  <p:nvPr/>
                </p:nvCxnSpPr>
                <p:spPr bwMode="auto">
                  <a:xfrm>
                    <a:off x="5263295" y="292161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350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76612" y="2851761"/>
                    <a:ext cx="184479" cy="2346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521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351" name="I1"/>
                  <p:cNvCxnSpPr/>
                  <p:nvPr/>
                </p:nvCxnSpPr>
                <p:spPr bwMode="auto">
                  <a:xfrm>
                    <a:off x="5479194" y="288986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52" name="I1"/>
                  <p:cNvCxnSpPr/>
                  <p:nvPr/>
                </p:nvCxnSpPr>
                <p:spPr bwMode="auto">
                  <a:xfrm>
                    <a:off x="5695095" y="288986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353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78635" y="2851761"/>
                    <a:ext cx="183844" cy="2346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518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354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94531" y="2851761"/>
                    <a:ext cx="183844" cy="2346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519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p:grpSp>
              <p:nvGrpSpPr>
                <p:cNvPr id="342" name="P,Q_T1_G"/>
                <p:cNvGrpSpPr/>
                <p:nvPr/>
              </p:nvGrpSpPr>
              <p:grpSpPr>
                <a:xfrm>
                  <a:off x="5091880" y="857854"/>
                  <a:ext cx="741646" cy="1999817"/>
                  <a:chOff x="5091880" y="857854"/>
                  <a:chExt cx="741646" cy="1999817"/>
                </a:xfrm>
              </p:grpSpPr>
              <p:sp>
                <p:nvSpPr>
                  <p:cNvPr id="343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91880" y="857854"/>
                    <a:ext cx="184479" cy="3108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4,213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344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37838" y="857854"/>
                    <a:ext cx="184479" cy="3108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1,484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345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01295" y="1765828"/>
                    <a:ext cx="183844" cy="3108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3,868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346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47438" y="1765828"/>
                    <a:ext cx="184479" cy="3108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1,306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347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17369" y="2546812"/>
                    <a:ext cx="184479" cy="3108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3,918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348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49682" y="2546337"/>
                    <a:ext cx="183844" cy="3108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1,710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</p:grpSp>
        </p:grpSp>
        <p:grpSp>
          <p:nvGrpSpPr>
            <p:cNvPr id="266" name="Węzły_15kV"/>
            <p:cNvGrpSpPr/>
            <p:nvPr/>
          </p:nvGrpSpPr>
          <p:grpSpPr>
            <a:xfrm>
              <a:off x="5231219" y="744278"/>
              <a:ext cx="2818247" cy="1765337"/>
              <a:chOff x="5239267" y="740809"/>
              <a:chExt cx="2818355" cy="1765763"/>
            </a:xfrm>
          </p:grpSpPr>
          <p:sp>
            <p:nvSpPr>
              <p:cNvPr id="329" name="W7"/>
              <p:cNvSpPr>
                <a:spLocks noChangeArrowheads="1"/>
              </p:cNvSpPr>
              <p:nvPr/>
            </p:nvSpPr>
            <p:spPr bwMode="auto">
              <a:xfrm>
                <a:off x="8003620" y="2452075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30" name="W7"/>
              <p:cNvSpPr>
                <a:spLocks noChangeArrowheads="1"/>
              </p:cNvSpPr>
              <p:nvPr/>
            </p:nvSpPr>
            <p:spPr bwMode="auto">
              <a:xfrm>
                <a:off x="7800085" y="1589863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31" name="W7"/>
              <p:cNvSpPr>
                <a:spLocks noChangeArrowheads="1"/>
              </p:cNvSpPr>
              <p:nvPr/>
            </p:nvSpPr>
            <p:spPr bwMode="auto">
              <a:xfrm>
                <a:off x="7587938" y="740809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32" name="W4"/>
              <p:cNvSpPr>
                <a:spLocks noChangeArrowheads="1"/>
              </p:cNvSpPr>
              <p:nvPr/>
            </p:nvSpPr>
            <p:spPr bwMode="auto">
              <a:xfrm>
                <a:off x="5451899" y="1589372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33" name="W4"/>
              <p:cNvSpPr>
                <a:spLocks noChangeArrowheads="1"/>
              </p:cNvSpPr>
              <p:nvPr/>
            </p:nvSpPr>
            <p:spPr bwMode="auto">
              <a:xfrm>
                <a:off x="5668604" y="2452566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34" name="W4"/>
              <p:cNvSpPr>
                <a:spLocks noChangeArrowheads="1"/>
              </p:cNvSpPr>
              <p:nvPr/>
            </p:nvSpPr>
            <p:spPr bwMode="auto">
              <a:xfrm>
                <a:off x="5239267" y="740809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267" name="Linia_15kV"/>
            <p:cNvGrpSpPr/>
            <p:nvPr/>
          </p:nvGrpSpPr>
          <p:grpSpPr>
            <a:xfrm>
              <a:off x="2817628" y="733739"/>
              <a:ext cx="5373122" cy="1786972"/>
              <a:chOff x="2818796" y="732184"/>
              <a:chExt cx="5373304" cy="1786972"/>
            </a:xfrm>
          </p:grpSpPr>
          <p:cxnSp>
            <p:nvCxnSpPr>
              <p:cNvPr id="320" name="Line 1187"/>
              <p:cNvCxnSpPr/>
              <p:nvPr/>
            </p:nvCxnSpPr>
            <p:spPr bwMode="auto">
              <a:xfrm flipV="1">
                <a:off x="3008116" y="2484935"/>
                <a:ext cx="518398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1" name="Prostokąt 320"/>
              <p:cNvSpPr/>
              <p:nvPr/>
            </p:nvSpPr>
            <p:spPr bwMode="auto">
              <a:xfrm rot="5400000">
                <a:off x="6542471" y="2377593"/>
                <a:ext cx="69182" cy="2139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22" name="Prostokąt 321"/>
              <p:cNvSpPr/>
              <p:nvPr/>
            </p:nvSpPr>
            <p:spPr bwMode="auto">
              <a:xfrm rot="5400000">
                <a:off x="4236593" y="2369641"/>
                <a:ext cx="69816" cy="2139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323" name="Line 1187"/>
              <p:cNvCxnSpPr/>
              <p:nvPr/>
            </p:nvCxnSpPr>
            <p:spPr bwMode="auto">
              <a:xfrm flipV="1">
                <a:off x="2818796" y="1619572"/>
                <a:ext cx="5364183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4" name="Prostokąt 323"/>
              <p:cNvSpPr/>
              <p:nvPr/>
            </p:nvSpPr>
            <p:spPr bwMode="auto">
              <a:xfrm rot="5400000">
                <a:off x="6550422" y="1510901"/>
                <a:ext cx="69182" cy="21396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25" name="Prostokąt 324"/>
              <p:cNvSpPr/>
              <p:nvPr/>
            </p:nvSpPr>
            <p:spPr bwMode="auto">
              <a:xfrm rot="5400000">
                <a:off x="4244544" y="1510901"/>
                <a:ext cx="69817" cy="21396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326" name="Line 1187"/>
              <p:cNvCxnSpPr/>
              <p:nvPr/>
            </p:nvCxnSpPr>
            <p:spPr bwMode="auto">
              <a:xfrm flipV="1">
                <a:off x="3008116" y="775405"/>
                <a:ext cx="518398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7" name="Prostokąt 326"/>
              <p:cNvSpPr/>
              <p:nvPr/>
            </p:nvSpPr>
            <p:spPr bwMode="auto">
              <a:xfrm rot="5400000">
                <a:off x="6534520" y="660110"/>
                <a:ext cx="69211" cy="21399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28" name="Prostokąt 327"/>
              <p:cNvSpPr/>
              <p:nvPr/>
            </p:nvSpPr>
            <p:spPr bwMode="auto">
              <a:xfrm rot="5400000">
                <a:off x="4236593" y="660110"/>
                <a:ext cx="69846" cy="21399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68" name="OznFaz"/>
            <p:cNvGrpSpPr/>
            <p:nvPr/>
          </p:nvGrpSpPr>
          <p:grpSpPr>
            <a:xfrm>
              <a:off x="3232298" y="627322"/>
              <a:ext cx="167597" cy="1830223"/>
              <a:chOff x="3232395" y="628678"/>
              <a:chExt cx="168184" cy="1830778"/>
            </a:xfrm>
          </p:grpSpPr>
          <p:sp>
            <p:nvSpPr>
              <p:cNvPr id="317" name="Txt_A"/>
              <p:cNvSpPr txBox="1">
                <a:spLocks noChangeArrowheads="1"/>
              </p:cNvSpPr>
              <p:nvPr/>
            </p:nvSpPr>
            <p:spPr bwMode="auto">
              <a:xfrm>
                <a:off x="3232395" y="628678"/>
                <a:ext cx="140063" cy="15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A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18" name="Txt_B"/>
              <p:cNvSpPr txBox="1">
                <a:spLocks noChangeArrowheads="1"/>
              </p:cNvSpPr>
              <p:nvPr/>
            </p:nvSpPr>
            <p:spPr bwMode="auto">
              <a:xfrm>
                <a:off x="3247241" y="1466426"/>
                <a:ext cx="140063" cy="15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B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19" name="Txt_C"/>
              <p:cNvSpPr txBox="1">
                <a:spLocks noChangeArrowheads="1"/>
              </p:cNvSpPr>
              <p:nvPr/>
            </p:nvSpPr>
            <p:spPr bwMode="auto">
              <a:xfrm>
                <a:off x="3260149" y="2307682"/>
                <a:ext cx="140430" cy="15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C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269" name="TR"/>
            <p:cNvGrpSpPr/>
            <p:nvPr/>
          </p:nvGrpSpPr>
          <p:grpSpPr>
            <a:xfrm>
              <a:off x="1531089" y="776176"/>
              <a:ext cx="1473299" cy="1710689"/>
              <a:chOff x="0" y="0"/>
              <a:chExt cx="1473636" cy="1710768"/>
            </a:xfrm>
          </p:grpSpPr>
          <p:sp>
            <p:nvSpPr>
              <p:cNvPr id="296" name="Text Box 1204"/>
              <p:cNvSpPr txBox="1">
                <a:spLocks noChangeArrowheads="1"/>
              </p:cNvSpPr>
              <p:nvPr/>
            </p:nvSpPr>
            <p:spPr bwMode="auto">
              <a:xfrm>
                <a:off x="526209" y="741872"/>
                <a:ext cx="260985" cy="170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9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Yd11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97" name="Line 1185"/>
              <p:cNvCxnSpPr/>
              <p:nvPr/>
            </p:nvCxnSpPr>
            <p:spPr bwMode="auto">
              <a:xfrm>
                <a:off x="1061049" y="1147314"/>
                <a:ext cx="402272" cy="56345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8" name="Line 1184"/>
              <p:cNvCxnSpPr/>
              <p:nvPr/>
            </p:nvCxnSpPr>
            <p:spPr bwMode="auto">
              <a:xfrm flipV="1">
                <a:off x="1061049" y="0"/>
                <a:ext cx="412587" cy="56495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99" name="GwTR1"/>
              <p:cNvGrpSpPr/>
              <p:nvPr/>
            </p:nvGrpSpPr>
            <p:grpSpPr>
              <a:xfrm>
                <a:off x="879895" y="629907"/>
                <a:ext cx="216535" cy="252730"/>
                <a:chOff x="2420941" y="1405833"/>
                <a:chExt cx="216535" cy="252730"/>
              </a:xfrm>
            </p:grpSpPr>
            <p:cxnSp>
              <p:nvCxnSpPr>
                <p:cNvPr id="314" name="Line 1144"/>
                <p:cNvCxnSpPr/>
                <p:nvPr/>
              </p:nvCxnSpPr>
              <p:spPr bwMode="auto">
                <a:xfrm>
                  <a:off x="2420941" y="1658563"/>
                  <a:ext cx="21653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5" name="Line 1145"/>
                <p:cNvCxnSpPr/>
                <p:nvPr/>
              </p:nvCxnSpPr>
              <p:spPr bwMode="auto">
                <a:xfrm flipV="1">
                  <a:off x="2420941" y="1405833"/>
                  <a:ext cx="107950" cy="25273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6" name="Line 1146"/>
                <p:cNvCxnSpPr/>
                <p:nvPr/>
              </p:nvCxnSpPr>
              <p:spPr bwMode="auto">
                <a:xfrm>
                  <a:off x="2529526" y="1405833"/>
                  <a:ext cx="107950" cy="25273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00" name="DeltaR1"/>
              <p:cNvGrpSpPr/>
              <p:nvPr/>
            </p:nvGrpSpPr>
            <p:grpSpPr>
              <a:xfrm>
                <a:off x="276045" y="612476"/>
                <a:ext cx="288925" cy="324444"/>
                <a:chOff x="1813246" y="1384560"/>
                <a:chExt cx="288925" cy="324485"/>
              </a:xfrm>
            </p:grpSpPr>
            <p:cxnSp>
              <p:nvCxnSpPr>
                <p:cNvPr id="311" name="Line 1140"/>
                <p:cNvCxnSpPr/>
                <p:nvPr/>
              </p:nvCxnSpPr>
              <p:spPr bwMode="auto">
                <a:xfrm>
                  <a:off x="1958026" y="1384560"/>
                  <a:ext cx="0" cy="18034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2" name="Line 1141"/>
                <p:cNvCxnSpPr/>
                <p:nvPr/>
              </p:nvCxnSpPr>
              <p:spPr bwMode="auto">
                <a:xfrm flipH="1">
                  <a:off x="1813246" y="1564900"/>
                  <a:ext cx="144145" cy="1441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3" name="Line 1142"/>
                <p:cNvCxnSpPr/>
                <p:nvPr/>
              </p:nvCxnSpPr>
              <p:spPr bwMode="auto">
                <a:xfrm>
                  <a:off x="1958026" y="1564900"/>
                  <a:ext cx="144145" cy="1441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01" name="UzTR"/>
              <p:cNvGrpSpPr/>
              <p:nvPr/>
            </p:nvGrpSpPr>
            <p:grpSpPr>
              <a:xfrm>
                <a:off x="345057" y="802456"/>
                <a:ext cx="143502" cy="151076"/>
                <a:chOff x="1882888" y="1578594"/>
                <a:chExt cx="143510" cy="151076"/>
              </a:xfrm>
            </p:grpSpPr>
            <p:cxnSp>
              <p:nvCxnSpPr>
                <p:cNvPr id="309" name="Line 1140"/>
                <p:cNvCxnSpPr/>
                <p:nvPr/>
              </p:nvCxnSpPr>
              <p:spPr bwMode="auto">
                <a:xfrm flipV="1">
                  <a:off x="1882888" y="1729670"/>
                  <a:ext cx="143510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0" name="Line 1140"/>
                <p:cNvCxnSpPr/>
                <p:nvPr/>
              </p:nvCxnSpPr>
              <p:spPr bwMode="auto">
                <a:xfrm flipV="1">
                  <a:off x="1954449" y="1578594"/>
                  <a:ext cx="0" cy="14351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02" name="TR"/>
              <p:cNvGrpSpPr/>
              <p:nvPr/>
            </p:nvGrpSpPr>
            <p:grpSpPr>
              <a:xfrm>
                <a:off x="103517" y="396816"/>
                <a:ext cx="1160191" cy="782684"/>
                <a:chOff x="1644361" y="1166681"/>
                <a:chExt cx="1161695" cy="783648"/>
              </a:xfrm>
            </p:grpSpPr>
            <p:sp>
              <p:nvSpPr>
                <p:cNvPr id="305" name="Oval 1137"/>
                <p:cNvSpPr>
                  <a:spLocks noChangeArrowheads="1"/>
                </p:cNvSpPr>
                <p:nvPr/>
              </p:nvSpPr>
              <p:spPr bwMode="auto">
                <a:xfrm>
                  <a:off x="2118717" y="1299454"/>
                  <a:ext cx="687339" cy="650875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307" name="Oval 1138"/>
                <p:cNvSpPr>
                  <a:spLocks noChangeArrowheads="1"/>
                </p:cNvSpPr>
                <p:nvPr/>
              </p:nvSpPr>
              <p:spPr bwMode="auto">
                <a:xfrm>
                  <a:off x="1644361" y="1299454"/>
                  <a:ext cx="687339" cy="650875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308" name="Text Box 1204"/>
                <p:cNvSpPr txBox="1">
                  <a:spLocks noChangeArrowheads="1"/>
                </p:cNvSpPr>
                <p:nvPr/>
              </p:nvSpPr>
              <p:spPr bwMode="auto">
                <a:xfrm>
                  <a:off x="2150021" y="1166681"/>
                  <a:ext cx="141788" cy="1519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TR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303" name="Line 1189"/>
              <p:cNvCxnSpPr/>
              <p:nvPr/>
            </p:nvCxnSpPr>
            <p:spPr bwMode="auto">
              <a:xfrm>
                <a:off x="0" y="422695"/>
                <a:ext cx="255573" cy="1845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4" name="Line 1190"/>
              <p:cNvCxnSpPr/>
              <p:nvPr/>
            </p:nvCxnSpPr>
            <p:spPr bwMode="auto">
              <a:xfrm flipV="1">
                <a:off x="0" y="1086929"/>
                <a:ext cx="208020" cy="1937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0" name="Linia_110kV"/>
            <p:cNvGrpSpPr/>
            <p:nvPr/>
          </p:nvGrpSpPr>
          <p:grpSpPr>
            <a:xfrm>
              <a:off x="467833" y="1158950"/>
              <a:ext cx="1170001" cy="931961"/>
              <a:chOff x="472031" y="1154832"/>
              <a:chExt cx="1170350" cy="932203"/>
            </a:xfrm>
          </p:grpSpPr>
          <p:grpSp>
            <p:nvGrpSpPr>
              <p:cNvPr id="288" name="L_WN"/>
              <p:cNvGrpSpPr/>
              <p:nvPr/>
            </p:nvGrpSpPr>
            <p:grpSpPr>
              <a:xfrm>
                <a:off x="472031" y="1190911"/>
                <a:ext cx="1170350" cy="868184"/>
                <a:chOff x="472031" y="1190911"/>
                <a:chExt cx="1170894" cy="868184"/>
              </a:xfrm>
            </p:grpSpPr>
            <p:cxnSp>
              <p:nvCxnSpPr>
                <p:cNvPr id="293" name="Line 1177"/>
                <p:cNvCxnSpPr/>
                <p:nvPr/>
              </p:nvCxnSpPr>
              <p:spPr bwMode="auto">
                <a:xfrm>
                  <a:off x="473942" y="1190911"/>
                  <a:ext cx="106249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4" name="Line 1177"/>
                <p:cNvCxnSpPr/>
                <p:nvPr/>
              </p:nvCxnSpPr>
              <p:spPr bwMode="auto">
                <a:xfrm>
                  <a:off x="472031" y="1620232"/>
                  <a:ext cx="117089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5" name="Line 1177"/>
                <p:cNvCxnSpPr/>
                <p:nvPr/>
              </p:nvCxnSpPr>
              <p:spPr bwMode="auto">
                <a:xfrm>
                  <a:off x="476483" y="2059095"/>
                  <a:ext cx="106249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89" name="Z_WN"/>
              <p:cNvGrpSpPr/>
              <p:nvPr/>
            </p:nvGrpSpPr>
            <p:grpSpPr>
              <a:xfrm>
                <a:off x="890873" y="1154832"/>
                <a:ext cx="238552" cy="932203"/>
                <a:chOff x="890879" y="1154830"/>
                <a:chExt cx="239580" cy="933582"/>
              </a:xfrm>
            </p:grpSpPr>
            <p:sp>
              <p:nvSpPr>
                <p:cNvPr id="290" name="Prostokąt 289"/>
                <p:cNvSpPr/>
                <p:nvPr/>
              </p:nvSpPr>
              <p:spPr bwMode="auto">
                <a:xfrm rot="5400000">
                  <a:off x="984810" y="1082778"/>
                  <a:ext cx="71118" cy="215222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rot="0" spcFirstLastPara="0" vert="horz" wrap="square" lIns="91440" tIns="45720" rIns="91440" bIns="45720" numCol="1" spcCol="0" rtlCol="0" fromWordArt="0" anchor="t" anchorCtr="0" forceAA="0" upright="1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291" name="Prostokąt 290"/>
                <p:cNvSpPr/>
                <p:nvPr/>
              </p:nvSpPr>
              <p:spPr bwMode="auto">
                <a:xfrm rot="5400000">
                  <a:off x="987289" y="1500571"/>
                  <a:ext cx="71118" cy="215222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rot="0" spcFirstLastPara="0" vert="horz" wrap="square" lIns="91440" tIns="45720" rIns="91440" bIns="45720" numCol="1" spcCol="0" rtlCol="0" fromWordArt="0" anchor="t" anchorCtr="0" forceAA="0" upright="1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292" name="Prostokąt 291"/>
                <p:cNvSpPr/>
                <p:nvPr/>
              </p:nvSpPr>
              <p:spPr bwMode="auto">
                <a:xfrm rot="5400000">
                  <a:off x="962931" y="1945242"/>
                  <a:ext cx="71118" cy="215222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rot="0" spcFirstLastPara="0" vert="horz" wrap="square" lIns="91440" tIns="45720" rIns="91440" bIns="45720" numCol="1" spcCol="0" rtlCol="0" fromWordArt="0" anchor="t" anchorCtr="0" forceAA="0" upright="1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</p:grpSp>
        </p:grpSp>
        <p:grpSp>
          <p:nvGrpSpPr>
            <p:cNvPr id="271" name="Gen"/>
            <p:cNvGrpSpPr/>
            <p:nvPr/>
          </p:nvGrpSpPr>
          <p:grpSpPr>
            <a:xfrm>
              <a:off x="255183" y="1084522"/>
              <a:ext cx="226686" cy="1088132"/>
              <a:chOff x="256382" y="1077202"/>
              <a:chExt cx="227218" cy="1090107"/>
            </a:xfrm>
          </p:grpSpPr>
          <p:grpSp>
            <p:nvGrpSpPr>
              <p:cNvPr id="276" name="Group 118"/>
              <p:cNvGrpSpPr>
                <a:grpSpLocks/>
              </p:cNvGrpSpPr>
              <p:nvPr/>
            </p:nvGrpSpPr>
            <p:grpSpPr bwMode="auto">
              <a:xfrm>
                <a:off x="256382" y="1077202"/>
                <a:ext cx="217170" cy="215900"/>
                <a:chOff x="256382" y="1077202"/>
                <a:chExt cx="342" cy="341"/>
              </a:xfrm>
            </p:grpSpPr>
            <p:sp>
              <p:nvSpPr>
                <p:cNvPr id="285" name="Oval 121"/>
                <p:cNvSpPr>
                  <a:spLocks noChangeArrowheads="1"/>
                </p:cNvSpPr>
                <p:nvPr/>
              </p:nvSpPr>
              <p:spPr bwMode="auto">
                <a:xfrm>
                  <a:off x="256382" y="1077202"/>
                  <a:ext cx="342" cy="341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6" name="Arc 120"/>
                <p:cNvSpPr>
                  <a:spLocks/>
                </p:cNvSpPr>
                <p:nvPr/>
              </p:nvSpPr>
              <p:spPr bwMode="auto">
                <a:xfrm flipH="1" flipV="1">
                  <a:off x="256439" y="1077373"/>
                  <a:ext cx="114" cy="57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7" name="Arc 119"/>
                <p:cNvSpPr>
                  <a:spLocks/>
                </p:cNvSpPr>
                <p:nvPr/>
              </p:nvSpPr>
              <p:spPr bwMode="auto">
                <a:xfrm flipH="1">
                  <a:off x="256553" y="1077316"/>
                  <a:ext cx="114" cy="69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77" name="Group 118"/>
              <p:cNvGrpSpPr>
                <a:grpSpLocks/>
              </p:cNvGrpSpPr>
              <p:nvPr/>
            </p:nvGrpSpPr>
            <p:grpSpPr bwMode="auto">
              <a:xfrm>
                <a:off x="261406" y="1509282"/>
                <a:ext cx="217170" cy="215900"/>
                <a:chOff x="261406" y="1509282"/>
                <a:chExt cx="342" cy="341"/>
              </a:xfrm>
            </p:grpSpPr>
            <p:sp>
              <p:nvSpPr>
                <p:cNvPr id="282" name="Oval 121"/>
                <p:cNvSpPr>
                  <a:spLocks noChangeArrowheads="1"/>
                </p:cNvSpPr>
                <p:nvPr/>
              </p:nvSpPr>
              <p:spPr bwMode="auto">
                <a:xfrm>
                  <a:off x="261406" y="1509282"/>
                  <a:ext cx="342" cy="341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3" name="Arc 120"/>
                <p:cNvSpPr>
                  <a:spLocks/>
                </p:cNvSpPr>
                <p:nvPr/>
              </p:nvSpPr>
              <p:spPr bwMode="auto">
                <a:xfrm flipH="1" flipV="1">
                  <a:off x="261463" y="1509453"/>
                  <a:ext cx="114" cy="57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4" name="Arc 119"/>
                <p:cNvSpPr>
                  <a:spLocks/>
                </p:cNvSpPr>
                <p:nvPr/>
              </p:nvSpPr>
              <p:spPr bwMode="auto">
                <a:xfrm flipH="1">
                  <a:off x="261577" y="1509396"/>
                  <a:ext cx="114" cy="69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78" name="Group 118"/>
              <p:cNvGrpSpPr>
                <a:grpSpLocks/>
              </p:cNvGrpSpPr>
              <p:nvPr/>
            </p:nvGrpSpPr>
            <p:grpSpPr bwMode="auto">
              <a:xfrm>
                <a:off x="266430" y="1951409"/>
                <a:ext cx="217170" cy="215900"/>
                <a:chOff x="266430" y="1951409"/>
                <a:chExt cx="342" cy="341"/>
              </a:xfrm>
            </p:grpSpPr>
            <p:sp>
              <p:nvSpPr>
                <p:cNvPr id="279" name="Oval 121"/>
                <p:cNvSpPr>
                  <a:spLocks noChangeArrowheads="1"/>
                </p:cNvSpPr>
                <p:nvPr/>
              </p:nvSpPr>
              <p:spPr bwMode="auto">
                <a:xfrm>
                  <a:off x="266430" y="1951409"/>
                  <a:ext cx="342" cy="341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0" name="Arc 120"/>
                <p:cNvSpPr>
                  <a:spLocks/>
                </p:cNvSpPr>
                <p:nvPr/>
              </p:nvSpPr>
              <p:spPr bwMode="auto">
                <a:xfrm flipH="1" flipV="1">
                  <a:off x="266487" y="1951580"/>
                  <a:ext cx="114" cy="57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1" name="Arc 119"/>
                <p:cNvSpPr>
                  <a:spLocks/>
                </p:cNvSpPr>
                <p:nvPr/>
              </p:nvSpPr>
              <p:spPr bwMode="auto">
                <a:xfrm flipH="1">
                  <a:off x="266601" y="1951523"/>
                  <a:ext cx="114" cy="69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grpSp>
          <p:nvGrpSpPr>
            <p:cNvPr id="272" name="Sem"/>
            <p:cNvGrpSpPr/>
            <p:nvPr/>
          </p:nvGrpSpPr>
          <p:grpSpPr>
            <a:xfrm>
              <a:off x="53163" y="1105788"/>
              <a:ext cx="203193" cy="1069088"/>
              <a:chOff x="49355" y="1103078"/>
              <a:chExt cx="203835" cy="1070204"/>
            </a:xfrm>
          </p:grpSpPr>
          <p:sp>
            <p:nvSpPr>
              <p:cNvPr id="273" name="Text Box 1204"/>
              <p:cNvSpPr txBox="1">
                <a:spLocks noChangeArrowheads="1"/>
              </p:cNvSpPr>
              <p:nvPr/>
            </p:nvSpPr>
            <p:spPr bwMode="auto">
              <a:xfrm>
                <a:off x="49355" y="1966272"/>
                <a:ext cx="203200" cy="2070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E</a:t>
                </a:r>
                <a:r>
                  <a:rPr lang="pl-PL" sz="1000" b="1" i="1" kern="1200" baseline="-250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C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74" name="Text Box 1204"/>
              <p:cNvSpPr txBox="1">
                <a:spLocks noChangeArrowheads="1"/>
              </p:cNvSpPr>
              <p:nvPr/>
            </p:nvSpPr>
            <p:spPr bwMode="auto">
              <a:xfrm>
                <a:off x="49355" y="1534675"/>
                <a:ext cx="203200" cy="2070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E</a:t>
                </a:r>
                <a:r>
                  <a:rPr lang="pl-PL" sz="1000" b="1" i="1" kern="1200" baseline="-250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B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75" name="Text Box 1204"/>
              <p:cNvSpPr txBox="1">
                <a:spLocks noChangeArrowheads="1"/>
              </p:cNvSpPr>
              <p:nvPr/>
            </p:nvSpPr>
            <p:spPr bwMode="auto">
              <a:xfrm>
                <a:off x="49355" y="1103078"/>
                <a:ext cx="203835" cy="207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E</a:t>
                </a:r>
                <a:r>
                  <a:rPr lang="pl-PL" sz="1000" b="1" i="1" kern="1200" baseline="-250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A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691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ZWN"/>
          <p:cNvSpPr txBox="1">
            <a:spLocks noChangeArrowheads="1"/>
          </p:cNvSpPr>
          <p:nvPr/>
        </p:nvSpPr>
        <p:spPr bwMode="auto">
          <a:xfrm>
            <a:off x="1740242" y="1176953"/>
            <a:ext cx="7534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000" dirty="0" smtClean="0">
                <a:ea typeface="Times New Roman"/>
                <a:cs typeface="Times New Roman" panose="02020603050405020304" pitchFamily="18" charset="0"/>
              </a:rPr>
              <a:t>R</a:t>
            </a:r>
            <a:r>
              <a:rPr lang="pl-PL" sz="1000" baseline="-25000" dirty="0" smtClean="0">
                <a:ea typeface="Times New Roman"/>
                <a:cs typeface="Times New Roman" panose="02020603050405020304" pitchFamily="18" charset="0"/>
              </a:rPr>
              <a:t>WN</a:t>
            </a:r>
            <a:r>
              <a:rPr lang="pl-PL" sz="1000" b="1" baseline="-25000" dirty="0" smtClean="0">
                <a:solidFill>
                  <a:srgbClr val="FF0000"/>
                </a:solidFill>
                <a:ea typeface="Times New Roman"/>
                <a:cs typeface="Times New Roman" panose="02020603050405020304" pitchFamily="18" charset="0"/>
              </a:rPr>
              <a:t>A</a:t>
            </a:r>
            <a:r>
              <a:rPr lang="pl-PL" sz="1000" dirty="0" smtClean="0">
                <a:ea typeface="Times New Roman"/>
                <a:cs typeface="Times New Roman" panose="02020603050405020304" pitchFamily="18" charset="0"/>
              </a:rPr>
              <a:t>=</a:t>
            </a:r>
            <a:r>
              <a:rPr lang="pl-PL" sz="1000" b="1" dirty="0" smtClean="0">
                <a:solidFill>
                  <a:srgbClr val="FF0000"/>
                </a:solidFill>
                <a:ea typeface="Times New Roman"/>
                <a:cs typeface="Times New Roman" panose="02020603050405020304" pitchFamily="18" charset="0"/>
              </a:rPr>
              <a:t>99,0</a:t>
            </a:r>
            <a:r>
              <a:rPr lang="el-GR" sz="1000" dirty="0" smtClean="0">
                <a:ea typeface="Times New Roman"/>
                <a:cs typeface="Times New Roman" panose="02020603050405020304" pitchFamily="18" charset="0"/>
              </a:rPr>
              <a:t>Ω</a:t>
            </a:r>
            <a:endParaRPr lang="pl-PL" sz="1000" dirty="0" smtClean="0"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l-PL" sz="1000" dirty="0" smtClean="0">
                <a:ea typeface="Times New Roman"/>
                <a:cs typeface="Times New Roman" panose="02020603050405020304" pitchFamily="18" charset="0"/>
              </a:rPr>
              <a:t>X</a:t>
            </a:r>
            <a:r>
              <a:rPr lang="pl-PL" sz="1000" baseline="-25000" dirty="0" smtClean="0">
                <a:ea typeface="Times New Roman"/>
                <a:cs typeface="Times New Roman" panose="02020603050405020304" pitchFamily="18" charset="0"/>
              </a:rPr>
              <a:t>WN</a:t>
            </a:r>
            <a:r>
              <a:rPr lang="pl-PL" sz="1000" b="1" baseline="-25000" dirty="0" smtClean="0">
                <a:solidFill>
                  <a:srgbClr val="FF0000"/>
                </a:solidFill>
                <a:ea typeface="Times New Roman"/>
                <a:cs typeface="Times New Roman" panose="02020603050405020304" pitchFamily="18" charset="0"/>
              </a:rPr>
              <a:t>A</a:t>
            </a:r>
            <a:r>
              <a:rPr lang="pl-PL" sz="1000" dirty="0" smtClean="0">
                <a:ea typeface="Times New Roman"/>
                <a:cs typeface="Times New Roman" panose="02020603050405020304" pitchFamily="18" charset="0"/>
              </a:rPr>
              <a:t>=</a:t>
            </a:r>
            <a:r>
              <a:rPr lang="pl-PL" sz="1000" b="1" dirty="0" smtClean="0">
                <a:solidFill>
                  <a:srgbClr val="FF0000"/>
                </a:solidFill>
                <a:ea typeface="Times New Roman"/>
                <a:cs typeface="Times New Roman" panose="02020603050405020304" pitchFamily="18" charset="0"/>
              </a:rPr>
              <a:t>999,0</a:t>
            </a:r>
            <a:r>
              <a:rPr lang="el-GR" sz="1000" dirty="0" smtClean="0">
                <a:ea typeface="Times New Roman"/>
                <a:cs typeface="Times New Roman" panose="02020603050405020304" pitchFamily="18" charset="0"/>
              </a:rPr>
              <a:t>Ω</a:t>
            </a:r>
            <a:endParaRPr lang="pl-PL" sz="1000" dirty="0">
              <a:ea typeface="Times New Roman"/>
              <a:cs typeface="Times New Roman" panose="02020603050405020304" pitchFamily="18" charset="0"/>
            </a:endParaRPr>
          </a:p>
        </p:txBody>
      </p:sp>
      <p:grpSp>
        <p:nvGrpSpPr>
          <p:cNvPr id="4" name="Wyn_Przerwa_faza_A"/>
          <p:cNvGrpSpPr/>
          <p:nvPr/>
        </p:nvGrpSpPr>
        <p:grpSpPr>
          <a:xfrm>
            <a:off x="878206" y="1412720"/>
            <a:ext cx="8265794" cy="4489457"/>
            <a:chOff x="0" y="0"/>
            <a:chExt cx="8265862" cy="4489457"/>
          </a:xfrm>
        </p:grpSpPr>
        <p:sp>
          <p:nvSpPr>
            <p:cNvPr id="5" name="dPQ_Sieci"/>
            <p:cNvSpPr txBox="1">
              <a:spLocks noChangeArrowheads="1"/>
            </p:cNvSpPr>
            <p:nvPr/>
          </p:nvSpPr>
          <p:spPr bwMode="auto">
            <a:xfrm>
              <a:off x="1943084" y="3362325"/>
              <a:ext cx="1088390" cy="455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pl-PL" sz="1200" b="1" i="1" kern="120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ΔP=36,479 MW</a:t>
              </a:r>
              <a:endParaRPr lang="pl-PL" sz="1200">
                <a:effectLst/>
                <a:latin typeface="Times New Roman"/>
                <a:ea typeface="Times New Roman"/>
              </a:endParaRPr>
            </a:p>
            <a:p>
              <a:pPr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pl-PL" sz="1200" b="1" i="1" kern="120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ΔQ=65,634 Mvar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6" name="L2_P,Q,I"/>
            <p:cNvGrpSpPr/>
            <p:nvPr/>
          </p:nvGrpSpPr>
          <p:grpSpPr>
            <a:xfrm>
              <a:off x="5981710" y="628650"/>
              <a:ext cx="1324734" cy="2135505"/>
              <a:chOff x="5975502" y="624782"/>
              <a:chExt cx="1324925" cy="2136212"/>
            </a:xfrm>
          </p:grpSpPr>
          <p:grpSp>
            <p:nvGrpSpPr>
              <p:cNvPr id="238" name="I_L2"/>
              <p:cNvGrpSpPr/>
              <p:nvPr/>
            </p:nvGrpSpPr>
            <p:grpSpPr>
              <a:xfrm>
                <a:off x="6484019" y="859942"/>
                <a:ext cx="174465" cy="1901052"/>
                <a:chOff x="6484019" y="859942"/>
                <a:chExt cx="174465" cy="1901052"/>
              </a:xfrm>
            </p:grpSpPr>
            <p:cxnSp>
              <p:nvCxnSpPr>
                <p:cNvPr id="252" name="I1"/>
                <p:cNvCxnSpPr/>
                <p:nvPr/>
              </p:nvCxnSpPr>
              <p:spPr bwMode="auto">
                <a:xfrm>
                  <a:off x="6524142" y="859942"/>
                  <a:ext cx="125730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none" w="sm" len="med"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53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484019" y="899698"/>
                  <a:ext cx="174261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FF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65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254" name="I1"/>
                <p:cNvCxnSpPr/>
                <p:nvPr/>
              </p:nvCxnSpPr>
              <p:spPr bwMode="auto">
                <a:xfrm>
                  <a:off x="6532093" y="1718683"/>
                  <a:ext cx="125730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none" w="sm" len="med"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55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484087" y="1742537"/>
                  <a:ext cx="174260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FF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83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256" name="I1"/>
                <p:cNvCxnSpPr/>
                <p:nvPr/>
              </p:nvCxnSpPr>
              <p:spPr bwMode="auto">
                <a:xfrm>
                  <a:off x="6524142" y="2585375"/>
                  <a:ext cx="125730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none" w="sm" len="med"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57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484223" y="2609179"/>
                  <a:ext cx="174261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FF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88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grpSp>
            <p:nvGrpSpPr>
              <p:cNvPr id="239" name="PQ_L2"/>
              <p:cNvGrpSpPr/>
              <p:nvPr/>
            </p:nvGrpSpPr>
            <p:grpSpPr>
              <a:xfrm>
                <a:off x="5975502" y="624782"/>
                <a:ext cx="1324925" cy="2027129"/>
                <a:chOff x="5975502" y="624782"/>
                <a:chExt cx="1324925" cy="2027129"/>
              </a:xfrm>
            </p:grpSpPr>
            <p:sp>
              <p:nvSpPr>
                <p:cNvPr id="240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928754" y="630480"/>
                  <a:ext cx="301279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0,496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41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920938" y="787189"/>
                  <a:ext cx="334939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-0,235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42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75502" y="624782"/>
                  <a:ext cx="301279" cy="1829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no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0,497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43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75502" y="781490"/>
                  <a:ext cx="334939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-0,232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44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75502" y="1466495"/>
                  <a:ext cx="301279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0,772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45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75502" y="1623201"/>
                  <a:ext cx="301279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0,095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46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83446" y="2329741"/>
                  <a:ext cx="301279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0,784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47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83445" y="2500096"/>
                  <a:ext cx="301279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0,316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48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959671" y="1467620"/>
                  <a:ext cx="301279" cy="203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no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0,770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49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952849" y="1617503"/>
                  <a:ext cx="301279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0,090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50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999148" y="2322982"/>
                  <a:ext cx="301279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0,782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51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992200" y="2493338"/>
                  <a:ext cx="301279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0,311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</p:grpSp>
        <p:grpSp>
          <p:nvGrpSpPr>
            <p:cNvPr id="7" name="L1_P,Q,I"/>
            <p:cNvGrpSpPr/>
            <p:nvPr/>
          </p:nvGrpSpPr>
          <p:grpSpPr>
            <a:xfrm>
              <a:off x="3590925" y="628647"/>
              <a:ext cx="1281587" cy="2132957"/>
              <a:chOff x="3586066" y="625457"/>
              <a:chExt cx="1281779" cy="2133817"/>
            </a:xfrm>
          </p:grpSpPr>
          <p:sp>
            <p:nvSpPr>
              <p:cNvPr id="220" name="Txt_Ia"/>
              <p:cNvSpPr txBox="1">
                <a:spLocks noChangeArrowheads="1"/>
              </p:cNvSpPr>
              <p:nvPr/>
            </p:nvSpPr>
            <p:spPr bwMode="auto">
              <a:xfrm>
                <a:off x="3586066" y="625458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2,560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21" name="Txt_Ia"/>
              <p:cNvSpPr txBox="1">
                <a:spLocks noChangeArrowheads="1"/>
              </p:cNvSpPr>
              <p:nvPr/>
            </p:nvSpPr>
            <p:spPr bwMode="auto">
              <a:xfrm>
                <a:off x="3586066" y="786614"/>
                <a:ext cx="360344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-0 ,713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22" name="Txt_Ia"/>
              <p:cNvSpPr txBox="1">
                <a:spLocks noChangeArrowheads="1"/>
              </p:cNvSpPr>
              <p:nvPr/>
            </p:nvSpPr>
            <p:spPr bwMode="auto">
              <a:xfrm>
                <a:off x="3586066" y="1466147"/>
                <a:ext cx="326684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1 ,925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23" name="Txt_Ia"/>
              <p:cNvSpPr txBox="1">
                <a:spLocks noChangeArrowheads="1"/>
              </p:cNvSpPr>
              <p:nvPr/>
            </p:nvSpPr>
            <p:spPr bwMode="auto">
              <a:xfrm>
                <a:off x="3586066" y="1624196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1,513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24" name="Txt_Ia"/>
              <p:cNvSpPr txBox="1">
                <a:spLocks noChangeArrowheads="1"/>
              </p:cNvSpPr>
              <p:nvPr/>
            </p:nvSpPr>
            <p:spPr bwMode="auto">
              <a:xfrm>
                <a:off x="3586066" y="2329486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2,205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25" name="Txt_Ia"/>
              <p:cNvSpPr txBox="1">
                <a:spLocks noChangeArrowheads="1"/>
              </p:cNvSpPr>
              <p:nvPr/>
            </p:nvSpPr>
            <p:spPr bwMode="auto">
              <a:xfrm>
                <a:off x="3586066" y="2488102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0,721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26" name="I1"/>
              <p:cNvCxnSpPr/>
              <p:nvPr/>
            </p:nvCxnSpPr>
            <p:spPr bwMode="auto">
              <a:xfrm>
                <a:off x="4214716" y="840909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7" name="I1"/>
              <p:cNvCxnSpPr/>
              <p:nvPr/>
            </p:nvCxnSpPr>
            <p:spPr bwMode="auto">
              <a:xfrm>
                <a:off x="4214716" y="1709589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8" name="I1"/>
              <p:cNvCxnSpPr/>
              <p:nvPr/>
            </p:nvCxnSpPr>
            <p:spPr bwMode="auto">
              <a:xfrm>
                <a:off x="4214716" y="2578269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29" name="Txt_Ia"/>
              <p:cNvSpPr txBox="1">
                <a:spLocks noChangeArrowheads="1"/>
              </p:cNvSpPr>
              <p:nvPr/>
            </p:nvSpPr>
            <p:spPr bwMode="auto">
              <a:xfrm>
                <a:off x="4168011" y="876820"/>
                <a:ext cx="225069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314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30" name="Txt_Ia"/>
              <p:cNvSpPr txBox="1">
                <a:spLocks noChangeArrowheads="1"/>
              </p:cNvSpPr>
              <p:nvPr/>
            </p:nvSpPr>
            <p:spPr bwMode="auto">
              <a:xfrm>
                <a:off x="4174084" y="1744514"/>
                <a:ext cx="225069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253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31" name="Txt_Ia"/>
              <p:cNvSpPr txBox="1">
                <a:spLocks noChangeArrowheads="1"/>
              </p:cNvSpPr>
              <p:nvPr/>
            </p:nvSpPr>
            <p:spPr bwMode="auto">
              <a:xfrm>
                <a:off x="4175305" y="2607448"/>
                <a:ext cx="225069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237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32" name="Txt_Ia"/>
              <p:cNvSpPr txBox="1">
                <a:spLocks noChangeArrowheads="1"/>
              </p:cNvSpPr>
              <p:nvPr/>
            </p:nvSpPr>
            <p:spPr bwMode="auto">
              <a:xfrm>
                <a:off x="4534669" y="625457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2,501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33" name="Txt_Ia"/>
              <p:cNvSpPr txBox="1">
                <a:spLocks noChangeArrowheads="1"/>
              </p:cNvSpPr>
              <p:nvPr/>
            </p:nvSpPr>
            <p:spPr bwMode="auto">
              <a:xfrm>
                <a:off x="4532905" y="786936"/>
                <a:ext cx="33494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-0,880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34" name="Txt_Ia"/>
              <p:cNvSpPr txBox="1">
                <a:spLocks noChangeArrowheads="1"/>
              </p:cNvSpPr>
              <p:nvPr/>
            </p:nvSpPr>
            <p:spPr bwMode="auto">
              <a:xfrm>
                <a:off x="4533797" y="1466386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1,887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35" name="Txt_Ia"/>
              <p:cNvSpPr txBox="1">
                <a:spLocks noChangeArrowheads="1"/>
              </p:cNvSpPr>
              <p:nvPr/>
            </p:nvSpPr>
            <p:spPr bwMode="auto">
              <a:xfrm>
                <a:off x="4536870" y="1625136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1,405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36" name="Txt_Ia"/>
              <p:cNvSpPr txBox="1">
                <a:spLocks noChangeArrowheads="1"/>
              </p:cNvSpPr>
              <p:nvPr/>
            </p:nvSpPr>
            <p:spPr bwMode="auto">
              <a:xfrm>
                <a:off x="4536487" y="2329986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2,172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37" name="Txt_Ia"/>
              <p:cNvSpPr txBox="1">
                <a:spLocks noChangeArrowheads="1"/>
              </p:cNvSpPr>
              <p:nvPr/>
            </p:nvSpPr>
            <p:spPr bwMode="auto">
              <a:xfrm>
                <a:off x="4536846" y="2488736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0,626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8" name="WN_P,Q,I"/>
            <p:cNvGrpSpPr/>
            <p:nvPr/>
          </p:nvGrpSpPr>
          <p:grpSpPr>
            <a:xfrm>
              <a:off x="466724" y="1059734"/>
              <a:ext cx="1132152" cy="1267981"/>
              <a:chOff x="458671" y="1042820"/>
              <a:chExt cx="1132255" cy="1267981"/>
            </a:xfrm>
          </p:grpSpPr>
          <p:cxnSp>
            <p:nvCxnSpPr>
              <p:cNvPr id="202" name="I1"/>
              <p:cNvCxnSpPr/>
              <p:nvPr/>
            </p:nvCxnSpPr>
            <p:spPr bwMode="auto">
              <a:xfrm>
                <a:off x="953317" y="1692648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" name="I1"/>
              <p:cNvCxnSpPr/>
              <p:nvPr/>
            </p:nvCxnSpPr>
            <p:spPr bwMode="auto">
              <a:xfrm>
                <a:off x="959667" y="1294293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" name="I1"/>
              <p:cNvCxnSpPr/>
              <p:nvPr/>
            </p:nvCxnSpPr>
            <p:spPr bwMode="auto">
              <a:xfrm>
                <a:off x="959667" y="2127217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5" name="Txt_Ia"/>
              <p:cNvSpPr txBox="1">
                <a:spLocks noChangeArrowheads="1"/>
              </p:cNvSpPr>
              <p:nvPr/>
            </p:nvSpPr>
            <p:spPr bwMode="auto">
              <a:xfrm>
                <a:off x="875184" y="1322544"/>
                <a:ext cx="174250" cy="15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41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06" name="Txt_Ia"/>
              <p:cNvSpPr txBox="1">
                <a:spLocks noChangeArrowheads="1"/>
              </p:cNvSpPr>
              <p:nvPr/>
            </p:nvSpPr>
            <p:spPr bwMode="auto">
              <a:xfrm>
                <a:off x="498133" y="1042820"/>
                <a:ext cx="303566" cy="144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dirty="0" smtClean="0">
                    <a:solidFill>
                      <a:srgbClr val="009900"/>
                    </a:solidFill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2,836</a:t>
                </a:r>
                <a:endParaRPr lang="pl-PL" sz="1200" dirty="0">
                  <a:solidFill>
                    <a:srgbClr val="009900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207" name="Txt_Ia"/>
              <p:cNvSpPr txBox="1">
                <a:spLocks noChangeArrowheads="1"/>
              </p:cNvSpPr>
              <p:nvPr/>
            </p:nvSpPr>
            <p:spPr bwMode="auto">
              <a:xfrm>
                <a:off x="515025" y="1198933"/>
                <a:ext cx="337232" cy="144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dirty="0" smtClean="0">
                    <a:solidFill>
                      <a:srgbClr val="009900"/>
                    </a:solidFill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-0,118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08" name="Txt_Ia"/>
              <p:cNvSpPr txBox="1">
                <a:spLocks noChangeArrowheads="1"/>
              </p:cNvSpPr>
              <p:nvPr/>
            </p:nvSpPr>
            <p:spPr bwMode="auto">
              <a:xfrm>
                <a:off x="517311" y="1427687"/>
                <a:ext cx="406168" cy="144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dirty="0" smtClean="0">
                    <a:solidFill>
                      <a:srgbClr val="009900"/>
                    </a:solidFill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133,846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09" name="Txt_Ia"/>
              <p:cNvSpPr txBox="1">
                <a:spLocks noChangeArrowheads="1"/>
              </p:cNvSpPr>
              <p:nvPr/>
            </p:nvSpPr>
            <p:spPr bwMode="auto">
              <a:xfrm>
                <a:off x="509231" y="1627318"/>
                <a:ext cx="354867" cy="144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dirty="0" smtClean="0">
                    <a:solidFill>
                      <a:srgbClr val="009900"/>
                    </a:solidFill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88,218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10" name="Txt_Ia"/>
              <p:cNvSpPr txBox="1">
                <a:spLocks noChangeArrowheads="1"/>
              </p:cNvSpPr>
              <p:nvPr/>
            </p:nvSpPr>
            <p:spPr bwMode="auto">
              <a:xfrm>
                <a:off x="499993" y="1859747"/>
                <a:ext cx="388533" cy="144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dirty="0" smtClean="0">
                    <a:solidFill>
                      <a:srgbClr val="009900"/>
                    </a:solidFill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-10,654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11" name="Txt_Ia"/>
              <p:cNvSpPr txBox="1">
                <a:spLocks noChangeArrowheads="1"/>
              </p:cNvSpPr>
              <p:nvPr/>
            </p:nvSpPr>
            <p:spPr bwMode="auto">
              <a:xfrm>
                <a:off x="458671" y="2083927"/>
                <a:ext cx="406168" cy="144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dirty="0" smtClean="0">
                    <a:solidFill>
                      <a:srgbClr val="009900"/>
                    </a:solidFill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215,667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12" name="Txt_Ia"/>
              <p:cNvSpPr txBox="1">
                <a:spLocks noChangeArrowheads="1"/>
              </p:cNvSpPr>
              <p:nvPr/>
            </p:nvSpPr>
            <p:spPr bwMode="auto">
              <a:xfrm>
                <a:off x="1148745" y="1047078"/>
                <a:ext cx="303566" cy="144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dirty="0" smtClean="0">
                    <a:solidFill>
                      <a:srgbClr val="009900"/>
                    </a:solidFill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2,560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13" name="Txt_Ia"/>
              <p:cNvSpPr txBox="1">
                <a:spLocks noChangeArrowheads="1"/>
              </p:cNvSpPr>
              <p:nvPr/>
            </p:nvSpPr>
            <p:spPr bwMode="auto">
              <a:xfrm>
                <a:off x="1165465" y="1204772"/>
                <a:ext cx="337232" cy="144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dirty="0" smtClean="0">
                    <a:solidFill>
                      <a:srgbClr val="009900"/>
                    </a:solidFill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-0,713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14" name="Txt_Ia"/>
              <p:cNvSpPr txBox="1">
                <a:spLocks noChangeArrowheads="1"/>
              </p:cNvSpPr>
              <p:nvPr/>
            </p:nvSpPr>
            <p:spPr bwMode="auto">
              <a:xfrm>
                <a:off x="1165465" y="1423286"/>
                <a:ext cx="406168" cy="144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dirty="0" smtClean="0">
                    <a:solidFill>
                      <a:srgbClr val="009900"/>
                    </a:solidFill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120,998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15" name="Txt_Ia"/>
              <p:cNvSpPr txBox="1">
                <a:spLocks noChangeArrowheads="1"/>
              </p:cNvSpPr>
              <p:nvPr/>
            </p:nvSpPr>
            <p:spPr bwMode="auto">
              <a:xfrm>
                <a:off x="1199704" y="1632704"/>
                <a:ext cx="391222" cy="144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72000" bIns="0" anchor="ctr" anchorCtr="0" upright="1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dirty="0" smtClean="0">
                    <a:solidFill>
                      <a:srgbClr val="009900"/>
                    </a:solidFill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65,733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16" name="Txt_Ia"/>
              <p:cNvSpPr txBox="1">
                <a:spLocks noChangeArrowheads="1"/>
              </p:cNvSpPr>
              <p:nvPr/>
            </p:nvSpPr>
            <p:spPr bwMode="auto">
              <a:xfrm>
                <a:off x="1169594" y="1859747"/>
                <a:ext cx="388533" cy="144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dirty="0" smtClean="0">
                    <a:solidFill>
                      <a:srgbClr val="009900"/>
                    </a:solidFill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-33,969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17" name="Txt_Ia"/>
              <p:cNvSpPr txBox="1">
                <a:spLocks noChangeArrowheads="1"/>
              </p:cNvSpPr>
              <p:nvPr/>
            </p:nvSpPr>
            <p:spPr bwMode="auto">
              <a:xfrm>
                <a:off x="1179867" y="2065691"/>
                <a:ext cx="406168" cy="144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dirty="0" smtClean="0">
                    <a:solidFill>
                      <a:srgbClr val="009900"/>
                    </a:solidFill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174,876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18" name="Txt_Ia"/>
              <p:cNvSpPr txBox="1">
                <a:spLocks noChangeArrowheads="1"/>
              </p:cNvSpPr>
              <p:nvPr/>
            </p:nvSpPr>
            <p:spPr bwMode="auto">
              <a:xfrm>
                <a:off x="895375" y="1726363"/>
                <a:ext cx="275859" cy="15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2314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19" name="Txt_Ia"/>
              <p:cNvSpPr txBox="1">
                <a:spLocks noChangeArrowheads="1"/>
              </p:cNvSpPr>
              <p:nvPr/>
            </p:nvSpPr>
            <p:spPr bwMode="auto">
              <a:xfrm>
                <a:off x="881959" y="2166723"/>
                <a:ext cx="277915" cy="144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dirty="0" smtClean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3117</a:t>
                </a:r>
                <a:endParaRPr lang="pl-PL" sz="1200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9" name="NapWynik"/>
            <p:cNvGrpSpPr/>
            <p:nvPr/>
          </p:nvGrpSpPr>
          <p:grpSpPr>
            <a:xfrm>
              <a:off x="0" y="0"/>
              <a:ext cx="8204562" cy="857922"/>
              <a:chOff x="0" y="0"/>
              <a:chExt cx="8204953" cy="85839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7" name="Txt_UTRG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3510" y="185291"/>
                    <a:ext cx="1257300" cy="6731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36000" tIns="0" rIns="36000" bIns="0" anchor="ctr" anchorCtr="0" upright="1">
                    <a:noAutofit/>
                  </a:bodyPr>
                  <a:lstStyle/>
                  <a:p>
                    <a:pPr marL="182880" marR="292735" algn="ctr"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pl-PL" sz="9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sz="9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78,52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 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58,5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/ 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𝟏𝟎𝟏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𝟐𝟔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59,51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325,1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𝟏𝟑𝟑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𝟔𝟏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57,16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229,2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𝟗𝟑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𝟕𝟕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197" name="Txt_UTRG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53510" y="185291"/>
                    <a:ext cx="1257300" cy="673100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8" name="Txt_UTRD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59635" y="0"/>
                    <a:ext cx="1263650" cy="6534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36000" tIns="0" rIns="36000" bIns="0" anchor="ctr" anchorCtr="0" upright="1">
                    <a:noAutofit/>
                  </a:bodyPr>
                  <a:lstStyle/>
                  <a:p>
                    <a:pPr marL="182880" marR="292735" algn="ctr"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pl-PL" sz="9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sz="9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8,47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76,9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𝟏𝟏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𝟓𝟐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9,70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358,5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𝟏𝟖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𝟎𝟑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9,81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238,2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𝟏𝟔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𝟗𝟐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198" name="Txt_UTRD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659635" y="0"/>
                    <a:ext cx="1263650" cy="65341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9" name="Txt_UT1G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5770" y="25889"/>
                    <a:ext cx="1263650" cy="6534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36000" tIns="0" rIns="36000" bIns="0" anchor="ctr" anchorCtr="0" upright="1">
                    <a:noAutofit/>
                  </a:bodyPr>
                  <a:lstStyle/>
                  <a:p>
                    <a:pPr marL="182880" marR="292735" algn="ctr"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pl-PL" sz="9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sz="9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8,45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73,1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𝟏𝟎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𝟗𝟕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9,32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357,0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𝟏𝟓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𝟑𝟑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9,57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235,8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𝟏𝟑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𝟓𝟑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199" name="Txt_UT1G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805770" y="25889"/>
                    <a:ext cx="1263650" cy="65341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0" name="Txt_UT2G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41303" y="0"/>
                    <a:ext cx="1263650" cy="6534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36000" tIns="0" rIns="36000" bIns="0" anchor="ctr" anchorCtr="0" upright="1">
                    <a:noAutofit/>
                  </a:bodyPr>
                  <a:lstStyle/>
                  <a:p>
                    <a:pPr marL="182880" marR="292735" algn="ctr"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pl-PL" sz="9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sz="9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8,45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72,8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𝟏𝟎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𝟗𝟓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9,29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356,7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𝟏𝟕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𝟕𝟕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9,51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235,9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𝟏𝟔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𝟑𝟒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200" name="Txt_UT2G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941303" y="0"/>
                    <a:ext cx="1263650" cy="65341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1" name="Txt_SEM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177340"/>
                    <a:ext cx="1263669" cy="6539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36000" tIns="0" rIns="36000" bIns="0" anchor="ctr" anchorCtr="0" upright="1">
                    <a:noAutofit/>
                  </a:bodyPr>
                  <a:lstStyle/>
                  <a:p>
                    <a:pPr marL="182880" marR="292735" algn="ctr"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pl-PL" sz="9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sz="9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𝟔𝟗</m:t>
                                    </m:r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𝟐𝟖</m:t>
                                    </m:r>
                                    <m:sSup>
                                      <m:sSupPr>
                                        <m:ctrlP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  </m:t>
                                        </m:r>
                                        <m:sSup>
                                          <m:sSupPr>
                                            <m:ctrlP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𝒋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𝟗𝟎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,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𝟎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𝒐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b="1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</m:t>
                                    </m:r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𝟏𝟐𝟎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𝟎𝟎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𝟔𝟗</m:t>
                                    </m:r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𝟐𝟖</m:t>
                                    </m:r>
                                    <m:sSup>
                                      <m:sSupPr>
                                        <m:ctrlP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𝒋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𝟑𝟑𝟎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,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𝟎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𝒐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𝟏𝟐𝟎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𝟎𝟎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𝟔𝟗</m:t>
                                    </m:r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𝟐𝟖</m:t>
                                    </m:r>
                                    <m:sSup>
                                      <m:sSupPr>
                                        <m:ctrlP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𝒋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𝟐𝟏𝟎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,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𝟎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𝒐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𝟏𝟐𝟎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𝟎𝟎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201" name="Txt_SEM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0" y="177340"/>
                    <a:ext cx="1263669" cy="653984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NazwyElem"/>
            <p:cNvGrpSpPr/>
            <p:nvPr/>
          </p:nvGrpSpPr>
          <p:grpSpPr>
            <a:xfrm>
              <a:off x="828675" y="485776"/>
              <a:ext cx="7059825" cy="2917074"/>
              <a:chOff x="825707" y="490290"/>
              <a:chExt cx="7060071" cy="2917767"/>
            </a:xfrm>
          </p:grpSpPr>
          <p:sp>
            <p:nvSpPr>
              <p:cNvPr id="189" name="Text Box 1204"/>
              <p:cNvSpPr txBox="1">
                <a:spLocks noChangeArrowheads="1"/>
              </p:cNvSpPr>
              <p:nvPr/>
            </p:nvSpPr>
            <p:spPr bwMode="auto">
              <a:xfrm>
                <a:off x="4066341" y="490290"/>
                <a:ext cx="401320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L1_15kV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90" name="Text Box 1204"/>
              <p:cNvSpPr txBox="1">
                <a:spLocks noChangeArrowheads="1"/>
              </p:cNvSpPr>
              <p:nvPr/>
            </p:nvSpPr>
            <p:spPr bwMode="auto">
              <a:xfrm>
                <a:off x="825707" y="885310"/>
                <a:ext cx="452120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L _110 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91" name="Text Box 1204"/>
              <p:cNvSpPr txBox="1">
                <a:spLocks noChangeArrowheads="1"/>
              </p:cNvSpPr>
              <p:nvPr/>
            </p:nvSpPr>
            <p:spPr bwMode="auto">
              <a:xfrm>
                <a:off x="1983469" y="1024859"/>
                <a:ext cx="412115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110/15kV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92" name="Text Box 1204"/>
              <p:cNvSpPr txBox="1">
                <a:spLocks noChangeArrowheads="1"/>
              </p:cNvSpPr>
              <p:nvPr/>
            </p:nvSpPr>
            <p:spPr bwMode="auto">
              <a:xfrm>
                <a:off x="6312107" y="490290"/>
                <a:ext cx="401320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L2_15kV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93" name="Text Box 1204"/>
              <p:cNvSpPr txBox="1">
                <a:spLocks noChangeArrowheads="1"/>
              </p:cNvSpPr>
              <p:nvPr/>
            </p:nvSpPr>
            <p:spPr bwMode="auto">
              <a:xfrm>
                <a:off x="4887984" y="3256292"/>
                <a:ext cx="310515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15/6kV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94" name="Text Box 1204"/>
              <p:cNvSpPr txBox="1">
                <a:spLocks noChangeArrowheads="1"/>
              </p:cNvSpPr>
              <p:nvPr/>
            </p:nvSpPr>
            <p:spPr bwMode="auto">
              <a:xfrm>
                <a:off x="7168127" y="3220097"/>
                <a:ext cx="386715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15/0,4kV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95" name="Txt_T1"/>
              <p:cNvSpPr txBox="1">
                <a:spLocks noChangeArrowheads="1"/>
              </p:cNvSpPr>
              <p:nvPr/>
            </p:nvSpPr>
            <p:spPr bwMode="auto">
              <a:xfrm>
                <a:off x="5418712" y="3133086"/>
                <a:ext cx="118749" cy="151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T1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96" name="Txt_T1"/>
              <p:cNvSpPr txBox="1">
                <a:spLocks noChangeArrowheads="1"/>
              </p:cNvSpPr>
              <p:nvPr/>
            </p:nvSpPr>
            <p:spPr bwMode="auto">
              <a:xfrm>
                <a:off x="7767029" y="3132409"/>
                <a:ext cx="118749" cy="151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T2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1" name="T2"/>
            <p:cNvGrpSpPr/>
            <p:nvPr/>
          </p:nvGrpSpPr>
          <p:grpSpPr>
            <a:xfrm>
              <a:off x="6276975" y="781050"/>
              <a:ext cx="1988887" cy="3708407"/>
              <a:chOff x="0" y="0"/>
              <a:chExt cx="1989453" cy="3708711"/>
            </a:xfrm>
          </p:grpSpPr>
          <p:sp>
            <p:nvSpPr>
              <p:cNvPr id="135" name="Text Box 1204"/>
              <p:cNvSpPr txBox="1">
                <a:spLocks noChangeArrowheads="1"/>
              </p:cNvSpPr>
              <p:nvPr/>
            </p:nvSpPr>
            <p:spPr bwMode="auto">
              <a:xfrm>
                <a:off x="1449237" y="2605177"/>
                <a:ext cx="203835" cy="170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9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Yd5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136" name="Trf_T1"/>
              <p:cNvGrpSpPr/>
              <p:nvPr/>
            </p:nvGrpSpPr>
            <p:grpSpPr>
              <a:xfrm>
                <a:off x="1337094" y="0"/>
                <a:ext cx="432241" cy="3403425"/>
                <a:chOff x="7608651" y="783935"/>
                <a:chExt cx="432954" cy="3405317"/>
              </a:xfrm>
            </p:grpSpPr>
            <p:grpSp>
              <p:nvGrpSpPr>
                <p:cNvPr id="167" name="T1_ZasG"/>
                <p:cNvGrpSpPr/>
                <p:nvPr/>
              </p:nvGrpSpPr>
              <p:grpSpPr>
                <a:xfrm>
                  <a:off x="7612330" y="783935"/>
                  <a:ext cx="426975" cy="2557094"/>
                  <a:chOff x="7612330" y="783936"/>
                  <a:chExt cx="426975" cy="2558388"/>
                </a:xfrm>
              </p:grpSpPr>
              <p:cxnSp>
                <p:nvCxnSpPr>
                  <p:cNvPr id="186" name="Line 1140"/>
                  <p:cNvCxnSpPr/>
                  <p:nvPr/>
                </p:nvCxnSpPr>
                <p:spPr bwMode="auto">
                  <a:xfrm flipV="1">
                    <a:off x="8039305" y="2464296"/>
                    <a:ext cx="0" cy="828682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7" name="Line 1140"/>
                  <p:cNvCxnSpPr/>
                  <p:nvPr/>
                </p:nvCxnSpPr>
                <p:spPr bwMode="auto">
                  <a:xfrm flipV="1">
                    <a:off x="7822919" y="1626638"/>
                    <a:ext cx="0" cy="1513413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8" name="Line 1140"/>
                  <p:cNvCxnSpPr/>
                  <p:nvPr/>
                </p:nvCxnSpPr>
                <p:spPr bwMode="auto">
                  <a:xfrm flipV="1">
                    <a:off x="7612330" y="783936"/>
                    <a:ext cx="0" cy="2558388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68" name="T1_ZasD"/>
                <p:cNvGrpSpPr/>
                <p:nvPr/>
              </p:nvGrpSpPr>
              <p:grpSpPr>
                <a:xfrm>
                  <a:off x="7608653" y="3644105"/>
                  <a:ext cx="432952" cy="545147"/>
                  <a:chOff x="7608653" y="3644105"/>
                  <a:chExt cx="432952" cy="545646"/>
                </a:xfrm>
              </p:grpSpPr>
              <p:cxnSp>
                <p:nvCxnSpPr>
                  <p:cNvPr id="183" name="Line 1140"/>
                  <p:cNvCxnSpPr/>
                  <p:nvPr/>
                </p:nvCxnSpPr>
                <p:spPr bwMode="auto">
                  <a:xfrm flipH="1" flipV="1">
                    <a:off x="7608653" y="3644105"/>
                    <a:ext cx="0" cy="540577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4" name="Line 1140"/>
                  <p:cNvCxnSpPr/>
                  <p:nvPr/>
                </p:nvCxnSpPr>
                <p:spPr bwMode="auto">
                  <a:xfrm flipH="1" flipV="1">
                    <a:off x="8041605" y="3649175"/>
                    <a:ext cx="0" cy="540576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5" name="Line 1140"/>
                  <p:cNvCxnSpPr/>
                  <p:nvPr/>
                </p:nvCxnSpPr>
                <p:spPr bwMode="auto">
                  <a:xfrm flipV="1">
                    <a:off x="7829895" y="3825176"/>
                    <a:ext cx="0" cy="360385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69" name="Trójk"/>
                <p:cNvGrpSpPr/>
                <p:nvPr/>
              </p:nvGrpSpPr>
              <p:grpSpPr>
                <a:xfrm>
                  <a:off x="7759726" y="3228737"/>
                  <a:ext cx="151765" cy="144000"/>
                  <a:chOff x="7759726" y="3228737"/>
                  <a:chExt cx="151952" cy="144000"/>
                </a:xfrm>
              </p:grpSpPr>
              <p:cxnSp>
                <p:nvCxnSpPr>
                  <p:cNvPr id="180" name="Line 1144"/>
                  <p:cNvCxnSpPr/>
                  <p:nvPr/>
                </p:nvCxnSpPr>
                <p:spPr bwMode="auto">
                  <a:xfrm>
                    <a:off x="7767678" y="3363909"/>
                    <a:ext cx="14400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1" name="Line 1145"/>
                  <p:cNvCxnSpPr/>
                  <p:nvPr/>
                </p:nvCxnSpPr>
                <p:spPr bwMode="auto">
                  <a:xfrm flipV="1">
                    <a:off x="7759726" y="3228737"/>
                    <a:ext cx="71755" cy="14351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2" name="Line 1146"/>
                  <p:cNvCxnSpPr/>
                  <p:nvPr/>
                </p:nvCxnSpPr>
                <p:spPr bwMode="auto">
                  <a:xfrm>
                    <a:off x="7831288" y="3228737"/>
                    <a:ext cx="72000" cy="144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70" name="Uziom"/>
                <p:cNvGrpSpPr/>
                <p:nvPr/>
              </p:nvGrpSpPr>
              <p:grpSpPr>
                <a:xfrm>
                  <a:off x="7791531" y="3642200"/>
                  <a:ext cx="71755" cy="111318"/>
                  <a:chOff x="7791531" y="3642200"/>
                  <a:chExt cx="71755" cy="111318"/>
                </a:xfrm>
              </p:grpSpPr>
              <p:cxnSp>
                <p:nvCxnSpPr>
                  <p:cNvPr id="178" name="Line 1140"/>
                  <p:cNvCxnSpPr/>
                  <p:nvPr/>
                </p:nvCxnSpPr>
                <p:spPr bwMode="auto">
                  <a:xfrm flipV="1">
                    <a:off x="7831288" y="3642200"/>
                    <a:ext cx="0" cy="10795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9" name="Line 1140"/>
                  <p:cNvCxnSpPr/>
                  <p:nvPr/>
                </p:nvCxnSpPr>
                <p:spPr bwMode="auto">
                  <a:xfrm flipV="1">
                    <a:off x="7791531" y="3753518"/>
                    <a:ext cx="71755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71" name="Gwzd"/>
                <p:cNvGrpSpPr/>
                <p:nvPr/>
              </p:nvGrpSpPr>
              <p:grpSpPr>
                <a:xfrm>
                  <a:off x="7759726" y="3570639"/>
                  <a:ext cx="143391" cy="140398"/>
                  <a:chOff x="7759726" y="3570639"/>
                  <a:chExt cx="143562" cy="140630"/>
                </a:xfrm>
              </p:grpSpPr>
              <p:cxnSp>
                <p:nvCxnSpPr>
                  <p:cNvPr id="175" name="Line 1145"/>
                  <p:cNvCxnSpPr/>
                  <p:nvPr/>
                </p:nvCxnSpPr>
                <p:spPr bwMode="auto">
                  <a:xfrm flipV="1">
                    <a:off x="7759726" y="3639269"/>
                    <a:ext cx="72000" cy="72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6" name="Line 1146"/>
                  <p:cNvCxnSpPr/>
                  <p:nvPr/>
                </p:nvCxnSpPr>
                <p:spPr bwMode="auto">
                  <a:xfrm>
                    <a:off x="7831288" y="3639269"/>
                    <a:ext cx="72000" cy="72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7" name="Line 1144"/>
                  <p:cNvCxnSpPr/>
                  <p:nvPr/>
                </p:nvCxnSpPr>
                <p:spPr bwMode="auto">
                  <a:xfrm>
                    <a:off x="7831288" y="3570639"/>
                    <a:ext cx="0" cy="7211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72" name="T1"/>
                <p:cNvGrpSpPr/>
                <p:nvPr/>
              </p:nvGrpSpPr>
              <p:grpSpPr>
                <a:xfrm>
                  <a:off x="7608651" y="3125365"/>
                  <a:ext cx="431281" cy="701430"/>
                  <a:chOff x="7608651" y="3125365"/>
                  <a:chExt cx="431281" cy="701430"/>
                </a:xfrm>
              </p:grpSpPr>
              <p:sp>
                <p:nvSpPr>
                  <p:cNvPr id="173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7608651" y="3125365"/>
                    <a:ext cx="431281" cy="43108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74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7608651" y="3395709"/>
                    <a:ext cx="431281" cy="43108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</p:grpSp>
          </p:grpSp>
          <p:grpSp>
            <p:nvGrpSpPr>
              <p:cNvPr id="137" name="T1"/>
              <p:cNvGrpSpPr/>
              <p:nvPr/>
            </p:nvGrpSpPr>
            <p:grpSpPr>
              <a:xfrm>
                <a:off x="0" y="86236"/>
                <a:ext cx="1989453" cy="3622475"/>
                <a:chOff x="6268791" y="866458"/>
                <a:chExt cx="1989808" cy="3623344"/>
              </a:xfrm>
            </p:grpSpPr>
            <p:grpSp>
              <p:nvGrpSpPr>
                <p:cNvPr id="138" name="P,Q_T1_D"/>
                <p:cNvGrpSpPr/>
                <p:nvPr/>
              </p:nvGrpSpPr>
              <p:grpSpPr>
                <a:xfrm>
                  <a:off x="7468175" y="4211001"/>
                  <a:ext cx="790424" cy="278801"/>
                  <a:chOff x="7468175" y="4211001"/>
                  <a:chExt cx="790424" cy="278801"/>
                </a:xfrm>
              </p:grpSpPr>
              <p:sp>
                <p:nvSpPr>
                  <p:cNvPr id="161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68175" y="4211002"/>
                    <a:ext cx="250551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0,70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62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68939" y="4337988"/>
                    <a:ext cx="250551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0,10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63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22012" y="4211001"/>
                    <a:ext cx="250551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0,70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64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16589" y="4337988"/>
                    <a:ext cx="250551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0,10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65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08048" y="4211001"/>
                    <a:ext cx="250551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0,70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66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06727" y="4337988"/>
                    <a:ext cx="250551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0,10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9" name="U_T1D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68791" y="3393786"/>
                      <a:ext cx="1263650" cy="6534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C0C0C0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36000" tIns="0" rIns="36000" bIns="0" anchor="ctr" anchorCtr="0" upright="1">
                      <a:noAutofit/>
                    </a:bodyPr>
                    <a:lstStyle/>
                    <a:p>
                      <a:pPr marL="182880" marR="292735" algn="ctr" eaLnBrk="0" fontAlgn="base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["/>
                                <m:endChr m:val="]"/>
                                <m:ctrlPr>
                                  <a:rPr lang="pl-PL" sz="9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l-PL" sz="9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0,211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320,0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 /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𝟎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𝟑𝟑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0,204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214,7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 /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𝟎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𝟑𝟖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0,301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53,7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  /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𝟎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𝟓𝟎</m:t>
                                      </m:r>
                                    </m:e>
                                  </m:mr>
                                </m:m>
                              </m:e>
                            </m:d>
                          </m:oMath>
                        </m:oMathPara>
                      </a14:m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</mc:Choice>
              <mc:Fallback xmlns="">
                <p:sp>
                  <p:nvSpPr>
                    <p:cNvPr id="139" name="U_T1D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6268791" y="3393786"/>
                      <a:ext cx="1263650" cy="653415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C0C0C0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pl-P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40" name="I_T1_D"/>
                <p:cNvGrpSpPr/>
                <p:nvPr/>
              </p:nvGrpSpPr>
              <p:grpSpPr>
                <a:xfrm>
                  <a:off x="7424026" y="3831301"/>
                  <a:ext cx="622775" cy="362587"/>
                  <a:chOff x="7424026" y="3831301"/>
                  <a:chExt cx="622775" cy="362587"/>
                </a:xfrm>
              </p:grpSpPr>
              <p:cxnSp>
                <p:nvCxnSpPr>
                  <p:cNvPr id="155" name="I1"/>
                  <p:cNvCxnSpPr/>
                  <p:nvPr/>
                </p:nvCxnSpPr>
                <p:spPr bwMode="auto">
                  <a:xfrm>
                    <a:off x="7608176" y="392718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56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4026" y="3831301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3352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157" name="I1"/>
                  <p:cNvCxnSpPr/>
                  <p:nvPr/>
                </p:nvCxnSpPr>
                <p:spPr bwMode="auto">
                  <a:xfrm>
                    <a:off x="7830901" y="392718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58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37221" y="3840828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3462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59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62176" y="3831301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2351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160" name="I1"/>
                  <p:cNvCxnSpPr/>
                  <p:nvPr/>
                </p:nvCxnSpPr>
                <p:spPr bwMode="auto">
                  <a:xfrm>
                    <a:off x="8046801" y="392718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41" name="I_T1_G"/>
                <p:cNvGrpSpPr/>
                <p:nvPr/>
              </p:nvGrpSpPr>
              <p:grpSpPr>
                <a:xfrm>
                  <a:off x="7424632" y="2860386"/>
                  <a:ext cx="615344" cy="195580"/>
                  <a:chOff x="7424632" y="2860386"/>
                  <a:chExt cx="615344" cy="195580"/>
                </a:xfrm>
              </p:grpSpPr>
              <p:cxnSp>
                <p:nvCxnSpPr>
                  <p:cNvPr id="149" name="I1"/>
                  <p:cNvCxnSpPr/>
                  <p:nvPr/>
                </p:nvCxnSpPr>
                <p:spPr bwMode="auto">
                  <a:xfrm>
                    <a:off x="7615001" y="293023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50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53005" y="2860386"/>
                    <a:ext cx="184479" cy="1838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88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151" name="I1"/>
                  <p:cNvCxnSpPr/>
                  <p:nvPr/>
                </p:nvCxnSpPr>
                <p:spPr bwMode="auto">
                  <a:xfrm>
                    <a:off x="7824076" y="289848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52" name="I1"/>
                  <p:cNvCxnSpPr/>
                  <p:nvPr/>
                </p:nvCxnSpPr>
                <p:spPr bwMode="auto">
                  <a:xfrm>
                    <a:off x="8039976" y="289848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53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45872" y="2860386"/>
                    <a:ext cx="183209" cy="1838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83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54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4632" y="2860386"/>
                    <a:ext cx="183844" cy="18381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65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p:grpSp>
              <p:nvGrpSpPr>
                <p:cNvPr id="142" name="P,Q_T1_G"/>
                <p:cNvGrpSpPr/>
                <p:nvPr/>
              </p:nvGrpSpPr>
              <p:grpSpPr>
                <a:xfrm>
                  <a:off x="7431922" y="866458"/>
                  <a:ext cx="742983" cy="2006187"/>
                  <a:chOff x="7431922" y="866458"/>
                  <a:chExt cx="742983" cy="2006187"/>
                </a:xfrm>
              </p:grpSpPr>
              <p:sp>
                <p:nvSpPr>
                  <p:cNvPr id="143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31922" y="866458"/>
                    <a:ext cx="183844" cy="3108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0,496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44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73047" y="866458"/>
                    <a:ext cx="184479" cy="3445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-0,235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45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41960" y="1774452"/>
                    <a:ext cx="183844" cy="3108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0,770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46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88404" y="1774452"/>
                    <a:ext cx="184479" cy="3108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0,090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47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59360" y="2555436"/>
                    <a:ext cx="184479" cy="3108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0,782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48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91061" y="2561785"/>
                    <a:ext cx="183844" cy="3108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0,311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</p:grpSp>
        </p:grpSp>
        <p:grpSp>
          <p:nvGrpSpPr>
            <p:cNvPr id="12" name="T1"/>
            <p:cNvGrpSpPr/>
            <p:nvPr/>
          </p:nvGrpSpPr>
          <p:grpSpPr>
            <a:xfrm>
              <a:off x="3933826" y="771525"/>
              <a:ext cx="1962168" cy="3699517"/>
              <a:chOff x="-76210" y="0"/>
              <a:chExt cx="1962754" cy="3699820"/>
            </a:xfrm>
          </p:grpSpPr>
          <p:sp>
            <p:nvSpPr>
              <p:cNvPr id="81" name="Text Box 1204"/>
              <p:cNvSpPr txBox="1">
                <a:spLocks noChangeArrowheads="1"/>
              </p:cNvSpPr>
              <p:nvPr/>
            </p:nvSpPr>
            <p:spPr bwMode="auto">
              <a:xfrm>
                <a:off x="1380226" y="2613804"/>
                <a:ext cx="260985" cy="170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9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Yd11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82" name="Trf_T1"/>
              <p:cNvGrpSpPr/>
              <p:nvPr/>
            </p:nvGrpSpPr>
            <p:grpSpPr>
              <a:xfrm>
                <a:off x="1259456" y="0"/>
                <a:ext cx="432248" cy="3403421"/>
                <a:chOff x="5263770" y="775311"/>
                <a:chExt cx="432954" cy="3405316"/>
              </a:xfrm>
            </p:grpSpPr>
            <p:grpSp>
              <p:nvGrpSpPr>
                <p:cNvPr id="113" name="T1_ZasG"/>
                <p:cNvGrpSpPr/>
                <p:nvPr/>
              </p:nvGrpSpPr>
              <p:grpSpPr>
                <a:xfrm>
                  <a:off x="5269454" y="775311"/>
                  <a:ext cx="426851" cy="2557096"/>
                  <a:chOff x="5269454" y="775311"/>
                  <a:chExt cx="426851" cy="2558389"/>
                </a:xfrm>
              </p:grpSpPr>
              <p:cxnSp>
                <p:nvCxnSpPr>
                  <p:cNvPr id="132" name="Line 1140"/>
                  <p:cNvCxnSpPr/>
                  <p:nvPr/>
                </p:nvCxnSpPr>
                <p:spPr bwMode="auto">
                  <a:xfrm flipV="1">
                    <a:off x="5696305" y="2481095"/>
                    <a:ext cx="0" cy="828682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33" name="Line 1140"/>
                  <p:cNvCxnSpPr/>
                  <p:nvPr/>
                </p:nvCxnSpPr>
                <p:spPr bwMode="auto">
                  <a:xfrm flipV="1">
                    <a:off x="5480516" y="1618013"/>
                    <a:ext cx="0" cy="1513413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34" name="Line 1140"/>
                  <p:cNvCxnSpPr/>
                  <p:nvPr/>
                </p:nvCxnSpPr>
                <p:spPr bwMode="auto">
                  <a:xfrm flipV="1">
                    <a:off x="5269454" y="775311"/>
                    <a:ext cx="0" cy="2558389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14" name="T1_ZasD"/>
                <p:cNvGrpSpPr/>
                <p:nvPr/>
              </p:nvGrpSpPr>
              <p:grpSpPr>
                <a:xfrm>
                  <a:off x="5263772" y="3635480"/>
                  <a:ext cx="432952" cy="545147"/>
                  <a:chOff x="5263772" y="3635480"/>
                  <a:chExt cx="432952" cy="545646"/>
                </a:xfrm>
              </p:grpSpPr>
              <p:cxnSp>
                <p:nvCxnSpPr>
                  <p:cNvPr id="129" name="Line 1140"/>
                  <p:cNvCxnSpPr/>
                  <p:nvPr/>
                </p:nvCxnSpPr>
                <p:spPr bwMode="auto">
                  <a:xfrm flipH="1" flipV="1">
                    <a:off x="5263772" y="3635480"/>
                    <a:ext cx="0" cy="540577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30" name="Line 1140"/>
                  <p:cNvCxnSpPr/>
                  <p:nvPr/>
                </p:nvCxnSpPr>
                <p:spPr bwMode="auto">
                  <a:xfrm flipH="1" flipV="1">
                    <a:off x="5696724" y="3640550"/>
                    <a:ext cx="0" cy="540576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31" name="Line 1140"/>
                  <p:cNvCxnSpPr/>
                  <p:nvPr/>
                </p:nvCxnSpPr>
                <p:spPr bwMode="auto">
                  <a:xfrm flipV="1">
                    <a:off x="5485014" y="3816551"/>
                    <a:ext cx="0" cy="360385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15" name="Trójk"/>
                <p:cNvGrpSpPr/>
                <p:nvPr/>
              </p:nvGrpSpPr>
              <p:grpSpPr>
                <a:xfrm>
                  <a:off x="5414845" y="3220112"/>
                  <a:ext cx="151765" cy="144000"/>
                  <a:chOff x="5414845" y="3220112"/>
                  <a:chExt cx="151952" cy="144000"/>
                </a:xfrm>
              </p:grpSpPr>
              <p:cxnSp>
                <p:nvCxnSpPr>
                  <p:cNvPr id="126" name="Line 1144"/>
                  <p:cNvCxnSpPr/>
                  <p:nvPr/>
                </p:nvCxnSpPr>
                <p:spPr bwMode="auto">
                  <a:xfrm>
                    <a:off x="5422797" y="3355284"/>
                    <a:ext cx="14400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7" name="Line 1145"/>
                  <p:cNvCxnSpPr/>
                  <p:nvPr/>
                </p:nvCxnSpPr>
                <p:spPr bwMode="auto">
                  <a:xfrm flipV="1">
                    <a:off x="5414845" y="3220112"/>
                    <a:ext cx="71755" cy="14351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8" name="Line 1146"/>
                  <p:cNvCxnSpPr/>
                  <p:nvPr/>
                </p:nvCxnSpPr>
                <p:spPr bwMode="auto">
                  <a:xfrm>
                    <a:off x="5486407" y="3220112"/>
                    <a:ext cx="72000" cy="144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16" name="Uziom"/>
                <p:cNvGrpSpPr/>
                <p:nvPr/>
              </p:nvGrpSpPr>
              <p:grpSpPr>
                <a:xfrm>
                  <a:off x="5446650" y="3633575"/>
                  <a:ext cx="71755" cy="111318"/>
                  <a:chOff x="5446650" y="3633575"/>
                  <a:chExt cx="71755" cy="111318"/>
                </a:xfrm>
              </p:grpSpPr>
              <p:cxnSp>
                <p:nvCxnSpPr>
                  <p:cNvPr id="124" name="Line 1140"/>
                  <p:cNvCxnSpPr/>
                  <p:nvPr/>
                </p:nvCxnSpPr>
                <p:spPr bwMode="auto">
                  <a:xfrm flipV="1">
                    <a:off x="5486407" y="3633575"/>
                    <a:ext cx="0" cy="10795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5" name="Line 1140"/>
                  <p:cNvCxnSpPr/>
                  <p:nvPr/>
                </p:nvCxnSpPr>
                <p:spPr bwMode="auto">
                  <a:xfrm flipV="1">
                    <a:off x="5446650" y="3744893"/>
                    <a:ext cx="71755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17" name="Gwzd"/>
                <p:cNvGrpSpPr/>
                <p:nvPr/>
              </p:nvGrpSpPr>
              <p:grpSpPr>
                <a:xfrm>
                  <a:off x="5414845" y="3562014"/>
                  <a:ext cx="143391" cy="140398"/>
                  <a:chOff x="5414845" y="3562014"/>
                  <a:chExt cx="143562" cy="140630"/>
                </a:xfrm>
              </p:grpSpPr>
              <p:cxnSp>
                <p:nvCxnSpPr>
                  <p:cNvPr id="121" name="Line 1145"/>
                  <p:cNvCxnSpPr/>
                  <p:nvPr/>
                </p:nvCxnSpPr>
                <p:spPr bwMode="auto">
                  <a:xfrm flipV="1">
                    <a:off x="5414845" y="3630644"/>
                    <a:ext cx="72000" cy="72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2" name="Line 1146"/>
                  <p:cNvCxnSpPr/>
                  <p:nvPr/>
                </p:nvCxnSpPr>
                <p:spPr bwMode="auto">
                  <a:xfrm>
                    <a:off x="5486407" y="3630644"/>
                    <a:ext cx="72000" cy="72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3" name="Line 1144"/>
                  <p:cNvCxnSpPr/>
                  <p:nvPr/>
                </p:nvCxnSpPr>
                <p:spPr bwMode="auto">
                  <a:xfrm>
                    <a:off x="5486407" y="3562014"/>
                    <a:ext cx="0" cy="7211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18" name="T1"/>
                <p:cNvGrpSpPr/>
                <p:nvPr/>
              </p:nvGrpSpPr>
              <p:grpSpPr>
                <a:xfrm>
                  <a:off x="5263770" y="3116740"/>
                  <a:ext cx="431281" cy="701430"/>
                  <a:chOff x="5263770" y="3116740"/>
                  <a:chExt cx="431281" cy="701430"/>
                </a:xfrm>
              </p:grpSpPr>
              <p:sp>
                <p:nvSpPr>
                  <p:cNvPr id="119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5263770" y="3116740"/>
                    <a:ext cx="431281" cy="43108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20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5263770" y="3387084"/>
                    <a:ext cx="431281" cy="43108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</p:grpSp>
          </p:grpSp>
          <p:grpSp>
            <p:nvGrpSpPr>
              <p:cNvPr id="83" name="T1"/>
              <p:cNvGrpSpPr/>
              <p:nvPr/>
            </p:nvGrpSpPr>
            <p:grpSpPr>
              <a:xfrm>
                <a:off x="-76210" y="86258"/>
                <a:ext cx="1962754" cy="3613562"/>
                <a:chOff x="3923896" y="857854"/>
                <a:chExt cx="1963072" cy="3614427"/>
              </a:xfrm>
            </p:grpSpPr>
            <p:grpSp>
              <p:nvGrpSpPr>
                <p:cNvPr id="84" name="P,Q_T1_D"/>
                <p:cNvGrpSpPr/>
                <p:nvPr/>
              </p:nvGrpSpPr>
              <p:grpSpPr>
                <a:xfrm>
                  <a:off x="5096750" y="4229711"/>
                  <a:ext cx="790218" cy="242570"/>
                  <a:chOff x="5096750" y="4229711"/>
                  <a:chExt cx="790218" cy="242570"/>
                </a:xfrm>
              </p:grpSpPr>
              <p:sp>
                <p:nvSpPr>
                  <p:cNvPr id="107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96750" y="4229711"/>
                    <a:ext cx="250551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1,50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08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96766" y="4320467"/>
                    <a:ext cx="250551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0,20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09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50746" y="4229711"/>
                    <a:ext cx="250551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1,50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10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44416" y="4313531"/>
                    <a:ext cx="250551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0,20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11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36380" y="4229711"/>
                    <a:ext cx="250551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1,50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12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36417" y="4320467"/>
                    <a:ext cx="250551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0,20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U_T1D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23896" y="3385161"/>
                      <a:ext cx="1263650" cy="6534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C0C0C0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36000" tIns="0" rIns="36000" bIns="0" anchor="ctr" anchorCtr="0" upright="1">
                      <a:noAutofit/>
                    </a:bodyPr>
                    <a:lstStyle/>
                    <a:p>
                      <a:pPr marL="182880" marR="292735" algn="ctr" eaLnBrk="0" fontAlgn="base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["/>
                                <m:endChr m:val="]"/>
                                <m:ctrlPr>
                                  <a:rPr lang="pl-PL" sz="9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l-PL" sz="9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2,062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110,5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/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𝟒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𝟗𝟔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4,555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 </m:t>
                                          </m:r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21,6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/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𝟓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𝟔𝟖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3,861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256,0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 /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𝟕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𝟒𝟗</m:t>
                                      </m:r>
                                    </m:e>
                                  </m:mr>
                                </m:m>
                              </m:e>
                            </m:d>
                          </m:oMath>
                        </m:oMathPara>
                      </a14:m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U_T1D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3923896" y="3385161"/>
                      <a:ext cx="1263650" cy="653415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C0C0C0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pl-P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6" name="I_T1_D"/>
                <p:cNvGrpSpPr/>
                <p:nvPr/>
              </p:nvGrpSpPr>
              <p:grpSpPr>
                <a:xfrm>
                  <a:off x="5072320" y="3759811"/>
                  <a:ext cx="622775" cy="359410"/>
                  <a:chOff x="5072320" y="3759811"/>
                  <a:chExt cx="622775" cy="359410"/>
                </a:xfrm>
              </p:grpSpPr>
              <p:cxnSp>
                <p:nvCxnSpPr>
                  <p:cNvPr id="101" name="I1"/>
                  <p:cNvCxnSpPr/>
                  <p:nvPr/>
                </p:nvCxnSpPr>
                <p:spPr bwMode="auto">
                  <a:xfrm>
                    <a:off x="5263295" y="391856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02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72320" y="3766161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734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103" name="I1"/>
                  <p:cNvCxnSpPr/>
                  <p:nvPr/>
                </p:nvCxnSpPr>
                <p:spPr bwMode="auto">
                  <a:xfrm>
                    <a:off x="5479195" y="391856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04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88220" y="3759811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332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05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10470" y="3759811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392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106" name="I1"/>
                  <p:cNvCxnSpPr/>
                  <p:nvPr/>
                </p:nvCxnSpPr>
                <p:spPr bwMode="auto">
                  <a:xfrm>
                    <a:off x="5695095" y="391856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87" name="I_T1_G"/>
                <p:cNvGrpSpPr/>
                <p:nvPr/>
              </p:nvGrpSpPr>
              <p:grpSpPr>
                <a:xfrm>
                  <a:off x="5078608" y="2851761"/>
                  <a:ext cx="782420" cy="234635"/>
                  <a:chOff x="5078608" y="2851761"/>
                  <a:chExt cx="782420" cy="234635"/>
                </a:xfrm>
              </p:grpSpPr>
              <p:cxnSp>
                <p:nvCxnSpPr>
                  <p:cNvPr id="95" name="I1"/>
                  <p:cNvCxnSpPr/>
                  <p:nvPr/>
                </p:nvCxnSpPr>
                <p:spPr bwMode="auto">
                  <a:xfrm>
                    <a:off x="5263295" y="292161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96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76549" y="2851761"/>
                    <a:ext cx="184479" cy="2346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149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97" name="I1"/>
                  <p:cNvCxnSpPr/>
                  <p:nvPr/>
                </p:nvCxnSpPr>
                <p:spPr bwMode="auto">
                  <a:xfrm>
                    <a:off x="5479194" y="288986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98" name="I1"/>
                  <p:cNvCxnSpPr/>
                  <p:nvPr/>
                </p:nvCxnSpPr>
                <p:spPr bwMode="auto">
                  <a:xfrm>
                    <a:off x="5695095" y="288986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99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78608" y="2851761"/>
                    <a:ext cx="183844" cy="2346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249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00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94498" y="2851761"/>
                    <a:ext cx="183844" cy="2346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185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p:grpSp>
              <p:nvGrpSpPr>
                <p:cNvPr id="88" name="P,Q_T1_G"/>
                <p:cNvGrpSpPr/>
                <p:nvPr/>
              </p:nvGrpSpPr>
              <p:grpSpPr>
                <a:xfrm>
                  <a:off x="5091857" y="857854"/>
                  <a:ext cx="741628" cy="1999817"/>
                  <a:chOff x="5091857" y="857854"/>
                  <a:chExt cx="741628" cy="1999817"/>
                </a:xfrm>
              </p:grpSpPr>
              <p:sp>
                <p:nvSpPr>
                  <p:cNvPr id="89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91857" y="857854"/>
                    <a:ext cx="184479" cy="3108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2,004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90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37761" y="857854"/>
                    <a:ext cx="184479" cy="3445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-0,649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91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01240" y="1765828"/>
                    <a:ext cx="183844" cy="3108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1,115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92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47414" y="1765828"/>
                    <a:ext cx="184479" cy="3108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1,310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93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17331" y="2546812"/>
                    <a:ext cx="184479" cy="3108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1,388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94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49641" y="2546337"/>
                    <a:ext cx="183844" cy="3108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0,310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</p:grpSp>
        </p:grpSp>
        <p:grpSp>
          <p:nvGrpSpPr>
            <p:cNvPr id="13" name="Węzły_15kV"/>
            <p:cNvGrpSpPr/>
            <p:nvPr/>
          </p:nvGrpSpPr>
          <p:grpSpPr>
            <a:xfrm>
              <a:off x="5238750" y="742949"/>
              <a:ext cx="2818247" cy="1765337"/>
              <a:chOff x="5239267" y="740809"/>
              <a:chExt cx="2818355" cy="1765763"/>
            </a:xfrm>
          </p:grpSpPr>
          <p:sp>
            <p:nvSpPr>
              <p:cNvPr id="75" name="W7"/>
              <p:cNvSpPr>
                <a:spLocks noChangeArrowheads="1"/>
              </p:cNvSpPr>
              <p:nvPr/>
            </p:nvSpPr>
            <p:spPr bwMode="auto">
              <a:xfrm>
                <a:off x="8003620" y="2452075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6" name="W7"/>
              <p:cNvSpPr>
                <a:spLocks noChangeArrowheads="1"/>
              </p:cNvSpPr>
              <p:nvPr/>
            </p:nvSpPr>
            <p:spPr bwMode="auto">
              <a:xfrm>
                <a:off x="7800085" y="1589863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7" name="W7"/>
              <p:cNvSpPr>
                <a:spLocks noChangeArrowheads="1"/>
              </p:cNvSpPr>
              <p:nvPr/>
            </p:nvSpPr>
            <p:spPr bwMode="auto">
              <a:xfrm>
                <a:off x="7587938" y="740809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8" name="W4"/>
              <p:cNvSpPr>
                <a:spLocks noChangeArrowheads="1"/>
              </p:cNvSpPr>
              <p:nvPr/>
            </p:nvSpPr>
            <p:spPr bwMode="auto">
              <a:xfrm>
                <a:off x="5451899" y="1589372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9" name="W4"/>
              <p:cNvSpPr>
                <a:spLocks noChangeArrowheads="1"/>
              </p:cNvSpPr>
              <p:nvPr/>
            </p:nvSpPr>
            <p:spPr bwMode="auto">
              <a:xfrm>
                <a:off x="5668604" y="2452566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80" name="W4"/>
              <p:cNvSpPr>
                <a:spLocks noChangeArrowheads="1"/>
              </p:cNvSpPr>
              <p:nvPr/>
            </p:nvSpPr>
            <p:spPr bwMode="auto">
              <a:xfrm>
                <a:off x="5239267" y="740809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4" name="Linia_15kV"/>
            <p:cNvGrpSpPr/>
            <p:nvPr/>
          </p:nvGrpSpPr>
          <p:grpSpPr>
            <a:xfrm>
              <a:off x="2828925" y="733518"/>
              <a:ext cx="5373122" cy="1786972"/>
              <a:chOff x="2818796" y="732184"/>
              <a:chExt cx="5373304" cy="1786972"/>
            </a:xfrm>
          </p:grpSpPr>
          <p:cxnSp>
            <p:nvCxnSpPr>
              <p:cNvPr id="66" name="Line 1187"/>
              <p:cNvCxnSpPr/>
              <p:nvPr/>
            </p:nvCxnSpPr>
            <p:spPr bwMode="auto">
              <a:xfrm flipV="1">
                <a:off x="3008116" y="2484935"/>
                <a:ext cx="518398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7" name="Prostokąt 66"/>
              <p:cNvSpPr/>
              <p:nvPr/>
            </p:nvSpPr>
            <p:spPr bwMode="auto">
              <a:xfrm rot="5400000">
                <a:off x="6542471" y="2377593"/>
                <a:ext cx="69182" cy="2139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68" name="Prostokąt 67"/>
              <p:cNvSpPr/>
              <p:nvPr/>
            </p:nvSpPr>
            <p:spPr bwMode="auto">
              <a:xfrm rot="5400000">
                <a:off x="4236593" y="2369641"/>
                <a:ext cx="69816" cy="2139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69" name="Line 1187"/>
              <p:cNvCxnSpPr/>
              <p:nvPr/>
            </p:nvCxnSpPr>
            <p:spPr bwMode="auto">
              <a:xfrm flipV="1">
                <a:off x="2818796" y="1619572"/>
                <a:ext cx="5364183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" name="Prostokąt 69"/>
              <p:cNvSpPr/>
              <p:nvPr/>
            </p:nvSpPr>
            <p:spPr bwMode="auto">
              <a:xfrm rot="5400000">
                <a:off x="6550422" y="1510901"/>
                <a:ext cx="69182" cy="21396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71" name="Prostokąt 70"/>
              <p:cNvSpPr/>
              <p:nvPr/>
            </p:nvSpPr>
            <p:spPr bwMode="auto">
              <a:xfrm rot="5400000">
                <a:off x="4244544" y="1510901"/>
                <a:ext cx="69817" cy="21396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72" name="Line 1187"/>
              <p:cNvCxnSpPr/>
              <p:nvPr/>
            </p:nvCxnSpPr>
            <p:spPr bwMode="auto">
              <a:xfrm flipV="1">
                <a:off x="3008116" y="775405"/>
                <a:ext cx="518398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3" name="Prostokąt 72"/>
              <p:cNvSpPr/>
              <p:nvPr/>
            </p:nvSpPr>
            <p:spPr bwMode="auto">
              <a:xfrm rot="5400000">
                <a:off x="6534520" y="660110"/>
                <a:ext cx="69211" cy="21399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74" name="Prostokąt 73"/>
              <p:cNvSpPr/>
              <p:nvPr/>
            </p:nvSpPr>
            <p:spPr bwMode="auto">
              <a:xfrm rot="5400000">
                <a:off x="4236593" y="660110"/>
                <a:ext cx="69846" cy="21399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5" name="OznFaz"/>
            <p:cNvGrpSpPr/>
            <p:nvPr/>
          </p:nvGrpSpPr>
          <p:grpSpPr>
            <a:xfrm>
              <a:off x="3238500" y="628651"/>
              <a:ext cx="167597" cy="1830223"/>
              <a:chOff x="3232395" y="628678"/>
              <a:chExt cx="168184" cy="1830778"/>
            </a:xfrm>
          </p:grpSpPr>
          <p:sp>
            <p:nvSpPr>
              <p:cNvPr id="63" name="Txt_A"/>
              <p:cNvSpPr txBox="1">
                <a:spLocks noChangeArrowheads="1"/>
              </p:cNvSpPr>
              <p:nvPr/>
            </p:nvSpPr>
            <p:spPr bwMode="auto">
              <a:xfrm>
                <a:off x="3232395" y="628678"/>
                <a:ext cx="140063" cy="15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A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4" name="Txt_B"/>
              <p:cNvSpPr txBox="1">
                <a:spLocks noChangeArrowheads="1"/>
              </p:cNvSpPr>
              <p:nvPr/>
            </p:nvSpPr>
            <p:spPr bwMode="auto">
              <a:xfrm>
                <a:off x="3247241" y="1466426"/>
                <a:ext cx="140063" cy="15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B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5" name="Txt_C"/>
              <p:cNvSpPr txBox="1">
                <a:spLocks noChangeArrowheads="1"/>
              </p:cNvSpPr>
              <p:nvPr/>
            </p:nvSpPr>
            <p:spPr bwMode="auto">
              <a:xfrm>
                <a:off x="3260149" y="2307682"/>
                <a:ext cx="140430" cy="15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C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6" name="TR"/>
            <p:cNvGrpSpPr/>
            <p:nvPr/>
          </p:nvGrpSpPr>
          <p:grpSpPr>
            <a:xfrm>
              <a:off x="1543050" y="771524"/>
              <a:ext cx="1473299" cy="1710689"/>
              <a:chOff x="0" y="0"/>
              <a:chExt cx="1473636" cy="1710768"/>
            </a:xfrm>
          </p:grpSpPr>
          <p:sp>
            <p:nvSpPr>
              <p:cNvPr id="43" name="Text Box 1204"/>
              <p:cNvSpPr txBox="1">
                <a:spLocks noChangeArrowheads="1"/>
              </p:cNvSpPr>
              <p:nvPr/>
            </p:nvSpPr>
            <p:spPr bwMode="auto">
              <a:xfrm>
                <a:off x="526209" y="741872"/>
                <a:ext cx="260985" cy="170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9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Yd11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4" name="Line 1185"/>
              <p:cNvCxnSpPr/>
              <p:nvPr/>
            </p:nvCxnSpPr>
            <p:spPr bwMode="auto">
              <a:xfrm>
                <a:off x="1061049" y="1147314"/>
                <a:ext cx="402272" cy="56345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Line 1184"/>
              <p:cNvCxnSpPr/>
              <p:nvPr/>
            </p:nvCxnSpPr>
            <p:spPr bwMode="auto">
              <a:xfrm flipV="1">
                <a:off x="1061049" y="0"/>
                <a:ext cx="412587" cy="56495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46" name="GwTR1"/>
              <p:cNvGrpSpPr/>
              <p:nvPr/>
            </p:nvGrpSpPr>
            <p:grpSpPr>
              <a:xfrm>
                <a:off x="879895" y="629907"/>
                <a:ext cx="216535" cy="252730"/>
                <a:chOff x="2420941" y="1405833"/>
                <a:chExt cx="216535" cy="252730"/>
              </a:xfrm>
            </p:grpSpPr>
            <p:cxnSp>
              <p:nvCxnSpPr>
                <p:cNvPr id="60" name="Line 1144"/>
                <p:cNvCxnSpPr/>
                <p:nvPr/>
              </p:nvCxnSpPr>
              <p:spPr bwMode="auto">
                <a:xfrm>
                  <a:off x="2420941" y="1658563"/>
                  <a:ext cx="21653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" name="Line 1145"/>
                <p:cNvCxnSpPr/>
                <p:nvPr/>
              </p:nvCxnSpPr>
              <p:spPr bwMode="auto">
                <a:xfrm flipV="1">
                  <a:off x="2420941" y="1405833"/>
                  <a:ext cx="107950" cy="25273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2" name="Line 1146"/>
                <p:cNvCxnSpPr/>
                <p:nvPr/>
              </p:nvCxnSpPr>
              <p:spPr bwMode="auto">
                <a:xfrm>
                  <a:off x="2529526" y="1405833"/>
                  <a:ext cx="107950" cy="25273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7" name="DeltaR1"/>
              <p:cNvGrpSpPr/>
              <p:nvPr/>
            </p:nvGrpSpPr>
            <p:grpSpPr>
              <a:xfrm>
                <a:off x="276045" y="612476"/>
                <a:ext cx="288925" cy="324444"/>
                <a:chOff x="1813246" y="1384560"/>
                <a:chExt cx="288925" cy="324485"/>
              </a:xfrm>
            </p:grpSpPr>
            <p:cxnSp>
              <p:nvCxnSpPr>
                <p:cNvPr id="57" name="Line 1140"/>
                <p:cNvCxnSpPr/>
                <p:nvPr/>
              </p:nvCxnSpPr>
              <p:spPr bwMode="auto">
                <a:xfrm>
                  <a:off x="1958026" y="1384560"/>
                  <a:ext cx="0" cy="18034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8" name="Line 1141"/>
                <p:cNvCxnSpPr/>
                <p:nvPr/>
              </p:nvCxnSpPr>
              <p:spPr bwMode="auto">
                <a:xfrm flipH="1">
                  <a:off x="1813246" y="1564900"/>
                  <a:ext cx="144145" cy="1441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" name="Line 1142"/>
                <p:cNvCxnSpPr/>
                <p:nvPr/>
              </p:nvCxnSpPr>
              <p:spPr bwMode="auto">
                <a:xfrm>
                  <a:off x="1958026" y="1564900"/>
                  <a:ext cx="144145" cy="1441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8" name="UzTR"/>
              <p:cNvGrpSpPr/>
              <p:nvPr/>
            </p:nvGrpSpPr>
            <p:grpSpPr>
              <a:xfrm>
                <a:off x="345057" y="802456"/>
                <a:ext cx="143502" cy="151076"/>
                <a:chOff x="1882888" y="1578594"/>
                <a:chExt cx="143510" cy="151076"/>
              </a:xfrm>
            </p:grpSpPr>
            <p:cxnSp>
              <p:nvCxnSpPr>
                <p:cNvPr id="55" name="Line 1140"/>
                <p:cNvCxnSpPr/>
                <p:nvPr/>
              </p:nvCxnSpPr>
              <p:spPr bwMode="auto">
                <a:xfrm flipV="1">
                  <a:off x="1882888" y="1729670"/>
                  <a:ext cx="143510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6" name="Line 1140"/>
                <p:cNvCxnSpPr/>
                <p:nvPr/>
              </p:nvCxnSpPr>
              <p:spPr bwMode="auto">
                <a:xfrm flipV="1">
                  <a:off x="1954449" y="1578594"/>
                  <a:ext cx="0" cy="14351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9" name="TR"/>
              <p:cNvGrpSpPr/>
              <p:nvPr/>
            </p:nvGrpSpPr>
            <p:grpSpPr>
              <a:xfrm>
                <a:off x="103517" y="396816"/>
                <a:ext cx="1160191" cy="782684"/>
                <a:chOff x="1644361" y="1166681"/>
                <a:chExt cx="1161695" cy="783648"/>
              </a:xfrm>
            </p:grpSpPr>
            <p:sp>
              <p:nvSpPr>
                <p:cNvPr id="52" name="Oval 1137"/>
                <p:cNvSpPr>
                  <a:spLocks noChangeArrowheads="1"/>
                </p:cNvSpPr>
                <p:nvPr/>
              </p:nvSpPr>
              <p:spPr bwMode="auto">
                <a:xfrm>
                  <a:off x="2118717" y="1299454"/>
                  <a:ext cx="687339" cy="650875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53" name="Oval 1138"/>
                <p:cNvSpPr>
                  <a:spLocks noChangeArrowheads="1"/>
                </p:cNvSpPr>
                <p:nvPr/>
              </p:nvSpPr>
              <p:spPr bwMode="auto">
                <a:xfrm>
                  <a:off x="1644361" y="1299454"/>
                  <a:ext cx="687339" cy="650875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54" name="Text Box 1204"/>
                <p:cNvSpPr txBox="1">
                  <a:spLocks noChangeArrowheads="1"/>
                </p:cNvSpPr>
                <p:nvPr/>
              </p:nvSpPr>
              <p:spPr bwMode="auto">
                <a:xfrm>
                  <a:off x="2150021" y="1166681"/>
                  <a:ext cx="141788" cy="1519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TR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50" name="Line 1189"/>
              <p:cNvCxnSpPr/>
              <p:nvPr/>
            </p:nvCxnSpPr>
            <p:spPr bwMode="auto">
              <a:xfrm>
                <a:off x="0" y="422695"/>
                <a:ext cx="255573" cy="1845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" name="Line 1190"/>
              <p:cNvCxnSpPr/>
              <p:nvPr/>
            </p:nvCxnSpPr>
            <p:spPr bwMode="auto">
              <a:xfrm flipV="1">
                <a:off x="0" y="1086929"/>
                <a:ext cx="208020" cy="1937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" name="Linia_110kV"/>
            <p:cNvGrpSpPr/>
            <p:nvPr/>
          </p:nvGrpSpPr>
          <p:grpSpPr>
            <a:xfrm>
              <a:off x="476250" y="1152526"/>
              <a:ext cx="1170001" cy="931961"/>
              <a:chOff x="472031" y="1154832"/>
              <a:chExt cx="1170350" cy="932203"/>
            </a:xfrm>
          </p:grpSpPr>
          <p:grpSp>
            <p:nvGrpSpPr>
              <p:cNvPr id="35" name="L_WN"/>
              <p:cNvGrpSpPr/>
              <p:nvPr/>
            </p:nvGrpSpPr>
            <p:grpSpPr>
              <a:xfrm>
                <a:off x="472031" y="1190911"/>
                <a:ext cx="1170350" cy="868184"/>
                <a:chOff x="472031" y="1190911"/>
                <a:chExt cx="1170894" cy="868184"/>
              </a:xfrm>
            </p:grpSpPr>
            <p:cxnSp>
              <p:nvCxnSpPr>
                <p:cNvPr id="40" name="Line 1177"/>
                <p:cNvCxnSpPr/>
                <p:nvPr/>
              </p:nvCxnSpPr>
              <p:spPr bwMode="auto">
                <a:xfrm>
                  <a:off x="473942" y="1190911"/>
                  <a:ext cx="106249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1" name="Line 1177"/>
                <p:cNvCxnSpPr/>
                <p:nvPr/>
              </p:nvCxnSpPr>
              <p:spPr bwMode="auto">
                <a:xfrm>
                  <a:off x="472031" y="1620232"/>
                  <a:ext cx="117089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2" name="Line 1177"/>
                <p:cNvCxnSpPr/>
                <p:nvPr/>
              </p:nvCxnSpPr>
              <p:spPr bwMode="auto">
                <a:xfrm>
                  <a:off x="476483" y="2059095"/>
                  <a:ext cx="106249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6" name="Z_WN"/>
              <p:cNvGrpSpPr/>
              <p:nvPr/>
            </p:nvGrpSpPr>
            <p:grpSpPr>
              <a:xfrm>
                <a:off x="890873" y="1154832"/>
                <a:ext cx="238552" cy="932203"/>
                <a:chOff x="890879" y="1154830"/>
                <a:chExt cx="239580" cy="933582"/>
              </a:xfrm>
            </p:grpSpPr>
            <p:sp>
              <p:nvSpPr>
                <p:cNvPr id="37" name="Prostokąt 36"/>
                <p:cNvSpPr/>
                <p:nvPr/>
              </p:nvSpPr>
              <p:spPr bwMode="auto">
                <a:xfrm rot="5400000">
                  <a:off x="984810" y="1082778"/>
                  <a:ext cx="71118" cy="215222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rot="0" spcFirstLastPara="0" vert="horz" wrap="square" lIns="91440" tIns="45720" rIns="91440" bIns="45720" numCol="1" spcCol="0" rtlCol="0" fromWordArt="0" anchor="t" anchorCtr="0" forceAA="0" upright="1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38" name="Prostokąt 37"/>
                <p:cNvSpPr/>
                <p:nvPr/>
              </p:nvSpPr>
              <p:spPr bwMode="auto">
                <a:xfrm rot="5400000">
                  <a:off x="987289" y="1500571"/>
                  <a:ext cx="71118" cy="215222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rot="0" spcFirstLastPara="0" vert="horz" wrap="square" lIns="91440" tIns="45720" rIns="91440" bIns="45720" numCol="1" spcCol="0" rtlCol="0" fromWordArt="0" anchor="t" anchorCtr="0" forceAA="0" upright="1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39" name="Prostokąt 38"/>
                <p:cNvSpPr/>
                <p:nvPr/>
              </p:nvSpPr>
              <p:spPr bwMode="auto">
                <a:xfrm rot="5400000">
                  <a:off x="962931" y="1945242"/>
                  <a:ext cx="71118" cy="215222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rot="0" spcFirstLastPara="0" vert="horz" wrap="square" lIns="91440" tIns="45720" rIns="91440" bIns="45720" numCol="1" spcCol="0" rtlCol="0" fromWordArt="0" anchor="t" anchorCtr="0" forceAA="0" upright="1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</p:grpSp>
        </p:grpSp>
        <p:grpSp>
          <p:nvGrpSpPr>
            <p:cNvPr id="18" name="Gen"/>
            <p:cNvGrpSpPr/>
            <p:nvPr/>
          </p:nvGrpSpPr>
          <p:grpSpPr>
            <a:xfrm>
              <a:off x="266701" y="1076326"/>
              <a:ext cx="226686" cy="1088132"/>
              <a:chOff x="256382" y="1077202"/>
              <a:chExt cx="227218" cy="1090107"/>
            </a:xfrm>
          </p:grpSpPr>
          <p:grpSp>
            <p:nvGrpSpPr>
              <p:cNvPr id="23" name="Group 118"/>
              <p:cNvGrpSpPr>
                <a:grpSpLocks/>
              </p:cNvGrpSpPr>
              <p:nvPr/>
            </p:nvGrpSpPr>
            <p:grpSpPr bwMode="auto">
              <a:xfrm>
                <a:off x="256382" y="1077202"/>
                <a:ext cx="217170" cy="215900"/>
                <a:chOff x="256382" y="1077202"/>
                <a:chExt cx="342" cy="341"/>
              </a:xfrm>
            </p:grpSpPr>
            <p:sp>
              <p:nvSpPr>
                <p:cNvPr id="32" name="Oval 121"/>
                <p:cNvSpPr>
                  <a:spLocks noChangeArrowheads="1"/>
                </p:cNvSpPr>
                <p:nvPr/>
              </p:nvSpPr>
              <p:spPr bwMode="auto">
                <a:xfrm>
                  <a:off x="256382" y="1077202"/>
                  <a:ext cx="342" cy="341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" name="Arc 120"/>
                <p:cNvSpPr>
                  <a:spLocks/>
                </p:cNvSpPr>
                <p:nvPr/>
              </p:nvSpPr>
              <p:spPr bwMode="auto">
                <a:xfrm flipH="1" flipV="1">
                  <a:off x="256439" y="1077373"/>
                  <a:ext cx="114" cy="57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" name="Arc 119"/>
                <p:cNvSpPr>
                  <a:spLocks/>
                </p:cNvSpPr>
                <p:nvPr/>
              </p:nvSpPr>
              <p:spPr bwMode="auto">
                <a:xfrm flipH="1">
                  <a:off x="256553" y="1077316"/>
                  <a:ext cx="114" cy="69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4" name="Group 118"/>
              <p:cNvGrpSpPr>
                <a:grpSpLocks/>
              </p:cNvGrpSpPr>
              <p:nvPr/>
            </p:nvGrpSpPr>
            <p:grpSpPr bwMode="auto">
              <a:xfrm>
                <a:off x="261406" y="1509282"/>
                <a:ext cx="217170" cy="215900"/>
                <a:chOff x="261406" y="1509282"/>
                <a:chExt cx="342" cy="341"/>
              </a:xfrm>
            </p:grpSpPr>
            <p:sp>
              <p:nvSpPr>
                <p:cNvPr id="29" name="Oval 121"/>
                <p:cNvSpPr>
                  <a:spLocks noChangeArrowheads="1"/>
                </p:cNvSpPr>
                <p:nvPr/>
              </p:nvSpPr>
              <p:spPr bwMode="auto">
                <a:xfrm>
                  <a:off x="261406" y="1509282"/>
                  <a:ext cx="342" cy="341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" name="Arc 120"/>
                <p:cNvSpPr>
                  <a:spLocks/>
                </p:cNvSpPr>
                <p:nvPr/>
              </p:nvSpPr>
              <p:spPr bwMode="auto">
                <a:xfrm flipH="1" flipV="1">
                  <a:off x="261463" y="1509453"/>
                  <a:ext cx="114" cy="57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" name="Arc 119"/>
                <p:cNvSpPr>
                  <a:spLocks/>
                </p:cNvSpPr>
                <p:nvPr/>
              </p:nvSpPr>
              <p:spPr bwMode="auto">
                <a:xfrm flipH="1">
                  <a:off x="261577" y="1509396"/>
                  <a:ext cx="114" cy="69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5" name="Group 118"/>
              <p:cNvGrpSpPr>
                <a:grpSpLocks/>
              </p:cNvGrpSpPr>
              <p:nvPr/>
            </p:nvGrpSpPr>
            <p:grpSpPr bwMode="auto">
              <a:xfrm>
                <a:off x="266430" y="1951409"/>
                <a:ext cx="217170" cy="215900"/>
                <a:chOff x="266430" y="1951409"/>
                <a:chExt cx="342" cy="341"/>
              </a:xfrm>
            </p:grpSpPr>
            <p:sp>
              <p:nvSpPr>
                <p:cNvPr id="26" name="Oval 121"/>
                <p:cNvSpPr>
                  <a:spLocks noChangeArrowheads="1"/>
                </p:cNvSpPr>
                <p:nvPr/>
              </p:nvSpPr>
              <p:spPr bwMode="auto">
                <a:xfrm>
                  <a:off x="266430" y="1951409"/>
                  <a:ext cx="342" cy="341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7" name="Arc 120"/>
                <p:cNvSpPr>
                  <a:spLocks/>
                </p:cNvSpPr>
                <p:nvPr/>
              </p:nvSpPr>
              <p:spPr bwMode="auto">
                <a:xfrm flipH="1" flipV="1">
                  <a:off x="266487" y="1951580"/>
                  <a:ext cx="114" cy="57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" name="Arc 119"/>
                <p:cNvSpPr>
                  <a:spLocks/>
                </p:cNvSpPr>
                <p:nvPr/>
              </p:nvSpPr>
              <p:spPr bwMode="auto">
                <a:xfrm flipH="1">
                  <a:off x="266601" y="1951523"/>
                  <a:ext cx="114" cy="69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grpSp>
          <p:nvGrpSpPr>
            <p:cNvPr id="19" name="Sem"/>
            <p:cNvGrpSpPr/>
            <p:nvPr/>
          </p:nvGrpSpPr>
          <p:grpSpPr>
            <a:xfrm>
              <a:off x="57150" y="1104902"/>
              <a:ext cx="203193" cy="1069088"/>
              <a:chOff x="49355" y="1103078"/>
              <a:chExt cx="203835" cy="1070204"/>
            </a:xfrm>
          </p:grpSpPr>
          <p:sp>
            <p:nvSpPr>
              <p:cNvPr id="20" name="Text Box 1204"/>
              <p:cNvSpPr txBox="1">
                <a:spLocks noChangeArrowheads="1"/>
              </p:cNvSpPr>
              <p:nvPr/>
            </p:nvSpPr>
            <p:spPr bwMode="auto">
              <a:xfrm>
                <a:off x="49355" y="1966272"/>
                <a:ext cx="203200" cy="2070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E</a:t>
                </a:r>
                <a:r>
                  <a:rPr lang="pl-PL" sz="1000" b="1" i="1" kern="1200" baseline="-250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C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1" name="Text Box 1204"/>
              <p:cNvSpPr txBox="1">
                <a:spLocks noChangeArrowheads="1"/>
              </p:cNvSpPr>
              <p:nvPr/>
            </p:nvSpPr>
            <p:spPr bwMode="auto">
              <a:xfrm>
                <a:off x="49355" y="1534675"/>
                <a:ext cx="203200" cy="2070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E</a:t>
                </a:r>
                <a:r>
                  <a:rPr lang="pl-PL" sz="1000" b="1" i="1" kern="1200" baseline="-250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B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2" name="Text Box 1204"/>
              <p:cNvSpPr txBox="1">
                <a:spLocks noChangeArrowheads="1"/>
              </p:cNvSpPr>
              <p:nvPr/>
            </p:nvSpPr>
            <p:spPr bwMode="auto">
              <a:xfrm>
                <a:off x="49355" y="1103078"/>
                <a:ext cx="203835" cy="207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E</a:t>
                </a:r>
                <a:r>
                  <a:rPr lang="pl-PL" sz="1000" b="1" i="1" kern="1200" baseline="-250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A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  <p:sp>
        <p:nvSpPr>
          <p:cNvPr id="306" name="Tytuł"/>
          <p:cNvSpPr txBox="1">
            <a:spLocks noChangeArrowheads="1"/>
          </p:cNvSpPr>
          <p:nvPr/>
        </p:nvSpPr>
        <p:spPr bwMode="auto">
          <a:xfrm>
            <a:off x="3437195" y="543794"/>
            <a:ext cx="276838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 defTabSz="912813" eaLnBrk="0" hangingPunct="0">
              <a:defRPr/>
            </a:pPr>
            <a:r>
              <a:rPr kumimoji="1" lang="pl-PL" sz="1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Wyniki obliczeń przy przerwie w fazie linii WN</a:t>
            </a:r>
            <a:endParaRPr kumimoji="1" lang="pl-PL" sz="10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11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Wyn_Zwar_Fazy_B_linii_WN"/>
          <p:cNvGrpSpPr/>
          <p:nvPr/>
        </p:nvGrpSpPr>
        <p:grpSpPr>
          <a:xfrm>
            <a:off x="892175" y="1124680"/>
            <a:ext cx="8251825" cy="4495177"/>
            <a:chOff x="0" y="0"/>
            <a:chExt cx="8252031" cy="4495216"/>
          </a:xfrm>
        </p:grpSpPr>
        <p:sp>
          <p:nvSpPr>
            <p:cNvPr id="4" name="dPQ_Sieci"/>
            <p:cNvSpPr txBox="1">
              <a:spLocks noChangeArrowheads="1"/>
            </p:cNvSpPr>
            <p:nvPr/>
          </p:nvSpPr>
          <p:spPr bwMode="auto">
            <a:xfrm>
              <a:off x="1935078" y="3370488"/>
              <a:ext cx="1164590" cy="455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pl-PL" sz="1200" b="1" i="1" kern="120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ΔP=164,558 MW</a:t>
              </a:r>
              <a:endParaRPr lang="pl-PL" sz="1200">
                <a:effectLst/>
                <a:latin typeface="Times New Roman"/>
                <a:ea typeface="Times New Roman"/>
              </a:endParaRPr>
            </a:p>
            <a:p>
              <a:pPr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pl-PL" sz="1200" b="1" i="1" kern="120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ΔQ=289,149 Mvar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5" name="L2_P,Q,I"/>
            <p:cNvGrpSpPr/>
            <p:nvPr/>
          </p:nvGrpSpPr>
          <p:grpSpPr>
            <a:xfrm>
              <a:off x="5975494" y="627321"/>
              <a:ext cx="1324731" cy="2135505"/>
              <a:chOff x="5975502" y="624782"/>
              <a:chExt cx="1324925" cy="2136212"/>
            </a:xfrm>
          </p:grpSpPr>
          <p:grpSp>
            <p:nvGrpSpPr>
              <p:cNvPr id="241" name="I_L2"/>
              <p:cNvGrpSpPr/>
              <p:nvPr/>
            </p:nvGrpSpPr>
            <p:grpSpPr>
              <a:xfrm>
                <a:off x="6484113" y="859942"/>
                <a:ext cx="225136" cy="1901052"/>
                <a:chOff x="6484113" y="859942"/>
                <a:chExt cx="225136" cy="1901052"/>
              </a:xfrm>
            </p:grpSpPr>
            <p:cxnSp>
              <p:nvCxnSpPr>
                <p:cNvPr id="255" name="I1"/>
                <p:cNvCxnSpPr/>
                <p:nvPr/>
              </p:nvCxnSpPr>
              <p:spPr bwMode="auto">
                <a:xfrm>
                  <a:off x="6524142" y="859942"/>
                  <a:ext cx="125730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none" w="sm" len="med"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56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484113" y="899698"/>
                  <a:ext cx="225068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FF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199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257" name="I1"/>
                <p:cNvCxnSpPr/>
                <p:nvPr/>
              </p:nvCxnSpPr>
              <p:spPr bwMode="auto">
                <a:xfrm>
                  <a:off x="6532093" y="1718683"/>
                  <a:ext cx="125730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none" w="sm" len="med"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58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484181" y="1742537"/>
                  <a:ext cx="225068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FF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159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259" name="I1"/>
                <p:cNvCxnSpPr/>
                <p:nvPr/>
              </p:nvCxnSpPr>
              <p:spPr bwMode="auto">
                <a:xfrm>
                  <a:off x="6524142" y="2585375"/>
                  <a:ext cx="125730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none" w="sm" len="med"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60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484317" y="2609179"/>
                  <a:ext cx="174261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FF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84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grpSp>
            <p:nvGrpSpPr>
              <p:cNvPr id="242" name="PQ_L2"/>
              <p:cNvGrpSpPr/>
              <p:nvPr/>
            </p:nvGrpSpPr>
            <p:grpSpPr>
              <a:xfrm>
                <a:off x="5975502" y="624782"/>
                <a:ext cx="1324925" cy="2027129"/>
                <a:chOff x="5975502" y="624782"/>
                <a:chExt cx="1324925" cy="2027129"/>
              </a:xfrm>
            </p:grpSpPr>
            <p:sp>
              <p:nvSpPr>
                <p:cNvPr id="243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929018" y="630480"/>
                  <a:ext cx="301279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1,053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44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921199" y="787189"/>
                  <a:ext cx="334939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-0,505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45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75502" y="624782"/>
                  <a:ext cx="301279" cy="1829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no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1,063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46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75502" y="781490"/>
                  <a:ext cx="334939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-0,479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47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75502" y="1466495"/>
                  <a:ext cx="334939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-0,040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48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75502" y="1623201"/>
                  <a:ext cx="301279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0,679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49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83448" y="2329741"/>
                  <a:ext cx="301279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0,794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50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83448" y="2500096"/>
                  <a:ext cx="301279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0,148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51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960035" y="1467620"/>
                  <a:ext cx="334939" cy="203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no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-0,046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52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953119" y="1617503"/>
                  <a:ext cx="301279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0,662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53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999148" y="2322982"/>
                  <a:ext cx="301279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0,792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54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992482" y="2493338"/>
                  <a:ext cx="301279" cy="15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0,143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</p:grpSp>
        <p:grpSp>
          <p:nvGrpSpPr>
            <p:cNvPr id="6" name="L1_P,Q,I"/>
            <p:cNvGrpSpPr/>
            <p:nvPr/>
          </p:nvGrpSpPr>
          <p:grpSpPr>
            <a:xfrm>
              <a:off x="3583172" y="627318"/>
              <a:ext cx="1283372" cy="2132957"/>
              <a:chOff x="3586066" y="625457"/>
              <a:chExt cx="1283564" cy="2133817"/>
            </a:xfrm>
          </p:grpSpPr>
          <p:sp>
            <p:nvSpPr>
              <p:cNvPr id="223" name="Txt_Ia"/>
              <p:cNvSpPr txBox="1">
                <a:spLocks noChangeArrowheads="1"/>
              </p:cNvSpPr>
              <p:nvPr/>
            </p:nvSpPr>
            <p:spPr bwMode="auto">
              <a:xfrm>
                <a:off x="3586066" y="625458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3,267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24" name="Txt_Ia"/>
              <p:cNvSpPr txBox="1">
                <a:spLocks noChangeArrowheads="1"/>
              </p:cNvSpPr>
              <p:nvPr/>
            </p:nvSpPr>
            <p:spPr bwMode="auto">
              <a:xfrm>
                <a:off x="3586066" y="786614"/>
                <a:ext cx="360344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-0 ,927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25" name="Txt_Ia"/>
              <p:cNvSpPr txBox="1">
                <a:spLocks noChangeArrowheads="1"/>
              </p:cNvSpPr>
              <p:nvPr/>
            </p:nvSpPr>
            <p:spPr bwMode="auto">
              <a:xfrm>
                <a:off x="3586066" y="1466147"/>
                <a:ext cx="326684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0 ,011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26" name="Txt_Ia"/>
              <p:cNvSpPr txBox="1">
                <a:spLocks noChangeArrowheads="1"/>
              </p:cNvSpPr>
              <p:nvPr/>
            </p:nvSpPr>
            <p:spPr bwMode="auto">
              <a:xfrm>
                <a:off x="3586066" y="1624196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2,395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27" name="Txt_Ia"/>
              <p:cNvSpPr txBox="1">
                <a:spLocks noChangeArrowheads="1"/>
              </p:cNvSpPr>
              <p:nvPr/>
            </p:nvSpPr>
            <p:spPr bwMode="auto">
              <a:xfrm>
                <a:off x="3586066" y="2329486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2,414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28" name="Txt_Ia"/>
              <p:cNvSpPr txBox="1">
                <a:spLocks noChangeArrowheads="1"/>
              </p:cNvSpPr>
              <p:nvPr/>
            </p:nvSpPr>
            <p:spPr bwMode="auto">
              <a:xfrm>
                <a:off x="3586066" y="2488102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0,540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29" name="I1"/>
              <p:cNvCxnSpPr/>
              <p:nvPr/>
            </p:nvCxnSpPr>
            <p:spPr bwMode="auto">
              <a:xfrm>
                <a:off x="4214716" y="840909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0" name="I1"/>
              <p:cNvCxnSpPr/>
              <p:nvPr/>
            </p:nvCxnSpPr>
            <p:spPr bwMode="auto">
              <a:xfrm>
                <a:off x="4214716" y="1709589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1" name="I1"/>
              <p:cNvCxnSpPr/>
              <p:nvPr/>
            </p:nvCxnSpPr>
            <p:spPr bwMode="auto">
              <a:xfrm>
                <a:off x="4214716" y="2578269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2" name="Txt_Ia"/>
              <p:cNvSpPr txBox="1">
                <a:spLocks noChangeArrowheads="1"/>
              </p:cNvSpPr>
              <p:nvPr/>
            </p:nvSpPr>
            <p:spPr bwMode="auto">
              <a:xfrm>
                <a:off x="4168079" y="876820"/>
                <a:ext cx="225069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581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33" name="Txt_Ia"/>
              <p:cNvSpPr txBox="1">
                <a:spLocks noChangeArrowheads="1"/>
              </p:cNvSpPr>
              <p:nvPr/>
            </p:nvSpPr>
            <p:spPr bwMode="auto">
              <a:xfrm>
                <a:off x="4175449" y="1744514"/>
                <a:ext cx="225069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472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34" name="Txt_Ia"/>
              <p:cNvSpPr txBox="1">
                <a:spLocks noChangeArrowheads="1"/>
              </p:cNvSpPr>
              <p:nvPr/>
            </p:nvSpPr>
            <p:spPr bwMode="auto">
              <a:xfrm>
                <a:off x="4175449" y="2607448"/>
                <a:ext cx="225069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252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35" name="Txt_Ia"/>
              <p:cNvSpPr txBox="1">
                <a:spLocks noChangeArrowheads="1"/>
              </p:cNvSpPr>
              <p:nvPr/>
            </p:nvSpPr>
            <p:spPr bwMode="auto">
              <a:xfrm>
                <a:off x="4534831" y="625457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3,065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36" name="Txt_Ia"/>
              <p:cNvSpPr txBox="1">
                <a:spLocks noChangeArrowheads="1"/>
              </p:cNvSpPr>
              <p:nvPr/>
            </p:nvSpPr>
            <p:spPr bwMode="auto">
              <a:xfrm>
                <a:off x="4534690" y="786936"/>
                <a:ext cx="33494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-1,501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37" name="Txt_Ia"/>
              <p:cNvSpPr txBox="1">
                <a:spLocks noChangeArrowheads="1"/>
              </p:cNvSpPr>
              <p:nvPr/>
            </p:nvSpPr>
            <p:spPr bwMode="auto">
              <a:xfrm>
                <a:off x="4534613" y="1466386"/>
                <a:ext cx="33494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-0,023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38" name="Txt_Ia"/>
              <p:cNvSpPr txBox="1">
                <a:spLocks noChangeArrowheads="1"/>
              </p:cNvSpPr>
              <p:nvPr/>
            </p:nvSpPr>
            <p:spPr bwMode="auto">
              <a:xfrm>
                <a:off x="4537409" y="1625136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2,017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39" name="Txt_Ia"/>
              <p:cNvSpPr txBox="1">
                <a:spLocks noChangeArrowheads="1"/>
              </p:cNvSpPr>
              <p:nvPr/>
            </p:nvSpPr>
            <p:spPr bwMode="auto">
              <a:xfrm>
                <a:off x="4536835" y="2329986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2,376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40" name="Txt_Ia"/>
              <p:cNvSpPr txBox="1">
                <a:spLocks noChangeArrowheads="1"/>
              </p:cNvSpPr>
              <p:nvPr/>
            </p:nvSpPr>
            <p:spPr bwMode="auto">
              <a:xfrm>
                <a:off x="4537194" y="2488736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0,433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7" name="WN_P,Q,I"/>
            <p:cNvGrpSpPr/>
            <p:nvPr/>
          </p:nvGrpSpPr>
          <p:grpSpPr>
            <a:xfrm>
              <a:off x="467832" y="1053975"/>
              <a:ext cx="1166827" cy="1272383"/>
              <a:chOff x="458671" y="1042820"/>
              <a:chExt cx="1166933" cy="1272383"/>
            </a:xfrm>
          </p:grpSpPr>
          <p:cxnSp>
            <p:nvCxnSpPr>
              <p:cNvPr id="205" name="I1"/>
              <p:cNvCxnSpPr/>
              <p:nvPr/>
            </p:nvCxnSpPr>
            <p:spPr bwMode="auto">
              <a:xfrm>
                <a:off x="953317" y="1692648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6" name="I1"/>
              <p:cNvCxnSpPr/>
              <p:nvPr/>
            </p:nvCxnSpPr>
            <p:spPr bwMode="auto">
              <a:xfrm>
                <a:off x="959667" y="1294293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7" name="I1"/>
              <p:cNvCxnSpPr/>
              <p:nvPr/>
            </p:nvCxnSpPr>
            <p:spPr bwMode="auto">
              <a:xfrm>
                <a:off x="959667" y="2127217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8" name="Txt_Ia"/>
              <p:cNvSpPr txBox="1">
                <a:spLocks noChangeArrowheads="1"/>
              </p:cNvSpPr>
              <p:nvPr/>
            </p:nvSpPr>
            <p:spPr bwMode="auto">
              <a:xfrm>
                <a:off x="875674" y="1322544"/>
                <a:ext cx="275859" cy="15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4837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09" name="Txt_Ia"/>
              <p:cNvSpPr txBox="1">
                <a:spLocks noChangeArrowheads="1"/>
              </p:cNvSpPr>
              <p:nvPr/>
            </p:nvSpPr>
            <p:spPr bwMode="auto">
              <a:xfrm>
                <a:off x="498193" y="1042820"/>
                <a:ext cx="406175" cy="144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dirty="0" smtClean="0">
                    <a:solidFill>
                      <a:srgbClr val="008000"/>
                    </a:solidFill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335,085</a:t>
                </a:r>
                <a:endParaRPr lang="pl-PL" sz="1200" dirty="0">
                  <a:latin typeface="Times New Roman"/>
                  <a:ea typeface="Times New Roman"/>
                </a:endParaRPr>
              </a:p>
            </p:txBody>
          </p:sp>
          <p:sp>
            <p:nvSpPr>
              <p:cNvPr id="210" name="Txt_Ia"/>
              <p:cNvSpPr txBox="1">
                <a:spLocks noChangeArrowheads="1"/>
              </p:cNvSpPr>
              <p:nvPr/>
            </p:nvSpPr>
            <p:spPr bwMode="auto">
              <a:xfrm>
                <a:off x="515127" y="1194532"/>
                <a:ext cx="301261" cy="15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 dirty="0">
                    <a:solidFill>
                      <a:srgbClr val="008000"/>
                    </a:solidFill>
                    <a:effectLst/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2,029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11" name="Txt_Ia"/>
              <p:cNvSpPr txBox="1">
                <a:spLocks noChangeArrowheads="1"/>
              </p:cNvSpPr>
              <p:nvPr/>
            </p:nvSpPr>
            <p:spPr bwMode="auto">
              <a:xfrm>
                <a:off x="492964" y="1475475"/>
                <a:ext cx="334919" cy="15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-0,002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12" name="Txt_Ia"/>
              <p:cNvSpPr txBox="1">
                <a:spLocks noChangeArrowheads="1"/>
              </p:cNvSpPr>
              <p:nvPr/>
            </p:nvSpPr>
            <p:spPr bwMode="auto">
              <a:xfrm>
                <a:off x="492964" y="1619880"/>
                <a:ext cx="334919" cy="15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-0,004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13" name="Txt_Ia"/>
              <p:cNvSpPr txBox="1">
                <a:spLocks noChangeArrowheads="1"/>
              </p:cNvSpPr>
              <p:nvPr/>
            </p:nvSpPr>
            <p:spPr bwMode="auto">
              <a:xfrm>
                <a:off x="500098" y="1865522"/>
                <a:ext cx="439842" cy="144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dirty="0" smtClean="0">
                    <a:solidFill>
                      <a:srgbClr val="008000"/>
                    </a:solidFill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-165,124</a:t>
                </a:r>
                <a:endParaRPr lang="pl-PL" sz="1200" dirty="0">
                  <a:latin typeface="Times New Roman"/>
                  <a:ea typeface="Times New Roman"/>
                </a:endParaRPr>
              </a:p>
            </p:txBody>
          </p:sp>
          <p:sp>
            <p:nvSpPr>
              <p:cNvPr id="214" name="Txt_Ia"/>
              <p:cNvSpPr txBox="1">
                <a:spLocks noChangeArrowheads="1"/>
              </p:cNvSpPr>
              <p:nvPr/>
            </p:nvSpPr>
            <p:spPr bwMode="auto">
              <a:xfrm>
                <a:off x="458671" y="2083927"/>
                <a:ext cx="406175" cy="144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dirty="0" smtClean="0">
                    <a:solidFill>
                      <a:srgbClr val="008000"/>
                    </a:solidFill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288,023</a:t>
                </a:r>
                <a:endParaRPr lang="pl-PL" sz="1200" dirty="0">
                  <a:latin typeface="Times New Roman"/>
                  <a:ea typeface="Times New Roman"/>
                </a:endParaRPr>
              </a:p>
            </p:txBody>
          </p:sp>
          <p:sp>
            <p:nvSpPr>
              <p:cNvPr id="215" name="Txt_Ia"/>
              <p:cNvSpPr txBox="1">
                <a:spLocks noChangeArrowheads="1"/>
              </p:cNvSpPr>
              <p:nvPr/>
            </p:nvSpPr>
            <p:spPr bwMode="auto">
              <a:xfrm>
                <a:off x="1149760" y="1047078"/>
                <a:ext cx="406175" cy="144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dirty="0" smtClean="0">
                    <a:solidFill>
                      <a:srgbClr val="008000"/>
                    </a:solidFill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278,942</a:t>
                </a:r>
                <a:endParaRPr lang="pl-PL" sz="1200" dirty="0">
                  <a:latin typeface="Times New Roman"/>
                  <a:ea typeface="Times New Roman"/>
                </a:endParaRPr>
              </a:p>
            </p:txBody>
          </p:sp>
          <p:sp>
            <p:nvSpPr>
              <p:cNvPr id="216" name="Txt_Ia"/>
              <p:cNvSpPr txBox="1">
                <a:spLocks noChangeArrowheads="1"/>
              </p:cNvSpPr>
              <p:nvPr/>
            </p:nvSpPr>
            <p:spPr bwMode="auto">
              <a:xfrm>
                <a:off x="1197787" y="1204772"/>
                <a:ext cx="388540" cy="144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dirty="0" smtClean="0">
                    <a:solidFill>
                      <a:srgbClr val="008000"/>
                    </a:solidFill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-96,221</a:t>
                </a:r>
                <a:endParaRPr lang="pl-PL" sz="1200" dirty="0">
                  <a:latin typeface="Times New Roman"/>
                  <a:ea typeface="Times New Roman"/>
                </a:endParaRPr>
              </a:p>
            </p:txBody>
          </p:sp>
          <p:sp>
            <p:nvSpPr>
              <p:cNvPr id="217" name="Txt_Ia"/>
              <p:cNvSpPr txBox="1">
                <a:spLocks noChangeArrowheads="1"/>
              </p:cNvSpPr>
              <p:nvPr/>
            </p:nvSpPr>
            <p:spPr bwMode="auto">
              <a:xfrm>
                <a:off x="1216300" y="1470440"/>
                <a:ext cx="388540" cy="144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dirty="0" smtClean="0">
                    <a:solidFill>
                      <a:srgbClr val="008000"/>
                    </a:solidFill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-52,876</a:t>
                </a:r>
                <a:endParaRPr lang="pl-PL" sz="1200" dirty="0">
                  <a:latin typeface="Times New Roman"/>
                  <a:ea typeface="Times New Roman"/>
                </a:endParaRPr>
              </a:p>
            </p:txBody>
          </p:sp>
          <p:sp>
            <p:nvSpPr>
              <p:cNvPr id="218" name="Txt_Ia"/>
              <p:cNvSpPr txBox="1">
                <a:spLocks noChangeArrowheads="1"/>
              </p:cNvSpPr>
              <p:nvPr/>
            </p:nvSpPr>
            <p:spPr bwMode="auto">
              <a:xfrm>
                <a:off x="1200708" y="1632704"/>
                <a:ext cx="424896" cy="144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72000" bIns="0" anchor="ctr" anchorCtr="0" upright="1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dirty="0" smtClean="0">
                    <a:solidFill>
                      <a:srgbClr val="008000"/>
                    </a:solidFill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-92,533</a:t>
                </a:r>
                <a:endParaRPr lang="pl-PL" sz="1200" dirty="0">
                  <a:latin typeface="Times New Roman"/>
                  <a:ea typeface="Times New Roman"/>
                </a:endParaRPr>
              </a:p>
            </p:txBody>
          </p:sp>
          <p:sp>
            <p:nvSpPr>
              <p:cNvPr id="219" name="Txt_Ia"/>
              <p:cNvSpPr txBox="1">
                <a:spLocks noChangeArrowheads="1"/>
              </p:cNvSpPr>
              <p:nvPr/>
            </p:nvSpPr>
            <p:spPr bwMode="auto">
              <a:xfrm>
                <a:off x="1172059" y="1865522"/>
                <a:ext cx="439842" cy="144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dirty="0" smtClean="0">
                    <a:solidFill>
                      <a:srgbClr val="008000"/>
                    </a:solidFill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-220,236</a:t>
                </a:r>
                <a:endParaRPr lang="pl-PL" sz="1200" dirty="0">
                  <a:latin typeface="Times New Roman"/>
                  <a:ea typeface="Times New Roman"/>
                </a:endParaRPr>
              </a:p>
            </p:txBody>
          </p:sp>
          <p:sp>
            <p:nvSpPr>
              <p:cNvPr id="220" name="Txt_Ia"/>
              <p:cNvSpPr txBox="1">
                <a:spLocks noChangeArrowheads="1"/>
              </p:cNvSpPr>
              <p:nvPr/>
            </p:nvSpPr>
            <p:spPr bwMode="auto">
              <a:xfrm>
                <a:off x="1181142" y="2065691"/>
                <a:ext cx="406175" cy="144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dirty="0" smtClean="0">
                    <a:solidFill>
                      <a:srgbClr val="008000"/>
                    </a:solidFill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191,578</a:t>
                </a:r>
                <a:endParaRPr lang="pl-PL" sz="1200" dirty="0">
                  <a:latin typeface="Times New Roman"/>
                  <a:ea typeface="Times New Roman"/>
                </a:endParaRPr>
              </a:p>
            </p:txBody>
          </p:sp>
          <p:sp>
            <p:nvSpPr>
              <p:cNvPr id="221" name="Txt_Ia"/>
              <p:cNvSpPr txBox="1">
                <a:spLocks noChangeArrowheads="1"/>
              </p:cNvSpPr>
              <p:nvPr/>
            </p:nvSpPr>
            <p:spPr bwMode="auto">
              <a:xfrm>
                <a:off x="896016" y="1726363"/>
                <a:ext cx="275859" cy="15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4694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22" name="Txt_Ia"/>
              <p:cNvSpPr txBox="1">
                <a:spLocks noChangeArrowheads="1"/>
              </p:cNvSpPr>
              <p:nvPr/>
            </p:nvSpPr>
            <p:spPr bwMode="auto">
              <a:xfrm>
                <a:off x="882406" y="2162322"/>
                <a:ext cx="275860" cy="15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/>
                    <a:ea typeface="Times New Roman"/>
                    <a:cs typeface="Times New Roman"/>
                  </a:rPr>
                  <a:t>4792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8" name="NapWynik"/>
            <p:cNvGrpSpPr/>
            <p:nvPr/>
          </p:nvGrpSpPr>
          <p:grpSpPr>
            <a:xfrm>
              <a:off x="0" y="0"/>
              <a:ext cx="8204562" cy="857922"/>
              <a:chOff x="0" y="0"/>
              <a:chExt cx="8204953" cy="85839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0" name="Txt_UTRG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3510" y="185291"/>
                    <a:ext cx="1257300" cy="6731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36000" tIns="0" rIns="36000" bIns="0" anchor="ctr" anchorCtr="0" upright="1">
                    <a:noAutofit/>
                  </a:bodyPr>
                  <a:lstStyle/>
                  <a:p>
                    <a:pPr marL="182880" marR="292735" algn="ctr"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pl-PL" sz="9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sz="9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61,01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 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70,6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𝟔𝟗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𝟎𝟐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22,71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329,7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𝟏𝟏𝟗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𝟕𝟗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60,92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229,2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𝟔𝟖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𝟕𝟖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200" name="Txt_UTRG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53510" y="185291"/>
                    <a:ext cx="1257300" cy="673100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1" name="Txt_UTRD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59635" y="0"/>
                    <a:ext cx="1263650" cy="6534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36000" tIns="0" rIns="36000" bIns="0" anchor="ctr" anchorCtr="0" upright="1">
                    <a:noAutofit/>
                  </a:bodyPr>
                  <a:lstStyle/>
                  <a:p>
                    <a:pPr marL="182880" marR="292735" algn="ctr"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pl-PL" sz="9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sz="9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5,84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82,0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𝟒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𝟖𝟐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5,08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30,2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𝟏𝟓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𝟑𝟓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9,83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238,1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𝟏𝟒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𝟓𝟐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201" name="Txt_UTRD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659635" y="0"/>
                    <a:ext cx="1263650" cy="65341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2" name="Txt_UT1G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5770" y="25889"/>
                    <a:ext cx="1263650" cy="6534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36000" tIns="0" rIns="36000" bIns="0" anchor="ctr" anchorCtr="0" upright="1">
                    <a:noAutofit/>
                  </a:bodyPr>
                  <a:lstStyle/>
                  <a:p>
                    <a:pPr marL="182880" marR="292735" algn="ctr"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pl-PL" sz="9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sz="9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5,87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71,8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𝟑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𝟔𝟓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4,27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33,5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𝟏𝟓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𝟑𝟑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9,60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235,8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𝟏𝟑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𝟔𝟓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202" name="Txt_UT1G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805770" y="25889"/>
                    <a:ext cx="1263650" cy="65341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3" name="Txt_UT2G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41303" y="0"/>
                    <a:ext cx="1263650" cy="6534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36000" tIns="0" rIns="36000" bIns="0" anchor="ctr" anchorCtr="0" upright="1">
                    <a:noAutofit/>
                  </a:bodyPr>
                  <a:lstStyle/>
                  <a:p>
                    <a:pPr marL="182880" marR="292735" algn="ctr"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pl-PL" sz="9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sz="9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5,88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70,3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𝟑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𝟓𝟑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4,17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34,1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𝟏𝟓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𝟑𝟑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9,57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235,5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𝟏𝟑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𝟓𝟑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203" name="Txt_UT2G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941303" y="0"/>
                    <a:ext cx="1263650" cy="65341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4" name="Txt_SEM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177340"/>
                    <a:ext cx="1263669" cy="6539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36000" tIns="0" rIns="36000" bIns="0" anchor="ctr" anchorCtr="0" upright="1">
                    <a:noAutofit/>
                  </a:bodyPr>
                  <a:lstStyle/>
                  <a:p>
                    <a:pPr marL="182880" marR="292735" algn="ctr"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pl-PL" sz="9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sz="9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𝟔𝟗</m:t>
                                    </m:r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𝟐𝟖</m:t>
                                    </m:r>
                                    <m:sSup>
                                      <m:sSupPr>
                                        <m:ctrlP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  </m:t>
                                        </m:r>
                                        <m:sSup>
                                          <m:sSupPr>
                                            <m:ctrlP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𝒋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𝟗𝟎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,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𝟎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𝒐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𝟔𝟗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𝟐𝟖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𝟎</m:t>
                                    </m:r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𝟎𝟎</m:t>
                                    </m:r>
                                    <m:sSup>
                                      <m:sSupPr>
                                        <m:ctrlP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𝒋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𝟑𝟑𝟎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,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𝟎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𝒐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𝟏𝟐𝟎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𝟎𝟎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𝟔𝟗</m:t>
                                    </m:r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𝟐𝟖</m:t>
                                    </m:r>
                                    <m:sSup>
                                      <m:sSupPr>
                                        <m:ctrlP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𝒋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𝟐𝟏𝟎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,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𝟎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𝒐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𝟔𝟗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𝟐𝟖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204" name="Txt_SEM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0" y="177340"/>
                    <a:ext cx="1263669" cy="653984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NazwyElem"/>
            <p:cNvGrpSpPr/>
            <p:nvPr/>
          </p:nvGrpSpPr>
          <p:grpSpPr>
            <a:xfrm>
              <a:off x="829340" y="489098"/>
              <a:ext cx="7059825" cy="2917074"/>
              <a:chOff x="825707" y="490290"/>
              <a:chExt cx="7060071" cy="2917767"/>
            </a:xfrm>
          </p:grpSpPr>
          <p:sp>
            <p:nvSpPr>
              <p:cNvPr id="192" name="Text Box 1204"/>
              <p:cNvSpPr txBox="1">
                <a:spLocks noChangeArrowheads="1"/>
              </p:cNvSpPr>
              <p:nvPr/>
            </p:nvSpPr>
            <p:spPr bwMode="auto">
              <a:xfrm>
                <a:off x="4066341" y="490290"/>
                <a:ext cx="401320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L1_15kV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93" name="Text Box 1204"/>
              <p:cNvSpPr txBox="1">
                <a:spLocks noChangeArrowheads="1"/>
              </p:cNvSpPr>
              <p:nvPr/>
            </p:nvSpPr>
            <p:spPr bwMode="auto">
              <a:xfrm>
                <a:off x="825707" y="885310"/>
                <a:ext cx="452120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L _110 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94" name="Text Box 1204"/>
              <p:cNvSpPr txBox="1">
                <a:spLocks noChangeArrowheads="1"/>
              </p:cNvSpPr>
              <p:nvPr/>
            </p:nvSpPr>
            <p:spPr bwMode="auto">
              <a:xfrm>
                <a:off x="1983469" y="1024859"/>
                <a:ext cx="412115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110/15kV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95" name="Text Box 1204"/>
              <p:cNvSpPr txBox="1">
                <a:spLocks noChangeArrowheads="1"/>
              </p:cNvSpPr>
              <p:nvPr/>
            </p:nvSpPr>
            <p:spPr bwMode="auto">
              <a:xfrm>
                <a:off x="6312107" y="490290"/>
                <a:ext cx="401320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L2_15kV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96" name="Text Box 1204"/>
              <p:cNvSpPr txBox="1">
                <a:spLocks noChangeArrowheads="1"/>
              </p:cNvSpPr>
              <p:nvPr/>
            </p:nvSpPr>
            <p:spPr bwMode="auto">
              <a:xfrm>
                <a:off x="4887984" y="3256292"/>
                <a:ext cx="310515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15/6kV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97" name="Text Box 1204"/>
              <p:cNvSpPr txBox="1">
                <a:spLocks noChangeArrowheads="1"/>
              </p:cNvSpPr>
              <p:nvPr/>
            </p:nvSpPr>
            <p:spPr bwMode="auto">
              <a:xfrm>
                <a:off x="7168127" y="3220097"/>
                <a:ext cx="386715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15/0,4kV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98" name="Txt_T1"/>
              <p:cNvSpPr txBox="1">
                <a:spLocks noChangeArrowheads="1"/>
              </p:cNvSpPr>
              <p:nvPr/>
            </p:nvSpPr>
            <p:spPr bwMode="auto">
              <a:xfrm>
                <a:off x="5418712" y="3133086"/>
                <a:ext cx="118749" cy="151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T1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99" name="Txt_T1"/>
              <p:cNvSpPr txBox="1">
                <a:spLocks noChangeArrowheads="1"/>
              </p:cNvSpPr>
              <p:nvPr/>
            </p:nvSpPr>
            <p:spPr bwMode="auto">
              <a:xfrm>
                <a:off x="7767029" y="3132409"/>
                <a:ext cx="118749" cy="151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T2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0" name="T2"/>
            <p:cNvGrpSpPr/>
            <p:nvPr/>
          </p:nvGrpSpPr>
          <p:grpSpPr>
            <a:xfrm>
              <a:off x="6262577" y="786809"/>
              <a:ext cx="1989454" cy="3708407"/>
              <a:chOff x="0" y="0"/>
              <a:chExt cx="1990021" cy="3708711"/>
            </a:xfrm>
          </p:grpSpPr>
          <p:sp>
            <p:nvSpPr>
              <p:cNvPr id="138" name="Text Box 1204"/>
              <p:cNvSpPr txBox="1">
                <a:spLocks noChangeArrowheads="1"/>
              </p:cNvSpPr>
              <p:nvPr/>
            </p:nvSpPr>
            <p:spPr bwMode="auto">
              <a:xfrm>
                <a:off x="1449237" y="2605177"/>
                <a:ext cx="203835" cy="170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9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Yd5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139" name="Trf_T1"/>
              <p:cNvGrpSpPr/>
              <p:nvPr/>
            </p:nvGrpSpPr>
            <p:grpSpPr>
              <a:xfrm>
                <a:off x="1337094" y="0"/>
                <a:ext cx="432241" cy="3403425"/>
                <a:chOff x="7608651" y="783935"/>
                <a:chExt cx="432954" cy="3405317"/>
              </a:xfrm>
            </p:grpSpPr>
            <p:grpSp>
              <p:nvGrpSpPr>
                <p:cNvPr id="170" name="T1_ZasG"/>
                <p:cNvGrpSpPr/>
                <p:nvPr/>
              </p:nvGrpSpPr>
              <p:grpSpPr>
                <a:xfrm>
                  <a:off x="7612330" y="783935"/>
                  <a:ext cx="426975" cy="2557094"/>
                  <a:chOff x="7612330" y="783936"/>
                  <a:chExt cx="426975" cy="2558388"/>
                </a:xfrm>
              </p:grpSpPr>
              <p:cxnSp>
                <p:nvCxnSpPr>
                  <p:cNvPr id="189" name="Line 1140"/>
                  <p:cNvCxnSpPr/>
                  <p:nvPr/>
                </p:nvCxnSpPr>
                <p:spPr bwMode="auto">
                  <a:xfrm flipV="1">
                    <a:off x="8039305" y="2464296"/>
                    <a:ext cx="0" cy="828682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90" name="Line 1140"/>
                  <p:cNvCxnSpPr/>
                  <p:nvPr/>
                </p:nvCxnSpPr>
                <p:spPr bwMode="auto">
                  <a:xfrm flipV="1">
                    <a:off x="7822919" y="1626638"/>
                    <a:ext cx="0" cy="1513413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91" name="Line 1140"/>
                  <p:cNvCxnSpPr/>
                  <p:nvPr/>
                </p:nvCxnSpPr>
                <p:spPr bwMode="auto">
                  <a:xfrm flipV="1">
                    <a:off x="7612330" y="783936"/>
                    <a:ext cx="0" cy="2558388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71" name="T1_ZasD"/>
                <p:cNvGrpSpPr/>
                <p:nvPr/>
              </p:nvGrpSpPr>
              <p:grpSpPr>
                <a:xfrm>
                  <a:off x="7608653" y="3644105"/>
                  <a:ext cx="432952" cy="545147"/>
                  <a:chOff x="7608653" y="3644105"/>
                  <a:chExt cx="432952" cy="545646"/>
                </a:xfrm>
              </p:grpSpPr>
              <p:cxnSp>
                <p:nvCxnSpPr>
                  <p:cNvPr id="186" name="Line 1140"/>
                  <p:cNvCxnSpPr/>
                  <p:nvPr/>
                </p:nvCxnSpPr>
                <p:spPr bwMode="auto">
                  <a:xfrm flipH="1" flipV="1">
                    <a:off x="7608653" y="3644105"/>
                    <a:ext cx="0" cy="540577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7" name="Line 1140"/>
                  <p:cNvCxnSpPr/>
                  <p:nvPr/>
                </p:nvCxnSpPr>
                <p:spPr bwMode="auto">
                  <a:xfrm flipH="1" flipV="1">
                    <a:off x="8041605" y="3649175"/>
                    <a:ext cx="0" cy="540576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8" name="Line 1140"/>
                  <p:cNvCxnSpPr/>
                  <p:nvPr/>
                </p:nvCxnSpPr>
                <p:spPr bwMode="auto">
                  <a:xfrm flipV="1">
                    <a:off x="7829895" y="3825176"/>
                    <a:ext cx="0" cy="360385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72" name="Trójk"/>
                <p:cNvGrpSpPr/>
                <p:nvPr/>
              </p:nvGrpSpPr>
              <p:grpSpPr>
                <a:xfrm>
                  <a:off x="7759726" y="3228737"/>
                  <a:ext cx="151765" cy="144000"/>
                  <a:chOff x="7759726" y="3228737"/>
                  <a:chExt cx="151952" cy="144000"/>
                </a:xfrm>
              </p:grpSpPr>
              <p:cxnSp>
                <p:nvCxnSpPr>
                  <p:cNvPr id="183" name="Line 1144"/>
                  <p:cNvCxnSpPr/>
                  <p:nvPr/>
                </p:nvCxnSpPr>
                <p:spPr bwMode="auto">
                  <a:xfrm>
                    <a:off x="7767678" y="3363909"/>
                    <a:ext cx="14400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4" name="Line 1145"/>
                  <p:cNvCxnSpPr/>
                  <p:nvPr/>
                </p:nvCxnSpPr>
                <p:spPr bwMode="auto">
                  <a:xfrm flipV="1">
                    <a:off x="7759726" y="3228737"/>
                    <a:ext cx="71755" cy="14351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5" name="Line 1146"/>
                  <p:cNvCxnSpPr/>
                  <p:nvPr/>
                </p:nvCxnSpPr>
                <p:spPr bwMode="auto">
                  <a:xfrm>
                    <a:off x="7831288" y="3228737"/>
                    <a:ext cx="72000" cy="144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73" name="Uziom"/>
                <p:cNvGrpSpPr/>
                <p:nvPr/>
              </p:nvGrpSpPr>
              <p:grpSpPr>
                <a:xfrm>
                  <a:off x="7791531" y="3642200"/>
                  <a:ext cx="71755" cy="111318"/>
                  <a:chOff x="7791531" y="3642200"/>
                  <a:chExt cx="71755" cy="111318"/>
                </a:xfrm>
              </p:grpSpPr>
              <p:cxnSp>
                <p:nvCxnSpPr>
                  <p:cNvPr id="181" name="Line 1140"/>
                  <p:cNvCxnSpPr/>
                  <p:nvPr/>
                </p:nvCxnSpPr>
                <p:spPr bwMode="auto">
                  <a:xfrm flipV="1">
                    <a:off x="7831288" y="3642200"/>
                    <a:ext cx="0" cy="10795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2" name="Line 1140"/>
                  <p:cNvCxnSpPr/>
                  <p:nvPr/>
                </p:nvCxnSpPr>
                <p:spPr bwMode="auto">
                  <a:xfrm flipV="1">
                    <a:off x="7791531" y="3753518"/>
                    <a:ext cx="71755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74" name="Gwzd"/>
                <p:cNvGrpSpPr/>
                <p:nvPr/>
              </p:nvGrpSpPr>
              <p:grpSpPr>
                <a:xfrm>
                  <a:off x="7759726" y="3570639"/>
                  <a:ext cx="143391" cy="140398"/>
                  <a:chOff x="7759726" y="3570639"/>
                  <a:chExt cx="143562" cy="140630"/>
                </a:xfrm>
              </p:grpSpPr>
              <p:cxnSp>
                <p:nvCxnSpPr>
                  <p:cNvPr id="178" name="Line 1145"/>
                  <p:cNvCxnSpPr/>
                  <p:nvPr/>
                </p:nvCxnSpPr>
                <p:spPr bwMode="auto">
                  <a:xfrm flipV="1">
                    <a:off x="7759726" y="3639269"/>
                    <a:ext cx="72000" cy="72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9" name="Line 1146"/>
                  <p:cNvCxnSpPr/>
                  <p:nvPr/>
                </p:nvCxnSpPr>
                <p:spPr bwMode="auto">
                  <a:xfrm>
                    <a:off x="7831288" y="3639269"/>
                    <a:ext cx="72000" cy="72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0" name="Line 1144"/>
                  <p:cNvCxnSpPr/>
                  <p:nvPr/>
                </p:nvCxnSpPr>
                <p:spPr bwMode="auto">
                  <a:xfrm>
                    <a:off x="7831288" y="3570639"/>
                    <a:ext cx="0" cy="7211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75" name="T1"/>
                <p:cNvGrpSpPr/>
                <p:nvPr/>
              </p:nvGrpSpPr>
              <p:grpSpPr>
                <a:xfrm>
                  <a:off x="7608651" y="3125365"/>
                  <a:ext cx="431281" cy="701430"/>
                  <a:chOff x="7608651" y="3125365"/>
                  <a:chExt cx="431281" cy="701430"/>
                </a:xfrm>
              </p:grpSpPr>
              <p:sp>
                <p:nvSpPr>
                  <p:cNvPr id="176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7608651" y="3125365"/>
                    <a:ext cx="431281" cy="43108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77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7608651" y="3395709"/>
                    <a:ext cx="431281" cy="43108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</p:grpSp>
          </p:grpSp>
          <p:grpSp>
            <p:nvGrpSpPr>
              <p:cNvPr id="140" name="T1"/>
              <p:cNvGrpSpPr/>
              <p:nvPr/>
            </p:nvGrpSpPr>
            <p:grpSpPr>
              <a:xfrm>
                <a:off x="0" y="86236"/>
                <a:ext cx="1990021" cy="3622475"/>
                <a:chOff x="6268791" y="866458"/>
                <a:chExt cx="1990376" cy="3623344"/>
              </a:xfrm>
            </p:grpSpPr>
            <p:grpSp>
              <p:nvGrpSpPr>
                <p:cNvPr id="141" name="P,Q_T1_D"/>
                <p:cNvGrpSpPr/>
                <p:nvPr/>
              </p:nvGrpSpPr>
              <p:grpSpPr>
                <a:xfrm>
                  <a:off x="7468939" y="4211001"/>
                  <a:ext cx="790228" cy="278801"/>
                  <a:chOff x="7468939" y="4211001"/>
                  <a:chExt cx="790228" cy="278801"/>
                </a:xfrm>
              </p:grpSpPr>
              <p:sp>
                <p:nvSpPr>
                  <p:cNvPr id="164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68939" y="4211002"/>
                    <a:ext cx="250551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0,60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65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68939" y="4337988"/>
                    <a:ext cx="250551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0,10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66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22939" y="4211001"/>
                    <a:ext cx="250551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0,60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67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16589" y="4337988"/>
                    <a:ext cx="250551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0,10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68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08616" y="4211001"/>
                    <a:ext cx="250551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0,60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69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06727" y="4337988"/>
                    <a:ext cx="250551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0,10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2" name="U_T1D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68791" y="3393786"/>
                      <a:ext cx="1263650" cy="6534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C0C0C0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36000" tIns="0" rIns="36000" bIns="0" anchor="ctr" anchorCtr="0" upright="1">
                      <a:noAutofit/>
                    </a:bodyPr>
                    <a:lstStyle/>
                    <a:p>
                      <a:pPr marL="182880" marR="292735" algn="ctr" eaLnBrk="0" fontAlgn="base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["/>
                                <m:endChr m:val="]"/>
                                <m:ctrlPr>
                                  <a:rPr lang="pl-PL" sz="9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l-PL" sz="9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0,054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294,7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 /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𝟎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𝟏𝟗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0,208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229,0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 /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𝟎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𝟐𝟕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0,236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61,1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  /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𝟎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𝟒𝟒</m:t>
                                      </m:r>
                                    </m:e>
                                  </m:mr>
                                </m:m>
                              </m:e>
                            </m:d>
                          </m:oMath>
                        </m:oMathPara>
                      </a14:m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</mc:Choice>
              <mc:Fallback xmlns="">
                <p:sp>
                  <p:nvSpPr>
                    <p:cNvPr id="142" name="U_T1D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6268791" y="3393786"/>
                      <a:ext cx="1263650" cy="653415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C0C0C0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pl-P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43" name="I_T1_D"/>
                <p:cNvGrpSpPr/>
                <p:nvPr/>
              </p:nvGrpSpPr>
              <p:grpSpPr>
                <a:xfrm>
                  <a:off x="7424026" y="3831301"/>
                  <a:ext cx="622775" cy="362587"/>
                  <a:chOff x="7424026" y="3831301"/>
                  <a:chExt cx="622775" cy="362587"/>
                </a:xfrm>
              </p:grpSpPr>
              <p:cxnSp>
                <p:nvCxnSpPr>
                  <p:cNvPr id="158" name="I1"/>
                  <p:cNvCxnSpPr/>
                  <p:nvPr/>
                </p:nvCxnSpPr>
                <p:spPr bwMode="auto">
                  <a:xfrm>
                    <a:off x="7608176" y="392718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59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4026" y="3831301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11199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160" name="I1"/>
                  <p:cNvCxnSpPr/>
                  <p:nvPr/>
                </p:nvCxnSpPr>
                <p:spPr bwMode="auto">
                  <a:xfrm>
                    <a:off x="7830901" y="392718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61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37221" y="3840828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2919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62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62176" y="3831301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2577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163" name="I1"/>
                  <p:cNvCxnSpPr/>
                  <p:nvPr/>
                </p:nvCxnSpPr>
                <p:spPr bwMode="auto">
                  <a:xfrm>
                    <a:off x="8046801" y="392718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44" name="I_T1_G"/>
                <p:cNvGrpSpPr/>
                <p:nvPr/>
              </p:nvGrpSpPr>
              <p:grpSpPr>
                <a:xfrm>
                  <a:off x="7425368" y="2860386"/>
                  <a:ext cx="614608" cy="234635"/>
                  <a:chOff x="7425368" y="2860386"/>
                  <a:chExt cx="614608" cy="234635"/>
                </a:xfrm>
              </p:grpSpPr>
              <p:cxnSp>
                <p:nvCxnSpPr>
                  <p:cNvPr id="152" name="I1"/>
                  <p:cNvCxnSpPr/>
                  <p:nvPr/>
                </p:nvCxnSpPr>
                <p:spPr bwMode="auto">
                  <a:xfrm>
                    <a:off x="7615001" y="293023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53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54016" y="2860386"/>
                    <a:ext cx="184480" cy="18381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84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154" name="I1"/>
                  <p:cNvCxnSpPr/>
                  <p:nvPr/>
                </p:nvCxnSpPr>
                <p:spPr bwMode="auto">
                  <a:xfrm>
                    <a:off x="7824076" y="289848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55" name="I1"/>
                  <p:cNvCxnSpPr/>
                  <p:nvPr/>
                </p:nvCxnSpPr>
                <p:spPr bwMode="auto">
                  <a:xfrm>
                    <a:off x="8039976" y="289848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56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46751" y="2860386"/>
                    <a:ext cx="183844" cy="2346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159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57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5368" y="2860386"/>
                    <a:ext cx="183844" cy="2346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199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p:grpSp>
              <p:nvGrpSpPr>
                <p:cNvPr id="145" name="P,Q_T1_G"/>
                <p:cNvGrpSpPr/>
                <p:nvPr/>
              </p:nvGrpSpPr>
              <p:grpSpPr>
                <a:xfrm>
                  <a:off x="7433777" y="866458"/>
                  <a:ext cx="742775" cy="2006187"/>
                  <a:chOff x="7433777" y="866458"/>
                  <a:chExt cx="742775" cy="2006187"/>
                </a:xfrm>
              </p:grpSpPr>
              <p:sp>
                <p:nvSpPr>
                  <p:cNvPr id="146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33777" y="866458"/>
                    <a:ext cx="183844" cy="3108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1,053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47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74296" y="866458"/>
                    <a:ext cx="184479" cy="3445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-0,505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48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43713" y="1774452"/>
                    <a:ext cx="183844" cy="3445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-0,046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49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89858" y="1774452"/>
                    <a:ext cx="184479" cy="3108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0,662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50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60375" y="2555436"/>
                    <a:ext cx="184479" cy="3108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0,792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51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92708" y="2561785"/>
                    <a:ext cx="183844" cy="3108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0,143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</p:grpSp>
        </p:grpSp>
        <p:grpSp>
          <p:nvGrpSpPr>
            <p:cNvPr id="11" name="T1"/>
            <p:cNvGrpSpPr/>
            <p:nvPr/>
          </p:nvGrpSpPr>
          <p:grpSpPr>
            <a:xfrm>
              <a:off x="3923415" y="776177"/>
              <a:ext cx="1962168" cy="3699517"/>
              <a:chOff x="-76210" y="0"/>
              <a:chExt cx="1962754" cy="3699820"/>
            </a:xfrm>
          </p:grpSpPr>
          <p:sp>
            <p:nvSpPr>
              <p:cNvPr id="84" name="Text Box 1204"/>
              <p:cNvSpPr txBox="1">
                <a:spLocks noChangeArrowheads="1"/>
              </p:cNvSpPr>
              <p:nvPr/>
            </p:nvSpPr>
            <p:spPr bwMode="auto">
              <a:xfrm>
                <a:off x="1380226" y="2613804"/>
                <a:ext cx="260985" cy="170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9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Yd11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85" name="Trf_T1"/>
              <p:cNvGrpSpPr/>
              <p:nvPr/>
            </p:nvGrpSpPr>
            <p:grpSpPr>
              <a:xfrm>
                <a:off x="1259456" y="0"/>
                <a:ext cx="432248" cy="3403421"/>
                <a:chOff x="5263770" y="775311"/>
                <a:chExt cx="432954" cy="3405316"/>
              </a:xfrm>
            </p:grpSpPr>
            <p:grpSp>
              <p:nvGrpSpPr>
                <p:cNvPr id="116" name="T1_ZasG"/>
                <p:cNvGrpSpPr/>
                <p:nvPr/>
              </p:nvGrpSpPr>
              <p:grpSpPr>
                <a:xfrm>
                  <a:off x="5269454" y="775311"/>
                  <a:ext cx="426851" cy="2557096"/>
                  <a:chOff x="5269454" y="775311"/>
                  <a:chExt cx="426851" cy="2558389"/>
                </a:xfrm>
              </p:grpSpPr>
              <p:cxnSp>
                <p:nvCxnSpPr>
                  <p:cNvPr id="135" name="Line 1140"/>
                  <p:cNvCxnSpPr/>
                  <p:nvPr/>
                </p:nvCxnSpPr>
                <p:spPr bwMode="auto">
                  <a:xfrm flipV="1">
                    <a:off x="5696305" y="2481095"/>
                    <a:ext cx="0" cy="828682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36" name="Line 1140"/>
                  <p:cNvCxnSpPr/>
                  <p:nvPr/>
                </p:nvCxnSpPr>
                <p:spPr bwMode="auto">
                  <a:xfrm flipV="1">
                    <a:off x="5480516" y="1618013"/>
                    <a:ext cx="0" cy="1513413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37" name="Line 1140"/>
                  <p:cNvCxnSpPr/>
                  <p:nvPr/>
                </p:nvCxnSpPr>
                <p:spPr bwMode="auto">
                  <a:xfrm flipV="1">
                    <a:off x="5269454" y="775311"/>
                    <a:ext cx="0" cy="2558389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17" name="T1_ZasD"/>
                <p:cNvGrpSpPr/>
                <p:nvPr/>
              </p:nvGrpSpPr>
              <p:grpSpPr>
                <a:xfrm>
                  <a:off x="5263772" y="3635480"/>
                  <a:ext cx="432952" cy="545147"/>
                  <a:chOff x="5263772" y="3635480"/>
                  <a:chExt cx="432952" cy="545646"/>
                </a:xfrm>
              </p:grpSpPr>
              <p:cxnSp>
                <p:nvCxnSpPr>
                  <p:cNvPr id="132" name="Line 1140"/>
                  <p:cNvCxnSpPr/>
                  <p:nvPr/>
                </p:nvCxnSpPr>
                <p:spPr bwMode="auto">
                  <a:xfrm flipH="1" flipV="1">
                    <a:off x="5263772" y="3635480"/>
                    <a:ext cx="0" cy="540577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33" name="Line 1140"/>
                  <p:cNvCxnSpPr/>
                  <p:nvPr/>
                </p:nvCxnSpPr>
                <p:spPr bwMode="auto">
                  <a:xfrm flipH="1" flipV="1">
                    <a:off x="5696724" y="3640550"/>
                    <a:ext cx="0" cy="540576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34" name="Line 1140"/>
                  <p:cNvCxnSpPr/>
                  <p:nvPr/>
                </p:nvCxnSpPr>
                <p:spPr bwMode="auto">
                  <a:xfrm flipV="1">
                    <a:off x="5485014" y="3816551"/>
                    <a:ext cx="0" cy="360385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18" name="Trójk"/>
                <p:cNvGrpSpPr/>
                <p:nvPr/>
              </p:nvGrpSpPr>
              <p:grpSpPr>
                <a:xfrm>
                  <a:off x="5414845" y="3220112"/>
                  <a:ext cx="151765" cy="144000"/>
                  <a:chOff x="5414845" y="3220112"/>
                  <a:chExt cx="151952" cy="144000"/>
                </a:xfrm>
              </p:grpSpPr>
              <p:cxnSp>
                <p:nvCxnSpPr>
                  <p:cNvPr id="129" name="Line 1144"/>
                  <p:cNvCxnSpPr/>
                  <p:nvPr/>
                </p:nvCxnSpPr>
                <p:spPr bwMode="auto">
                  <a:xfrm>
                    <a:off x="5422797" y="3355284"/>
                    <a:ext cx="14400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30" name="Line 1145"/>
                  <p:cNvCxnSpPr/>
                  <p:nvPr/>
                </p:nvCxnSpPr>
                <p:spPr bwMode="auto">
                  <a:xfrm flipV="1">
                    <a:off x="5414845" y="3220112"/>
                    <a:ext cx="71755" cy="14351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31" name="Line 1146"/>
                  <p:cNvCxnSpPr/>
                  <p:nvPr/>
                </p:nvCxnSpPr>
                <p:spPr bwMode="auto">
                  <a:xfrm>
                    <a:off x="5486407" y="3220112"/>
                    <a:ext cx="72000" cy="144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19" name="Uziom"/>
                <p:cNvGrpSpPr/>
                <p:nvPr/>
              </p:nvGrpSpPr>
              <p:grpSpPr>
                <a:xfrm>
                  <a:off x="5446650" y="3633575"/>
                  <a:ext cx="71755" cy="111318"/>
                  <a:chOff x="5446650" y="3633575"/>
                  <a:chExt cx="71755" cy="111318"/>
                </a:xfrm>
              </p:grpSpPr>
              <p:cxnSp>
                <p:nvCxnSpPr>
                  <p:cNvPr id="127" name="Line 1140"/>
                  <p:cNvCxnSpPr/>
                  <p:nvPr/>
                </p:nvCxnSpPr>
                <p:spPr bwMode="auto">
                  <a:xfrm flipV="1">
                    <a:off x="5486407" y="3633575"/>
                    <a:ext cx="0" cy="10795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8" name="Line 1140"/>
                  <p:cNvCxnSpPr/>
                  <p:nvPr/>
                </p:nvCxnSpPr>
                <p:spPr bwMode="auto">
                  <a:xfrm flipV="1">
                    <a:off x="5446650" y="3744893"/>
                    <a:ext cx="71755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20" name="Gwzd"/>
                <p:cNvGrpSpPr/>
                <p:nvPr/>
              </p:nvGrpSpPr>
              <p:grpSpPr>
                <a:xfrm>
                  <a:off x="5414845" y="3562014"/>
                  <a:ext cx="143391" cy="140398"/>
                  <a:chOff x="5414845" y="3562014"/>
                  <a:chExt cx="143562" cy="140630"/>
                </a:xfrm>
              </p:grpSpPr>
              <p:cxnSp>
                <p:nvCxnSpPr>
                  <p:cNvPr id="124" name="Line 1145"/>
                  <p:cNvCxnSpPr/>
                  <p:nvPr/>
                </p:nvCxnSpPr>
                <p:spPr bwMode="auto">
                  <a:xfrm flipV="1">
                    <a:off x="5414845" y="3630644"/>
                    <a:ext cx="72000" cy="72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5" name="Line 1146"/>
                  <p:cNvCxnSpPr/>
                  <p:nvPr/>
                </p:nvCxnSpPr>
                <p:spPr bwMode="auto">
                  <a:xfrm>
                    <a:off x="5486407" y="3630644"/>
                    <a:ext cx="72000" cy="72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6" name="Line 1144"/>
                  <p:cNvCxnSpPr/>
                  <p:nvPr/>
                </p:nvCxnSpPr>
                <p:spPr bwMode="auto">
                  <a:xfrm>
                    <a:off x="5486407" y="3562014"/>
                    <a:ext cx="0" cy="7211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21" name="T1"/>
                <p:cNvGrpSpPr/>
                <p:nvPr/>
              </p:nvGrpSpPr>
              <p:grpSpPr>
                <a:xfrm>
                  <a:off x="5263770" y="3116740"/>
                  <a:ext cx="431281" cy="701430"/>
                  <a:chOff x="5263770" y="3116740"/>
                  <a:chExt cx="431281" cy="701430"/>
                </a:xfrm>
              </p:grpSpPr>
              <p:sp>
                <p:nvSpPr>
                  <p:cNvPr id="122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5263770" y="3116740"/>
                    <a:ext cx="431281" cy="43108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23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5263770" y="3387084"/>
                    <a:ext cx="431281" cy="43108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</p:grpSp>
          </p:grpSp>
          <p:grpSp>
            <p:nvGrpSpPr>
              <p:cNvPr id="86" name="T1"/>
              <p:cNvGrpSpPr/>
              <p:nvPr/>
            </p:nvGrpSpPr>
            <p:grpSpPr>
              <a:xfrm>
                <a:off x="-76210" y="86258"/>
                <a:ext cx="1962754" cy="3613562"/>
                <a:chOff x="3923896" y="857854"/>
                <a:chExt cx="1963072" cy="3614427"/>
              </a:xfrm>
            </p:grpSpPr>
            <p:grpSp>
              <p:nvGrpSpPr>
                <p:cNvPr id="87" name="P,Q_T1_D"/>
                <p:cNvGrpSpPr/>
                <p:nvPr/>
              </p:nvGrpSpPr>
              <p:grpSpPr>
                <a:xfrm>
                  <a:off x="5096766" y="4229711"/>
                  <a:ext cx="790202" cy="242570"/>
                  <a:chOff x="5096766" y="4229711"/>
                  <a:chExt cx="790202" cy="242570"/>
                </a:xfrm>
              </p:grpSpPr>
              <p:sp>
                <p:nvSpPr>
                  <p:cNvPr id="110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96766" y="4229711"/>
                    <a:ext cx="250551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1,20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11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96766" y="4320467"/>
                    <a:ext cx="250551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0,20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12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50766" y="4229711"/>
                    <a:ext cx="250551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1,20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13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44416" y="4313531"/>
                    <a:ext cx="250551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0,20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14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36404" y="4229711"/>
                    <a:ext cx="250551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1,20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15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36417" y="4320467"/>
                    <a:ext cx="250551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0,20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U_T1D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23896" y="3385161"/>
                      <a:ext cx="1263650" cy="6534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C0C0C0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36000" tIns="0" rIns="36000" bIns="0" anchor="ctr" anchorCtr="0" upright="1">
                      <a:noAutofit/>
                    </a:bodyPr>
                    <a:lstStyle/>
                    <a:p>
                      <a:pPr marL="182880" marR="292735" algn="ctr" eaLnBrk="0" fontAlgn="base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["/>
                                <m:endChr m:val="]"/>
                                <m:ctrlPr>
                                  <a:rPr lang="pl-PL" sz="9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l-PL" sz="9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0,843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118,2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/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𝟐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𝟗𝟔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3,152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 </m:t>
                                          </m:r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49,0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/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𝟒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𝟎𝟕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3,540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241,8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 /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𝟔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𝟔𝟓</m:t>
                                      </m:r>
                                    </m:e>
                                  </m:mr>
                                </m:m>
                              </m:e>
                            </m:d>
                          </m:oMath>
                        </m:oMathPara>
                      </a14:m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U_T1D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3923896" y="3385161"/>
                      <a:ext cx="1263650" cy="653415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C0C0C0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pl-P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9" name="I_T1_D"/>
                <p:cNvGrpSpPr/>
                <p:nvPr/>
              </p:nvGrpSpPr>
              <p:grpSpPr>
                <a:xfrm>
                  <a:off x="5072320" y="3759811"/>
                  <a:ext cx="622775" cy="359410"/>
                  <a:chOff x="5072320" y="3759811"/>
                  <a:chExt cx="622775" cy="359410"/>
                </a:xfrm>
              </p:grpSpPr>
              <p:cxnSp>
                <p:nvCxnSpPr>
                  <p:cNvPr id="104" name="I1"/>
                  <p:cNvCxnSpPr/>
                  <p:nvPr/>
                </p:nvCxnSpPr>
                <p:spPr bwMode="auto">
                  <a:xfrm>
                    <a:off x="5263295" y="391856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05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72320" y="3766161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1443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106" name="I1"/>
                  <p:cNvCxnSpPr/>
                  <p:nvPr/>
                </p:nvCxnSpPr>
                <p:spPr bwMode="auto">
                  <a:xfrm>
                    <a:off x="5479195" y="391856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07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88220" y="3759811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386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08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10470" y="3759811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344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109" name="I1"/>
                  <p:cNvCxnSpPr/>
                  <p:nvPr/>
                </p:nvCxnSpPr>
                <p:spPr bwMode="auto">
                  <a:xfrm>
                    <a:off x="5695095" y="391856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90" name="I_T1_G"/>
                <p:cNvGrpSpPr/>
                <p:nvPr/>
              </p:nvGrpSpPr>
              <p:grpSpPr>
                <a:xfrm>
                  <a:off x="5078632" y="2851761"/>
                  <a:ext cx="782456" cy="234635"/>
                  <a:chOff x="5078632" y="2851761"/>
                  <a:chExt cx="782456" cy="234635"/>
                </a:xfrm>
              </p:grpSpPr>
              <p:cxnSp>
                <p:nvCxnSpPr>
                  <p:cNvPr id="98" name="I1"/>
                  <p:cNvCxnSpPr/>
                  <p:nvPr/>
                </p:nvCxnSpPr>
                <p:spPr bwMode="auto">
                  <a:xfrm>
                    <a:off x="5263295" y="292161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99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76609" y="2851761"/>
                    <a:ext cx="184479" cy="2346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167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100" name="I1"/>
                  <p:cNvCxnSpPr/>
                  <p:nvPr/>
                </p:nvCxnSpPr>
                <p:spPr bwMode="auto">
                  <a:xfrm>
                    <a:off x="5479194" y="288986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01" name="I1"/>
                  <p:cNvCxnSpPr/>
                  <p:nvPr/>
                </p:nvCxnSpPr>
                <p:spPr bwMode="auto">
                  <a:xfrm>
                    <a:off x="5695095" y="288986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02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78632" y="2851761"/>
                    <a:ext cx="183844" cy="2346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383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03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94528" y="2851761"/>
                    <a:ext cx="183844" cy="2346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313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p:grpSp>
              <p:nvGrpSpPr>
                <p:cNvPr id="91" name="P,Q_T1_G"/>
                <p:cNvGrpSpPr/>
                <p:nvPr/>
              </p:nvGrpSpPr>
              <p:grpSpPr>
                <a:xfrm>
                  <a:off x="5091873" y="857854"/>
                  <a:ext cx="741648" cy="1999817"/>
                  <a:chOff x="5091873" y="857854"/>
                  <a:chExt cx="741648" cy="1999817"/>
                </a:xfrm>
              </p:grpSpPr>
              <p:sp>
                <p:nvSpPr>
                  <p:cNvPr id="92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91873" y="857854"/>
                    <a:ext cx="184479" cy="3108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2,002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93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37834" y="857854"/>
                    <a:ext cx="184479" cy="3445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-1,023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94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01290" y="1765828"/>
                    <a:ext cx="183844" cy="3108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0,016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95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47436" y="1765828"/>
                    <a:ext cx="184479" cy="3108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1,337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96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17364" y="2546812"/>
                    <a:ext cx="184479" cy="3108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1,582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97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49677" y="2546337"/>
                    <a:ext cx="183844" cy="3108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0,285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</p:grpSp>
        </p:grpSp>
        <p:grpSp>
          <p:nvGrpSpPr>
            <p:cNvPr id="12" name="Węzły_15kV"/>
            <p:cNvGrpSpPr/>
            <p:nvPr/>
          </p:nvGrpSpPr>
          <p:grpSpPr>
            <a:xfrm>
              <a:off x="5231219" y="744278"/>
              <a:ext cx="2818247" cy="1765337"/>
              <a:chOff x="5239267" y="740809"/>
              <a:chExt cx="2818355" cy="1765763"/>
            </a:xfrm>
          </p:grpSpPr>
          <p:sp>
            <p:nvSpPr>
              <p:cNvPr id="78" name="W7"/>
              <p:cNvSpPr>
                <a:spLocks noChangeArrowheads="1"/>
              </p:cNvSpPr>
              <p:nvPr/>
            </p:nvSpPr>
            <p:spPr bwMode="auto">
              <a:xfrm>
                <a:off x="8003620" y="2452075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9" name="W7"/>
              <p:cNvSpPr>
                <a:spLocks noChangeArrowheads="1"/>
              </p:cNvSpPr>
              <p:nvPr/>
            </p:nvSpPr>
            <p:spPr bwMode="auto">
              <a:xfrm>
                <a:off x="7800085" y="1589863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80" name="W7"/>
              <p:cNvSpPr>
                <a:spLocks noChangeArrowheads="1"/>
              </p:cNvSpPr>
              <p:nvPr/>
            </p:nvSpPr>
            <p:spPr bwMode="auto">
              <a:xfrm>
                <a:off x="7587938" y="740809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81" name="W4"/>
              <p:cNvSpPr>
                <a:spLocks noChangeArrowheads="1"/>
              </p:cNvSpPr>
              <p:nvPr/>
            </p:nvSpPr>
            <p:spPr bwMode="auto">
              <a:xfrm>
                <a:off x="5451899" y="1589372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82" name="W4"/>
              <p:cNvSpPr>
                <a:spLocks noChangeArrowheads="1"/>
              </p:cNvSpPr>
              <p:nvPr/>
            </p:nvSpPr>
            <p:spPr bwMode="auto">
              <a:xfrm>
                <a:off x="5668604" y="2452566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83" name="W4"/>
              <p:cNvSpPr>
                <a:spLocks noChangeArrowheads="1"/>
              </p:cNvSpPr>
              <p:nvPr/>
            </p:nvSpPr>
            <p:spPr bwMode="auto">
              <a:xfrm>
                <a:off x="5239267" y="740809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3" name="Linia_15kV"/>
            <p:cNvGrpSpPr/>
            <p:nvPr/>
          </p:nvGrpSpPr>
          <p:grpSpPr>
            <a:xfrm>
              <a:off x="2817628" y="733739"/>
              <a:ext cx="5373122" cy="1786972"/>
              <a:chOff x="2818796" y="732184"/>
              <a:chExt cx="5373304" cy="1786972"/>
            </a:xfrm>
          </p:grpSpPr>
          <p:cxnSp>
            <p:nvCxnSpPr>
              <p:cNvPr id="69" name="Line 1187"/>
              <p:cNvCxnSpPr/>
              <p:nvPr/>
            </p:nvCxnSpPr>
            <p:spPr bwMode="auto">
              <a:xfrm flipV="1">
                <a:off x="3008116" y="2484935"/>
                <a:ext cx="518398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" name="Prostokąt 69"/>
              <p:cNvSpPr/>
              <p:nvPr/>
            </p:nvSpPr>
            <p:spPr bwMode="auto">
              <a:xfrm rot="5400000">
                <a:off x="6542471" y="2377593"/>
                <a:ext cx="69182" cy="2139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71" name="Prostokąt 70"/>
              <p:cNvSpPr/>
              <p:nvPr/>
            </p:nvSpPr>
            <p:spPr bwMode="auto">
              <a:xfrm rot="5400000">
                <a:off x="4236593" y="2369641"/>
                <a:ext cx="69816" cy="2139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72" name="Line 1187"/>
              <p:cNvCxnSpPr/>
              <p:nvPr/>
            </p:nvCxnSpPr>
            <p:spPr bwMode="auto">
              <a:xfrm flipV="1">
                <a:off x="2818796" y="1619572"/>
                <a:ext cx="5364183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3" name="Prostokąt 72"/>
              <p:cNvSpPr/>
              <p:nvPr/>
            </p:nvSpPr>
            <p:spPr bwMode="auto">
              <a:xfrm rot="5400000">
                <a:off x="6550422" y="1510901"/>
                <a:ext cx="69182" cy="21396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74" name="Prostokąt 73"/>
              <p:cNvSpPr/>
              <p:nvPr/>
            </p:nvSpPr>
            <p:spPr bwMode="auto">
              <a:xfrm rot="5400000">
                <a:off x="4244544" y="1510901"/>
                <a:ext cx="69817" cy="21396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75" name="Line 1187"/>
              <p:cNvCxnSpPr/>
              <p:nvPr/>
            </p:nvCxnSpPr>
            <p:spPr bwMode="auto">
              <a:xfrm flipV="1">
                <a:off x="3008116" y="775405"/>
                <a:ext cx="518398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6" name="Prostokąt 75"/>
              <p:cNvSpPr/>
              <p:nvPr/>
            </p:nvSpPr>
            <p:spPr bwMode="auto">
              <a:xfrm rot="5400000">
                <a:off x="6534520" y="660110"/>
                <a:ext cx="69211" cy="21399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77" name="Prostokąt 76"/>
              <p:cNvSpPr/>
              <p:nvPr/>
            </p:nvSpPr>
            <p:spPr bwMode="auto">
              <a:xfrm rot="5400000">
                <a:off x="4236593" y="660110"/>
                <a:ext cx="69846" cy="21399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4" name="OznFaz"/>
            <p:cNvGrpSpPr/>
            <p:nvPr/>
          </p:nvGrpSpPr>
          <p:grpSpPr>
            <a:xfrm>
              <a:off x="3232298" y="627322"/>
              <a:ext cx="167597" cy="1830223"/>
              <a:chOff x="3232395" y="628678"/>
              <a:chExt cx="168184" cy="1830778"/>
            </a:xfrm>
          </p:grpSpPr>
          <p:sp>
            <p:nvSpPr>
              <p:cNvPr id="66" name="Txt_A"/>
              <p:cNvSpPr txBox="1">
                <a:spLocks noChangeArrowheads="1"/>
              </p:cNvSpPr>
              <p:nvPr/>
            </p:nvSpPr>
            <p:spPr bwMode="auto">
              <a:xfrm>
                <a:off x="3232395" y="628678"/>
                <a:ext cx="140063" cy="15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A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7" name="Txt_B"/>
              <p:cNvSpPr txBox="1">
                <a:spLocks noChangeArrowheads="1"/>
              </p:cNvSpPr>
              <p:nvPr/>
            </p:nvSpPr>
            <p:spPr bwMode="auto">
              <a:xfrm>
                <a:off x="3247241" y="1466426"/>
                <a:ext cx="140063" cy="15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B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8" name="Txt_C"/>
              <p:cNvSpPr txBox="1">
                <a:spLocks noChangeArrowheads="1"/>
              </p:cNvSpPr>
              <p:nvPr/>
            </p:nvSpPr>
            <p:spPr bwMode="auto">
              <a:xfrm>
                <a:off x="3260149" y="2307682"/>
                <a:ext cx="140430" cy="15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C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5" name="TR"/>
            <p:cNvGrpSpPr/>
            <p:nvPr/>
          </p:nvGrpSpPr>
          <p:grpSpPr>
            <a:xfrm>
              <a:off x="1531089" y="776176"/>
              <a:ext cx="1473299" cy="1710689"/>
              <a:chOff x="0" y="0"/>
              <a:chExt cx="1473636" cy="1710768"/>
            </a:xfrm>
          </p:grpSpPr>
          <p:sp>
            <p:nvSpPr>
              <p:cNvPr id="46" name="Text Box 1204"/>
              <p:cNvSpPr txBox="1">
                <a:spLocks noChangeArrowheads="1"/>
              </p:cNvSpPr>
              <p:nvPr/>
            </p:nvSpPr>
            <p:spPr bwMode="auto">
              <a:xfrm>
                <a:off x="526209" y="741872"/>
                <a:ext cx="260985" cy="170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9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Yd11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7" name="Line 1185"/>
              <p:cNvCxnSpPr/>
              <p:nvPr/>
            </p:nvCxnSpPr>
            <p:spPr bwMode="auto">
              <a:xfrm>
                <a:off x="1061049" y="1147314"/>
                <a:ext cx="402272" cy="56345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Line 1184"/>
              <p:cNvCxnSpPr/>
              <p:nvPr/>
            </p:nvCxnSpPr>
            <p:spPr bwMode="auto">
              <a:xfrm flipV="1">
                <a:off x="1061049" y="0"/>
                <a:ext cx="412587" cy="56495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49" name="GwTR1"/>
              <p:cNvGrpSpPr/>
              <p:nvPr/>
            </p:nvGrpSpPr>
            <p:grpSpPr>
              <a:xfrm>
                <a:off x="879895" y="629907"/>
                <a:ext cx="216535" cy="252730"/>
                <a:chOff x="2420941" y="1405833"/>
                <a:chExt cx="216535" cy="252730"/>
              </a:xfrm>
            </p:grpSpPr>
            <p:cxnSp>
              <p:nvCxnSpPr>
                <p:cNvPr id="63" name="Line 1144"/>
                <p:cNvCxnSpPr/>
                <p:nvPr/>
              </p:nvCxnSpPr>
              <p:spPr bwMode="auto">
                <a:xfrm>
                  <a:off x="2420941" y="1658563"/>
                  <a:ext cx="21653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4" name="Line 1145"/>
                <p:cNvCxnSpPr/>
                <p:nvPr/>
              </p:nvCxnSpPr>
              <p:spPr bwMode="auto">
                <a:xfrm flipV="1">
                  <a:off x="2420941" y="1405833"/>
                  <a:ext cx="107950" cy="25273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5" name="Line 1146"/>
                <p:cNvCxnSpPr/>
                <p:nvPr/>
              </p:nvCxnSpPr>
              <p:spPr bwMode="auto">
                <a:xfrm>
                  <a:off x="2529526" y="1405833"/>
                  <a:ext cx="107950" cy="25273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0" name="DeltaR1"/>
              <p:cNvGrpSpPr/>
              <p:nvPr/>
            </p:nvGrpSpPr>
            <p:grpSpPr>
              <a:xfrm>
                <a:off x="276045" y="612476"/>
                <a:ext cx="288925" cy="324444"/>
                <a:chOff x="1813246" y="1384560"/>
                <a:chExt cx="288925" cy="324485"/>
              </a:xfrm>
            </p:grpSpPr>
            <p:cxnSp>
              <p:nvCxnSpPr>
                <p:cNvPr id="60" name="Line 1140"/>
                <p:cNvCxnSpPr/>
                <p:nvPr/>
              </p:nvCxnSpPr>
              <p:spPr bwMode="auto">
                <a:xfrm>
                  <a:off x="1958026" y="1384560"/>
                  <a:ext cx="0" cy="18034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" name="Line 1141"/>
                <p:cNvCxnSpPr/>
                <p:nvPr/>
              </p:nvCxnSpPr>
              <p:spPr bwMode="auto">
                <a:xfrm flipH="1">
                  <a:off x="1813246" y="1564900"/>
                  <a:ext cx="144145" cy="1441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2" name="Line 1142"/>
                <p:cNvCxnSpPr/>
                <p:nvPr/>
              </p:nvCxnSpPr>
              <p:spPr bwMode="auto">
                <a:xfrm>
                  <a:off x="1958026" y="1564900"/>
                  <a:ext cx="144145" cy="1441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1" name="UzTR"/>
              <p:cNvGrpSpPr/>
              <p:nvPr/>
            </p:nvGrpSpPr>
            <p:grpSpPr>
              <a:xfrm>
                <a:off x="345057" y="802456"/>
                <a:ext cx="143502" cy="151076"/>
                <a:chOff x="1882888" y="1578594"/>
                <a:chExt cx="143510" cy="151076"/>
              </a:xfrm>
            </p:grpSpPr>
            <p:cxnSp>
              <p:nvCxnSpPr>
                <p:cNvPr id="58" name="Line 1140"/>
                <p:cNvCxnSpPr/>
                <p:nvPr/>
              </p:nvCxnSpPr>
              <p:spPr bwMode="auto">
                <a:xfrm flipV="1">
                  <a:off x="1882888" y="1729670"/>
                  <a:ext cx="143510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" name="Line 1140"/>
                <p:cNvCxnSpPr/>
                <p:nvPr/>
              </p:nvCxnSpPr>
              <p:spPr bwMode="auto">
                <a:xfrm flipV="1">
                  <a:off x="1954449" y="1578594"/>
                  <a:ext cx="0" cy="14351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2" name="TR"/>
              <p:cNvGrpSpPr/>
              <p:nvPr/>
            </p:nvGrpSpPr>
            <p:grpSpPr>
              <a:xfrm>
                <a:off x="103517" y="396816"/>
                <a:ext cx="1160191" cy="782684"/>
                <a:chOff x="1644361" y="1166681"/>
                <a:chExt cx="1161695" cy="783648"/>
              </a:xfrm>
            </p:grpSpPr>
            <p:sp>
              <p:nvSpPr>
                <p:cNvPr id="55" name="Oval 1137"/>
                <p:cNvSpPr>
                  <a:spLocks noChangeArrowheads="1"/>
                </p:cNvSpPr>
                <p:nvPr/>
              </p:nvSpPr>
              <p:spPr bwMode="auto">
                <a:xfrm>
                  <a:off x="2118717" y="1299454"/>
                  <a:ext cx="687339" cy="650875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56" name="Oval 1138"/>
                <p:cNvSpPr>
                  <a:spLocks noChangeArrowheads="1"/>
                </p:cNvSpPr>
                <p:nvPr/>
              </p:nvSpPr>
              <p:spPr bwMode="auto">
                <a:xfrm>
                  <a:off x="1644361" y="1299454"/>
                  <a:ext cx="687339" cy="650875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57" name="Text Box 1204"/>
                <p:cNvSpPr txBox="1">
                  <a:spLocks noChangeArrowheads="1"/>
                </p:cNvSpPr>
                <p:nvPr/>
              </p:nvSpPr>
              <p:spPr bwMode="auto">
                <a:xfrm>
                  <a:off x="2150021" y="1166681"/>
                  <a:ext cx="141788" cy="1519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TR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53" name="Line 1189"/>
              <p:cNvCxnSpPr/>
              <p:nvPr/>
            </p:nvCxnSpPr>
            <p:spPr bwMode="auto">
              <a:xfrm>
                <a:off x="0" y="422695"/>
                <a:ext cx="255573" cy="1845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" name="Line 1190"/>
              <p:cNvCxnSpPr/>
              <p:nvPr/>
            </p:nvCxnSpPr>
            <p:spPr bwMode="auto">
              <a:xfrm flipV="1">
                <a:off x="0" y="1086929"/>
                <a:ext cx="208020" cy="1937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6" name="Linia_110kV"/>
            <p:cNvGrpSpPr/>
            <p:nvPr/>
          </p:nvGrpSpPr>
          <p:grpSpPr>
            <a:xfrm>
              <a:off x="467833" y="1158950"/>
              <a:ext cx="1170001" cy="931961"/>
              <a:chOff x="472031" y="1154832"/>
              <a:chExt cx="1170350" cy="932203"/>
            </a:xfrm>
          </p:grpSpPr>
          <p:grpSp>
            <p:nvGrpSpPr>
              <p:cNvPr id="38" name="L_WN"/>
              <p:cNvGrpSpPr/>
              <p:nvPr/>
            </p:nvGrpSpPr>
            <p:grpSpPr>
              <a:xfrm>
                <a:off x="472031" y="1190911"/>
                <a:ext cx="1170350" cy="868184"/>
                <a:chOff x="472031" y="1190911"/>
                <a:chExt cx="1170894" cy="868184"/>
              </a:xfrm>
            </p:grpSpPr>
            <p:cxnSp>
              <p:nvCxnSpPr>
                <p:cNvPr id="43" name="Line 1177"/>
                <p:cNvCxnSpPr/>
                <p:nvPr/>
              </p:nvCxnSpPr>
              <p:spPr bwMode="auto">
                <a:xfrm>
                  <a:off x="473942" y="1190911"/>
                  <a:ext cx="106249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" name="Line 1177"/>
                <p:cNvCxnSpPr/>
                <p:nvPr/>
              </p:nvCxnSpPr>
              <p:spPr bwMode="auto">
                <a:xfrm>
                  <a:off x="472031" y="1620232"/>
                  <a:ext cx="117089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5" name="Line 1177"/>
                <p:cNvCxnSpPr/>
                <p:nvPr/>
              </p:nvCxnSpPr>
              <p:spPr bwMode="auto">
                <a:xfrm>
                  <a:off x="476483" y="2059095"/>
                  <a:ext cx="106249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9" name="Z_WN"/>
              <p:cNvGrpSpPr/>
              <p:nvPr/>
            </p:nvGrpSpPr>
            <p:grpSpPr>
              <a:xfrm>
                <a:off x="890873" y="1154832"/>
                <a:ext cx="238552" cy="932203"/>
                <a:chOff x="890879" y="1154830"/>
                <a:chExt cx="239580" cy="933582"/>
              </a:xfrm>
            </p:grpSpPr>
            <p:sp>
              <p:nvSpPr>
                <p:cNvPr id="40" name="Prostokąt 39"/>
                <p:cNvSpPr/>
                <p:nvPr/>
              </p:nvSpPr>
              <p:spPr bwMode="auto">
                <a:xfrm rot="5400000">
                  <a:off x="984810" y="1082778"/>
                  <a:ext cx="71118" cy="215222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rot="0" spcFirstLastPara="0" vert="horz" wrap="square" lIns="91440" tIns="45720" rIns="91440" bIns="45720" numCol="1" spcCol="0" rtlCol="0" fromWordArt="0" anchor="t" anchorCtr="0" forceAA="0" upright="1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41" name="Prostokąt 40"/>
                <p:cNvSpPr/>
                <p:nvPr/>
              </p:nvSpPr>
              <p:spPr bwMode="auto">
                <a:xfrm rot="5400000">
                  <a:off x="987289" y="1500571"/>
                  <a:ext cx="71118" cy="215222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rot="0" spcFirstLastPara="0" vert="horz" wrap="square" lIns="91440" tIns="45720" rIns="91440" bIns="45720" numCol="1" spcCol="0" rtlCol="0" fromWordArt="0" anchor="t" anchorCtr="0" forceAA="0" upright="1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42" name="Prostokąt 41"/>
                <p:cNvSpPr/>
                <p:nvPr/>
              </p:nvSpPr>
              <p:spPr bwMode="auto">
                <a:xfrm rot="5400000">
                  <a:off x="962931" y="1945242"/>
                  <a:ext cx="71118" cy="215222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rot="0" spcFirstLastPara="0" vert="horz" wrap="square" lIns="91440" tIns="45720" rIns="91440" bIns="45720" numCol="1" spcCol="0" rtlCol="0" fromWordArt="0" anchor="t" anchorCtr="0" forceAA="0" upright="1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</p:grpSp>
        </p:grpSp>
        <p:grpSp>
          <p:nvGrpSpPr>
            <p:cNvPr id="17" name="Gen"/>
            <p:cNvGrpSpPr/>
            <p:nvPr/>
          </p:nvGrpSpPr>
          <p:grpSpPr>
            <a:xfrm>
              <a:off x="255183" y="1084522"/>
              <a:ext cx="226686" cy="1088132"/>
              <a:chOff x="256382" y="1077202"/>
              <a:chExt cx="227218" cy="1090107"/>
            </a:xfrm>
          </p:grpSpPr>
          <p:grpSp>
            <p:nvGrpSpPr>
              <p:cNvPr id="26" name="Group 118"/>
              <p:cNvGrpSpPr>
                <a:grpSpLocks/>
              </p:cNvGrpSpPr>
              <p:nvPr/>
            </p:nvGrpSpPr>
            <p:grpSpPr bwMode="auto">
              <a:xfrm>
                <a:off x="256382" y="1077202"/>
                <a:ext cx="217170" cy="215900"/>
                <a:chOff x="256382" y="1077202"/>
                <a:chExt cx="342" cy="341"/>
              </a:xfrm>
            </p:grpSpPr>
            <p:sp>
              <p:nvSpPr>
                <p:cNvPr id="35" name="Oval 121"/>
                <p:cNvSpPr>
                  <a:spLocks noChangeArrowheads="1"/>
                </p:cNvSpPr>
                <p:nvPr/>
              </p:nvSpPr>
              <p:spPr bwMode="auto">
                <a:xfrm>
                  <a:off x="256382" y="1077202"/>
                  <a:ext cx="342" cy="341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6" name="Arc 120"/>
                <p:cNvSpPr>
                  <a:spLocks/>
                </p:cNvSpPr>
                <p:nvPr/>
              </p:nvSpPr>
              <p:spPr bwMode="auto">
                <a:xfrm flipH="1" flipV="1">
                  <a:off x="256439" y="1077373"/>
                  <a:ext cx="114" cy="57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7" name="Arc 119"/>
                <p:cNvSpPr>
                  <a:spLocks/>
                </p:cNvSpPr>
                <p:nvPr/>
              </p:nvSpPr>
              <p:spPr bwMode="auto">
                <a:xfrm flipH="1">
                  <a:off x="256553" y="1077316"/>
                  <a:ext cx="114" cy="69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7" name="Group 118"/>
              <p:cNvGrpSpPr>
                <a:grpSpLocks/>
              </p:cNvGrpSpPr>
              <p:nvPr/>
            </p:nvGrpSpPr>
            <p:grpSpPr bwMode="auto">
              <a:xfrm>
                <a:off x="261406" y="1509282"/>
                <a:ext cx="217170" cy="215900"/>
                <a:chOff x="261406" y="1509282"/>
                <a:chExt cx="342" cy="341"/>
              </a:xfrm>
            </p:grpSpPr>
            <p:sp>
              <p:nvSpPr>
                <p:cNvPr id="32" name="Oval 121"/>
                <p:cNvSpPr>
                  <a:spLocks noChangeArrowheads="1"/>
                </p:cNvSpPr>
                <p:nvPr/>
              </p:nvSpPr>
              <p:spPr bwMode="auto">
                <a:xfrm>
                  <a:off x="261406" y="1509282"/>
                  <a:ext cx="342" cy="341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" name="Arc 120"/>
                <p:cNvSpPr>
                  <a:spLocks/>
                </p:cNvSpPr>
                <p:nvPr/>
              </p:nvSpPr>
              <p:spPr bwMode="auto">
                <a:xfrm flipH="1" flipV="1">
                  <a:off x="261463" y="1509453"/>
                  <a:ext cx="114" cy="57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" name="Arc 119"/>
                <p:cNvSpPr>
                  <a:spLocks/>
                </p:cNvSpPr>
                <p:nvPr/>
              </p:nvSpPr>
              <p:spPr bwMode="auto">
                <a:xfrm flipH="1">
                  <a:off x="261577" y="1509396"/>
                  <a:ext cx="114" cy="69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8" name="Group 118"/>
              <p:cNvGrpSpPr>
                <a:grpSpLocks/>
              </p:cNvGrpSpPr>
              <p:nvPr/>
            </p:nvGrpSpPr>
            <p:grpSpPr bwMode="auto">
              <a:xfrm>
                <a:off x="266430" y="1951409"/>
                <a:ext cx="217170" cy="215900"/>
                <a:chOff x="266430" y="1951409"/>
                <a:chExt cx="342" cy="341"/>
              </a:xfrm>
            </p:grpSpPr>
            <p:sp>
              <p:nvSpPr>
                <p:cNvPr id="29" name="Oval 121"/>
                <p:cNvSpPr>
                  <a:spLocks noChangeArrowheads="1"/>
                </p:cNvSpPr>
                <p:nvPr/>
              </p:nvSpPr>
              <p:spPr bwMode="auto">
                <a:xfrm>
                  <a:off x="266430" y="1951409"/>
                  <a:ext cx="342" cy="341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" name="Arc 120"/>
                <p:cNvSpPr>
                  <a:spLocks/>
                </p:cNvSpPr>
                <p:nvPr/>
              </p:nvSpPr>
              <p:spPr bwMode="auto">
                <a:xfrm flipH="1" flipV="1">
                  <a:off x="266487" y="1951580"/>
                  <a:ext cx="114" cy="57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" name="Arc 119"/>
                <p:cNvSpPr>
                  <a:spLocks/>
                </p:cNvSpPr>
                <p:nvPr/>
              </p:nvSpPr>
              <p:spPr bwMode="auto">
                <a:xfrm flipH="1">
                  <a:off x="266601" y="1951523"/>
                  <a:ext cx="114" cy="69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grpSp>
          <p:nvGrpSpPr>
            <p:cNvPr id="18" name="Sem"/>
            <p:cNvGrpSpPr/>
            <p:nvPr/>
          </p:nvGrpSpPr>
          <p:grpSpPr>
            <a:xfrm>
              <a:off x="53163" y="1105788"/>
              <a:ext cx="203193" cy="1069088"/>
              <a:chOff x="49355" y="1103078"/>
              <a:chExt cx="203835" cy="1070204"/>
            </a:xfrm>
          </p:grpSpPr>
          <p:sp>
            <p:nvSpPr>
              <p:cNvPr id="23" name="Text Box 1204"/>
              <p:cNvSpPr txBox="1">
                <a:spLocks noChangeArrowheads="1"/>
              </p:cNvSpPr>
              <p:nvPr/>
            </p:nvSpPr>
            <p:spPr bwMode="auto">
              <a:xfrm>
                <a:off x="49355" y="1966272"/>
                <a:ext cx="203200" cy="2070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E</a:t>
                </a:r>
                <a:r>
                  <a:rPr lang="pl-PL" sz="1000" b="1" i="1" kern="1200" baseline="-250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C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4" name="Text Box 1204"/>
              <p:cNvSpPr txBox="1">
                <a:spLocks noChangeArrowheads="1"/>
              </p:cNvSpPr>
              <p:nvPr/>
            </p:nvSpPr>
            <p:spPr bwMode="auto">
              <a:xfrm>
                <a:off x="49355" y="1534675"/>
                <a:ext cx="203200" cy="2070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E</a:t>
                </a:r>
                <a:r>
                  <a:rPr lang="pl-PL" sz="1000" b="1" i="1" kern="1200" baseline="-250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B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5" name="Text Box 1204"/>
              <p:cNvSpPr txBox="1">
                <a:spLocks noChangeArrowheads="1"/>
              </p:cNvSpPr>
              <p:nvPr/>
            </p:nvSpPr>
            <p:spPr bwMode="auto">
              <a:xfrm>
                <a:off x="49355" y="1103078"/>
                <a:ext cx="203835" cy="207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E</a:t>
                </a:r>
                <a:r>
                  <a:rPr lang="pl-PL" sz="1000" b="1" i="1" kern="1200" baseline="-250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A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9" name="Zwarcie"/>
            <p:cNvGrpSpPr/>
            <p:nvPr/>
          </p:nvGrpSpPr>
          <p:grpSpPr>
            <a:xfrm>
              <a:off x="850605" y="1446028"/>
              <a:ext cx="81280" cy="160655"/>
              <a:chOff x="0" y="0"/>
              <a:chExt cx="81280" cy="160760"/>
            </a:xfrm>
          </p:grpSpPr>
          <p:cxnSp>
            <p:nvCxnSpPr>
              <p:cNvPr id="20" name="AutoShape 250"/>
              <p:cNvCxnSpPr>
                <a:cxnSpLocks noChangeShapeType="1"/>
              </p:cNvCxnSpPr>
              <p:nvPr/>
            </p:nvCxnSpPr>
            <p:spPr bwMode="auto">
              <a:xfrm flipH="1">
                <a:off x="0" y="0"/>
                <a:ext cx="54187" cy="81279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AutoShape 249"/>
              <p:cNvCxnSpPr>
                <a:cxnSpLocks noChangeShapeType="1"/>
              </p:cNvCxnSpPr>
              <p:nvPr/>
            </p:nvCxnSpPr>
            <p:spPr bwMode="auto">
              <a:xfrm flipV="1">
                <a:off x="0" y="52388"/>
                <a:ext cx="81280" cy="27093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AutoShape 248"/>
              <p:cNvCxnSpPr>
                <a:cxnSpLocks noChangeShapeType="1"/>
              </p:cNvCxnSpPr>
              <p:nvPr/>
            </p:nvCxnSpPr>
            <p:spPr bwMode="auto">
              <a:xfrm flipH="1">
                <a:off x="0" y="52388"/>
                <a:ext cx="81280" cy="108372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306" name="Tytuł"/>
          <p:cNvSpPr txBox="1">
            <a:spLocks noChangeArrowheads="1"/>
          </p:cNvSpPr>
          <p:nvPr/>
        </p:nvSpPr>
        <p:spPr bwMode="auto">
          <a:xfrm>
            <a:off x="3491850" y="620610"/>
            <a:ext cx="267701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 defTabSz="912813" eaLnBrk="0" hangingPunct="0">
              <a:defRPr/>
            </a:pPr>
            <a:r>
              <a:rPr kumimoji="1" lang="pl-PL" sz="1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Wyniki obliczeń przy zwarciu fazy B linii WN</a:t>
            </a:r>
            <a:endParaRPr kumimoji="1" lang="pl-PL" sz="10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59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56204" y="2697977"/>
            <a:ext cx="549349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0" lang="pl-PL" altLang="pl-PL" sz="2400" b="1" i="1" dirty="0">
                <a:solidFill>
                  <a:srgbClr val="0070C0"/>
                </a:solidFill>
                <a:latin typeface="Times New Roman" pitchFamily="18" charset="0"/>
              </a:rPr>
              <a:t>Obliczanie stanów sieci średniego napięcia </a:t>
            </a:r>
          </a:p>
          <a:p>
            <a:pPr algn="ctr">
              <a:spcBef>
                <a:spcPct val="0"/>
              </a:spcBef>
              <a:buNone/>
            </a:pPr>
            <a:r>
              <a:rPr kumimoji="0" lang="pl-PL" altLang="pl-PL" sz="2400" b="1" i="1" dirty="0">
                <a:solidFill>
                  <a:srgbClr val="0070C0"/>
                </a:solidFill>
                <a:latin typeface="Times New Roman" pitchFamily="18" charset="0"/>
              </a:rPr>
              <a:t>w układzie fazowym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123044" y="5096309"/>
            <a:ext cx="336630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 defTabSz="912813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None/>
              <a:defRPr/>
            </a:pPr>
            <a:r>
              <a:rPr kumimoji="1" lang="pl-PL" sz="2700" i="1" kern="0" smtClean="0">
                <a:solidFill>
                  <a:srgbClr val="00B050"/>
                </a:solidFill>
                <a:latin typeface="+mn-lt"/>
              </a:rPr>
              <a:t>Dziękujemy </a:t>
            </a:r>
            <a:r>
              <a:rPr kumimoji="1" lang="pl-PL" sz="2700" i="1" kern="0">
                <a:solidFill>
                  <a:srgbClr val="00B050"/>
                </a:solidFill>
                <a:latin typeface="+mn-lt"/>
              </a:rPr>
              <a:t>za </a:t>
            </a:r>
            <a:r>
              <a:rPr kumimoji="1" lang="pl-PL" sz="2700" i="1" kern="0" smtClean="0">
                <a:solidFill>
                  <a:srgbClr val="00B050"/>
                </a:solidFill>
                <a:latin typeface="+mn-lt"/>
              </a:rPr>
              <a:t>uwagę</a:t>
            </a:r>
            <a:endParaRPr kumimoji="1" lang="pl-PL" sz="27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6913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IT2_G"/>
          <p:cNvGrpSpPr/>
          <p:nvPr/>
        </p:nvGrpSpPr>
        <p:grpSpPr>
          <a:xfrm>
            <a:off x="6506290" y="2391410"/>
            <a:ext cx="507388" cy="1837993"/>
            <a:chOff x="5963365" y="1943735"/>
            <a:chExt cx="507388" cy="18379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t2"/>
                <p:cNvSpPr/>
                <p:nvPr/>
              </p:nvSpPr>
              <p:spPr>
                <a:xfrm rot="16200000">
                  <a:off x="5730481" y="2718217"/>
                  <a:ext cx="711990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1000" b="1" i="1">
                                <a:latin typeface="Cambria Math"/>
                              </a:rPr>
                              <m:t>𝝑</m:t>
                            </m:r>
                          </m:e>
                          <m:sub>
                            <m:r>
                              <a:rPr lang="pl-PL" sz="1000" b="1" i="1" smtClean="0">
                                <a:latin typeface="Cambria Math"/>
                              </a:rPr>
                              <m:t>𝑻</m:t>
                            </m:r>
                            <m:r>
                              <a:rPr lang="pl-PL" sz="10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pl-PL" sz="1000" b="1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l-GR" sz="1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000" b="1" i="1" smtClean="0">
                                <a:latin typeface="Cambria Math"/>
                              </a:rPr>
                              <m:t>𝒉</m:t>
                            </m:r>
                          </m:e>
                          <m:sub>
                            <m:r>
                              <a:rPr lang="pl-PL" sz="1000" b="1" i="1">
                                <a:latin typeface="Cambria Math"/>
                              </a:rPr>
                              <m:t>𝑻</m:t>
                            </m:r>
                            <m:r>
                              <a:rPr lang="pl-PL" sz="10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pl-PL" sz="1000" b="1" i="1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mc:Choice>
          <mc:Fallback xmlns="">
            <p:sp>
              <p:nvSpPr>
                <p:cNvPr id="171" name="Tet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730481" y="2718217"/>
                  <a:ext cx="711990" cy="24622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6" name="IT2_G"/>
            <p:cNvSpPr txBox="1">
              <a:spLocks noChangeArrowheads="1"/>
            </p:cNvSpPr>
            <p:nvPr/>
          </p:nvSpPr>
          <p:spPr bwMode="auto">
            <a:xfrm>
              <a:off x="6121298" y="1943735"/>
              <a:ext cx="349455" cy="24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1200" b="1" dirty="0" smtClean="0">
                  <a:solidFill>
                    <a:srgbClr val="FF5050"/>
                  </a:solidFill>
                  <a:latin typeface="Times New Roman"/>
                  <a:ea typeface="Times New Roman"/>
                </a:rPr>
                <a:t>[</a:t>
              </a:r>
              <a:r>
                <a:rPr lang="pl-PL" sz="1200" b="1" i="1" u="sng" dirty="0" smtClean="0">
                  <a:solidFill>
                    <a:srgbClr val="FF5050"/>
                  </a:solidFill>
                  <a:latin typeface="Times New Roman"/>
                  <a:ea typeface="Times New Roman"/>
                </a:rPr>
                <a:t>I</a:t>
              </a:r>
              <a:r>
                <a:rPr lang="pl-PL" sz="1200" b="1" i="1" baseline="-25000" dirty="0" smtClean="0">
                  <a:solidFill>
                    <a:srgbClr val="FF5050"/>
                  </a:solidFill>
                  <a:latin typeface="Times New Roman"/>
                  <a:ea typeface="Times New Roman"/>
                </a:rPr>
                <a:t>T2G</a:t>
              </a:r>
              <a:r>
                <a:rPr lang="pl-PL" sz="1200" b="1" dirty="0" smtClean="0">
                  <a:solidFill>
                    <a:srgbClr val="FF5050"/>
                  </a:solidFill>
                  <a:latin typeface="Times New Roman"/>
                  <a:ea typeface="Times New Roman"/>
                </a:rPr>
                <a:t>]</a:t>
              </a:r>
              <a:endParaRPr lang="pl-PL" sz="1200" dirty="0">
                <a:solidFill>
                  <a:srgbClr val="FF5050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167" name="Strz_T2"/>
            <p:cNvSpPr/>
            <p:nvPr/>
          </p:nvSpPr>
          <p:spPr bwMode="auto">
            <a:xfrm rot="16200000">
              <a:off x="5394897" y="2917728"/>
              <a:ext cx="1620000" cy="108000"/>
            </a:xfrm>
            <a:prstGeom prst="rightArrow">
              <a:avLst/>
            </a:prstGeom>
            <a:gradFill flip="none" rotWithShape="1">
              <a:gsLst>
                <a:gs pos="0">
                  <a:srgbClr val="FF9966"/>
                </a:gs>
                <a:gs pos="13000">
                  <a:srgbClr val="FF9966"/>
                </a:gs>
                <a:gs pos="28000">
                  <a:srgbClr val="FF9966"/>
                </a:gs>
                <a:gs pos="42999">
                  <a:srgbClr val="FF9966"/>
                </a:gs>
                <a:gs pos="58000">
                  <a:srgbClr val="FFCCCC"/>
                </a:gs>
                <a:gs pos="72000">
                  <a:srgbClr val="FFCCCC"/>
                </a:gs>
                <a:gs pos="87000">
                  <a:srgbClr val="FFCCCC"/>
                </a:gs>
                <a:gs pos="100000">
                  <a:srgbClr val="CCCCFF"/>
                </a:gs>
              </a:gsLst>
              <a:lin ang="27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75" name="IT2_D"/>
          <p:cNvGrpSpPr/>
          <p:nvPr/>
        </p:nvGrpSpPr>
        <p:grpSpPr>
          <a:xfrm>
            <a:off x="6626123" y="3964327"/>
            <a:ext cx="937595" cy="476899"/>
            <a:chOff x="6083198" y="3516652"/>
            <a:chExt cx="937595" cy="476899"/>
          </a:xfrm>
        </p:grpSpPr>
        <p:sp>
          <p:nvSpPr>
            <p:cNvPr id="164" name="UT1D"/>
            <p:cNvSpPr txBox="1">
              <a:spLocks noChangeArrowheads="1"/>
            </p:cNvSpPr>
            <p:nvPr/>
          </p:nvSpPr>
          <p:spPr bwMode="auto">
            <a:xfrm>
              <a:off x="6083198" y="3753485"/>
              <a:ext cx="349455" cy="24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1200" b="1" dirty="0" smtClean="0">
                  <a:solidFill>
                    <a:srgbClr val="FF5050"/>
                  </a:solidFill>
                  <a:latin typeface="Times New Roman"/>
                  <a:ea typeface="Times New Roman"/>
                </a:rPr>
                <a:t>[</a:t>
              </a:r>
              <a:r>
                <a:rPr lang="pl-PL" sz="1200" b="1" i="1" u="sng" dirty="0" smtClean="0">
                  <a:solidFill>
                    <a:srgbClr val="FF5050"/>
                  </a:solidFill>
                  <a:latin typeface="Times New Roman"/>
                  <a:ea typeface="Times New Roman"/>
                </a:rPr>
                <a:t>I</a:t>
              </a:r>
              <a:r>
                <a:rPr lang="pl-PL" sz="1200" b="1" i="1" baseline="-25000" dirty="0" smtClean="0">
                  <a:solidFill>
                    <a:srgbClr val="FF5050"/>
                  </a:solidFill>
                  <a:latin typeface="Times New Roman"/>
                  <a:ea typeface="Times New Roman"/>
                </a:rPr>
                <a:t>T2D</a:t>
              </a:r>
              <a:r>
                <a:rPr lang="pl-PL" sz="1200" b="1" dirty="0" smtClean="0">
                  <a:solidFill>
                    <a:srgbClr val="FF5050"/>
                  </a:solidFill>
                  <a:latin typeface="Times New Roman"/>
                  <a:ea typeface="Times New Roman"/>
                </a:rPr>
                <a:t>]</a:t>
              </a:r>
              <a:endParaRPr lang="pl-PL" sz="1200" dirty="0">
                <a:solidFill>
                  <a:srgbClr val="FF5050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172" name="Strz_T2"/>
            <p:cNvSpPr/>
            <p:nvPr/>
          </p:nvSpPr>
          <p:spPr bwMode="auto">
            <a:xfrm rot="8400000">
              <a:off x="6300793" y="3516652"/>
              <a:ext cx="720000" cy="108000"/>
            </a:xfrm>
            <a:prstGeom prst="rightArrow">
              <a:avLst/>
            </a:prstGeom>
            <a:gradFill flip="none" rotWithShape="1">
              <a:gsLst>
                <a:gs pos="0">
                  <a:srgbClr val="FF9966"/>
                </a:gs>
                <a:gs pos="13000">
                  <a:srgbClr val="FF9966"/>
                </a:gs>
                <a:gs pos="28000">
                  <a:srgbClr val="FF9966"/>
                </a:gs>
                <a:gs pos="42999">
                  <a:srgbClr val="FF9966"/>
                </a:gs>
                <a:gs pos="58000">
                  <a:srgbClr val="FFCCCC"/>
                </a:gs>
                <a:gs pos="72000">
                  <a:srgbClr val="FFCCCC"/>
                </a:gs>
                <a:gs pos="87000">
                  <a:srgbClr val="FFCCCC"/>
                </a:gs>
                <a:gs pos="100000">
                  <a:srgbClr val="CCCCFF"/>
                </a:gs>
              </a:gsLst>
              <a:lin ang="27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77" name="IT1_G"/>
          <p:cNvGrpSpPr/>
          <p:nvPr/>
        </p:nvGrpSpPr>
        <p:grpSpPr>
          <a:xfrm>
            <a:off x="5978423" y="2400935"/>
            <a:ext cx="545488" cy="1837993"/>
            <a:chOff x="5435498" y="1953260"/>
            <a:chExt cx="545488" cy="18379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Tet1"/>
                <p:cNvSpPr/>
                <p:nvPr/>
              </p:nvSpPr>
              <p:spPr>
                <a:xfrm rot="16200000">
                  <a:off x="5501881" y="2706476"/>
                  <a:ext cx="711990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1000" b="1" i="1">
                                <a:latin typeface="Cambria Math"/>
                              </a:rPr>
                              <m:t>𝝑</m:t>
                            </m:r>
                          </m:e>
                          <m:sub>
                            <m:r>
                              <a:rPr lang="pl-PL" sz="1000" b="1" i="1" smtClean="0">
                                <a:latin typeface="Cambria Math"/>
                              </a:rPr>
                              <m:t>𝑻</m:t>
                            </m:r>
                            <m:r>
                              <a:rPr lang="pl-PL" sz="10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pl-PL" sz="1000" b="1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l-GR" sz="1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000" b="1" i="1" smtClean="0">
                                <a:latin typeface="Cambria Math"/>
                              </a:rPr>
                              <m:t>𝒉</m:t>
                            </m:r>
                          </m:e>
                          <m:sub>
                            <m:r>
                              <a:rPr lang="pl-PL" sz="1000" b="1" i="1">
                                <a:latin typeface="Cambria Math"/>
                              </a:rPr>
                              <m:t>𝑻</m:t>
                            </m:r>
                            <m:r>
                              <a:rPr lang="pl-PL" sz="10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pl-PL" sz="1000" b="1" i="1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mc:Choice>
          <mc:Fallback xmlns="">
            <p:sp>
              <p:nvSpPr>
                <p:cNvPr id="170" name="Tet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501881" y="2706476"/>
                  <a:ext cx="711990" cy="24622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5" name="UT1D"/>
            <p:cNvSpPr txBox="1">
              <a:spLocks noChangeArrowheads="1"/>
            </p:cNvSpPr>
            <p:nvPr/>
          </p:nvSpPr>
          <p:spPr bwMode="auto">
            <a:xfrm>
              <a:off x="5435498" y="1953260"/>
              <a:ext cx="349455" cy="24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1200" b="1" dirty="0" smtClean="0">
                  <a:solidFill>
                    <a:srgbClr val="FF5050"/>
                  </a:solidFill>
                  <a:latin typeface="Times New Roman"/>
                  <a:ea typeface="Times New Roman"/>
                </a:rPr>
                <a:t>[</a:t>
              </a:r>
              <a:r>
                <a:rPr lang="pl-PL" sz="1200" b="1" i="1" u="sng" dirty="0" smtClean="0">
                  <a:solidFill>
                    <a:srgbClr val="FF5050"/>
                  </a:solidFill>
                  <a:latin typeface="Times New Roman"/>
                  <a:ea typeface="Times New Roman"/>
                </a:rPr>
                <a:t>I</a:t>
              </a:r>
              <a:r>
                <a:rPr lang="pl-PL" sz="1200" b="1" i="1" baseline="-25000" dirty="0" smtClean="0">
                  <a:solidFill>
                    <a:srgbClr val="FF5050"/>
                  </a:solidFill>
                  <a:latin typeface="Times New Roman"/>
                  <a:ea typeface="Times New Roman"/>
                </a:rPr>
                <a:t>T1G</a:t>
              </a:r>
              <a:r>
                <a:rPr lang="pl-PL" sz="1200" b="1" dirty="0" smtClean="0">
                  <a:solidFill>
                    <a:srgbClr val="FF5050"/>
                  </a:solidFill>
                  <a:latin typeface="Times New Roman"/>
                  <a:ea typeface="Times New Roman"/>
                </a:rPr>
                <a:t>]</a:t>
              </a:r>
              <a:endParaRPr lang="pl-PL" sz="1200" dirty="0">
                <a:solidFill>
                  <a:srgbClr val="FF5050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168" name="Strz_T2"/>
            <p:cNvSpPr/>
            <p:nvPr/>
          </p:nvSpPr>
          <p:spPr bwMode="auto">
            <a:xfrm rot="16200000">
              <a:off x="4947222" y="2927253"/>
              <a:ext cx="1620000" cy="108000"/>
            </a:xfrm>
            <a:prstGeom prst="rightArrow">
              <a:avLst/>
            </a:prstGeom>
            <a:gradFill flip="none" rotWithShape="1">
              <a:gsLst>
                <a:gs pos="0">
                  <a:srgbClr val="FF9966"/>
                </a:gs>
                <a:gs pos="13000">
                  <a:srgbClr val="FF9966"/>
                </a:gs>
                <a:gs pos="28000">
                  <a:srgbClr val="FF9966"/>
                </a:gs>
                <a:gs pos="42999">
                  <a:srgbClr val="FF9966"/>
                </a:gs>
                <a:gs pos="58000">
                  <a:srgbClr val="FFCCCC"/>
                </a:gs>
                <a:gs pos="72000">
                  <a:srgbClr val="FFCCCC"/>
                </a:gs>
                <a:gs pos="87000">
                  <a:srgbClr val="FFCCCC"/>
                </a:gs>
                <a:gs pos="100000">
                  <a:srgbClr val="CCCCFF"/>
                </a:gs>
              </a:gsLst>
              <a:lin ang="27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51" name="IT1_D"/>
          <p:cNvGrpSpPr/>
          <p:nvPr/>
        </p:nvGrpSpPr>
        <p:grpSpPr>
          <a:xfrm>
            <a:off x="5393790" y="3990072"/>
            <a:ext cx="1067438" cy="451154"/>
            <a:chOff x="4850865" y="3542397"/>
            <a:chExt cx="1067438" cy="451154"/>
          </a:xfrm>
        </p:grpSpPr>
        <p:sp>
          <p:nvSpPr>
            <p:cNvPr id="163" name="UT1D"/>
            <p:cNvSpPr txBox="1">
              <a:spLocks noChangeArrowheads="1"/>
            </p:cNvSpPr>
            <p:nvPr/>
          </p:nvSpPr>
          <p:spPr bwMode="auto">
            <a:xfrm>
              <a:off x="5568848" y="3753485"/>
              <a:ext cx="349455" cy="24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1200" b="1" dirty="0" smtClean="0">
                  <a:solidFill>
                    <a:srgbClr val="FF5050"/>
                  </a:solidFill>
                  <a:latin typeface="Times New Roman"/>
                  <a:ea typeface="Times New Roman"/>
                </a:rPr>
                <a:t>[</a:t>
              </a:r>
              <a:r>
                <a:rPr lang="pl-PL" sz="1200" b="1" i="1" u="sng" dirty="0" smtClean="0">
                  <a:solidFill>
                    <a:srgbClr val="FF5050"/>
                  </a:solidFill>
                  <a:latin typeface="Times New Roman"/>
                  <a:ea typeface="Times New Roman"/>
                </a:rPr>
                <a:t>I</a:t>
              </a:r>
              <a:r>
                <a:rPr lang="pl-PL" sz="1200" b="1" i="1" baseline="-25000" dirty="0" smtClean="0">
                  <a:solidFill>
                    <a:srgbClr val="FF5050"/>
                  </a:solidFill>
                  <a:latin typeface="Times New Roman"/>
                  <a:ea typeface="Times New Roman"/>
                </a:rPr>
                <a:t>T1D</a:t>
              </a:r>
              <a:r>
                <a:rPr lang="pl-PL" sz="1200" b="1" dirty="0" smtClean="0">
                  <a:solidFill>
                    <a:srgbClr val="FF5050"/>
                  </a:solidFill>
                  <a:latin typeface="Times New Roman"/>
                  <a:ea typeface="Times New Roman"/>
                </a:rPr>
                <a:t>]</a:t>
              </a:r>
              <a:endParaRPr lang="pl-PL" sz="1200" dirty="0">
                <a:solidFill>
                  <a:srgbClr val="FF5050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169" name="Strz_T2"/>
            <p:cNvSpPr/>
            <p:nvPr/>
          </p:nvSpPr>
          <p:spPr bwMode="auto">
            <a:xfrm rot="1800000">
              <a:off x="4850865" y="3542397"/>
              <a:ext cx="756000" cy="108000"/>
            </a:xfrm>
            <a:prstGeom prst="rightArrow">
              <a:avLst/>
            </a:prstGeom>
            <a:gradFill flip="none" rotWithShape="1">
              <a:gsLst>
                <a:gs pos="0">
                  <a:srgbClr val="FF9966"/>
                </a:gs>
                <a:gs pos="13000">
                  <a:srgbClr val="FF9966"/>
                </a:gs>
                <a:gs pos="28000">
                  <a:srgbClr val="FF9966"/>
                </a:gs>
                <a:gs pos="42999">
                  <a:srgbClr val="FF9966"/>
                </a:gs>
                <a:gs pos="58000">
                  <a:srgbClr val="FFCCCC"/>
                </a:gs>
                <a:gs pos="72000">
                  <a:srgbClr val="FFCCCC"/>
                </a:gs>
                <a:gs pos="87000">
                  <a:srgbClr val="FFCCCC"/>
                </a:gs>
                <a:gs pos="100000">
                  <a:srgbClr val="CCCCFF"/>
                </a:gs>
              </a:gsLst>
              <a:lin ang="27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35" name="PQ_Obc"/>
          <p:cNvGrpSpPr/>
          <p:nvPr/>
        </p:nvGrpSpPr>
        <p:grpSpPr>
          <a:xfrm>
            <a:off x="5696810" y="3854500"/>
            <a:ext cx="1657723" cy="320088"/>
            <a:chOff x="5696810" y="3854500"/>
            <a:chExt cx="1657723" cy="320088"/>
          </a:xfrm>
        </p:grpSpPr>
        <p:sp>
          <p:nvSpPr>
            <p:cNvPr id="221" name="Text Box 1204"/>
            <p:cNvSpPr txBox="1">
              <a:spLocks noChangeArrowheads="1"/>
            </p:cNvSpPr>
            <p:nvPr/>
          </p:nvSpPr>
          <p:spPr bwMode="auto">
            <a:xfrm>
              <a:off x="5915159" y="3854500"/>
              <a:ext cx="131446" cy="32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800" b="1" i="1" dirty="0" smtClean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P</a:t>
              </a:r>
              <a:r>
                <a:rPr lang="pl-PL" sz="1000" b="1" i="1" baseline="-25000" dirty="0">
                  <a:solidFill>
                    <a:srgbClr val="008000"/>
                  </a:solidFill>
                  <a:latin typeface="Times New Roman"/>
                  <a:ea typeface="Times New Roman"/>
                </a:rPr>
                <a:t>B</a:t>
              </a:r>
              <a:endParaRPr lang="pl-PL" sz="1000" baseline="-25000" dirty="0">
                <a:effectLst/>
                <a:latin typeface="Times New Roman"/>
                <a:ea typeface="Times New Roman"/>
              </a:endParaRPr>
            </a:p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800" b="1" i="1" dirty="0" smtClean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Q</a:t>
              </a:r>
              <a:r>
                <a:rPr lang="pl-PL" sz="1000" b="1" i="1" baseline="-25000" dirty="0">
                  <a:solidFill>
                    <a:srgbClr val="008000"/>
                  </a:solidFill>
                  <a:latin typeface="Times New Roman"/>
                  <a:ea typeface="Times New Roman"/>
                </a:rPr>
                <a:t>B</a:t>
              </a:r>
              <a:endParaRPr lang="pl-PL" sz="1000" baseline="-25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22" name="Text Box 1204"/>
            <p:cNvSpPr txBox="1">
              <a:spLocks noChangeArrowheads="1"/>
            </p:cNvSpPr>
            <p:nvPr/>
          </p:nvSpPr>
          <p:spPr bwMode="auto">
            <a:xfrm>
              <a:off x="6142623" y="3854500"/>
              <a:ext cx="131446" cy="32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800" b="1" i="1" dirty="0" smtClean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P</a:t>
              </a:r>
              <a:r>
                <a:rPr lang="pl-PL" sz="1000" b="1" i="1" baseline="-25000" dirty="0" smtClean="0">
                  <a:solidFill>
                    <a:srgbClr val="008000"/>
                  </a:solidFill>
                  <a:latin typeface="Times New Roman"/>
                  <a:ea typeface="Times New Roman"/>
                </a:rPr>
                <a:t>C</a:t>
              </a:r>
              <a:endParaRPr lang="pl-PL" sz="1000" baseline="-25000" dirty="0">
                <a:effectLst/>
                <a:latin typeface="Times New Roman"/>
                <a:ea typeface="Times New Roman"/>
              </a:endParaRPr>
            </a:p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800" b="1" i="1" dirty="0" smtClean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Q</a:t>
              </a:r>
              <a:r>
                <a:rPr lang="pl-PL" sz="1000" b="1" i="1" baseline="-25000" dirty="0" smtClean="0">
                  <a:solidFill>
                    <a:srgbClr val="008000"/>
                  </a:solidFill>
                  <a:latin typeface="Times New Roman"/>
                  <a:ea typeface="Times New Roman"/>
                </a:rPr>
                <a:t>C</a:t>
              </a:r>
              <a:endParaRPr lang="pl-PL" sz="1000" baseline="-25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30" name="Text Box 1204"/>
            <p:cNvSpPr txBox="1">
              <a:spLocks noChangeArrowheads="1"/>
            </p:cNvSpPr>
            <p:nvPr/>
          </p:nvSpPr>
          <p:spPr bwMode="auto">
            <a:xfrm>
              <a:off x="6995623" y="3854500"/>
              <a:ext cx="131446" cy="32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800" b="1" i="1" dirty="0" smtClean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P</a:t>
              </a:r>
              <a:r>
                <a:rPr lang="pl-PL" sz="1000" b="1" i="1" baseline="-25000" dirty="0">
                  <a:solidFill>
                    <a:srgbClr val="008000"/>
                  </a:solidFill>
                  <a:latin typeface="Times New Roman"/>
                  <a:ea typeface="Times New Roman"/>
                </a:rPr>
                <a:t>B</a:t>
              </a:r>
              <a:endParaRPr lang="pl-PL" sz="1000" baseline="-25000" dirty="0">
                <a:effectLst/>
                <a:latin typeface="Times New Roman"/>
                <a:ea typeface="Times New Roman"/>
              </a:endParaRPr>
            </a:p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800" b="1" i="1" dirty="0" smtClean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Q</a:t>
              </a:r>
              <a:r>
                <a:rPr lang="pl-PL" sz="1000" b="1" i="1" baseline="-25000" dirty="0">
                  <a:solidFill>
                    <a:srgbClr val="008000"/>
                  </a:solidFill>
                  <a:latin typeface="Times New Roman"/>
                  <a:ea typeface="Times New Roman"/>
                </a:rPr>
                <a:t>B</a:t>
              </a:r>
              <a:endParaRPr lang="pl-PL" sz="1000" baseline="-25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31" name="Text Box 1204"/>
            <p:cNvSpPr txBox="1">
              <a:spLocks noChangeArrowheads="1"/>
            </p:cNvSpPr>
            <p:nvPr/>
          </p:nvSpPr>
          <p:spPr bwMode="auto">
            <a:xfrm>
              <a:off x="7223087" y="3854500"/>
              <a:ext cx="131446" cy="32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800" b="1" i="1" dirty="0" smtClean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P</a:t>
              </a:r>
              <a:r>
                <a:rPr lang="pl-PL" sz="1000" b="1" i="1" baseline="-25000" dirty="0" smtClean="0">
                  <a:solidFill>
                    <a:srgbClr val="008000"/>
                  </a:solidFill>
                  <a:latin typeface="Times New Roman"/>
                  <a:ea typeface="Times New Roman"/>
                </a:rPr>
                <a:t>C</a:t>
              </a:r>
              <a:endParaRPr lang="pl-PL" sz="1000" baseline="-25000" dirty="0">
                <a:effectLst/>
                <a:latin typeface="Times New Roman"/>
                <a:ea typeface="Times New Roman"/>
              </a:endParaRPr>
            </a:p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800" b="1" i="1" dirty="0" smtClean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Q</a:t>
              </a:r>
              <a:r>
                <a:rPr lang="pl-PL" sz="1000" b="1" i="1" baseline="-25000" dirty="0" smtClean="0">
                  <a:solidFill>
                    <a:srgbClr val="008000"/>
                  </a:solidFill>
                  <a:latin typeface="Times New Roman"/>
                  <a:ea typeface="Times New Roman"/>
                </a:rPr>
                <a:t>C</a:t>
              </a:r>
              <a:endParaRPr lang="pl-PL" sz="1000" baseline="-25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32" name="Text Box 1204"/>
            <p:cNvSpPr txBox="1">
              <a:spLocks noChangeArrowheads="1"/>
            </p:cNvSpPr>
            <p:nvPr/>
          </p:nvSpPr>
          <p:spPr bwMode="auto">
            <a:xfrm>
              <a:off x="6772709" y="3854500"/>
              <a:ext cx="131446" cy="32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800" b="1" i="1" dirty="0" smtClean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P</a:t>
              </a:r>
              <a:r>
                <a:rPr lang="pl-PL" sz="1000" b="1" i="1" baseline="-25000" dirty="0" smtClean="0">
                  <a:solidFill>
                    <a:srgbClr val="008000"/>
                  </a:solidFill>
                  <a:latin typeface="Times New Roman"/>
                  <a:ea typeface="Times New Roman"/>
                </a:rPr>
                <a:t>A</a:t>
              </a:r>
              <a:endParaRPr lang="pl-PL" sz="1000" baseline="-25000" dirty="0">
                <a:effectLst/>
                <a:latin typeface="Times New Roman"/>
                <a:ea typeface="Times New Roman"/>
              </a:endParaRPr>
            </a:p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800" b="1" i="1" dirty="0" smtClean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Q</a:t>
              </a:r>
              <a:r>
                <a:rPr lang="pl-PL" sz="1000" b="1" i="1" baseline="-25000" dirty="0" smtClean="0">
                  <a:solidFill>
                    <a:srgbClr val="008000"/>
                  </a:solidFill>
                  <a:latin typeface="Times New Roman"/>
                  <a:ea typeface="Times New Roman"/>
                </a:rPr>
                <a:t>A</a:t>
              </a:r>
              <a:endParaRPr lang="pl-PL" sz="1000" baseline="-25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33" name="Text Box 1204"/>
            <p:cNvSpPr txBox="1">
              <a:spLocks noChangeArrowheads="1"/>
            </p:cNvSpPr>
            <p:nvPr/>
          </p:nvSpPr>
          <p:spPr bwMode="auto">
            <a:xfrm>
              <a:off x="5696810" y="3854500"/>
              <a:ext cx="131446" cy="32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800" b="1" i="1" dirty="0" smtClean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P</a:t>
              </a:r>
              <a:r>
                <a:rPr lang="pl-PL" sz="1000" b="1" i="1" baseline="-25000" dirty="0" smtClean="0">
                  <a:solidFill>
                    <a:srgbClr val="008000"/>
                  </a:solidFill>
                  <a:latin typeface="Times New Roman"/>
                  <a:ea typeface="Times New Roman"/>
                </a:rPr>
                <a:t>A</a:t>
              </a:r>
              <a:endParaRPr lang="pl-PL" sz="1000" baseline="-25000" dirty="0">
                <a:effectLst/>
                <a:latin typeface="Times New Roman"/>
                <a:ea typeface="Times New Roman"/>
              </a:endParaRPr>
            </a:p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800" b="1" i="1" dirty="0" smtClean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Q</a:t>
              </a:r>
              <a:r>
                <a:rPr lang="pl-PL" sz="1000" b="1" i="1" baseline="-25000" dirty="0" smtClean="0">
                  <a:solidFill>
                    <a:srgbClr val="008000"/>
                  </a:solidFill>
                  <a:latin typeface="Times New Roman"/>
                  <a:ea typeface="Times New Roman"/>
                </a:rPr>
                <a:t>A</a:t>
              </a:r>
              <a:endParaRPr lang="pl-PL" sz="1000" baseline="-250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61" name="UT2D"/>
          <p:cNvGrpSpPr/>
          <p:nvPr/>
        </p:nvGrpSpPr>
        <p:grpSpPr>
          <a:xfrm>
            <a:off x="7322472" y="1709703"/>
            <a:ext cx="477787" cy="2074298"/>
            <a:chOff x="6722397" y="2233578"/>
            <a:chExt cx="477787" cy="2074298"/>
          </a:xfrm>
        </p:grpSpPr>
        <p:sp>
          <p:nvSpPr>
            <p:cNvPr id="149" name="UT2D"/>
            <p:cNvSpPr txBox="1">
              <a:spLocks noChangeArrowheads="1"/>
            </p:cNvSpPr>
            <p:nvPr/>
          </p:nvSpPr>
          <p:spPr bwMode="auto">
            <a:xfrm>
              <a:off x="6740051" y="4067810"/>
              <a:ext cx="426399" cy="24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1200" b="1" dirty="0" smtClean="0">
                  <a:solidFill>
                    <a:srgbClr val="FF5050"/>
                  </a:solidFill>
                  <a:effectLst/>
                  <a:latin typeface="Times New Roman"/>
                  <a:ea typeface="Times New Roman"/>
                </a:rPr>
                <a:t>[</a:t>
              </a:r>
              <a:r>
                <a:rPr lang="pl-PL" sz="1200" b="1" i="1" u="sng" dirty="0" smtClean="0">
                  <a:solidFill>
                    <a:srgbClr val="FF5050"/>
                  </a:solidFill>
                  <a:effectLst/>
                  <a:latin typeface="Times New Roman"/>
                  <a:ea typeface="Times New Roman"/>
                </a:rPr>
                <a:t>U</a:t>
              </a:r>
              <a:r>
                <a:rPr lang="pl-PL" sz="1200" b="1" i="1" baseline="-25000" dirty="0" smtClean="0">
                  <a:solidFill>
                    <a:srgbClr val="FF5050"/>
                  </a:solidFill>
                  <a:effectLst/>
                  <a:latin typeface="Times New Roman"/>
                  <a:ea typeface="Times New Roman"/>
                </a:rPr>
                <a:t>T2D</a:t>
              </a:r>
              <a:r>
                <a:rPr lang="pl-PL" sz="1200" b="1" i="1" u="sng" baseline="-25000" dirty="0" smtClean="0">
                  <a:solidFill>
                    <a:srgbClr val="FF5050"/>
                  </a:solidFill>
                  <a:effectLst/>
                  <a:latin typeface="Times New Roman"/>
                  <a:ea typeface="Times New Roman"/>
                </a:rPr>
                <a:t> </a:t>
              </a:r>
              <a:r>
                <a:rPr lang="pl-PL" sz="1200" b="1" dirty="0" smtClean="0">
                  <a:solidFill>
                    <a:srgbClr val="FF5050"/>
                  </a:solidFill>
                  <a:effectLst/>
                  <a:latin typeface="Times New Roman"/>
                  <a:ea typeface="Times New Roman"/>
                </a:rPr>
                <a:t>]</a:t>
              </a:r>
              <a:endParaRPr lang="pl-PL" sz="1200" dirty="0">
                <a:solidFill>
                  <a:srgbClr val="FF5050"/>
                </a:solidFill>
                <a:effectLst/>
                <a:latin typeface="Times New Roman"/>
                <a:ea typeface="Times New Roma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2"/>
                <p:cNvSpPr/>
                <p:nvPr/>
              </p:nvSpPr>
              <p:spPr>
                <a:xfrm rot="15240000">
                  <a:off x="6743521" y="3505915"/>
                  <a:ext cx="667106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1000" b="1" i="1">
                                <a:latin typeface="Cambria Math"/>
                              </a:rPr>
                              <m:t>𝝑</m:t>
                            </m:r>
                          </m:e>
                          <m:sub>
                            <m:r>
                              <a:rPr lang="pl-PL" sz="1000" b="1" i="1" smtClean="0">
                                <a:latin typeface="Cambria Math"/>
                              </a:rPr>
                              <m:t>𝑻</m:t>
                            </m:r>
                            <m:r>
                              <a:rPr lang="pl-PL" sz="10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pl-PL" sz="1000" b="1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l-GR" sz="1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000" b="1" i="1" smtClean="0">
                                <a:latin typeface="Cambria Math"/>
                              </a:rPr>
                              <m:t>𝒉</m:t>
                            </m:r>
                          </m:e>
                          <m:sub>
                            <m:r>
                              <a:rPr lang="pl-PL" sz="1000" b="1" i="1">
                                <a:latin typeface="Cambria Math"/>
                              </a:rPr>
                              <m:t>𝑻</m:t>
                            </m:r>
                            <m:r>
                              <a:rPr lang="pl-PL" sz="10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pl-PL" sz="1000" b="1" dirty="0"/>
                </a:p>
              </p:txBody>
            </p:sp>
          </mc:Choice>
          <mc:Fallback xmlns="">
            <p:sp>
              <p:nvSpPr>
                <p:cNvPr id="156" name="T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5240000">
                  <a:off x="6743521" y="3505915"/>
                  <a:ext cx="667106" cy="24622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5" name="Strz_T2"/>
            <p:cNvSpPr/>
            <p:nvPr/>
          </p:nvSpPr>
          <p:spPr bwMode="auto">
            <a:xfrm rot="4500000">
              <a:off x="5840397" y="3115578"/>
              <a:ext cx="1872000" cy="108000"/>
            </a:xfrm>
            <a:prstGeom prst="rightArrow">
              <a:avLst/>
            </a:prstGeom>
            <a:gradFill flip="none" rotWithShape="1">
              <a:gsLst>
                <a:gs pos="0">
                  <a:srgbClr val="FF9966"/>
                </a:gs>
                <a:gs pos="13000">
                  <a:srgbClr val="FF9966"/>
                </a:gs>
                <a:gs pos="28000">
                  <a:srgbClr val="FF9966"/>
                </a:gs>
                <a:gs pos="42999">
                  <a:srgbClr val="FF9966"/>
                </a:gs>
                <a:gs pos="58000">
                  <a:srgbClr val="FFCCCC"/>
                </a:gs>
                <a:gs pos="72000">
                  <a:srgbClr val="FFCCCC"/>
                </a:gs>
                <a:gs pos="87000">
                  <a:srgbClr val="FFCCCC"/>
                </a:gs>
                <a:gs pos="100000">
                  <a:srgbClr val="CCCCFF"/>
                </a:gs>
              </a:gsLst>
              <a:lin ang="27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60" name="UT1D"/>
          <p:cNvGrpSpPr/>
          <p:nvPr/>
        </p:nvGrpSpPr>
        <p:grpSpPr>
          <a:xfrm>
            <a:off x="5152675" y="1728755"/>
            <a:ext cx="487097" cy="2083821"/>
            <a:chOff x="4552600" y="2252630"/>
            <a:chExt cx="487097" cy="2083821"/>
          </a:xfrm>
        </p:grpSpPr>
        <p:sp>
          <p:nvSpPr>
            <p:cNvPr id="148" name="UT1D"/>
            <p:cNvSpPr txBox="1">
              <a:spLocks noChangeArrowheads="1"/>
            </p:cNvSpPr>
            <p:nvPr/>
          </p:nvSpPr>
          <p:spPr bwMode="auto">
            <a:xfrm>
              <a:off x="4552600" y="4096385"/>
              <a:ext cx="400751" cy="24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1200" b="1" dirty="0">
                  <a:solidFill>
                    <a:srgbClr val="FF5050"/>
                  </a:solidFill>
                  <a:latin typeface="Times New Roman"/>
                  <a:ea typeface="Times New Roman"/>
                </a:rPr>
                <a:t>[</a:t>
              </a:r>
              <a:r>
                <a:rPr lang="pl-PL" sz="1200" b="1" i="1" u="sng" dirty="0" smtClean="0">
                  <a:solidFill>
                    <a:srgbClr val="FF5050"/>
                  </a:solidFill>
                  <a:latin typeface="Times New Roman"/>
                  <a:ea typeface="Times New Roman"/>
                </a:rPr>
                <a:t>U</a:t>
              </a:r>
              <a:r>
                <a:rPr lang="pl-PL" sz="1200" b="1" i="1" baseline="-25000" dirty="0" smtClean="0">
                  <a:solidFill>
                    <a:srgbClr val="FF5050"/>
                  </a:solidFill>
                  <a:latin typeface="Times New Roman"/>
                  <a:ea typeface="Times New Roman"/>
                </a:rPr>
                <a:t>T1D</a:t>
              </a:r>
              <a:r>
                <a:rPr lang="pl-PL" sz="1200" b="1" dirty="0" smtClean="0">
                  <a:solidFill>
                    <a:srgbClr val="FF5050"/>
                  </a:solidFill>
                  <a:latin typeface="Times New Roman"/>
                  <a:ea typeface="Times New Roman"/>
                </a:rPr>
                <a:t>]</a:t>
              </a:r>
              <a:endParaRPr lang="pl-PL" sz="1200" dirty="0">
                <a:solidFill>
                  <a:srgbClr val="FF5050"/>
                </a:solidFill>
                <a:latin typeface="Times New Roman"/>
                <a:ea typeface="Times New Roma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1"/>
                <p:cNvSpPr/>
                <p:nvPr/>
              </p:nvSpPr>
              <p:spPr>
                <a:xfrm rot="16920000">
                  <a:off x="4362272" y="3515440"/>
                  <a:ext cx="667106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1000" b="1" i="1">
                                <a:latin typeface="Cambria Math"/>
                              </a:rPr>
                              <m:t>𝝑</m:t>
                            </m:r>
                          </m:e>
                          <m:sub>
                            <m:r>
                              <a:rPr lang="pl-PL" sz="1000" b="1" i="1" smtClean="0">
                                <a:latin typeface="Cambria Math"/>
                              </a:rPr>
                              <m:t>𝑻</m:t>
                            </m:r>
                            <m:r>
                              <a:rPr lang="pl-PL" sz="10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pl-PL" sz="1000" b="1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l-GR" sz="1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000" b="1" i="1" smtClean="0">
                                <a:latin typeface="Cambria Math"/>
                              </a:rPr>
                              <m:t>𝒉</m:t>
                            </m:r>
                          </m:e>
                          <m:sub>
                            <m:r>
                              <a:rPr lang="pl-PL" sz="1000" b="1" i="1">
                                <a:latin typeface="Cambria Math"/>
                              </a:rPr>
                              <m:t>𝑻</m:t>
                            </m:r>
                            <m:r>
                              <a:rPr lang="pl-PL" sz="10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pl-PL" sz="1000" b="1" dirty="0"/>
                </a:p>
              </p:txBody>
            </p:sp>
          </mc:Choice>
          <mc:Fallback xmlns="">
            <p:sp>
              <p:nvSpPr>
                <p:cNvPr id="154" name="T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920000">
                  <a:off x="4362272" y="3515440"/>
                  <a:ext cx="667106" cy="24622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3" name="Strz_T1"/>
            <p:cNvSpPr/>
            <p:nvPr/>
          </p:nvSpPr>
          <p:spPr bwMode="auto">
            <a:xfrm rot="6120000">
              <a:off x="4049697" y="3134630"/>
              <a:ext cx="1872000" cy="108000"/>
            </a:xfrm>
            <a:prstGeom prst="rightArrow">
              <a:avLst/>
            </a:prstGeom>
            <a:gradFill flip="none" rotWithShape="1">
              <a:gsLst>
                <a:gs pos="0">
                  <a:srgbClr val="FF9966"/>
                </a:gs>
                <a:gs pos="13000">
                  <a:srgbClr val="FF9966"/>
                </a:gs>
                <a:gs pos="28000">
                  <a:srgbClr val="FF9966"/>
                </a:gs>
                <a:gs pos="42999">
                  <a:srgbClr val="FF9966"/>
                </a:gs>
                <a:gs pos="58000">
                  <a:srgbClr val="FFCCCC"/>
                </a:gs>
                <a:gs pos="72000">
                  <a:srgbClr val="FFCCCC"/>
                </a:gs>
                <a:gs pos="87000">
                  <a:srgbClr val="FFCCCC"/>
                </a:gs>
                <a:gs pos="100000">
                  <a:srgbClr val="CCCCFF"/>
                </a:gs>
              </a:gsLst>
              <a:lin ang="27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62" name="UG_TR,T1,T2"/>
          <p:cNvGrpSpPr/>
          <p:nvPr/>
        </p:nvGrpSpPr>
        <p:grpSpPr>
          <a:xfrm>
            <a:off x="4146567" y="1429385"/>
            <a:ext cx="3174072" cy="280760"/>
            <a:chOff x="3603642" y="981710"/>
            <a:chExt cx="3174072" cy="280760"/>
          </a:xfrm>
        </p:grpSpPr>
        <p:sp>
          <p:nvSpPr>
            <p:cNvPr id="147" name="UT2G"/>
            <p:cNvSpPr txBox="1">
              <a:spLocks noChangeArrowheads="1"/>
            </p:cNvSpPr>
            <p:nvPr/>
          </p:nvSpPr>
          <p:spPr bwMode="auto">
            <a:xfrm>
              <a:off x="6309637" y="981710"/>
              <a:ext cx="468077" cy="280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1400" b="1" dirty="0" smtClean="0">
                  <a:solidFill>
                    <a:srgbClr val="FF5050"/>
                  </a:solidFill>
                  <a:effectLst/>
                  <a:latin typeface="Times New Roman"/>
                  <a:ea typeface="Times New Roman"/>
                </a:rPr>
                <a:t>[</a:t>
              </a:r>
              <a:r>
                <a:rPr lang="pl-PL" sz="1400" b="1" i="1" u="sng" dirty="0" smtClean="0">
                  <a:solidFill>
                    <a:srgbClr val="FF5050"/>
                  </a:solidFill>
                  <a:effectLst/>
                  <a:latin typeface="Times New Roman"/>
                  <a:ea typeface="Times New Roman"/>
                </a:rPr>
                <a:t>U</a:t>
              </a:r>
              <a:r>
                <a:rPr lang="pl-PL" sz="1400" b="1" i="1" baseline="-25000" dirty="0" smtClean="0">
                  <a:solidFill>
                    <a:srgbClr val="FF5050"/>
                  </a:solidFill>
                  <a:effectLst/>
                  <a:latin typeface="Times New Roman"/>
                  <a:ea typeface="Times New Roman"/>
                </a:rPr>
                <a:t>T2G</a:t>
              </a:r>
              <a:r>
                <a:rPr lang="pl-PL" sz="1400" b="1" dirty="0" smtClean="0">
                  <a:solidFill>
                    <a:srgbClr val="FF5050"/>
                  </a:solidFill>
                  <a:effectLst/>
                  <a:latin typeface="Times New Roman"/>
                  <a:ea typeface="Times New Roman"/>
                </a:rPr>
                <a:t>]</a:t>
              </a:r>
              <a:endParaRPr lang="pl-PL" sz="1400" dirty="0">
                <a:solidFill>
                  <a:srgbClr val="FF505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6" name="UT1G"/>
            <p:cNvSpPr txBox="1">
              <a:spLocks noChangeArrowheads="1"/>
            </p:cNvSpPr>
            <p:nvPr/>
          </p:nvSpPr>
          <p:spPr bwMode="auto">
            <a:xfrm>
              <a:off x="5052337" y="981710"/>
              <a:ext cx="468077" cy="280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1400" b="1" dirty="0" smtClean="0">
                  <a:solidFill>
                    <a:srgbClr val="FF5050"/>
                  </a:solidFill>
                  <a:effectLst/>
                  <a:latin typeface="Times New Roman"/>
                  <a:ea typeface="Times New Roman"/>
                </a:rPr>
                <a:t>[</a:t>
              </a:r>
              <a:r>
                <a:rPr lang="pl-PL" sz="1400" b="1" i="1" u="sng" dirty="0" smtClean="0">
                  <a:solidFill>
                    <a:srgbClr val="FF5050"/>
                  </a:solidFill>
                  <a:latin typeface="Times New Roman"/>
                  <a:ea typeface="Times New Roman"/>
                </a:rPr>
                <a:t>U</a:t>
              </a:r>
              <a:r>
                <a:rPr lang="pl-PL" sz="1400" b="1" i="1" baseline="-25000" dirty="0" smtClean="0">
                  <a:solidFill>
                    <a:srgbClr val="FF5050"/>
                  </a:solidFill>
                  <a:latin typeface="Times New Roman"/>
                  <a:ea typeface="Times New Roman"/>
                </a:rPr>
                <a:t>T1G</a:t>
              </a:r>
              <a:r>
                <a:rPr lang="pl-PL" sz="1400" b="1" dirty="0" smtClean="0">
                  <a:solidFill>
                    <a:srgbClr val="FF5050"/>
                  </a:solidFill>
                  <a:effectLst/>
                  <a:latin typeface="Times New Roman"/>
                  <a:ea typeface="Times New Roman"/>
                </a:rPr>
                <a:t>]</a:t>
              </a:r>
              <a:endParaRPr lang="pl-PL" sz="1400" dirty="0">
                <a:solidFill>
                  <a:srgbClr val="FF505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5" name="UTRD"/>
            <p:cNvSpPr txBox="1">
              <a:spLocks noChangeArrowheads="1"/>
            </p:cNvSpPr>
            <p:nvPr/>
          </p:nvSpPr>
          <p:spPr bwMode="auto">
            <a:xfrm>
              <a:off x="3603642" y="1010285"/>
              <a:ext cx="488916" cy="252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1400" b="1" dirty="0" smtClean="0">
                  <a:solidFill>
                    <a:srgbClr val="FF5050"/>
                  </a:solidFill>
                  <a:effectLst/>
                  <a:latin typeface="Times New Roman"/>
                  <a:ea typeface="Times New Roman"/>
                </a:rPr>
                <a:t>[</a:t>
              </a:r>
              <a:r>
                <a:rPr lang="pl-PL" sz="1400" b="1" i="1" u="sng" dirty="0" smtClean="0">
                  <a:solidFill>
                    <a:srgbClr val="FF5050"/>
                  </a:solidFill>
                  <a:latin typeface="Times New Roman"/>
                  <a:ea typeface="Times New Roman"/>
                </a:rPr>
                <a:t>U</a:t>
              </a:r>
              <a:r>
                <a:rPr lang="pl-PL" sz="1400" b="1" i="1" baseline="-25000" dirty="0" smtClean="0">
                  <a:solidFill>
                    <a:srgbClr val="FF5050"/>
                  </a:solidFill>
                  <a:latin typeface="Times New Roman"/>
                  <a:ea typeface="Times New Roman"/>
                </a:rPr>
                <a:t>TRD</a:t>
              </a:r>
              <a:r>
                <a:rPr lang="pl-PL" sz="1400" b="1" dirty="0" smtClean="0">
                  <a:solidFill>
                    <a:srgbClr val="FF5050"/>
                  </a:solidFill>
                  <a:effectLst/>
                  <a:latin typeface="Times New Roman"/>
                  <a:ea typeface="Times New Roman"/>
                </a:rPr>
                <a:t>]</a:t>
              </a:r>
              <a:endParaRPr lang="pl-PL" sz="1400" dirty="0">
                <a:solidFill>
                  <a:srgbClr val="FF5050"/>
                </a:solidFill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144" name="E"/>
          <p:cNvSpPr txBox="1">
            <a:spLocks noChangeArrowheads="1"/>
          </p:cNvSpPr>
          <p:nvPr/>
        </p:nvSpPr>
        <p:spPr bwMode="auto">
          <a:xfrm>
            <a:off x="1686731" y="1172210"/>
            <a:ext cx="588303" cy="36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 upright="1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pl-PL" sz="1800" b="1" dirty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[</a:t>
            </a:r>
            <a:r>
              <a:rPr lang="pl-PL" sz="1800" b="1" i="1" u="sng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E</a:t>
            </a:r>
            <a:r>
              <a:rPr lang="pl-PL" sz="2000" b="1" i="1" baseline="-25000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zad</a:t>
            </a:r>
            <a:r>
              <a:rPr lang="pl-PL" sz="2000" b="1" i="1" baseline="-25000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.</a:t>
            </a:r>
            <a:r>
              <a:rPr lang="pl-PL" sz="18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]</a:t>
            </a:r>
            <a:endParaRPr lang="pl-PL" sz="1800" dirty="0">
              <a:effectLst/>
              <a:latin typeface="Times New Roman"/>
              <a:ea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U_Faz"/>
              <p:cNvSpPr/>
              <p:nvPr/>
            </p:nvSpPr>
            <p:spPr>
              <a:xfrm>
                <a:off x="2368096" y="4578434"/>
                <a:ext cx="1897827" cy="532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9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9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𝑇𝑅𝐷𝐴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𝑇𝑅𝐷𝐵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𝑇𝑅𝐷𝐶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9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9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9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9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9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9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9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bar>
                                  <m:bar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bar>
                              </m:e>
                            </m:mr>
                            <m:mr>
                              <m:e>
                                <m:r>
                                  <a:rPr lang="pl-PL" sz="9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bar>
                                  <m:bar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bar>
                              </m:e>
                              <m:e>
                                <m:sSup>
                                  <m:sSup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pl-PL" sz="900" i="1">
                          <a:latin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9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9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𝑇𝑅𝐷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𝑇𝑅𝐷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𝑇𝑅𝐷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900" dirty="0"/>
              </a:p>
            </p:txBody>
          </p:sp>
        </mc:Choice>
        <mc:Fallback xmlns="">
          <p:sp>
            <p:nvSpPr>
              <p:cNvPr id="157" name="U_Faz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096" y="4578434"/>
                <a:ext cx="1897827" cy="53251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ransf_USym"/>
              <p:cNvSpPr/>
              <p:nvPr/>
            </p:nvSpPr>
            <p:spPr>
              <a:xfrm>
                <a:off x="1910896" y="3656057"/>
                <a:ext cx="1657954" cy="8251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9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9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𝑇𝑅𝐷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𝑇𝑅𝐷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𝑇𝑅𝐷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9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9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9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l-PL" sz="9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pl-PL" sz="9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pl-PL" sz="900" i="1">
                                                <a:latin typeface="Cambria Math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pl-PL" sz="900" i="1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pl-PL" sz="9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𝜗</m:t>
                                        </m:r>
                                      </m:e>
                                      <m:sub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𝑇𝑅</m:t>
                                        </m:r>
                                      </m:sub>
                                    </m:sSub>
                                  </m:den>
                                </m:f>
                                <m:sSup>
                                  <m:sSup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∙</m:t>
                                    </m: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𝑗</m:t>
                                    </m:r>
                                    <m:sSub>
                                      <m:sSub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  <m:r>
                                          <a:rPr lang="pl-PL" sz="900" b="0" i="1" smtClean="0">
                                            <a:latin typeface="Cambria Math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∙</m:t>
                                    </m:r>
                                    <m:sSup>
                                      <m:sSup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30</m:t>
                                        </m:r>
                                      </m:e>
                                      <m:sup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sup>
                                </m:sSup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pl-PL" sz="900" i="1">
                                                <a:latin typeface="Cambria Math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pl-PL" sz="900" i="1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pl-PL" sz="9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𝜗</m:t>
                                        </m:r>
                                      </m:e>
                                      <m:sub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𝑇𝑅</m:t>
                                        </m:r>
                                      </m:sub>
                                    </m:sSub>
                                  </m:den>
                                </m:f>
                                <m:sSup>
                                  <m:sSup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∙</m:t>
                                    </m: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𝑗</m:t>
                                    </m:r>
                                    <m:sSub>
                                      <m:sSub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pl-PL" sz="900" b="0" i="1" smtClean="0">
                                            <a:latin typeface="Cambria Math"/>
                                          </a:rPr>
                                          <m:t>𝑇𝑅</m:t>
                                        </m:r>
                                      </m:sub>
                                    </m:s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∙</m:t>
                                    </m:r>
                                    <m:sSup>
                                      <m:sSup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30</m:t>
                                        </m:r>
                                      </m:e>
                                      <m:sup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900" dirty="0"/>
              </a:p>
            </p:txBody>
          </p:sp>
        </mc:Choice>
        <mc:Fallback xmlns="">
          <p:sp>
            <p:nvSpPr>
              <p:cNvPr id="158" name="Transf_USy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96" y="3656057"/>
                <a:ext cx="1657954" cy="82516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4" name="Trans_TETAtr,Htr"/>
          <p:cNvGrpSpPr/>
          <p:nvPr/>
        </p:nvGrpSpPr>
        <p:grpSpPr>
          <a:xfrm>
            <a:off x="2371161" y="1195001"/>
            <a:ext cx="1656000" cy="419573"/>
            <a:chOff x="2285436" y="747326"/>
            <a:chExt cx="1656000" cy="4195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R"/>
                <p:cNvSpPr/>
                <p:nvPr/>
              </p:nvSpPr>
              <p:spPr>
                <a:xfrm rot="360000">
                  <a:off x="2663887" y="747326"/>
                  <a:ext cx="768223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200" i="1">
                                <a:latin typeface="Cambria Math"/>
                              </a:rPr>
                              <m:t>ϑ</m:t>
                            </m:r>
                          </m:e>
                          <m:sub>
                            <m:r>
                              <a:rPr lang="pl-PL" sz="1200" b="0" i="1" smtClean="0">
                                <a:latin typeface="Cambria Math"/>
                              </a:rPr>
                              <m:t>𝑇𝑅</m:t>
                            </m:r>
                          </m:sub>
                        </m:sSub>
                        <m:r>
                          <a:rPr lang="pl-PL" sz="12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l-GR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200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pl-PL" sz="1200" i="1">
                                <a:latin typeface="Cambria Math"/>
                              </a:rPr>
                              <m:t>𝑇𝑅</m:t>
                            </m:r>
                          </m:sub>
                        </m:sSub>
                      </m:oMath>
                    </m:oMathPara>
                  </a14:m>
                  <a:endParaRPr lang="pl-PL" sz="1200" dirty="0"/>
                </a:p>
              </p:txBody>
            </p:sp>
          </mc:Choice>
          <mc:Fallback xmlns="">
            <p:sp>
              <p:nvSpPr>
                <p:cNvPr id="152" name="TR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60000">
                  <a:off x="2663887" y="747326"/>
                  <a:ext cx="768223" cy="27699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Strz_1"/>
            <p:cNvSpPr/>
            <p:nvPr/>
          </p:nvSpPr>
          <p:spPr bwMode="auto">
            <a:xfrm rot="360000">
              <a:off x="2285436" y="1058899"/>
              <a:ext cx="1656000" cy="108000"/>
            </a:xfrm>
            <a:prstGeom prst="rightArrow">
              <a:avLst/>
            </a:prstGeom>
            <a:gradFill flip="none" rotWithShape="1">
              <a:gsLst>
                <a:gs pos="0">
                  <a:srgbClr val="000082"/>
                </a:gs>
                <a:gs pos="13000">
                  <a:srgbClr val="B3B3FF"/>
                </a:gs>
                <a:gs pos="28000">
                  <a:srgbClr val="B3B3FF"/>
                </a:gs>
                <a:gs pos="42999">
                  <a:srgbClr val="CCCCFF"/>
                </a:gs>
                <a:gs pos="58000">
                  <a:srgbClr val="FFCCCC"/>
                </a:gs>
                <a:gs pos="72000">
                  <a:srgbClr val="FFCCCC"/>
                </a:gs>
                <a:gs pos="87000">
                  <a:srgbClr val="FF9966"/>
                </a:gs>
                <a:gs pos="100000">
                  <a:srgbClr val="FF5050"/>
                </a:gs>
              </a:gsLst>
              <a:lin ang="27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U_Sym"/>
              <p:cNvSpPr/>
              <p:nvPr/>
            </p:nvSpPr>
            <p:spPr>
              <a:xfrm>
                <a:off x="1910896" y="2983550"/>
                <a:ext cx="1809405" cy="532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9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9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l-PL" sz="900" b="0" i="1" smtClean="0">
                                    <a:latin typeface="Cambria Math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9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9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9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l-PL" sz="900" i="1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l-PL" sz="9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9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9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9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9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9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bar>
                                  <m:bar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bar>
                              </m:e>
                              <m:e>
                                <m:sSup>
                                  <m:sSup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pl-PL" sz="9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bar>
                                  <m:bar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bar>
                              </m:e>
                            </m:mr>
                          </m:m>
                        </m:e>
                      </m:d>
                      <m:r>
                        <a:rPr lang="pl-PL" sz="900" i="1">
                          <a:latin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9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9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900" dirty="0"/>
              </a:p>
            </p:txBody>
          </p:sp>
        </mc:Choice>
        <mc:Fallback xmlns="">
          <p:sp>
            <p:nvSpPr>
              <p:cNvPr id="150" name="U_Sy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96" y="2983550"/>
                <a:ext cx="1809405" cy="53251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I_TD1A"/>
              <p:cNvSpPr/>
              <p:nvPr/>
            </p:nvSpPr>
            <p:spPr>
              <a:xfrm>
                <a:off x="4466340" y="4475031"/>
                <a:ext cx="1971372" cy="3881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9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pl-PL" sz="9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pl-PL" sz="900" i="1">
                                  <a:latin typeface="Cambria Math"/>
                                </a:rPr>
                                <m:t>𝐼</m:t>
                              </m:r>
                            </m:e>
                          </m:bar>
                        </m:e>
                        <m:sub>
                          <m:r>
                            <a:rPr lang="pl-PL" sz="900" i="1">
                              <a:latin typeface="Cambria Math"/>
                            </a:rPr>
                            <m:t>𝑇</m:t>
                          </m:r>
                          <m:r>
                            <a:rPr lang="pl-PL" sz="900" i="1">
                              <a:latin typeface="Cambria Math"/>
                            </a:rPr>
                            <m:t>1</m:t>
                          </m:r>
                          <m:r>
                            <a:rPr lang="pl-PL" sz="900" i="1">
                              <a:latin typeface="Cambria Math"/>
                            </a:rPr>
                            <m:t>𝐷𝐴</m:t>
                          </m:r>
                        </m:sub>
                      </m:sSub>
                      <m:r>
                        <a:rPr lang="pl-PL" sz="9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900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l-PL" sz="9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l-PL" sz="9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l-PL" sz="900" i="1">
                                  <a:latin typeface="Cambria Math"/>
                                </a:rPr>
                                <m:t>𝑇</m:t>
                              </m:r>
                              <m:r>
                                <a:rPr lang="pl-PL" sz="9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pl-PL" sz="900" i="1">
                                  <a:latin typeface="Cambria Math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pl-PL" sz="9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pl-PL" sz="9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l-PL" sz="9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l-PL" sz="900" i="1">
                                  <a:latin typeface="Cambria Math"/>
                                </a:rPr>
                                <m:t>𝑇</m:t>
                              </m:r>
                              <m:r>
                                <a:rPr lang="pl-PL" sz="9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pl-PL" sz="900" i="1">
                                  <a:latin typeface="Cambria Math"/>
                                </a:rPr>
                                <m:t>𝐷𝐴</m:t>
                              </m:r>
                            </m:sub>
                            <m:sup>
                              <m:r>
                                <a:rPr lang="pl-PL" sz="9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pl-PL" sz="9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9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9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9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l-PL" sz="900" i="1">
                                  <a:latin typeface="Cambria Math"/>
                                </a:rPr>
                                <m:t>𝑇</m:t>
                              </m:r>
                              <m:r>
                                <a:rPr lang="pl-PL" sz="9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pl-PL" sz="9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pl-PL" sz="900" i="1">
                              <a:latin typeface="Cambria Math"/>
                            </a:rPr>
                            <m:t>−</m:t>
                          </m:r>
                          <m:r>
                            <a:rPr lang="pl-PL" sz="9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pl-PL" sz="9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900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l-PL" sz="900" i="1">
                                  <a:latin typeface="Cambria Math"/>
                                </a:rPr>
                                <m:t>𝑇</m:t>
                              </m:r>
                              <m:r>
                                <a:rPr lang="pl-PL" sz="9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pl-PL" sz="9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sz="9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900" i="1">
                                  <a:latin typeface="Cambria Math"/>
                                </a:rPr>
                                <m:t>𝑈𝑒</m:t>
                              </m:r>
                            </m:e>
                            <m:sub>
                              <m:r>
                                <a:rPr lang="pl-PL" sz="900" i="1">
                                  <a:latin typeface="Cambria Math"/>
                                </a:rPr>
                                <m:t>𝑇</m:t>
                              </m:r>
                              <m:r>
                                <a:rPr lang="pl-PL" sz="9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pl-PL" sz="900" i="1">
                                  <a:latin typeface="Cambria Math"/>
                                </a:rPr>
                                <m:t>𝐷𝐴</m:t>
                              </m:r>
                            </m:sub>
                          </m:sSub>
                          <m:r>
                            <a:rPr lang="pl-PL" sz="900" i="1">
                              <a:latin typeface="Cambria Math"/>
                            </a:rPr>
                            <m:t>−</m:t>
                          </m:r>
                          <m:r>
                            <a:rPr lang="pl-PL" sz="9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pl-PL" sz="9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900" i="1">
                                  <a:latin typeface="Cambria Math"/>
                                </a:rPr>
                                <m:t>𝑈𝑓</m:t>
                              </m:r>
                            </m:e>
                            <m:sub>
                              <m:r>
                                <a:rPr lang="pl-PL" sz="900" i="1">
                                  <a:latin typeface="Cambria Math"/>
                                </a:rPr>
                                <m:t>𝑇</m:t>
                              </m:r>
                              <m:r>
                                <a:rPr lang="pl-PL" sz="9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pl-PL" sz="900" i="1">
                                  <a:latin typeface="Cambria Math"/>
                                </a:rPr>
                                <m:t>𝐷𝐴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l-PL" sz="900" dirty="0"/>
              </a:p>
            </p:txBody>
          </p:sp>
        </mc:Choice>
        <mc:Fallback xmlns="">
          <p:sp>
            <p:nvSpPr>
              <p:cNvPr id="159" name="I_TD1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340" y="4475031"/>
                <a:ext cx="1971372" cy="38818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IS_T1D"/>
              <p:cNvSpPr/>
              <p:nvPr/>
            </p:nvSpPr>
            <p:spPr>
              <a:xfrm>
                <a:off x="5393308" y="4939941"/>
                <a:ext cx="2133597" cy="532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9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9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pl-PL" sz="900" b="0" i="1" smtClean="0">
                                    <a:latin typeface="Cambria Math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9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9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9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l-PL" sz="900" i="1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l-PL" sz="9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9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9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9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9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9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bar>
                                  <m:bar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bar>
                              </m:e>
                              <m:e>
                                <m:sSup>
                                  <m:sSup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pl-PL" sz="9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bar>
                                  <m:bar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bar>
                              </m:e>
                            </m:mr>
                          </m:m>
                        </m:e>
                      </m:d>
                      <m:r>
                        <a:rPr lang="pl-PL" sz="900" i="1">
                          <a:latin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9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9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𝐷𝐴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𝐷𝐵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𝐷𝐶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9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pl-PL" sz="900" dirty="0"/>
              </a:p>
            </p:txBody>
          </p:sp>
        </mc:Choice>
        <mc:Fallback xmlns="">
          <p:sp>
            <p:nvSpPr>
              <p:cNvPr id="173" name="IS_T1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308" y="4939941"/>
                <a:ext cx="2133597" cy="53251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U_Odb"/>
          <p:cNvGrpSpPr/>
          <p:nvPr/>
        </p:nvGrpSpPr>
        <p:grpSpPr>
          <a:xfrm>
            <a:off x="7767955" y="1745298"/>
            <a:ext cx="438150" cy="1036956"/>
            <a:chOff x="0" y="0"/>
            <a:chExt cx="203835" cy="1037768"/>
          </a:xfrm>
        </p:grpSpPr>
        <p:sp>
          <p:nvSpPr>
            <p:cNvPr id="46" name="Text Box 1204"/>
            <p:cNvSpPr txBox="1">
              <a:spLocks noChangeArrowheads="1"/>
            </p:cNvSpPr>
            <p:nvPr/>
          </p:nvSpPr>
          <p:spPr bwMode="auto">
            <a:xfrm>
              <a:off x="0" y="830758"/>
              <a:ext cx="203200" cy="207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800" b="1" i="1" u="sng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U</a:t>
              </a:r>
              <a:r>
                <a:rPr lang="pl-PL" sz="1000" b="1" i="1" baseline="-2500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C</a:t>
              </a:r>
              <a:r>
                <a:rPr lang="pl-PL" sz="1000" b="1" i="1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=?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7" name="Text Box 1204"/>
            <p:cNvSpPr txBox="1">
              <a:spLocks noChangeArrowheads="1"/>
            </p:cNvSpPr>
            <p:nvPr/>
          </p:nvSpPr>
          <p:spPr bwMode="auto">
            <a:xfrm>
              <a:off x="0" y="396325"/>
              <a:ext cx="203200" cy="207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800" b="1" i="1" u="sng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U</a:t>
              </a:r>
              <a:r>
                <a:rPr lang="pl-PL" sz="1000" b="1" i="1" baseline="-2500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B</a:t>
              </a:r>
              <a:r>
                <a:rPr lang="pl-PL" sz="1000" b="1" i="1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=?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8" name="Text Box 1204"/>
            <p:cNvSpPr txBox="1">
              <a:spLocks noChangeArrowheads="1"/>
            </p:cNvSpPr>
            <p:nvPr/>
          </p:nvSpPr>
          <p:spPr bwMode="auto">
            <a:xfrm>
              <a:off x="0" y="0"/>
              <a:ext cx="203835" cy="207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800" b="1" i="1" u="sng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U</a:t>
              </a:r>
              <a:r>
                <a:rPr lang="pl-PL" sz="1000" b="1" i="1" baseline="-25000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A</a:t>
              </a:r>
              <a:r>
                <a:rPr lang="pl-PL" sz="1000" b="1" i="1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=?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94" name="SEM_Wektory"/>
          <p:cNvGrpSpPr/>
          <p:nvPr/>
        </p:nvGrpSpPr>
        <p:grpSpPr>
          <a:xfrm>
            <a:off x="901065" y="1599565"/>
            <a:ext cx="1303020" cy="1144270"/>
            <a:chOff x="0" y="0"/>
            <a:chExt cx="1303346" cy="1144364"/>
          </a:xfrm>
        </p:grpSpPr>
        <p:grpSp>
          <p:nvGrpSpPr>
            <p:cNvPr id="198" name="U_przew"/>
            <p:cNvGrpSpPr/>
            <p:nvPr/>
          </p:nvGrpSpPr>
          <p:grpSpPr>
            <a:xfrm>
              <a:off x="171450" y="142875"/>
              <a:ext cx="920780" cy="1001489"/>
              <a:chOff x="0" y="0"/>
              <a:chExt cx="920780" cy="1001489"/>
            </a:xfrm>
          </p:grpSpPr>
          <p:cxnSp>
            <p:nvCxnSpPr>
              <p:cNvPr id="210" name="Ebc"/>
              <p:cNvCxnSpPr/>
              <p:nvPr/>
            </p:nvCxnSpPr>
            <p:spPr bwMode="auto">
              <a:xfrm flipH="1" flipV="1">
                <a:off x="13580" y="837445"/>
                <a:ext cx="907200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stealth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1" name="Txt_Ebc"/>
              <p:cNvSpPr txBox="1">
                <a:spLocks noChangeArrowheads="1"/>
              </p:cNvSpPr>
              <p:nvPr/>
            </p:nvSpPr>
            <p:spPr bwMode="auto">
              <a:xfrm>
                <a:off x="375707" y="868763"/>
                <a:ext cx="207942" cy="132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700" b="1" i="1" u="sng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</a:rPr>
                  <a:t>E</a:t>
                </a:r>
                <a:r>
                  <a:rPr lang="pl-PL" sz="700" b="1" i="1" baseline="-250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</a:rPr>
                  <a:t>CB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12" name="Txt_Eca"/>
              <p:cNvSpPr txBox="1">
                <a:spLocks noChangeArrowheads="1"/>
              </p:cNvSpPr>
              <p:nvPr/>
            </p:nvSpPr>
            <p:spPr bwMode="auto">
              <a:xfrm>
                <a:off x="59321" y="253393"/>
                <a:ext cx="207942" cy="132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700" b="1" i="1" u="sng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</a:rPr>
                  <a:t>E</a:t>
                </a:r>
                <a:r>
                  <a:rPr lang="pl-PL" sz="700" b="1" i="1" baseline="-250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</a:rPr>
                  <a:t>AC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13" name="Eca"/>
              <p:cNvCxnSpPr/>
              <p:nvPr/>
            </p:nvCxnSpPr>
            <p:spPr bwMode="auto">
              <a:xfrm flipH="1">
                <a:off x="0" y="9053"/>
                <a:ext cx="466643" cy="82839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none" w="sm" len="sm"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4" name="Txt_Eab"/>
              <p:cNvSpPr txBox="1">
                <a:spLocks noChangeArrowheads="1"/>
              </p:cNvSpPr>
              <p:nvPr/>
            </p:nvSpPr>
            <p:spPr bwMode="auto">
              <a:xfrm>
                <a:off x="701621" y="339365"/>
                <a:ext cx="207942" cy="132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700" b="1" i="1" u="sng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</a:rPr>
                  <a:t>E</a:t>
                </a:r>
                <a:r>
                  <a:rPr lang="pl-PL" sz="700" b="1" i="1" baseline="-250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</a:rPr>
                  <a:t>BA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15" name="Eab"/>
              <p:cNvCxnSpPr/>
              <p:nvPr/>
            </p:nvCxnSpPr>
            <p:spPr bwMode="auto">
              <a:xfrm>
                <a:off x="484361" y="0"/>
                <a:ext cx="433705" cy="83185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stealth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99" name="U_faz"/>
            <p:cNvGrpSpPr/>
            <p:nvPr/>
          </p:nvGrpSpPr>
          <p:grpSpPr>
            <a:xfrm>
              <a:off x="180975" y="133350"/>
              <a:ext cx="905756" cy="844406"/>
              <a:chOff x="0" y="0"/>
              <a:chExt cx="905756" cy="844406"/>
            </a:xfrm>
          </p:grpSpPr>
          <p:sp>
            <p:nvSpPr>
              <p:cNvPr id="204" name="Txt_Ec"/>
              <p:cNvSpPr txBox="1">
                <a:spLocks noChangeArrowheads="1"/>
              </p:cNvSpPr>
              <p:nvPr/>
            </p:nvSpPr>
            <p:spPr bwMode="auto">
              <a:xfrm>
                <a:off x="217225" y="642726"/>
                <a:ext cx="263135" cy="132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6000" tIns="0" rIns="36000" bIns="0" anchor="t" anchorCtr="0" upright="1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700" b="1" i="1" u="sng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</a:rPr>
                  <a:t>E</a:t>
                </a:r>
                <a:r>
                  <a:rPr lang="pl-PL" sz="700" b="1" i="1" baseline="-250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</a:rPr>
                  <a:t>C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05" name="Uc"/>
              <p:cNvCxnSpPr/>
              <p:nvPr/>
            </p:nvCxnSpPr>
            <p:spPr bwMode="auto">
              <a:xfrm flipH="1">
                <a:off x="0" y="484361"/>
                <a:ext cx="466725" cy="360045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6" name="Txt_Eb"/>
              <p:cNvSpPr txBox="1">
                <a:spLocks noChangeArrowheads="1"/>
              </p:cNvSpPr>
              <p:nvPr/>
            </p:nvSpPr>
            <p:spPr bwMode="auto">
              <a:xfrm>
                <a:off x="506857" y="638200"/>
                <a:ext cx="169833" cy="132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700" b="1" i="1" u="sng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</a:rPr>
                  <a:t>E</a:t>
                </a:r>
                <a:r>
                  <a:rPr lang="pl-PL" sz="700" b="1" i="1" baseline="-250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</a:rPr>
                  <a:t>B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07" name="Eb"/>
              <p:cNvCxnSpPr/>
              <p:nvPr/>
            </p:nvCxnSpPr>
            <p:spPr bwMode="auto">
              <a:xfrm>
                <a:off x="470781" y="484361"/>
                <a:ext cx="434975" cy="360045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8" name="Txt_Ea"/>
              <p:cNvSpPr txBox="1">
                <a:spLocks noChangeArrowheads="1"/>
              </p:cNvSpPr>
              <p:nvPr/>
            </p:nvSpPr>
            <p:spPr bwMode="auto">
              <a:xfrm>
                <a:off x="443977" y="275970"/>
                <a:ext cx="169833" cy="132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700" b="1" i="1" u="sng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</a:rPr>
                  <a:t>E</a:t>
                </a:r>
                <a:r>
                  <a:rPr lang="pl-PL" sz="700" b="1" i="1" baseline="-250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</a:rPr>
                  <a:t>A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09" name="Ea"/>
              <p:cNvCxnSpPr/>
              <p:nvPr/>
            </p:nvCxnSpPr>
            <p:spPr bwMode="auto">
              <a:xfrm>
                <a:off x="466254" y="0"/>
                <a:ext cx="0" cy="50386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arrow" w="sm" len="sm"/>
                <a:tailEnd type="non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00" name="ABC0"/>
            <p:cNvGrpSpPr/>
            <p:nvPr/>
          </p:nvGrpSpPr>
          <p:grpSpPr>
            <a:xfrm>
              <a:off x="0" y="0"/>
              <a:ext cx="1303346" cy="1114536"/>
              <a:chOff x="0" y="0"/>
              <a:chExt cx="1303346" cy="1114536"/>
            </a:xfrm>
          </p:grpSpPr>
          <p:sp>
            <p:nvSpPr>
              <p:cNvPr id="201" name="Txt_C"/>
              <p:cNvSpPr txBox="1">
                <a:spLocks noChangeArrowheads="1"/>
              </p:cNvSpPr>
              <p:nvPr/>
            </p:nvSpPr>
            <p:spPr bwMode="auto">
              <a:xfrm>
                <a:off x="0" y="977298"/>
                <a:ext cx="181220" cy="132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6000" tIns="0" rIns="36000" bIns="0" anchor="t" anchorCtr="0" upright="1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700" b="1" i="1">
                    <a:effectLst/>
                    <a:latin typeface="Times New Roman"/>
                    <a:ea typeface="Times New Roman"/>
                  </a:rPr>
                  <a:t>C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02" name="Txt_B"/>
              <p:cNvSpPr txBox="1">
                <a:spLocks noChangeArrowheads="1"/>
              </p:cNvSpPr>
              <p:nvPr/>
            </p:nvSpPr>
            <p:spPr bwMode="auto">
              <a:xfrm>
                <a:off x="1122126" y="981821"/>
                <a:ext cx="181220" cy="132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6000" tIns="0" rIns="36000" bIns="0" anchor="t" anchorCtr="0" upright="1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700" b="1" i="1">
                    <a:effectLst/>
                    <a:latin typeface="Times New Roman"/>
                    <a:ea typeface="Times New Roman"/>
                  </a:rPr>
                  <a:t>B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03" name="Txt_A"/>
              <p:cNvSpPr txBox="1">
                <a:spLocks noChangeArrowheads="1"/>
              </p:cNvSpPr>
              <p:nvPr/>
            </p:nvSpPr>
            <p:spPr bwMode="auto">
              <a:xfrm>
                <a:off x="579162" y="0"/>
                <a:ext cx="181855" cy="132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36000" tIns="0" rIns="36000" bIns="0" anchor="t" anchorCtr="0" upright="1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700" b="1" i="1">
                    <a:effectLst/>
                    <a:latin typeface="Times New Roman"/>
                    <a:ea typeface="Times New Roman"/>
                  </a:rPr>
                  <a:t>A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  <p:grpSp>
        <p:nvGrpSpPr>
          <p:cNvPr id="10" name="Sem"/>
          <p:cNvGrpSpPr/>
          <p:nvPr/>
        </p:nvGrpSpPr>
        <p:grpSpPr>
          <a:xfrm>
            <a:off x="2138045" y="1745299"/>
            <a:ext cx="203835" cy="1069976"/>
            <a:chOff x="0" y="0"/>
            <a:chExt cx="203835" cy="1070204"/>
          </a:xfrm>
        </p:grpSpPr>
        <p:sp>
          <p:nvSpPr>
            <p:cNvPr id="11" name="Text Box 1204"/>
            <p:cNvSpPr txBox="1">
              <a:spLocks noChangeArrowheads="1"/>
            </p:cNvSpPr>
            <p:nvPr/>
          </p:nvSpPr>
          <p:spPr bwMode="auto">
            <a:xfrm>
              <a:off x="0" y="863194"/>
              <a:ext cx="203200" cy="207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800" b="1" i="1" u="sng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E</a:t>
              </a:r>
              <a:r>
                <a:rPr lang="pl-PL" sz="1000" b="1" i="1" baseline="-25000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C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Text Box 1204"/>
            <p:cNvSpPr txBox="1">
              <a:spLocks noChangeArrowheads="1"/>
            </p:cNvSpPr>
            <p:nvPr/>
          </p:nvSpPr>
          <p:spPr bwMode="auto">
            <a:xfrm>
              <a:off x="0" y="431597"/>
              <a:ext cx="203200" cy="207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800" b="1" i="1" u="sng" dirty="0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E</a:t>
              </a:r>
              <a:r>
                <a:rPr lang="pl-PL" sz="1000" b="1" i="1" baseline="-25000" dirty="0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B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Text Box 1204"/>
            <p:cNvSpPr txBox="1">
              <a:spLocks noChangeArrowheads="1"/>
            </p:cNvSpPr>
            <p:nvPr/>
          </p:nvSpPr>
          <p:spPr bwMode="auto">
            <a:xfrm>
              <a:off x="0" y="0"/>
              <a:ext cx="203835" cy="207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800" b="1" i="1" u="sng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E</a:t>
              </a:r>
              <a:r>
                <a:rPr lang="pl-PL" sz="1000" b="1" i="1" baseline="-25000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A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236" name="Odb_T1_T2"/>
          <p:cNvGrpSpPr/>
          <p:nvPr/>
        </p:nvGrpSpPr>
        <p:grpSpPr>
          <a:xfrm>
            <a:off x="5743037" y="1864678"/>
            <a:ext cx="1549447" cy="1944368"/>
            <a:chOff x="5743037" y="1864678"/>
            <a:chExt cx="1549447" cy="1944368"/>
          </a:xfrm>
        </p:grpSpPr>
        <p:grpSp>
          <p:nvGrpSpPr>
            <p:cNvPr id="51" name="T2"/>
            <p:cNvGrpSpPr/>
            <p:nvPr/>
          </p:nvGrpSpPr>
          <p:grpSpPr>
            <a:xfrm>
              <a:off x="6842822" y="1888528"/>
              <a:ext cx="439823" cy="1920518"/>
              <a:chOff x="6842822" y="1888528"/>
              <a:chExt cx="439823" cy="1920518"/>
            </a:xfrm>
          </p:grpSpPr>
          <p:grpSp>
            <p:nvGrpSpPr>
              <p:cNvPr id="189" name="UZ_T2"/>
              <p:cNvGrpSpPr/>
              <p:nvPr/>
            </p:nvGrpSpPr>
            <p:grpSpPr>
              <a:xfrm>
                <a:off x="7026929" y="3443246"/>
                <a:ext cx="72000" cy="72000"/>
                <a:chOff x="3137554" y="2258971"/>
                <a:chExt cx="72000" cy="72000"/>
              </a:xfrm>
            </p:grpSpPr>
            <p:cxnSp>
              <p:nvCxnSpPr>
                <p:cNvPr id="187" name="Line 1144"/>
                <p:cNvCxnSpPr/>
                <p:nvPr/>
              </p:nvCxnSpPr>
              <p:spPr bwMode="auto">
                <a:xfrm>
                  <a:off x="3166530" y="2258971"/>
                  <a:ext cx="0" cy="7200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8" name="Line 1144"/>
                <p:cNvCxnSpPr/>
                <p:nvPr/>
              </p:nvCxnSpPr>
              <p:spPr bwMode="auto">
                <a:xfrm>
                  <a:off x="3137554" y="2328989"/>
                  <a:ext cx="7200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95" name="T2"/>
              <p:cNvGrpSpPr/>
              <p:nvPr/>
            </p:nvGrpSpPr>
            <p:grpSpPr>
              <a:xfrm>
                <a:off x="6842822" y="1888528"/>
                <a:ext cx="439823" cy="1920518"/>
                <a:chOff x="172317" y="-1"/>
                <a:chExt cx="439933" cy="1921250"/>
              </a:xfrm>
            </p:grpSpPr>
            <p:sp>
              <p:nvSpPr>
                <p:cNvPr id="124" name="TxtT"/>
                <p:cNvSpPr txBox="1">
                  <a:spLocks noChangeArrowheads="1"/>
                </p:cNvSpPr>
                <p:nvPr/>
              </p:nvSpPr>
              <p:spPr bwMode="auto">
                <a:xfrm>
                  <a:off x="333456" y="946526"/>
                  <a:ext cx="118766" cy="1518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dirty="0">
                      <a:effectLst/>
                      <a:latin typeface="Times New Roman"/>
                      <a:ea typeface="Times New Roman"/>
                    </a:rPr>
                    <a:t>T2</a:t>
                  </a:r>
                  <a:endParaRPr lang="pl-PL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grpSp>
              <p:nvGrpSpPr>
                <p:cNvPr id="125" name="ZasT"/>
                <p:cNvGrpSpPr/>
                <p:nvPr/>
              </p:nvGrpSpPr>
              <p:grpSpPr>
                <a:xfrm>
                  <a:off x="172317" y="-1"/>
                  <a:ext cx="439456" cy="1188453"/>
                  <a:chOff x="-2611" y="-1"/>
                  <a:chExt cx="439456" cy="1188453"/>
                </a:xfrm>
              </p:grpSpPr>
              <p:cxnSp>
                <p:nvCxnSpPr>
                  <p:cNvPr id="141" name="Line 1140"/>
                  <p:cNvCxnSpPr/>
                  <p:nvPr/>
                </p:nvCxnSpPr>
                <p:spPr bwMode="auto">
                  <a:xfrm flipH="1" flipV="1">
                    <a:off x="436845" y="787179"/>
                    <a:ext cx="0" cy="37440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42" name="Line 1140"/>
                  <p:cNvCxnSpPr/>
                  <p:nvPr/>
                </p:nvCxnSpPr>
                <p:spPr bwMode="auto">
                  <a:xfrm flipH="1" flipV="1">
                    <a:off x="232551" y="397565"/>
                    <a:ext cx="0" cy="57622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43" name="Line 1140"/>
                  <p:cNvCxnSpPr/>
                  <p:nvPr/>
                </p:nvCxnSpPr>
                <p:spPr bwMode="auto">
                  <a:xfrm flipV="1">
                    <a:off x="-2611" y="-1"/>
                    <a:ext cx="0" cy="1188453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26" name="T1"/>
                <p:cNvGrpSpPr/>
                <p:nvPr/>
              </p:nvGrpSpPr>
              <p:grpSpPr>
                <a:xfrm>
                  <a:off x="174928" y="970059"/>
                  <a:ext cx="431800" cy="719137"/>
                  <a:chOff x="0" y="0"/>
                  <a:chExt cx="431800" cy="719667"/>
                </a:xfrm>
              </p:grpSpPr>
              <p:sp>
                <p:nvSpPr>
                  <p:cNvPr id="131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431800" cy="431800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32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87867"/>
                    <a:ext cx="431800" cy="431800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  <p:grpSp>
                <p:nvGrpSpPr>
                  <p:cNvPr id="133" name="Trójk"/>
                  <p:cNvGrpSpPr/>
                  <p:nvPr/>
                </p:nvGrpSpPr>
                <p:grpSpPr>
                  <a:xfrm>
                    <a:off x="135172" y="111318"/>
                    <a:ext cx="151952" cy="144000"/>
                    <a:chOff x="0" y="0"/>
                    <a:chExt cx="151952" cy="144000"/>
                  </a:xfrm>
                </p:grpSpPr>
                <p:cxnSp>
                  <p:nvCxnSpPr>
                    <p:cNvPr id="138" name="Line 1144"/>
                    <p:cNvCxnSpPr/>
                    <p:nvPr/>
                  </p:nvCxnSpPr>
                  <p:spPr bwMode="auto">
                    <a:xfrm>
                      <a:off x="7952" y="135172"/>
                      <a:ext cx="14400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39" name="Line 1145"/>
                    <p:cNvCxnSpPr/>
                    <p:nvPr/>
                  </p:nvCxnSpPr>
                  <p:spPr bwMode="auto">
                    <a:xfrm flipV="1">
                      <a:off x="0" y="0"/>
                      <a:ext cx="71755" cy="14351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40" name="Line 1146"/>
                    <p:cNvCxnSpPr/>
                    <p:nvPr/>
                  </p:nvCxnSpPr>
                  <p:spPr bwMode="auto">
                    <a:xfrm>
                      <a:off x="71562" y="0"/>
                      <a:ext cx="72000" cy="14400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134" name="Gwiazd"/>
                  <p:cNvGrpSpPr/>
                  <p:nvPr/>
                </p:nvGrpSpPr>
                <p:grpSpPr>
                  <a:xfrm>
                    <a:off x="143124" y="467544"/>
                    <a:ext cx="143562" cy="175367"/>
                    <a:chOff x="0" y="-9534"/>
                    <a:chExt cx="143562" cy="175367"/>
                  </a:xfrm>
                </p:grpSpPr>
                <p:cxnSp>
                  <p:nvCxnSpPr>
                    <p:cNvPr id="135" name="Line 1145"/>
                    <p:cNvCxnSpPr/>
                    <p:nvPr/>
                  </p:nvCxnSpPr>
                  <p:spPr bwMode="auto">
                    <a:xfrm flipV="1">
                      <a:off x="0" y="93833"/>
                      <a:ext cx="72000" cy="7200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36" name="Line 1146"/>
                    <p:cNvCxnSpPr/>
                    <p:nvPr/>
                  </p:nvCxnSpPr>
                  <p:spPr bwMode="auto">
                    <a:xfrm>
                      <a:off x="71562" y="93833"/>
                      <a:ext cx="72000" cy="7200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37" name="Line 1144"/>
                    <p:cNvCxnSpPr/>
                    <p:nvPr/>
                  </p:nvCxnSpPr>
                  <p:spPr bwMode="auto">
                    <a:xfrm>
                      <a:off x="71562" y="-9534"/>
                      <a:ext cx="0" cy="10795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grpSp>
              <p:nvGrpSpPr>
                <p:cNvPr id="127" name="ZasODB"/>
                <p:cNvGrpSpPr/>
                <p:nvPr/>
              </p:nvGrpSpPr>
              <p:grpSpPr>
                <a:xfrm>
                  <a:off x="174928" y="1510747"/>
                  <a:ext cx="437322" cy="410502"/>
                  <a:chOff x="0" y="-1"/>
                  <a:chExt cx="437322" cy="410502"/>
                </a:xfrm>
              </p:grpSpPr>
              <p:cxnSp>
                <p:nvCxnSpPr>
                  <p:cNvPr id="128" name="Line 1140"/>
                  <p:cNvCxnSpPr/>
                  <p:nvPr/>
                </p:nvCxnSpPr>
                <p:spPr bwMode="auto">
                  <a:xfrm flipH="1" flipV="1">
                    <a:off x="0" y="-1"/>
                    <a:ext cx="0" cy="410502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9" name="Line 1140"/>
                  <p:cNvCxnSpPr/>
                  <p:nvPr/>
                </p:nvCxnSpPr>
                <p:spPr bwMode="auto">
                  <a:xfrm flipH="1" flipV="1">
                    <a:off x="437322" y="-1"/>
                    <a:ext cx="0" cy="410502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30" name="Line 1140"/>
                  <p:cNvCxnSpPr/>
                  <p:nvPr/>
                </p:nvCxnSpPr>
                <p:spPr bwMode="auto">
                  <a:xfrm flipV="1">
                    <a:off x="220113" y="182879"/>
                    <a:ext cx="0" cy="21605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sp>
            <p:nvSpPr>
              <p:cNvPr id="219" name="Text Box 1204"/>
              <p:cNvSpPr txBox="1">
                <a:spLocks noChangeArrowheads="1"/>
              </p:cNvSpPr>
              <p:nvPr/>
            </p:nvSpPr>
            <p:spPr bwMode="auto">
              <a:xfrm>
                <a:off x="6948817" y="3121772"/>
                <a:ext cx="205184" cy="180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900" b="1" dirty="0" smtClean="0">
                    <a:latin typeface="Times New Roman"/>
                    <a:ea typeface="Times New Roman"/>
                  </a:rPr>
                  <a:t>Yd5</a:t>
                </a:r>
                <a:endParaRPr lang="pl-PL" sz="9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4" name="T1"/>
            <p:cNvGrpSpPr/>
            <p:nvPr/>
          </p:nvGrpSpPr>
          <p:grpSpPr>
            <a:xfrm>
              <a:off x="5764149" y="1888529"/>
              <a:ext cx="438483" cy="1920513"/>
              <a:chOff x="5764149" y="1888529"/>
              <a:chExt cx="438483" cy="1920513"/>
            </a:xfrm>
          </p:grpSpPr>
          <p:grpSp>
            <p:nvGrpSpPr>
              <p:cNvPr id="191" name="UZ_T1"/>
              <p:cNvGrpSpPr/>
              <p:nvPr/>
            </p:nvGrpSpPr>
            <p:grpSpPr>
              <a:xfrm>
                <a:off x="5939748" y="3443246"/>
                <a:ext cx="72000" cy="72000"/>
                <a:chOff x="3124854" y="2258971"/>
                <a:chExt cx="72000" cy="72000"/>
              </a:xfrm>
            </p:grpSpPr>
            <p:cxnSp>
              <p:nvCxnSpPr>
                <p:cNvPr id="192" name="Line 1144"/>
                <p:cNvCxnSpPr/>
                <p:nvPr/>
              </p:nvCxnSpPr>
              <p:spPr bwMode="auto">
                <a:xfrm>
                  <a:off x="3166530" y="2258971"/>
                  <a:ext cx="0" cy="7200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3" name="Line 1144"/>
                <p:cNvCxnSpPr/>
                <p:nvPr/>
              </p:nvCxnSpPr>
              <p:spPr bwMode="auto">
                <a:xfrm>
                  <a:off x="3124854" y="2328989"/>
                  <a:ext cx="7200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96" name="T1"/>
              <p:cNvGrpSpPr/>
              <p:nvPr/>
            </p:nvGrpSpPr>
            <p:grpSpPr>
              <a:xfrm>
                <a:off x="5764149" y="1888529"/>
                <a:ext cx="438483" cy="1920513"/>
                <a:chOff x="174928" y="0"/>
                <a:chExt cx="438592" cy="1921249"/>
              </a:xfrm>
            </p:grpSpPr>
            <p:sp>
              <p:nvSpPr>
                <p:cNvPr id="104" name="TxtT"/>
                <p:cNvSpPr txBox="1">
                  <a:spLocks noChangeArrowheads="1"/>
                </p:cNvSpPr>
                <p:nvPr/>
              </p:nvSpPr>
              <p:spPr bwMode="auto">
                <a:xfrm>
                  <a:off x="334563" y="945416"/>
                  <a:ext cx="118745" cy="1517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dirty="0">
                      <a:effectLst/>
                      <a:latin typeface="Times New Roman"/>
                      <a:ea typeface="Times New Roman"/>
                    </a:rPr>
                    <a:t>T1</a:t>
                  </a:r>
                  <a:endParaRPr lang="pl-PL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grpSp>
              <p:nvGrpSpPr>
                <p:cNvPr id="105" name="ZasT"/>
                <p:cNvGrpSpPr/>
                <p:nvPr/>
              </p:nvGrpSpPr>
              <p:grpSpPr>
                <a:xfrm>
                  <a:off x="179143" y="0"/>
                  <a:ext cx="432630" cy="1188455"/>
                  <a:chOff x="4215" y="0"/>
                  <a:chExt cx="432630" cy="1188455"/>
                </a:xfrm>
              </p:grpSpPr>
              <p:cxnSp>
                <p:nvCxnSpPr>
                  <p:cNvPr id="121" name="Line 1140"/>
                  <p:cNvCxnSpPr/>
                  <p:nvPr/>
                </p:nvCxnSpPr>
                <p:spPr bwMode="auto">
                  <a:xfrm flipH="1" flipV="1">
                    <a:off x="436845" y="787179"/>
                    <a:ext cx="0" cy="37440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2" name="Line 1140"/>
                  <p:cNvCxnSpPr/>
                  <p:nvPr/>
                </p:nvCxnSpPr>
                <p:spPr bwMode="auto">
                  <a:xfrm flipH="1" flipV="1">
                    <a:off x="239377" y="397565"/>
                    <a:ext cx="0" cy="576221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3" name="Line 1140"/>
                  <p:cNvCxnSpPr/>
                  <p:nvPr/>
                </p:nvCxnSpPr>
                <p:spPr bwMode="auto">
                  <a:xfrm flipV="1">
                    <a:off x="4215" y="0"/>
                    <a:ext cx="0" cy="1188455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06" name="T1"/>
                <p:cNvGrpSpPr/>
                <p:nvPr/>
              </p:nvGrpSpPr>
              <p:grpSpPr>
                <a:xfrm>
                  <a:off x="174928" y="970059"/>
                  <a:ext cx="431800" cy="719137"/>
                  <a:chOff x="0" y="0"/>
                  <a:chExt cx="431800" cy="719667"/>
                </a:xfrm>
              </p:grpSpPr>
              <p:sp>
                <p:nvSpPr>
                  <p:cNvPr id="111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431800" cy="431800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12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87867"/>
                    <a:ext cx="431800" cy="431800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  <p:grpSp>
                <p:nvGrpSpPr>
                  <p:cNvPr id="113" name="Trójk"/>
                  <p:cNvGrpSpPr/>
                  <p:nvPr/>
                </p:nvGrpSpPr>
                <p:grpSpPr>
                  <a:xfrm>
                    <a:off x="135172" y="111318"/>
                    <a:ext cx="151952" cy="144000"/>
                    <a:chOff x="0" y="0"/>
                    <a:chExt cx="151952" cy="144000"/>
                  </a:xfrm>
                </p:grpSpPr>
                <p:cxnSp>
                  <p:nvCxnSpPr>
                    <p:cNvPr id="118" name="Line 1144"/>
                    <p:cNvCxnSpPr/>
                    <p:nvPr/>
                  </p:nvCxnSpPr>
                  <p:spPr bwMode="auto">
                    <a:xfrm>
                      <a:off x="7952" y="135172"/>
                      <a:ext cx="14400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19" name="Line 1145"/>
                    <p:cNvCxnSpPr/>
                    <p:nvPr/>
                  </p:nvCxnSpPr>
                  <p:spPr bwMode="auto">
                    <a:xfrm flipV="1">
                      <a:off x="0" y="0"/>
                      <a:ext cx="71755" cy="14351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20" name="Line 1146"/>
                    <p:cNvCxnSpPr/>
                    <p:nvPr/>
                  </p:nvCxnSpPr>
                  <p:spPr bwMode="auto">
                    <a:xfrm>
                      <a:off x="71562" y="0"/>
                      <a:ext cx="72000" cy="14400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114" name="Gwiazd"/>
                  <p:cNvGrpSpPr/>
                  <p:nvPr/>
                </p:nvGrpSpPr>
                <p:grpSpPr>
                  <a:xfrm>
                    <a:off x="143124" y="467544"/>
                    <a:ext cx="143562" cy="175367"/>
                    <a:chOff x="0" y="-9534"/>
                    <a:chExt cx="143562" cy="175367"/>
                  </a:xfrm>
                </p:grpSpPr>
                <p:cxnSp>
                  <p:nvCxnSpPr>
                    <p:cNvPr id="115" name="Line 1145"/>
                    <p:cNvCxnSpPr/>
                    <p:nvPr/>
                  </p:nvCxnSpPr>
                  <p:spPr bwMode="auto">
                    <a:xfrm flipV="1">
                      <a:off x="0" y="93833"/>
                      <a:ext cx="72000" cy="7200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16" name="Line 1146"/>
                    <p:cNvCxnSpPr/>
                    <p:nvPr/>
                  </p:nvCxnSpPr>
                  <p:spPr bwMode="auto">
                    <a:xfrm>
                      <a:off x="71562" y="93833"/>
                      <a:ext cx="72000" cy="7200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17" name="Line 1144"/>
                    <p:cNvCxnSpPr/>
                    <p:nvPr/>
                  </p:nvCxnSpPr>
                  <p:spPr bwMode="auto">
                    <a:xfrm>
                      <a:off x="71562" y="-9534"/>
                      <a:ext cx="0" cy="10795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grpSp>
              <p:nvGrpSpPr>
                <p:cNvPr id="107" name="ZasODB"/>
                <p:cNvGrpSpPr/>
                <p:nvPr/>
              </p:nvGrpSpPr>
              <p:grpSpPr>
                <a:xfrm>
                  <a:off x="174928" y="1510747"/>
                  <a:ext cx="438592" cy="410502"/>
                  <a:chOff x="0" y="-1"/>
                  <a:chExt cx="438592" cy="410502"/>
                </a:xfrm>
              </p:grpSpPr>
              <p:cxnSp>
                <p:nvCxnSpPr>
                  <p:cNvPr id="108" name="Line 1140"/>
                  <p:cNvCxnSpPr/>
                  <p:nvPr/>
                </p:nvCxnSpPr>
                <p:spPr bwMode="auto">
                  <a:xfrm flipH="1" flipV="1">
                    <a:off x="0" y="-1"/>
                    <a:ext cx="0" cy="410502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09" name="Line 1140"/>
                  <p:cNvCxnSpPr/>
                  <p:nvPr/>
                </p:nvCxnSpPr>
                <p:spPr bwMode="auto">
                  <a:xfrm flipH="1" flipV="1">
                    <a:off x="438592" y="-1"/>
                    <a:ext cx="0" cy="410502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0" name="Line 1140"/>
                  <p:cNvCxnSpPr/>
                  <p:nvPr/>
                </p:nvCxnSpPr>
                <p:spPr bwMode="auto">
                  <a:xfrm flipV="1">
                    <a:off x="222637" y="182879"/>
                    <a:ext cx="0" cy="216054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sp>
            <p:nvSpPr>
              <p:cNvPr id="218" name="Text Box 1204"/>
              <p:cNvSpPr txBox="1">
                <a:spLocks noChangeArrowheads="1"/>
              </p:cNvSpPr>
              <p:nvPr/>
            </p:nvSpPr>
            <p:spPr bwMode="auto">
              <a:xfrm>
                <a:off x="5863796" y="3128860"/>
                <a:ext cx="262892" cy="1620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900" b="1" dirty="0" smtClean="0">
                    <a:latin typeface="Times New Roman"/>
                    <a:ea typeface="Times New Roman"/>
                  </a:rPr>
                  <a:t>Yd11</a:t>
                </a:r>
                <a:endParaRPr lang="pl-PL" sz="9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97" name="Węzły"/>
            <p:cNvGrpSpPr/>
            <p:nvPr/>
          </p:nvGrpSpPr>
          <p:grpSpPr>
            <a:xfrm>
              <a:off x="5743037" y="1864678"/>
              <a:ext cx="1549447" cy="819689"/>
              <a:chOff x="2709" y="0"/>
              <a:chExt cx="1549581" cy="820220"/>
            </a:xfrm>
          </p:grpSpPr>
          <p:sp>
            <p:nvSpPr>
              <p:cNvPr id="98" name="Oval 1183"/>
              <p:cNvSpPr>
                <a:spLocks noChangeArrowheads="1"/>
              </p:cNvSpPr>
              <p:nvPr/>
            </p:nvSpPr>
            <p:spPr bwMode="auto">
              <a:xfrm>
                <a:off x="1092039" y="0"/>
                <a:ext cx="33013" cy="3299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99" name="Oval 1183"/>
              <p:cNvSpPr>
                <a:spLocks noChangeArrowheads="1"/>
              </p:cNvSpPr>
              <p:nvPr/>
            </p:nvSpPr>
            <p:spPr bwMode="auto">
              <a:xfrm>
                <a:off x="1315191" y="384325"/>
                <a:ext cx="33013" cy="3299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00" name="Oval 1183"/>
              <p:cNvSpPr>
                <a:spLocks noChangeArrowheads="1"/>
              </p:cNvSpPr>
              <p:nvPr/>
            </p:nvSpPr>
            <p:spPr bwMode="auto">
              <a:xfrm>
                <a:off x="1519277" y="781929"/>
                <a:ext cx="33013" cy="3299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01" name="Oval 1183"/>
              <p:cNvSpPr>
                <a:spLocks noChangeArrowheads="1"/>
              </p:cNvSpPr>
              <p:nvPr/>
            </p:nvSpPr>
            <p:spPr bwMode="auto">
              <a:xfrm>
                <a:off x="244650" y="389614"/>
                <a:ext cx="33013" cy="3300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02" name="Oval 1183"/>
              <p:cNvSpPr>
                <a:spLocks noChangeArrowheads="1"/>
              </p:cNvSpPr>
              <p:nvPr/>
            </p:nvSpPr>
            <p:spPr bwMode="auto">
              <a:xfrm>
                <a:off x="443600" y="787216"/>
                <a:ext cx="33013" cy="3300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03" name="Oval 1183"/>
              <p:cNvSpPr>
                <a:spLocks noChangeArrowheads="1"/>
              </p:cNvSpPr>
              <p:nvPr/>
            </p:nvSpPr>
            <p:spPr bwMode="auto">
              <a:xfrm>
                <a:off x="2709" y="0"/>
                <a:ext cx="33013" cy="3300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IS_T1G"/>
              <p:cNvSpPr/>
              <p:nvPr/>
            </p:nvSpPr>
            <p:spPr>
              <a:xfrm>
                <a:off x="6550344" y="2854786"/>
                <a:ext cx="1658596" cy="7934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9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9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9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𝐺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9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𝐺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9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𝐺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9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9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9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90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pl-PL" sz="900" i="1">
                                                <a:latin typeface="Cambria Math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pl-PL" sz="900" i="1">
                                                <a:latin typeface="Cambria Math"/>
                                              </a:rPr>
                                              <m:t>𝐼</m:t>
                                            </m:r>
                                          </m:e>
                                        </m:bar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  <m:sub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  <m:r>
                                          <a:rPr lang="pl-PL" sz="9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𝜗</m:t>
                                        </m:r>
                                      </m:e>
                                      <m:sub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  <m:r>
                                          <a:rPr lang="pl-PL" sz="9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sSup>
                                  <m:sSup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∙</m:t>
                                    </m: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𝑗</m:t>
                                    </m:r>
                                    <m:sSub>
                                      <m:sSub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  <m:r>
                                          <a:rPr lang="pl-PL" sz="9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∙</m:t>
                                    </m:r>
                                    <m:sSup>
                                      <m:sSup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30</m:t>
                                        </m:r>
                                      </m:e>
                                      <m:sup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sup>
                                </m:sSup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pl-PL" sz="900" i="1">
                                                <a:latin typeface="Cambria Math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pl-PL" sz="900" i="1">
                                                <a:latin typeface="Cambria Math"/>
                                              </a:rPr>
                                              <m:t>𝐼</m:t>
                                            </m:r>
                                          </m:e>
                                        </m:bar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  <m:sub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  <m:r>
                                          <a:rPr lang="pl-PL" sz="9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𝜗</m:t>
                                        </m:r>
                                      </m:e>
                                      <m:sub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  <m:r>
                                          <a:rPr lang="pl-PL" sz="9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sSup>
                                  <m:sSup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∙</m:t>
                                    </m: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𝑗</m:t>
                                    </m:r>
                                    <m:sSub>
                                      <m:sSub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  <m:r>
                                          <a:rPr lang="pl-PL" sz="9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∙</m:t>
                                    </m:r>
                                    <m:sSup>
                                      <m:sSup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30</m:t>
                                        </m:r>
                                      </m:e>
                                      <m:sup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900" dirty="0"/>
              </a:p>
            </p:txBody>
          </p:sp>
        </mc:Choice>
        <mc:Fallback xmlns="">
          <p:sp>
            <p:nvSpPr>
              <p:cNvPr id="176" name="IS_T1G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344" y="2854786"/>
                <a:ext cx="1658596" cy="79342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IF_TG2"/>
              <p:cNvSpPr/>
              <p:nvPr/>
            </p:nvSpPr>
            <p:spPr>
              <a:xfrm>
                <a:off x="6816133" y="1959960"/>
                <a:ext cx="2034370" cy="5325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9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9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9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𝐺𝐴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9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𝐺𝐵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9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𝐺𝐶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9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9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9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9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9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9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9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bar>
                                  <m:bar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bar>
                              </m:e>
                            </m:mr>
                            <m:mr>
                              <m:e>
                                <m:r>
                                  <a:rPr lang="pl-PL" sz="9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bar>
                                  <m:bar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bar>
                              </m:e>
                              <m:e>
                                <m:sSup>
                                  <m:sSup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pl-PL" sz="900" i="1">
                          <a:latin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9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9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9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  <m:r>
                                      <a:rPr lang="pl-PL" sz="90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9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𝐺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9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𝐺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900" dirty="0"/>
              </a:p>
            </p:txBody>
          </p:sp>
        </mc:Choice>
        <mc:Fallback xmlns="">
          <p:sp>
            <p:nvSpPr>
              <p:cNvPr id="180" name="IF_TG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133" y="1959960"/>
                <a:ext cx="2034370" cy="53251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IF_T1G"/>
              <p:cNvSpPr/>
              <p:nvPr/>
            </p:nvSpPr>
            <p:spPr>
              <a:xfrm>
                <a:off x="4859744" y="1959960"/>
                <a:ext cx="2041451" cy="5325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9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9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9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𝐺𝐴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9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𝐺𝐵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9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𝐺𝐶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9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9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9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9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9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9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9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bar>
                                  <m:bar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bar>
                              </m:e>
                            </m:mr>
                            <m:mr>
                              <m:e>
                                <m:r>
                                  <a:rPr lang="pl-PL" sz="9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bar>
                                  <m:bar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bar>
                              </m:e>
                              <m:e>
                                <m:sSup>
                                  <m:sSup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pl-PL" sz="900" i="1">
                          <a:latin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9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9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9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9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𝐺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9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𝐺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900" dirty="0"/>
              </a:p>
            </p:txBody>
          </p:sp>
        </mc:Choice>
        <mc:Fallback xmlns="">
          <p:sp>
            <p:nvSpPr>
              <p:cNvPr id="179" name="IF_T1G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744" y="1959960"/>
                <a:ext cx="2041451" cy="532518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0" name="Sieć"/>
          <p:cNvGrpSpPr/>
          <p:nvPr/>
        </p:nvGrpSpPr>
        <p:grpSpPr>
          <a:xfrm>
            <a:off x="2360931" y="1665923"/>
            <a:ext cx="5359399" cy="1177293"/>
            <a:chOff x="2360931" y="1665923"/>
            <a:chExt cx="5359399" cy="1177293"/>
          </a:xfrm>
        </p:grpSpPr>
        <p:grpSp>
          <p:nvGrpSpPr>
            <p:cNvPr id="49" name="L_SN"/>
            <p:cNvGrpSpPr/>
            <p:nvPr/>
          </p:nvGrpSpPr>
          <p:grpSpPr>
            <a:xfrm>
              <a:off x="4022602" y="1676450"/>
              <a:ext cx="3697728" cy="991423"/>
              <a:chOff x="0" y="-21274"/>
              <a:chExt cx="3698065" cy="991772"/>
            </a:xfrm>
          </p:grpSpPr>
          <p:sp>
            <p:nvSpPr>
              <p:cNvPr id="87" name="Text Box 1204"/>
              <p:cNvSpPr txBox="1">
                <a:spLocks noChangeArrowheads="1"/>
              </p:cNvSpPr>
              <p:nvPr/>
            </p:nvSpPr>
            <p:spPr bwMode="auto">
              <a:xfrm>
                <a:off x="3315402" y="-21273"/>
                <a:ext cx="371303" cy="151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dirty="0" err="1">
                    <a:effectLst/>
                    <a:latin typeface="Times New Roman"/>
                    <a:ea typeface="Times New Roman"/>
                  </a:rPr>
                  <a:t>Lsn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88" name="Text Box 1204"/>
              <p:cNvSpPr txBox="1">
                <a:spLocks noChangeArrowheads="1"/>
              </p:cNvSpPr>
              <p:nvPr/>
            </p:nvSpPr>
            <p:spPr bwMode="auto">
              <a:xfrm>
                <a:off x="2154170" y="-10055"/>
                <a:ext cx="374466" cy="151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dirty="0">
                    <a:effectLst/>
                    <a:latin typeface="Times New Roman"/>
                    <a:ea typeface="Times New Roman"/>
                  </a:rPr>
                  <a:t>L2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89" name="Text Box 1204"/>
              <p:cNvSpPr txBox="1">
                <a:spLocks noChangeArrowheads="1"/>
              </p:cNvSpPr>
              <p:nvPr/>
            </p:nvSpPr>
            <p:spPr bwMode="auto">
              <a:xfrm>
                <a:off x="1200501" y="-21274"/>
                <a:ext cx="370840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dirty="0">
                    <a:effectLst/>
                    <a:latin typeface="Times New Roman"/>
                    <a:ea typeface="Times New Roman"/>
                  </a:rPr>
                  <a:t>L1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90" name="Line 1187"/>
              <p:cNvCxnSpPr/>
              <p:nvPr/>
            </p:nvCxnSpPr>
            <p:spPr bwMode="auto">
              <a:xfrm flipV="1">
                <a:off x="314150" y="970498"/>
                <a:ext cx="338391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" name="Line 1185"/>
              <p:cNvCxnSpPr/>
              <p:nvPr/>
            </p:nvCxnSpPr>
            <p:spPr bwMode="auto">
              <a:xfrm>
                <a:off x="0" y="824643"/>
                <a:ext cx="326824" cy="14473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" name="Line 1187"/>
              <p:cNvCxnSpPr/>
              <p:nvPr/>
            </p:nvCxnSpPr>
            <p:spPr bwMode="auto">
              <a:xfrm flipV="1">
                <a:off x="185124" y="572201"/>
                <a:ext cx="3492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3" name="Line 1184"/>
              <p:cNvCxnSpPr/>
              <p:nvPr/>
            </p:nvCxnSpPr>
            <p:spPr bwMode="auto">
              <a:xfrm flipV="1">
                <a:off x="11220" y="185124"/>
                <a:ext cx="288513" cy="15523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4" name="Line 1187"/>
              <p:cNvCxnSpPr/>
              <p:nvPr/>
            </p:nvCxnSpPr>
            <p:spPr bwMode="auto">
              <a:xfrm flipV="1">
                <a:off x="286101" y="185124"/>
                <a:ext cx="338392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0" name="OznFaz"/>
            <p:cNvGrpSpPr/>
            <p:nvPr/>
          </p:nvGrpSpPr>
          <p:grpSpPr>
            <a:xfrm>
              <a:off x="4308823" y="1721562"/>
              <a:ext cx="73653" cy="1121654"/>
              <a:chOff x="0" y="-38100"/>
              <a:chExt cx="73660" cy="1122048"/>
            </a:xfrm>
          </p:grpSpPr>
          <p:sp>
            <p:nvSpPr>
              <p:cNvPr id="84" name="Text Box 1204"/>
              <p:cNvSpPr txBox="1">
                <a:spLocks noChangeArrowheads="1"/>
              </p:cNvSpPr>
              <p:nvPr/>
            </p:nvSpPr>
            <p:spPr bwMode="auto">
              <a:xfrm>
                <a:off x="0" y="-38100"/>
                <a:ext cx="73660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>
                    <a:effectLst/>
                    <a:latin typeface="Times New Roman"/>
                    <a:ea typeface="Times New Roman"/>
                  </a:rPr>
                  <a:t>A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85" name="Text Box 1204"/>
              <p:cNvSpPr txBox="1">
                <a:spLocks noChangeArrowheads="1"/>
              </p:cNvSpPr>
              <p:nvPr/>
            </p:nvSpPr>
            <p:spPr bwMode="auto">
              <a:xfrm>
                <a:off x="0" y="391129"/>
                <a:ext cx="67945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>
                    <a:effectLst/>
                    <a:latin typeface="Times New Roman"/>
                    <a:ea typeface="Times New Roman"/>
                  </a:rPr>
                  <a:t>B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86" name="Text Box 1204"/>
              <p:cNvSpPr txBox="1">
                <a:spLocks noChangeArrowheads="1"/>
              </p:cNvSpPr>
              <p:nvPr/>
            </p:nvSpPr>
            <p:spPr bwMode="auto">
              <a:xfrm>
                <a:off x="0" y="932183"/>
                <a:ext cx="73660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>
                    <a:effectLst/>
                    <a:latin typeface="Times New Roman"/>
                    <a:ea typeface="Times New Roman"/>
                  </a:rPr>
                  <a:t>C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" name="TR"/>
            <p:cNvGrpSpPr/>
            <p:nvPr/>
          </p:nvGrpSpPr>
          <p:grpSpPr>
            <a:xfrm>
              <a:off x="3330901" y="1888376"/>
              <a:ext cx="863779" cy="644371"/>
              <a:chOff x="3330901" y="1888376"/>
              <a:chExt cx="863779" cy="644371"/>
            </a:xfrm>
          </p:grpSpPr>
          <p:grpSp>
            <p:nvGrpSpPr>
              <p:cNvPr id="183" name="Uz"/>
              <p:cNvGrpSpPr/>
              <p:nvPr/>
            </p:nvGrpSpPr>
            <p:grpSpPr>
              <a:xfrm>
                <a:off x="3515379" y="2307765"/>
                <a:ext cx="72000" cy="77969"/>
                <a:chOff x="2972454" y="1860090"/>
                <a:chExt cx="72000" cy="77969"/>
              </a:xfrm>
            </p:grpSpPr>
            <p:cxnSp>
              <p:nvCxnSpPr>
                <p:cNvPr id="181" name="Line 1144"/>
                <p:cNvCxnSpPr/>
                <p:nvPr/>
              </p:nvCxnSpPr>
              <p:spPr bwMode="auto">
                <a:xfrm>
                  <a:off x="3014130" y="1860090"/>
                  <a:ext cx="0" cy="7200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2" name="Line 1144"/>
                <p:cNvCxnSpPr/>
                <p:nvPr/>
              </p:nvCxnSpPr>
              <p:spPr bwMode="auto">
                <a:xfrm>
                  <a:off x="2972454" y="1938059"/>
                  <a:ext cx="7200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72" name="TR"/>
              <p:cNvGrpSpPr/>
              <p:nvPr/>
            </p:nvGrpSpPr>
            <p:grpSpPr>
              <a:xfrm>
                <a:off x="3330901" y="1888376"/>
                <a:ext cx="863779" cy="644371"/>
                <a:chOff x="0" y="77410"/>
                <a:chExt cx="864429" cy="644691"/>
              </a:xfrm>
            </p:grpSpPr>
            <p:sp>
              <p:nvSpPr>
                <p:cNvPr id="81" name="Oval 1137"/>
                <p:cNvSpPr>
                  <a:spLocks noChangeArrowheads="1"/>
                </p:cNvSpPr>
                <p:nvPr/>
              </p:nvSpPr>
              <p:spPr bwMode="auto">
                <a:xfrm>
                  <a:off x="360283" y="218028"/>
                  <a:ext cx="504146" cy="504073"/>
                </a:xfrm>
                <a:prstGeom prst="ellips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82" name="Oval 1138"/>
                <p:cNvSpPr>
                  <a:spLocks noChangeArrowheads="1"/>
                </p:cNvSpPr>
                <p:nvPr/>
              </p:nvSpPr>
              <p:spPr bwMode="auto">
                <a:xfrm>
                  <a:off x="0" y="218028"/>
                  <a:ext cx="504146" cy="504073"/>
                </a:xfrm>
                <a:prstGeom prst="ellips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83" name="Text Box 1204"/>
                <p:cNvSpPr txBox="1">
                  <a:spLocks noChangeArrowheads="1"/>
                </p:cNvSpPr>
                <p:nvPr/>
              </p:nvSpPr>
              <p:spPr bwMode="auto">
                <a:xfrm>
                  <a:off x="375220" y="77410"/>
                  <a:ext cx="141605" cy="1517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dirty="0">
                      <a:effectLst/>
                      <a:latin typeface="Times New Roman"/>
                      <a:ea typeface="Times New Roman"/>
                    </a:rPr>
                    <a:t>TR</a:t>
                  </a:r>
                  <a:endParaRPr lang="pl-PL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grpSp>
            <p:nvGrpSpPr>
              <p:cNvPr id="73" name="Y_WN"/>
              <p:cNvGrpSpPr/>
              <p:nvPr/>
            </p:nvGrpSpPr>
            <p:grpSpPr>
              <a:xfrm>
                <a:off x="3481962" y="2192533"/>
                <a:ext cx="143303" cy="175061"/>
                <a:chOff x="0" y="0"/>
                <a:chExt cx="143316" cy="175122"/>
              </a:xfrm>
            </p:grpSpPr>
            <p:cxnSp>
              <p:nvCxnSpPr>
                <p:cNvPr id="78" name="Line 1145"/>
                <p:cNvCxnSpPr/>
                <p:nvPr/>
              </p:nvCxnSpPr>
              <p:spPr bwMode="auto">
                <a:xfrm flipV="1">
                  <a:off x="0" y="103367"/>
                  <a:ext cx="71755" cy="717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9" name="Line 1146"/>
                <p:cNvCxnSpPr/>
                <p:nvPr/>
              </p:nvCxnSpPr>
              <p:spPr bwMode="auto">
                <a:xfrm>
                  <a:off x="71561" y="103367"/>
                  <a:ext cx="71755" cy="717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0" name="Line 1144"/>
                <p:cNvCxnSpPr/>
                <p:nvPr/>
              </p:nvCxnSpPr>
              <p:spPr bwMode="auto">
                <a:xfrm>
                  <a:off x="71561" y="0"/>
                  <a:ext cx="0" cy="10731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74" name="D_WN"/>
              <p:cNvGrpSpPr/>
              <p:nvPr/>
            </p:nvGrpSpPr>
            <p:grpSpPr>
              <a:xfrm>
                <a:off x="3919243" y="2200482"/>
                <a:ext cx="151448" cy="143460"/>
                <a:chOff x="0" y="0"/>
                <a:chExt cx="151462" cy="143510"/>
              </a:xfrm>
            </p:grpSpPr>
            <p:cxnSp>
              <p:nvCxnSpPr>
                <p:cNvPr id="75" name="Line 1144"/>
                <p:cNvCxnSpPr/>
                <p:nvPr/>
              </p:nvCxnSpPr>
              <p:spPr bwMode="auto">
                <a:xfrm>
                  <a:off x="7952" y="135173"/>
                  <a:ext cx="14351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6" name="Line 1145"/>
                <p:cNvCxnSpPr/>
                <p:nvPr/>
              </p:nvCxnSpPr>
              <p:spPr bwMode="auto">
                <a:xfrm flipV="1">
                  <a:off x="0" y="0"/>
                  <a:ext cx="71120" cy="1428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7" name="Line 1146"/>
                <p:cNvCxnSpPr/>
                <p:nvPr/>
              </p:nvCxnSpPr>
              <p:spPr bwMode="auto">
                <a:xfrm>
                  <a:off x="71562" y="0"/>
                  <a:ext cx="71755" cy="1435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17" name="Text Box 1204"/>
              <p:cNvSpPr txBox="1">
                <a:spLocks noChangeArrowheads="1"/>
              </p:cNvSpPr>
              <p:nvPr/>
            </p:nvSpPr>
            <p:spPr bwMode="auto">
              <a:xfrm>
                <a:off x="3615668" y="2195845"/>
                <a:ext cx="291747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000" b="1" dirty="0" smtClean="0">
                    <a:latin typeface="Times New Roman"/>
                    <a:ea typeface="Times New Roman"/>
                  </a:rPr>
                  <a:t>Yd11</a:t>
                </a:r>
                <a:endParaRPr lang="pl-PL" sz="10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52" name="LWN"/>
            <p:cNvGrpSpPr/>
            <p:nvPr/>
          </p:nvGrpSpPr>
          <p:grpSpPr>
            <a:xfrm>
              <a:off x="2575596" y="1665923"/>
              <a:ext cx="869016" cy="1055002"/>
              <a:chOff x="0" y="-1"/>
              <a:chExt cx="869949" cy="1055874"/>
            </a:xfrm>
          </p:grpSpPr>
          <p:sp>
            <p:nvSpPr>
              <p:cNvPr id="66" name="Text Box 1204"/>
              <p:cNvSpPr txBox="1">
                <a:spLocks noChangeArrowheads="1"/>
              </p:cNvSpPr>
              <p:nvPr/>
            </p:nvSpPr>
            <p:spPr bwMode="auto">
              <a:xfrm>
                <a:off x="178900" y="-1"/>
                <a:ext cx="404257" cy="151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>
                    <a:effectLst/>
                    <a:latin typeface="Times New Roman"/>
                    <a:ea typeface="Times New Roman"/>
                  </a:rPr>
                  <a:t>LWN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67" name="Line 1177"/>
              <p:cNvCxnSpPr/>
              <p:nvPr/>
            </p:nvCxnSpPr>
            <p:spPr bwMode="auto">
              <a:xfrm>
                <a:off x="5024" y="185894"/>
                <a:ext cx="648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8" name="Line 1189"/>
              <p:cNvCxnSpPr/>
              <p:nvPr/>
            </p:nvCxnSpPr>
            <p:spPr bwMode="auto">
              <a:xfrm>
                <a:off x="642933" y="180870"/>
                <a:ext cx="227016" cy="20511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" name="Line 1190"/>
              <p:cNvCxnSpPr/>
              <p:nvPr/>
            </p:nvCxnSpPr>
            <p:spPr bwMode="auto">
              <a:xfrm flipV="1">
                <a:off x="652383" y="820535"/>
                <a:ext cx="217566" cy="2353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" name="Line 1177"/>
              <p:cNvCxnSpPr/>
              <p:nvPr/>
            </p:nvCxnSpPr>
            <p:spPr bwMode="auto">
              <a:xfrm>
                <a:off x="0" y="612949"/>
                <a:ext cx="7596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" name="Line 1177"/>
              <p:cNvCxnSpPr/>
              <p:nvPr/>
            </p:nvCxnSpPr>
            <p:spPr bwMode="auto">
              <a:xfrm>
                <a:off x="0" y="1050053"/>
                <a:ext cx="648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3" name="Gen"/>
            <p:cNvGrpSpPr/>
            <p:nvPr/>
          </p:nvGrpSpPr>
          <p:grpSpPr>
            <a:xfrm>
              <a:off x="2360931" y="1745408"/>
              <a:ext cx="224465" cy="1086027"/>
              <a:chOff x="0" y="0"/>
              <a:chExt cx="224485" cy="1086409"/>
            </a:xfrm>
          </p:grpSpPr>
          <p:grpSp>
            <p:nvGrpSpPr>
              <p:cNvPr id="54" name="Group 118"/>
              <p:cNvGrpSpPr>
                <a:grpSpLocks/>
              </p:cNvGrpSpPr>
              <p:nvPr/>
            </p:nvGrpSpPr>
            <p:grpSpPr bwMode="auto">
              <a:xfrm>
                <a:off x="0" y="0"/>
                <a:ext cx="217170" cy="215900"/>
                <a:chOff x="101501" y="219876"/>
                <a:chExt cx="342" cy="341"/>
              </a:xfrm>
            </p:grpSpPr>
            <p:sp>
              <p:nvSpPr>
                <p:cNvPr id="63" name="Oval 121"/>
                <p:cNvSpPr>
                  <a:spLocks noChangeArrowheads="1"/>
                </p:cNvSpPr>
                <p:nvPr/>
              </p:nvSpPr>
              <p:spPr bwMode="auto">
                <a:xfrm>
                  <a:off x="101501" y="219876"/>
                  <a:ext cx="342" cy="341"/>
                </a:xfrm>
                <a:prstGeom prst="ellips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4" name="Arc 120"/>
                <p:cNvSpPr>
                  <a:spLocks/>
                </p:cNvSpPr>
                <p:nvPr/>
              </p:nvSpPr>
              <p:spPr bwMode="auto">
                <a:xfrm flipH="1" flipV="1">
                  <a:off x="101558" y="220047"/>
                  <a:ext cx="114" cy="57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5" name="Arc 119"/>
                <p:cNvSpPr>
                  <a:spLocks/>
                </p:cNvSpPr>
                <p:nvPr/>
              </p:nvSpPr>
              <p:spPr bwMode="auto">
                <a:xfrm flipH="1">
                  <a:off x="101672" y="219990"/>
                  <a:ext cx="114" cy="69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55" name="Group 118"/>
              <p:cNvGrpSpPr>
                <a:grpSpLocks/>
              </p:cNvGrpSpPr>
              <p:nvPr/>
            </p:nvGrpSpPr>
            <p:grpSpPr bwMode="auto">
              <a:xfrm>
                <a:off x="0" y="431597"/>
                <a:ext cx="217170" cy="215900"/>
                <a:chOff x="101501" y="219876"/>
                <a:chExt cx="342" cy="341"/>
              </a:xfrm>
            </p:grpSpPr>
            <p:sp>
              <p:nvSpPr>
                <p:cNvPr id="60" name="Oval 121"/>
                <p:cNvSpPr>
                  <a:spLocks noChangeArrowheads="1"/>
                </p:cNvSpPr>
                <p:nvPr/>
              </p:nvSpPr>
              <p:spPr bwMode="auto">
                <a:xfrm>
                  <a:off x="101501" y="219876"/>
                  <a:ext cx="342" cy="341"/>
                </a:xfrm>
                <a:prstGeom prst="ellips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1" name="Arc 120"/>
                <p:cNvSpPr>
                  <a:spLocks/>
                </p:cNvSpPr>
                <p:nvPr/>
              </p:nvSpPr>
              <p:spPr bwMode="auto">
                <a:xfrm flipH="1" flipV="1">
                  <a:off x="101558" y="220047"/>
                  <a:ext cx="114" cy="57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2" name="Arc 119"/>
                <p:cNvSpPr>
                  <a:spLocks/>
                </p:cNvSpPr>
                <p:nvPr/>
              </p:nvSpPr>
              <p:spPr bwMode="auto">
                <a:xfrm flipH="1">
                  <a:off x="101672" y="219990"/>
                  <a:ext cx="114" cy="69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56" name="Group 118"/>
              <p:cNvGrpSpPr>
                <a:grpSpLocks/>
              </p:cNvGrpSpPr>
              <p:nvPr/>
            </p:nvGrpSpPr>
            <p:grpSpPr bwMode="auto">
              <a:xfrm>
                <a:off x="7315" y="870509"/>
                <a:ext cx="217170" cy="215900"/>
                <a:chOff x="101501" y="219876"/>
                <a:chExt cx="342" cy="341"/>
              </a:xfrm>
            </p:grpSpPr>
            <p:sp>
              <p:nvSpPr>
                <p:cNvPr id="57" name="Oval 121"/>
                <p:cNvSpPr>
                  <a:spLocks noChangeArrowheads="1"/>
                </p:cNvSpPr>
                <p:nvPr/>
              </p:nvSpPr>
              <p:spPr bwMode="auto">
                <a:xfrm>
                  <a:off x="101501" y="219876"/>
                  <a:ext cx="342" cy="341"/>
                </a:xfrm>
                <a:prstGeom prst="ellips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8" name="Arc 120"/>
                <p:cNvSpPr>
                  <a:spLocks/>
                </p:cNvSpPr>
                <p:nvPr/>
              </p:nvSpPr>
              <p:spPr bwMode="auto">
                <a:xfrm flipH="1" flipV="1">
                  <a:off x="101558" y="220047"/>
                  <a:ext cx="114" cy="57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9" name="Arc 119"/>
                <p:cNvSpPr>
                  <a:spLocks/>
                </p:cNvSpPr>
                <p:nvPr/>
              </p:nvSpPr>
              <p:spPr bwMode="auto">
                <a:xfrm flipH="1">
                  <a:off x="101672" y="219990"/>
                  <a:ext cx="114" cy="69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</p:grpSp>
      <p:grpSp>
        <p:nvGrpSpPr>
          <p:cNvPr id="7" name="I_T1,T2"/>
          <p:cNvGrpSpPr/>
          <p:nvPr/>
        </p:nvGrpSpPr>
        <p:grpSpPr>
          <a:xfrm>
            <a:off x="5763895" y="2714943"/>
            <a:ext cx="1526540" cy="1033783"/>
            <a:chOff x="0" y="0"/>
            <a:chExt cx="1526651" cy="1034056"/>
          </a:xfrm>
        </p:grpSpPr>
        <p:grpSp>
          <p:nvGrpSpPr>
            <p:cNvPr id="32" name="I_Obc"/>
            <p:cNvGrpSpPr/>
            <p:nvPr/>
          </p:nvGrpSpPr>
          <p:grpSpPr>
            <a:xfrm>
              <a:off x="0" y="882595"/>
              <a:ext cx="1526651" cy="151461"/>
              <a:chOff x="0" y="0"/>
              <a:chExt cx="1526651" cy="151461"/>
            </a:xfrm>
          </p:grpSpPr>
          <p:cxnSp>
            <p:nvCxnSpPr>
              <p:cNvPr id="40" name="Line 1201"/>
              <p:cNvCxnSpPr/>
              <p:nvPr/>
            </p:nvCxnSpPr>
            <p:spPr bwMode="auto">
              <a:xfrm>
                <a:off x="222637" y="0"/>
                <a:ext cx="0" cy="14351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" name="Line 1201"/>
              <p:cNvCxnSpPr/>
              <p:nvPr/>
            </p:nvCxnSpPr>
            <p:spPr bwMode="auto">
              <a:xfrm>
                <a:off x="0" y="7951"/>
                <a:ext cx="0" cy="14351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" name="Line 1201"/>
              <p:cNvCxnSpPr/>
              <p:nvPr/>
            </p:nvCxnSpPr>
            <p:spPr bwMode="auto">
              <a:xfrm>
                <a:off x="437322" y="0"/>
                <a:ext cx="0" cy="14351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" name="Line 1201"/>
              <p:cNvCxnSpPr/>
              <p:nvPr/>
            </p:nvCxnSpPr>
            <p:spPr bwMode="auto">
              <a:xfrm>
                <a:off x="1311966" y="0"/>
                <a:ext cx="0" cy="14351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" name="Line 1201"/>
              <p:cNvCxnSpPr/>
              <p:nvPr/>
            </p:nvCxnSpPr>
            <p:spPr bwMode="auto">
              <a:xfrm>
                <a:off x="1089329" y="7951"/>
                <a:ext cx="0" cy="14351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Line 1201"/>
              <p:cNvCxnSpPr/>
              <p:nvPr/>
            </p:nvCxnSpPr>
            <p:spPr bwMode="auto">
              <a:xfrm>
                <a:off x="1526651" y="7951"/>
                <a:ext cx="0" cy="14351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3" name="I_Odb"/>
            <p:cNvGrpSpPr/>
            <p:nvPr/>
          </p:nvGrpSpPr>
          <p:grpSpPr>
            <a:xfrm>
              <a:off x="0" y="0"/>
              <a:ext cx="1521041" cy="143510"/>
              <a:chOff x="5610" y="0"/>
              <a:chExt cx="1521041" cy="143510"/>
            </a:xfrm>
          </p:grpSpPr>
          <p:cxnSp>
            <p:nvCxnSpPr>
              <p:cNvPr id="34" name="Line 1201"/>
              <p:cNvCxnSpPr/>
              <p:nvPr/>
            </p:nvCxnSpPr>
            <p:spPr bwMode="auto">
              <a:xfrm>
                <a:off x="5610" y="0"/>
                <a:ext cx="0" cy="14351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Line 1201"/>
              <p:cNvCxnSpPr/>
              <p:nvPr/>
            </p:nvCxnSpPr>
            <p:spPr bwMode="auto">
              <a:xfrm>
                <a:off x="231463" y="0"/>
                <a:ext cx="0" cy="14351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Line 1201"/>
              <p:cNvCxnSpPr/>
              <p:nvPr/>
            </p:nvCxnSpPr>
            <p:spPr bwMode="auto">
              <a:xfrm>
                <a:off x="442932" y="0"/>
                <a:ext cx="0" cy="14351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Line 1201"/>
              <p:cNvCxnSpPr/>
              <p:nvPr/>
            </p:nvCxnSpPr>
            <p:spPr bwMode="auto">
              <a:xfrm>
                <a:off x="1089329" y="0"/>
                <a:ext cx="0" cy="14351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Line 1201"/>
              <p:cNvCxnSpPr/>
              <p:nvPr/>
            </p:nvCxnSpPr>
            <p:spPr bwMode="auto">
              <a:xfrm>
                <a:off x="1314587" y="0"/>
                <a:ext cx="0" cy="14351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Line 1201"/>
              <p:cNvCxnSpPr/>
              <p:nvPr/>
            </p:nvCxnSpPr>
            <p:spPr bwMode="auto">
              <a:xfrm>
                <a:off x="1526651" y="0"/>
                <a:ext cx="0" cy="14351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8" name="I_Zsa"/>
          <p:cNvGrpSpPr/>
          <p:nvPr/>
        </p:nvGrpSpPr>
        <p:grpSpPr>
          <a:xfrm>
            <a:off x="3044824" y="1848799"/>
            <a:ext cx="3514080" cy="866156"/>
            <a:chOff x="0" y="-4"/>
            <a:chExt cx="3514228" cy="866362"/>
          </a:xfrm>
        </p:grpSpPr>
        <p:grpSp>
          <p:nvGrpSpPr>
            <p:cNvPr id="20" name="I_SN2"/>
            <p:cNvGrpSpPr/>
            <p:nvPr/>
          </p:nvGrpSpPr>
          <p:grpSpPr>
            <a:xfrm>
              <a:off x="3371353" y="31802"/>
              <a:ext cx="142875" cy="787797"/>
              <a:chOff x="0" y="-3765"/>
              <a:chExt cx="143484" cy="787797"/>
            </a:xfrm>
          </p:grpSpPr>
          <p:cxnSp>
            <p:nvCxnSpPr>
              <p:cNvPr id="29" name="Line 1201"/>
              <p:cNvCxnSpPr/>
              <p:nvPr/>
            </p:nvCxnSpPr>
            <p:spPr bwMode="auto">
              <a:xfrm>
                <a:off x="0" y="382095"/>
                <a:ext cx="143484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Line 1201"/>
              <p:cNvCxnSpPr/>
              <p:nvPr/>
            </p:nvCxnSpPr>
            <p:spPr bwMode="auto">
              <a:xfrm>
                <a:off x="0" y="784032"/>
                <a:ext cx="143484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Line 1201"/>
              <p:cNvCxnSpPr/>
              <p:nvPr/>
            </p:nvCxnSpPr>
            <p:spPr bwMode="auto">
              <a:xfrm>
                <a:off x="0" y="-3765"/>
                <a:ext cx="143484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" name="I_SN1"/>
            <p:cNvGrpSpPr/>
            <p:nvPr/>
          </p:nvGrpSpPr>
          <p:grpSpPr>
            <a:xfrm>
              <a:off x="1995778" y="31805"/>
              <a:ext cx="142875" cy="787800"/>
              <a:chOff x="0" y="470"/>
              <a:chExt cx="143484" cy="787800"/>
            </a:xfrm>
          </p:grpSpPr>
          <p:cxnSp>
            <p:nvCxnSpPr>
              <p:cNvPr id="26" name="Line 1201"/>
              <p:cNvCxnSpPr/>
              <p:nvPr/>
            </p:nvCxnSpPr>
            <p:spPr bwMode="auto">
              <a:xfrm>
                <a:off x="0" y="386336"/>
                <a:ext cx="143484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Line 1201"/>
              <p:cNvCxnSpPr/>
              <p:nvPr/>
            </p:nvCxnSpPr>
            <p:spPr bwMode="auto">
              <a:xfrm>
                <a:off x="0" y="788270"/>
                <a:ext cx="143484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Line 1201"/>
              <p:cNvCxnSpPr/>
              <p:nvPr/>
            </p:nvCxnSpPr>
            <p:spPr bwMode="auto">
              <a:xfrm>
                <a:off x="0" y="470"/>
                <a:ext cx="143484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" name="Izas"/>
            <p:cNvGrpSpPr/>
            <p:nvPr/>
          </p:nvGrpSpPr>
          <p:grpSpPr>
            <a:xfrm>
              <a:off x="0" y="-4"/>
              <a:ext cx="144145" cy="866362"/>
              <a:chOff x="0" y="-4819"/>
              <a:chExt cx="144145" cy="866362"/>
            </a:xfrm>
          </p:grpSpPr>
          <p:cxnSp>
            <p:nvCxnSpPr>
              <p:cNvPr id="23" name="Line 1201"/>
              <p:cNvCxnSpPr/>
              <p:nvPr/>
            </p:nvCxnSpPr>
            <p:spPr bwMode="auto">
              <a:xfrm>
                <a:off x="0" y="-4819"/>
                <a:ext cx="14414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Line 1201"/>
              <p:cNvCxnSpPr/>
              <p:nvPr/>
            </p:nvCxnSpPr>
            <p:spPr bwMode="auto">
              <a:xfrm>
                <a:off x="0" y="422840"/>
                <a:ext cx="14414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Line 1201"/>
              <p:cNvCxnSpPr/>
              <p:nvPr/>
            </p:nvCxnSpPr>
            <p:spPr bwMode="auto">
              <a:xfrm>
                <a:off x="0" y="861543"/>
                <a:ext cx="14414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U_T2,1,G"/>
              <p:cNvSpPr/>
              <p:nvPr/>
            </p:nvSpPr>
            <p:spPr>
              <a:xfrm>
                <a:off x="1101271" y="4578434"/>
                <a:ext cx="1495794" cy="671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9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9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9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sz="900" b="0" i="1" smtClean="0">
                                        <a:latin typeface="Cambria Math"/>
                                      </a:rPr>
                                      <m:t>𝐺𝐴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9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sz="900" b="0" i="1" smtClean="0">
                                        <a:latin typeface="Cambria Math"/>
                                      </a:rPr>
                                      <m:t>𝐺𝐵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900" b="0" i="1" smtClean="0">
                                        <a:latin typeface="Cambria Math"/>
                                      </a:rPr>
                                      <m:t>𝑇𝐺</m:t>
                                    </m:r>
                                    <m:r>
                                      <a:rPr lang="pl-PL" sz="9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900" b="0" i="1" smtClean="0">
                          <a:latin typeface="Cambria Math"/>
                        </a:rPr>
                        <m:t>&lt;</m:t>
                      </m:r>
                      <m:r>
                        <a:rPr lang="pl-PL" sz="9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9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9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9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900" b="0" i="1" smtClean="0">
                                        <a:latin typeface="Cambria Math"/>
                                      </a:rPr>
                                      <m:t>𝐺𝐴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9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900" b="0" i="1" smtClean="0">
                                        <a:latin typeface="Cambria Math"/>
                                      </a:rPr>
                                      <m:t>𝐺𝐵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9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900" b="0" i="1" smtClean="0">
                                        <a:latin typeface="Cambria Math"/>
                                      </a:rPr>
                                      <m:t>𝐺𝐶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900" b="0" i="1" smtClean="0">
                          <a:latin typeface="Cambria Math"/>
                        </a:rPr>
                        <m:t>&lt;</m:t>
                      </m:r>
                      <m:r>
                        <a:rPr lang="pl-PL" sz="9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l-PL" sz="900" dirty="0"/>
              </a:p>
              <a:p>
                <a:endParaRPr lang="pl-PL" sz="900" dirty="0"/>
              </a:p>
            </p:txBody>
          </p:sp>
        </mc:Choice>
        <mc:Fallback xmlns="">
          <p:sp>
            <p:nvSpPr>
              <p:cNvPr id="216" name="U_T2,1,G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271" y="4578434"/>
                <a:ext cx="1495794" cy="671018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ytuł"/>
          <p:cNvSpPr txBox="1">
            <a:spLocks noChangeArrowheads="1"/>
          </p:cNvSpPr>
          <p:nvPr/>
        </p:nvSpPr>
        <p:spPr bwMode="auto">
          <a:xfrm>
            <a:off x="3226279" y="224644"/>
            <a:ext cx="299120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>
              <a:defRPr/>
            </a:pP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Sieć średniego </a:t>
            </a:r>
            <a:r>
              <a:rPr kumimoji="1" lang="pl-PL" sz="1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napięcia  –  </a:t>
            </a: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zadanie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Transf_USym"/>
              <p:cNvSpPr/>
              <p:nvPr/>
            </p:nvSpPr>
            <p:spPr>
              <a:xfrm>
                <a:off x="4272233" y="763585"/>
                <a:ext cx="3014736" cy="6906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l-PL" sz="9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pl-PL" sz="900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l-PL" sz="9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pl-PL" sz="9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pl-PL" sz="900" i="1">
                                              <a:latin typeface="Cambria Math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pl-PL" sz="900" i="1">
                                              <a:latin typeface="Cambria Math"/>
                                            </a:rPr>
                                            <m:t>𝑈</m:t>
                                          </m:r>
                                        </m:e>
                                      </m:bar>
                                      <m:r>
                                        <a:rPr lang="pl-PL" sz="900" i="1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sub>
                                      <m:r>
                                        <a:rPr lang="pl-PL" sz="900" i="1">
                                          <a:latin typeface="Cambria Math"/>
                                        </a:rPr>
                                        <m:t>𝑇𝑅𝐷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pl-PL" sz="9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pl-PL" sz="900" i="1">
                                              <a:latin typeface="Cambria Math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pl-PL" sz="900" i="1">
                                              <a:latin typeface="Cambria Math"/>
                                            </a:rPr>
                                            <m:t>𝑈</m:t>
                                          </m:r>
                                        </m:e>
                                      </m:bar>
                                      <m:r>
                                        <a:rPr lang="pl-PL" sz="900" i="1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sub>
                                      <m:r>
                                        <a:rPr lang="pl-PL" sz="900" i="1">
                                          <a:latin typeface="Cambria Math"/>
                                        </a:rPr>
                                        <m:t>𝑇𝑅𝐷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pl-PL" sz="9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pl-PL" sz="900" i="1">
                                              <a:latin typeface="Cambria Math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pl-PL" sz="900" i="1">
                                              <a:latin typeface="Cambria Math"/>
                                            </a:rPr>
                                            <m:t>𝑈</m:t>
                                          </m:r>
                                        </m:e>
                                      </m:bar>
                                      <m:r>
                                        <a:rPr lang="pl-PL" sz="900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b>
                                      <m:r>
                                        <a:rPr lang="pl-PL" sz="900" i="1">
                                          <a:latin typeface="Cambria Math"/>
                                        </a:rPr>
                                        <m:t>𝑇𝑅𝐷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pl-PL" sz="900" b="0" i="1" smtClean="0">
                            <a:latin typeface="Cambria Math"/>
                          </a:rPr>
                          <m:t>(0)</m:t>
                        </m:r>
                      </m:sup>
                    </m:sSup>
                    <m:r>
                      <a:rPr lang="pl-PL" sz="9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l-PL" sz="9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l-PL" sz="9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l-PL" sz="9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pl-PL" sz="900" i="1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pl-PL" sz="900" i="1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pl-PL" sz="9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l-PL" sz="9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pl-PL" sz="9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pl-PL" sz="9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l-PL" sz="9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pl-PL" sz="900" i="1">
                                              <a:latin typeface="Cambria Math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pl-PL" sz="900" i="1"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pl-PL" sz="9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l-PL" sz="9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900" i="1">
                                          <a:latin typeface="Cambria Math"/>
                                        </a:rPr>
                                        <m:t>𝜗</m:t>
                                      </m:r>
                                    </m:e>
                                    <m:sub>
                                      <m:r>
                                        <a:rPr lang="pl-PL" sz="900" i="1">
                                          <a:latin typeface="Cambria Math"/>
                                        </a:rPr>
                                        <m:t>𝑇𝑅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pl-PL" sz="900" i="1" smtClean="0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l-PL" sz="900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∙</m:t>
                                  </m:r>
                                  <m:r>
                                    <a:rPr lang="pl-PL" sz="900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l-PL" sz="900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pl-PL" sz="900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pl-PL" sz="900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900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pl-PL" sz="900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  <m:r>
                                        <a:rPr lang="pl-PL" sz="900" b="0" i="1" smtClean="0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  <m:r>
                                    <a:rPr lang="pl-PL" sz="900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pl-PL" sz="900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900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  <m:t>30</m:t>
                                      </m:r>
                                    </m:e>
                                    <m:sup>
                                      <m:r>
                                        <a:rPr lang="pl-PL" sz="900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pl-PL" sz="9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l-PL" sz="9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pl-PL" sz="900" i="1">
                                              <a:latin typeface="Cambria Math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pl-PL" sz="900" i="1"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pl-PL" sz="9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l-PL" sz="9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900" i="1">
                                          <a:latin typeface="Cambria Math"/>
                                        </a:rPr>
                                        <m:t>𝜗</m:t>
                                      </m:r>
                                    </m:e>
                                    <m:sub>
                                      <m:r>
                                        <a:rPr lang="pl-PL" sz="900" i="1">
                                          <a:latin typeface="Cambria Math"/>
                                        </a:rPr>
                                        <m:t>𝑇𝑅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pl-PL" sz="900" i="1" smtClean="0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l-PL" sz="900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∙</m:t>
                                  </m:r>
                                  <m:r>
                                    <a:rPr lang="pl-PL" sz="900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l-PL" sz="900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pl-PL" sz="900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pl-PL" sz="900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900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pl-PL" sz="900" b="0" i="1" smtClean="0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  <m:t>𝑇𝑅</m:t>
                                      </m:r>
                                    </m:sub>
                                  </m:sSub>
                                  <m:r>
                                    <a:rPr lang="pl-PL" sz="900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pl-PL" sz="900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900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  <m:t>30</m:t>
                                      </m:r>
                                    </m:e>
                                    <m:sup>
                                      <m:r>
                                        <a:rPr lang="pl-PL" sz="900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pl-PL" sz="9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9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pl-PL" sz="900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l-PL" sz="9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pl-PL" sz="9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pl-PL" sz="900" i="1">
                                              <a:latin typeface="Cambria Math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pl-PL" sz="900" i="1">
                                              <a:latin typeface="Cambria Math"/>
                                            </a:rPr>
                                            <m:t>𝑈</m:t>
                                          </m:r>
                                        </m:e>
                                      </m:bar>
                                      <m:r>
                                        <a:rPr lang="pl-PL" sz="900" i="1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sub>
                                      <m:r>
                                        <a:rPr lang="pl-PL" sz="900" i="1">
                                          <a:latin typeface="Cambria Math"/>
                                        </a:rPr>
                                        <m:t>𝑇</m:t>
                                      </m:r>
                                      <m:r>
                                        <a:rPr lang="pl-PL" sz="9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pl-PL" sz="900" b="0" i="1" smtClean="0">
                                          <a:latin typeface="Cambria Math"/>
                                        </a:rPr>
                                        <m:t>𝐺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pl-PL" sz="9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pl-PL" sz="900" i="1">
                                              <a:latin typeface="Cambria Math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pl-PL" sz="900" i="1">
                                              <a:latin typeface="Cambria Math"/>
                                            </a:rPr>
                                            <m:t>𝑈</m:t>
                                          </m:r>
                                        </m:e>
                                      </m:bar>
                                      <m:r>
                                        <a:rPr lang="pl-PL" sz="900" i="1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sub>
                                      <m:r>
                                        <a:rPr lang="pl-PL" sz="900" i="1">
                                          <a:latin typeface="Cambria Math"/>
                                        </a:rPr>
                                        <m:t>𝑇</m:t>
                                      </m:r>
                                      <m:r>
                                        <a:rPr lang="pl-PL" sz="9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pl-PL" sz="900" b="0" i="1" smtClean="0">
                                          <a:latin typeface="Cambria Math"/>
                                        </a:rPr>
                                        <m:t>𝐺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pl-PL" sz="9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pl-PL" sz="900" i="1">
                                              <a:latin typeface="Cambria Math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pl-PL" sz="900" i="1">
                                              <a:latin typeface="Cambria Math"/>
                                            </a:rPr>
                                            <m:t>𝑈</m:t>
                                          </m:r>
                                        </m:e>
                                      </m:bar>
                                      <m:r>
                                        <a:rPr lang="pl-PL" sz="900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b>
                                      <m:r>
                                        <a:rPr lang="pl-PL" sz="900" i="1">
                                          <a:latin typeface="Cambria Math"/>
                                        </a:rPr>
                                        <m:t>𝑇</m:t>
                                      </m:r>
                                      <m:r>
                                        <a:rPr lang="pl-PL" sz="9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pl-PL" sz="900" b="0" i="1" smtClean="0">
                                          <a:latin typeface="Cambria Math"/>
                                        </a:rPr>
                                        <m:t>𝐺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pl-PL" sz="900" i="1">
                            <a:latin typeface="Cambria Math"/>
                          </a:rPr>
                          <m:t>(0)</m:t>
                        </m:r>
                      </m:sup>
                    </m:sSup>
                    <m:r>
                      <a:rPr lang="pl-PL" sz="9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l-PL" sz="9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pl-PL" sz="900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l-PL" sz="9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pl-PL" sz="9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pl-PL" sz="900" i="1">
                                              <a:latin typeface="Cambria Math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pl-PL" sz="900" i="1">
                                              <a:latin typeface="Cambria Math"/>
                                            </a:rPr>
                                            <m:t>𝑈</m:t>
                                          </m:r>
                                        </m:e>
                                      </m:bar>
                                      <m:r>
                                        <a:rPr lang="pl-PL" sz="900" i="1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sub>
                                      <m:r>
                                        <a:rPr lang="pl-PL" sz="900" i="1">
                                          <a:latin typeface="Cambria Math"/>
                                        </a:rPr>
                                        <m:t>𝑇</m:t>
                                      </m:r>
                                      <m:r>
                                        <a:rPr lang="pl-PL" sz="9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pl-PL" sz="900" b="0" i="1" smtClean="0">
                                          <a:latin typeface="Cambria Math"/>
                                        </a:rPr>
                                        <m:t>𝐺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pl-PL" sz="9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pl-PL" sz="900" i="1">
                                              <a:latin typeface="Cambria Math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pl-PL" sz="900" i="1">
                                              <a:latin typeface="Cambria Math"/>
                                            </a:rPr>
                                            <m:t>𝑈</m:t>
                                          </m:r>
                                        </m:e>
                                      </m:bar>
                                      <m:r>
                                        <a:rPr lang="pl-PL" sz="900" i="1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sub>
                                      <m:r>
                                        <a:rPr lang="pl-PL" sz="900" i="1">
                                          <a:latin typeface="Cambria Math"/>
                                        </a:rPr>
                                        <m:t>𝑇</m:t>
                                      </m:r>
                                      <m:r>
                                        <a:rPr lang="pl-PL" sz="9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pl-PL" sz="900" b="0" i="1" smtClean="0">
                                          <a:latin typeface="Cambria Math"/>
                                        </a:rPr>
                                        <m:t>𝐺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pl-PL" sz="9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pl-PL" sz="900" i="1">
                                              <a:latin typeface="Cambria Math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pl-PL" sz="900" i="1">
                                              <a:latin typeface="Cambria Math"/>
                                            </a:rPr>
                                            <m:t>𝑈</m:t>
                                          </m:r>
                                        </m:e>
                                      </m:bar>
                                      <m:r>
                                        <a:rPr lang="pl-PL" sz="900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b>
                                      <m:r>
                                        <a:rPr lang="pl-PL" sz="900" i="1">
                                          <a:latin typeface="Cambria Math"/>
                                        </a:rPr>
                                        <m:t>𝑇𝑅</m:t>
                                      </m:r>
                                      <m:r>
                                        <a:rPr lang="pl-PL" sz="9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pl-PL" sz="900" b="0" i="1" smtClean="0">
                                          <a:latin typeface="Cambria Math"/>
                                        </a:rPr>
                                        <m:t>𝐺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pl-PL" sz="900" i="1">
                            <a:latin typeface="Cambria Math"/>
                          </a:rPr>
                          <m:t>(0)</m:t>
                        </m:r>
                      </m:sup>
                    </m:sSup>
                  </m:oMath>
                </a14:m>
                <a:endParaRPr lang="pl-PL" sz="900" dirty="0"/>
              </a:p>
            </p:txBody>
          </p:sp>
        </mc:Choice>
        <mc:Fallback xmlns="">
          <p:sp>
            <p:nvSpPr>
              <p:cNvPr id="223" name="Transf_USy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233" y="763585"/>
                <a:ext cx="3014736" cy="690638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552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57" grpId="0"/>
      <p:bldP spid="158" grpId="0"/>
      <p:bldP spid="150" grpId="0"/>
      <p:bldP spid="159" grpId="0"/>
      <p:bldP spid="173" grpId="0"/>
      <p:bldP spid="176" grpId="0" animBg="1"/>
      <p:bldP spid="176" grpId="1" animBg="1"/>
      <p:bldP spid="180" grpId="0" animBg="1"/>
      <p:bldP spid="179" grpId="0" animBg="1"/>
      <p:bldP spid="216" grpId="0"/>
      <p:bldP spid="2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Str_U_nowe"/>
          <p:cNvGrpSpPr/>
          <p:nvPr/>
        </p:nvGrpSpPr>
        <p:grpSpPr>
          <a:xfrm>
            <a:off x="4575335" y="783616"/>
            <a:ext cx="2033603" cy="3731234"/>
            <a:chOff x="4575335" y="783616"/>
            <a:chExt cx="2033603" cy="3731234"/>
          </a:xfrm>
        </p:grpSpPr>
        <p:cxnSp>
          <p:nvCxnSpPr>
            <p:cNvPr id="293" name="Strz_IT1G"/>
            <p:cNvCxnSpPr/>
            <p:nvPr/>
          </p:nvCxnSpPr>
          <p:spPr bwMode="auto">
            <a:xfrm flipH="1" flipV="1">
              <a:off x="4575335" y="812191"/>
              <a:ext cx="1625440" cy="252155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</p:cxnSp>
        <p:cxnSp>
          <p:nvCxnSpPr>
            <p:cNvPr id="295" name="Strz_IT1G"/>
            <p:cNvCxnSpPr/>
            <p:nvPr/>
          </p:nvCxnSpPr>
          <p:spPr bwMode="auto">
            <a:xfrm flipH="1" flipV="1">
              <a:off x="5518310" y="783616"/>
              <a:ext cx="749140" cy="31121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</p:cxnSp>
        <p:cxnSp>
          <p:nvCxnSpPr>
            <p:cNvPr id="297" name="Strz_IT1G"/>
            <p:cNvCxnSpPr>
              <a:endCxn id="130" idx="0"/>
            </p:cNvCxnSpPr>
            <p:nvPr/>
          </p:nvCxnSpPr>
          <p:spPr bwMode="auto">
            <a:xfrm flipV="1">
              <a:off x="6273800" y="812361"/>
              <a:ext cx="335138" cy="37024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2" name="NapT1,T2_nowe"/>
              <p:cNvSpPr/>
              <p:nvPr/>
            </p:nvSpPr>
            <p:spPr>
              <a:xfrm>
                <a:off x="6078157" y="3188504"/>
                <a:ext cx="1407629" cy="1847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pl-PL" sz="1100" b="1" i="1" smtClean="0">
                              <a:solidFill>
                                <a:srgbClr val="009900"/>
                              </a:solidFill>
                              <a:latin typeface="Cambria Math"/>
                            </a:rPr>
                          </m:ctrlPr>
                        </m:eqArr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1100" b="1" i="1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1100" b="1" i="1">
                                        <a:solidFill>
                                          <a:srgbClr val="0099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pl-PL" sz="1100" b="1" i="1" smtClean="0">
                                            <a:solidFill>
                                              <a:srgbClr val="0099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pl-PL" sz="1100" b="1" i="1">
                                                <a:solidFill>
                                                  <a:srgbClr val="0099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pl-PL" sz="1100" b="1" i="1">
                                                <a:solidFill>
                                                  <a:srgbClr val="009900"/>
                                                </a:solidFill>
                                                <a:latin typeface="Cambria Math"/>
                                              </a:rPr>
                                              <m:t>𝑼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pl-PL" sz="1100" b="1" i="1">
                                            <a:solidFill>
                                              <a:srgbClr val="009900"/>
                                            </a:solidFill>
                                            <a:latin typeface="Cambria Math"/>
                                          </a:rPr>
                                          <m:t>𝑻𝑹𝑫𝑨</m:t>
                                        </m:r>
                                      </m:sub>
                                    </m:sSub>
                                    <m:r>
                                      <a:rPr lang="pl-PL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=</m:t>
                                    </m:r>
                                    <m:sSubSup>
                                      <m:sSubSupPr>
                                        <m:ctrlPr>
                                          <a:rPr lang="pl-PL" sz="1100" b="1" i="1" smtClean="0">
                                            <a:solidFill>
                                              <a:srgbClr val="4B4B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pl-PL" sz="1100" b="1" i="1">
                                            <a:solidFill>
                                              <a:srgbClr val="4B4BFF"/>
                                            </a:solidFill>
                                            <a:latin typeface="Cambria Math"/>
                                          </a:rPr>
                                          <m:t>𝑬</m:t>
                                        </m:r>
                                      </m:e>
                                      <m:sub>
                                        <m:r>
                                          <a:rPr lang="pl-PL" sz="1100" b="1" i="1">
                                            <a:solidFill>
                                              <a:srgbClr val="4B4BFF"/>
                                            </a:solidFill>
                                            <a:latin typeface="Cambria Math"/>
                                          </a:rPr>
                                          <m:t>𝑨</m:t>
                                        </m:r>
                                      </m:sub>
                                      <m:sup>
                                        <m:r>
                                          <a:rPr lang="pl-PL" sz="1100" b="1" i="1">
                                            <a:solidFill>
                                              <a:srgbClr val="4B4BFF"/>
                                            </a:solidFill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lang="pl-PL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sz="1100" b="1" i="1" smtClean="0">
                                        <a:solidFill>
                                          <a:srgbClr val="A20000"/>
                                        </a:solidFill>
                                        <a:latin typeface="Cambria Math"/>
                                      </a:rPr>
                                      <m:t>𝜟</m:t>
                                    </m:r>
                                    <m:bar>
                                      <m:barPr>
                                        <m:ctrlPr>
                                          <a:rPr lang="pl-PL" sz="1100" b="1" i="1">
                                            <a:solidFill>
                                              <a:srgbClr val="A2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1100" b="1" i="1">
                                            <a:solidFill>
                                              <a:srgbClr val="A20000"/>
                                            </a:solidFill>
                                            <a:latin typeface="Cambria Math"/>
                                          </a:rPr>
                                          <m:t>𝑼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1100" b="1" i="1" smtClean="0">
                                        <a:solidFill>
                                          <a:srgbClr val="A2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1100" b="1" i="1" smtClean="0">
                                        <a:solidFill>
                                          <a:srgbClr val="0099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pl-PL" sz="1100" b="1" i="1">
                                            <a:solidFill>
                                              <a:srgbClr val="0099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pl-PL" sz="1100" b="1" i="1">
                                                <a:solidFill>
                                                  <a:srgbClr val="0099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pl-PL" sz="1100" b="1" i="1">
                                                <a:solidFill>
                                                  <a:srgbClr val="009900"/>
                                                </a:solidFill>
                                                <a:latin typeface="Cambria Math"/>
                                              </a:rPr>
                                              <m:t>𝑼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pl-PL" sz="1100" b="1" i="1">
                                            <a:solidFill>
                                              <a:srgbClr val="009900"/>
                                            </a:solidFill>
                                            <a:latin typeface="Cambria Math"/>
                                          </a:rPr>
                                          <m:t>𝑻𝑹𝑫𝑩</m:t>
                                        </m:r>
                                      </m:sub>
                                    </m:sSub>
                                    <m:r>
                                      <a:rPr lang="pl-PL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=</m:t>
                                    </m:r>
                                    <m:sSubSup>
                                      <m:sSubSupPr>
                                        <m:ctrlPr>
                                          <a:rPr lang="pl-PL" sz="1100" b="1" i="1" smtClean="0">
                                            <a:solidFill>
                                              <a:srgbClr val="4B4B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pl-PL" sz="1100" b="1" i="1">
                                            <a:solidFill>
                                              <a:srgbClr val="4B4BFF"/>
                                            </a:solidFill>
                                            <a:latin typeface="Cambria Math"/>
                                          </a:rPr>
                                          <m:t>𝑬</m:t>
                                        </m:r>
                                      </m:e>
                                      <m:sub>
                                        <m:r>
                                          <a:rPr lang="pl-PL" sz="1100" b="1" i="1">
                                            <a:solidFill>
                                              <a:srgbClr val="4B4BFF"/>
                                            </a:solidFill>
                                            <a:latin typeface="Cambria Math"/>
                                          </a:rPr>
                                          <m:t>𝑩</m:t>
                                        </m:r>
                                      </m:sub>
                                      <m:sup>
                                        <m:r>
                                          <a:rPr lang="pl-PL" sz="1100" b="1" i="1">
                                            <a:solidFill>
                                              <a:srgbClr val="4B4BFF"/>
                                            </a:solidFill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lang="pl-PL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sz="1100" b="1" i="1" smtClean="0">
                                        <a:solidFill>
                                          <a:srgbClr val="A20000"/>
                                        </a:solidFill>
                                        <a:latin typeface="Cambria Math"/>
                                      </a:rPr>
                                      <m:t>𝜟</m:t>
                                    </m:r>
                                    <m:bar>
                                      <m:barPr>
                                        <m:ctrlPr>
                                          <a:rPr lang="pl-PL" sz="1100" b="1" i="1">
                                            <a:solidFill>
                                              <a:srgbClr val="A2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1100" b="1" i="1">
                                            <a:solidFill>
                                              <a:srgbClr val="A20000"/>
                                            </a:solidFill>
                                            <a:latin typeface="Cambria Math"/>
                                          </a:rPr>
                                          <m:t>𝑼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1100" b="1" i="1" smtClean="0">
                                        <a:solidFill>
                                          <a:srgbClr val="A2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1100" b="1" i="1">
                                        <a:solidFill>
                                          <a:srgbClr val="0099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pl-PL" sz="1100" b="1" i="1">
                                            <a:solidFill>
                                              <a:srgbClr val="0099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pl-PL" sz="1100" b="1" i="1">
                                                <a:solidFill>
                                                  <a:srgbClr val="0099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pl-PL" sz="1100" b="1" i="1">
                                                <a:solidFill>
                                                  <a:srgbClr val="009900"/>
                                                </a:solidFill>
                                                <a:latin typeface="Cambria Math"/>
                                              </a:rPr>
                                              <m:t>𝑼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pl-PL" sz="1100" b="1" i="1">
                                            <a:solidFill>
                                              <a:srgbClr val="009900"/>
                                            </a:solidFill>
                                            <a:latin typeface="Cambria Math"/>
                                          </a:rPr>
                                          <m:t>𝑻𝑹𝑫𝑪</m:t>
                                        </m:r>
                                      </m:sub>
                                    </m:sSub>
                                    <m:r>
                                      <a:rPr lang="pl-PL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=</m:t>
                                    </m:r>
                                    <m:sSubSup>
                                      <m:sSubSupPr>
                                        <m:ctrlPr>
                                          <a:rPr lang="pl-PL" sz="1100" b="1" i="1" smtClean="0">
                                            <a:solidFill>
                                              <a:srgbClr val="4B4B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pl-PL" sz="1100" b="1" i="1">
                                            <a:solidFill>
                                              <a:srgbClr val="4B4BFF"/>
                                            </a:solidFill>
                                            <a:latin typeface="Cambria Math"/>
                                          </a:rPr>
                                          <m:t>𝑬</m:t>
                                        </m:r>
                                      </m:e>
                                      <m:sub>
                                        <m:r>
                                          <a:rPr lang="pl-PL" sz="1100" b="1" i="1">
                                            <a:solidFill>
                                              <a:srgbClr val="4B4BFF"/>
                                            </a:solidFill>
                                            <a:latin typeface="Cambria Math"/>
                                          </a:rPr>
                                          <m:t>𝑨</m:t>
                                        </m:r>
                                      </m:sub>
                                      <m:sup>
                                        <m:r>
                                          <a:rPr lang="pl-PL" sz="1100" b="1" i="1">
                                            <a:solidFill>
                                              <a:srgbClr val="4B4BFF"/>
                                            </a:solidFill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lang="pl-PL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sz="1100" b="1" i="1" smtClean="0">
                                        <a:solidFill>
                                          <a:srgbClr val="A20000"/>
                                        </a:solidFill>
                                        <a:latin typeface="Cambria Math"/>
                                      </a:rPr>
                                      <m:t>𝜟</m:t>
                                    </m:r>
                                    <m:bar>
                                      <m:barPr>
                                        <m:ctrlPr>
                                          <a:rPr lang="pl-PL" sz="1100" b="1" i="1">
                                            <a:solidFill>
                                              <a:srgbClr val="A2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1100" b="1" i="1">
                                            <a:solidFill>
                                              <a:srgbClr val="A20000"/>
                                            </a:solidFill>
                                            <a:latin typeface="Cambria Math"/>
                                          </a:rPr>
                                          <m:t>𝑼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1100" b="1" i="1" smtClean="0">
                                        <a:solidFill>
                                          <a:srgbClr val="A20000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  <m:e>
                          <m:sSub>
                            <m:sSubPr>
                              <m:ctrlPr>
                                <a:rPr lang="pl-PL" sz="1100" b="1" i="1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l-PL" sz="1100" b="1" i="1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pl-PL" sz="1100" b="1" i="1">
                                          <a:solidFill>
                                            <a:srgbClr val="009900"/>
                                          </a:solidFill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pl-PL" sz="1100" b="1" i="1">
                                          <a:solidFill>
                                            <a:srgbClr val="009900"/>
                                          </a:solidFill>
                                          <a:latin typeface="Cambria Math"/>
                                        </a:rPr>
                                        <m:t>𝑼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pl-PL" sz="1100" b="1" i="1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  <m:t>𝑻</m:t>
                                  </m:r>
                                  <m:r>
                                    <a:rPr lang="pl-PL" sz="1100" b="1" i="1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pl-PL" sz="1100" b="1" i="1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  <m:t>𝑮𝑨</m:t>
                                  </m:r>
                                </m:sub>
                              </m:sSub>
                              <m:r>
                                <a:rPr lang="pl-PL" sz="11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pl-PL" sz="1100" b="1" i="1" smtClean="0">
                                      <a:solidFill>
                                        <a:srgbClr val="4B4BFF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pl-PL" sz="1100" b="1" i="1">
                                      <a:solidFill>
                                        <a:srgbClr val="4B4BFF"/>
                                      </a:solidFill>
                                      <a:latin typeface="Cambria Math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pl-PL" sz="1100" b="1" i="1">
                                      <a:solidFill>
                                        <a:srgbClr val="4B4BFF"/>
                                      </a:solidFill>
                                      <a:latin typeface="Cambria Math"/>
                                    </a:rPr>
                                    <m:t>𝑨</m:t>
                                  </m:r>
                                </m:sub>
                                <m:sup>
                                  <m:r>
                                    <a:rPr lang="pl-PL" sz="1100" b="1" i="1">
                                      <a:solidFill>
                                        <a:srgbClr val="4B4BFF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pl-PL" sz="11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pl-PL" sz="1100" b="1" i="1" smtClean="0">
                                  <a:solidFill>
                                    <a:srgbClr val="A20000"/>
                                  </a:solidFill>
                                  <a:latin typeface="Cambria Math"/>
                                </a:rPr>
                                <m:t>𝜟</m:t>
                              </m:r>
                              <m:bar>
                                <m:barPr>
                                  <m:ctrlP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𝑼</m:t>
                                  </m:r>
                                </m:e>
                              </m:bar>
                            </m:e>
                            <m:sub>
                              <m:r>
                                <a:rPr lang="pl-PL" sz="1100" b="1" i="1" smtClean="0">
                                  <a:solidFill>
                                    <a:srgbClr val="A2000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  <m:r>
                            <a:rPr lang="pl-PL" sz="1100" b="1" i="1"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  <m:e>
                          <m:sSub>
                            <m:sSubPr>
                              <m:ctrlPr>
                                <a:rPr lang="pl-PL" sz="1100" b="1" i="1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l-PL" sz="1100" b="1" i="1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pl-PL" sz="1100" b="1" i="1">
                                          <a:solidFill>
                                            <a:srgbClr val="009900"/>
                                          </a:solidFill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pl-PL" sz="1100" b="1" i="1">
                                          <a:solidFill>
                                            <a:srgbClr val="009900"/>
                                          </a:solidFill>
                                          <a:latin typeface="Cambria Math"/>
                                        </a:rPr>
                                        <m:t>𝑼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pl-PL" sz="1100" b="1" i="1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  <m:t>𝑻</m:t>
                                  </m:r>
                                  <m:r>
                                    <a:rPr lang="pl-PL" sz="1100" b="1" i="1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pl-PL" sz="1100" b="1" i="1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  <m:t>𝑮𝑩</m:t>
                                  </m:r>
                                </m:sub>
                              </m:sSub>
                              <m:r>
                                <a:rPr lang="pl-PL" sz="11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pl-PL" sz="1100" b="1" i="1" smtClean="0">
                                      <a:solidFill>
                                        <a:srgbClr val="4B4BFF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pl-PL" sz="1100" b="1" i="1">
                                      <a:solidFill>
                                        <a:srgbClr val="4B4BFF"/>
                                      </a:solidFill>
                                      <a:latin typeface="Cambria Math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pl-PL" sz="1100" b="1" i="1">
                                      <a:solidFill>
                                        <a:srgbClr val="4B4BFF"/>
                                      </a:solidFill>
                                      <a:latin typeface="Cambria Math"/>
                                    </a:rPr>
                                    <m:t>𝑩</m:t>
                                  </m:r>
                                </m:sub>
                                <m:sup>
                                  <m:r>
                                    <a:rPr lang="pl-PL" sz="1100" b="1" i="1">
                                      <a:solidFill>
                                        <a:srgbClr val="4B4BFF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pl-PL" sz="11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pl-PL" sz="1100" b="1" i="1" smtClean="0">
                                  <a:solidFill>
                                    <a:srgbClr val="A20000"/>
                                  </a:solidFill>
                                  <a:latin typeface="Cambria Math"/>
                                </a:rPr>
                                <m:t>𝜟</m:t>
                              </m:r>
                              <m:bar>
                                <m:barPr>
                                  <m:ctrlP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𝑼</m:t>
                                  </m:r>
                                </m:e>
                              </m:bar>
                            </m:e>
                            <m:sub>
                              <m:r>
                                <a:rPr lang="pl-PL" sz="1100" b="1" i="1" smtClean="0">
                                  <a:solidFill>
                                    <a:srgbClr val="A2000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pl-PL" sz="1100" b="1" i="1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pl-PL" sz="1100" b="1" i="1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pl-PL" sz="1100" b="1" i="1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  <m:t>𝑼</m:t>
                                  </m:r>
                                </m:e>
                              </m:bar>
                            </m:e>
                            <m:sub>
                              <m:r>
                                <a:rPr lang="pl-PL" sz="1100" b="1" i="1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  <m:t>𝑻</m:t>
                              </m:r>
                              <m:r>
                                <a:rPr lang="pl-PL" sz="1100" b="1" i="1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pl-PL" sz="1100" b="1" i="1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  <m:t>𝑮𝑪</m:t>
                              </m:r>
                            </m:sub>
                          </m:sSub>
                          <m:r>
                            <a:rPr lang="pl-PL" sz="11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pl-PL" sz="1100" b="1" i="1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pl-PL" sz="1100" b="1" i="1" smtClean="0">
                                      <a:solidFill>
                                        <a:srgbClr val="4B4BFF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pl-PL" sz="1100" b="1" i="1">
                                      <a:solidFill>
                                        <a:srgbClr val="4B4BFF"/>
                                      </a:solidFill>
                                      <a:latin typeface="Cambria Math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pl-PL" sz="1100" b="1" i="1">
                                      <a:solidFill>
                                        <a:srgbClr val="4B4BFF"/>
                                      </a:solidFill>
                                      <a:latin typeface="Cambria Math"/>
                                    </a:rPr>
                                    <m:t>𝑪</m:t>
                                  </m:r>
                                </m:sub>
                                <m:sup>
                                  <m:r>
                                    <a:rPr lang="pl-PL" sz="1100" b="1" i="1">
                                      <a:solidFill>
                                        <a:srgbClr val="4B4BFF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pl-PL" sz="11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pl-PL" sz="1100" b="1" i="1" smtClean="0">
                                  <a:solidFill>
                                    <a:srgbClr val="A20000"/>
                                  </a:solidFill>
                                  <a:latin typeface="Cambria Math"/>
                                </a:rPr>
                                <m:t>𝜟</m:t>
                              </m:r>
                              <m:bar>
                                <m:barPr>
                                  <m:ctrlP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𝑼</m:t>
                                  </m:r>
                                </m:e>
                              </m:bar>
                            </m:e>
                            <m:sub>
                              <m:r>
                                <a:rPr lang="pl-PL" sz="1100" b="1" i="1" smtClean="0">
                                  <a:solidFill>
                                    <a:srgbClr val="A20000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pl-PL" sz="1100" b="1" i="1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pl-PL" sz="1100" b="1" i="1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pl-PL" sz="1100" b="1" i="1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  <m:t>𝑼</m:t>
                                  </m:r>
                                </m:e>
                              </m:bar>
                            </m:e>
                            <m:sub>
                              <m:r>
                                <a:rPr lang="pl-PL" sz="1100" b="1" i="1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  <m:t>𝑻</m:t>
                              </m:r>
                              <m:r>
                                <a:rPr lang="pl-PL" sz="1100" b="1" i="1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pl-PL" sz="1100" b="1" i="1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  <m:t>𝑮𝑨</m:t>
                              </m:r>
                            </m:sub>
                          </m:sSub>
                          <m:r>
                            <a:rPr lang="pl-PL" sz="11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pl-PL" sz="1100" b="1" i="1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pl-PL" sz="1100" b="1" i="1" smtClean="0">
                                      <a:solidFill>
                                        <a:srgbClr val="4B4BFF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pl-PL" sz="1100" b="1" i="1">
                                      <a:solidFill>
                                        <a:srgbClr val="4B4BFF"/>
                                      </a:solidFill>
                                      <a:latin typeface="Cambria Math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pl-PL" sz="1100" b="1" i="1">
                                      <a:solidFill>
                                        <a:srgbClr val="4B4BFF"/>
                                      </a:solidFill>
                                      <a:latin typeface="Cambria Math"/>
                                    </a:rPr>
                                    <m:t>𝑨</m:t>
                                  </m:r>
                                </m:sub>
                                <m:sup>
                                  <m:r>
                                    <a:rPr lang="pl-PL" sz="1100" b="1" i="1">
                                      <a:solidFill>
                                        <a:srgbClr val="4B4BFF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pl-PL" sz="11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pl-PL" sz="1100" b="1" i="1" smtClean="0">
                                  <a:solidFill>
                                    <a:srgbClr val="A20000"/>
                                  </a:solidFill>
                                  <a:latin typeface="Cambria Math"/>
                                </a:rPr>
                                <m:t>𝜟</m:t>
                              </m:r>
                              <m:bar>
                                <m:barPr>
                                  <m:ctrlP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𝑼</m:t>
                                  </m:r>
                                </m:e>
                              </m:bar>
                            </m:e>
                            <m:sub>
                              <m:r>
                                <a:rPr lang="pl-PL" sz="1100" b="1" i="1" smtClean="0">
                                  <a:solidFill>
                                    <a:srgbClr val="A20000"/>
                                  </a:solidFill>
                                  <a:latin typeface="Cambria Math"/>
                                </a:rPr>
                                <m:t>𝟕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pl-PL" sz="1100" b="1" i="1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pl-PL" sz="1100" b="1" i="1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pl-PL" sz="1100" b="1" i="1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  <m:t>𝑼</m:t>
                                  </m:r>
                                </m:e>
                              </m:bar>
                            </m:e>
                            <m:sub>
                              <m:r>
                                <a:rPr lang="pl-PL" sz="1100" b="1" i="1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  <m:t>𝑻</m:t>
                              </m:r>
                              <m:r>
                                <a:rPr lang="pl-PL" sz="1100" b="1" i="1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pl-PL" sz="1100" b="1" i="1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  <m:t>𝑮𝑩</m:t>
                              </m:r>
                            </m:sub>
                          </m:sSub>
                          <m:r>
                            <a:rPr lang="pl-PL" sz="11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pl-PL" sz="1100" b="1" i="1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pl-PL" sz="1100" b="1" i="1" smtClean="0">
                                      <a:solidFill>
                                        <a:srgbClr val="4B4BFF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pl-PL" sz="1100" b="1" i="1">
                                      <a:solidFill>
                                        <a:srgbClr val="4B4BFF"/>
                                      </a:solidFill>
                                      <a:latin typeface="Cambria Math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pl-PL" sz="1100" b="1" i="1">
                                      <a:solidFill>
                                        <a:srgbClr val="4B4BFF"/>
                                      </a:solidFill>
                                      <a:latin typeface="Cambria Math"/>
                                    </a:rPr>
                                    <m:t>𝑩</m:t>
                                  </m:r>
                                </m:sub>
                                <m:sup>
                                  <m:r>
                                    <a:rPr lang="pl-PL" sz="1100" b="1" i="1">
                                      <a:solidFill>
                                        <a:srgbClr val="4B4BFF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pl-PL" sz="11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pl-PL" sz="1100" b="1" i="1" smtClean="0">
                                  <a:solidFill>
                                    <a:srgbClr val="A20000"/>
                                  </a:solidFill>
                                  <a:latin typeface="Cambria Math"/>
                                </a:rPr>
                                <m:t>𝜟</m:t>
                              </m:r>
                              <m:bar>
                                <m:barPr>
                                  <m:ctrlP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𝑼</m:t>
                                  </m:r>
                                </m:e>
                              </m:bar>
                            </m:e>
                            <m:sub>
                              <m:r>
                                <a:rPr lang="pl-PL" sz="1100" b="1" i="1" smtClean="0">
                                  <a:solidFill>
                                    <a:srgbClr val="A20000"/>
                                  </a:solidFill>
                                  <a:latin typeface="Cambria Math"/>
                                </a:rPr>
                                <m:t>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pl-PL" sz="1100" b="1" i="1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pl-PL" sz="1100" b="1" i="1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pl-PL" sz="1100" b="1" i="1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  <m:t>𝑼</m:t>
                                  </m:r>
                                </m:e>
                              </m:bar>
                            </m:e>
                            <m:sub>
                              <m:r>
                                <a:rPr lang="pl-PL" sz="1100" b="1" i="1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  <m:t>𝑻</m:t>
                              </m:r>
                              <m:r>
                                <a:rPr lang="pl-PL" sz="1100" b="1" i="1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pl-PL" sz="1100" b="1" i="1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  <m:t>𝑮𝑪</m:t>
                              </m:r>
                            </m:sub>
                          </m:sSub>
                          <m:r>
                            <a:rPr lang="pl-PL" sz="11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pl-PL" sz="1100" b="1" i="1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pl-PL" sz="1100" b="1" i="1" smtClean="0">
                                      <a:solidFill>
                                        <a:srgbClr val="4B4BFF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pl-PL" sz="1100" b="1" i="1">
                                      <a:solidFill>
                                        <a:srgbClr val="4B4BFF"/>
                                      </a:solidFill>
                                      <a:latin typeface="Cambria Math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pl-PL" sz="1100" b="1" i="1">
                                      <a:solidFill>
                                        <a:srgbClr val="4B4BFF"/>
                                      </a:solidFill>
                                      <a:latin typeface="Cambria Math"/>
                                    </a:rPr>
                                    <m:t>𝑪</m:t>
                                  </m:r>
                                </m:sub>
                                <m:sup>
                                  <m:r>
                                    <a:rPr lang="pl-PL" sz="1100" b="1" i="1">
                                      <a:solidFill>
                                        <a:srgbClr val="4B4BFF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pl-PL" sz="11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pl-PL" sz="1100" b="1" i="1" smtClean="0">
                                  <a:solidFill>
                                    <a:srgbClr val="A20000"/>
                                  </a:solidFill>
                                  <a:latin typeface="Cambria Math"/>
                                </a:rPr>
                                <m:t>𝜟</m:t>
                              </m:r>
                              <m:bar>
                                <m:barPr>
                                  <m:ctrlP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𝑼</m:t>
                                  </m:r>
                                </m:e>
                              </m:bar>
                            </m:e>
                            <m:sub>
                              <m:r>
                                <a:rPr lang="pl-PL" sz="1100" b="1" i="1" smtClean="0">
                                  <a:solidFill>
                                    <a:srgbClr val="A20000"/>
                                  </a:solidFill>
                                  <a:latin typeface="Cambria Math"/>
                                </a:rPr>
                                <m:t>𝟗</m:t>
                              </m:r>
                            </m:sub>
                          </m:sSub>
                        </m:e>
                      </m:eqArr>
                    </m:oMath>
                  </m:oMathPara>
                </a14:m>
                <a:endParaRPr lang="pl-PL" sz="1100" b="1" i="1" dirty="0">
                  <a:solidFill>
                    <a:srgbClr val="009900"/>
                  </a:solidFill>
                </a:endParaRPr>
              </a:p>
            </p:txBody>
          </p:sp>
        </mc:Choice>
        <mc:Fallback xmlns="">
          <p:sp>
            <p:nvSpPr>
              <p:cNvPr id="292" name="NapT1,T2_nowe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157" y="3188504"/>
                <a:ext cx="1407629" cy="184710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1" name="Strz_dU_U"/>
          <p:cNvSpPr/>
          <p:nvPr/>
        </p:nvSpPr>
        <p:spPr bwMode="auto">
          <a:xfrm>
            <a:off x="2412999" y="3990733"/>
            <a:ext cx="3600000" cy="144000"/>
          </a:xfrm>
          <a:prstGeom prst="rightArrow">
            <a:avLst/>
          </a:prstGeom>
          <a:gradFill flip="none" rotWithShape="1">
            <a:gsLst>
              <a:gs pos="0">
                <a:srgbClr val="A20000"/>
              </a:gs>
              <a:gs pos="13000">
                <a:srgbClr val="FF5050"/>
              </a:gs>
              <a:gs pos="28000">
                <a:srgbClr val="FFCCCC"/>
              </a:gs>
              <a:gs pos="42999">
                <a:srgbClr val="FFCCCC"/>
              </a:gs>
              <a:gs pos="58000">
                <a:srgbClr val="92D050"/>
              </a:gs>
              <a:gs pos="72000">
                <a:srgbClr val="92D050"/>
              </a:gs>
              <a:gs pos="87000">
                <a:srgbClr val="00B050"/>
              </a:gs>
              <a:gs pos="100000">
                <a:srgbClr val="009900"/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9" name="Równ_U=ZI"/>
              <p:cNvSpPr/>
              <p:nvPr/>
            </p:nvSpPr>
            <p:spPr>
              <a:xfrm>
                <a:off x="1859264" y="3217488"/>
                <a:ext cx="3245697" cy="1713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11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l-PL" sz="1100" b="1" i="1" smtClean="0">
                                  <a:solidFill>
                                    <a:srgbClr val="A2000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l-PL" sz="1100" b="1" i="1">
                                            <a:solidFill>
                                              <a:srgbClr val="A2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100" b="1" i="1">
                                            <a:solidFill>
                                              <a:srgbClr val="A20000"/>
                                            </a:solidFill>
                                            <a:latin typeface="Cambria Math"/>
                                          </a:rPr>
                                          <m:t>𝜟</m:t>
                                        </m:r>
                                        <m:bar>
                                          <m:barPr>
                                            <m:ctrlPr>
                                              <a:rPr lang="pl-PL" sz="1100" b="1" i="1">
                                                <a:solidFill>
                                                  <a:srgbClr val="A2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pl-PL" sz="1100" b="1" i="1">
                                                <a:solidFill>
                                                  <a:srgbClr val="A20000"/>
                                                </a:solidFill>
                                                <a:latin typeface="Cambria Math"/>
                                              </a:rPr>
                                              <m:t>𝑼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pl-PL" sz="1100" b="1" i="1">
                                            <a:solidFill>
                                              <a:srgbClr val="A20000"/>
                                            </a:solidFill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l-PL" sz="1100" b="1" i="1">
                                            <a:solidFill>
                                              <a:srgbClr val="A2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100" b="1" i="1">
                                            <a:solidFill>
                                              <a:srgbClr val="A20000"/>
                                            </a:solidFill>
                                            <a:latin typeface="Cambria Math"/>
                                          </a:rPr>
                                          <m:t>𝜟</m:t>
                                        </m:r>
                                        <m:bar>
                                          <m:barPr>
                                            <m:ctrlPr>
                                              <a:rPr lang="pl-PL" sz="1100" b="1" i="1">
                                                <a:solidFill>
                                                  <a:srgbClr val="A2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pl-PL" sz="1100" b="1" i="1">
                                                <a:solidFill>
                                                  <a:srgbClr val="A20000"/>
                                                </a:solidFill>
                                                <a:latin typeface="Cambria Math"/>
                                              </a:rPr>
                                              <m:t>𝑼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pl-PL" sz="1100" b="1" i="1">
                                            <a:solidFill>
                                              <a:srgbClr val="A20000"/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l-PL" sz="1100" b="1" i="1">
                                            <a:solidFill>
                                              <a:srgbClr val="A2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100" b="1" i="1">
                                            <a:solidFill>
                                              <a:srgbClr val="A20000"/>
                                            </a:solidFill>
                                            <a:latin typeface="Cambria Math"/>
                                          </a:rPr>
                                          <m:t>𝜟</m:t>
                                        </m:r>
                                        <m:bar>
                                          <m:barPr>
                                            <m:ctrlPr>
                                              <a:rPr lang="pl-PL" sz="1100" b="1" i="1">
                                                <a:solidFill>
                                                  <a:srgbClr val="A2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pl-PL" sz="1100" b="1" i="1">
                                                <a:solidFill>
                                                  <a:srgbClr val="A20000"/>
                                                </a:solidFill>
                                                <a:latin typeface="Cambria Math"/>
                                              </a:rPr>
                                              <m:t>𝑼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pl-PL" sz="1100" b="1" i="1">
                                            <a:solidFill>
                                              <a:srgbClr val="A20000"/>
                                            </a:solidFill>
                                            <a:latin typeface="Cambria Math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sSub>
                                <m:sSubPr>
                                  <m:ctrlP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𝜟</m:t>
                                  </m:r>
                                  <m:bar>
                                    <m:barPr>
                                      <m:ctrlPr>
                                        <a:rPr lang="pl-PL" sz="1100" b="1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pl-PL" sz="1100" b="1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  <m:t>𝑼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𝟒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𝜟</m:t>
                                  </m:r>
                                  <m:bar>
                                    <m:barPr>
                                      <m:ctrlPr>
                                        <a:rPr lang="pl-PL" sz="1100" b="1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pl-PL" sz="1100" b="1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  <m:t>𝑼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𝟓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𝜟</m:t>
                                  </m:r>
                                  <m:bar>
                                    <m:barPr>
                                      <m:ctrlPr>
                                        <a:rPr lang="pl-PL" sz="1100" b="1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pl-PL" sz="1100" b="1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  <m:t>𝑼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𝟔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𝜟</m:t>
                                  </m:r>
                                  <m:bar>
                                    <m:barPr>
                                      <m:ctrlPr>
                                        <a:rPr lang="pl-PL" sz="1100" b="1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pl-PL" sz="1100" b="1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  <m:t>𝑼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𝟕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𝜟</m:t>
                                  </m:r>
                                  <m:bar>
                                    <m:barPr>
                                      <m:ctrlPr>
                                        <a:rPr lang="pl-PL" sz="1100" b="1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pl-PL" sz="1100" b="1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  <m:t>𝑼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𝜟</m:t>
                                  </m:r>
                                  <m:bar>
                                    <m:barPr>
                                      <m:ctrlPr>
                                        <a:rPr lang="pl-PL" sz="1100" b="1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pl-PL" sz="1100" b="1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  <m:t>𝑼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𝟗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pl-PL" sz="110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11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l-PL" sz="1100" b="1" i="1">
                                  <a:latin typeface="Cambria Math"/>
                                </a:rPr>
                              </m:ctrlPr>
                            </m:eqArrPr>
                            <m:e/>
                            <m:e/>
                            <m:e/>
                            <m:e/>
                            <m:e>
                              <m:r>
                                <a:rPr lang="pl-PL" sz="1100" b="1">
                                  <a:latin typeface="Cambria Math"/>
                                </a:rPr>
                                <m:t>                </m:t>
                              </m:r>
                              <m:bar>
                                <m:barPr>
                                  <m:ctrlPr>
                                    <a:rPr lang="pl-PL" sz="1100" b="1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pl-PL" sz="1100" b="1" i="1">
                                      <a:latin typeface="Cambria Math"/>
                                    </a:rPr>
                                    <m:t>𝐙</m:t>
                                  </m:r>
                                </m:e>
                              </m:bar>
                              <m:r>
                                <a:rPr lang="pl-PL" sz="1100" b="1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pl-PL" sz="11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ctrlPr>
                                        <a:rPr lang="pl-PL" sz="1100" b="1" i="1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pl-PL" sz="1100" b="1" i="1">
                                          <a:latin typeface="Cambria Math"/>
                                        </a:rPr>
                                        <m:t>𝐘</m:t>
                                      </m:r>
                                    </m:e>
                                  </m:bar>
                                </m:e>
                                <m:sup>
                                  <m:r>
                                    <a:rPr lang="pl-PL" sz="11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pl-PL" sz="1100" b="1" i="1">
                                      <a:latin typeface="Cambria Math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pl-PL" sz="1100" b="1">
                                  <a:latin typeface="Cambria Math"/>
                                </a:rPr>
                                <m:t>                  </m:t>
                              </m:r>
                            </m:e>
                            <m:e/>
                            <m:e/>
                            <m:e/>
                            <m:e/>
                          </m:eqArr>
                        </m:e>
                      </m:d>
                      <m:r>
                        <a:rPr lang="pl-PL" sz="1100">
                          <a:latin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11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l-PL" sz="1100" b="1" i="1" smtClean="0">
                                  <a:solidFill>
                                    <a:srgbClr val="A2000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l-PL" sz="1100" b="1" i="1">
                                            <a:solidFill>
                                              <a:srgbClr val="A2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pl-PL" sz="1100" b="1" i="1">
                                                <a:solidFill>
                                                  <a:srgbClr val="A2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pl-PL" sz="1100" b="1" i="1">
                                                <a:solidFill>
                                                  <a:srgbClr val="A20000"/>
                                                </a:solidFill>
                                                <a:latin typeface="Cambria Math"/>
                                              </a:rPr>
                                              <m:t>𝑰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pl-PL" sz="1100" b="1" i="1">
                                            <a:solidFill>
                                              <a:srgbClr val="A20000"/>
                                            </a:solidFill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r>
                                      <a:rPr lang="pl-PL" sz="1100" b="1" i="1">
                                        <a:solidFill>
                                          <a:srgbClr val="A20000"/>
                                        </a:solidFill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pl-PL" sz="1100" b="1" i="1">
                                        <a:solidFill>
                                          <a:srgbClr val="A2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  <m:r>
                                      <a:rPr lang="pl-PL" sz="1100" b="1" i="1">
                                        <a:solidFill>
                                          <a:srgbClr val="A20000"/>
                                        </a:solidFill>
                                        <a:latin typeface="Cambria Math"/>
                                      </a:rPr>
                                      <m:t>       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l-PL" sz="1100" b="1" i="1">
                                            <a:solidFill>
                                              <a:srgbClr val="A2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pl-PL" sz="1100" b="1" i="1">
                                                <a:solidFill>
                                                  <a:srgbClr val="A2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pl-PL" sz="1100" b="1" i="1">
                                                <a:solidFill>
                                                  <a:srgbClr val="A20000"/>
                                                </a:solidFill>
                                                <a:latin typeface="Cambria Math"/>
                                              </a:rPr>
                                              <m:t>𝑰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pl-PL" sz="1100" b="1" i="1">
                                            <a:solidFill>
                                              <a:srgbClr val="A20000"/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r>
                                      <a:rPr lang="pl-PL" sz="1100" b="1" i="1">
                                        <a:solidFill>
                                          <a:srgbClr val="A20000"/>
                                        </a:solidFill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pl-PL" sz="1100" b="1" i="1">
                                        <a:solidFill>
                                          <a:srgbClr val="A2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  <m:r>
                                      <a:rPr lang="pl-PL" sz="1100" b="1" i="1">
                                        <a:solidFill>
                                          <a:srgbClr val="A20000"/>
                                        </a:solidFill>
                                        <a:latin typeface="Cambria Math"/>
                                      </a:rPr>
                                      <m:t>       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l-PL" sz="1100" b="1" i="1">
                                            <a:solidFill>
                                              <a:srgbClr val="A2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pl-PL" sz="1100" b="1" i="1">
                                                <a:solidFill>
                                                  <a:srgbClr val="A2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pl-PL" sz="1100" b="1" i="1">
                                                <a:solidFill>
                                                  <a:srgbClr val="A20000"/>
                                                </a:solidFill>
                                                <a:latin typeface="Cambria Math"/>
                                              </a:rPr>
                                              <m:t>𝑰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pl-PL" sz="1100" b="1" i="1">
                                            <a:solidFill>
                                              <a:srgbClr val="A20000"/>
                                            </a:solidFill>
                                            <a:latin typeface="Cambria Math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  <m:r>
                                      <a:rPr lang="pl-PL" sz="1100" b="1" i="1">
                                        <a:solidFill>
                                          <a:srgbClr val="A20000"/>
                                        </a:solidFill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pl-PL" sz="1100" b="1" i="1">
                                        <a:solidFill>
                                          <a:srgbClr val="A2000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  <m:r>
                                      <a:rPr lang="pl-PL" sz="1100" b="1" i="1">
                                        <a:solidFill>
                                          <a:srgbClr val="A20000"/>
                                        </a:solidFill>
                                        <a:latin typeface="Cambria Math"/>
                                      </a:rPr>
                                      <m:t>       </m:t>
                                    </m:r>
                                  </m:e>
                                </m:mr>
                              </m:m>
                            </m:e>
                            <m:e>
                              <m:sSub>
                                <m:sSubPr>
                                  <m:ctrlP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l-PL" sz="1100" b="1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pl-PL" sz="1100" b="1" i="1">
                                              <a:solidFill>
                                                <a:srgbClr val="A2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pl-PL" sz="1100" b="1" i="1">
                                              <a:solidFill>
                                                <a:srgbClr val="A20000"/>
                                              </a:solidFill>
                                              <a:latin typeface="Cambria Math"/>
                                            </a:rPr>
                                            <m:t>𝑰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pl-PL" sz="1100" b="1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  <m:t>𝟒</m:t>
                                      </m:r>
                                    </m:sub>
                                  </m:sSub>
                                  <m: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bar>
                                    <m:barPr>
                                      <m:ctrlPr>
                                        <a:rPr lang="pl-PL" sz="1100" b="1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pl-PL" sz="1100" b="1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  <m:t>𝑰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𝑻</m:t>
                                  </m:r>
                                  <m: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𝑮𝑨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l-PL" sz="1100" b="1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pl-PL" sz="1100" b="1" i="1">
                                              <a:solidFill>
                                                <a:srgbClr val="A2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pl-PL" sz="1100" b="1" i="1">
                                              <a:solidFill>
                                                <a:srgbClr val="A20000"/>
                                              </a:solidFill>
                                              <a:latin typeface="Cambria Math"/>
                                            </a:rPr>
                                            <m:t>𝑰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pl-PL" sz="1100" b="1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  <m:t>𝟓</m:t>
                                      </m:r>
                                    </m:sub>
                                  </m:sSub>
                                  <m: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bar>
                                    <m:barPr>
                                      <m:ctrlPr>
                                        <a:rPr lang="pl-PL" sz="1100" b="1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pl-PL" sz="1100" b="1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  <m:t>𝑰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𝑻</m:t>
                                  </m:r>
                                  <m: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𝑮𝑩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l-PL" sz="1100" b="1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pl-PL" sz="1100" b="1" i="1">
                                              <a:solidFill>
                                                <a:srgbClr val="A2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pl-PL" sz="1100" b="1" i="1">
                                              <a:solidFill>
                                                <a:srgbClr val="A20000"/>
                                              </a:solidFill>
                                              <a:latin typeface="Cambria Math"/>
                                            </a:rPr>
                                            <m:t>𝑰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pl-PL" sz="1100" b="1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  <m:t>𝟔</m:t>
                                      </m:r>
                                    </m:sub>
                                  </m:sSub>
                                  <m: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bar>
                                    <m:barPr>
                                      <m:ctrlPr>
                                        <a:rPr lang="pl-PL" sz="1100" b="1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pl-PL" sz="1100" b="1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  <m:t>𝑰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𝑻</m:t>
                                  </m:r>
                                  <m: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𝑮𝑪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pl-PL" sz="1100" b="1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pl-PL" sz="1100" b="1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  <m:t>𝑰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𝟕</m:t>
                                  </m:r>
                                </m:sub>
                              </m:sSub>
                              <m:r>
                                <a:rPr lang="pl-PL" sz="1100" b="1" i="1">
                                  <a:solidFill>
                                    <a:srgbClr val="A2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pl-PL" sz="1100" b="1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pl-PL" sz="1100" b="1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  <m:t>𝑰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𝑻</m:t>
                                  </m:r>
                                  <m: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𝑮𝑨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l-PL" sz="1100" b="1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pl-PL" sz="1100" b="1" i="1">
                                              <a:solidFill>
                                                <a:srgbClr val="A2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pl-PL" sz="1100" b="1" i="1">
                                              <a:solidFill>
                                                <a:srgbClr val="A20000"/>
                                              </a:solidFill>
                                              <a:latin typeface="Cambria Math"/>
                                            </a:rPr>
                                            <m:t>𝑰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pl-PL" sz="1100" b="1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  <m:t>𝟖</m:t>
                                      </m:r>
                                    </m:sub>
                                  </m:sSub>
                                  <m: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bar>
                                    <m:barPr>
                                      <m:ctrlPr>
                                        <a:rPr lang="pl-PL" sz="1100" b="1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pl-PL" sz="1100" b="1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  <m:t>𝑰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𝑻</m:t>
                                  </m:r>
                                  <m: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𝑮𝑩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pl-PL" sz="1100" b="1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pl-PL" sz="1100" b="1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  <m:t>𝑰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𝟗</m:t>
                                  </m:r>
                                </m:sub>
                              </m:sSub>
                              <m:r>
                                <a:rPr lang="pl-PL" sz="1100" b="1" i="1">
                                  <a:solidFill>
                                    <a:srgbClr val="A2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pl-PL" sz="1100" b="1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pl-PL" sz="1100" b="1" i="1">
                                          <a:solidFill>
                                            <a:srgbClr val="A20000"/>
                                          </a:solidFill>
                                          <a:latin typeface="Cambria Math"/>
                                        </a:rPr>
                                        <m:t>𝑰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𝑻</m:t>
                                  </m:r>
                                  <m: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pl-PL" sz="1100" b="1" i="1">
                                      <a:solidFill>
                                        <a:srgbClr val="A20000"/>
                                      </a:solidFill>
                                      <a:latin typeface="Cambria Math"/>
                                    </a:rPr>
                                    <m:t>𝑮𝑪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pl-PL" sz="1100" dirty="0"/>
              </a:p>
            </p:txBody>
          </p:sp>
        </mc:Choice>
        <mc:Fallback xmlns="">
          <p:sp>
            <p:nvSpPr>
              <p:cNvPr id="329" name="Równ_U=ZI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264" y="3217488"/>
                <a:ext cx="3245697" cy="171329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2" name="Równ_I=YU"/>
          <p:cNvGrpSpPr/>
          <p:nvPr/>
        </p:nvGrpSpPr>
        <p:grpSpPr>
          <a:xfrm>
            <a:off x="1232611" y="3028980"/>
            <a:ext cx="6550925" cy="1969770"/>
            <a:chOff x="1610436" y="1219230"/>
            <a:chExt cx="6550925" cy="1969770"/>
          </a:xfrm>
        </p:grpSpPr>
        <p:grpSp>
          <p:nvGrpSpPr>
            <p:cNvPr id="303" name="Nawiasy"/>
            <p:cNvGrpSpPr/>
            <p:nvPr/>
          </p:nvGrpSpPr>
          <p:grpSpPr>
            <a:xfrm>
              <a:off x="1920211" y="1402032"/>
              <a:ext cx="6162675" cy="1711073"/>
              <a:chOff x="1920211" y="1402032"/>
              <a:chExt cx="6162675" cy="1711073"/>
            </a:xfrm>
          </p:grpSpPr>
          <p:grpSp>
            <p:nvGrpSpPr>
              <p:cNvPr id="305" name="Naw_P3"/>
              <p:cNvGrpSpPr/>
              <p:nvPr/>
            </p:nvGrpSpPr>
            <p:grpSpPr>
              <a:xfrm>
                <a:off x="8000342" y="1402032"/>
                <a:ext cx="82544" cy="1709168"/>
                <a:chOff x="0" y="0"/>
                <a:chExt cx="83113" cy="1710000"/>
              </a:xfrm>
            </p:grpSpPr>
            <p:cxnSp>
              <p:nvCxnSpPr>
                <p:cNvPr id="326" name="Łącznik prostoliniowy 325"/>
                <p:cNvCxnSpPr/>
                <p:nvPr/>
              </p:nvCxnSpPr>
              <p:spPr bwMode="auto">
                <a:xfrm flipH="1">
                  <a:off x="79513" y="0"/>
                  <a:ext cx="3600" cy="171000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7" name="Łącznik prostoliniowy 326"/>
                <p:cNvCxnSpPr/>
                <p:nvPr/>
              </p:nvCxnSpPr>
              <p:spPr bwMode="auto">
                <a:xfrm>
                  <a:off x="0" y="7951"/>
                  <a:ext cx="71204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8" name="Łącznik prostoliniowy 327"/>
                <p:cNvCxnSpPr/>
                <p:nvPr/>
              </p:nvCxnSpPr>
              <p:spPr bwMode="auto">
                <a:xfrm>
                  <a:off x="0" y="1701579"/>
                  <a:ext cx="71204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06" name="Naw_L3"/>
              <p:cNvGrpSpPr/>
              <p:nvPr/>
            </p:nvGrpSpPr>
            <p:grpSpPr>
              <a:xfrm>
                <a:off x="7519900" y="1402032"/>
                <a:ext cx="71750" cy="1709168"/>
                <a:chOff x="0" y="0"/>
                <a:chExt cx="71755" cy="1710000"/>
              </a:xfrm>
            </p:grpSpPr>
            <p:cxnSp>
              <p:nvCxnSpPr>
                <p:cNvPr id="323" name="Łącznik prostoliniowy 322"/>
                <p:cNvCxnSpPr/>
                <p:nvPr/>
              </p:nvCxnSpPr>
              <p:spPr bwMode="auto">
                <a:xfrm flipH="1">
                  <a:off x="0" y="0"/>
                  <a:ext cx="0" cy="171000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4" name="Łącznik prostoliniowy 323"/>
                <p:cNvCxnSpPr/>
                <p:nvPr/>
              </p:nvCxnSpPr>
              <p:spPr bwMode="auto">
                <a:xfrm>
                  <a:off x="0" y="7951"/>
                  <a:ext cx="71755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5" name="Łącznik prostoliniowy 324"/>
                <p:cNvCxnSpPr/>
                <p:nvPr/>
              </p:nvCxnSpPr>
              <p:spPr bwMode="auto">
                <a:xfrm>
                  <a:off x="0" y="1701579"/>
                  <a:ext cx="71755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07" name="Naw_P2"/>
              <p:cNvGrpSpPr/>
              <p:nvPr/>
            </p:nvGrpSpPr>
            <p:grpSpPr>
              <a:xfrm>
                <a:off x="7228848" y="1402032"/>
                <a:ext cx="82544" cy="1711073"/>
                <a:chOff x="0" y="-1906"/>
                <a:chExt cx="83113" cy="1711906"/>
              </a:xfrm>
            </p:grpSpPr>
            <p:cxnSp>
              <p:nvCxnSpPr>
                <p:cNvPr id="320" name="Łącznik prostoliniowy 319"/>
                <p:cNvCxnSpPr/>
                <p:nvPr/>
              </p:nvCxnSpPr>
              <p:spPr bwMode="auto">
                <a:xfrm flipH="1">
                  <a:off x="79513" y="0"/>
                  <a:ext cx="3600" cy="171000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1" name="Łącznik prostoliniowy 320"/>
                <p:cNvCxnSpPr/>
                <p:nvPr/>
              </p:nvCxnSpPr>
              <p:spPr bwMode="auto">
                <a:xfrm>
                  <a:off x="0" y="-1906"/>
                  <a:ext cx="71204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2" name="Łącznik prostoliniowy 321"/>
                <p:cNvCxnSpPr/>
                <p:nvPr/>
              </p:nvCxnSpPr>
              <p:spPr bwMode="auto">
                <a:xfrm>
                  <a:off x="0" y="1701579"/>
                  <a:ext cx="71204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08" name="Naw_L2"/>
              <p:cNvGrpSpPr/>
              <p:nvPr/>
            </p:nvGrpSpPr>
            <p:grpSpPr>
              <a:xfrm>
                <a:off x="3134523" y="1402032"/>
                <a:ext cx="71750" cy="1709168"/>
                <a:chOff x="0" y="0"/>
                <a:chExt cx="71755" cy="1710000"/>
              </a:xfrm>
            </p:grpSpPr>
            <p:cxnSp>
              <p:nvCxnSpPr>
                <p:cNvPr id="317" name="Łącznik prostoliniowy 316"/>
                <p:cNvCxnSpPr/>
                <p:nvPr/>
              </p:nvCxnSpPr>
              <p:spPr bwMode="auto">
                <a:xfrm flipH="1">
                  <a:off x="0" y="0"/>
                  <a:ext cx="0" cy="171000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8" name="Łącznik prostoliniowy 317"/>
                <p:cNvCxnSpPr/>
                <p:nvPr/>
              </p:nvCxnSpPr>
              <p:spPr bwMode="auto">
                <a:xfrm>
                  <a:off x="0" y="7951"/>
                  <a:ext cx="71755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9" name="Łącznik prostoliniowy 318"/>
                <p:cNvCxnSpPr/>
                <p:nvPr/>
              </p:nvCxnSpPr>
              <p:spPr bwMode="auto">
                <a:xfrm>
                  <a:off x="0" y="1701579"/>
                  <a:ext cx="71755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09" name="Naw_P1"/>
              <p:cNvGrpSpPr/>
              <p:nvPr/>
            </p:nvGrpSpPr>
            <p:grpSpPr>
              <a:xfrm>
                <a:off x="2652367" y="1402032"/>
                <a:ext cx="82544" cy="1709168"/>
                <a:chOff x="0" y="0"/>
                <a:chExt cx="83113" cy="1710000"/>
              </a:xfrm>
            </p:grpSpPr>
            <p:cxnSp>
              <p:nvCxnSpPr>
                <p:cNvPr id="314" name="Łącznik prostoliniowy 313"/>
                <p:cNvCxnSpPr/>
                <p:nvPr/>
              </p:nvCxnSpPr>
              <p:spPr bwMode="auto">
                <a:xfrm flipH="1">
                  <a:off x="79513" y="0"/>
                  <a:ext cx="3600" cy="171000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5" name="Łącznik prostoliniowy 314"/>
                <p:cNvCxnSpPr/>
                <p:nvPr/>
              </p:nvCxnSpPr>
              <p:spPr bwMode="auto">
                <a:xfrm>
                  <a:off x="0" y="7951"/>
                  <a:ext cx="71204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6" name="Łącznik prostoliniowy 315"/>
                <p:cNvCxnSpPr/>
                <p:nvPr/>
              </p:nvCxnSpPr>
              <p:spPr bwMode="auto">
                <a:xfrm>
                  <a:off x="0" y="1701579"/>
                  <a:ext cx="71204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10" name="Naw_L1"/>
              <p:cNvGrpSpPr/>
              <p:nvPr/>
            </p:nvGrpSpPr>
            <p:grpSpPr>
              <a:xfrm>
                <a:off x="1920211" y="1402032"/>
                <a:ext cx="71750" cy="1709168"/>
                <a:chOff x="0" y="0"/>
                <a:chExt cx="71755" cy="1710000"/>
              </a:xfrm>
            </p:grpSpPr>
            <p:cxnSp>
              <p:nvCxnSpPr>
                <p:cNvPr id="311" name="Łącznik prostoliniowy 310"/>
                <p:cNvCxnSpPr/>
                <p:nvPr/>
              </p:nvCxnSpPr>
              <p:spPr bwMode="auto">
                <a:xfrm flipH="1">
                  <a:off x="0" y="0"/>
                  <a:ext cx="0" cy="171000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2" name="Łącznik prostoliniowy 311"/>
                <p:cNvCxnSpPr/>
                <p:nvPr/>
              </p:nvCxnSpPr>
              <p:spPr bwMode="auto">
                <a:xfrm>
                  <a:off x="0" y="7951"/>
                  <a:ext cx="71755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3" name="Łącznik prostoliniowy 312"/>
                <p:cNvCxnSpPr/>
                <p:nvPr/>
              </p:nvCxnSpPr>
              <p:spPr bwMode="auto">
                <a:xfrm>
                  <a:off x="0" y="1701579"/>
                  <a:ext cx="71755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304" name="Równ_I=YU"/>
            <p:cNvSpPr>
              <a:spLocks noChangeArrowheads="1"/>
            </p:cNvSpPr>
            <p:nvPr/>
          </p:nvSpPr>
          <p:spPr bwMode="auto">
            <a:xfrm>
              <a:off x="1610436" y="1219230"/>
              <a:ext cx="6550925" cy="1969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1" hangingPunct="1"/>
              <a:r>
                <a:rPr lang="pl-PL" altLang="pl-PL" sz="1200" dirty="0">
                  <a:latin typeface="Courier New" panose="02070309020205020404" pitchFamily="49" charset="0"/>
                  <a:ea typeface="Times New Roman" pitchFamily="18" charset="0"/>
                  <a:cs typeface="Courier New" pitchFamily="49" charset="0"/>
                </a:rPr>
                <a:t> 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             </a:t>
              </a:r>
              <a:r>
                <a:rPr lang="pl-PL" altLang="pl-PL" sz="1200" dirty="0" smtClean="0">
                  <a:solidFill>
                    <a:srgbClr val="A20000"/>
                  </a:solidFill>
                  <a:latin typeface="Courier New" panose="02070309020205020404" pitchFamily="49" charset="0"/>
                  <a:ea typeface="Times New Roman" pitchFamily="18" charset="0"/>
                  <a:cs typeface="Courier New" pitchFamily="49" charset="0"/>
                </a:rPr>
                <a:t>1    </a:t>
              </a:r>
              <a:r>
                <a:rPr lang="pl-PL" altLang="pl-PL" sz="1200" dirty="0">
                  <a:solidFill>
                    <a:srgbClr val="A20000"/>
                  </a:solidFill>
                  <a:latin typeface="Courier New" panose="02070309020205020404" pitchFamily="49" charset="0"/>
                  <a:ea typeface="Times New Roman" pitchFamily="18" charset="0"/>
                  <a:cs typeface="Courier New" pitchFamily="49" charset="0"/>
                </a:rPr>
                <a:t>2  </a:t>
              </a:r>
              <a:r>
                <a:rPr lang="pl-PL" altLang="pl-PL" sz="1200" dirty="0" smtClean="0">
                  <a:solidFill>
                    <a:srgbClr val="A20000"/>
                  </a:solidFill>
                  <a:latin typeface="Courier New" panose="02070309020205020404" pitchFamily="49" charset="0"/>
                  <a:ea typeface="Times New Roman" pitchFamily="18" charset="0"/>
                  <a:cs typeface="Courier New" pitchFamily="49" charset="0"/>
                </a:rPr>
                <a:t>  </a:t>
              </a:r>
              <a:r>
                <a:rPr lang="pl-PL" altLang="pl-PL" sz="1200" dirty="0">
                  <a:solidFill>
                    <a:srgbClr val="A20000"/>
                  </a:solidFill>
                  <a:latin typeface="Courier New" panose="02070309020205020404" pitchFamily="49" charset="0"/>
                  <a:ea typeface="Times New Roman" pitchFamily="18" charset="0"/>
                  <a:cs typeface="Courier New" pitchFamily="49" charset="0"/>
                </a:rPr>
                <a:t>3 </a:t>
              </a:r>
              <a:r>
                <a:rPr lang="pl-PL" altLang="pl-PL" sz="1200" dirty="0" smtClean="0">
                  <a:solidFill>
                    <a:srgbClr val="A20000"/>
                  </a:solidFill>
                  <a:latin typeface="Courier New" panose="02070309020205020404" pitchFamily="49" charset="0"/>
                  <a:ea typeface="Times New Roman" pitchFamily="18" charset="0"/>
                  <a:cs typeface="Courier New" pitchFamily="49" charset="0"/>
                </a:rPr>
                <a:t>   </a:t>
              </a:r>
              <a:r>
                <a:rPr lang="pl-PL" altLang="pl-PL" sz="1200" dirty="0">
                  <a:solidFill>
                    <a:srgbClr val="A20000"/>
                  </a:solidFill>
                  <a:latin typeface="Courier New" panose="02070309020205020404" pitchFamily="49" charset="0"/>
                  <a:ea typeface="Times New Roman" pitchFamily="18" charset="0"/>
                  <a:cs typeface="Courier New" pitchFamily="49" charset="0"/>
                </a:rPr>
                <a:t>4  </a:t>
              </a:r>
              <a:r>
                <a:rPr lang="pl-PL" altLang="pl-PL" sz="1200" dirty="0" smtClean="0">
                  <a:solidFill>
                    <a:srgbClr val="A20000"/>
                  </a:solidFill>
                  <a:latin typeface="Courier New" panose="02070309020205020404" pitchFamily="49" charset="0"/>
                  <a:ea typeface="Times New Roman" pitchFamily="18" charset="0"/>
                  <a:cs typeface="Courier New" pitchFamily="49" charset="0"/>
                </a:rPr>
                <a:t>  </a:t>
              </a:r>
              <a:r>
                <a:rPr lang="pl-PL" altLang="pl-PL" sz="1200" dirty="0">
                  <a:solidFill>
                    <a:srgbClr val="A20000"/>
                  </a:solidFill>
                  <a:latin typeface="Courier New" panose="02070309020205020404" pitchFamily="49" charset="0"/>
                  <a:ea typeface="Times New Roman" pitchFamily="18" charset="0"/>
                  <a:cs typeface="Courier New" pitchFamily="49" charset="0"/>
                </a:rPr>
                <a:t>5 </a:t>
              </a:r>
              <a:r>
                <a:rPr lang="pl-PL" altLang="pl-PL" sz="1200" dirty="0" smtClean="0">
                  <a:solidFill>
                    <a:srgbClr val="A20000"/>
                  </a:solidFill>
                  <a:latin typeface="Courier New" panose="02070309020205020404" pitchFamily="49" charset="0"/>
                  <a:ea typeface="Times New Roman" pitchFamily="18" charset="0"/>
                  <a:cs typeface="Courier New" pitchFamily="49" charset="0"/>
                </a:rPr>
                <a:t>   </a:t>
              </a:r>
              <a:r>
                <a:rPr lang="pl-PL" altLang="pl-PL" sz="1200" dirty="0">
                  <a:solidFill>
                    <a:srgbClr val="A20000"/>
                  </a:solidFill>
                  <a:latin typeface="Courier New" panose="02070309020205020404" pitchFamily="49" charset="0"/>
                  <a:ea typeface="Times New Roman" pitchFamily="18" charset="0"/>
                  <a:cs typeface="Courier New" pitchFamily="49" charset="0"/>
                </a:rPr>
                <a:t>6  </a:t>
              </a:r>
              <a:r>
                <a:rPr lang="pl-PL" altLang="pl-PL" sz="1200" dirty="0" smtClean="0">
                  <a:solidFill>
                    <a:srgbClr val="A20000"/>
                  </a:solidFill>
                  <a:latin typeface="Courier New" panose="02070309020205020404" pitchFamily="49" charset="0"/>
                  <a:ea typeface="Times New Roman" pitchFamily="18" charset="0"/>
                  <a:cs typeface="Courier New" pitchFamily="49" charset="0"/>
                </a:rPr>
                <a:t>  7    8    </a:t>
              </a:r>
              <a:r>
                <a:rPr lang="pl-PL" altLang="pl-PL" sz="1200" dirty="0">
                  <a:solidFill>
                    <a:srgbClr val="A20000"/>
                  </a:solidFill>
                  <a:latin typeface="Courier New" panose="02070309020205020404" pitchFamily="49" charset="0"/>
                  <a:ea typeface="Times New Roman" pitchFamily="18" charset="0"/>
                  <a:cs typeface="Courier New" pitchFamily="49" charset="0"/>
                </a:rPr>
                <a:t>9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    </a:t>
              </a:r>
              <a:endParaRPr lang="pl-PL" altLang="pl-PL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/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 </a:t>
              </a:r>
              <a:r>
                <a:rPr lang="pl-PL" altLang="pl-PL" sz="1200" b="1" i="1" u="sng" dirty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I</a:t>
              </a:r>
              <a:r>
                <a:rPr lang="pl-PL" altLang="pl-PL" sz="1200" b="1" i="1" baseline="-30000" dirty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1</a:t>
              </a:r>
              <a:r>
                <a:rPr lang="pl-PL" altLang="pl-PL" sz="1200" b="1" i="1" dirty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=0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   </a:t>
              </a:r>
              <a:r>
                <a:rPr lang="pl-PL" altLang="pl-PL" sz="1200" dirty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1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</a:t>
              </a:r>
              <a:r>
                <a:rPr lang="pl-PL" altLang="pl-PL" sz="1200" u="sng" dirty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Y</a:t>
              </a:r>
              <a:r>
                <a:rPr lang="pl-PL" altLang="pl-PL" sz="1200" baseline="-30000" dirty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11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0  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0   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</a:t>
              </a:r>
              <a:r>
                <a:rPr lang="pl-PL" altLang="pl-PL" sz="1200" u="sng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Y</a:t>
              </a:r>
              <a:r>
                <a:rPr lang="pl-PL" altLang="pl-PL" sz="1200" baseline="-30000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14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0    0    0    0    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0  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 </a:t>
              </a:r>
              <a:r>
                <a:rPr lang="pl-PL" altLang="pl-PL" sz="1200" b="1" i="1" dirty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Δ</a:t>
              </a:r>
              <a:r>
                <a:rPr lang="pl-PL" altLang="pl-PL" sz="1200" b="1" i="1" u="sng" dirty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U</a:t>
              </a:r>
              <a:r>
                <a:rPr lang="pl-PL" altLang="pl-PL" sz="1200" b="1" i="1" baseline="-30000" dirty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1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</a:t>
              </a:r>
              <a:endParaRPr lang="pl-PL" altLang="pl-PL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/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 </a:t>
              </a:r>
              <a:r>
                <a:rPr lang="pl-PL" altLang="pl-PL" sz="1200" b="1" i="1" u="sng" dirty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I</a:t>
              </a:r>
              <a:r>
                <a:rPr lang="pl-PL" altLang="pl-PL" sz="1200" b="1" i="1" baseline="-30000" dirty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2</a:t>
              </a:r>
              <a:r>
                <a:rPr lang="pl-PL" altLang="pl-PL" sz="1200" b="1" i="1" dirty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=0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</a:t>
              </a:r>
              <a:r>
                <a:rPr lang="pl-PL" altLang="pl-PL" sz="1200" b="1" dirty="0">
                  <a:solidFill>
                    <a:srgbClr val="0070C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</a:t>
              </a:r>
              <a:r>
                <a:rPr lang="pl-PL" altLang="pl-PL" sz="1200" dirty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2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0   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</a:t>
              </a:r>
              <a:r>
                <a:rPr lang="pl-PL" altLang="pl-PL" sz="1200" u="sng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Y</a:t>
              </a:r>
              <a:r>
                <a:rPr lang="pl-PL" altLang="pl-PL" sz="1200" baseline="-30000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22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0    0    </a:t>
              </a:r>
              <a:r>
                <a:rPr lang="pl-PL" altLang="pl-PL" sz="1200" u="sng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Y</a:t>
              </a:r>
              <a:r>
                <a:rPr lang="pl-PL" altLang="pl-PL" sz="1200" baseline="-30000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25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0    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0 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0    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0     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</a:t>
              </a:r>
              <a:r>
                <a:rPr lang="pl-PL" altLang="pl-PL" sz="1200" b="1" i="1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Δ</a:t>
              </a:r>
              <a:r>
                <a:rPr lang="pl-PL" altLang="pl-PL" sz="1200" b="1" i="1" u="sng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U</a:t>
              </a:r>
              <a:r>
                <a:rPr lang="pl-PL" altLang="pl-PL" sz="1200" b="1" i="1" baseline="-30000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2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</a:t>
              </a:r>
              <a:endParaRPr lang="pl-PL" altLang="pl-PL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/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 </a:t>
              </a:r>
              <a:r>
                <a:rPr lang="pl-PL" altLang="pl-PL" sz="1200" b="1" i="1" u="sng" dirty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I</a:t>
              </a:r>
              <a:r>
                <a:rPr lang="pl-PL" altLang="pl-PL" sz="1200" b="1" i="1" baseline="-30000" dirty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3</a:t>
              </a:r>
              <a:r>
                <a:rPr lang="pl-PL" altLang="pl-PL" sz="1200" b="1" i="1" dirty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=0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   </a:t>
              </a:r>
              <a:r>
                <a:rPr lang="pl-PL" altLang="pl-PL" sz="1200" dirty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3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0  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0   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</a:t>
              </a:r>
              <a:r>
                <a:rPr lang="pl-PL" altLang="pl-PL" sz="1200" u="sng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Y</a:t>
              </a:r>
              <a:r>
                <a:rPr lang="pl-PL" altLang="pl-PL" sz="1200" baseline="-30000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33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0    0    </a:t>
              </a:r>
              <a:r>
                <a:rPr lang="pl-PL" altLang="pl-PL" sz="1200" u="sng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Y</a:t>
              </a:r>
              <a:r>
                <a:rPr lang="pl-PL" altLang="pl-PL" sz="1200" baseline="-30000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36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0    0    0      </a:t>
              </a:r>
              <a:r>
                <a:rPr lang="pl-PL" altLang="pl-PL" sz="1200" b="1" i="1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Δ</a:t>
              </a:r>
              <a:r>
                <a:rPr lang="pl-PL" altLang="pl-PL" sz="1200" b="1" i="1" u="sng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U</a:t>
              </a:r>
              <a:r>
                <a:rPr lang="pl-PL" altLang="pl-PL" sz="1200" b="1" i="1" baseline="-30000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3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</a:t>
              </a:r>
              <a:endParaRPr lang="pl-PL" altLang="pl-PL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/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 </a:t>
              </a:r>
              <a:r>
                <a:rPr lang="pl-PL" altLang="pl-PL" sz="1200" b="1" i="1" u="sng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I</a:t>
              </a:r>
              <a:r>
                <a:rPr lang="pl-PL" altLang="pl-PL" sz="1200" b="1" i="1" baseline="-30000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4</a:t>
              </a:r>
              <a:r>
                <a:rPr lang="pl-PL" altLang="pl-PL" sz="1200" b="1" i="1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=</a:t>
              </a:r>
              <a:r>
                <a:rPr lang="pl-PL" altLang="pl-PL" sz="1200" b="1" i="1" u="sng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I</a:t>
              </a:r>
              <a:r>
                <a:rPr lang="pl-PL" altLang="pl-PL" sz="1200" b="1" i="1" baseline="-30000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T1GA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</a:t>
              </a:r>
              <a:r>
                <a:rPr lang="pl-PL" altLang="pl-PL" sz="8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</a:t>
              </a:r>
              <a:r>
                <a:rPr lang="pl-PL" altLang="pl-PL" sz="1200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4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</a:t>
              </a:r>
              <a:r>
                <a:rPr lang="pl-PL" altLang="pl-PL" sz="1200" u="sng" dirty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Y</a:t>
              </a:r>
              <a:r>
                <a:rPr lang="pl-PL" altLang="pl-PL" sz="1200" baseline="-30000" dirty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41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0  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0   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</a:t>
              </a:r>
              <a:r>
                <a:rPr lang="pl-PL" altLang="pl-PL" sz="1200" u="sng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Y</a:t>
              </a:r>
              <a:r>
                <a:rPr lang="pl-PL" altLang="pl-PL" sz="1200" baseline="-30000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44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</a:t>
              </a:r>
              <a:r>
                <a:rPr lang="pl-PL" altLang="pl-PL" sz="1200" u="sng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Y</a:t>
              </a:r>
              <a:r>
                <a:rPr lang="pl-PL" altLang="pl-PL" sz="1200" baseline="-30000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45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</a:t>
              </a:r>
              <a:r>
                <a:rPr lang="pl-PL" altLang="pl-PL" sz="1200" u="sng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Y</a:t>
              </a:r>
              <a:r>
                <a:rPr lang="pl-PL" altLang="pl-PL" sz="1200" baseline="-30000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46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</a:t>
              </a:r>
              <a:r>
                <a:rPr lang="pl-PL" altLang="pl-PL" sz="1200" u="sng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Y</a:t>
              </a:r>
              <a:r>
                <a:rPr lang="pl-PL" altLang="pl-PL" sz="1200" baseline="-30000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47   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0    0      </a:t>
              </a:r>
              <a:r>
                <a:rPr lang="pl-PL" altLang="pl-PL" sz="1200" b="1" i="1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Δ</a:t>
              </a:r>
              <a:r>
                <a:rPr lang="pl-PL" altLang="pl-PL" sz="1200" b="1" i="1" u="sng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U</a:t>
              </a:r>
              <a:r>
                <a:rPr lang="pl-PL" altLang="pl-PL" sz="1200" b="1" i="1" baseline="-30000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4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</a:t>
              </a:r>
              <a:endParaRPr lang="pl-PL" altLang="pl-PL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/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 </a:t>
              </a:r>
              <a:r>
                <a:rPr lang="pl-PL" altLang="pl-PL" sz="1200" b="1" i="1" u="sng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I</a:t>
              </a:r>
              <a:r>
                <a:rPr lang="pl-PL" altLang="pl-PL" sz="1200" b="1" i="1" baseline="-30000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5</a:t>
              </a:r>
              <a:r>
                <a:rPr lang="pl-PL" altLang="pl-PL" sz="1200" b="1" i="1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=</a:t>
              </a:r>
              <a:r>
                <a:rPr lang="pl-PL" altLang="pl-PL" sz="1200" b="1" i="1" u="sng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I</a:t>
              </a:r>
              <a:r>
                <a:rPr lang="pl-PL" altLang="pl-PL" sz="1200" b="1" i="1" baseline="-30000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T1GB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</a:t>
              </a:r>
              <a:r>
                <a:rPr lang="pl-PL" altLang="pl-PL" sz="1200" b="1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=</a:t>
              </a:r>
              <a:r>
                <a:rPr lang="pl-PL" altLang="pl-PL" sz="800" b="1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</a:t>
              </a:r>
              <a:r>
                <a:rPr lang="pl-PL" altLang="pl-PL" sz="1200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5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0  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</a:t>
              </a:r>
              <a:r>
                <a:rPr lang="pl-PL" altLang="pl-PL" sz="1200" u="sng" dirty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Y</a:t>
              </a:r>
              <a:r>
                <a:rPr lang="pl-PL" altLang="pl-PL" sz="1200" baseline="-30000" dirty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52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0   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</a:t>
              </a:r>
              <a:r>
                <a:rPr lang="pl-PL" altLang="pl-PL" sz="1200" u="sng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Y</a:t>
              </a:r>
              <a:r>
                <a:rPr lang="pl-PL" altLang="pl-PL" sz="1200" baseline="-30000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54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</a:t>
              </a:r>
              <a:r>
                <a:rPr lang="pl-PL" altLang="pl-PL" sz="1200" u="sng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Y</a:t>
              </a:r>
              <a:r>
                <a:rPr lang="pl-PL" altLang="pl-PL" sz="1200" baseline="-30000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55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</a:t>
              </a:r>
              <a:r>
                <a:rPr lang="pl-PL" altLang="pl-PL" sz="1200" u="sng" dirty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Y</a:t>
              </a:r>
              <a:r>
                <a:rPr lang="pl-PL" altLang="pl-PL" sz="1200" baseline="-30000" dirty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56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0  </a:t>
              </a:r>
              <a:r>
                <a:rPr lang="pl-PL" altLang="pl-PL" sz="1200" dirty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</a:t>
              </a:r>
              <a:r>
                <a:rPr lang="pl-PL" altLang="pl-PL" sz="1200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</a:t>
              </a:r>
              <a:r>
                <a:rPr lang="pl-PL" altLang="pl-PL" sz="1200" u="sng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Y</a:t>
              </a:r>
              <a:r>
                <a:rPr lang="pl-PL" altLang="pl-PL" sz="1200" baseline="-30000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58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0   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∙ 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</a:t>
              </a:r>
              <a:r>
                <a:rPr lang="pl-PL" altLang="pl-PL" sz="1200" b="1" i="1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Δ</a:t>
              </a:r>
              <a:r>
                <a:rPr lang="pl-PL" altLang="pl-PL" sz="1200" b="1" i="1" u="sng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U</a:t>
              </a:r>
              <a:r>
                <a:rPr lang="pl-PL" altLang="pl-PL" sz="1200" b="1" i="1" baseline="-30000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5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</a:t>
              </a:r>
              <a:endParaRPr lang="pl-PL" altLang="pl-PL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/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 </a:t>
              </a:r>
              <a:r>
                <a:rPr lang="pl-PL" altLang="pl-PL" sz="1200" b="1" i="1" u="sng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I</a:t>
              </a:r>
              <a:r>
                <a:rPr lang="pl-PL" altLang="pl-PL" sz="1200" b="1" i="1" baseline="-30000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6</a:t>
              </a:r>
              <a:r>
                <a:rPr lang="pl-PL" altLang="pl-PL" sz="1200" b="1" i="1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=</a:t>
              </a:r>
              <a:r>
                <a:rPr lang="pl-PL" altLang="pl-PL" sz="1200" b="1" i="1" u="sng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I</a:t>
              </a:r>
              <a:r>
                <a:rPr lang="pl-PL" altLang="pl-PL" sz="1200" b="1" i="1" baseline="-30000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T1GC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</a:t>
              </a:r>
              <a:r>
                <a:rPr lang="pl-PL" altLang="pl-PL" sz="8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</a:t>
              </a:r>
              <a:r>
                <a:rPr lang="pl-PL" altLang="pl-PL" sz="1200" dirty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6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0  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0   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</a:t>
              </a:r>
              <a:r>
                <a:rPr lang="pl-PL" altLang="pl-PL" sz="1200" u="sng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Y</a:t>
              </a:r>
              <a:r>
                <a:rPr lang="pl-PL" altLang="pl-PL" sz="1200" baseline="-30000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63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</a:t>
              </a:r>
              <a:r>
                <a:rPr lang="pl-PL" altLang="pl-PL" sz="1200" u="sng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Y</a:t>
              </a:r>
              <a:r>
                <a:rPr lang="pl-PL" altLang="pl-PL" sz="1200" baseline="-30000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64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</a:t>
              </a:r>
              <a:r>
                <a:rPr lang="pl-PL" altLang="pl-PL" sz="1200" u="sng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Y</a:t>
              </a:r>
              <a:r>
                <a:rPr lang="pl-PL" altLang="pl-PL" sz="1200" baseline="-30000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65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</a:t>
              </a:r>
              <a:r>
                <a:rPr lang="pl-PL" altLang="pl-PL" sz="1200" u="sng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Y</a:t>
              </a:r>
              <a:r>
                <a:rPr lang="pl-PL" altLang="pl-PL" sz="1200" baseline="-30000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66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0  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0   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</a:t>
              </a:r>
              <a:r>
                <a:rPr lang="pl-PL" altLang="pl-PL" sz="1200" u="sng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Y</a:t>
              </a:r>
              <a:r>
                <a:rPr lang="pl-PL" altLang="pl-PL" sz="1200" baseline="-30000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69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  </a:t>
              </a:r>
              <a:r>
                <a:rPr lang="pl-PL" altLang="pl-PL" sz="1200" b="1" i="1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Δ</a:t>
              </a:r>
              <a:r>
                <a:rPr lang="pl-PL" altLang="pl-PL" sz="1200" b="1" i="1" u="sng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U</a:t>
              </a:r>
              <a:r>
                <a:rPr lang="pl-PL" altLang="pl-PL" sz="1200" b="1" i="1" baseline="-30000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6</a:t>
              </a:r>
              <a:r>
                <a:rPr lang="pl-PL" altLang="pl-PL" sz="1200" b="1" baseline="-30000" dirty="0" smtClean="0">
                  <a:solidFill>
                    <a:srgbClr val="FF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</a:t>
              </a:r>
              <a:r>
                <a:rPr lang="pl-PL" altLang="pl-PL" sz="1200" u="sng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</a:t>
              </a:r>
              <a:endParaRPr lang="pl-PL" altLang="pl-PL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/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 </a:t>
              </a:r>
              <a:r>
                <a:rPr lang="pl-PL" altLang="pl-PL" sz="1200" b="1" i="1" u="sng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I</a:t>
              </a:r>
              <a:r>
                <a:rPr lang="pl-PL" altLang="pl-PL" sz="1200" b="1" i="1" baseline="-30000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7</a:t>
              </a:r>
              <a:r>
                <a:rPr lang="pl-PL" altLang="pl-PL" sz="1200" b="1" i="1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=</a:t>
              </a:r>
              <a:r>
                <a:rPr lang="pl-PL" altLang="pl-PL" sz="1200" b="1" i="1" u="sng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I</a:t>
              </a:r>
              <a:r>
                <a:rPr lang="pl-PL" altLang="pl-PL" sz="1200" b="1" i="1" baseline="-30000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T2GA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</a:t>
              </a:r>
              <a:r>
                <a:rPr lang="pl-PL" altLang="pl-PL" sz="8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</a:t>
              </a:r>
              <a:r>
                <a:rPr lang="pl-PL" altLang="pl-PL" sz="1200" dirty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7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0  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    0    </a:t>
              </a:r>
              <a:r>
                <a:rPr lang="pl-PL" altLang="pl-PL" sz="1200" u="sng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Y</a:t>
              </a:r>
              <a:r>
                <a:rPr lang="pl-PL" altLang="pl-PL" sz="1200" baseline="-30000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74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 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0  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0   </a:t>
              </a:r>
              <a:r>
                <a:rPr lang="pl-PL" altLang="pl-PL" sz="1200" u="sng" dirty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Y</a:t>
              </a:r>
              <a:r>
                <a:rPr lang="pl-PL" altLang="pl-PL" sz="1200" baseline="-30000" dirty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77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</a:t>
              </a:r>
              <a:r>
                <a:rPr lang="pl-PL" altLang="pl-PL" sz="1200" u="sng" dirty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Y</a:t>
              </a:r>
              <a:r>
                <a:rPr lang="pl-PL" altLang="pl-PL" sz="1200" baseline="-30000" dirty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78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</a:t>
              </a:r>
              <a:r>
                <a:rPr lang="pl-PL" altLang="pl-PL" sz="1200" u="sng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Y</a:t>
              </a:r>
              <a:r>
                <a:rPr lang="pl-PL" altLang="pl-PL" sz="1200" baseline="-30000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79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  </a:t>
              </a:r>
              <a:r>
                <a:rPr lang="pl-PL" altLang="pl-PL" sz="1200" b="1" i="1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Δ</a:t>
              </a:r>
              <a:r>
                <a:rPr lang="pl-PL" altLang="pl-PL" sz="1200" b="1" i="1" u="sng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U</a:t>
              </a:r>
              <a:r>
                <a:rPr lang="pl-PL" altLang="pl-PL" sz="1200" b="1" i="1" baseline="-30000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7</a:t>
              </a:r>
              <a:r>
                <a:rPr lang="pl-PL" altLang="pl-PL" sz="1200" b="1" baseline="-30000" dirty="0" smtClean="0">
                  <a:solidFill>
                    <a:srgbClr val="FF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</a:t>
              </a:r>
              <a:r>
                <a:rPr lang="pl-PL" altLang="pl-PL" sz="1200" u="sng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</a:t>
              </a:r>
              <a:endParaRPr lang="pl-PL" altLang="pl-PL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lvl="0"/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 </a:t>
              </a:r>
              <a:r>
                <a:rPr lang="pl-PL" altLang="pl-PL" sz="1200" b="1" i="1" u="sng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I</a:t>
              </a:r>
              <a:r>
                <a:rPr lang="pl-PL" altLang="pl-PL" sz="1200" b="1" i="1" baseline="-30000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8</a:t>
              </a:r>
              <a:r>
                <a:rPr lang="pl-PL" altLang="pl-PL" sz="1200" b="1" i="1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=</a:t>
              </a:r>
              <a:r>
                <a:rPr lang="pl-PL" altLang="pl-PL" sz="1200" b="1" i="1" u="sng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I</a:t>
              </a:r>
              <a:r>
                <a:rPr lang="pl-PL" altLang="pl-PL" sz="1200" b="1" i="1" baseline="-30000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T2GB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</a:t>
              </a:r>
              <a:r>
                <a:rPr lang="pl-PL" altLang="pl-PL" sz="8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</a:t>
              </a:r>
              <a:r>
                <a:rPr lang="pl-PL" altLang="pl-PL" sz="1200" dirty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8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0  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0   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0    0</a:t>
              </a:r>
              <a:r>
                <a:rPr lang="pl-PL" altLang="pl-PL" sz="14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 </a:t>
              </a:r>
              <a:r>
                <a:rPr lang="pl-PL" altLang="pl-PL" sz="1200" u="sng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Y</a:t>
              </a:r>
              <a:r>
                <a:rPr lang="pl-PL" altLang="pl-PL" sz="1200" baseline="-30000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85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0   </a:t>
              </a:r>
              <a:r>
                <a:rPr lang="pl-PL" altLang="pl-PL" sz="1200" u="sng" dirty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Y</a:t>
              </a:r>
              <a:r>
                <a:rPr lang="pl-PL" altLang="pl-PL" sz="1200" baseline="-30000" dirty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87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</a:t>
              </a:r>
              <a:r>
                <a:rPr lang="pl-PL" altLang="pl-PL" sz="1200" u="sng" dirty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Y</a:t>
              </a:r>
              <a:r>
                <a:rPr lang="pl-PL" altLang="pl-PL" sz="1200" baseline="-30000" dirty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88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</a:t>
              </a:r>
              <a:r>
                <a:rPr lang="pl-PL" altLang="pl-PL" sz="1200" u="sng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Y</a:t>
              </a:r>
              <a:r>
                <a:rPr lang="pl-PL" altLang="pl-PL" sz="1200" baseline="-30000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89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  </a:t>
              </a:r>
              <a:r>
                <a:rPr lang="pl-PL" altLang="pl-PL" sz="1200" b="1" i="1" dirty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Δ</a:t>
              </a:r>
              <a:r>
                <a:rPr lang="pl-PL" altLang="pl-PL" sz="1200" b="1" i="1" u="sng" dirty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U</a:t>
              </a:r>
              <a:r>
                <a:rPr lang="pl-PL" altLang="pl-PL" sz="1200" b="1" i="1" baseline="-30000" dirty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8</a:t>
              </a:r>
              <a:r>
                <a:rPr lang="pl-PL" altLang="pl-PL" sz="1200" b="1" baseline="-30000" dirty="0">
                  <a:solidFill>
                    <a:srgbClr val="FF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</a:t>
              </a:r>
              <a:r>
                <a:rPr lang="pl-PL" altLang="pl-PL" sz="1200" u="sng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</a:t>
              </a:r>
              <a:endParaRPr lang="pl-PL" altLang="pl-PL" sz="1200" dirty="0">
                <a:latin typeface="Courier New" pitchFamily="49" charset="0"/>
                <a:ea typeface="Times New Roman" pitchFamily="18" charset="0"/>
                <a:cs typeface="Courier New" pitchFamily="49" charset="0"/>
              </a:endParaRPr>
            </a:p>
            <a:p>
              <a:pPr lvl="0"/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 </a:t>
              </a:r>
              <a:r>
                <a:rPr lang="pl-PL" altLang="pl-PL" sz="1200" b="1" i="1" u="sng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I</a:t>
              </a:r>
              <a:r>
                <a:rPr lang="pl-PL" altLang="pl-PL" sz="1200" b="1" i="1" baseline="-30000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9</a:t>
              </a:r>
              <a:r>
                <a:rPr lang="pl-PL" altLang="pl-PL" sz="1200" b="1" i="1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=</a:t>
              </a:r>
              <a:r>
                <a:rPr lang="pl-PL" altLang="pl-PL" sz="1200" b="1" i="1" u="sng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I</a:t>
              </a:r>
              <a:r>
                <a:rPr lang="pl-PL" altLang="pl-PL" sz="1200" b="1" i="1" baseline="-30000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T2GC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</a:t>
              </a:r>
              <a:r>
                <a:rPr lang="pl-PL" altLang="pl-PL" sz="8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</a:t>
              </a:r>
              <a:r>
                <a:rPr lang="pl-PL" altLang="pl-PL" sz="1200" dirty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9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0  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0  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0   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0     0    </a:t>
              </a:r>
              <a:r>
                <a:rPr lang="pl-PL" altLang="pl-PL" sz="1200" u="sng" dirty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Y</a:t>
              </a:r>
              <a:r>
                <a:rPr lang="pl-PL" altLang="pl-PL" sz="1200" baseline="-30000" dirty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96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</a:t>
              </a:r>
              <a:r>
                <a:rPr lang="pl-PL" altLang="pl-PL" sz="1200" u="sng" dirty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Y</a:t>
              </a:r>
              <a:r>
                <a:rPr lang="pl-PL" altLang="pl-PL" sz="1200" baseline="-30000" dirty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97</a:t>
              </a:r>
              <a:r>
                <a:rPr lang="pl-PL" altLang="pl-PL" sz="12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</a:t>
              </a:r>
              <a:r>
                <a:rPr lang="pl-PL" altLang="pl-PL" sz="1200" u="sng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Y</a:t>
              </a:r>
              <a:r>
                <a:rPr lang="pl-PL" altLang="pl-PL" sz="1200" baseline="-30000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98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</a:t>
              </a:r>
              <a:r>
                <a:rPr lang="pl-PL" altLang="pl-PL" sz="1200" u="sng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Y</a:t>
              </a:r>
              <a:r>
                <a:rPr lang="pl-PL" altLang="pl-PL" sz="1200" baseline="-30000" dirty="0" smtClean="0">
                  <a:solidFill>
                    <a:srgbClr val="0000FF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99</a:t>
              </a:r>
              <a:r>
                <a:rPr lang="pl-PL" altLang="pl-PL" sz="12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  </a:t>
              </a:r>
              <a:r>
                <a:rPr lang="pl-PL" altLang="pl-PL" sz="1200" b="1" i="1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Δ</a:t>
              </a:r>
              <a:r>
                <a:rPr lang="pl-PL" altLang="pl-PL" sz="1200" b="1" i="1" u="sng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U</a:t>
              </a:r>
              <a:r>
                <a:rPr lang="pl-PL" altLang="pl-PL" sz="1200" b="1" i="1" baseline="-30000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9</a:t>
              </a:r>
              <a:r>
                <a:rPr lang="pl-PL" altLang="pl-PL" sz="1200" b="1" baseline="-30000" dirty="0" smtClean="0">
                  <a:solidFill>
                    <a:srgbClr val="A2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</a:t>
              </a:r>
              <a:r>
                <a:rPr lang="pl-PL" altLang="pl-PL" sz="1200" u="sng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</a:t>
              </a:r>
              <a:r>
                <a:rPr lang="pl-PL" altLang="pl-PL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endPara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4" name="PrądyWez"/>
          <p:cNvGrpSpPr/>
          <p:nvPr/>
        </p:nvGrpSpPr>
        <p:grpSpPr>
          <a:xfrm>
            <a:off x="4292913" y="1116325"/>
            <a:ext cx="2483669" cy="1056630"/>
            <a:chOff x="-194072" y="0"/>
            <a:chExt cx="2484196" cy="1056946"/>
          </a:xfrm>
        </p:grpSpPr>
        <p:cxnSp>
          <p:nvCxnSpPr>
            <p:cNvPr id="155" name="Line 1201"/>
            <p:cNvCxnSpPr/>
            <p:nvPr/>
          </p:nvCxnSpPr>
          <p:spPr bwMode="auto">
            <a:xfrm flipV="1">
              <a:off x="20096" y="798844"/>
              <a:ext cx="90000" cy="90000"/>
            </a:xfrm>
            <a:prstGeom prst="line">
              <a:avLst/>
            </a:prstGeom>
            <a:noFill/>
            <a:ln w="15875">
              <a:solidFill>
                <a:srgbClr val="A2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" name="Line 1201"/>
            <p:cNvCxnSpPr/>
            <p:nvPr/>
          </p:nvCxnSpPr>
          <p:spPr bwMode="auto">
            <a:xfrm flipV="1">
              <a:off x="0" y="0"/>
              <a:ext cx="89535" cy="89535"/>
            </a:xfrm>
            <a:prstGeom prst="line">
              <a:avLst/>
            </a:prstGeom>
            <a:noFill/>
            <a:ln w="15875">
              <a:solidFill>
                <a:srgbClr val="A2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7" name="Text Box 1204"/>
            <p:cNvSpPr txBox="1">
              <a:spLocks noChangeArrowheads="1"/>
            </p:cNvSpPr>
            <p:nvPr/>
          </p:nvSpPr>
          <p:spPr bwMode="auto">
            <a:xfrm>
              <a:off x="-194072" y="69235"/>
              <a:ext cx="207494" cy="12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36000" bIns="0" anchor="t" anchorCtr="0" upright="1"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i="1" u="sng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I</a:t>
              </a:r>
              <a:r>
                <a:rPr lang="pl-PL" sz="1000" b="1" i="1" baseline="-2500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1</a:t>
              </a:r>
              <a:r>
                <a:rPr lang="pl-PL" sz="700" b="1" i="1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=0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58" name="Line 1201"/>
            <p:cNvCxnSpPr/>
            <p:nvPr/>
          </p:nvCxnSpPr>
          <p:spPr bwMode="auto">
            <a:xfrm flipV="1">
              <a:off x="30145" y="401934"/>
              <a:ext cx="89535" cy="89535"/>
            </a:xfrm>
            <a:prstGeom prst="line">
              <a:avLst/>
            </a:prstGeom>
            <a:noFill/>
            <a:ln w="15875">
              <a:solidFill>
                <a:srgbClr val="A2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9" name="Text Box 1204"/>
            <p:cNvSpPr txBox="1">
              <a:spLocks noChangeArrowheads="1"/>
            </p:cNvSpPr>
            <p:nvPr/>
          </p:nvSpPr>
          <p:spPr bwMode="auto">
            <a:xfrm>
              <a:off x="-165315" y="468766"/>
              <a:ext cx="207494" cy="189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3600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i="1" u="sng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I</a:t>
              </a:r>
              <a:r>
                <a:rPr lang="pl-PL" sz="1000" b="1" i="1" baseline="-2500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2</a:t>
              </a:r>
              <a:r>
                <a:rPr lang="pl-PL" sz="700" b="1" i="1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=0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0" name="Text Box 1204"/>
            <p:cNvSpPr txBox="1">
              <a:spLocks noChangeArrowheads="1"/>
            </p:cNvSpPr>
            <p:nvPr/>
          </p:nvSpPr>
          <p:spPr bwMode="auto">
            <a:xfrm>
              <a:off x="-150053" y="867026"/>
              <a:ext cx="207494" cy="189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3600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i="1" u="sng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I</a:t>
              </a:r>
              <a:r>
                <a:rPr lang="pl-PL" sz="1000" b="1" i="1" baseline="-2500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3</a:t>
              </a:r>
              <a:r>
                <a:rPr lang="pl-PL" sz="700" b="1" i="1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=0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61" name="Line 1201"/>
            <p:cNvCxnSpPr/>
            <p:nvPr/>
          </p:nvCxnSpPr>
          <p:spPr bwMode="auto">
            <a:xfrm flipV="1">
              <a:off x="904351" y="5024"/>
              <a:ext cx="89535" cy="89535"/>
            </a:xfrm>
            <a:prstGeom prst="line">
              <a:avLst/>
            </a:prstGeom>
            <a:noFill/>
            <a:ln w="15875">
              <a:solidFill>
                <a:srgbClr val="A2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2" name="Text Box 1204"/>
            <p:cNvSpPr txBox="1">
              <a:spLocks noChangeArrowheads="1"/>
            </p:cNvSpPr>
            <p:nvPr/>
          </p:nvSpPr>
          <p:spPr bwMode="auto">
            <a:xfrm>
              <a:off x="573991" y="34300"/>
              <a:ext cx="340237" cy="189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3600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i="1" u="sng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I</a:t>
              </a:r>
              <a:r>
                <a:rPr lang="pl-PL" sz="1000" b="1" i="1" baseline="-2500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4</a:t>
              </a:r>
              <a:r>
                <a:rPr lang="pl-PL" sz="700" b="1" i="1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=</a:t>
              </a:r>
              <a:r>
                <a:rPr lang="pl-PL" sz="700" b="1" i="1" u="sng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I</a:t>
              </a:r>
              <a:r>
                <a:rPr lang="pl-PL" sz="700" b="1" i="1" baseline="-2500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T1GA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63" name="Line 1201"/>
            <p:cNvCxnSpPr/>
            <p:nvPr/>
          </p:nvCxnSpPr>
          <p:spPr bwMode="auto">
            <a:xfrm flipV="1">
              <a:off x="1115367" y="401934"/>
              <a:ext cx="89535" cy="89535"/>
            </a:xfrm>
            <a:prstGeom prst="line">
              <a:avLst/>
            </a:prstGeom>
            <a:noFill/>
            <a:ln w="12700">
              <a:solidFill>
                <a:srgbClr val="A2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" name="Text Box 1204"/>
            <p:cNvSpPr txBox="1">
              <a:spLocks noChangeArrowheads="1"/>
            </p:cNvSpPr>
            <p:nvPr/>
          </p:nvSpPr>
          <p:spPr bwMode="auto">
            <a:xfrm>
              <a:off x="791207" y="432560"/>
              <a:ext cx="340237" cy="189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36000" bIns="0" anchor="t" anchorCtr="0" upright="1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i="1" u="sng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I</a:t>
              </a:r>
              <a:r>
                <a:rPr lang="pl-PL" sz="1000" b="1" i="1" baseline="-2500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5</a:t>
              </a:r>
              <a:r>
                <a:rPr lang="pl-PL" sz="700" b="1" i="1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=</a:t>
              </a:r>
              <a:r>
                <a:rPr lang="pl-PL" sz="700" b="1" i="1" u="sng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I</a:t>
              </a:r>
              <a:r>
                <a:rPr lang="pl-PL" sz="700" b="1" i="1" baseline="-2500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T1GB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65" name="Line 1201"/>
            <p:cNvCxnSpPr/>
            <p:nvPr/>
          </p:nvCxnSpPr>
          <p:spPr bwMode="auto">
            <a:xfrm flipV="1">
              <a:off x="663191" y="798844"/>
              <a:ext cx="89535" cy="89535"/>
            </a:xfrm>
            <a:prstGeom prst="line">
              <a:avLst/>
            </a:prstGeom>
            <a:noFill/>
            <a:ln w="15875">
              <a:solidFill>
                <a:srgbClr val="A2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6" name="Text Box 1204"/>
            <p:cNvSpPr txBox="1">
              <a:spLocks noChangeArrowheads="1"/>
            </p:cNvSpPr>
            <p:nvPr/>
          </p:nvSpPr>
          <p:spPr bwMode="auto">
            <a:xfrm>
              <a:off x="320572" y="850582"/>
              <a:ext cx="340237" cy="189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36000" bIns="0" anchor="t" anchorCtr="0" upright="1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i="1" u="sng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I</a:t>
              </a:r>
              <a:r>
                <a:rPr lang="pl-PL" sz="1000" b="1" i="1" baseline="-2500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6</a:t>
              </a:r>
              <a:r>
                <a:rPr lang="pl-PL" sz="700" b="1" i="1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=</a:t>
              </a:r>
              <a:r>
                <a:rPr lang="pl-PL" sz="700" b="1" i="1" u="sng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I</a:t>
              </a:r>
              <a:r>
                <a:rPr lang="pl-PL" sz="700" b="1" i="1" baseline="-2500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T1GC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67" name="Line 1201"/>
            <p:cNvCxnSpPr/>
            <p:nvPr/>
          </p:nvCxnSpPr>
          <p:spPr bwMode="auto">
            <a:xfrm flipV="1">
              <a:off x="2004646" y="5024"/>
              <a:ext cx="89535" cy="89535"/>
            </a:xfrm>
            <a:prstGeom prst="line">
              <a:avLst/>
            </a:prstGeom>
            <a:noFill/>
            <a:ln w="15875">
              <a:solidFill>
                <a:srgbClr val="A2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8" name="Text Box 1204"/>
            <p:cNvSpPr txBox="1">
              <a:spLocks noChangeArrowheads="1"/>
            </p:cNvSpPr>
            <p:nvPr/>
          </p:nvSpPr>
          <p:spPr bwMode="auto">
            <a:xfrm>
              <a:off x="1658942" y="34300"/>
              <a:ext cx="340183" cy="189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36000" bIns="0" anchor="t" anchorCtr="0" upright="1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i="1" u="sng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I</a:t>
              </a:r>
              <a:r>
                <a:rPr lang="pl-PL" sz="1000" b="1" i="1" baseline="-2500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7</a:t>
              </a:r>
              <a:r>
                <a:rPr lang="pl-PL" sz="700" b="1" i="1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=</a:t>
              </a:r>
              <a:r>
                <a:rPr lang="pl-PL" sz="700" b="1" i="1" u="sng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I</a:t>
              </a:r>
              <a:r>
                <a:rPr lang="pl-PL" sz="700" b="1" i="1" baseline="-2500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T2GA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69" name="Line 1201"/>
            <p:cNvCxnSpPr/>
            <p:nvPr/>
          </p:nvCxnSpPr>
          <p:spPr bwMode="auto">
            <a:xfrm flipV="1">
              <a:off x="2200589" y="396909"/>
              <a:ext cx="89535" cy="89535"/>
            </a:xfrm>
            <a:prstGeom prst="line">
              <a:avLst/>
            </a:prstGeom>
            <a:noFill/>
            <a:ln w="15875">
              <a:solidFill>
                <a:srgbClr val="A2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0" name="Text Box 1204"/>
            <p:cNvSpPr txBox="1">
              <a:spLocks noChangeArrowheads="1"/>
            </p:cNvSpPr>
            <p:nvPr/>
          </p:nvSpPr>
          <p:spPr bwMode="auto">
            <a:xfrm>
              <a:off x="1903420" y="432560"/>
              <a:ext cx="340183" cy="189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36000" bIns="0" anchor="t" anchorCtr="0" upright="1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i="1" u="sng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I</a:t>
              </a:r>
              <a:r>
                <a:rPr lang="pl-PL" sz="1000" b="1" i="1" baseline="-2500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8</a:t>
              </a:r>
              <a:r>
                <a:rPr lang="pl-PL" sz="700" b="1" i="1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=</a:t>
              </a:r>
              <a:r>
                <a:rPr lang="pl-PL" sz="700" b="1" i="1" u="sng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I</a:t>
              </a:r>
              <a:r>
                <a:rPr lang="pl-PL" sz="700" b="1" i="1" baseline="-2500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T2GB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71" name="Line 1201"/>
            <p:cNvCxnSpPr/>
            <p:nvPr/>
          </p:nvCxnSpPr>
          <p:spPr bwMode="auto">
            <a:xfrm flipV="1">
              <a:off x="1778558" y="798844"/>
              <a:ext cx="89535" cy="89535"/>
            </a:xfrm>
            <a:prstGeom prst="line">
              <a:avLst/>
            </a:prstGeom>
            <a:noFill/>
            <a:ln w="15875">
              <a:solidFill>
                <a:srgbClr val="A2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2" name="Text Box 1204"/>
            <p:cNvSpPr txBox="1">
              <a:spLocks noChangeArrowheads="1"/>
            </p:cNvSpPr>
            <p:nvPr/>
          </p:nvSpPr>
          <p:spPr bwMode="auto">
            <a:xfrm>
              <a:off x="1514713" y="850900"/>
              <a:ext cx="340237" cy="189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36000" bIns="0" anchor="t" anchorCtr="0" upright="1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i="1" u="sng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I</a:t>
              </a:r>
              <a:r>
                <a:rPr lang="pl-PL" sz="1000" b="1" i="1" baseline="-25000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9</a:t>
              </a:r>
              <a:r>
                <a:rPr lang="pl-PL" sz="700" b="1" i="1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=</a:t>
              </a:r>
              <a:r>
                <a:rPr lang="pl-PL" sz="700" b="1" i="1" u="sng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I</a:t>
              </a:r>
              <a:r>
                <a:rPr lang="pl-PL" sz="700" b="1" i="1" baseline="-25000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T2GC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25" name="NapWez"/>
          <p:cNvGrpSpPr/>
          <p:nvPr/>
        </p:nvGrpSpPr>
        <p:grpSpPr>
          <a:xfrm>
            <a:off x="3677488" y="848848"/>
            <a:ext cx="3408233" cy="1319873"/>
            <a:chOff x="20182" y="17823"/>
            <a:chExt cx="3408470" cy="1320642"/>
          </a:xfrm>
        </p:grpSpPr>
        <p:sp>
          <p:nvSpPr>
            <p:cNvPr id="143" name="Text Box 1204"/>
            <p:cNvSpPr txBox="1">
              <a:spLocks noChangeArrowheads="1"/>
            </p:cNvSpPr>
            <p:nvPr/>
          </p:nvSpPr>
          <p:spPr bwMode="auto">
            <a:xfrm>
              <a:off x="1011231" y="23750"/>
              <a:ext cx="161301" cy="18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i="1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Δ</a:t>
              </a:r>
              <a:r>
                <a:rPr lang="pl-PL" sz="700" b="1" i="1" u="sng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U</a:t>
              </a:r>
              <a:r>
                <a:rPr lang="pl-PL" sz="1000" b="1" i="1" baseline="-25000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1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4" name="Text Box 1204"/>
            <p:cNvSpPr txBox="1">
              <a:spLocks noChangeArrowheads="1"/>
            </p:cNvSpPr>
            <p:nvPr/>
          </p:nvSpPr>
          <p:spPr bwMode="auto">
            <a:xfrm>
              <a:off x="1043070" y="463816"/>
              <a:ext cx="150692" cy="12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i="1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Δ</a:t>
              </a:r>
              <a:r>
                <a:rPr lang="pl-PL" sz="700" b="1" i="1" u="sng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U</a:t>
              </a:r>
              <a:r>
                <a:rPr lang="pl-PL" sz="700" b="1" i="1" baseline="-25000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2</a:t>
              </a:r>
              <a:endParaRPr lang="pl-PL" sz="1200" dirty="0">
                <a:solidFill>
                  <a:srgbClr val="A2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5" name="Text Box 1204"/>
            <p:cNvSpPr txBox="1">
              <a:spLocks noChangeArrowheads="1"/>
            </p:cNvSpPr>
            <p:nvPr/>
          </p:nvSpPr>
          <p:spPr bwMode="auto">
            <a:xfrm>
              <a:off x="1050055" y="827107"/>
              <a:ext cx="161301" cy="18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i="1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Δ</a:t>
              </a:r>
              <a:r>
                <a:rPr lang="pl-PL" sz="700" b="1" i="1" u="sng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U</a:t>
              </a:r>
              <a:r>
                <a:rPr lang="pl-PL" sz="1000" b="1" i="1" baseline="-25000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3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6" name="Text Box 1204"/>
            <p:cNvSpPr txBox="1">
              <a:spLocks noChangeArrowheads="1"/>
            </p:cNvSpPr>
            <p:nvPr/>
          </p:nvSpPr>
          <p:spPr bwMode="auto">
            <a:xfrm>
              <a:off x="27059" y="17823"/>
              <a:ext cx="233058" cy="132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i="1" u="sng" dirty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U</a:t>
              </a:r>
              <a:r>
                <a:rPr lang="pl-PL" sz="700" b="1" i="1" baseline="-25000" dirty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A</a:t>
              </a:r>
              <a:r>
                <a:rPr lang="pl-PL" sz="700" b="1" i="1" dirty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=0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7" name="Text Box 1204"/>
            <p:cNvSpPr txBox="1">
              <a:spLocks noChangeArrowheads="1"/>
            </p:cNvSpPr>
            <p:nvPr/>
          </p:nvSpPr>
          <p:spPr bwMode="auto">
            <a:xfrm>
              <a:off x="22074" y="423258"/>
              <a:ext cx="310533" cy="132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i="1" u="sng" dirty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U</a:t>
              </a:r>
              <a:r>
                <a:rPr lang="pl-PL" sz="700" b="1" i="1" baseline="-25000" dirty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B</a:t>
              </a:r>
              <a:r>
                <a:rPr lang="pl-PL" sz="700" b="1" i="1" dirty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=0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8" name="Text Box 1204"/>
            <p:cNvSpPr txBox="1">
              <a:spLocks noChangeArrowheads="1"/>
            </p:cNvSpPr>
            <p:nvPr/>
          </p:nvSpPr>
          <p:spPr bwMode="auto">
            <a:xfrm>
              <a:off x="20182" y="1205710"/>
              <a:ext cx="240044" cy="132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i="1" u="sng" dirty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U</a:t>
              </a:r>
              <a:r>
                <a:rPr lang="pl-PL" sz="700" b="1" i="1" baseline="-25000" dirty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C</a:t>
              </a:r>
              <a:r>
                <a:rPr lang="pl-PL" sz="700" b="1" i="1" dirty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=0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9" name="Text Box 1204"/>
            <p:cNvSpPr txBox="1">
              <a:spLocks noChangeArrowheads="1"/>
            </p:cNvSpPr>
            <p:nvPr/>
          </p:nvSpPr>
          <p:spPr bwMode="auto">
            <a:xfrm>
              <a:off x="1952365" y="30361"/>
              <a:ext cx="161301" cy="18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i="1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Δ</a:t>
              </a:r>
              <a:r>
                <a:rPr lang="pl-PL" sz="700" b="1" i="1" u="sng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U</a:t>
              </a:r>
              <a:r>
                <a:rPr lang="pl-PL" sz="1000" b="1" i="1" baseline="-25000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4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0" name="Text Box 1204"/>
            <p:cNvSpPr txBox="1">
              <a:spLocks noChangeArrowheads="1"/>
            </p:cNvSpPr>
            <p:nvPr/>
          </p:nvSpPr>
          <p:spPr bwMode="auto">
            <a:xfrm>
              <a:off x="2126367" y="428734"/>
              <a:ext cx="161301" cy="18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i="1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Δ</a:t>
              </a:r>
              <a:r>
                <a:rPr lang="pl-PL" sz="700" b="1" i="1" u="sng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U</a:t>
              </a:r>
              <a:r>
                <a:rPr lang="pl-PL" sz="1000" b="1" i="1" baseline="-25000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5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1" name="Text Box 1204"/>
            <p:cNvSpPr txBox="1">
              <a:spLocks noChangeArrowheads="1"/>
            </p:cNvSpPr>
            <p:nvPr/>
          </p:nvSpPr>
          <p:spPr bwMode="auto">
            <a:xfrm>
              <a:off x="1683931" y="832190"/>
              <a:ext cx="161301" cy="18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i="1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Δ</a:t>
              </a:r>
              <a:r>
                <a:rPr lang="pl-PL" sz="700" b="1" i="1" u="sng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U</a:t>
              </a:r>
              <a:r>
                <a:rPr lang="pl-PL" sz="1000" b="1" i="1" baseline="-25000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6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2" name="Text Box 1204"/>
            <p:cNvSpPr txBox="1">
              <a:spLocks noChangeArrowheads="1"/>
            </p:cNvSpPr>
            <p:nvPr/>
          </p:nvSpPr>
          <p:spPr bwMode="auto">
            <a:xfrm>
              <a:off x="3038291" y="22513"/>
              <a:ext cx="217185" cy="18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i="1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Δ</a:t>
              </a:r>
              <a:r>
                <a:rPr lang="pl-PL" sz="700" b="1" i="1" u="sng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U</a:t>
              </a:r>
              <a:r>
                <a:rPr lang="pl-PL" sz="1000" b="1" i="1" baseline="-25000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7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3" name="Text Box 1204"/>
            <p:cNvSpPr txBox="1">
              <a:spLocks noChangeArrowheads="1"/>
            </p:cNvSpPr>
            <p:nvPr/>
          </p:nvSpPr>
          <p:spPr bwMode="auto">
            <a:xfrm>
              <a:off x="3267351" y="428168"/>
              <a:ext cx="161301" cy="18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i="1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Δ</a:t>
              </a:r>
              <a:r>
                <a:rPr lang="pl-PL" sz="700" b="1" i="1" u="sng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U</a:t>
              </a:r>
              <a:r>
                <a:rPr lang="pl-PL" sz="1000" b="1" i="1" baseline="-25000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8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4" name="Text Box 1204"/>
            <p:cNvSpPr txBox="1">
              <a:spLocks noChangeArrowheads="1"/>
            </p:cNvSpPr>
            <p:nvPr/>
          </p:nvSpPr>
          <p:spPr bwMode="auto">
            <a:xfrm>
              <a:off x="2787105" y="826438"/>
              <a:ext cx="161301" cy="18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i="1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Δ</a:t>
              </a:r>
              <a:r>
                <a:rPr lang="pl-PL" sz="700" b="1" i="1" u="sng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U</a:t>
              </a:r>
              <a:r>
                <a:rPr lang="pl-PL" sz="1000" b="1" i="1" baseline="-25000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8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26" name="NrWez"/>
          <p:cNvGrpSpPr/>
          <p:nvPr/>
        </p:nvGrpSpPr>
        <p:grpSpPr>
          <a:xfrm>
            <a:off x="4505054" y="800485"/>
            <a:ext cx="2399025" cy="1058396"/>
            <a:chOff x="-78114" y="-89070"/>
            <a:chExt cx="2399287" cy="1058405"/>
          </a:xfrm>
        </p:grpSpPr>
        <p:grpSp>
          <p:nvGrpSpPr>
            <p:cNvPr id="116" name="NrW_1"/>
            <p:cNvGrpSpPr/>
            <p:nvPr/>
          </p:nvGrpSpPr>
          <p:grpSpPr>
            <a:xfrm>
              <a:off x="-78114" y="-89070"/>
              <a:ext cx="143389" cy="250883"/>
              <a:chOff x="-78446" y="-89070"/>
              <a:chExt cx="144000" cy="250883"/>
            </a:xfrm>
          </p:grpSpPr>
          <p:sp>
            <p:nvSpPr>
              <p:cNvPr id="141" name="Oval 1183"/>
              <p:cNvSpPr>
                <a:spLocks noChangeAspect="1" noChangeArrowheads="1"/>
              </p:cNvSpPr>
              <p:nvPr/>
            </p:nvSpPr>
            <p:spPr bwMode="auto">
              <a:xfrm>
                <a:off x="-78446" y="17813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42" name="Txt_W1"/>
              <p:cNvSpPr txBox="1">
                <a:spLocks noChangeArrowheads="1"/>
              </p:cNvSpPr>
              <p:nvPr/>
            </p:nvSpPr>
            <p:spPr bwMode="auto">
              <a:xfrm>
                <a:off x="-68257" y="-89070"/>
                <a:ext cx="124541" cy="240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b="1" i="1" baseline="-25000" dirty="0">
                    <a:solidFill>
                      <a:srgbClr val="A20000"/>
                    </a:solidFill>
                    <a:effectLst/>
                    <a:latin typeface="Times New Roman"/>
                    <a:ea typeface="Times New Roman"/>
                  </a:rPr>
                  <a:t>1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17" name="NrW_2"/>
            <p:cNvGrpSpPr/>
            <p:nvPr/>
          </p:nvGrpSpPr>
          <p:grpSpPr>
            <a:xfrm>
              <a:off x="-43820" y="320411"/>
              <a:ext cx="143031" cy="245163"/>
              <a:chOff x="-50095" y="-83350"/>
              <a:chExt cx="144000" cy="245163"/>
            </a:xfrm>
          </p:grpSpPr>
          <p:sp>
            <p:nvSpPr>
              <p:cNvPr id="139" name="Oval 1183"/>
              <p:cNvSpPr>
                <a:spLocks noChangeAspect="1" noChangeArrowheads="1"/>
              </p:cNvSpPr>
              <p:nvPr/>
            </p:nvSpPr>
            <p:spPr bwMode="auto">
              <a:xfrm>
                <a:off x="-50095" y="17813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40" name="Txt_W1"/>
              <p:cNvSpPr txBox="1">
                <a:spLocks noChangeArrowheads="1"/>
              </p:cNvSpPr>
              <p:nvPr/>
            </p:nvSpPr>
            <p:spPr bwMode="auto">
              <a:xfrm>
                <a:off x="-43222" y="-83350"/>
                <a:ext cx="124853" cy="240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b="1" i="1" baseline="-25000" dirty="0">
                    <a:solidFill>
                      <a:srgbClr val="A20000"/>
                    </a:solidFill>
                    <a:effectLst/>
                    <a:latin typeface="Times New Roman"/>
                    <a:ea typeface="Times New Roman"/>
                  </a:rPr>
                  <a:t>2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18" name="NrW_3"/>
            <p:cNvGrpSpPr/>
            <p:nvPr/>
          </p:nvGrpSpPr>
          <p:grpSpPr>
            <a:xfrm>
              <a:off x="-43820" y="723956"/>
              <a:ext cx="142788" cy="240068"/>
              <a:chOff x="-44192" y="-77628"/>
              <a:chExt cx="144000" cy="240068"/>
            </a:xfrm>
          </p:grpSpPr>
          <p:sp>
            <p:nvSpPr>
              <p:cNvPr id="137" name="Oval 1183"/>
              <p:cNvSpPr>
                <a:spLocks noChangeAspect="1" noChangeArrowheads="1"/>
              </p:cNvSpPr>
              <p:nvPr/>
            </p:nvSpPr>
            <p:spPr bwMode="auto">
              <a:xfrm>
                <a:off x="-44192" y="17813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38" name="Txt_W1"/>
              <p:cNvSpPr txBox="1">
                <a:spLocks noChangeArrowheads="1"/>
              </p:cNvSpPr>
              <p:nvPr/>
            </p:nvSpPr>
            <p:spPr bwMode="auto">
              <a:xfrm>
                <a:off x="-31319" y="-77628"/>
                <a:ext cx="125066" cy="240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b="1" i="1" baseline="-25000" dirty="0">
                    <a:solidFill>
                      <a:srgbClr val="A20000"/>
                    </a:solidFill>
                    <a:effectLst/>
                    <a:latin typeface="Times New Roman"/>
                    <a:ea typeface="Times New Roman"/>
                  </a:rPr>
                  <a:t>3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19" name="NrW_4"/>
            <p:cNvGrpSpPr/>
            <p:nvPr/>
          </p:nvGrpSpPr>
          <p:grpSpPr>
            <a:xfrm>
              <a:off x="872837" y="-77197"/>
              <a:ext cx="142587" cy="244948"/>
              <a:chOff x="0" y="-83135"/>
              <a:chExt cx="144000" cy="244948"/>
            </a:xfrm>
          </p:grpSpPr>
          <p:sp>
            <p:nvSpPr>
              <p:cNvPr id="135" name="Oval 1183"/>
              <p:cNvSpPr>
                <a:spLocks noChangeAspect="1" noChangeArrowheads="1"/>
              </p:cNvSpPr>
              <p:nvPr/>
            </p:nvSpPr>
            <p:spPr bwMode="auto">
              <a:xfrm>
                <a:off x="0" y="17813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36" name="Txt_W1"/>
              <p:cNvSpPr txBox="1">
                <a:spLocks noChangeArrowheads="1"/>
              </p:cNvSpPr>
              <p:nvPr/>
            </p:nvSpPr>
            <p:spPr bwMode="auto">
              <a:xfrm>
                <a:off x="5170" y="-83135"/>
                <a:ext cx="125242" cy="240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b="1" i="1" baseline="-25000">
                    <a:solidFill>
                      <a:srgbClr val="A20000"/>
                    </a:solidFill>
                    <a:effectLst/>
                    <a:latin typeface="Times New Roman"/>
                    <a:ea typeface="Times New Roman"/>
                  </a:rPr>
                  <a:t>4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20" name="NrW_5"/>
            <p:cNvGrpSpPr/>
            <p:nvPr/>
          </p:nvGrpSpPr>
          <p:grpSpPr>
            <a:xfrm>
              <a:off x="1047862" y="314473"/>
              <a:ext cx="142429" cy="251101"/>
              <a:chOff x="-33155" y="-89288"/>
              <a:chExt cx="144000" cy="251101"/>
            </a:xfrm>
          </p:grpSpPr>
          <p:sp>
            <p:nvSpPr>
              <p:cNvPr id="133" name="Oval 1183"/>
              <p:cNvSpPr>
                <a:spLocks noChangeAspect="1" noChangeArrowheads="1"/>
              </p:cNvSpPr>
              <p:nvPr/>
            </p:nvSpPr>
            <p:spPr bwMode="auto">
              <a:xfrm>
                <a:off x="-33155" y="17813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34" name="Txt_W1"/>
              <p:cNvSpPr txBox="1">
                <a:spLocks noChangeArrowheads="1"/>
              </p:cNvSpPr>
              <p:nvPr/>
            </p:nvSpPr>
            <p:spPr bwMode="auto">
              <a:xfrm>
                <a:off x="-30867" y="-89288"/>
                <a:ext cx="125381" cy="240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b="1" i="1" baseline="-25000" dirty="0">
                    <a:solidFill>
                      <a:srgbClr val="A20000"/>
                    </a:solidFill>
                    <a:effectLst/>
                    <a:latin typeface="Times New Roman"/>
                    <a:ea typeface="Times New Roman"/>
                  </a:rPr>
                  <a:t>5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21" name="NrW_6"/>
            <p:cNvGrpSpPr/>
            <p:nvPr/>
          </p:nvGrpSpPr>
          <p:grpSpPr>
            <a:xfrm>
              <a:off x="613476" y="723953"/>
              <a:ext cx="142414" cy="245382"/>
              <a:chOff x="-34106" y="-83569"/>
              <a:chExt cx="144000" cy="245382"/>
            </a:xfrm>
          </p:grpSpPr>
          <p:sp>
            <p:nvSpPr>
              <p:cNvPr id="131" name="Oval 1183"/>
              <p:cNvSpPr>
                <a:spLocks noChangeAspect="1" noChangeArrowheads="1"/>
              </p:cNvSpPr>
              <p:nvPr/>
            </p:nvSpPr>
            <p:spPr bwMode="auto">
              <a:xfrm>
                <a:off x="-34106" y="17813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32" name="Txt_W1"/>
              <p:cNvSpPr txBox="1">
                <a:spLocks noChangeArrowheads="1"/>
              </p:cNvSpPr>
              <p:nvPr/>
            </p:nvSpPr>
            <p:spPr bwMode="auto">
              <a:xfrm>
                <a:off x="-27203" y="-83569"/>
                <a:ext cx="125394" cy="240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b="1" i="1" baseline="-25000">
                    <a:solidFill>
                      <a:srgbClr val="A20000"/>
                    </a:solidFill>
                    <a:effectLst/>
                    <a:latin typeface="Times New Roman"/>
                    <a:ea typeface="Times New Roman"/>
                  </a:rPr>
                  <a:t>6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22" name="NrW_7"/>
            <p:cNvGrpSpPr/>
            <p:nvPr/>
          </p:nvGrpSpPr>
          <p:grpSpPr>
            <a:xfrm>
              <a:off x="1953495" y="-77194"/>
              <a:ext cx="142236" cy="240069"/>
              <a:chOff x="0" y="-77194"/>
              <a:chExt cx="144000" cy="240069"/>
            </a:xfrm>
          </p:grpSpPr>
          <p:sp>
            <p:nvSpPr>
              <p:cNvPr id="129" name="Oval 1183"/>
              <p:cNvSpPr>
                <a:spLocks noChangeAspect="1" noChangeArrowheads="1"/>
              </p:cNvSpPr>
              <p:nvPr/>
            </p:nvSpPr>
            <p:spPr bwMode="auto">
              <a:xfrm>
                <a:off x="0" y="17813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30" name="Txt_W1"/>
              <p:cNvSpPr txBox="1">
                <a:spLocks noChangeArrowheads="1"/>
              </p:cNvSpPr>
              <p:nvPr/>
            </p:nvSpPr>
            <p:spPr bwMode="auto">
              <a:xfrm>
                <a:off x="10628" y="-77194"/>
                <a:ext cx="125551" cy="240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b="1" i="1" baseline="-25000">
                    <a:solidFill>
                      <a:srgbClr val="A20000"/>
                    </a:solidFill>
                    <a:effectLst/>
                    <a:latin typeface="Times New Roman"/>
                    <a:ea typeface="Times New Roman"/>
                  </a:rPr>
                  <a:t>7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23" name="NrW_8"/>
            <p:cNvGrpSpPr/>
            <p:nvPr/>
          </p:nvGrpSpPr>
          <p:grpSpPr>
            <a:xfrm>
              <a:off x="2179119" y="320588"/>
              <a:ext cx="142054" cy="244986"/>
              <a:chOff x="0" y="-83173"/>
              <a:chExt cx="144000" cy="244986"/>
            </a:xfrm>
          </p:grpSpPr>
          <p:sp>
            <p:nvSpPr>
              <p:cNvPr id="127" name="Oval 1183"/>
              <p:cNvSpPr>
                <a:spLocks noChangeAspect="1" noChangeArrowheads="1"/>
              </p:cNvSpPr>
              <p:nvPr/>
            </p:nvSpPr>
            <p:spPr bwMode="auto">
              <a:xfrm>
                <a:off x="0" y="17813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28" name="Txt_W1"/>
              <p:cNvSpPr txBox="1">
                <a:spLocks noChangeArrowheads="1"/>
              </p:cNvSpPr>
              <p:nvPr/>
            </p:nvSpPr>
            <p:spPr bwMode="auto">
              <a:xfrm>
                <a:off x="10329" y="-83173"/>
                <a:ext cx="125712" cy="240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b="1" i="1" baseline="-25000" dirty="0">
                    <a:solidFill>
                      <a:srgbClr val="A20000"/>
                    </a:solidFill>
                    <a:effectLst/>
                    <a:latin typeface="Times New Roman"/>
                    <a:ea typeface="Times New Roman"/>
                  </a:rPr>
                  <a:t>8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24" name="NrW_9"/>
            <p:cNvGrpSpPr/>
            <p:nvPr/>
          </p:nvGrpSpPr>
          <p:grpSpPr>
            <a:xfrm>
              <a:off x="1702259" y="718371"/>
              <a:ext cx="141979" cy="240069"/>
              <a:chOff x="-44034" y="-77276"/>
              <a:chExt cx="143999" cy="240069"/>
            </a:xfrm>
          </p:grpSpPr>
          <p:sp>
            <p:nvSpPr>
              <p:cNvPr id="125" name="Oval 1183"/>
              <p:cNvSpPr>
                <a:spLocks noChangeAspect="1" noChangeArrowheads="1"/>
              </p:cNvSpPr>
              <p:nvPr/>
            </p:nvSpPr>
            <p:spPr bwMode="auto">
              <a:xfrm>
                <a:off x="-44034" y="17813"/>
                <a:ext cx="143999" cy="14400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26" name="Txt_W1"/>
              <p:cNvSpPr txBox="1">
                <a:spLocks noChangeArrowheads="1"/>
              </p:cNvSpPr>
              <p:nvPr/>
            </p:nvSpPr>
            <p:spPr bwMode="auto">
              <a:xfrm>
                <a:off x="-27921" y="-77276"/>
                <a:ext cx="125776" cy="240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b="1" i="1" baseline="-25000">
                    <a:solidFill>
                      <a:srgbClr val="A20000"/>
                    </a:solidFill>
                    <a:effectLst/>
                    <a:latin typeface="Times New Roman"/>
                    <a:ea typeface="Times New Roman"/>
                  </a:rPr>
                  <a:t>9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  <p:grpSp>
        <p:nvGrpSpPr>
          <p:cNvPr id="264" name="IT1,2,G"/>
          <p:cNvGrpSpPr/>
          <p:nvPr/>
        </p:nvGrpSpPr>
        <p:grpSpPr>
          <a:xfrm>
            <a:off x="5783975" y="1978301"/>
            <a:ext cx="1284907" cy="169289"/>
            <a:chOff x="5783975" y="1978301"/>
            <a:chExt cx="1284907" cy="169289"/>
          </a:xfrm>
        </p:grpSpPr>
        <p:sp>
          <p:nvSpPr>
            <p:cNvPr id="259" name="Text Box 1204"/>
            <p:cNvSpPr txBox="1">
              <a:spLocks noChangeArrowheads="1"/>
            </p:cNvSpPr>
            <p:nvPr/>
          </p:nvSpPr>
          <p:spPr bwMode="auto">
            <a:xfrm>
              <a:off x="5783975" y="2014876"/>
              <a:ext cx="198755" cy="132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dirty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[</a:t>
              </a:r>
              <a:r>
                <a:rPr lang="pl-PL" sz="700" b="1" i="1" u="sng" dirty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I</a:t>
              </a:r>
              <a:r>
                <a:rPr lang="pl-PL" sz="700" b="1" i="1" baseline="-25000" dirty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T1G</a:t>
              </a:r>
              <a:r>
                <a:rPr lang="pl-PL" sz="700" b="1" dirty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]</a:t>
              </a:r>
              <a:r>
                <a:rPr lang="pl-PL" sz="700" b="1" i="1" dirty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   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61" name="Text Box 1204"/>
            <p:cNvSpPr txBox="1">
              <a:spLocks noChangeArrowheads="1"/>
            </p:cNvSpPr>
            <p:nvPr/>
          </p:nvSpPr>
          <p:spPr bwMode="auto">
            <a:xfrm>
              <a:off x="6873937" y="1978301"/>
              <a:ext cx="194945" cy="151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800" b="1" dirty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[</a:t>
              </a:r>
              <a:r>
                <a:rPr lang="pl-PL" sz="800" i="1" u="sng" dirty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I</a:t>
              </a:r>
              <a:r>
                <a:rPr lang="pl-PL" sz="600" b="1" i="1" baseline="-25000" dirty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T2G</a:t>
              </a:r>
              <a:r>
                <a:rPr lang="pl-PL" sz="800" b="1" dirty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]</a:t>
              </a:r>
              <a:r>
                <a:rPr lang="pl-PL" sz="800" b="1" i="1" dirty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   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272" name="Strz_IT1,2G"/>
          <p:cNvGrpSpPr/>
          <p:nvPr/>
        </p:nvGrpSpPr>
        <p:grpSpPr>
          <a:xfrm>
            <a:off x="5470584" y="2130065"/>
            <a:ext cx="1500826" cy="1394647"/>
            <a:chOff x="5470584" y="2130065"/>
            <a:chExt cx="1500826" cy="1394647"/>
          </a:xfrm>
        </p:grpSpPr>
        <p:cxnSp>
          <p:nvCxnSpPr>
            <p:cNvPr id="266" name="Strz_IT2G"/>
            <p:cNvCxnSpPr>
              <a:endCxn id="261" idx="2"/>
            </p:cNvCxnSpPr>
            <p:nvPr/>
          </p:nvCxnSpPr>
          <p:spPr bwMode="auto">
            <a:xfrm flipV="1">
              <a:off x="6561734" y="2130065"/>
              <a:ext cx="409676" cy="13885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</p:cxnSp>
        <p:cxnSp>
          <p:nvCxnSpPr>
            <p:cNvPr id="271" name="Strz_IT1G"/>
            <p:cNvCxnSpPr/>
            <p:nvPr/>
          </p:nvCxnSpPr>
          <p:spPr bwMode="auto">
            <a:xfrm flipV="1">
              <a:off x="5470584" y="2136165"/>
              <a:ext cx="409676" cy="13885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</p:cxnSp>
      </p:grpSp>
      <p:grpSp>
        <p:nvGrpSpPr>
          <p:cNvPr id="263" name="IT1,2D"/>
          <p:cNvGrpSpPr/>
          <p:nvPr/>
        </p:nvGrpSpPr>
        <p:grpSpPr>
          <a:xfrm>
            <a:off x="5352390" y="3463257"/>
            <a:ext cx="1410632" cy="160044"/>
            <a:chOff x="5352390" y="3463257"/>
            <a:chExt cx="1410632" cy="160044"/>
          </a:xfrm>
        </p:grpSpPr>
        <p:sp>
          <p:nvSpPr>
            <p:cNvPr id="260" name="Text Box 1204"/>
            <p:cNvSpPr txBox="1">
              <a:spLocks noChangeArrowheads="1"/>
            </p:cNvSpPr>
            <p:nvPr/>
          </p:nvSpPr>
          <p:spPr bwMode="auto">
            <a:xfrm>
              <a:off x="5352390" y="3485202"/>
              <a:ext cx="198755" cy="132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dirty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[</a:t>
              </a:r>
              <a:r>
                <a:rPr lang="pl-PL" sz="700" b="1" i="1" u="sng" dirty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I</a:t>
              </a:r>
              <a:r>
                <a:rPr lang="pl-PL" sz="700" b="1" i="1" baseline="-25000" dirty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T1D</a:t>
              </a:r>
              <a:r>
                <a:rPr lang="pl-PL" sz="700" b="1" dirty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]</a:t>
              </a:r>
              <a:r>
                <a:rPr lang="pl-PL" sz="700" b="1" i="1" dirty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   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62" name="Text Box 1204"/>
            <p:cNvSpPr txBox="1">
              <a:spLocks noChangeArrowheads="1"/>
            </p:cNvSpPr>
            <p:nvPr/>
          </p:nvSpPr>
          <p:spPr bwMode="auto">
            <a:xfrm>
              <a:off x="6458451" y="3463257"/>
              <a:ext cx="304571" cy="160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800" b="1" dirty="0" smtClean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[</a:t>
              </a:r>
              <a:r>
                <a:rPr lang="pl-PL" sz="800" b="1" i="1" u="sng" dirty="0">
                  <a:solidFill>
                    <a:srgbClr val="008000"/>
                  </a:solidFill>
                  <a:latin typeface="Times New Roman"/>
                  <a:ea typeface="Times New Roman"/>
                </a:rPr>
                <a:t>I</a:t>
              </a:r>
              <a:r>
                <a:rPr lang="pl-PL" sz="600" b="1" i="1" baseline="-25000" dirty="0" smtClean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T2D</a:t>
              </a:r>
              <a:r>
                <a:rPr lang="pl-PL" sz="800" b="1" dirty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]</a:t>
              </a:r>
              <a:r>
                <a:rPr lang="pl-PL" sz="800" b="1" i="1" dirty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    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33" name="Nap_T1,T2"/>
          <p:cNvGrpSpPr/>
          <p:nvPr/>
        </p:nvGrpSpPr>
        <p:grpSpPr>
          <a:xfrm>
            <a:off x="4834237" y="2184334"/>
            <a:ext cx="2358385" cy="773550"/>
            <a:chOff x="0" y="0"/>
            <a:chExt cx="2358390" cy="773557"/>
          </a:xfrm>
        </p:grpSpPr>
        <p:sp>
          <p:nvSpPr>
            <p:cNvPr id="35" name="Text Box 1204"/>
            <p:cNvSpPr txBox="1">
              <a:spLocks noChangeArrowheads="1"/>
            </p:cNvSpPr>
            <p:nvPr/>
          </p:nvSpPr>
          <p:spPr bwMode="auto">
            <a:xfrm>
              <a:off x="109728" y="636422"/>
              <a:ext cx="228600" cy="132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[</a:t>
              </a:r>
              <a:r>
                <a:rPr lang="pl-PL" sz="700" b="1" i="1" u="sng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U</a:t>
              </a:r>
              <a:r>
                <a:rPr lang="pl-PL" sz="700" b="1" i="1" baseline="-2500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T1D</a:t>
              </a:r>
              <a:r>
                <a:rPr lang="pl-PL" sz="700" b="1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]</a:t>
              </a:r>
              <a:r>
                <a:rPr lang="pl-PL" sz="700" b="1" i="1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   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6" name="Text Box 1204"/>
            <p:cNvSpPr txBox="1">
              <a:spLocks noChangeArrowheads="1"/>
            </p:cNvSpPr>
            <p:nvPr/>
          </p:nvSpPr>
          <p:spPr bwMode="auto">
            <a:xfrm>
              <a:off x="2011680" y="0"/>
              <a:ext cx="234315" cy="151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800" b="1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[</a:t>
              </a:r>
              <a:r>
                <a:rPr lang="pl-PL" sz="800" i="1" u="sng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U</a:t>
              </a:r>
              <a:r>
                <a:rPr lang="pl-PL" sz="600" b="1" i="1" baseline="-2500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T2G</a:t>
              </a:r>
              <a:r>
                <a:rPr lang="pl-PL" sz="800" b="1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]</a:t>
              </a:r>
              <a:r>
                <a:rPr lang="pl-PL" sz="800" b="1" i="1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   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0" name="Text Box 1204"/>
            <p:cNvSpPr txBox="1">
              <a:spLocks noChangeArrowheads="1"/>
            </p:cNvSpPr>
            <p:nvPr/>
          </p:nvSpPr>
          <p:spPr bwMode="auto">
            <a:xfrm>
              <a:off x="109728" y="0"/>
              <a:ext cx="228600" cy="132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dirty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[</a:t>
              </a:r>
              <a:r>
                <a:rPr lang="pl-PL" sz="700" b="1" i="1" u="sng" dirty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U</a:t>
              </a:r>
              <a:r>
                <a:rPr lang="pl-PL" sz="700" b="1" i="1" baseline="-25000" dirty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T1G</a:t>
              </a:r>
              <a:r>
                <a:rPr lang="pl-PL" sz="700" b="1" dirty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]</a:t>
              </a:r>
              <a:r>
                <a:rPr lang="pl-PL" sz="700" b="1" i="1" dirty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   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1" name="Text Box 1204"/>
            <p:cNvSpPr txBox="1">
              <a:spLocks noChangeArrowheads="1"/>
            </p:cNvSpPr>
            <p:nvPr/>
          </p:nvSpPr>
          <p:spPr bwMode="auto">
            <a:xfrm>
              <a:off x="2011680" y="621792"/>
              <a:ext cx="234315" cy="151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800" b="1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[</a:t>
              </a:r>
              <a:r>
                <a:rPr lang="pl-PL" sz="800" b="1" i="1" u="sng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U</a:t>
              </a:r>
              <a:r>
                <a:rPr lang="pl-PL" sz="600" b="1" i="1" baseline="-2500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T2D</a:t>
              </a:r>
              <a:r>
                <a:rPr lang="pl-PL" sz="800" b="1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]</a:t>
              </a:r>
              <a:r>
                <a:rPr lang="pl-PL" sz="800" b="1" i="1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    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xt_T,h"/>
                <p:cNvSpPr txBox="1">
                  <a:spLocks noChangeArrowheads="1"/>
                </p:cNvSpPr>
                <p:nvPr/>
              </p:nvSpPr>
              <p:spPr bwMode="auto">
                <a:xfrm>
                  <a:off x="0" y="336499"/>
                  <a:ext cx="332105" cy="1549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sz="800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pl-PL" sz="800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𝜗</m:t>
                            </m:r>
                          </m:e>
                          <m:sub>
                            <m:r>
                              <a:rPr lang="pl-PL" sz="800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𝑇</m:t>
                            </m:r>
                            <m:r>
                              <a:rPr lang="pl-PL" sz="800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pl-PL" sz="800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pl-PL" sz="800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pl-PL" sz="800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h</m:t>
                            </m:r>
                          </m:e>
                          <m:sub>
                            <m:r>
                              <a:rPr lang="pl-PL" sz="800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𝑇</m:t>
                            </m:r>
                            <m:r>
                              <a:rPr lang="pl-PL" sz="800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</mc:Choice>
          <mc:Fallback xmlns="">
            <p:sp>
              <p:nvSpPr>
                <p:cNvPr id="42" name="Txt_T,h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336499"/>
                  <a:ext cx="332105" cy="15494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1111" r="-12963" b="-12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xt_T,h"/>
                <p:cNvSpPr txBox="1">
                  <a:spLocks noChangeArrowheads="1"/>
                </p:cNvSpPr>
                <p:nvPr/>
              </p:nvSpPr>
              <p:spPr bwMode="auto">
                <a:xfrm>
                  <a:off x="2026285" y="336499"/>
                  <a:ext cx="332105" cy="1549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sz="800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pl-PL" sz="800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𝜗</m:t>
                            </m:r>
                          </m:e>
                          <m:sub>
                            <m:r>
                              <a:rPr lang="pl-PL" sz="800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𝑇</m:t>
                            </m:r>
                            <m:r>
                              <a:rPr lang="pl-PL" sz="800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b>
                        </m:sSub>
                        <m:r>
                          <a:rPr lang="pl-PL" sz="800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pl-PL" sz="800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pl-PL" sz="800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h</m:t>
                            </m:r>
                          </m:e>
                          <m:sub>
                            <m:r>
                              <a:rPr lang="pl-PL" sz="800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𝑇</m:t>
                            </m:r>
                            <m:r>
                              <a:rPr lang="pl-PL" sz="800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</mc:Choice>
          <mc:Fallback xmlns="">
            <p:sp>
              <p:nvSpPr>
                <p:cNvPr id="43" name="Txt_T,h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26285" y="336499"/>
                  <a:ext cx="332105" cy="15494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0909" r="-10909" b="-12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U_SN"/>
          <p:cNvGrpSpPr/>
          <p:nvPr/>
        </p:nvGrpSpPr>
        <p:grpSpPr>
          <a:xfrm>
            <a:off x="3963696" y="640841"/>
            <a:ext cx="2775080" cy="160044"/>
            <a:chOff x="3963696" y="640841"/>
            <a:chExt cx="2775080" cy="160044"/>
          </a:xfrm>
        </p:grpSpPr>
        <p:sp>
          <p:nvSpPr>
            <p:cNvPr id="45" name="Text Box 1204"/>
            <p:cNvSpPr txBox="1">
              <a:spLocks noChangeArrowheads="1"/>
            </p:cNvSpPr>
            <p:nvPr/>
          </p:nvSpPr>
          <p:spPr bwMode="auto">
            <a:xfrm>
              <a:off x="6480966" y="640841"/>
              <a:ext cx="257810" cy="15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800" b="1" dirty="0">
                  <a:solidFill>
                    <a:srgbClr val="009900"/>
                  </a:solidFill>
                  <a:effectLst/>
                  <a:latin typeface="Times New Roman"/>
                  <a:ea typeface="Times New Roman"/>
                </a:rPr>
                <a:t>[</a:t>
              </a:r>
              <a:r>
                <a:rPr lang="pl-PL" sz="800" b="1" i="1" u="sng" dirty="0">
                  <a:solidFill>
                    <a:srgbClr val="009900"/>
                  </a:solidFill>
                  <a:effectLst/>
                  <a:latin typeface="Times New Roman"/>
                  <a:ea typeface="Times New Roman"/>
                </a:rPr>
                <a:t>U</a:t>
              </a:r>
              <a:r>
                <a:rPr lang="pl-PL" sz="800" b="1" i="1" baseline="-25000" dirty="0">
                  <a:solidFill>
                    <a:srgbClr val="009900"/>
                  </a:solidFill>
                  <a:effectLst/>
                  <a:latin typeface="Times New Roman"/>
                  <a:ea typeface="Times New Roman"/>
                </a:rPr>
                <a:t>T2G</a:t>
              </a:r>
              <a:r>
                <a:rPr lang="pl-PL" sz="800" b="1" dirty="0">
                  <a:solidFill>
                    <a:srgbClr val="009900"/>
                  </a:solidFill>
                  <a:effectLst/>
                  <a:latin typeface="Times New Roman"/>
                  <a:ea typeface="Times New Roman"/>
                </a:rPr>
                <a:t>]</a:t>
              </a:r>
              <a:r>
                <a:rPr lang="pl-PL" sz="800" b="1" i="1" dirty="0">
                  <a:solidFill>
                    <a:srgbClr val="009900"/>
                  </a:solidFill>
                  <a:effectLst/>
                  <a:latin typeface="Times New Roman"/>
                  <a:ea typeface="Times New Roman"/>
                </a:rPr>
                <a:t>   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6" name="Text Box 1204"/>
            <p:cNvSpPr txBox="1">
              <a:spLocks noChangeArrowheads="1"/>
            </p:cNvSpPr>
            <p:nvPr/>
          </p:nvSpPr>
          <p:spPr bwMode="auto">
            <a:xfrm>
              <a:off x="5369719" y="640841"/>
              <a:ext cx="257810" cy="15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800" b="1" dirty="0">
                  <a:solidFill>
                    <a:srgbClr val="009900"/>
                  </a:solidFill>
                  <a:effectLst/>
                  <a:latin typeface="Times New Roman"/>
                  <a:ea typeface="Times New Roman"/>
                </a:rPr>
                <a:t>[</a:t>
              </a:r>
              <a:r>
                <a:rPr lang="pl-PL" sz="800" b="1" i="1" u="sng" dirty="0">
                  <a:solidFill>
                    <a:srgbClr val="009900"/>
                  </a:solidFill>
                  <a:effectLst/>
                  <a:latin typeface="Times New Roman"/>
                  <a:ea typeface="Times New Roman"/>
                </a:rPr>
                <a:t>U</a:t>
              </a:r>
              <a:r>
                <a:rPr lang="pl-PL" sz="800" b="1" i="1" baseline="-25000" dirty="0">
                  <a:solidFill>
                    <a:srgbClr val="009900"/>
                  </a:solidFill>
                  <a:effectLst/>
                  <a:latin typeface="Times New Roman"/>
                  <a:ea typeface="Times New Roman"/>
                </a:rPr>
                <a:t>T1G</a:t>
              </a:r>
              <a:r>
                <a:rPr lang="pl-PL" sz="800" b="1" dirty="0">
                  <a:solidFill>
                    <a:srgbClr val="009900"/>
                  </a:solidFill>
                  <a:effectLst/>
                  <a:latin typeface="Times New Roman"/>
                  <a:ea typeface="Times New Roman"/>
                </a:rPr>
                <a:t>]</a:t>
              </a:r>
              <a:r>
                <a:rPr lang="pl-PL" sz="800" b="1" i="1" dirty="0">
                  <a:solidFill>
                    <a:srgbClr val="009900"/>
                  </a:solidFill>
                  <a:effectLst/>
                  <a:latin typeface="Times New Roman"/>
                  <a:ea typeface="Times New Roman"/>
                </a:rPr>
                <a:t>   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7" name="Text Box 1204"/>
            <p:cNvSpPr txBox="1">
              <a:spLocks noChangeArrowheads="1"/>
            </p:cNvSpPr>
            <p:nvPr/>
          </p:nvSpPr>
          <p:spPr bwMode="auto">
            <a:xfrm>
              <a:off x="4431540" y="640841"/>
              <a:ext cx="354264" cy="160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800" b="1" dirty="0">
                  <a:solidFill>
                    <a:srgbClr val="009900"/>
                  </a:solidFill>
                  <a:effectLst/>
                  <a:latin typeface="Times New Roman"/>
                  <a:ea typeface="Times New Roman"/>
                </a:rPr>
                <a:t>[</a:t>
              </a:r>
              <a:r>
                <a:rPr lang="pl-PL" sz="800" b="1" i="1" u="sng" dirty="0">
                  <a:solidFill>
                    <a:srgbClr val="009900"/>
                  </a:solidFill>
                  <a:effectLst/>
                  <a:latin typeface="Times New Roman"/>
                  <a:ea typeface="Times New Roman"/>
                </a:rPr>
                <a:t>U</a:t>
              </a:r>
              <a:r>
                <a:rPr lang="pl-PL" sz="800" b="1" i="1" baseline="-25000" dirty="0">
                  <a:solidFill>
                    <a:srgbClr val="009900"/>
                  </a:solidFill>
                  <a:effectLst/>
                  <a:latin typeface="Times New Roman"/>
                  <a:ea typeface="Times New Roman"/>
                </a:rPr>
                <a:t>TRD</a:t>
              </a:r>
              <a:r>
                <a:rPr lang="pl-PL" sz="800" b="1" dirty="0" smtClean="0">
                  <a:solidFill>
                    <a:srgbClr val="009900"/>
                  </a:solidFill>
                  <a:effectLst/>
                  <a:latin typeface="Times New Roman"/>
                  <a:ea typeface="Times New Roman"/>
                </a:rPr>
                <a:t>]</a:t>
              </a:r>
              <a:r>
                <a:rPr lang="pl-PL" sz="800" b="1" i="1" dirty="0" smtClean="0">
                  <a:solidFill>
                    <a:srgbClr val="009900"/>
                  </a:solidFill>
                  <a:effectLst/>
                  <a:latin typeface="Times New Roman"/>
                  <a:ea typeface="Times New Roman"/>
                </a:rPr>
                <a:t>   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8" name="Text Box 1204"/>
            <p:cNvSpPr txBox="1">
              <a:spLocks noChangeArrowheads="1"/>
            </p:cNvSpPr>
            <p:nvPr/>
          </p:nvSpPr>
          <p:spPr bwMode="auto">
            <a:xfrm>
              <a:off x="3963696" y="640841"/>
              <a:ext cx="401579" cy="144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800" b="1" dirty="0" smtClean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[</a:t>
              </a:r>
              <a:r>
                <a:rPr lang="pl-PL" sz="800" b="1" i="1" u="sng" dirty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U</a:t>
              </a:r>
              <a:r>
                <a:rPr lang="pl-PL" sz="800" b="1" i="1" baseline="-25000" dirty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TRG</a:t>
              </a:r>
              <a:r>
                <a:rPr lang="pl-PL" sz="800" b="1" dirty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]  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2" name="E_WN"/>
          <p:cNvGrpSpPr/>
          <p:nvPr/>
        </p:nvGrpSpPr>
        <p:grpSpPr>
          <a:xfrm>
            <a:off x="2010580" y="639186"/>
            <a:ext cx="1804378" cy="201384"/>
            <a:chOff x="2010580" y="639186"/>
            <a:chExt cx="1804378" cy="2013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xt_T,h"/>
                <p:cNvSpPr txBox="1">
                  <a:spLocks noChangeArrowheads="1"/>
                </p:cNvSpPr>
                <p:nvPr/>
              </p:nvSpPr>
              <p:spPr bwMode="auto">
                <a:xfrm>
                  <a:off x="2764914" y="672647"/>
                  <a:ext cx="424466" cy="1549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sz="800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pl-PL" sz="800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𝜗</m:t>
                            </m:r>
                          </m:e>
                          <m:sub>
                            <m:r>
                              <a:rPr lang="pl-PL" sz="800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𝑇𝑅</m:t>
                            </m:r>
                          </m:sub>
                        </m:sSub>
                        <m:r>
                          <a:rPr lang="pl-PL" sz="800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pl-PL" sz="800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pl-PL" sz="800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h</m:t>
                            </m:r>
                          </m:e>
                          <m:sub>
                            <m:r>
                              <a:rPr lang="pl-PL" sz="800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𝑇𝑅</m:t>
                            </m:r>
                          </m:sub>
                        </m:sSub>
                      </m:oMath>
                    </m:oMathPara>
                  </a14:m>
                  <a:endParaRPr lang="pl-PL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</mc:Choice>
          <mc:Fallback xmlns="">
            <p:sp>
              <p:nvSpPr>
                <p:cNvPr id="49" name="Txt_T,h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64914" y="672647"/>
                  <a:ext cx="424466" cy="15493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899" b="-1153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Text Box 1204"/>
            <p:cNvSpPr txBox="1">
              <a:spLocks noChangeArrowheads="1"/>
            </p:cNvSpPr>
            <p:nvPr/>
          </p:nvSpPr>
          <p:spPr bwMode="auto">
            <a:xfrm>
              <a:off x="2010580" y="639186"/>
              <a:ext cx="25762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1000" b="1" dirty="0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[</a:t>
              </a:r>
              <a:r>
                <a:rPr lang="pl-PL" sz="1000" b="1" i="1" u="sng" dirty="0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E</a:t>
              </a:r>
              <a:r>
                <a:rPr lang="pl-PL" sz="1000" b="1" dirty="0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]</a:t>
              </a:r>
              <a:endParaRPr lang="pl-PL" sz="1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86" name="Text Box 1204"/>
            <p:cNvSpPr txBox="1">
              <a:spLocks noChangeArrowheads="1"/>
            </p:cNvSpPr>
            <p:nvPr/>
          </p:nvSpPr>
          <p:spPr bwMode="auto">
            <a:xfrm>
              <a:off x="3600156" y="640515"/>
              <a:ext cx="214802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1000" b="1" dirty="0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[</a:t>
              </a:r>
              <a:r>
                <a:rPr lang="pl-PL" sz="1000" b="1" i="1" u="sng" dirty="0" smtClean="0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E</a:t>
              </a:r>
              <a:r>
                <a:rPr lang="pl-PL" sz="1000" b="1" i="1" dirty="0" smtClean="0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’</a:t>
              </a:r>
              <a:r>
                <a:rPr lang="pl-PL" sz="1000" b="1" dirty="0" smtClean="0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]</a:t>
              </a:r>
              <a:endParaRPr lang="pl-PL" sz="10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28" name="PQ_Obc"/>
          <p:cNvGrpSpPr/>
          <p:nvPr/>
        </p:nvGrpSpPr>
        <p:grpSpPr>
          <a:xfrm>
            <a:off x="5156105" y="3032889"/>
            <a:ext cx="1729103" cy="400110"/>
            <a:chOff x="0" y="0"/>
            <a:chExt cx="1729106" cy="400114"/>
          </a:xfrm>
        </p:grpSpPr>
        <p:sp>
          <p:nvSpPr>
            <p:cNvPr id="97" name="Text Box 1204"/>
            <p:cNvSpPr txBox="1">
              <a:spLocks noChangeArrowheads="1"/>
            </p:cNvSpPr>
            <p:nvPr/>
          </p:nvSpPr>
          <p:spPr bwMode="auto">
            <a:xfrm>
              <a:off x="0" y="0"/>
              <a:ext cx="131446" cy="400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800" b="1" i="1" dirty="0" smtClean="0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P</a:t>
              </a:r>
              <a:r>
                <a:rPr lang="pl-PL" sz="1000" b="1" i="1" baseline="-25000" dirty="0" smtClean="0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A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800" b="1" i="1" dirty="0" smtClean="0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Q</a:t>
              </a:r>
              <a:r>
                <a:rPr lang="pl-PL" sz="1000" b="1" i="1" baseline="-25000" dirty="0" smtClean="0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A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8" name="Text Box 1204"/>
            <p:cNvSpPr txBox="1">
              <a:spLocks noChangeArrowheads="1"/>
            </p:cNvSpPr>
            <p:nvPr/>
          </p:nvSpPr>
          <p:spPr bwMode="auto">
            <a:xfrm>
              <a:off x="238456" y="0"/>
              <a:ext cx="131446" cy="400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800" b="1" i="1" dirty="0" smtClean="0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P</a:t>
              </a:r>
              <a:r>
                <a:rPr lang="pl-PL" sz="1000" b="1" i="1" baseline="-25000" dirty="0" smtClean="0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B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800" b="1" i="1" dirty="0" smtClean="0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Q</a:t>
              </a:r>
              <a:r>
                <a:rPr lang="pl-PL" sz="1000" b="1" i="1" baseline="-25000" dirty="0" smtClean="0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B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9" name="Text Box 1204"/>
            <p:cNvSpPr txBox="1">
              <a:spLocks noChangeArrowheads="1"/>
            </p:cNvSpPr>
            <p:nvPr/>
          </p:nvSpPr>
          <p:spPr bwMode="auto">
            <a:xfrm>
              <a:off x="476914" y="0"/>
              <a:ext cx="131446" cy="400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800" b="1" i="1" dirty="0" smtClean="0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P</a:t>
              </a:r>
              <a:r>
                <a:rPr lang="pl-PL" sz="1000" b="1" i="1" baseline="-25000" dirty="0" smtClean="0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C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800" b="1" i="1" dirty="0" smtClean="0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Q</a:t>
              </a:r>
              <a:r>
                <a:rPr lang="pl-PL" sz="1000" b="1" i="1" baseline="-25000" dirty="0">
                  <a:solidFill>
                    <a:srgbClr val="0000FF"/>
                  </a:solidFill>
                  <a:latin typeface="Times New Roman"/>
                  <a:ea typeface="Times New Roman"/>
                </a:rPr>
                <a:t>C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0" name="Text Box 1204"/>
            <p:cNvSpPr txBox="1">
              <a:spLocks noChangeArrowheads="1"/>
            </p:cNvSpPr>
            <p:nvPr/>
          </p:nvSpPr>
          <p:spPr bwMode="auto">
            <a:xfrm>
              <a:off x="1120747" y="0"/>
              <a:ext cx="131446" cy="400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800" b="1" i="1" dirty="0" smtClean="0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P</a:t>
              </a:r>
              <a:r>
                <a:rPr lang="pl-PL" sz="1000" b="1" i="1" baseline="-25000" dirty="0" smtClean="0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A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800" b="1" i="1" dirty="0" smtClean="0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Q</a:t>
              </a:r>
              <a:r>
                <a:rPr lang="pl-PL" sz="1000" b="1" i="1" baseline="-25000" dirty="0" smtClean="0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A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1" name="Text Box 1204"/>
            <p:cNvSpPr txBox="1">
              <a:spLocks noChangeArrowheads="1"/>
            </p:cNvSpPr>
            <p:nvPr/>
          </p:nvSpPr>
          <p:spPr bwMode="auto">
            <a:xfrm>
              <a:off x="1367152" y="0"/>
              <a:ext cx="131446" cy="400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800" b="1" i="1" dirty="0" smtClean="0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P</a:t>
              </a:r>
              <a:r>
                <a:rPr lang="pl-PL" sz="1000" b="1" i="1" baseline="-25000" dirty="0" smtClean="0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B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800" b="1" i="1" dirty="0" smtClean="0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Q</a:t>
              </a:r>
              <a:r>
                <a:rPr lang="pl-PL" sz="1000" b="1" i="1" baseline="-25000" dirty="0" smtClean="0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B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2" name="Text Box 1204"/>
            <p:cNvSpPr txBox="1">
              <a:spLocks noChangeArrowheads="1"/>
            </p:cNvSpPr>
            <p:nvPr/>
          </p:nvSpPr>
          <p:spPr bwMode="auto">
            <a:xfrm>
              <a:off x="1597660" y="0"/>
              <a:ext cx="131446" cy="400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800" b="1" i="1" dirty="0" smtClean="0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P</a:t>
              </a:r>
              <a:r>
                <a:rPr lang="pl-PL" sz="1000" b="1" i="1" baseline="-25000" dirty="0" smtClean="0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C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800" b="1" i="1" dirty="0" smtClean="0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Q</a:t>
              </a:r>
              <a:r>
                <a:rPr lang="pl-PL" sz="1000" b="1" i="1" baseline="-25000" dirty="0">
                  <a:solidFill>
                    <a:srgbClr val="0000FF"/>
                  </a:solidFill>
                  <a:latin typeface="Times New Roman"/>
                  <a:ea typeface="Times New Roman"/>
                </a:rPr>
                <a:t>C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235" name="T2"/>
          <p:cNvGrpSpPr/>
          <p:nvPr/>
        </p:nvGrpSpPr>
        <p:grpSpPr>
          <a:xfrm>
            <a:off x="6377741" y="1109975"/>
            <a:ext cx="436993" cy="1888243"/>
            <a:chOff x="6377741" y="1109975"/>
            <a:chExt cx="436993" cy="1888243"/>
          </a:xfrm>
        </p:grpSpPr>
        <p:grpSp>
          <p:nvGrpSpPr>
            <p:cNvPr id="8" name="ZasT2"/>
            <p:cNvGrpSpPr/>
            <p:nvPr/>
          </p:nvGrpSpPr>
          <p:grpSpPr>
            <a:xfrm>
              <a:off x="6379092" y="1109975"/>
              <a:ext cx="425064" cy="1160957"/>
              <a:chOff x="-5964" y="-6353"/>
              <a:chExt cx="425065" cy="1161579"/>
            </a:xfrm>
          </p:grpSpPr>
          <p:cxnSp>
            <p:nvCxnSpPr>
              <p:cNvPr id="250" name="Line 1140"/>
              <p:cNvCxnSpPr/>
              <p:nvPr/>
            </p:nvCxnSpPr>
            <p:spPr bwMode="auto">
              <a:xfrm flipH="1" flipV="1">
                <a:off x="419101" y="780826"/>
                <a:ext cx="0" cy="37440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1" name="Line 1140"/>
              <p:cNvCxnSpPr/>
              <p:nvPr/>
            </p:nvCxnSpPr>
            <p:spPr bwMode="auto">
              <a:xfrm flipH="1" flipV="1">
                <a:off x="221422" y="391212"/>
                <a:ext cx="0" cy="57630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2" name="Line 1140"/>
              <p:cNvCxnSpPr/>
              <p:nvPr/>
            </p:nvCxnSpPr>
            <p:spPr bwMode="auto">
              <a:xfrm flipV="1">
                <a:off x="-5964" y="-6353"/>
                <a:ext cx="0" cy="115261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1" name="T2"/>
            <p:cNvGrpSpPr/>
            <p:nvPr/>
          </p:nvGrpSpPr>
          <p:grpSpPr>
            <a:xfrm>
              <a:off x="6377741" y="2081922"/>
              <a:ext cx="436993" cy="916296"/>
              <a:chOff x="0" y="0"/>
              <a:chExt cx="436994" cy="916305"/>
            </a:xfrm>
          </p:grpSpPr>
          <p:grpSp>
            <p:nvGrpSpPr>
              <p:cNvPr id="50" name="T2"/>
              <p:cNvGrpSpPr/>
              <p:nvPr/>
            </p:nvGrpSpPr>
            <p:grpSpPr>
              <a:xfrm>
                <a:off x="0" y="0"/>
                <a:ext cx="436994" cy="916305"/>
                <a:chOff x="175846" y="0"/>
                <a:chExt cx="437322" cy="916918"/>
              </a:xfrm>
            </p:grpSpPr>
            <p:grpSp>
              <p:nvGrpSpPr>
                <p:cNvPr id="52" name="T2"/>
                <p:cNvGrpSpPr/>
                <p:nvPr/>
              </p:nvGrpSpPr>
              <p:grpSpPr>
                <a:xfrm>
                  <a:off x="175846" y="0"/>
                  <a:ext cx="431687" cy="718959"/>
                  <a:chOff x="0" y="0"/>
                  <a:chExt cx="431800" cy="719667"/>
                </a:xfrm>
              </p:grpSpPr>
              <p:sp>
                <p:nvSpPr>
                  <p:cNvPr id="57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431800" cy="4318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8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87867"/>
                    <a:ext cx="431800" cy="4318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  <p:grpSp>
                <p:nvGrpSpPr>
                  <p:cNvPr id="59" name="Trójk"/>
                  <p:cNvGrpSpPr/>
                  <p:nvPr/>
                </p:nvGrpSpPr>
                <p:grpSpPr>
                  <a:xfrm>
                    <a:off x="135172" y="111318"/>
                    <a:ext cx="151952" cy="144000"/>
                    <a:chOff x="0" y="0"/>
                    <a:chExt cx="151952" cy="144000"/>
                  </a:xfrm>
                </p:grpSpPr>
                <p:cxnSp>
                  <p:nvCxnSpPr>
                    <p:cNvPr id="64" name="Line 1144"/>
                    <p:cNvCxnSpPr/>
                    <p:nvPr/>
                  </p:nvCxnSpPr>
                  <p:spPr bwMode="auto">
                    <a:xfrm>
                      <a:off x="7952" y="135172"/>
                      <a:ext cx="14400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>
                          <a:lumMod val="75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5" name="Line 1145"/>
                    <p:cNvCxnSpPr/>
                    <p:nvPr/>
                  </p:nvCxnSpPr>
                  <p:spPr bwMode="auto">
                    <a:xfrm flipV="1">
                      <a:off x="0" y="0"/>
                      <a:ext cx="71755" cy="14351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>
                          <a:lumMod val="75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6" name="Line 1146"/>
                    <p:cNvCxnSpPr/>
                    <p:nvPr/>
                  </p:nvCxnSpPr>
                  <p:spPr bwMode="auto">
                    <a:xfrm>
                      <a:off x="71562" y="0"/>
                      <a:ext cx="72000" cy="14400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>
                          <a:lumMod val="75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60" name="Gwiazd"/>
                  <p:cNvGrpSpPr/>
                  <p:nvPr/>
                </p:nvGrpSpPr>
                <p:grpSpPr>
                  <a:xfrm>
                    <a:off x="143124" y="467544"/>
                    <a:ext cx="143562" cy="175367"/>
                    <a:chOff x="0" y="-9534"/>
                    <a:chExt cx="143562" cy="175367"/>
                  </a:xfrm>
                </p:grpSpPr>
                <p:cxnSp>
                  <p:nvCxnSpPr>
                    <p:cNvPr id="61" name="Line 1145"/>
                    <p:cNvCxnSpPr/>
                    <p:nvPr/>
                  </p:nvCxnSpPr>
                  <p:spPr bwMode="auto">
                    <a:xfrm flipV="1">
                      <a:off x="0" y="93833"/>
                      <a:ext cx="72000" cy="7200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>
                          <a:lumMod val="75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2" name="Line 1146"/>
                    <p:cNvCxnSpPr/>
                    <p:nvPr/>
                  </p:nvCxnSpPr>
                  <p:spPr bwMode="auto">
                    <a:xfrm>
                      <a:off x="71562" y="93833"/>
                      <a:ext cx="72000" cy="7200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>
                          <a:lumMod val="75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3" name="Line 1144"/>
                    <p:cNvCxnSpPr/>
                    <p:nvPr/>
                  </p:nvCxnSpPr>
                  <p:spPr bwMode="auto">
                    <a:xfrm>
                      <a:off x="71562" y="-9534"/>
                      <a:ext cx="0" cy="10795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>
                          <a:lumMod val="75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grpSp>
              <p:nvGrpSpPr>
                <p:cNvPr id="53" name="ZasODB"/>
                <p:cNvGrpSpPr/>
                <p:nvPr/>
              </p:nvGrpSpPr>
              <p:grpSpPr>
                <a:xfrm>
                  <a:off x="175846" y="542611"/>
                  <a:ext cx="437322" cy="374307"/>
                  <a:chOff x="0" y="0"/>
                  <a:chExt cx="437322" cy="374400"/>
                </a:xfrm>
              </p:grpSpPr>
              <p:cxnSp>
                <p:nvCxnSpPr>
                  <p:cNvPr id="54" name="Line 1140"/>
                  <p:cNvCxnSpPr/>
                  <p:nvPr/>
                </p:nvCxnSpPr>
                <p:spPr bwMode="auto">
                  <a:xfrm flipH="1" flipV="1">
                    <a:off x="0" y="0"/>
                    <a:ext cx="0" cy="374400"/>
                  </a:xfrm>
                  <a:prstGeom prst="line">
                    <a:avLst/>
                  </a:prstGeom>
                  <a:noFill/>
                  <a:ln w="15875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5" name="Line 1140"/>
                  <p:cNvCxnSpPr/>
                  <p:nvPr/>
                </p:nvCxnSpPr>
                <p:spPr bwMode="auto">
                  <a:xfrm flipH="1" flipV="1">
                    <a:off x="437322" y="0"/>
                    <a:ext cx="0" cy="374400"/>
                  </a:xfrm>
                  <a:prstGeom prst="line">
                    <a:avLst/>
                  </a:prstGeom>
                  <a:noFill/>
                  <a:ln w="15875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6" name="Line 1140"/>
                  <p:cNvCxnSpPr/>
                  <p:nvPr/>
                </p:nvCxnSpPr>
                <p:spPr bwMode="auto">
                  <a:xfrm flipV="1">
                    <a:off x="222637" y="182880"/>
                    <a:ext cx="0" cy="180000"/>
                  </a:xfrm>
                  <a:prstGeom prst="line">
                    <a:avLst/>
                  </a:prstGeom>
                  <a:noFill/>
                  <a:ln w="15875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sp>
            <p:nvSpPr>
              <p:cNvPr id="51" name="Text Box 1204"/>
              <p:cNvSpPr txBox="1">
                <a:spLocks noChangeArrowheads="1"/>
              </p:cNvSpPr>
              <p:nvPr/>
            </p:nvSpPr>
            <p:spPr bwMode="auto">
              <a:xfrm>
                <a:off x="162845" y="2802"/>
                <a:ext cx="120226" cy="160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dirty="0">
                    <a:solidFill>
                      <a:srgbClr val="808080"/>
                    </a:solidFill>
                    <a:effectLst/>
                    <a:latin typeface="Times New Roman"/>
                    <a:ea typeface="Times New Roman"/>
                  </a:rPr>
                  <a:t>T2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298" name="Text Box 1204"/>
            <p:cNvSpPr txBox="1">
              <a:spLocks noChangeArrowheads="1"/>
            </p:cNvSpPr>
            <p:nvPr/>
          </p:nvSpPr>
          <p:spPr bwMode="auto">
            <a:xfrm>
              <a:off x="6489084" y="2360498"/>
              <a:ext cx="205184" cy="162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900" b="1" dirty="0" smtClean="0">
                  <a:solidFill>
                    <a:srgbClr val="808080"/>
                  </a:solidFill>
                  <a:effectLst/>
                  <a:latin typeface="Times New Roman"/>
                  <a:ea typeface="Times New Roman"/>
                </a:rPr>
                <a:t>Yd5</a:t>
              </a:r>
              <a:endParaRPr lang="pl-PL" sz="9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7" name="T1"/>
          <p:cNvGrpSpPr/>
          <p:nvPr/>
        </p:nvGrpSpPr>
        <p:grpSpPr>
          <a:xfrm>
            <a:off x="5258517" y="1109975"/>
            <a:ext cx="464819" cy="1888243"/>
            <a:chOff x="5258517" y="1109975"/>
            <a:chExt cx="464819" cy="1888243"/>
          </a:xfrm>
        </p:grpSpPr>
        <p:grpSp>
          <p:nvGrpSpPr>
            <p:cNvPr id="9" name="ZasT1"/>
            <p:cNvGrpSpPr/>
            <p:nvPr/>
          </p:nvGrpSpPr>
          <p:grpSpPr>
            <a:xfrm>
              <a:off x="5295479" y="1109975"/>
              <a:ext cx="425064" cy="1154606"/>
              <a:chOff x="386" y="-6353"/>
              <a:chExt cx="425065" cy="1155225"/>
            </a:xfrm>
          </p:grpSpPr>
          <p:cxnSp>
            <p:nvCxnSpPr>
              <p:cNvPr id="247" name="Line 1140"/>
              <p:cNvCxnSpPr/>
              <p:nvPr/>
            </p:nvCxnSpPr>
            <p:spPr bwMode="auto">
              <a:xfrm flipH="1" flipV="1">
                <a:off x="425451" y="774472"/>
                <a:ext cx="0" cy="37440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8" name="Line 1140"/>
              <p:cNvCxnSpPr/>
              <p:nvPr/>
            </p:nvCxnSpPr>
            <p:spPr bwMode="auto">
              <a:xfrm flipH="1" flipV="1">
                <a:off x="221422" y="384858"/>
                <a:ext cx="0" cy="57630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9" name="Line 1140"/>
              <p:cNvCxnSpPr/>
              <p:nvPr/>
            </p:nvCxnSpPr>
            <p:spPr bwMode="auto">
              <a:xfrm flipV="1">
                <a:off x="386" y="-6353"/>
                <a:ext cx="0" cy="115261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0" name="T1"/>
            <p:cNvGrpSpPr/>
            <p:nvPr/>
          </p:nvGrpSpPr>
          <p:grpSpPr>
            <a:xfrm>
              <a:off x="5258517" y="2077409"/>
              <a:ext cx="464819" cy="920809"/>
              <a:chOff x="0" y="-4513"/>
              <a:chExt cx="464820" cy="920818"/>
            </a:xfrm>
          </p:grpSpPr>
          <p:grpSp>
            <p:nvGrpSpPr>
              <p:cNvPr id="67" name="T1"/>
              <p:cNvGrpSpPr/>
              <p:nvPr/>
            </p:nvGrpSpPr>
            <p:grpSpPr>
              <a:xfrm>
                <a:off x="0" y="0"/>
                <a:ext cx="464820" cy="916305"/>
                <a:chOff x="142397" y="0"/>
                <a:chExt cx="465136" cy="916918"/>
              </a:xfrm>
            </p:grpSpPr>
            <p:grpSp>
              <p:nvGrpSpPr>
                <p:cNvPr id="69" name="T1"/>
                <p:cNvGrpSpPr/>
                <p:nvPr/>
              </p:nvGrpSpPr>
              <p:grpSpPr>
                <a:xfrm>
                  <a:off x="142397" y="0"/>
                  <a:ext cx="465136" cy="703061"/>
                  <a:chOff x="-33458" y="0"/>
                  <a:chExt cx="465258" cy="703754"/>
                </a:xfrm>
              </p:grpSpPr>
              <p:sp>
                <p:nvSpPr>
                  <p:cNvPr id="74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431800" cy="4318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75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-33458" y="271954"/>
                    <a:ext cx="431800" cy="4318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  <p:grpSp>
                <p:nvGrpSpPr>
                  <p:cNvPr id="76" name="Trójk"/>
                  <p:cNvGrpSpPr/>
                  <p:nvPr/>
                </p:nvGrpSpPr>
                <p:grpSpPr>
                  <a:xfrm>
                    <a:off x="135172" y="111318"/>
                    <a:ext cx="151952" cy="144000"/>
                    <a:chOff x="0" y="0"/>
                    <a:chExt cx="151952" cy="144000"/>
                  </a:xfrm>
                </p:grpSpPr>
                <p:cxnSp>
                  <p:nvCxnSpPr>
                    <p:cNvPr id="81" name="Line 1144"/>
                    <p:cNvCxnSpPr/>
                    <p:nvPr/>
                  </p:nvCxnSpPr>
                  <p:spPr bwMode="auto">
                    <a:xfrm>
                      <a:off x="7952" y="135172"/>
                      <a:ext cx="14400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>
                          <a:lumMod val="75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82" name="Line 1145"/>
                    <p:cNvCxnSpPr/>
                    <p:nvPr/>
                  </p:nvCxnSpPr>
                  <p:spPr bwMode="auto">
                    <a:xfrm flipV="1">
                      <a:off x="0" y="0"/>
                      <a:ext cx="71755" cy="14351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>
                          <a:lumMod val="75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83" name="Line 1146"/>
                    <p:cNvCxnSpPr/>
                    <p:nvPr/>
                  </p:nvCxnSpPr>
                  <p:spPr bwMode="auto">
                    <a:xfrm>
                      <a:off x="71562" y="0"/>
                      <a:ext cx="72000" cy="14400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>
                          <a:lumMod val="75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77" name="Gwiazd"/>
                  <p:cNvGrpSpPr/>
                  <p:nvPr/>
                </p:nvGrpSpPr>
                <p:grpSpPr>
                  <a:xfrm>
                    <a:off x="143124" y="467544"/>
                    <a:ext cx="143562" cy="175367"/>
                    <a:chOff x="0" y="-9534"/>
                    <a:chExt cx="143562" cy="175367"/>
                  </a:xfrm>
                </p:grpSpPr>
                <p:cxnSp>
                  <p:nvCxnSpPr>
                    <p:cNvPr id="78" name="Line 1145"/>
                    <p:cNvCxnSpPr/>
                    <p:nvPr/>
                  </p:nvCxnSpPr>
                  <p:spPr bwMode="auto">
                    <a:xfrm flipV="1">
                      <a:off x="0" y="93833"/>
                      <a:ext cx="72000" cy="7200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>
                          <a:lumMod val="75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9" name="Line 1146"/>
                    <p:cNvCxnSpPr/>
                    <p:nvPr/>
                  </p:nvCxnSpPr>
                  <p:spPr bwMode="auto">
                    <a:xfrm>
                      <a:off x="71562" y="93833"/>
                      <a:ext cx="72000" cy="7200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>
                          <a:lumMod val="75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80" name="Line 1144"/>
                    <p:cNvCxnSpPr/>
                    <p:nvPr/>
                  </p:nvCxnSpPr>
                  <p:spPr bwMode="auto">
                    <a:xfrm>
                      <a:off x="71562" y="-9534"/>
                      <a:ext cx="0" cy="10795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>
                          <a:lumMod val="75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grpSp>
              <p:nvGrpSpPr>
                <p:cNvPr id="70" name="ZasODB"/>
                <p:cNvGrpSpPr/>
                <p:nvPr/>
              </p:nvGrpSpPr>
              <p:grpSpPr>
                <a:xfrm>
                  <a:off x="142909" y="520805"/>
                  <a:ext cx="428536" cy="396113"/>
                  <a:chOff x="-32936" y="-21811"/>
                  <a:chExt cx="428536" cy="396211"/>
                </a:xfrm>
              </p:grpSpPr>
              <p:cxnSp>
                <p:nvCxnSpPr>
                  <p:cNvPr id="71" name="Line 1140"/>
                  <p:cNvCxnSpPr/>
                  <p:nvPr/>
                </p:nvCxnSpPr>
                <p:spPr bwMode="auto">
                  <a:xfrm flipH="1" flipV="1">
                    <a:off x="-32936" y="-21811"/>
                    <a:ext cx="0" cy="374400"/>
                  </a:xfrm>
                  <a:prstGeom prst="line">
                    <a:avLst/>
                  </a:prstGeom>
                  <a:noFill/>
                  <a:ln w="15875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2" name="Line 1140"/>
                  <p:cNvCxnSpPr/>
                  <p:nvPr/>
                </p:nvCxnSpPr>
                <p:spPr bwMode="auto">
                  <a:xfrm flipH="1" flipV="1">
                    <a:off x="395600" y="0"/>
                    <a:ext cx="0" cy="374400"/>
                  </a:xfrm>
                  <a:prstGeom prst="line">
                    <a:avLst/>
                  </a:prstGeom>
                  <a:noFill/>
                  <a:ln w="15875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3" name="Line 1140"/>
                  <p:cNvCxnSpPr/>
                  <p:nvPr/>
                </p:nvCxnSpPr>
                <p:spPr bwMode="auto">
                  <a:xfrm flipV="1">
                    <a:off x="222637" y="159260"/>
                    <a:ext cx="0" cy="180000"/>
                  </a:xfrm>
                  <a:prstGeom prst="line">
                    <a:avLst/>
                  </a:prstGeom>
                  <a:noFill/>
                  <a:ln w="15875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sp>
            <p:nvSpPr>
              <p:cNvPr id="68" name="Text Box 1204"/>
              <p:cNvSpPr txBox="1">
                <a:spLocks noChangeArrowheads="1"/>
              </p:cNvSpPr>
              <p:nvPr/>
            </p:nvSpPr>
            <p:spPr bwMode="auto">
              <a:xfrm>
                <a:off x="188109" y="-4513"/>
                <a:ext cx="120226" cy="160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dirty="0">
                    <a:solidFill>
                      <a:srgbClr val="808080"/>
                    </a:solidFill>
                    <a:effectLst/>
                    <a:latin typeface="Times New Roman"/>
                    <a:ea typeface="Times New Roman"/>
                  </a:rPr>
                  <a:t>T1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296" name="Text Box 1204"/>
            <p:cNvSpPr txBox="1">
              <a:spLocks noChangeArrowheads="1"/>
            </p:cNvSpPr>
            <p:nvPr/>
          </p:nvSpPr>
          <p:spPr bwMode="auto">
            <a:xfrm>
              <a:off x="5390364" y="2335688"/>
              <a:ext cx="262892" cy="162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900" b="1" dirty="0" smtClean="0">
                  <a:solidFill>
                    <a:srgbClr val="808080"/>
                  </a:solidFill>
                  <a:effectLst/>
                  <a:latin typeface="Times New Roman"/>
                  <a:ea typeface="Times New Roman"/>
                </a:rPr>
                <a:t>Yd11</a:t>
              </a:r>
              <a:endParaRPr lang="pl-PL" sz="9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0" name="I_Odb"/>
          <p:cNvGrpSpPr/>
          <p:nvPr/>
        </p:nvGrpSpPr>
        <p:grpSpPr>
          <a:xfrm>
            <a:off x="5287781" y="1942934"/>
            <a:ext cx="1526648" cy="142874"/>
            <a:chOff x="5939" y="0"/>
            <a:chExt cx="1526651" cy="143510"/>
          </a:xfrm>
        </p:grpSpPr>
        <p:cxnSp>
          <p:nvCxnSpPr>
            <p:cNvPr id="241" name="Line 1201"/>
            <p:cNvCxnSpPr/>
            <p:nvPr/>
          </p:nvCxnSpPr>
          <p:spPr bwMode="auto">
            <a:xfrm>
              <a:off x="5939" y="0"/>
              <a:ext cx="0" cy="14351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2" name="Line 1201"/>
            <p:cNvCxnSpPr/>
            <p:nvPr/>
          </p:nvCxnSpPr>
          <p:spPr bwMode="auto">
            <a:xfrm>
              <a:off x="231790" y="0"/>
              <a:ext cx="0" cy="14351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3" name="Line 1201"/>
            <p:cNvCxnSpPr/>
            <p:nvPr/>
          </p:nvCxnSpPr>
          <p:spPr bwMode="auto">
            <a:xfrm>
              <a:off x="449201" y="0"/>
              <a:ext cx="0" cy="14351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4" name="Line 1201"/>
            <p:cNvCxnSpPr/>
            <p:nvPr/>
          </p:nvCxnSpPr>
          <p:spPr bwMode="auto">
            <a:xfrm>
              <a:off x="1095270" y="0"/>
              <a:ext cx="0" cy="14351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" name="Line 1201"/>
            <p:cNvCxnSpPr/>
            <p:nvPr/>
          </p:nvCxnSpPr>
          <p:spPr bwMode="auto">
            <a:xfrm>
              <a:off x="1314587" y="0"/>
              <a:ext cx="0" cy="14351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" name="Line 1201"/>
            <p:cNvCxnSpPr/>
            <p:nvPr/>
          </p:nvCxnSpPr>
          <p:spPr bwMode="auto">
            <a:xfrm>
              <a:off x="1532590" y="0"/>
              <a:ext cx="0" cy="14351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7" name="Siec_SN"/>
          <p:cNvGrpSpPr/>
          <p:nvPr/>
        </p:nvGrpSpPr>
        <p:grpSpPr>
          <a:xfrm>
            <a:off x="3532134" y="911500"/>
            <a:ext cx="3721232" cy="1165610"/>
            <a:chOff x="3532134" y="911500"/>
            <a:chExt cx="3721232" cy="1165610"/>
          </a:xfrm>
        </p:grpSpPr>
        <p:grpSp>
          <p:nvGrpSpPr>
            <p:cNvPr id="11" name="L_SN"/>
            <p:cNvGrpSpPr/>
            <p:nvPr/>
          </p:nvGrpSpPr>
          <p:grpSpPr>
            <a:xfrm>
              <a:off x="3539448" y="1100042"/>
              <a:ext cx="3713918" cy="790339"/>
              <a:chOff x="-16830" y="179455"/>
              <a:chExt cx="3714895" cy="791043"/>
            </a:xfrm>
          </p:grpSpPr>
          <p:cxnSp>
            <p:nvCxnSpPr>
              <p:cNvPr id="236" name="Line 1187"/>
              <p:cNvCxnSpPr/>
              <p:nvPr/>
            </p:nvCxnSpPr>
            <p:spPr bwMode="auto">
              <a:xfrm flipV="1">
                <a:off x="314150" y="970498"/>
                <a:ext cx="338391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7" name="Line 1185"/>
              <p:cNvCxnSpPr/>
              <p:nvPr/>
            </p:nvCxnSpPr>
            <p:spPr bwMode="auto">
              <a:xfrm>
                <a:off x="0" y="824643"/>
                <a:ext cx="326824" cy="14473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8" name="Line 1187"/>
              <p:cNvCxnSpPr/>
              <p:nvPr/>
            </p:nvCxnSpPr>
            <p:spPr bwMode="auto">
              <a:xfrm flipV="1">
                <a:off x="170824" y="572201"/>
                <a:ext cx="3506300" cy="56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9" name="Line 1184"/>
              <p:cNvCxnSpPr/>
              <p:nvPr/>
            </p:nvCxnSpPr>
            <p:spPr bwMode="auto">
              <a:xfrm flipV="1">
                <a:off x="-16830" y="179455"/>
                <a:ext cx="316551" cy="1626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0" name="Line 1187"/>
              <p:cNvCxnSpPr/>
              <p:nvPr/>
            </p:nvCxnSpPr>
            <p:spPr bwMode="auto">
              <a:xfrm flipV="1">
                <a:off x="286101" y="185124"/>
                <a:ext cx="338392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54" name="Imp_SN"/>
            <p:cNvGrpSpPr/>
            <p:nvPr/>
          </p:nvGrpSpPr>
          <p:grpSpPr>
            <a:xfrm>
              <a:off x="3532134" y="911500"/>
              <a:ext cx="3296471" cy="1165610"/>
              <a:chOff x="3532134" y="911500"/>
              <a:chExt cx="3296471" cy="1165610"/>
            </a:xfrm>
          </p:grpSpPr>
          <p:grpSp>
            <p:nvGrpSpPr>
              <p:cNvPr id="14" name="OznFaz"/>
              <p:cNvGrpSpPr/>
              <p:nvPr/>
            </p:nvGrpSpPr>
            <p:grpSpPr>
              <a:xfrm>
                <a:off x="3751589" y="955391"/>
                <a:ext cx="73021" cy="1121719"/>
                <a:chOff x="0" y="-38100"/>
                <a:chExt cx="73660" cy="1122048"/>
              </a:xfrm>
            </p:grpSpPr>
            <p:sp>
              <p:nvSpPr>
                <p:cNvPr id="226" name="Text Box 1204"/>
                <p:cNvSpPr txBox="1">
                  <a:spLocks noChangeArrowheads="1"/>
                </p:cNvSpPr>
                <p:nvPr/>
              </p:nvSpPr>
              <p:spPr bwMode="auto">
                <a:xfrm>
                  <a:off x="0" y="-38100"/>
                  <a:ext cx="73660" cy="1517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>
                      <a:effectLst/>
                      <a:latin typeface="Times New Roman"/>
                      <a:ea typeface="Times New Roman"/>
                    </a:rPr>
                    <a:t>A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27" name="Text Box 1204"/>
                <p:cNvSpPr txBox="1">
                  <a:spLocks noChangeArrowheads="1"/>
                </p:cNvSpPr>
                <p:nvPr/>
              </p:nvSpPr>
              <p:spPr bwMode="auto">
                <a:xfrm>
                  <a:off x="0" y="355490"/>
                  <a:ext cx="67945" cy="1517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dirty="0">
                      <a:effectLst/>
                      <a:latin typeface="Times New Roman"/>
                      <a:ea typeface="Times New Roman"/>
                    </a:rPr>
                    <a:t>B</a:t>
                  </a:r>
                  <a:endParaRPr lang="pl-PL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28" name="Text Box 1204"/>
                <p:cNvSpPr txBox="1">
                  <a:spLocks noChangeArrowheads="1"/>
                </p:cNvSpPr>
                <p:nvPr/>
              </p:nvSpPr>
              <p:spPr bwMode="auto">
                <a:xfrm>
                  <a:off x="0" y="932183"/>
                  <a:ext cx="73660" cy="1517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>
                      <a:effectLst/>
                      <a:latin typeface="Times New Roman"/>
                      <a:ea typeface="Times New Roman"/>
                    </a:rPr>
                    <a:t>C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grpSp>
            <p:nvGrpSpPr>
              <p:cNvPr id="15" name="Z_L2"/>
              <p:cNvGrpSpPr/>
              <p:nvPr/>
            </p:nvGrpSpPr>
            <p:grpSpPr>
              <a:xfrm>
                <a:off x="6033928" y="911500"/>
                <a:ext cx="288924" cy="1019159"/>
                <a:chOff x="38456" y="5027"/>
                <a:chExt cx="289775" cy="1020496"/>
              </a:xfrm>
            </p:grpSpPr>
            <p:sp>
              <p:nvSpPr>
                <p:cNvPr id="220" name="Prostokąt 219"/>
                <p:cNvSpPr/>
                <p:nvPr/>
              </p:nvSpPr>
              <p:spPr bwMode="auto">
                <a:xfrm rot="5400000">
                  <a:off x="115556" y="90435"/>
                  <a:ext cx="69192" cy="213343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rot="0" spcFirstLastPara="0" vert="horz" wrap="square" lIns="91440" tIns="45720" rIns="91440" bIns="45720" numCol="1" spcCol="0" rtlCol="0" fromWordArt="0" anchor="t" anchorCtr="0" forceAA="0" upright="1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221" name="Prostokąt 220"/>
                <p:cNvSpPr/>
                <p:nvPr/>
              </p:nvSpPr>
              <p:spPr bwMode="auto">
                <a:xfrm rot="5400000">
                  <a:off x="110532" y="492369"/>
                  <a:ext cx="69192" cy="213343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rot="0" spcFirstLastPara="0" vert="horz" wrap="square" lIns="91440" tIns="45720" rIns="91440" bIns="45720" numCol="1" spcCol="0" rtlCol="0" fromWordArt="0" anchor="t" anchorCtr="0" forceAA="0" upright="1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222" name="Prostokąt 221"/>
                <p:cNvSpPr/>
                <p:nvPr/>
              </p:nvSpPr>
              <p:spPr bwMode="auto">
                <a:xfrm rot="5400000">
                  <a:off x="115556" y="884255"/>
                  <a:ext cx="69192" cy="213343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rot="0" spcFirstLastPara="0" vert="horz" wrap="square" lIns="91440" tIns="45720" rIns="91440" bIns="45720" numCol="1" spcCol="0" rtlCol="0" fromWordArt="0" anchor="t" anchorCtr="0" forceAA="0" upright="1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223" name="Text Box 1204"/>
                <p:cNvSpPr txBox="1">
                  <a:spLocks noChangeArrowheads="1"/>
                </p:cNvSpPr>
                <p:nvPr/>
              </p:nvSpPr>
              <p:spPr bwMode="auto">
                <a:xfrm>
                  <a:off x="53351" y="5027"/>
                  <a:ext cx="187960" cy="1518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dirty="0">
                      <a:effectLst/>
                      <a:latin typeface="Times New Roman"/>
                      <a:ea typeface="Times New Roman"/>
                    </a:rPr>
                    <a:t>Z</a:t>
                  </a:r>
                  <a:r>
                    <a:rPr lang="pl-PL" sz="800" b="1" baseline="-25000" dirty="0">
                      <a:effectLst/>
                      <a:latin typeface="Times New Roman"/>
                      <a:ea typeface="Times New Roman"/>
                    </a:rPr>
                    <a:t>L2A</a:t>
                  </a:r>
                  <a:endParaRPr lang="pl-PL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24" name="Text Box 1204"/>
                <p:cNvSpPr txBox="1">
                  <a:spLocks noChangeArrowheads="1"/>
                </p:cNvSpPr>
                <p:nvPr/>
              </p:nvSpPr>
              <p:spPr bwMode="auto">
                <a:xfrm>
                  <a:off x="56755" y="410725"/>
                  <a:ext cx="235238" cy="1519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>
                      <a:effectLst/>
                      <a:latin typeface="Times New Roman"/>
                      <a:ea typeface="Times New Roman"/>
                    </a:rPr>
                    <a:t>Z</a:t>
                  </a:r>
                  <a:r>
                    <a:rPr lang="pl-PL" sz="800" b="1" baseline="-25000">
                      <a:effectLst/>
                      <a:latin typeface="Times New Roman"/>
                      <a:ea typeface="Times New Roman"/>
                    </a:rPr>
                    <a:t>L2B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25" name="Text Box 1204"/>
                <p:cNvSpPr txBox="1">
                  <a:spLocks noChangeArrowheads="1"/>
                </p:cNvSpPr>
                <p:nvPr/>
              </p:nvSpPr>
              <p:spPr bwMode="auto">
                <a:xfrm>
                  <a:off x="53574" y="803855"/>
                  <a:ext cx="274657" cy="1519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>
                      <a:effectLst/>
                      <a:latin typeface="Times New Roman"/>
                      <a:ea typeface="Times New Roman"/>
                    </a:rPr>
                    <a:t>Z</a:t>
                  </a:r>
                  <a:r>
                    <a:rPr lang="pl-PL" sz="800" b="1" baseline="-25000">
                      <a:effectLst/>
                      <a:latin typeface="Times New Roman"/>
                      <a:ea typeface="Times New Roman"/>
                    </a:rPr>
                    <a:t>L2C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grpSp>
            <p:nvGrpSpPr>
              <p:cNvPr id="16" name="Z_L1"/>
              <p:cNvGrpSpPr/>
              <p:nvPr/>
            </p:nvGrpSpPr>
            <p:grpSpPr>
              <a:xfrm>
                <a:off x="4980541" y="911500"/>
                <a:ext cx="245745" cy="1014080"/>
                <a:chOff x="-384" y="10024"/>
                <a:chExt cx="246520" cy="1015499"/>
              </a:xfrm>
            </p:grpSpPr>
            <p:sp>
              <p:nvSpPr>
                <p:cNvPr id="214" name="Prostokąt 213"/>
                <p:cNvSpPr/>
                <p:nvPr/>
              </p:nvSpPr>
              <p:spPr bwMode="auto">
                <a:xfrm rot="5400000">
                  <a:off x="80388" y="90435"/>
                  <a:ext cx="69192" cy="213343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rot="0" spcFirstLastPara="0" vert="horz" wrap="square" lIns="91440" tIns="45720" rIns="91440" bIns="45720" numCol="1" spcCol="0" rtlCol="0" fromWordArt="0" anchor="t" anchorCtr="0" forceAA="0" upright="1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215" name="Prostokąt 214"/>
                <p:cNvSpPr/>
                <p:nvPr/>
              </p:nvSpPr>
              <p:spPr bwMode="auto">
                <a:xfrm rot="5400000">
                  <a:off x="75363" y="477297"/>
                  <a:ext cx="69192" cy="213343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rot="0" spcFirstLastPara="0" vert="horz" wrap="square" lIns="91440" tIns="45720" rIns="91440" bIns="45720" numCol="1" spcCol="0" rtlCol="0" fromWordArt="0" anchor="t" anchorCtr="0" forceAA="0" upright="1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216" name="Prostokąt 215"/>
                <p:cNvSpPr/>
                <p:nvPr/>
              </p:nvSpPr>
              <p:spPr bwMode="auto">
                <a:xfrm rot="5400000">
                  <a:off x="75364" y="884255"/>
                  <a:ext cx="69192" cy="213343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rot="0" spcFirstLastPara="0" vert="horz" wrap="square" lIns="91440" tIns="45720" rIns="91440" bIns="45720" numCol="1" spcCol="0" rtlCol="0" fromWordArt="0" anchor="t" anchorCtr="0" forceAA="0" upright="1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217" name="Text Box 1204"/>
                <p:cNvSpPr txBox="1">
                  <a:spLocks noChangeArrowheads="1"/>
                </p:cNvSpPr>
                <p:nvPr/>
              </p:nvSpPr>
              <p:spPr bwMode="auto">
                <a:xfrm>
                  <a:off x="-1" y="396296"/>
                  <a:ext cx="246137" cy="151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>
                      <a:effectLst/>
                      <a:latin typeface="Times New Roman"/>
                      <a:ea typeface="Times New Roman"/>
                    </a:rPr>
                    <a:t>Z</a:t>
                  </a:r>
                  <a:r>
                    <a:rPr lang="pl-PL" sz="800" b="1" baseline="-25000">
                      <a:effectLst/>
                      <a:latin typeface="Times New Roman"/>
                      <a:ea typeface="Times New Roman"/>
                    </a:rPr>
                    <a:t>L1B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18" name="Text Box 1204"/>
                <p:cNvSpPr txBox="1">
                  <a:spLocks noChangeArrowheads="1"/>
                </p:cNvSpPr>
                <p:nvPr/>
              </p:nvSpPr>
              <p:spPr bwMode="auto">
                <a:xfrm>
                  <a:off x="5025" y="803812"/>
                  <a:ext cx="188251" cy="1518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>
                      <a:effectLst/>
                      <a:latin typeface="Times New Roman"/>
                      <a:ea typeface="Times New Roman"/>
                    </a:rPr>
                    <a:t>Z</a:t>
                  </a:r>
                  <a:r>
                    <a:rPr lang="pl-PL" sz="800" b="1" baseline="-25000">
                      <a:effectLst/>
                      <a:latin typeface="Times New Roman"/>
                      <a:ea typeface="Times New Roman"/>
                    </a:rPr>
                    <a:t>L1C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19" name="Text Box 1204"/>
                <p:cNvSpPr txBox="1">
                  <a:spLocks noChangeArrowheads="1"/>
                </p:cNvSpPr>
                <p:nvPr/>
              </p:nvSpPr>
              <p:spPr bwMode="auto">
                <a:xfrm>
                  <a:off x="-384" y="10024"/>
                  <a:ext cx="188260" cy="151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>
                      <a:effectLst/>
                      <a:latin typeface="Times New Roman"/>
                      <a:ea typeface="Times New Roman"/>
                    </a:rPr>
                    <a:t>Z</a:t>
                  </a:r>
                  <a:r>
                    <a:rPr lang="pl-PL" sz="800" b="1" baseline="-25000">
                      <a:effectLst/>
                      <a:latin typeface="Times New Roman"/>
                      <a:ea typeface="Times New Roman"/>
                    </a:rPr>
                    <a:t>L1A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grpSp>
            <p:nvGrpSpPr>
              <p:cNvPr id="17" name="Z_TR"/>
              <p:cNvGrpSpPr/>
              <p:nvPr/>
            </p:nvGrpSpPr>
            <p:grpSpPr>
              <a:xfrm>
                <a:off x="4183185" y="918815"/>
                <a:ext cx="254635" cy="1009011"/>
                <a:chOff x="-33372" y="15056"/>
                <a:chExt cx="255027" cy="1010467"/>
              </a:xfrm>
            </p:grpSpPr>
            <p:sp>
              <p:nvSpPr>
                <p:cNvPr id="208" name="Prostokąt 207"/>
                <p:cNvSpPr/>
                <p:nvPr/>
              </p:nvSpPr>
              <p:spPr bwMode="auto">
                <a:xfrm rot="5400000">
                  <a:off x="80388" y="95462"/>
                  <a:ext cx="69192" cy="213343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rot="0" spcFirstLastPara="0" vert="horz" wrap="square" lIns="91440" tIns="45720" rIns="91440" bIns="45720" numCol="1" spcCol="0" rtlCol="0" fromWordArt="0" anchor="t" anchorCtr="0" forceAA="0" upright="1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209" name="Prostokąt 208"/>
                <p:cNvSpPr/>
                <p:nvPr/>
              </p:nvSpPr>
              <p:spPr bwMode="auto">
                <a:xfrm rot="5400000">
                  <a:off x="80387" y="482324"/>
                  <a:ext cx="69192" cy="213343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rot="0" spcFirstLastPara="0" vert="horz" wrap="square" lIns="91440" tIns="45720" rIns="91440" bIns="45720" numCol="1" spcCol="0" rtlCol="0" fromWordArt="0" anchor="t" anchorCtr="0" forceAA="0" upright="1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210" name="Prostokąt 209"/>
                <p:cNvSpPr/>
                <p:nvPr/>
              </p:nvSpPr>
              <p:spPr bwMode="auto">
                <a:xfrm rot="5400000">
                  <a:off x="80388" y="884255"/>
                  <a:ext cx="69192" cy="213343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rot="0" spcFirstLastPara="0" vert="horz" wrap="square" lIns="91440" tIns="45720" rIns="91440" bIns="45720" numCol="1" spcCol="0" rtlCol="0" fromWordArt="0" anchor="t" anchorCtr="0" forceAA="0" upright="1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211" name="Text Box 1204"/>
                <p:cNvSpPr txBox="1">
                  <a:spLocks noChangeArrowheads="1"/>
                </p:cNvSpPr>
                <p:nvPr/>
              </p:nvSpPr>
              <p:spPr bwMode="auto">
                <a:xfrm>
                  <a:off x="-33372" y="15056"/>
                  <a:ext cx="202241" cy="1519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>
                      <a:effectLst/>
                      <a:latin typeface="Times New Roman"/>
                      <a:ea typeface="Times New Roman"/>
                    </a:rPr>
                    <a:t>Z</a:t>
                  </a:r>
                  <a:r>
                    <a:rPr lang="pl-PL" sz="800" b="1" baseline="-25000">
                      <a:effectLst/>
                      <a:latin typeface="Times New Roman"/>
                      <a:ea typeface="Times New Roman"/>
                    </a:rPr>
                    <a:t>TRA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12" name="Text Box 1204"/>
                <p:cNvSpPr txBox="1">
                  <a:spLocks noChangeArrowheads="1"/>
                </p:cNvSpPr>
                <p:nvPr/>
              </p:nvSpPr>
              <p:spPr bwMode="auto">
                <a:xfrm>
                  <a:off x="-33372" y="401780"/>
                  <a:ext cx="199037" cy="1518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>
                      <a:effectLst/>
                      <a:latin typeface="Times New Roman"/>
                      <a:ea typeface="Times New Roman"/>
                    </a:rPr>
                    <a:t>Z</a:t>
                  </a:r>
                  <a:r>
                    <a:rPr lang="pl-PL" sz="800" b="1" baseline="-25000">
                      <a:effectLst/>
                      <a:latin typeface="Times New Roman"/>
                      <a:ea typeface="Times New Roman"/>
                    </a:rPr>
                    <a:t>TRB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13" name="Text Box 1204"/>
                <p:cNvSpPr txBox="1">
                  <a:spLocks noChangeArrowheads="1"/>
                </p:cNvSpPr>
                <p:nvPr/>
              </p:nvSpPr>
              <p:spPr bwMode="auto">
                <a:xfrm>
                  <a:off x="-33372" y="803611"/>
                  <a:ext cx="202217" cy="1518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>
                      <a:effectLst/>
                      <a:latin typeface="Times New Roman"/>
                      <a:ea typeface="Times New Roman"/>
                    </a:rPr>
                    <a:t>Z</a:t>
                  </a:r>
                  <a:r>
                    <a:rPr lang="pl-PL" sz="800" b="1" baseline="-25000">
                      <a:effectLst/>
                      <a:latin typeface="Times New Roman"/>
                      <a:ea typeface="Times New Roman"/>
                    </a:rPr>
                    <a:t>TRC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grpSp>
            <p:nvGrpSpPr>
              <p:cNvPr id="18" name="Z_wn"/>
              <p:cNvGrpSpPr/>
              <p:nvPr/>
            </p:nvGrpSpPr>
            <p:grpSpPr>
              <a:xfrm>
                <a:off x="3941784" y="926130"/>
                <a:ext cx="241300" cy="1009648"/>
                <a:chOff x="-472" y="15038"/>
                <a:chExt cx="241546" cy="1010942"/>
              </a:xfrm>
            </p:grpSpPr>
            <p:sp>
              <p:nvSpPr>
                <p:cNvPr id="202" name="Prostokąt 201"/>
                <p:cNvSpPr/>
                <p:nvPr/>
              </p:nvSpPr>
              <p:spPr bwMode="auto">
                <a:xfrm rot="5400000">
                  <a:off x="83127" y="95003"/>
                  <a:ext cx="69192" cy="213343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rot="0" spcFirstLastPara="0" vert="horz" wrap="square" lIns="91440" tIns="45720" rIns="91440" bIns="45720" numCol="1" spcCol="0" rtlCol="0" fromWordArt="0" anchor="t" anchorCtr="0" forceAA="0" upright="1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203" name="Prostokąt 202"/>
                <p:cNvSpPr/>
                <p:nvPr/>
              </p:nvSpPr>
              <p:spPr bwMode="auto">
                <a:xfrm rot="5400000">
                  <a:off x="83126" y="475014"/>
                  <a:ext cx="69192" cy="213343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rot="0" spcFirstLastPara="0" vert="horz" wrap="square" lIns="91440" tIns="45720" rIns="91440" bIns="45720" numCol="1" spcCol="0" rtlCol="0" fromWordArt="0" anchor="t" anchorCtr="0" forceAA="0" upright="1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204" name="Prostokąt 203"/>
                <p:cNvSpPr/>
                <p:nvPr/>
              </p:nvSpPr>
              <p:spPr bwMode="auto">
                <a:xfrm rot="5400000">
                  <a:off x="83127" y="884712"/>
                  <a:ext cx="69192" cy="213343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rot="0" spcFirstLastPara="0" vert="horz" wrap="square" lIns="91440" tIns="45720" rIns="91440" bIns="45720" numCol="1" spcCol="0" rtlCol="0" fromWordArt="0" anchor="t" anchorCtr="0" forceAA="0" upright="1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205" name="Text Box 1204"/>
                <p:cNvSpPr txBox="1">
                  <a:spLocks noChangeArrowheads="1"/>
                </p:cNvSpPr>
                <p:nvPr/>
              </p:nvSpPr>
              <p:spPr bwMode="auto">
                <a:xfrm>
                  <a:off x="-472" y="15038"/>
                  <a:ext cx="241546" cy="1519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>
                      <a:effectLst/>
                      <a:latin typeface="Times New Roman"/>
                      <a:ea typeface="Times New Roman"/>
                    </a:rPr>
                    <a:t>Z</a:t>
                  </a:r>
                  <a:r>
                    <a:rPr lang="pl-PL" sz="800" b="1" baseline="-25000">
                      <a:effectLst/>
                      <a:latin typeface="Times New Roman"/>
                      <a:ea typeface="Times New Roman"/>
                    </a:rPr>
                    <a:t>wnA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06" name="Text Box 1204"/>
                <p:cNvSpPr txBox="1">
                  <a:spLocks noChangeArrowheads="1"/>
                </p:cNvSpPr>
                <p:nvPr/>
              </p:nvSpPr>
              <p:spPr bwMode="auto">
                <a:xfrm>
                  <a:off x="5937" y="396374"/>
                  <a:ext cx="191885" cy="1518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>
                      <a:effectLst/>
                      <a:latin typeface="Times New Roman"/>
                      <a:ea typeface="Times New Roman"/>
                    </a:rPr>
                    <a:t>Z</a:t>
                  </a:r>
                  <a:r>
                    <a:rPr lang="pl-PL" sz="800" b="1" baseline="-25000">
                      <a:effectLst/>
                      <a:latin typeface="Times New Roman"/>
                      <a:ea typeface="Times New Roman"/>
                    </a:rPr>
                    <a:t>wnB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07" name="Text Box 1204"/>
                <p:cNvSpPr txBox="1">
                  <a:spLocks noChangeArrowheads="1"/>
                </p:cNvSpPr>
                <p:nvPr/>
              </p:nvSpPr>
              <p:spPr bwMode="auto">
                <a:xfrm>
                  <a:off x="5937" y="803833"/>
                  <a:ext cx="195061" cy="1518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>
                      <a:effectLst/>
                      <a:latin typeface="Times New Roman"/>
                      <a:ea typeface="Times New Roman"/>
                    </a:rPr>
                    <a:t>Z</a:t>
                  </a:r>
                  <a:r>
                    <a:rPr lang="pl-PL" sz="800" b="1" baseline="-25000">
                      <a:effectLst/>
                      <a:latin typeface="Times New Roman"/>
                      <a:ea typeface="Times New Roman"/>
                    </a:rPr>
                    <a:t>wnC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grpSp>
            <p:nvGrpSpPr>
              <p:cNvPr id="27" name="Wez"/>
              <p:cNvGrpSpPr/>
              <p:nvPr/>
            </p:nvGrpSpPr>
            <p:grpSpPr>
              <a:xfrm>
                <a:off x="3532134" y="1085561"/>
                <a:ext cx="3296471" cy="824178"/>
                <a:chOff x="0" y="5812"/>
                <a:chExt cx="3296477" cy="824186"/>
              </a:xfrm>
            </p:grpSpPr>
            <p:grpSp>
              <p:nvGrpSpPr>
                <p:cNvPr id="103" name="Węzły"/>
                <p:cNvGrpSpPr/>
                <p:nvPr/>
              </p:nvGrpSpPr>
              <p:grpSpPr>
                <a:xfrm>
                  <a:off x="1074717" y="5812"/>
                  <a:ext cx="2221760" cy="824186"/>
                  <a:chOff x="0" y="19052"/>
                  <a:chExt cx="2222172" cy="825028"/>
                </a:xfrm>
              </p:grpSpPr>
              <p:sp>
                <p:nvSpPr>
                  <p:cNvPr id="107" name="Oval 118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9052"/>
                    <a:ext cx="32385" cy="3238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08" name="Oval 118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03763"/>
                    <a:ext cx="32385" cy="3238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09" name="Oval 118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808674"/>
                    <a:ext cx="32385" cy="3238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10" name="Oval 1183"/>
                  <p:cNvSpPr>
                    <a:spLocks noChangeArrowheads="1"/>
                  </p:cNvSpPr>
                  <p:nvPr/>
                </p:nvSpPr>
                <p:spPr bwMode="auto">
                  <a:xfrm>
                    <a:off x="1763671" y="19591"/>
                    <a:ext cx="33010" cy="3297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11" name="Oval 1183"/>
                  <p:cNvSpPr>
                    <a:spLocks noChangeArrowheads="1"/>
                  </p:cNvSpPr>
                  <p:nvPr/>
                </p:nvSpPr>
                <p:spPr bwMode="auto">
                  <a:xfrm>
                    <a:off x="2189162" y="811104"/>
                    <a:ext cx="33010" cy="3297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12" name="Oval 1183"/>
                  <p:cNvSpPr>
                    <a:spLocks noChangeArrowheads="1"/>
                  </p:cNvSpPr>
                  <p:nvPr/>
                </p:nvSpPr>
                <p:spPr bwMode="auto">
                  <a:xfrm>
                    <a:off x="1986006" y="404400"/>
                    <a:ext cx="33010" cy="3297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13" name="Oval 1183"/>
                  <p:cNvSpPr>
                    <a:spLocks noChangeArrowheads="1"/>
                  </p:cNvSpPr>
                  <p:nvPr/>
                </p:nvSpPr>
                <p:spPr bwMode="auto">
                  <a:xfrm>
                    <a:off x="1103311" y="810577"/>
                    <a:ext cx="33010" cy="3298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14" name="Oval 1183"/>
                  <p:cNvSpPr>
                    <a:spLocks noChangeArrowheads="1"/>
                  </p:cNvSpPr>
                  <p:nvPr/>
                </p:nvSpPr>
                <p:spPr bwMode="auto">
                  <a:xfrm>
                    <a:off x="895393" y="415519"/>
                    <a:ext cx="33010" cy="3298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15" name="Oval 1183"/>
                  <p:cNvSpPr>
                    <a:spLocks noChangeArrowheads="1"/>
                  </p:cNvSpPr>
                  <p:nvPr/>
                </p:nvSpPr>
                <p:spPr bwMode="auto">
                  <a:xfrm>
                    <a:off x="679409" y="23813"/>
                    <a:ext cx="33010" cy="3298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</p:grpSp>
            <p:sp>
              <p:nvSpPr>
                <p:cNvPr id="104" name="Oval 1183"/>
                <p:cNvSpPr>
                  <a:spLocks noChangeArrowheads="1"/>
                </p:cNvSpPr>
                <p:nvPr/>
              </p:nvSpPr>
              <p:spPr bwMode="auto">
                <a:xfrm>
                  <a:off x="0" y="178130"/>
                  <a:ext cx="31750" cy="3175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105" name="Oval 1183"/>
                <p:cNvSpPr>
                  <a:spLocks noChangeArrowheads="1"/>
                </p:cNvSpPr>
                <p:nvPr/>
              </p:nvSpPr>
              <p:spPr bwMode="auto">
                <a:xfrm>
                  <a:off x="184068" y="391886"/>
                  <a:ext cx="31750" cy="3175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106" name="Oval 1183"/>
                <p:cNvSpPr>
                  <a:spLocks noChangeArrowheads="1"/>
                </p:cNvSpPr>
                <p:nvPr/>
              </p:nvSpPr>
              <p:spPr bwMode="auto">
                <a:xfrm>
                  <a:off x="41564" y="647205"/>
                  <a:ext cx="31750" cy="3175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</p:grpSp>
        </p:grpSp>
      </p:grpSp>
      <p:grpSp>
        <p:nvGrpSpPr>
          <p:cNvPr id="12" name="I_SN2"/>
          <p:cNvGrpSpPr/>
          <p:nvPr/>
        </p:nvGrpSpPr>
        <p:grpSpPr>
          <a:xfrm>
            <a:off x="5792526" y="1101668"/>
            <a:ext cx="144773" cy="785189"/>
            <a:chOff x="-152706" y="-24436"/>
            <a:chExt cx="145410" cy="785196"/>
          </a:xfrm>
        </p:grpSpPr>
        <p:cxnSp>
          <p:nvCxnSpPr>
            <p:cNvPr id="232" name="Line 1201"/>
            <p:cNvCxnSpPr/>
            <p:nvPr/>
          </p:nvCxnSpPr>
          <p:spPr bwMode="auto">
            <a:xfrm>
              <a:off x="-152706" y="367450"/>
              <a:ext cx="143484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3" name="Line 1201"/>
            <p:cNvCxnSpPr/>
            <p:nvPr/>
          </p:nvCxnSpPr>
          <p:spPr bwMode="auto">
            <a:xfrm>
              <a:off x="-150782" y="760760"/>
              <a:ext cx="143484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4" name="Line 1201"/>
            <p:cNvCxnSpPr/>
            <p:nvPr/>
          </p:nvCxnSpPr>
          <p:spPr bwMode="auto">
            <a:xfrm>
              <a:off x="-150780" y="-24436"/>
              <a:ext cx="143484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I_SN1"/>
          <p:cNvGrpSpPr/>
          <p:nvPr/>
        </p:nvGrpSpPr>
        <p:grpSpPr>
          <a:xfrm>
            <a:off x="4671527" y="1101686"/>
            <a:ext cx="142857" cy="790004"/>
            <a:chOff x="499614" y="-16379"/>
            <a:chExt cx="143485" cy="790011"/>
          </a:xfrm>
        </p:grpSpPr>
        <p:cxnSp>
          <p:nvCxnSpPr>
            <p:cNvPr id="229" name="Line 1201"/>
            <p:cNvCxnSpPr/>
            <p:nvPr/>
          </p:nvCxnSpPr>
          <p:spPr bwMode="auto">
            <a:xfrm>
              <a:off x="499614" y="371699"/>
              <a:ext cx="143484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0" name="Line 1201"/>
            <p:cNvCxnSpPr/>
            <p:nvPr/>
          </p:nvCxnSpPr>
          <p:spPr bwMode="auto">
            <a:xfrm>
              <a:off x="499614" y="773632"/>
              <a:ext cx="143484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1" name="Line 1201"/>
            <p:cNvCxnSpPr/>
            <p:nvPr/>
          </p:nvCxnSpPr>
          <p:spPr bwMode="auto">
            <a:xfrm>
              <a:off x="499615" y="-16379"/>
              <a:ext cx="143484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Sem"/>
          <p:cNvGrpSpPr/>
          <p:nvPr/>
        </p:nvGrpSpPr>
        <p:grpSpPr>
          <a:xfrm>
            <a:off x="1732598" y="977337"/>
            <a:ext cx="203807" cy="1118743"/>
            <a:chOff x="57300" y="0"/>
            <a:chExt cx="203835" cy="1119067"/>
          </a:xfrm>
        </p:grpSpPr>
        <p:sp>
          <p:nvSpPr>
            <p:cNvPr id="173" name="Text Box 1204"/>
            <p:cNvSpPr txBox="1">
              <a:spLocks noChangeArrowheads="1"/>
            </p:cNvSpPr>
            <p:nvPr/>
          </p:nvSpPr>
          <p:spPr bwMode="auto">
            <a:xfrm>
              <a:off x="57300" y="912057"/>
              <a:ext cx="203200" cy="207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800" b="1" i="1" u="sng" dirty="0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E</a:t>
              </a:r>
              <a:r>
                <a:rPr lang="pl-PL" sz="800" b="1" i="1" baseline="-25000" dirty="0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C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4" name="Text Box 1204"/>
            <p:cNvSpPr txBox="1">
              <a:spLocks noChangeArrowheads="1"/>
            </p:cNvSpPr>
            <p:nvPr/>
          </p:nvSpPr>
          <p:spPr bwMode="auto">
            <a:xfrm>
              <a:off x="57300" y="441391"/>
              <a:ext cx="203200" cy="207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800" b="1" i="1" u="sng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E</a:t>
              </a:r>
              <a:r>
                <a:rPr lang="pl-PL" sz="800" b="1" i="1" baseline="-25000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B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5" name="Text Box 1204"/>
            <p:cNvSpPr txBox="1">
              <a:spLocks noChangeArrowheads="1"/>
            </p:cNvSpPr>
            <p:nvPr/>
          </p:nvSpPr>
          <p:spPr bwMode="auto">
            <a:xfrm>
              <a:off x="57300" y="0"/>
              <a:ext cx="203835" cy="207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800" b="1" i="1" u="sng" dirty="0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E</a:t>
              </a:r>
              <a:r>
                <a:rPr lang="pl-PL" sz="800" b="1" i="1" baseline="-25000" dirty="0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A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6" name="Zas_Wn"/>
          <p:cNvGrpSpPr/>
          <p:nvPr/>
        </p:nvGrpSpPr>
        <p:grpSpPr>
          <a:xfrm>
            <a:off x="1893532" y="892937"/>
            <a:ext cx="1829203" cy="1170497"/>
            <a:chOff x="1893532" y="892937"/>
            <a:chExt cx="1829203" cy="1170497"/>
          </a:xfrm>
        </p:grpSpPr>
        <p:grpSp>
          <p:nvGrpSpPr>
            <p:cNvPr id="29" name="TR"/>
            <p:cNvGrpSpPr/>
            <p:nvPr/>
          </p:nvGrpSpPr>
          <p:grpSpPr>
            <a:xfrm>
              <a:off x="2859137" y="1148386"/>
              <a:ext cx="863598" cy="617791"/>
              <a:chOff x="0" y="-114241"/>
              <a:chExt cx="863600" cy="617796"/>
            </a:xfrm>
          </p:grpSpPr>
          <p:grpSp>
            <p:nvGrpSpPr>
              <p:cNvPr id="84" name="TR"/>
              <p:cNvGrpSpPr/>
              <p:nvPr/>
            </p:nvGrpSpPr>
            <p:grpSpPr>
              <a:xfrm>
                <a:off x="0" y="0"/>
                <a:ext cx="863600" cy="503555"/>
                <a:chOff x="0" y="217996"/>
                <a:chExt cx="863858" cy="503999"/>
              </a:xfrm>
            </p:grpSpPr>
            <p:grpSp>
              <p:nvGrpSpPr>
                <p:cNvPr id="86" name="TR"/>
                <p:cNvGrpSpPr/>
                <p:nvPr/>
              </p:nvGrpSpPr>
              <p:grpSpPr>
                <a:xfrm>
                  <a:off x="0" y="217996"/>
                  <a:ext cx="863858" cy="503999"/>
                  <a:chOff x="0" y="218028"/>
                  <a:chExt cx="864429" cy="504073"/>
                </a:xfrm>
              </p:grpSpPr>
              <p:sp>
                <p:nvSpPr>
                  <p:cNvPr id="95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360283" y="218028"/>
                    <a:ext cx="504146" cy="504073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96" name="Oval 113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8028"/>
                    <a:ext cx="504146" cy="504073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87" name="Y_WN"/>
                <p:cNvGrpSpPr/>
                <p:nvPr/>
              </p:nvGrpSpPr>
              <p:grpSpPr>
                <a:xfrm>
                  <a:off x="151075" y="381662"/>
                  <a:ext cx="143316" cy="175122"/>
                  <a:chOff x="0" y="0"/>
                  <a:chExt cx="143316" cy="175122"/>
                </a:xfrm>
              </p:grpSpPr>
              <p:cxnSp>
                <p:nvCxnSpPr>
                  <p:cNvPr id="92" name="Line 1145"/>
                  <p:cNvCxnSpPr/>
                  <p:nvPr/>
                </p:nvCxnSpPr>
                <p:spPr bwMode="auto">
                  <a:xfrm flipV="1">
                    <a:off x="0" y="103367"/>
                    <a:ext cx="71755" cy="71755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93" name="Line 1146"/>
                  <p:cNvCxnSpPr/>
                  <p:nvPr/>
                </p:nvCxnSpPr>
                <p:spPr bwMode="auto">
                  <a:xfrm>
                    <a:off x="71561" y="103367"/>
                    <a:ext cx="71755" cy="71755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94" name="Line 1144"/>
                  <p:cNvCxnSpPr/>
                  <p:nvPr/>
                </p:nvCxnSpPr>
                <p:spPr bwMode="auto">
                  <a:xfrm>
                    <a:off x="71561" y="0"/>
                    <a:ext cx="0" cy="107315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88" name="D_WN"/>
                <p:cNvGrpSpPr/>
                <p:nvPr/>
              </p:nvGrpSpPr>
              <p:grpSpPr>
                <a:xfrm>
                  <a:off x="588396" y="389613"/>
                  <a:ext cx="151462" cy="143510"/>
                  <a:chOff x="0" y="0"/>
                  <a:chExt cx="151462" cy="143510"/>
                </a:xfrm>
              </p:grpSpPr>
              <p:cxnSp>
                <p:nvCxnSpPr>
                  <p:cNvPr id="89" name="Line 1144"/>
                  <p:cNvCxnSpPr/>
                  <p:nvPr/>
                </p:nvCxnSpPr>
                <p:spPr bwMode="auto">
                  <a:xfrm>
                    <a:off x="7952" y="135173"/>
                    <a:ext cx="14351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90" name="Line 1145"/>
                  <p:cNvCxnSpPr/>
                  <p:nvPr/>
                </p:nvCxnSpPr>
                <p:spPr bwMode="auto">
                  <a:xfrm flipV="1">
                    <a:off x="0" y="0"/>
                    <a:ext cx="71120" cy="142875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91" name="Line 1146"/>
                  <p:cNvCxnSpPr/>
                  <p:nvPr/>
                </p:nvCxnSpPr>
                <p:spPr bwMode="auto">
                  <a:xfrm>
                    <a:off x="71562" y="0"/>
                    <a:ext cx="71755" cy="14351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sp>
            <p:nvSpPr>
              <p:cNvPr id="85" name="Text Box 1204"/>
              <p:cNvSpPr txBox="1">
                <a:spLocks noChangeArrowheads="1"/>
              </p:cNvSpPr>
              <p:nvPr/>
            </p:nvSpPr>
            <p:spPr bwMode="auto">
              <a:xfrm>
                <a:off x="365730" y="-114241"/>
                <a:ext cx="142668" cy="160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dirty="0">
                    <a:solidFill>
                      <a:srgbClr val="808080"/>
                    </a:solidFill>
                    <a:effectLst/>
                    <a:latin typeface="Times New Roman"/>
                    <a:ea typeface="Times New Roman"/>
                  </a:rPr>
                  <a:t>TR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9" name="LWN"/>
            <p:cNvGrpSpPr/>
            <p:nvPr/>
          </p:nvGrpSpPr>
          <p:grpSpPr>
            <a:xfrm>
              <a:off x="2105672" y="1072609"/>
              <a:ext cx="867998" cy="874995"/>
              <a:chOff x="0" y="180870"/>
              <a:chExt cx="869949" cy="875003"/>
            </a:xfrm>
          </p:grpSpPr>
          <p:cxnSp>
            <p:nvCxnSpPr>
              <p:cNvPr id="197" name="Line 1177"/>
              <p:cNvCxnSpPr/>
              <p:nvPr/>
            </p:nvCxnSpPr>
            <p:spPr bwMode="auto">
              <a:xfrm>
                <a:off x="5024" y="185894"/>
                <a:ext cx="6480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8" name="Line 1189"/>
              <p:cNvCxnSpPr/>
              <p:nvPr/>
            </p:nvCxnSpPr>
            <p:spPr bwMode="auto">
              <a:xfrm>
                <a:off x="642933" y="180870"/>
                <a:ext cx="223827" cy="243357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9" name="Line 1190"/>
              <p:cNvCxnSpPr/>
              <p:nvPr/>
            </p:nvCxnSpPr>
            <p:spPr bwMode="auto">
              <a:xfrm flipV="1">
                <a:off x="652383" y="820535"/>
                <a:ext cx="217566" cy="235338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0" name="Line 1177"/>
              <p:cNvCxnSpPr/>
              <p:nvPr/>
            </p:nvCxnSpPr>
            <p:spPr bwMode="auto">
              <a:xfrm>
                <a:off x="0" y="612949"/>
                <a:ext cx="7596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1" name="Line 1177"/>
              <p:cNvCxnSpPr/>
              <p:nvPr/>
            </p:nvCxnSpPr>
            <p:spPr bwMode="auto">
              <a:xfrm>
                <a:off x="0" y="1050053"/>
                <a:ext cx="6480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" name="Gen"/>
            <p:cNvGrpSpPr/>
            <p:nvPr/>
          </p:nvGrpSpPr>
          <p:grpSpPr>
            <a:xfrm>
              <a:off x="1893532" y="977337"/>
              <a:ext cx="224455" cy="1086097"/>
              <a:chOff x="0" y="0"/>
              <a:chExt cx="224485" cy="1086409"/>
            </a:xfrm>
          </p:grpSpPr>
          <p:grpSp>
            <p:nvGrpSpPr>
              <p:cNvPr id="176" name="Group 118"/>
              <p:cNvGrpSpPr>
                <a:grpSpLocks/>
              </p:cNvGrpSpPr>
              <p:nvPr/>
            </p:nvGrpSpPr>
            <p:grpSpPr bwMode="auto">
              <a:xfrm>
                <a:off x="0" y="0"/>
                <a:ext cx="217170" cy="215900"/>
                <a:chOff x="101501" y="219876"/>
                <a:chExt cx="342" cy="341"/>
              </a:xfrm>
            </p:grpSpPr>
            <p:sp>
              <p:nvSpPr>
                <p:cNvPr id="185" name="Oval 121"/>
                <p:cNvSpPr>
                  <a:spLocks noChangeArrowheads="1"/>
                </p:cNvSpPr>
                <p:nvPr/>
              </p:nvSpPr>
              <p:spPr bwMode="auto">
                <a:xfrm>
                  <a:off x="101501" y="219876"/>
                  <a:ext cx="342" cy="341"/>
                </a:xfrm>
                <a:prstGeom prst="ellipse">
                  <a:avLst/>
                </a:prstGeom>
                <a:noFill/>
                <a:ln w="15875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6" name="Arc 120"/>
                <p:cNvSpPr>
                  <a:spLocks/>
                </p:cNvSpPr>
                <p:nvPr/>
              </p:nvSpPr>
              <p:spPr bwMode="auto">
                <a:xfrm flipH="1" flipV="1">
                  <a:off x="101558" y="220047"/>
                  <a:ext cx="114" cy="57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7" name="Arc 119"/>
                <p:cNvSpPr>
                  <a:spLocks/>
                </p:cNvSpPr>
                <p:nvPr/>
              </p:nvSpPr>
              <p:spPr bwMode="auto">
                <a:xfrm flipH="1">
                  <a:off x="101672" y="219990"/>
                  <a:ext cx="114" cy="69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77" name="Group 118"/>
              <p:cNvGrpSpPr>
                <a:grpSpLocks/>
              </p:cNvGrpSpPr>
              <p:nvPr/>
            </p:nvGrpSpPr>
            <p:grpSpPr bwMode="auto">
              <a:xfrm>
                <a:off x="0" y="431597"/>
                <a:ext cx="217170" cy="215900"/>
                <a:chOff x="101501" y="219876"/>
                <a:chExt cx="342" cy="341"/>
              </a:xfrm>
            </p:grpSpPr>
            <p:sp>
              <p:nvSpPr>
                <p:cNvPr id="182" name="Oval 121"/>
                <p:cNvSpPr>
                  <a:spLocks noChangeArrowheads="1"/>
                </p:cNvSpPr>
                <p:nvPr/>
              </p:nvSpPr>
              <p:spPr bwMode="auto">
                <a:xfrm>
                  <a:off x="101501" y="219876"/>
                  <a:ext cx="342" cy="341"/>
                </a:xfrm>
                <a:prstGeom prst="ellipse">
                  <a:avLst/>
                </a:prstGeom>
                <a:noFill/>
                <a:ln w="15875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3" name="Arc 120"/>
                <p:cNvSpPr>
                  <a:spLocks/>
                </p:cNvSpPr>
                <p:nvPr/>
              </p:nvSpPr>
              <p:spPr bwMode="auto">
                <a:xfrm flipH="1" flipV="1">
                  <a:off x="101558" y="220047"/>
                  <a:ext cx="114" cy="57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4" name="Arc 119"/>
                <p:cNvSpPr>
                  <a:spLocks/>
                </p:cNvSpPr>
                <p:nvPr/>
              </p:nvSpPr>
              <p:spPr bwMode="auto">
                <a:xfrm flipH="1">
                  <a:off x="101672" y="219990"/>
                  <a:ext cx="114" cy="69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78" name="Group 118"/>
              <p:cNvGrpSpPr>
                <a:grpSpLocks/>
              </p:cNvGrpSpPr>
              <p:nvPr/>
            </p:nvGrpSpPr>
            <p:grpSpPr bwMode="auto">
              <a:xfrm>
                <a:off x="7315" y="870509"/>
                <a:ext cx="217170" cy="215900"/>
                <a:chOff x="101501" y="219876"/>
                <a:chExt cx="342" cy="341"/>
              </a:xfrm>
            </p:grpSpPr>
            <p:sp>
              <p:nvSpPr>
                <p:cNvPr id="179" name="Oval 121"/>
                <p:cNvSpPr>
                  <a:spLocks noChangeArrowheads="1"/>
                </p:cNvSpPr>
                <p:nvPr/>
              </p:nvSpPr>
              <p:spPr bwMode="auto">
                <a:xfrm>
                  <a:off x="101501" y="219876"/>
                  <a:ext cx="342" cy="341"/>
                </a:xfrm>
                <a:prstGeom prst="ellipse">
                  <a:avLst/>
                </a:prstGeom>
                <a:noFill/>
                <a:ln w="15875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0" name="Arc 120"/>
                <p:cNvSpPr>
                  <a:spLocks/>
                </p:cNvSpPr>
                <p:nvPr/>
              </p:nvSpPr>
              <p:spPr bwMode="auto">
                <a:xfrm flipH="1" flipV="1">
                  <a:off x="101558" y="220047"/>
                  <a:ext cx="114" cy="57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1" name="Arc 119"/>
                <p:cNvSpPr>
                  <a:spLocks/>
                </p:cNvSpPr>
                <p:nvPr/>
              </p:nvSpPr>
              <p:spPr bwMode="auto">
                <a:xfrm flipH="1">
                  <a:off x="101672" y="219990"/>
                  <a:ext cx="114" cy="69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grpSp>
          <p:nvGrpSpPr>
            <p:cNvPr id="20" name="Z_WN"/>
            <p:cNvGrpSpPr/>
            <p:nvPr/>
          </p:nvGrpSpPr>
          <p:grpSpPr>
            <a:xfrm>
              <a:off x="2215399" y="892937"/>
              <a:ext cx="432890" cy="1093120"/>
              <a:chOff x="0" y="-25884"/>
              <a:chExt cx="432913" cy="1093428"/>
            </a:xfrm>
          </p:grpSpPr>
          <p:sp>
            <p:nvSpPr>
              <p:cNvPr id="191" name="Prostokąt 190"/>
              <p:cNvSpPr/>
              <p:nvPr/>
            </p:nvSpPr>
            <p:spPr bwMode="auto">
              <a:xfrm rot="5400000">
                <a:off x="106878" y="53439"/>
                <a:ext cx="69192" cy="213343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92" name="Prostokąt 191"/>
              <p:cNvSpPr/>
              <p:nvPr/>
            </p:nvSpPr>
            <p:spPr bwMode="auto">
              <a:xfrm rot="5400000">
                <a:off x="100940" y="480951"/>
                <a:ext cx="69192" cy="213343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93" name="Prostokąt 192"/>
              <p:cNvSpPr/>
              <p:nvPr/>
            </p:nvSpPr>
            <p:spPr bwMode="auto">
              <a:xfrm rot="5400000">
                <a:off x="100939" y="926276"/>
                <a:ext cx="69192" cy="213343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94" name="Text Box 1204"/>
              <p:cNvSpPr txBox="1">
                <a:spLocks noChangeArrowheads="1"/>
              </p:cNvSpPr>
              <p:nvPr/>
            </p:nvSpPr>
            <p:spPr bwMode="auto">
              <a:xfrm>
                <a:off x="0" y="401538"/>
                <a:ext cx="402590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dirty="0">
                    <a:solidFill>
                      <a:srgbClr val="808080"/>
                    </a:solidFill>
                    <a:effectLst/>
                    <a:latin typeface="Times New Roman"/>
                    <a:ea typeface="Times New Roman"/>
                  </a:rPr>
                  <a:t>Z</a:t>
                </a:r>
                <a:r>
                  <a:rPr lang="pl-PL" sz="800" b="1" baseline="-25000" dirty="0">
                    <a:solidFill>
                      <a:srgbClr val="808080"/>
                    </a:solidFill>
                    <a:effectLst/>
                    <a:latin typeface="Times New Roman"/>
                    <a:ea typeface="Times New Roman"/>
                  </a:rPr>
                  <a:t>WNB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95" name="Text Box 1204"/>
              <p:cNvSpPr txBox="1">
                <a:spLocks noChangeArrowheads="1"/>
              </p:cNvSpPr>
              <p:nvPr/>
            </p:nvSpPr>
            <p:spPr bwMode="auto">
              <a:xfrm>
                <a:off x="29688" y="841014"/>
                <a:ext cx="403225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dirty="0">
                    <a:solidFill>
                      <a:srgbClr val="808080"/>
                    </a:solidFill>
                    <a:effectLst/>
                    <a:latin typeface="Times New Roman"/>
                    <a:ea typeface="Times New Roman"/>
                  </a:rPr>
                  <a:t>Z</a:t>
                </a:r>
                <a:r>
                  <a:rPr lang="pl-PL" sz="800" b="1" baseline="-25000" dirty="0">
                    <a:solidFill>
                      <a:srgbClr val="808080"/>
                    </a:solidFill>
                    <a:effectLst/>
                    <a:latin typeface="Times New Roman"/>
                    <a:ea typeface="Times New Roman"/>
                  </a:rPr>
                  <a:t>WNC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96" name="Text Box 1204"/>
              <p:cNvSpPr txBox="1">
                <a:spLocks noChangeArrowheads="1"/>
              </p:cNvSpPr>
              <p:nvPr/>
            </p:nvSpPr>
            <p:spPr bwMode="auto">
              <a:xfrm>
                <a:off x="0" y="-25884"/>
                <a:ext cx="403225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dirty="0">
                    <a:solidFill>
                      <a:srgbClr val="808080"/>
                    </a:solidFill>
                    <a:effectLst/>
                    <a:latin typeface="Times New Roman"/>
                    <a:ea typeface="Times New Roman"/>
                  </a:rPr>
                  <a:t>Z</a:t>
                </a:r>
                <a:r>
                  <a:rPr lang="pl-PL" sz="800" b="1" baseline="-25000" dirty="0">
                    <a:solidFill>
                      <a:srgbClr val="808080"/>
                    </a:solidFill>
                    <a:effectLst/>
                    <a:latin typeface="Times New Roman"/>
                    <a:ea typeface="Times New Roman"/>
                  </a:rPr>
                  <a:t>WNA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294" name="Text Box 1204"/>
            <p:cNvSpPr txBox="1">
              <a:spLocks noChangeArrowheads="1"/>
            </p:cNvSpPr>
            <p:nvPr/>
          </p:nvSpPr>
          <p:spPr bwMode="auto">
            <a:xfrm>
              <a:off x="3169884" y="1440027"/>
              <a:ext cx="262892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900" b="1" dirty="0" smtClean="0">
                  <a:solidFill>
                    <a:srgbClr val="808080"/>
                  </a:solidFill>
                  <a:effectLst/>
                  <a:latin typeface="Times New Roman"/>
                  <a:ea typeface="Times New Roman"/>
                </a:rPr>
                <a:t>Yd11</a:t>
              </a:r>
              <a:endParaRPr lang="pl-PL" sz="9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21" name="Izas"/>
          <p:cNvGrpSpPr/>
          <p:nvPr/>
        </p:nvGrpSpPr>
        <p:grpSpPr>
          <a:xfrm>
            <a:off x="2573844" y="1079739"/>
            <a:ext cx="144126" cy="871121"/>
            <a:chOff x="0" y="-9587"/>
            <a:chExt cx="144145" cy="871129"/>
          </a:xfrm>
        </p:grpSpPr>
        <p:cxnSp>
          <p:nvCxnSpPr>
            <p:cNvPr id="188" name="Line 1201"/>
            <p:cNvCxnSpPr/>
            <p:nvPr/>
          </p:nvCxnSpPr>
          <p:spPr bwMode="auto">
            <a:xfrm>
              <a:off x="0" y="-9587"/>
              <a:ext cx="14414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9" name="Line 1201"/>
            <p:cNvCxnSpPr/>
            <p:nvPr/>
          </p:nvCxnSpPr>
          <p:spPr bwMode="auto">
            <a:xfrm>
              <a:off x="0" y="422839"/>
              <a:ext cx="14414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0" name="Line 1201"/>
            <p:cNvCxnSpPr/>
            <p:nvPr/>
          </p:nvCxnSpPr>
          <p:spPr bwMode="auto">
            <a:xfrm>
              <a:off x="0" y="861542"/>
              <a:ext cx="14414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" name="Tytuł"/>
          <p:cNvSpPr txBox="1">
            <a:spLocks noChangeArrowheads="1"/>
          </p:cNvSpPr>
          <p:nvPr/>
        </p:nvSpPr>
        <p:spPr bwMode="auto">
          <a:xfrm>
            <a:off x="3259141" y="221514"/>
            <a:ext cx="329256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Schemat zastępczy sieci – rozwiązanie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70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" grpId="0"/>
      <p:bldP spid="291" grpId="0" animBg="1"/>
      <p:bldP spid="3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lansS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272" y="3128010"/>
            <a:ext cx="5761355" cy="1459230"/>
          </a:xfrm>
          <a:prstGeom prst="rect">
            <a:avLst/>
          </a:prstGeom>
        </p:spPr>
      </p:pic>
      <p:pic>
        <p:nvPicPr>
          <p:cNvPr id="74" name="PlansW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322" y="2020570"/>
            <a:ext cx="5761355" cy="1121410"/>
          </a:xfrm>
          <a:prstGeom prst="rect">
            <a:avLst/>
          </a:prstGeom>
        </p:spPr>
      </p:pic>
      <p:sp>
        <p:nvSpPr>
          <p:cNvPr id="63" name="Uzad."/>
          <p:cNvSpPr txBox="1">
            <a:spLocks noChangeArrowheads="1"/>
          </p:cNvSpPr>
          <p:nvPr/>
        </p:nvSpPr>
        <p:spPr bwMode="auto">
          <a:xfrm>
            <a:off x="1878686" y="753110"/>
            <a:ext cx="68127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000" b="1" i="1" dirty="0" err="1" smtClean="0">
                <a:solidFill>
                  <a:srgbClr val="000099"/>
                </a:solidFill>
                <a:ea typeface="Times New Roman"/>
                <a:cs typeface="Times New Roman" panose="02020603050405020304" pitchFamily="18" charset="0"/>
              </a:rPr>
              <a:t>U</a:t>
            </a:r>
            <a:r>
              <a:rPr lang="pl-PL" sz="1000" b="1" i="1" baseline="-25000" dirty="0" err="1" smtClean="0">
                <a:solidFill>
                  <a:srgbClr val="000099"/>
                </a:solidFill>
                <a:ea typeface="Times New Roman"/>
                <a:cs typeface="Times New Roman" panose="02020603050405020304" pitchFamily="18" charset="0"/>
              </a:rPr>
              <a:t>zad</a:t>
            </a:r>
            <a:r>
              <a:rPr lang="pl-PL" sz="1000" b="1" i="1" baseline="-25000" dirty="0" smtClean="0">
                <a:solidFill>
                  <a:srgbClr val="000099"/>
                </a:solidFill>
                <a:ea typeface="Times New Roman"/>
                <a:cs typeface="Times New Roman" panose="02020603050405020304" pitchFamily="18" charset="0"/>
              </a:rPr>
              <a:t>.</a:t>
            </a:r>
            <a:r>
              <a:rPr lang="pl-PL" sz="1000" b="1" i="1" dirty="0" smtClean="0">
                <a:solidFill>
                  <a:srgbClr val="000099"/>
                </a:solidFill>
                <a:ea typeface="Times New Roman"/>
                <a:cs typeface="Times New Roman" panose="02020603050405020304" pitchFamily="18" charset="0"/>
              </a:rPr>
              <a:t>=120 kV</a:t>
            </a:r>
            <a:endParaRPr lang="pl-PL" sz="1000" b="1" i="1" dirty="0">
              <a:solidFill>
                <a:srgbClr val="000099"/>
              </a:solidFill>
              <a:effectLst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72" name="PQT1"/>
          <p:cNvSpPr txBox="1">
            <a:spLocks noChangeArrowheads="1"/>
          </p:cNvSpPr>
          <p:nvPr/>
        </p:nvSpPr>
        <p:spPr bwMode="auto">
          <a:xfrm>
            <a:off x="4792753" y="1684762"/>
            <a:ext cx="15677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000" b="1" i="1" dirty="0">
                <a:ea typeface="Times New Roman"/>
                <a:cs typeface="Times New Roman" panose="02020603050405020304" pitchFamily="18" charset="0"/>
              </a:rPr>
              <a:t>P</a:t>
            </a:r>
            <a:r>
              <a:rPr lang="pl-PL" sz="1000" b="1" i="1" baseline="-25000" dirty="0">
                <a:ea typeface="Times New Roman"/>
                <a:cs typeface="Times New Roman" panose="02020603050405020304" pitchFamily="18" charset="0"/>
              </a:rPr>
              <a:t>T1</a:t>
            </a:r>
            <a:r>
              <a:rPr lang="pl-PL" sz="1000" b="1" i="1" dirty="0" smtClean="0">
                <a:ea typeface="Times New Roman"/>
                <a:cs typeface="Times New Roman" panose="02020603050405020304" pitchFamily="18" charset="0"/>
              </a:rPr>
              <a:t>=(</a:t>
            </a:r>
            <a:r>
              <a:rPr lang="pl-PL" sz="1000" b="1" i="1" dirty="0" smtClean="0">
                <a:solidFill>
                  <a:srgbClr val="009900"/>
                </a:solidFill>
                <a:ea typeface="Times New Roman"/>
                <a:cs typeface="Times New Roman" panose="02020603050405020304" pitchFamily="18" charset="0"/>
              </a:rPr>
              <a:t>4,0+4,0+4,0</a:t>
            </a:r>
            <a:r>
              <a:rPr lang="pl-PL" sz="1000" b="1" i="1" dirty="0" smtClean="0">
                <a:ea typeface="Times New Roman"/>
                <a:cs typeface="Times New Roman" panose="02020603050405020304" pitchFamily="18" charset="0"/>
              </a:rPr>
              <a:t>)=</a:t>
            </a:r>
            <a:r>
              <a:rPr lang="pl-PL" sz="1200" b="1" i="1" dirty="0" smtClean="0">
                <a:solidFill>
                  <a:srgbClr val="000099"/>
                </a:solidFill>
                <a:ea typeface="Times New Roman"/>
                <a:cs typeface="Times New Roman" panose="02020603050405020304" pitchFamily="18" charset="0"/>
              </a:rPr>
              <a:t>12</a:t>
            </a:r>
            <a:r>
              <a:rPr lang="pl-PL" sz="1000" b="1" i="1" dirty="0" smtClean="0">
                <a:solidFill>
                  <a:srgbClr val="009900"/>
                </a:solidFill>
                <a:ea typeface="Times New Roman"/>
                <a:cs typeface="Times New Roman" panose="02020603050405020304" pitchFamily="18" charset="0"/>
              </a:rPr>
              <a:t> </a:t>
            </a:r>
            <a:r>
              <a:rPr lang="pl-PL" sz="1000" b="1" i="1" dirty="0" smtClean="0">
                <a:ea typeface="Times New Roman"/>
                <a:cs typeface="Times New Roman" panose="02020603050405020304" pitchFamily="18" charset="0"/>
              </a:rPr>
              <a:t>MW</a:t>
            </a:r>
            <a:endParaRPr lang="pl-PL" sz="1000" b="1" i="1" dirty="0"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l-PL" sz="1000" b="1" i="1" dirty="0">
                <a:ea typeface="Times New Roman"/>
                <a:cs typeface="Times New Roman" panose="02020603050405020304" pitchFamily="18" charset="0"/>
              </a:rPr>
              <a:t>Q</a:t>
            </a:r>
            <a:r>
              <a:rPr lang="pl-PL" sz="1000" b="1" i="1" baseline="-25000" dirty="0">
                <a:ea typeface="Times New Roman"/>
                <a:cs typeface="Times New Roman" panose="02020603050405020304" pitchFamily="18" charset="0"/>
              </a:rPr>
              <a:t>T1</a:t>
            </a:r>
            <a:r>
              <a:rPr lang="pl-PL" sz="1000" b="1" i="1" dirty="0" smtClean="0">
                <a:ea typeface="Times New Roman"/>
                <a:cs typeface="Times New Roman" panose="02020603050405020304" pitchFamily="18" charset="0"/>
              </a:rPr>
              <a:t>=(</a:t>
            </a:r>
            <a:r>
              <a:rPr lang="pl-PL" sz="1000" b="1" i="1" dirty="0" smtClean="0">
                <a:solidFill>
                  <a:srgbClr val="009900"/>
                </a:solidFill>
                <a:ea typeface="Times New Roman"/>
                <a:cs typeface="Times New Roman" panose="02020603050405020304" pitchFamily="18" charset="0"/>
              </a:rPr>
              <a:t>1,5+1,5+1,5</a:t>
            </a:r>
            <a:r>
              <a:rPr lang="pl-PL" sz="1000" b="1" i="1" dirty="0" smtClean="0">
                <a:ea typeface="Times New Roman"/>
                <a:cs typeface="Times New Roman" panose="02020603050405020304" pitchFamily="18" charset="0"/>
              </a:rPr>
              <a:t>)=</a:t>
            </a:r>
            <a:r>
              <a:rPr lang="pl-PL" sz="1200" b="1" i="1" dirty="0" smtClean="0">
                <a:solidFill>
                  <a:srgbClr val="000099"/>
                </a:solidFill>
                <a:ea typeface="Times New Roman"/>
                <a:cs typeface="Times New Roman" panose="02020603050405020304" pitchFamily="18" charset="0"/>
              </a:rPr>
              <a:t>4,5 </a:t>
            </a:r>
            <a:r>
              <a:rPr lang="pl-PL" sz="1000" b="1" i="1" dirty="0" smtClean="0">
                <a:ea typeface="Times New Roman"/>
                <a:cs typeface="Times New Roman" panose="02020603050405020304" pitchFamily="18" charset="0"/>
              </a:rPr>
              <a:t>Mvar</a:t>
            </a:r>
            <a:endParaRPr lang="pl-PL" sz="1000" b="1" i="1" dirty="0">
              <a:solidFill>
                <a:srgbClr val="009900"/>
              </a:solidFill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73" name="PQT2"/>
          <p:cNvSpPr txBox="1">
            <a:spLocks noChangeArrowheads="1"/>
          </p:cNvSpPr>
          <p:nvPr/>
        </p:nvSpPr>
        <p:spPr bwMode="auto">
          <a:xfrm>
            <a:off x="6490339" y="1684762"/>
            <a:ext cx="14459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000" b="1" i="1" dirty="0">
                <a:ea typeface="Times New Roman"/>
                <a:cs typeface="Times New Roman" panose="02020603050405020304" pitchFamily="18" charset="0"/>
              </a:rPr>
              <a:t>P</a:t>
            </a:r>
            <a:r>
              <a:rPr lang="pl-PL" sz="1000" b="1" i="1" baseline="-25000" dirty="0">
                <a:ea typeface="Times New Roman"/>
                <a:cs typeface="Times New Roman" panose="02020603050405020304" pitchFamily="18" charset="0"/>
              </a:rPr>
              <a:t>T1</a:t>
            </a:r>
            <a:r>
              <a:rPr lang="pl-PL" sz="1000" b="1" i="1" dirty="0" smtClean="0">
                <a:ea typeface="Times New Roman"/>
                <a:cs typeface="Times New Roman" panose="02020603050405020304" pitchFamily="18" charset="0"/>
              </a:rPr>
              <a:t>=(</a:t>
            </a:r>
            <a:r>
              <a:rPr lang="pl-PL" sz="1000" b="1" i="1" dirty="0" smtClean="0">
                <a:solidFill>
                  <a:srgbClr val="009900"/>
                </a:solidFill>
                <a:ea typeface="Times New Roman"/>
                <a:cs typeface="Times New Roman" panose="02020603050405020304" pitchFamily="18" charset="0"/>
              </a:rPr>
              <a:t>3,0+3,0+</a:t>
            </a:r>
            <a:r>
              <a:rPr lang="pl-PL" sz="1000" b="1" i="1" dirty="0">
                <a:solidFill>
                  <a:srgbClr val="009900"/>
                </a:solidFill>
                <a:ea typeface="Times New Roman"/>
                <a:cs typeface="Times New Roman" panose="02020603050405020304" pitchFamily="18" charset="0"/>
              </a:rPr>
              <a:t>3</a:t>
            </a:r>
            <a:r>
              <a:rPr lang="pl-PL" sz="1000" b="1" i="1" dirty="0" smtClean="0">
                <a:solidFill>
                  <a:srgbClr val="009900"/>
                </a:solidFill>
                <a:ea typeface="Times New Roman"/>
                <a:cs typeface="Times New Roman" panose="02020603050405020304" pitchFamily="18" charset="0"/>
              </a:rPr>
              <a:t>,0</a:t>
            </a:r>
            <a:r>
              <a:rPr lang="pl-PL" sz="1000" b="1" i="1" dirty="0" smtClean="0">
                <a:ea typeface="Times New Roman"/>
                <a:cs typeface="Times New Roman" panose="02020603050405020304" pitchFamily="18" charset="0"/>
              </a:rPr>
              <a:t>)=</a:t>
            </a:r>
            <a:r>
              <a:rPr lang="pl-PL" sz="1200" b="1" i="1" dirty="0" smtClean="0">
                <a:solidFill>
                  <a:srgbClr val="000099"/>
                </a:solidFill>
                <a:ea typeface="Times New Roman"/>
                <a:cs typeface="Times New Roman" panose="02020603050405020304" pitchFamily="18" charset="0"/>
              </a:rPr>
              <a:t>9</a:t>
            </a:r>
            <a:r>
              <a:rPr lang="pl-PL" sz="1000" b="1" i="1" dirty="0" smtClean="0">
                <a:solidFill>
                  <a:srgbClr val="009900"/>
                </a:solidFill>
                <a:ea typeface="Times New Roman"/>
                <a:cs typeface="Times New Roman" panose="02020603050405020304" pitchFamily="18" charset="0"/>
              </a:rPr>
              <a:t> </a:t>
            </a:r>
            <a:r>
              <a:rPr lang="pl-PL" sz="1000" b="1" i="1" dirty="0" smtClean="0">
                <a:ea typeface="Times New Roman"/>
                <a:cs typeface="Times New Roman" panose="02020603050405020304" pitchFamily="18" charset="0"/>
              </a:rPr>
              <a:t>MW</a:t>
            </a:r>
            <a:endParaRPr lang="pl-PL" sz="1000" b="1" i="1" dirty="0"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l-PL" sz="1000" b="1" i="1" dirty="0">
                <a:ea typeface="Times New Roman"/>
                <a:cs typeface="Times New Roman" panose="02020603050405020304" pitchFamily="18" charset="0"/>
              </a:rPr>
              <a:t>Q</a:t>
            </a:r>
            <a:r>
              <a:rPr lang="pl-PL" sz="1000" b="1" i="1" baseline="-25000" dirty="0">
                <a:ea typeface="Times New Roman"/>
                <a:cs typeface="Times New Roman" panose="02020603050405020304" pitchFamily="18" charset="0"/>
              </a:rPr>
              <a:t>T1</a:t>
            </a:r>
            <a:r>
              <a:rPr lang="pl-PL" sz="1000" b="1" i="1" dirty="0" smtClean="0">
                <a:ea typeface="Times New Roman"/>
                <a:cs typeface="Times New Roman" panose="02020603050405020304" pitchFamily="18" charset="0"/>
              </a:rPr>
              <a:t>=(</a:t>
            </a:r>
            <a:r>
              <a:rPr lang="pl-PL" sz="1000" b="1" i="1" dirty="0" smtClean="0">
                <a:solidFill>
                  <a:srgbClr val="009900"/>
                </a:solidFill>
                <a:ea typeface="Times New Roman"/>
                <a:cs typeface="Times New Roman" panose="02020603050405020304" pitchFamily="18" charset="0"/>
              </a:rPr>
              <a:t>1,0+1,0+1,0</a:t>
            </a:r>
            <a:r>
              <a:rPr lang="pl-PL" sz="1000" b="1" i="1" dirty="0" smtClean="0">
                <a:ea typeface="Times New Roman"/>
                <a:cs typeface="Times New Roman" panose="02020603050405020304" pitchFamily="18" charset="0"/>
              </a:rPr>
              <a:t>)=</a:t>
            </a:r>
            <a:r>
              <a:rPr lang="pl-PL" sz="1200" b="1" i="1" dirty="0" smtClean="0">
                <a:solidFill>
                  <a:srgbClr val="000099"/>
                </a:solidFill>
                <a:ea typeface="Times New Roman"/>
                <a:cs typeface="Times New Roman" panose="02020603050405020304" pitchFamily="18" charset="0"/>
              </a:rPr>
              <a:t>3</a:t>
            </a:r>
            <a:r>
              <a:rPr lang="pl-PL" sz="1000" b="1" i="1" dirty="0" smtClean="0">
                <a:solidFill>
                  <a:srgbClr val="009900"/>
                </a:solidFill>
                <a:ea typeface="Times New Roman"/>
                <a:cs typeface="Times New Roman" panose="02020603050405020304" pitchFamily="18" charset="0"/>
              </a:rPr>
              <a:t> </a:t>
            </a:r>
            <a:r>
              <a:rPr lang="pl-PL" sz="1000" b="1" i="1" dirty="0" smtClean="0">
                <a:ea typeface="Times New Roman"/>
                <a:cs typeface="Times New Roman" panose="02020603050405020304" pitchFamily="18" charset="0"/>
              </a:rPr>
              <a:t>Mvar</a:t>
            </a:r>
            <a:endParaRPr lang="pl-PL" sz="1000" b="1" i="1" dirty="0">
              <a:solidFill>
                <a:srgbClr val="009900"/>
              </a:solidFill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71" name="Teta_T2"/>
          <p:cNvSpPr txBox="1">
            <a:spLocks noChangeArrowheads="1"/>
          </p:cNvSpPr>
          <p:nvPr/>
        </p:nvSpPr>
        <p:spPr bwMode="auto">
          <a:xfrm>
            <a:off x="7006828" y="1391285"/>
            <a:ext cx="9024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1000" dirty="0" smtClean="0">
                <a:ea typeface="Times New Roman"/>
                <a:cs typeface="Times New Roman" panose="02020603050405020304" pitchFamily="18" charset="0"/>
              </a:rPr>
              <a:t>ϑ</a:t>
            </a:r>
            <a:r>
              <a:rPr lang="pl-PL" sz="1000" baseline="-25000" dirty="0" smtClean="0">
                <a:ea typeface="Times New Roman"/>
                <a:cs typeface="Times New Roman" panose="02020603050405020304" pitchFamily="18" charset="0"/>
              </a:rPr>
              <a:t>T2</a:t>
            </a:r>
            <a:r>
              <a:rPr lang="pl-PL" sz="1000" dirty="0" smtClean="0">
                <a:ea typeface="Times New Roman"/>
                <a:cs typeface="Times New Roman" panose="02020603050405020304" pitchFamily="18" charset="0"/>
              </a:rPr>
              <a:t> =15kV/0,4kV</a:t>
            </a:r>
          </a:p>
          <a:p>
            <a:pPr algn="ctr">
              <a:spcAft>
                <a:spcPts val="0"/>
              </a:spcAft>
            </a:pPr>
            <a:r>
              <a:rPr lang="pl-PL" sz="1000" dirty="0" smtClean="0">
                <a:ea typeface="Times New Roman"/>
                <a:cs typeface="Times New Roman" panose="02020603050405020304" pitchFamily="18" charset="0"/>
              </a:rPr>
              <a:t> YD5</a:t>
            </a:r>
            <a:endParaRPr lang="pl-PL" sz="1000" dirty="0"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69" name="ZL2"/>
          <p:cNvSpPr txBox="1">
            <a:spLocks noChangeArrowheads="1"/>
          </p:cNvSpPr>
          <p:nvPr/>
        </p:nvSpPr>
        <p:spPr bwMode="auto">
          <a:xfrm>
            <a:off x="5815381" y="705485"/>
            <a:ext cx="580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000" dirty="0" smtClean="0">
                <a:ea typeface="Times New Roman"/>
                <a:cs typeface="Times New Roman" panose="02020603050405020304" pitchFamily="18" charset="0"/>
              </a:rPr>
              <a:t>R</a:t>
            </a:r>
            <a:r>
              <a:rPr lang="pl-PL" sz="1000" baseline="-25000" dirty="0" smtClean="0">
                <a:ea typeface="Times New Roman"/>
                <a:cs typeface="Times New Roman" panose="02020603050405020304" pitchFamily="18" charset="0"/>
              </a:rPr>
              <a:t>L2</a:t>
            </a:r>
            <a:r>
              <a:rPr lang="pl-PL" sz="1000" dirty="0" smtClean="0">
                <a:ea typeface="Times New Roman"/>
                <a:cs typeface="Times New Roman" panose="02020603050405020304" pitchFamily="18" charset="0"/>
              </a:rPr>
              <a:t>=0,24</a:t>
            </a:r>
            <a:r>
              <a:rPr lang="el-GR" sz="1000" dirty="0" smtClean="0">
                <a:ea typeface="Times New Roman"/>
                <a:cs typeface="Times New Roman" panose="02020603050405020304" pitchFamily="18" charset="0"/>
              </a:rPr>
              <a:t>Ω</a:t>
            </a:r>
            <a:endParaRPr lang="pl-PL" sz="1000" dirty="0" smtClean="0"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l-PL" sz="1000" dirty="0" smtClean="0">
                <a:ea typeface="Times New Roman"/>
                <a:cs typeface="Times New Roman" panose="02020603050405020304" pitchFamily="18" charset="0"/>
              </a:rPr>
              <a:t>X</a:t>
            </a:r>
            <a:r>
              <a:rPr lang="pl-PL" sz="1000" baseline="-25000" dirty="0" smtClean="0">
                <a:ea typeface="Times New Roman"/>
                <a:cs typeface="Times New Roman" panose="02020603050405020304" pitchFamily="18" charset="0"/>
              </a:rPr>
              <a:t>L2</a:t>
            </a:r>
            <a:r>
              <a:rPr lang="pl-PL" sz="1000" dirty="0" smtClean="0">
                <a:ea typeface="Times New Roman"/>
                <a:cs typeface="Times New Roman" panose="02020603050405020304" pitchFamily="18" charset="0"/>
              </a:rPr>
              <a:t>=0,68</a:t>
            </a:r>
            <a:r>
              <a:rPr lang="el-GR" sz="1000" dirty="0" smtClean="0">
                <a:ea typeface="Times New Roman"/>
                <a:cs typeface="Times New Roman" panose="02020603050405020304" pitchFamily="18" charset="0"/>
              </a:rPr>
              <a:t>Ω</a:t>
            </a:r>
            <a:endParaRPr lang="pl-PL" sz="1000" dirty="0"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70" name="Teta_T1"/>
          <p:cNvSpPr txBox="1">
            <a:spLocks noChangeArrowheads="1"/>
          </p:cNvSpPr>
          <p:nvPr/>
        </p:nvSpPr>
        <p:spPr bwMode="auto">
          <a:xfrm>
            <a:off x="4902269" y="1391285"/>
            <a:ext cx="8063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1000" dirty="0" smtClean="0">
                <a:ea typeface="Times New Roman"/>
                <a:cs typeface="Times New Roman" panose="02020603050405020304" pitchFamily="18" charset="0"/>
              </a:rPr>
              <a:t>ϑ</a:t>
            </a:r>
            <a:r>
              <a:rPr lang="pl-PL" sz="1000" baseline="-25000" dirty="0" smtClean="0">
                <a:ea typeface="Times New Roman"/>
                <a:cs typeface="Times New Roman" panose="02020603050405020304" pitchFamily="18" charset="0"/>
              </a:rPr>
              <a:t>T1</a:t>
            </a:r>
            <a:r>
              <a:rPr lang="pl-PL" sz="1000" dirty="0" smtClean="0">
                <a:ea typeface="Times New Roman"/>
                <a:cs typeface="Times New Roman" panose="02020603050405020304" pitchFamily="18" charset="0"/>
              </a:rPr>
              <a:t> =15kV/6kV</a:t>
            </a:r>
          </a:p>
          <a:p>
            <a:pPr algn="ctr">
              <a:spcAft>
                <a:spcPts val="0"/>
              </a:spcAft>
            </a:pPr>
            <a:r>
              <a:rPr lang="pl-PL" sz="1000" dirty="0" smtClean="0">
                <a:ea typeface="Times New Roman"/>
                <a:cs typeface="Times New Roman" panose="02020603050405020304" pitchFamily="18" charset="0"/>
              </a:rPr>
              <a:t> YD11</a:t>
            </a:r>
            <a:endParaRPr lang="pl-PL" sz="1000" dirty="0"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68" name="ZL1"/>
          <p:cNvSpPr txBox="1">
            <a:spLocks noChangeArrowheads="1"/>
          </p:cNvSpPr>
          <p:nvPr/>
        </p:nvSpPr>
        <p:spPr bwMode="auto">
          <a:xfrm>
            <a:off x="4729531" y="705485"/>
            <a:ext cx="580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000" dirty="0" smtClean="0">
                <a:ea typeface="Times New Roman"/>
                <a:cs typeface="Times New Roman" panose="02020603050405020304" pitchFamily="18" charset="0"/>
              </a:rPr>
              <a:t>R</a:t>
            </a:r>
            <a:r>
              <a:rPr lang="pl-PL" sz="1000" baseline="-25000" dirty="0" smtClean="0">
                <a:ea typeface="Times New Roman"/>
                <a:cs typeface="Times New Roman" panose="02020603050405020304" pitchFamily="18" charset="0"/>
              </a:rPr>
              <a:t>L1</a:t>
            </a:r>
            <a:r>
              <a:rPr lang="pl-PL" sz="1000" dirty="0" smtClean="0">
                <a:ea typeface="Times New Roman"/>
                <a:cs typeface="Times New Roman" panose="02020603050405020304" pitchFamily="18" charset="0"/>
              </a:rPr>
              <a:t>=0,60</a:t>
            </a:r>
            <a:r>
              <a:rPr lang="el-GR" sz="1000" dirty="0" smtClean="0">
                <a:ea typeface="Times New Roman"/>
                <a:cs typeface="Times New Roman" panose="02020603050405020304" pitchFamily="18" charset="0"/>
              </a:rPr>
              <a:t>Ω</a:t>
            </a:r>
            <a:endParaRPr lang="pl-PL" sz="1000" dirty="0" smtClean="0"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l-PL" sz="1000" dirty="0" smtClean="0">
                <a:ea typeface="Times New Roman"/>
                <a:cs typeface="Times New Roman" panose="02020603050405020304" pitchFamily="18" charset="0"/>
              </a:rPr>
              <a:t>X</a:t>
            </a:r>
            <a:r>
              <a:rPr lang="pl-PL" sz="1000" baseline="-25000" dirty="0" smtClean="0">
                <a:ea typeface="Times New Roman"/>
                <a:cs typeface="Times New Roman" panose="02020603050405020304" pitchFamily="18" charset="0"/>
              </a:rPr>
              <a:t>L1</a:t>
            </a:r>
            <a:r>
              <a:rPr lang="pl-PL" sz="1000" dirty="0" smtClean="0">
                <a:ea typeface="Times New Roman"/>
                <a:cs typeface="Times New Roman" panose="02020603050405020304" pitchFamily="18" charset="0"/>
              </a:rPr>
              <a:t>=1,70</a:t>
            </a:r>
            <a:r>
              <a:rPr lang="el-GR" sz="1000" dirty="0" smtClean="0">
                <a:ea typeface="Times New Roman"/>
                <a:cs typeface="Times New Roman" panose="02020603050405020304" pitchFamily="18" charset="0"/>
              </a:rPr>
              <a:t>Ω</a:t>
            </a:r>
            <a:endParaRPr lang="pl-PL" sz="1000" dirty="0"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65" name="ZTR"/>
          <p:cNvSpPr txBox="1">
            <a:spLocks noChangeArrowheads="1"/>
          </p:cNvSpPr>
          <p:nvPr/>
        </p:nvSpPr>
        <p:spPr bwMode="auto">
          <a:xfrm>
            <a:off x="3594882" y="1400810"/>
            <a:ext cx="6588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000" dirty="0" smtClean="0">
                <a:ea typeface="Times New Roman"/>
                <a:cs typeface="Times New Roman" panose="02020603050405020304" pitchFamily="18" charset="0"/>
              </a:rPr>
              <a:t>R</a:t>
            </a:r>
            <a:r>
              <a:rPr lang="pl-PL" sz="1000" baseline="-25000" dirty="0" smtClean="0">
                <a:ea typeface="Times New Roman"/>
                <a:cs typeface="Times New Roman" panose="02020603050405020304" pitchFamily="18" charset="0"/>
              </a:rPr>
              <a:t>TR</a:t>
            </a:r>
            <a:r>
              <a:rPr lang="pl-PL" sz="1000" dirty="0" smtClean="0">
                <a:ea typeface="Times New Roman"/>
                <a:cs typeface="Times New Roman" panose="02020603050405020304" pitchFamily="18" charset="0"/>
              </a:rPr>
              <a:t>=0,061</a:t>
            </a:r>
            <a:r>
              <a:rPr lang="el-GR" sz="1000" dirty="0" smtClean="0">
                <a:ea typeface="Times New Roman"/>
                <a:cs typeface="Times New Roman" panose="02020603050405020304" pitchFamily="18" charset="0"/>
              </a:rPr>
              <a:t>Ω</a:t>
            </a:r>
            <a:endParaRPr lang="pl-PL" sz="1000" dirty="0" smtClean="0"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l-PL" sz="1000" dirty="0" smtClean="0">
                <a:ea typeface="Times New Roman"/>
                <a:cs typeface="Times New Roman" panose="02020603050405020304" pitchFamily="18" charset="0"/>
              </a:rPr>
              <a:t>X</a:t>
            </a:r>
            <a:r>
              <a:rPr lang="pl-PL" sz="1000" baseline="-25000" dirty="0" smtClean="0">
                <a:ea typeface="Times New Roman"/>
                <a:cs typeface="Times New Roman" panose="02020603050405020304" pitchFamily="18" charset="0"/>
              </a:rPr>
              <a:t>TR</a:t>
            </a:r>
            <a:r>
              <a:rPr lang="pl-PL" sz="1000" dirty="0" smtClean="0">
                <a:ea typeface="Times New Roman"/>
                <a:cs typeface="Times New Roman" panose="02020603050405020304" pitchFamily="18" charset="0"/>
              </a:rPr>
              <a:t>=1,307</a:t>
            </a:r>
            <a:r>
              <a:rPr lang="el-GR" sz="1000" dirty="0" smtClean="0">
                <a:ea typeface="Times New Roman"/>
                <a:cs typeface="Times New Roman" panose="02020603050405020304" pitchFamily="18" charset="0"/>
              </a:rPr>
              <a:t>Ω</a:t>
            </a:r>
            <a:endParaRPr lang="pl-PL" sz="1000" dirty="0"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67" name="Teta_TR"/>
          <p:cNvSpPr txBox="1">
            <a:spLocks noChangeArrowheads="1"/>
          </p:cNvSpPr>
          <p:nvPr/>
        </p:nvSpPr>
        <p:spPr bwMode="auto">
          <a:xfrm>
            <a:off x="3449346" y="553085"/>
            <a:ext cx="10451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1000" dirty="0" smtClean="0">
                <a:ea typeface="Times New Roman"/>
                <a:cs typeface="Times New Roman" panose="02020603050405020304" pitchFamily="18" charset="0"/>
              </a:rPr>
              <a:t>ϑ</a:t>
            </a:r>
            <a:r>
              <a:rPr lang="pl-PL" sz="1000" baseline="-25000" dirty="0" smtClean="0">
                <a:ea typeface="Times New Roman"/>
                <a:cs typeface="Times New Roman" panose="02020603050405020304" pitchFamily="18" charset="0"/>
              </a:rPr>
              <a:t>TR</a:t>
            </a:r>
            <a:r>
              <a:rPr lang="pl-PL" sz="1000" dirty="0" smtClean="0">
                <a:ea typeface="Times New Roman"/>
                <a:cs typeface="Times New Roman" panose="02020603050405020304" pitchFamily="18" charset="0"/>
              </a:rPr>
              <a:t> =115kV/16,5kV</a:t>
            </a:r>
          </a:p>
          <a:p>
            <a:pPr algn="ctr">
              <a:spcAft>
                <a:spcPts val="0"/>
              </a:spcAft>
            </a:pPr>
            <a:r>
              <a:rPr lang="pl-PL" sz="1000" dirty="0" smtClean="0">
                <a:ea typeface="Times New Roman"/>
                <a:cs typeface="Times New Roman" panose="02020603050405020304" pitchFamily="18" charset="0"/>
              </a:rPr>
              <a:t> YD11</a:t>
            </a:r>
            <a:endParaRPr lang="pl-PL" sz="1000" dirty="0"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66" name="Zwn"/>
          <p:cNvSpPr txBox="1">
            <a:spLocks noChangeArrowheads="1"/>
          </p:cNvSpPr>
          <p:nvPr/>
        </p:nvSpPr>
        <p:spPr bwMode="auto">
          <a:xfrm>
            <a:off x="2660352" y="1353185"/>
            <a:ext cx="7181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000" dirty="0" err="1" smtClean="0">
                <a:ea typeface="Times New Roman"/>
                <a:cs typeface="Times New Roman" panose="02020603050405020304" pitchFamily="18" charset="0"/>
              </a:rPr>
              <a:t>R</a:t>
            </a:r>
            <a:r>
              <a:rPr lang="pl-PL" sz="1000" baseline="-25000" dirty="0" err="1" smtClean="0">
                <a:ea typeface="Times New Roman"/>
                <a:cs typeface="Times New Roman" panose="02020603050405020304" pitchFamily="18" charset="0"/>
              </a:rPr>
              <a:t>wn</a:t>
            </a:r>
            <a:r>
              <a:rPr lang="pl-PL" sz="1000" dirty="0" smtClean="0">
                <a:ea typeface="Times New Roman"/>
                <a:cs typeface="Times New Roman" panose="02020603050405020304" pitchFamily="18" charset="0"/>
              </a:rPr>
              <a:t>=0,0494</a:t>
            </a:r>
            <a:r>
              <a:rPr lang="el-GR" sz="1000" dirty="0" smtClean="0">
                <a:ea typeface="Times New Roman"/>
                <a:cs typeface="Times New Roman" panose="02020603050405020304" pitchFamily="18" charset="0"/>
              </a:rPr>
              <a:t>Ω</a:t>
            </a:r>
            <a:endParaRPr lang="pl-PL" sz="1000" dirty="0" smtClean="0"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l-PL" sz="1000" dirty="0" err="1" smtClean="0">
                <a:ea typeface="Times New Roman"/>
                <a:cs typeface="Times New Roman" panose="02020603050405020304" pitchFamily="18" charset="0"/>
              </a:rPr>
              <a:t>X</a:t>
            </a:r>
            <a:r>
              <a:rPr lang="pl-PL" sz="1000" baseline="-25000" dirty="0" err="1" smtClean="0">
                <a:ea typeface="Times New Roman"/>
                <a:cs typeface="Times New Roman" panose="02020603050405020304" pitchFamily="18" charset="0"/>
              </a:rPr>
              <a:t>wn</a:t>
            </a:r>
            <a:r>
              <a:rPr lang="pl-PL" sz="1000" dirty="0" smtClean="0">
                <a:ea typeface="Times New Roman"/>
                <a:cs typeface="Times New Roman" panose="02020603050405020304" pitchFamily="18" charset="0"/>
              </a:rPr>
              <a:t>=0,0865</a:t>
            </a:r>
            <a:r>
              <a:rPr lang="el-GR" sz="1000" dirty="0" smtClean="0">
                <a:ea typeface="Times New Roman"/>
                <a:cs typeface="Times New Roman" panose="02020603050405020304" pitchFamily="18" charset="0"/>
              </a:rPr>
              <a:t>Ω</a:t>
            </a:r>
            <a:endParaRPr lang="pl-PL" sz="1000" dirty="0"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64" name="ZWN"/>
          <p:cNvSpPr txBox="1">
            <a:spLocks noChangeArrowheads="1"/>
          </p:cNvSpPr>
          <p:nvPr/>
        </p:nvSpPr>
        <p:spPr bwMode="auto">
          <a:xfrm>
            <a:off x="2757147" y="705485"/>
            <a:ext cx="5626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000" dirty="0" smtClean="0">
                <a:ea typeface="Times New Roman"/>
                <a:cs typeface="Times New Roman" panose="02020603050405020304" pitchFamily="18" charset="0"/>
              </a:rPr>
              <a:t>R</a:t>
            </a:r>
            <a:r>
              <a:rPr lang="pl-PL" sz="1000" baseline="-25000" dirty="0" smtClean="0">
                <a:ea typeface="Times New Roman"/>
                <a:cs typeface="Times New Roman" panose="02020603050405020304" pitchFamily="18" charset="0"/>
              </a:rPr>
              <a:t>WN</a:t>
            </a:r>
            <a:r>
              <a:rPr lang="pl-PL" sz="1000" dirty="0" smtClean="0">
                <a:ea typeface="Times New Roman"/>
                <a:cs typeface="Times New Roman" panose="02020603050405020304" pitchFamily="18" charset="0"/>
              </a:rPr>
              <a:t>=2,4</a:t>
            </a:r>
            <a:r>
              <a:rPr lang="el-GR" sz="1000" dirty="0" smtClean="0">
                <a:ea typeface="Times New Roman"/>
                <a:cs typeface="Times New Roman" panose="02020603050405020304" pitchFamily="18" charset="0"/>
              </a:rPr>
              <a:t>Ω</a:t>
            </a:r>
            <a:endParaRPr lang="pl-PL" sz="1000" dirty="0" smtClean="0"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l-PL" sz="1000" dirty="0" smtClean="0">
                <a:ea typeface="Times New Roman"/>
                <a:cs typeface="Times New Roman" panose="02020603050405020304" pitchFamily="18" charset="0"/>
              </a:rPr>
              <a:t>X</a:t>
            </a:r>
            <a:r>
              <a:rPr lang="pl-PL" sz="1000" baseline="-25000" dirty="0" smtClean="0">
                <a:ea typeface="Times New Roman"/>
                <a:cs typeface="Times New Roman" panose="02020603050405020304" pitchFamily="18" charset="0"/>
              </a:rPr>
              <a:t>WN</a:t>
            </a:r>
            <a:r>
              <a:rPr lang="pl-PL" sz="1000" dirty="0" smtClean="0">
                <a:ea typeface="Times New Roman"/>
                <a:cs typeface="Times New Roman" panose="02020603050405020304" pitchFamily="18" charset="0"/>
              </a:rPr>
              <a:t>=4,2</a:t>
            </a:r>
            <a:r>
              <a:rPr lang="el-GR" sz="1000" dirty="0" smtClean="0">
                <a:ea typeface="Times New Roman"/>
                <a:cs typeface="Times New Roman" panose="02020603050405020304" pitchFamily="18" charset="0"/>
              </a:rPr>
              <a:t>Ω</a:t>
            </a:r>
            <a:endParaRPr lang="pl-PL" sz="1000" dirty="0">
              <a:ea typeface="Times New Roman"/>
              <a:cs typeface="Times New Roman" panose="02020603050405020304" pitchFamily="18" charset="0"/>
            </a:endParaRPr>
          </a:p>
        </p:txBody>
      </p:sp>
      <p:grpSp>
        <p:nvGrpSpPr>
          <p:cNvPr id="32" name="Siec_SN"/>
          <p:cNvGrpSpPr/>
          <p:nvPr/>
        </p:nvGrpSpPr>
        <p:grpSpPr>
          <a:xfrm>
            <a:off x="2087880" y="841057"/>
            <a:ext cx="4814836" cy="748831"/>
            <a:chOff x="-114300" y="0"/>
            <a:chExt cx="4814836" cy="748831"/>
          </a:xfrm>
        </p:grpSpPr>
        <p:grpSp>
          <p:nvGrpSpPr>
            <p:cNvPr id="33" name="ODB_2"/>
            <p:cNvGrpSpPr/>
            <p:nvPr/>
          </p:nvGrpSpPr>
          <p:grpSpPr>
            <a:xfrm>
              <a:off x="4484536" y="166977"/>
              <a:ext cx="216000" cy="574247"/>
              <a:chOff x="0" y="0"/>
              <a:chExt cx="216000" cy="574247"/>
            </a:xfrm>
          </p:grpSpPr>
          <p:cxnSp>
            <p:nvCxnSpPr>
              <p:cNvPr id="59" name="Łącznik prostoliniowy 58"/>
              <p:cNvCxnSpPr/>
              <p:nvPr/>
            </p:nvCxnSpPr>
            <p:spPr>
              <a:xfrm>
                <a:off x="0" y="286247"/>
                <a:ext cx="21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Łącznik prosty ze strzałką 59"/>
              <p:cNvCxnSpPr/>
              <p:nvPr/>
            </p:nvCxnSpPr>
            <p:spPr>
              <a:xfrm flipH="1">
                <a:off x="214685" y="286247"/>
                <a:ext cx="0" cy="288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AutoShape 6"/>
              <p:cNvCxnSpPr>
                <a:cxnSpLocks noChangeShapeType="1"/>
              </p:cNvCxnSpPr>
              <p:nvPr/>
            </p:nvCxnSpPr>
            <p:spPr bwMode="auto">
              <a:xfrm>
                <a:off x="7951" y="0"/>
                <a:ext cx="0" cy="358775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" name="Pole tekstowe 2"/>
              <p:cNvSpPr txBox="1">
                <a:spLocks noChangeArrowheads="1"/>
              </p:cNvSpPr>
              <p:nvPr/>
            </p:nvSpPr>
            <p:spPr bwMode="auto">
              <a:xfrm>
                <a:off x="27775" y="313719"/>
                <a:ext cx="151129" cy="199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000" kern="12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T2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4" name="LSN_2"/>
            <p:cNvGrpSpPr/>
            <p:nvPr/>
          </p:nvGrpSpPr>
          <p:grpSpPr>
            <a:xfrm>
              <a:off x="3411110" y="151075"/>
              <a:ext cx="1079500" cy="199389"/>
              <a:chOff x="0" y="0"/>
              <a:chExt cx="1079500" cy="199389"/>
            </a:xfrm>
          </p:grpSpPr>
          <p:cxnSp>
            <p:nvCxnSpPr>
              <p:cNvPr id="57" name="Linia"/>
              <p:cNvCxnSpPr>
                <a:cxnSpLocks noChangeShapeType="1"/>
              </p:cNvCxnSpPr>
              <p:nvPr/>
            </p:nvCxnSpPr>
            <p:spPr bwMode="auto">
              <a:xfrm>
                <a:off x="0" y="198782"/>
                <a:ext cx="10795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8" name="Pole tekstowe 2"/>
              <p:cNvSpPr txBox="1">
                <a:spLocks noChangeArrowheads="1"/>
              </p:cNvSpPr>
              <p:nvPr/>
            </p:nvSpPr>
            <p:spPr bwMode="auto">
              <a:xfrm>
                <a:off x="389614" y="0"/>
                <a:ext cx="151129" cy="199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0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L2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5" name="ODB_1"/>
            <p:cNvGrpSpPr/>
            <p:nvPr/>
          </p:nvGrpSpPr>
          <p:grpSpPr>
            <a:xfrm>
              <a:off x="3403159" y="182880"/>
              <a:ext cx="401126" cy="565951"/>
              <a:chOff x="39757" y="0"/>
              <a:chExt cx="401126" cy="565951"/>
            </a:xfrm>
          </p:grpSpPr>
          <p:cxnSp>
            <p:nvCxnSpPr>
              <p:cNvPr id="53" name="Łącznik prostoliniowy 52"/>
              <p:cNvCxnSpPr/>
              <p:nvPr/>
            </p:nvCxnSpPr>
            <p:spPr>
              <a:xfrm>
                <a:off x="39757" y="278296"/>
                <a:ext cx="2159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Łącznik prosty ze strzałką 53"/>
              <p:cNvCxnSpPr/>
              <p:nvPr/>
            </p:nvCxnSpPr>
            <p:spPr>
              <a:xfrm flipH="1">
                <a:off x="254442" y="278296"/>
                <a:ext cx="0" cy="28765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Pole tekstowe 2"/>
              <p:cNvSpPr txBox="1">
                <a:spLocks noChangeArrowheads="1"/>
              </p:cNvSpPr>
              <p:nvPr/>
            </p:nvSpPr>
            <p:spPr bwMode="auto">
              <a:xfrm>
                <a:off x="289754" y="297816"/>
                <a:ext cx="151129" cy="199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000" kern="12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T1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6" name="AutoShape 6"/>
              <p:cNvCxnSpPr>
                <a:cxnSpLocks noChangeShapeType="1"/>
              </p:cNvCxnSpPr>
              <p:nvPr/>
            </p:nvCxnSpPr>
            <p:spPr bwMode="auto">
              <a:xfrm>
                <a:off x="39757" y="0"/>
                <a:ext cx="0" cy="358775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6" name="LSN_1"/>
            <p:cNvGrpSpPr/>
            <p:nvPr/>
          </p:nvGrpSpPr>
          <p:grpSpPr>
            <a:xfrm>
              <a:off x="2313830" y="151075"/>
              <a:ext cx="1080000" cy="199389"/>
              <a:chOff x="0" y="0"/>
              <a:chExt cx="1080000" cy="199389"/>
            </a:xfrm>
          </p:grpSpPr>
          <p:cxnSp>
            <p:nvCxnSpPr>
              <p:cNvPr id="51" name="Linia"/>
              <p:cNvCxnSpPr>
                <a:cxnSpLocks noChangeShapeType="1"/>
              </p:cNvCxnSpPr>
              <p:nvPr/>
            </p:nvCxnSpPr>
            <p:spPr bwMode="auto">
              <a:xfrm>
                <a:off x="0" y="198782"/>
                <a:ext cx="1080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2" name="Pole tekstowe 2"/>
              <p:cNvSpPr txBox="1">
                <a:spLocks noChangeArrowheads="1"/>
              </p:cNvSpPr>
              <p:nvPr/>
            </p:nvSpPr>
            <p:spPr bwMode="auto">
              <a:xfrm>
                <a:off x="365591" y="0"/>
                <a:ext cx="151129" cy="199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0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L1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7" name="TR"/>
            <p:cNvGrpSpPr/>
            <p:nvPr/>
          </p:nvGrpSpPr>
          <p:grpSpPr>
            <a:xfrm>
              <a:off x="1168842" y="0"/>
              <a:ext cx="1163569" cy="542290"/>
              <a:chOff x="0" y="0"/>
              <a:chExt cx="1163569" cy="542290"/>
            </a:xfrm>
          </p:grpSpPr>
          <p:cxnSp>
            <p:nvCxnSpPr>
              <p:cNvPr id="44" name="AutoShape 5"/>
              <p:cNvCxnSpPr>
                <a:cxnSpLocks noChangeShapeType="1"/>
              </p:cNvCxnSpPr>
              <p:nvPr/>
            </p:nvCxnSpPr>
            <p:spPr bwMode="auto">
              <a:xfrm>
                <a:off x="1144988" y="182880"/>
                <a:ext cx="0" cy="359410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AutoShape 7"/>
              <p:cNvCxnSpPr>
                <a:cxnSpLocks noChangeShapeType="1"/>
              </p:cNvCxnSpPr>
              <p:nvPr/>
            </p:nvCxnSpPr>
            <p:spPr bwMode="auto">
              <a:xfrm>
                <a:off x="23854" y="174929"/>
                <a:ext cx="0" cy="358775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6" name="Oval 2"/>
              <p:cNvSpPr>
                <a:spLocks noChangeAspect="1" noChangeArrowheads="1"/>
              </p:cNvSpPr>
              <p:nvPr/>
            </p:nvSpPr>
            <p:spPr bwMode="auto">
              <a:xfrm>
                <a:off x="294198" y="166977"/>
                <a:ext cx="360039" cy="359949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47" name="Oval 4"/>
              <p:cNvSpPr>
                <a:spLocks noChangeAspect="1" noChangeArrowheads="1"/>
              </p:cNvSpPr>
              <p:nvPr/>
            </p:nvSpPr>
            <p:spPr bwMode="auto">
              <a:xfrm>
                <a:off x="508884" y="166977"/>
                <a:ext cx="359410" cy="35940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48" name="AutoShape 9"/>
              <p:cNvCxnSpPr>
                <a:cxnSpLocks noChangeShapeType="1"/>
              </p:cNvCxnSpPr>
              <p:nvPr/>
            </p:nvCxnSpPr>
            <p:spPr bwMode="auto">
              <a:xfrm>
                <a:off x="0" y="349857"/>
                <a:ext cx="289555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AutoShape 10"/>
              <p:cNvCxnSpPr>
                <a:cxnSpLocks noChangeShapeType="1"/>
              </p:cNvCxnSpPr>
              <p:nvPr/>
            </p:nvCxnSpPr>
            <p:spPr bwMode="auto">
              <a:xfrm>
                <a:off x="874644" y="349857"/>
                <a:ext cx="288925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0" name="Pole tekstowe 2"/>
              <p:cNvSpPr txBox="1">
                <a:spLocks noChangeArrowheads="1"/>
              </p:cNvSpPr>
              <p:nvPr/>
            </p:nvSpPr>
            <p:spPr bwMode="auto">
              <a:xfrm>
                <a:off x="500932" y="0"/>
                <a:ext cx="172084" cy="199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000" kern="12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TR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8" name="L_WN"/>
            <p:cNvGrpSpPr/>
            <p:nvPr/>
          </p:nvGrpSpPr>
          <p:grpSpPr>
            <a:xfrm>
              <a:off x="426389" y="151075"/>
              <a:ext cx="756000" cy="198782"/>
              <a:chOff x="-114300" y="0"/>
              <a:chExt cx="756000" cy="198782"/>
            </a:xfrm>
          </p:grpSpPr>
          <p:cxnSp>
            <p:nvCxnSpPr>
              <p:cNvPr id="42" name="Gen"/>
              <p:cNvCxnSpPr/>
              <p:nvPr/>
            </p:nvCxnSpPr>
            <p:spPr>
              <a:xfrm flipV="1">
                <a:off x="-114300" y="198782"/>
                <a:ext cx="75600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Pole tekstowe 2"/>
              <p:cNvSpPr txBox="1">
                <a:spLocks noChangeArrowheads="1"/>
              </p:cNvSpPr>
              <p:nvPr/>
            </p:nvSpPr>
            <p:spPr bwMode="auto">
              <a:xfrm>
                <a:off x="143058" y="0"/>
                <a:ext cx="214802" cy="180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000" kern="1200" dirty="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WN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9" name="SEE"/>
            <p:cNvGrpSpPr/>
            <p:nvPr/>
          </p:nvGrpSpPr>
          <p:grpSpPr>
            <a:xfrm>
              <a:off x="-114300" y="166977"/>
              <a:ext cx="540000" cy="360000"/>
              <a:chOff x="-114300" y="0"/>
              <a:chExt cx="540000" cy="360000"/>
            </a:xfrm>
          </p:grpSpPr>
          <p:sp>
            <p:nvSpPr>
              <p:cNvPr id="40" name="Prostokąt 39"/>
              <p:cNvSpPr/>
              <p:nvPr/>
            </p:nvSpPr>
            <p:spPr>
              <a:xfrm>
                <a:off x="-114300" y="0"/>
                <a:ext cx="540000" cy="360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41" name="Pole tekstowe 2"/>
              <p:cNvSpPr txBox="1">
                <a:spLocks noChangeArrowheads="1"/>
              </p:cNvSpPr>
              <p:nvPr/>
            </p:nvSpPr>
            <p:spPr bwMode="auto">
              <a:xfrm>
                <a:off x="14440" y="71445"/>
                <a:ext cx="280669" cy="237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SEE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  <p:sp>
        <p:nvSpPr>
          <p:cNvPr id="31" name="Tytuł"/>
          <p:cNvSpPr txBox="1">
            <a:spLocks noChangeArrowheads="1"/>
          </p:cNvSpPr>
          <p:nvPr/>
        </p:nvSpPr>
        <p:spPr bwMode="auto">
          <a:xfrm>
            <a:off x="3820993" y="221514"/>
            <a:ext cx="150201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Przykład obliczeń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23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2" grpId="0"/>
      <p:bldP spid="73" grpId="0"/>
      <p:bldP spid="71" grpId="0"/>
      <p:bldP spid="69" grpId="0"/>
      <p:bldP spid="70" grpId="0"/>
      <p:bldP spid="68" grpId="0"/>
      <p:bldP spid="65" grpId="0"/>
      <p:bldP spid="67" grpId="0"/>
      <p:bldP spid="66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WynSym"/>
          <p:cNvGrpSpPr/>
          <p:nvPr/>
        </p:nvGrpSpPr>
        <p:grpSpPr>
          <a:xfrm>
            <a:off x="825297" y="1609595"/>
            <a:ext cx="8230811" cy="4489446"/>
            <a:chOff x="35625" y="0"/>
            <a:chExt cx="8231372" cy="4489761"/>
          </a:xfrm>
        </p:grpSpPr>
        <p:sp>
          <p:nvSpPr>
            <p:cNvPr id="267" name="dPQ_Sieci"/>
            <p:cNvSpPr txBox="1">
              <a:spLocks noChangeArrowheads="1"/>
            </p:cNvSpPr>
            <p:nvPr/>
          </p:nvSpPr>
          <p:spPr bwMode="auto">
            <a:xfrm>
              <a:off x="1943100" y="3362325"/>
              <a:ext cx="1012190" cy="455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pl-PL" sz="1200" b="1" i="1" kern="120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ΔP=2,200 MW</a:t>
              </a:r>
              <a:endParaRPr lang="pl-PL" sz="1200">
                <a:effectLst/>
                <a:latin typeface="Times New Roman"/>
                <a:ea typeface="Times New Roman"/>
              </a:endParaRPr>
            </a:p>
            <a:p>
              <a:pPr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pl-PL" sz="1200" b="1" i="1" kern="120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ΔQ=8,535 Mvar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268" name="L2_P,Q,I"/>
            <p:cNvGrpSpPr/>
            <p:nvPr/>
          </p:nvGrpSpPr>
          <p:grpSpPr>
            <a:xfrm>
              <a:off x="5981700" y="628650"/>
              <a:ext cx="1326662" cy="2135065"/>
              <a:chOff x="5975502" y="624782"/>
              <a:chExt cx="1326708" cy="2135577"/>
            </a:xfrm>
          </p:grpSpPr>
          <p:grpSp>
            <p:nvGrpSpPr>
              <p:cNvPr id="500" name="I_L2"/>
              <p:cNvGrpSpPr/>
              <p:nvPr/>
            </p:nvGrpSpPr>
            <p:grpSpPr>
              <a:xfrm>
                <a:off x="6484385" y="859942"/>
                <a:ext cx="224790" cy="1900417"/>
                <a:chOff x="6484385" y="859942"/>
                <a:chExt cx="224790" cy="1900417"/>
              </a:xfrm>
            </p:grpSpPr>
            <p:cxnSp>
              <p:nvCxnSpPr>
                <p:cNvPr id="514" name="I1"/>
                <p:cNvCxnSpPr/>
                <p:nvPr/>
              </p:nvCxnSpPr>
              <p:spPr bwMode="auto">
                <a:xfrm>
                  <a:off x="6524142" y="859942"/>
                  <a:ext cx="125730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none" w="sm" len="med"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15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484385" y="899698"/>
                  <a:ext cx="224790" cy="1511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FF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405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516" name="I1"/>
                <p:cNvCxnSpPr/>
                <p:nvPr/>
              </p:nvCxnSpPr>
              <p:spPr bwMode="auto">
                <a:xfrm>
                  <a:off x="6532093" y="1718683"/>
                  <a:ext cx="125730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none" w="sm" len="med"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17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484385" y="1742537"/>
                  <a:ext cx="224790" cy="1511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FF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405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518" name="I1"/>
                <p:cNvCxnSpPr/>
                <p:nvPr/>
              </p:nvCxnSpPr>
              <p:spPr bwMode="auto">
                <a:xfrm>
                  <a:off x="6524142" y="2585375"/>
                  <a:ext cx="125730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none" w="sm" len="med"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19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484385" y="2609229"/>
                  <a:ext cx="224790" cy="1511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FF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405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grpSp>
            <p:nvGrpSpPr>
              <p:cNvPr id="501" name="PQ_L2"/>
              <p:cNvGrpSpPr/>
              <p:nvPr/>
            </p:nvGrpSpPr>
            <p:grpSpPr>
              <a:xfrm>
                <a:off x="5975502" y="624782"/>
                <a:ext cx="1326708" cy="2026444"/>
                <a:chOff x="5975502" y="624782"/>
                <a:chExt cx="1326708" cy="2026444"/>
              </a:xfrm>
            </p:grpSpPr>
            <p:sp>
              <p:nvSpPr>
                <p:cNvPr id="502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929658" y="630480"/>
                  <a:ext cx="300990" cy="1511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3,000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503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921707" y="787189"/>
                  <a:ext cx="300990" cy="1511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1,000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504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75502" y="624782"/>
                  <a:ext cx="300990" cy="1511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3,039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505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75502" y="781490"/>
                  <a:ext cx="300990" cy="1511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1,112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506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75502" y="1466495"/>
                  <a:ext cx="300990" cy="1511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3,039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507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75502" y="1623201"/>
                  <a:ext cx="300990" cy="1511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1,112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508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83453" y="2329741"/>
                  <a:ext cx="300990" cy="1511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3,039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509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83453" y="2500096"/>
                  <a:ext cx="300990" cy="1511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1,112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510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961464" y="1467620"/>
                  <a:ext cx="300990" cy="1511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3,000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511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953512" y="1617503"/>
                  <a:ext cx="300990" cy="1511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1,000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512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7001220" y="2322982"/>
                  <a:ext cx="300990" cy="1511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3,000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513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993269" y="2493338"/>
                  <a:ext cx="300990" cy="1511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1,000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</p:grpSp>
        <p:grpSp>
          <p:nvGrpSpPr>
            <p:cNvPr id="269" name="L1_P,Q,I"/>
            <p:cNvGrpSpPr/>
            <p:nvPr/>
          </p:nvGrpSpPr>
          <p:grpSpPr>
            <a:xfrm>
              <a:off x="3590926" y="628651"/>
              <a:ext cx="1253447" cy="2132940"/>
              <a:chOff x="3586066" y="625457"/>
              <a:chExt cx="1253635" cy="2133787"/>
            </a:xfrm>
          </p:grpSpPr>
          <p:sp>
            <p:nvSpPr>
              <p:cNvPr id="482" name="Txt_Ia"/>
              <p:cNvSpPr txBox="1">
                <a:spLocks noChangeArrowheads="1"/>
              </p:cNvSpPr>
              <p:nvPr/>
            </p:nvSpPr>
            <p:spPr bwMode="auto">
              <a:xfrm>
                <a:off x="3586066" y="625458"/>
                <a:ext cx="300990" cy="151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7,570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83" name="Txt_Ia"/>
              <p:cNvSpPr txBox="1">
                <a:spLocks noChangeArrowheads="1"/>
              </p:cNvSpPr>
              <p:nvPr/>
            </p:nvSpPr>
            <p:spPr bwMode="auto">
              <a:xfrm>
                <a:off x="3586066" y="786936"/>
                <a:ext cx="300990" cy="151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4,114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84" name="Txt_Ia"/>
              <p:cNvSpPr txBox="1">
                <a:spLocks noChangeArrowheads="1"/>
              </p:cNvSpPr>
              <p:nvPr/>
            </p:nvSpPr>
            <p:spPr bwMode="auto">
              <a:xfrm>
                <a:off x="3586066" y="1466862"/>
                <a:ext cx="300990" cy="151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7,570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85" name="Txt_Ia"/>
              <p:cNvSpPr txBox="1">
                <a:spLocks noChangeArrowheads="1"/>
              </p:cNvSpPr>
              <p:nvPr/>
            </p:nvSpPr>
            <p:spPr bwMode="auto">
              <a:xfrm>
                <a:off x="3586066" y="1625612"/>
                <a:ext cx="300990" cy="151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4,114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86" name="Txt_Ia"/>
              <p:cNvSpPr txBox="1">
                <a:spLocks noChangeArrowheads="1"/>
              </p:cNvSpPr>
              <p:nvPr/>
            </p:nvSpPr>
            <p:spPr bwMode="auto">
              <a:xfrm>
                <a:off x="3586066" y="2330937"/>
                <a:ext cx="300990" cy="151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7,570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87" name="Txt_Ia"/>
              <p:cNvSpPr txBox="1">
                <a:spLocks noChangeArrowheads="1"/>
              </p:cNvSpPr>
              <p:nvPr/>
            </p:nvSpPr>
            <p:spPr bwMode="auto">
              <a:xfrm>
                <a:off x="3586066" y="2489687"/>
                <a:ext cx="300990" cy="151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4,114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88" name="I1"/>
              <p:cNvCxnSpPr/>
              <p:nvPr/>
            </p:nvCxnSpPr>
            <p:spPr bwMode="auto">
              <a:xfrm>
                <a:off x="4214716" y="840909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9" name="I1"/>
              <p:cNvCxnSpPr/>
              <p:nvPr/>
            </p:nvCxnSpPr>
            <p:spPr bwMode="auto">
              <a:xfrm>
                <a:off x="4214716" y="1709589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0" name="I1"/>
              <p:cNvCxnSpPr/>
              <p:nvPr/>
            </p:nvCxnSpPr>
            <p:spPr bwMode="auto">
              <a:xfrm>
                <a:off x="4214716" y="2578269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91" name="Txt_Ia"/>
              <p:cNvSpPr txBox="1">
                <a:spLocks noChangeArrowheads="1"/>
              </p:cNvSpPr>
              <p:nvPr/>
            </p:nvSpPr>
            <p:spPr bwMode="auto">
              <a:xfrm>
                <a:off x="4170266" y="877104"/>
                <a:ext cx="224790" cy="151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940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92" name="Txt_Ia"/>
              <p:cNvSpPr txBox="1">
                <a:spLocks noChangeArrowheads="1"/>
              </p:cNvSpPr>
              <p:nvPr/>
            </p:nvSpPr>
            <p:spPr bwMode="auto">
              <a:xfrm>
                <a:off x="4176616" y="1745784"/>
                <a:ext cx="224790" cy="151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940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93" name="Txt_Ia"/>
              <p:cNvSpPr txBox="1">
                <a:spLocks noChangeArrowheads="1"/>
              </p:cNvSpPr>
              <p:nvPr/>
            </p:nvSpPr>
            <p:spPr bwMode="auto">
              <a:xfrm>
                <a:off x="4176616" y="2608114"/>
                <a:ext cx="224790" cy="151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940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94" name="Txt_Ia"/>
              <p:cNvSpPr txBox="1">
                <a:spLocks noChangeArrowheads="1"/>
              </p:cNvSpPr>
              <p:nvPr/>
            </p:nvSpPr>
            <p:spPr bwMode="auto">
              <a:xfrm>
                <a:off x="4538387" y="625457"/>
                <a:ext cx="301235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7,039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95" name="Txt_Ia"/>
              <p:cNvSpPr txBox="1">
                <a:spLocks noChangeArrowheads="1"/>
              </p:cNvSpPr>
              <p:nvPr/>
            </p:nvSpPr>
            <p:spPr bwMode="auto">
              <a:xfrm>
                <a:off x="4538566" y="786936"/>
                <a:ext cx="300990" cy="151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2,612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96" name="Txt_Ia"/>
              <p:cNvSpPr txBox="1">
                <a:spLocks noChangeArrowheads="1"/>
              </p:cNvSpPr>
              <p:nvPr/>
            </p:nvSpPr>
            <p:spPr bwMode="auto">
              <a:xfrm>
                <a:off x="4538466" y="1466386"/>
                <a:ext cx="301235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7,039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97" name="Txt_Ia"/>
              <p:cNvSpPr txBox="1">
                <a:spLocks noChangeArrowheads="1"/>
              </p:cNvSpPr>
              <p:nvPr/>
            </p:nvSpPr>
            <p:spPr bwMode="auto">
              <a:xfrm>
                <a:off x="4538566" y="1625136"/>
                <a:ext cx="300990" cy="151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2,612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98" name="Txt_Ia"/>
              <p:cNvSpPr txBox="1">
                <a:spLocks noChangeArrowheads="1"/>
              </p:cNvSpPr>
              <p:nvPr/>
            </p:nvSpPr>
            <p:spPr bwMode="auto">
              <a:xfrm>
                <a:off x="4538346" y="2329986"/>
                <a:ext cx="301235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7,039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99" name="Txt_Ia"/>
              <p:cNvSpPr txBox="1">
                <a:spLocks noChangeArrowheads="1"/>
              </p:cNvSpPr>
              <p:nvPr/>
            </p:nvSpPr>
            <p:spPr bwMode="auto">
              <a:xfrm>
                <a:off x="4538566" y="2488736"/>
                <a:ext cx="300990" cy="151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2,612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270" name="WN_P,Q,I"/>
            <p:cNvGrpSpPr/>
            <p:nvPr/>
          </p:nvGrpSpPr>
          <p:grpSpPr>
            <a:xfrm>
              <a:off x="523875" y="1038358"/>
              <a:ext cx="1031204" cy="1276775"/>
              <a:chOff x="515167" y="1038419"/>
              <a:chExt cx="1031337" cy="1276775"/>
            </a:xfrm>
          </p:grpSpPr>
          <p:cxnSp>
            <p:nvCxnSpPr>
              <p:cNvPr id="464" name="I1"/>
              <p:cNvCxnSpPr/>
              <p:nvPr/>
            </p:nvCxnSpPr>
            <p:spPr bwMode="auto">
              <a:xfrm>
                <a:off x="953317" y="1692648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5" name="I1"/>
              <p:cNvCxnSpPr/>
              <p:nvPr/>
            </p:nvCxnSpPr>
            <p:spPr bwMode="auto">
              <a:xfrm>
                <a:off x="959667" y="1294293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6" name="I1"/>
              <p:cNvCxnSpPr/>
              <p:nvPr/>
            </p:nvCxnSpPr>
            <p:spPr bwMode="auto">
              <a:xfrm>
                <a:off x="959667" y="2127217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67" name="Txt_Ia"/>
              <p:cNvSpPr txBox="1">
                <a:spLocks noChangeArrowheads="1"/>
              </p:cNvSpPr>
              <p:nvPr/>
            </p:nvSpPr>
            <p:spPr bwMode="auto">
              <a:xfrm>
                <a:off x="877117" y="1323600"/>
                <a:ext cx="224924" cy="15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135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68" name="Txt_Ia"/>
              <p:cNvSpPr txBox="1">
                <a:spLocks noChangeArrowheads="1"/>
              </p:cNvSpPr>
              <p:nvPr/>
            </p:nvSpPr>
            <p:spPr bwMode="auto">
              <a:xfrm>
                <a:off x="515167" y="1038419"/>
                <a:ext cx="301274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7,676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69" name="Txt_Ia"/>
              <p:cNvSpPr txBox="1">
                <a:spLocks noChangeArrowheads="1"/>
              </p:cNvSpPr>
              <p:nvPr/>
            </p:nvSpPr>
            <p:spPr bwMode="auto">
              <a:xfrm>
                <a:off x="515167" y="1195100"/>
                <a:ext cx="301087" cy="15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5,345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70" name="Txt_Ia"/>
              <p:cNvSpPr txBox="1">
                <a:spLocks noChangeArrowheads="1"/>
              </p:cNvSpPr>
              <p:nvPr/>
            </p:nvSpPr>
            <p:spPr bwMode="auto">
              <a:xfrm>
                <a:off x="553223" y="1477893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7,667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71" name="Txt_Ia"/>
              <p:cNvSpPr txBox="1">
                <a:spLocks noChangeArrowheads="1"/>
              </p:cNvSpPr>
              <p:nvPr/>
            </p:nvSpPr>
            <p:spPr bwMode="auto">
              <a:xfrm>
                <a:off x="553267" y="1626900"/>
                <a:ext cx="301087" cy="15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5,345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72" name="Txt_Ia"/>
              <p:cNvSpPr txBox="1">
                <a:spLocks noChangeArrowheads="1"/>
              </p:cNvSpPr>
              <p:nvPr/>
            </p:nvSpPr>
            <p:spPr bwMode="auto">
              <a:xfrm>
                <a:off x="565923" y="1941303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7,667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73" name="Txt_Ia"/>
              <p:cNvSpPr txBox="1">
                <a:spLocks noChangeArrowheads="1"/>
              </p:cNvSpPr>
              <p:nvPr/>
            </p:nvSpPr>
            <p:spPr bwMode="auto">
              <a:xfrm>
                <a:off x="565967" y="2084100"/>
                <a:ext cx="301087" cy="15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5,345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74" name="Txt_Ia"/>
              <p:cNvSpPr txBox="1">
                <a:spLocks noChangeArrowheads="1"/>
              </p:cNvSpPr>
              <p:nvPr/>
            </p:nvSpPr>
            <p:spPr bwMode="auto">
              <a:xfrm>
                <a:off x="1200967" y="1042700"/>
                <a:ext cx="301087" cy="15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7,623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75" name="Txt_Ia"/>
              <p:cNvSpPr txBox="1">
                <a:spLocks noChangeArrowheads="1"/>
              </p:cNvSpPr>
              <p:nvPr/>
            </p:nvSpPr>
            <p:spPr bwMode="auto">
              <a:xfrm>
                <a:off x="1200967" y="1201450"/>
                <a:ext cx="301087" cy="15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5,268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76" name="Txt_Ia"/>
              <p:cNvSpPr txBox="1">
                <a:spLocks noChangeArrowheads="1"/>
              </p:cNvSpPr>
              <p:nvPr/>
            </p:nvSpPr>
            <p:spPr bwMode="auto">
              <a:xfrm>
                <a:off x="1220017" y="1468150"/>
                <a:ext cx="301087" cy="15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7,623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77" name="Txt_Ia"/>
              <p:cNvSpPr txBox="1">
                <a:spLocks noChangeArrowheads="1"/>
              </p:cNvSpPr>
              <p:nvPr/>
            </p:nvSpPr>
            <p:spPr bwMode="auto">
              <a:xfrm>
                <a:off x="1220017" y="1614200"/>
                <a:ext cx="301087" cy="15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5,268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78" name="Txt_Ia"/>
              <p:cNvSpPr txBox="1">
                <a:spLocks noChangeArrowheads="1"/>
              </p:cNvSpPr>
              <p:nvPr/>
            </p:nvSpPr>
            <p:spPr bwMode="auto">
              <a:xfrm>
                <a:off x="1245417" y="1912650"/>
                <a:ext cx="301087" cy="15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7,623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79" name="Txt_Ia"/>
              <p:cNvSpPr txBox="1">
                <a:spLocks noChangeArrowheads="1"/>
              </p:cNvSpPr>
              <p:nvPr/>
            </p:nvSpPr>
            <p:spPr bwMode="auto">
              <a:xfrm>
                <a:off x="1245417" y="2065050"/>
                <a:ext cx="301087" cy="15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5,268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80" name="Txt_Ia"/>
              <p:cNvSpPr txBox="1">
                <a:spLocks noChangeArrowheads="1"/>
              </p:cNvSpPr>
              <p:nvPr/>
            </p:nvSpPr>
            <p:spPr bwMode="auto">
              <a:xfrm>
                <a:off x="896167" y="1728862"/>
                <a:ext cx="224924" cy="15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135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81" name="Txt_Ia"/>
              <p:cNvSpPr txBox="1">
                <a:spLocks noChangeArrowheads="1"/>
              </p:cNvSpPr>
              <p:nvPr/>
            </p:nvSpPr>
            <p:spPr bwMode="auto">
              <a:xfrm>
                <a:off x="883467" y="2163431"/>
                <a:ext cx="224924" cy="15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135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271" name="NapWynik"/>
            <p:cNvGrpSpPr/>
            <p:nvPr/>
          </p:nvGrpSpPr>
          <p:grpSpPr>
            <a:xfrm>
              <a:off x="35625" y="0"/>
              <a:ext cx="8168937" cy="857922"/>
              <a:chOff x="35628" y="0"/>
              <a:chExt cx="8169325" cy="85839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9" name="Txt_UTRG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138" y="185291"/>
                    <a:ext cx="1257300" cy="6731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36000" tIns="0" rIns="36000" bIns="0" anchor="ctr" anchorCtr="0" upright="1">
                    <a:noAutofit/>
                  </a:bodyPr>
                  <a:lstStyle/>
                  <a:p>
                    <a:pPr marL="182880" marR="292735" algn="ctr"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pl-PL" sz="9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sz="9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68,69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 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89,8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𝟏𝟏𝟖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𝟗𝟖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68,69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329,8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𝟏𝟏𝟖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𝟗𝟖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68,69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209,8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𝟏𝟏𝟖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𝟗𝟖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459" name="Txt_UTRG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89138" y="185291"/>
                    <a:ext cx="1257300" cy="673100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0" name="Txt_UTRD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17797" y="78781"/>
                    <a:ext cx="1547325" cy="6102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marL="182880" marR="292735" algn="ctr"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pl-PL" sz="9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sz="9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9,16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113,6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𝟏𝟓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𝟖𝟕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9,16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353,6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𝟏𝟓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𝟖𝟕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9,16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233,6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𝟏𝟓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𝟖𝟕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460" name="Txt_UTRD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517797" y="78781"/>
                    <a:ext cx="1547325" cy="610223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1000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1" name="Txt_UT1G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5770" y="25889"/>
                    <a:ext cx="1263650" cy="6534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36000" tIns="0" rIns="36000" bIns="0" anchor="ctr" anchorCtr="0" upright="1">
                    <a:noAutofit/>
                  </a:bodyPr>
                  <a:lstStyle/>
                  <a:p>
                    <a:pPr marL="182880" marR="292735" algn="ctr"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pl-PL" sz="9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sz="9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7,98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105,5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𝟏𝟑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𝟖𝟑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7,98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345,5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𝟏𝟑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𝟖𝟑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7,98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225,5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𝟏𝟑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𝟖𝟑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461" name="Txt_UT1G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805770" y="25889"/>
                    <a:ext cx="1263650" cy="65341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2" name="Txt_UT2G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41303" y="0"/>
                    <a:ext cx="1263650" cy="6534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36000" tIns="0" rIns="36000" bIns="0" anchor="ctr" anchorCtr="0" upright="1">
                    <a:noAutofit/>
                  </a:bodyPr>
                  <a:lstStyle/>
                  <a:p>
                    <a:pPr marL="182880" marR="292735" algn="ctr"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pl-PL" sz="9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sz="9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7,80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103,8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𝟏𝟑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𝟓𝟏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7,80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343,8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𝟏𝟑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𝟓𝟏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7,80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223,8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𝟏𝟑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𝟓𝟏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462" name="Txt_UT2G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941303" y="0"/>
                    <a:ext cx="1263650" cy="65341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3" name="Txt_SEM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628" y="177340"/>
                    <a:ext cx="1263669" cy="6539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36000" tIns="0" rIns="36000" bIns="0" anchor="ctr" anchorCtr="0" upright="1">
                    <a:noAutofit/>
                  </a:bodyPr>
                  <a:lstStyle/>
                  <a:p>
                    <a:pPr marL="182880" marR="292735" algn="ctr"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pl-PL" sz="9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sz="9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𝟔𝟗</m:t>
                                    </m:r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𝟐𝟖</m:t>
                                    </m:r>
                                    <m:sSup>
                                      <m:sSupPr>
                                        <m:ctrlP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  </m:t>
                                        </m:r>
                                        <m:sSup>
                                          <m:sSupPr>
                                            <m:ctrlP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𝒋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𝟗𝟎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,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𝟎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𝒐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𝟏𝟐𝟎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𝟎𝟎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𝟔𝟗</m:t>
                                    </m:r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𝟐𝟖</m:t>
                                    </m:r>
                                    <m:sSup>
                                      <m:sSupPr>
                                        <m:ctrlP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𝒋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𝟑𝟑𝟎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,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𝟎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𝒐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𝟏𝟐𝟎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𝟎𝟎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𝟔𝟗</m:t>
                                    </m:r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𝟐𝟖</m:t>
                                    </m:r>
                                    <m:sSup>
                                      <m:sSupPr>
                                        <m:ctrlP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𝒋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𝟐𝟏𝟎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,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𝟎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𝒐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𝟏𝟐𝟎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𝟎𝟎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463" name="Txt_SEM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5628" y="177340"/>
                    <a:ext cx="1263669" cy="653984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2" name="NazwyElem"/>
            <p:cNvGrpSpPr/>
            <p:nvPr/>
          </p:nvGrpSpPr>
          <p:grpSpPr>
            <a:xfrm>
              <a:off x="828675" y="485776"/>
              <a:ext cx="7059825" cy="2917074"/>
              <a:chOff x="825707" y="490290"/>
              <a:chExt cx="7060071" cy="2917767"/>
            </a:xfrm>
          </p:grpSpPr>
          <p:sp>
            <p:nvSpPr>
              <p:cNvPr id="451" name="Text Box 1204"/>
              <p:cNvSpPr txBox="1">
                <a:spLocks noChangeArrowheads="1"/>
              </p:cNvSpPr>
              <p:nvPr/>
            </p:nvSpPr>
            <p:spPr bwMode="auto">
              <a:xfrm>
                <a:off x="4066341" y="490290"/>
                <a:ext cx="401320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L1_15kV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52" name="Text Box 1204"/>
              <p:cNvSpPr txBox="1">
                <a:spLocks noChangeArrowheads="1"/>
              </p:cNvSpPr>
              <p:nvPr/>
            </p:nvSpPr>
            <p:spPr bwMode="auto">
              <a:xfrm>
                <a:off x="825707" y="885310"/>
                <a:ext cx="452120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L _110 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53" name="Text Box 1204"/>
              <p:cNvSpPr txBox="1">
                <a:spLocks noChangeArrowheads="1"/>
              </p:cNvSpPr>
              <p:nvPr/>
            </p:nvSpPr>
            <p:spPr bwMode="auto">
              <a:xfrm>
                <a:off x="1983469" y="1024859"/>
                <a:ext cx="412115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110/15kV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54" name="Text Box 1204"/>
              <p:cNvSpPr txBox="1">
                <a:spLocks noChangeArrowheads="1"/>
              </p:cNvSpPr>
              <p:nvPr/>
            </p:nvSpPr>
            <p:spPr bwMode="auto">
              <a:xfrm>
                <a:off x="6312107" y="490290"/>
                <a:ext cx="401320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L2_15kV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55" name="Text Box 1204"/>
              <p:cNvSpPr txBox="1">
                <a:spLocks noChangeArrowheads="1"/>
              </p:cNvSpPr>
              <p:nvPr/>
            </p:nvSpPr>
            <p:spPr bwMode="auto">
              <a:xfrm>
                <a:off x="4887984" y="3256292"/>
                <a:ext cx="310515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15/6kV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56" name="Text Box 1204"/>
              <p:cNvSpPr txBox="1">
                <a:spLocks noChangeArrowheads="1"/>
              </p:cNvSpPr>
              <p:nvPr/>
            </p:nvSpPr>
            <p:spPr bwMode="auto">
              <a:xfrm>
                <a:off x="7168127" y="3220097"/>
                <a:ext cx="386715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15/0,4kV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57" name="Txt_T1"/>
              <p:cNvSpPr txBox="1">
                <a:spLocks noChangeArrowheads="1"/>
              </p:cNvSpPr>
              <p:nvPr/>
            </p:nvSpPr>
            <p:spPr bwMode="auto">
              <a:xfrm>
                <a:off x="5418712" y="3133086"/>
                <a:ext cx="118749" cy="151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T1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58" name="Txt_T1"/>
              <p:cNvSpPr txBox="1">
                <a:spLocks noChangeArrowheads="1"/>
              </p:cNvSpPr>
              <p:nvPr/>
            </p:nvSpPr>
            <p:spPr bwMode="auto">
              <a:xfrm>
                <a:off x="7767029" y="3132409"/>
                <a:ext cx="118749" cy="151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T2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273" name="T2"/>
            <p:cNvGrpSpPr/>
            <p:nvPr/>
          </p:nvGrpSpPr>
          <p:grpSpPr>
            <a:xfrm>
              <a:off x="6276975" y="781050"/>
              <a:ext cx="1990022" cy="3708711"/>
              <a:chOff x="0" y="0"/>
              <a:chExt cx="1990022" cy="3708711"/>
            </a:xfrm>
          </p:grpSpPr>
          <p:sp>
            <p:nvSpPr>
              <p:cNvPr id="397" name="Text Box 1204"/>
              <p:cNvSpPr txBox="1">
                <a:spLocks noChangeArrowheads="1"/>
              </p:cNvSpPr>
              <p:nvPr/>
            </p:nvSpPr>
            <p:spPr bwMode="auto">
              <a:xfrm>
                <a:off x="1449237" y="2605177"/>
                <a:ext cx="203835" cy="170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9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Yd5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398" name="Trf_T1"/>
              <p:cNvGrpSpPr/>
              <p:nvPr/>
            </p:nvGrpSpPr>
            <p:grpSpPr>
              <a:xfrm>
                <a:off x="1337094" y="0"/>
                <a:ext cx="432241" cy="3403425"/>
                <a:chOff x="7608651" y="783935"/>
                <a:chExt cx="432954" cy="3405317"/>
              </a:xfrm>
            </p:grpSpPr>
            <p:grpSp>
              <p:nvGrpSpPr>
                <p:cNvPr id="429" name="T1_ZasG"/>
                <p:cNvGrpSpPr/>
                <p:nvPr/>
              </p:nvGrpSpPr>
              <p:grpSpPr>
                <a:xfrm>
                  <a:off x="7612330" y="783935"/>
                  <a:ext cx="426975" cy="2557094"/>
                  <a:chOff x="7612330" y="783936"/>
                  <a:chExt cx="426975" cy="2558388"/>
                </a:xfrm>
              </p:grpSpPr>
              <p:cxnSp>
                <p:nvCxnSpPr>
                  <p:cNvPr id="448" name="Line 1140"/>
                  <p:cNvCxnSpPr/>
                  <p:nvPr/>
                </p:nvCxnSpPr>
                <p:spPr bwMode="auto">
                  <a:xfrm flipV="1">
                    <a:off x="8039305" y="2464296"/>
                    <a:ext cx="0" cy="828682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49" name="Line 1140"/>
                  <p:cNvCxnSpPr/>
                  <p:nvPr/>
                </p:nvCxnSpPr>
                <p:spPr bwMode="auto">
                  <a:xfrm flipV="1">
                    <a:off x="7822919" y="1626638"/>
                    <a:ext cx="0" cy="1513413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50" name="Line 1140"/>
                  <p:cNvCxnSpPr/>
                  <p:nvPr/>
                </p:nvCxnSpPr>
                <p:spPr bwMode="auto">
                  <a:xfrm flipV="1">
                    <a:off x="7612330" y="783936"/>
                    <a:ext cx="0" cy="2558388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30" name="T1_ZasD"/>
                <p:cNvGrpSpPr/>
                <p:nvPr/>
              </p:nvGrpSpPr>
              <p:grpSpPr>
                <a:xfrm>
                  <a:off x="7608653" y="3644105"/>
                  <a:ext cx="432952" cy="545147"/>
                  <a:chOff x="7608653" y="3644105"/>
                  <a:chExt cx="432952" cy="545646"/>
                </a:xfrm>
              </p:grpSpPr>
              <p:cxnSp>
                <p:nvCxnSpPr>
                  <p:cNvPr id="445" name="Line 1140"/>
                  <p:cNvCxnSpPr/>
                  <p:nvPr/>
                </p:nvCxnSpPr>
                <p:spPr bwMode="auto">
                  <a:xfrm flipH="1" flipV="1">
                    <a:off x="7608653" y="3644105"/>
                    <a:ext cx="0" cy="540577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46" name="Line 1140"/>
                  <p:cNvCxnSpPr/>
                  <p:nvPr/>
                </p:nvCxnSpPr>
                <p:spPr bwMode="auto">
                  <a:xfrm flipH="1" flipV="1">
                    <a:off x="8041605" y="3649175"/>
                    <a:ext cx="0" cy="540576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47" name="Line 1140"/>
                  <p:cNvCxnSpPr/>
                  <p:nvPr/>
                </p:nvCxnSpPr>
                <p:spPr bwMode="auto">
                  <a:xfrm flipV="1">
                    <a:off x="7829895" y="3825176"/>
                    <a:ext cx="0" cy="360385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31" name="Trójk"/>
                <p:cNvGrpSpPr/>
                <p:nvPr/>
              </p:nvGrpSpPr>
              <p:grpSpPr>
                <a:xfrm>
                  <a:off x="7759726" y="3228737"/>
                  <a:ext cx="151765" cy="144000"/>
                  <a:chOff x="7759726" y="3228737"/>
                  <a:chExt cx="151952" cy="144000"/>
                </a:xfrm>
              </p:grpSpPr>
              <p:cxnSp>
                <p:nvCxnSpPr>
                  <p:cNvPr id="442" name="Line 1144"/>
                  <p:cNvCxnSpPr/>
                  <p:nvPr/>
                </p:nvCxnSpPr>
                <p:spPr bwMode="auto">
                  <a:xfrm>
                    <a:off x="7767678" y="3363909"/>
                    <a:ext cx="14400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43" name="Line 1145"/>
                  <p:cNvCxnSpPr/>
                  <p:nvPr/>
                </p:nvCxnSpPr>
                <p:spPr bwMode="auto">
                  <a:xfrm flipV="1">
                    <a:off x="7759726" y="3228737"/>
                    <a:ext cx="71755" cy="14351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44" name="Line 1146"/>
                  <p:cNvCxnSpPr/>
                  <p:nvPr/>
                </p:nvCxnSpPr>
                <p:spPr bwMode="auto">
                  <a:xfrm>
                    <a:off x="7831288" y="3228737"/>
                    <a:ext cx="72000" cy="144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32" name="Uziom"/>
                <p:cNvGrpSpPr/>
                <p:nvPr/>
              </p:nvGrpSpPr>
              <p:grpSpPr>
                <a:xfrm>
                  <a:off x="7791531" y="3642200"/>
                  <a:ext cx="71755" cy="111318"/>
                  <a:chOff x="7791531" y="3642200"/>
                  <a:chExt cx="71755" cy="111318"/>
                </a:xfrm>
              </p:grpSpPr>
              <p:cxnSp>
                <p:nvCxnSpPr>
                  <p:cNvPr id="440" name="Line 1140"/>
                  <p:cNvCxnSpPr/>
                  <p:nvPr/>
                </p:nvCxnSpPr>
                <p:spPr bwMode="auto">
                  <a:xfrm flipV="1">
                    <a:off x="7831288" y="3642200"/>
                    <a:ext cx="0" cy="10795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41" name="Line 1140"/>
                  <p:cNvCxnSpPr/>
                  <p:nvPr/>
                </p:nvCxnSpPr>
                <p:spPr bwMode="auto">
                  <a:xfrm flipV="1">
                    <a:off x="7791531" y="3753518"/>
                    <a:ext cx="71755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33" name="Gwzd"/>
                <p:cNvGrpSpPr/>
                <p:nvPr/>
              </p:nvGrpSpPr>
              <p:grpSpPr>
                <a:xfrm>
                  <a:off x="7759726" y="3570639"/>
                  <a:ext cx="143391" cy="140398"/>
                  <a:chOff x="7759726" y="3570639"/>
                  <a:chExt cx="143562" cy="140630"/>
                </a:xfrm>
              </p:grpSpPr>
              <p:cxnSp>
                <p:nvCxnSpPr>
                  <p:cNvPr id="437" name="Line 1145"/>
                  <p:cNvCxnSpPr/>
                  <p:nvPr/>
                </p:nvCxnSpPr>
                <p:spPr bwMode="auto">
                  <a:xfrm flipV="1">
                    <a:off x="7759726" y="3639269"/>
                    <a:ext cx="72000" cy="72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38" name="Line 1146"/>
                  <p:cNvCxnSpPr/>
                  <p:nvPr/>
                </p:nvCxnSpPr>
                <p:spPr bwMode="auto">
                  <a:xfrm>
                    <a:off x="7831288" y="3639269"/>
                    <a:ext cx="72000" cy="72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39" name="Line 1144"/>
                  <p:cNvCxnSpPr/>
                  <p:nvPr/>
                </p:nvCxnSpPr>
                <p:spPr bwMode="auto">
                  <a:xfrm>
                    <a:off x="7831288" y="3570639"/>
                    <a:ext cx="0" cy="7211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34" name="T1"/>
                <p:cNvGrpSpPr/>
                <p:nvPr/>
              </p:nvGrpSpPr>
              <p:grpSpPr>
                <a:xfrm>
                  <a:off x="7608651" y="3125365"/>
                  <a:ext cx="431281" cy="701430"/>
                  <a:chOff x="7608651" y="3125365"/>
                  <a:chExt cx="431281" cy="701430"/>
                </a:xfrm>
              </p:grpSpPr>
              <p:sp>
                <p:nvSpPr>
                  <p:cNvPr id="435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7608651" y="3125365"/>
                    <a:ext cx="431281" cy="43108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436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7608651" y="3395709"/>
                    <a:ext cx="431281" cy="43108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</p:grpSp>
          </p:grpSp>
          <p:grpSp>
            <p:nvGrpSpPr>
              <p:cNvPr id="399" name="T1"/>
              <p:cNvGrpSpPr/>
              <p:nvPr/>
            </p:nvGrpSpPr>
            <p:grpSpPr>
              <a:xfrm>
                <a:off x="0" y="86257"/>
                <a:ext cx="1990022" cy="3622454"/>
                <a:chOff x="6268791" y="866479"/>
                <a:chExt cx="1990377" cy="3623323"/>
              </a:xfrm>
            </p:grpSpPr>
            <p:grpSp>
              <p:nvGrpSpPr>
                <p:cNvPr id="400" name="P,Q_T1_D"/>
                <p:cNvGrpSpPr/>
                <p:nvPr/>
              </p:nvGrpSpPr>
              <p:grpSpPr>
                <a:xfrm>
                  <a:off x="7468939" y="4211001"/>
                  <a:ext cx="790229" cy="278801"/>
                  <a:chOff x="7468939" y="4211001"/>
                  <a:chExt cx="790229" cy="278801"/>
                </a:xfrm>
              </p:grpSpPr>
              <p:sp>
                <p:nvSpPr>
                  <p:cNvPr id="423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68939" y="4211002"/>
                    <a:ext cx="250480" cy="1518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3,00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24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68939" y="4338001"/>
                    <a:ext cx="250480" cy="1518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25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22939" y="4211001"/>
                    <a:ext cx="250480" cy="1518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3,00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26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16589" y="4338000"/>
                    <a:ext cx="250480" cy="1518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27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08688" y="4211001"/>
                    <a:ext cx="250480" cy="1518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3,00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28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08074" y="4338000"/>
                    <a:ext cx="250480" cy="1518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1" name="U_T1D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68791" y="3393786"/>
                      <a:ext cx="1263650" cy="6534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C0C0C0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36000" tIns="0" rIns="36000" bIns="0" anchor="ctr" anchorCtr="0" upright="1">
                      <a:noAutofit/>
                    </a:bodyPr>
                    <a:lstStyle/>
                    <a:p>
                      <a:pPr marL="182880" marR="292735" algn="ctr" eaLnBrk="0" fontAlgn="base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["/>
                                <m:endChr m:val="]"/>
                                <m:ctrlPr>
                                  <a:rPr lang="pl-PL" sz="9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l-PL" sz="9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0,208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313,8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 /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𝟎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𝟑𝟔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0,208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193,8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 /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𝟎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𝟑𝟔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0,208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73,8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  /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𝟎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𝟑𝟔</m:t>
                                      </m:r>
                                    </m:e>
                                  </m:mr>
                                </m:m>
                              </m:e>
                            </m:d>
                          </m:oMath>
                        </m:oMathPara>
                      </a14:m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</mc:Choice>
              <mc:Fallback xmlns="">
                <p:sp>
                  <p:nvSpPr>
                    <p:cNvPr id="401" name="U_T1D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6268791" y="3393786"/>
                      <a:ext cx="1263650" cy="653415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C0C0C0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pl-P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402" name="I_T1_D"/>
                <p:cNvGrpSpPr/>
                <p:nvPr/>
              </p:nvGrpSpPr>
              <p:grpSpPr>
                <a:xfrm>
                  <a:off x="7424026" y="3831301"/>
                  <a:ext cx="622775" cy="362587"/>
                  <a:chOff x="7424026" y="3831301"/>
                  <a:chExt cx="622775" cy="362587"/>
                </a:xfrm>
              </p:grpSpPr>
              <p:cxnSp>
                <p:nvCxnSpPr>
                  <p:cNvPr id="417" name="I1"/>
                  <p:cNvCxnSpPr/>
                  <p:nvPr/>
                </p:nvCxnSpPr>
                <p:spPr bwMode="auto">
                  <a:xfrm>
                    <a:off x="7608176" y="392718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418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4026" y="3831301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15198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419" name="I1"/>
                  <p:cNvCxnSpPr/>
                  <p:nvPr/>
                </p:nvCxnSpPr>
                <p:spPr bwMode="auto">
                  <a:xfrm>
                    <a:off x="7830901" y="392718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420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37221" y="3840828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15198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21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62176" y="3831301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15198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422" name="I1"/>
                  <p:cNvCxnSpPr/>
                  <p:nvPr/>
                </p:nvCxnSpPr>
                <p:spPr bwMode="auto">
                  <a:xfrm>
                    <a:off x="8046801" y="392718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03" name="I_T1_G"/>
                <p:cNvGrpSpPr/>
                <p:nvPr/>
              </p:nvGrpSpPr>
              <p:grpSpPr>
                <a:xfrm>
                  <a:off x="7425368" y="2860386"/>
                  <a:ext cx="614608" cy="234559"/>
                  <a:chOff x="7425368" y="2860386"/>
                  <a:chExt cx="614608" cy="234559"/>
                </a:xfrm>
              </p:grpSpPr>
              <p:cxnSp>
                <p:nvCxnSpPr>
                  <p:cNvPr id="411" name="I1"/>
                  <p:cNvCxnSpPr/>
                  <p:nvPr/>
                </p:nvCxnSpPr>
                <p:spPr bwMode="auto">
                  <a:xfrm>
                    <a:off x="7615001" y="293023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412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54016" y="2860386"/>
                    <a:ext cx="184421" cy="2345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405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413" name="I1"/>
                  <p:cNvCxnSpPr/>
                  <p:nvPr/>
                </p:nvCxnSpPr>
                <p:spPr bwMode="auto">
                  <a:xfrm>
                    <a:off x="7824076" y="289848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14" name="I1"/>
                  <p:cNvCxnSpPr/>
                  <p:nvPr/>
                </p:nvCxnSpPr>
                <p:spPr bwMode="auto">
                  <a:xfrm>
                    <a:off x="8039976" y="289848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415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46751" y="2860386"/>
                    <a:ext cx="183786" cy="2345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405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16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5368" y="2860386"/>
                    <a:ext cx="183786" cy="2345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405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p:grpSp>
              <p:nvGrpSpPr>
                <p:cNvPr id="404" name="P,Q_T1_G"/>
                <p:cNvGrpSpPr/>
                <p:nvPr/>
              </p:nvGrpSpPr>
              <p:grpSpPr>
                <a:xfrm>
                  <a:off x="7434773" y="866479"/>
                  <a:ext cx="741727" cy="2006139"/>
                  <a:chOff x="7434773" y="866479"/>
                  <a:chExt cx="741727" cy="2006139"/>
                </a:xfrm>
              </p:grpSpPr>
              <p:sp>
                <p:nvSpPr>
                  <p:cNvPr id="405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34773" y="866479"/>
                    <a:ext cx="184427" cy="3108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3,000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06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53441" y="866479"/>
                    <a:ext cx="184427" cy="3108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1,000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07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43713" y="1774452"/>
                    <a:ext cx="183792" cy="3108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3,000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08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89858" y="1774452"/>
                    <a:ext cx="184427" cy="3108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1,000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09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60375" y="2555436"/>
                    <a:ext cx="184427" cy="3108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3,000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10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92708" y="2561785"/>
                    <a:ext cx="183792" cy="3108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1,000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</p:grpSp>
        </p:grpSp>
        <p:grpSp>
          <p:nvGrpSpPr>
            <p:cNvPr id="274" name="T1"/>
            <p:cNvGrpSpPr/>
            <p:nvPr/>
          </p:nvGrpSpPr>
          <p:grpSpPr>
            <a:xfrm>
              <a:off x="4010025" y="771525"/>
              <a:ext cx="1886529" cy="3699820"/>
              <a:chOff x="0" y="0"/>
              <a:chExt cx="1886529" cy="3699820"/>
            </a:xfrm>
          </p:grpSpPr>
          <p:sp>
            <p:nvSpPr>
              <p:cNvPr id="343" name="Text Box 1204"/>
              <p:cNvSpPr txBox="1">
                <a:spLocks noChangeArrowheads="1"/>
              </p:cNvSpPr>
              <p:nvPr/>
            </p:nvSpPr>
            <p:spPr bwMode="auto">
              <a:xfrm>
                <a:off x="1380226" y="2613804"/>
                <a:ext cx="260985" cy="170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9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Yd11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344" name="Trf_T1"/>
              <p:cNvGrpSpPr/>
              <p:nvPr/>
            </p:nvGrpSpPr>
            <p:grpSpPr>
              <a:xfrm>
                <a:off x="1259456" y="0"/>
                <a:ext cx="432248" cy="3403421"/>
                <a:chOff x="5263770" y="775311"/>
                <a:chExt cx="432954" cy="3405316"/>
              </a:xfrm>
            </p:grpSpPr>
            <p:grpSp>
              <p:nvGrpSpPr>
                <p:cNvPr id="375" name="T1_ZasG"/>
                <p:cNvGrpSpPr/>
                <p:nvPr/>
              </p:nvGrpSpPr>
              <p:grpSpPr>
                <a:xfrm>
                  <a:off x="5269454" y="775311"/>
                  <a:ext cx="426851" cy="2557096"/>
                  <a:chOff x="5269454" y="775311"/>
                  <a:chExt cx="426851" cy="2558389"/>
                </a:xfrm>
              </p:grpSpPr>
              <p:cxnSp>
                <p:nvCxnSpPr>
                  <p:cNvPr id="394" name="Line 1140"/>
                  <p:cNvCxnSpPr/>
                  <p:nvPr/>
                </p:nvCxnSpPr>
                <p:spPr bwMode="auto">
                  <a:xfrm flipV="1">
                    <a:off x="5696305" y="2481095"/>
                    <a:ext cx="0" cy="828682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95" name="Line 1140"/>
                  <p:cNvCxnSpPr/>
                  <p:nvPr/>
                </p:nvCxnSpPr>
                <p:spPr bwMode="auto">
                  <a:xfrm flipV="1">
                    <a:off x="5480516" y="1618013"/>
                    <a:ext cx="0" cy="1513413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96" name="Line 1140"/>
                  <p:cNvCxnSpPr/>
                  <p:nvPr/>
                </p:nvCxnSpPr>
                <p:spPr bwMode="auto">
                  <a:xfrm flipV="1">
                    <a:off x="5269454" y="775311"/>
                    <a:ext cx="0" cy="2558389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376" name="T1_ZasD"/>
                <p:cNvGrpSpPr/>
                <p:nvPr/>
              </p:nvGrpSpPr>
              <p:grpSpPr>
                <a:xfrm>
                  <a:off x="5263772" y="3635480"/>
                  <a:ext cx="432952" cy="545147"/>
                  <a:chOff x="5263772" y="3635480"/>
                  <a:chExt cx="432952" cy="545646"/>
                </a:xfrm>
              </p:grpSpPr>
              <p:cxnSp>
                <p:nvCxnSpPr>
                  <p:cNvPr id="391" name="Line 1140"/>
                  <p:cNvCxnSpPr/>
                  <p:nvPr/>
                </p:nvCxnSpPr>
                <p:spPr bwMode="auto">
                  <a:xfrm flipH="1" flipV="1">
                    <a:off x="5263772" y="3635480"/>
                    <a:ext cx="0" cy="540577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92" name="Line 1140"/>
                  <p:cNvCxnSpPr/>
                  <p:nvPr/>
                </p:nvCxnSpPr>
                <p:spPr bwMode="auto">
                  <a:xfrm flipH="1" flipV="1">
                    <a:off x="5696724" y="3640550"/>
                    <a:ext cx="0" cy="540576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93" name="Line 1140"/>
                  <p:cNvCxnSpPr/>
                  <p:nvPr/>
                </p:nvCxnSpPr>
                <p:spPr bwMode="auto">
                  <a:xfrm flipV="1">
                    <a:off x="5485014" y="3816551"/>
                    <a:ext cx="0" cy="360385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377" name="Trójk"/>
                <p:cNvGrpSpPr/>
                <p:nvPr/>
              </p:nvGrpSpPr>
              <p:grpSpPr>
                <a:xfrm>
                  <a:off x="5414845" y="3220112"/>
                  <a:ext cx="151765" cy="144000"/>
                  <a:chOff x="5414845" y="3220112"/>
                  <a:chExt cx="151952" cy="144000"/>
                </a:xfrm>
              </p:grpSpPr>
              <p:cxnSp>
                <p:nvCxnSpPr>
                  <p:cNvPr id="388" name="Line 1144"/>
                  <p:cNvCxnSpPr/>
                  <p:nvPr/>
                </p:nvCxnSpPr>
                <p:spPr bwMode="auto">
                  <a:xfrm>
                    <a:off x="5422797" y="3355284"/>
                    <a:ext cx="14400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89" name="Line 1145"/>
                  <p:cNvCxnSpPr/>
                  <p:nvPr/>
                </p:nvCxnSpPr>
                <p:spPr bwMode="auto">
                  <a:xfrm flipV="1">
                    <a:off x="5414845" y="3220112"/>
                    <a:ext cx="71755" cy="14351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90" name="Line 1146"/>
                  <p:cNvCxnSpPr/>
                  <p:nvPr/>
                </p:nvCxnSpPr>
                <p:spPr bwMode="auto">
                  <a:xfrm>
                    <a:off x="5486407" y="3220112"/>
                    <a:ext cx="72000" cy="144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378" name="Uziom"/>
                <p:cNvGrpSpPr/>
                <p:nvPr/>
              </p:nvGrpSpPr>
              <p:grpSpPr>
                <a:xfrm>
                  <a:off x="5446650" y="3633575"/>
                  <a:ext cx="71755" cy="111318"/>
                  <a:chOff x="5446650" y="3633575"/>
                  <a:chExt cx="71755" cy="111318"/>
                </a:xfrm>
              </p:grpSpPr>
              <p:cxnSp>
                <p:nvCxnSpPr>
                  <p:cNvPr id="386" name="Line 1140"/>
                  <p:cNvCxnSpPr/>
                  <p:nvPr/>
                </p:nvCxnSpPr>
                <p:spPr bwMode="auto">
                  <a:xfrm flipV="1">
                    <a:off x="5486407" y="3633575"/>
                    <a:ext cx="0" cy="10795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87" name="Line 1140"/>
                  <p:cNvCxnSpPr/>
                  <p:nvPr/>
                </p:nvCxnSpPr>
                <p:spPr bwMode="auto">
                  <a:xfrm flipV="1">
                    <a:off x="5446650" y="3744893"/>
                    <a:ext cx="71755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379" name="Gwzd"/>
                <p:cNvGrpSpPr/>
                <p:nvPr/>
              </p:nvGrpSpPr>
              <p:grpSpPr>
                <a:xfrm>
                  <a:off x="5414845" y="3562014"/>
                  <a:ext cx="143391" cy="140398"/>
                  <a:chOff x="5414845" y="3562014"/>
                  <a:chExt cx="143562" cy="140630"/>
                </a:xfrm>
              </p:grpSpPr>
              <p:cxnSp>
                <p:nvCxnSpPr>
                  <p:cNvPr id="383" name="Line 1145"/>
                  <p:cNvCxnSpPr/>
                  <p:nvPr/>
                </p:nvCxnSpPr>
                <p:spPr bwMode="auto">
                  <a:xfrm flipV="1">
                    <a:off x="5414845" y="3630644"/>
                    <a:ext cx="72000" cy="72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84" name="Line 1146"/>
                  <p:cNvCxnSpPr/>
                  <p:nvPr/>
                </p:nvCxnSpPr>
                <p:spPr bwMode="auto">
                  <a:xfrm>
                    <a:off x="5486407" y="3630644"/>
                    <a:ext cx="72000" cy="72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85" name="Line 1144"/>
                  <p:cNvCxnSpPr/>
                  <p:nvPr/>
                </p:nvCxnSpPr>
                <p:spPr bwMode="auto">
                  <a:xfrm>
                    <a:off x="5486407" y="3562014"/>
                    <a:ext cx="0" cy="7211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380" name="T1"/>
                <p:cNvGrpSpPr/>
                <p:nvPr/>
              </p:nvGrpSpPr>
              <p:grpSpPr>
                <a:xfrm>
                  <a:off x="5263770" y="3116740"/>
                  <a:ext cx="431281" cy="701430"/>
                  <a:chOff x="5263770" y="3116740"/>
                  <a:chExt cx="431281" cy="701430"/>
                </a:xfrm>
              </p:grpSpPr>
              <p:sp>
                <p:nvSpPr>
                  <p:cNvPr id="381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5263770" y="3116740"/>
                    <a:ext cx="431281" cy="43108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382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5263770" y="3387084"/>
                    <a:ext cx="431281" cy="43108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</p:grpSp>
          </p:grpSp>
          <p:grpSp>
            <p:nvGrpSpPr>
              <p:cNvPr id="345" name="T1"/>
              <p:cNvGrpSpPr/>
              <p:nvPr/>
            </p:nvGrpSpPr>
            <p:grpSpPr>
              <a:xfrm>
                <a:off x="0" y="86258"/>
                <a:ext cx="1886529" cy="3613562"/>
                <a:chOff x="4000120" y="857854"/>
                <a:chExt cx="1886835" cy="3614427"/>
              </a:xfrm>
            </p:grpSpPr>
            <p:grpSp>
              <p:nvGrpSpPr>
                <p:cNvPr id="346" name="P,Q_T1_D"/>
                <p:cNvGrpSpPr/>
                <p:nvPr/>
              </p:nvGrpSpPr>
              <p:grpSpPr>
                <a:xfrm>
                  <a:off x="5096770" y="4229711"/>
                  <a:ext cx="790185" cy="242570"/>
                  <a:chOff x="5096770" y="4229711"/>
                  <a:chExt cx="790185" cy="242570"/>
                </a:xfrm>
              </p:grpSpPr>
              <p:sp>
                <p:nvSpPr>
                  <p:cNvPr id="369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96770" y="4229711"/>
                    <a:ext cx="250435" cy="1517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4,00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370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96770" y="4320516"/>
                    <a:ext cx="250435" cy="1517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1,50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371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50770" y="4229711"/>
                    <a:ext cx="250435" cy="1517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4,00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372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44420" y="4313531"/>
                    <a:ext cx="250435" cy="1517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1,50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373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36520" y="4229711"/>
                    <a:ext cx="250435" cy="1517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4,00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374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36520" y="4320516"/>
                    <a:ext cx="250435" cy="1517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1,50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7" name="U_T1D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00120" y="3385161"/>
                      <a:ext cx="1263650" cy="6534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C0C0C0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36000" tIns="0" rIns="36000" bIns="0" anchor="ctr" anchorCtr="0" upright="1">
                      <a:noAutofit/>
                    </a:bodyPr>
                    <a:lstStyle/>
                    <a:p>
                      <a:pPr marL="182880" marR="292735" algn="ctr" eaLnBrk="0" fontAlgn="base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["/>
                                <m:endChr m:val="]"/>
                                <m:ctrlPr>
                                  <a:rPr lang="pl-PL" sz="9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l-PL" sz="9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3,194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135,5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 /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𝟓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𝟑𝟐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3,194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15,5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      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/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𝟓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𝟑𝟐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3,19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4</m:t>
                                          </m:r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255,5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 / 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𝟓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𝟑𝟐</m:t>
                                      </m:r>
                                    </m:e>
                                  </m:mr>
                                </m:m>
                              </m:e>
                            </m:d>
                          </m:oMath>
                        </m:oMathPara>
                      </a14:m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</mc:Choice>
              <mc:Fallback xmlns="">
                <p:sp>
                  <p:nvSpPr>
                    <p:cNvPr id="347" name="U_T1D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000120" y="3385161"/>
                      <a:ext cx="1263650" cy="653415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C0C0C0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pl-P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348" name="I_T1_D"/>
                <p:cNvGrpSpPr/>
                <p:nvPr/>
              </p:nvGrpSpPr>
              <p:grpSpPr>
                <a:xfrm>
                  <a:off x="5072320" y="3759811"/>
                  <a:ext cx="622775" cy="359410"/>
                  <a:chOff x="5072320" y="3759811"/>
                  <a:chExt cx="622775" cy="359410"/>
                </a:xfrm>
              </p:grpSpPr>
              <p:cxnSp>
                <p:nvCxnSpPr>
                  <p:cNvPr id="363" name="I1"/>
                  <p:cNvCxnSpPr/>
                  <p:nvPr/>
                </p:nvCxnSpPr>
                <p:spPr bwMode="auto">
                  <a:xfrm>
                    <a:off x="5263295" y="391856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364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72320" y="3766161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1337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365" name="I1"/>
                  <p:cNvCxnSpPr/>
                  <p:nvPr/>
                </p:nvCxnSpPr>
                <p:spPr bwMode="auto">
                  <a:xfrm>
                    <a:off x="5479195" y="391856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366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88220" y="3759811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1337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367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10470" y="3759811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1337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368" name="I1"/>
                  <p:cNvCxnSpPr/>
                  <p:nvPr/>
                </p:nvCxnSpPr>
                <p:spPr bwMode="auto">
                  <a:xfrm>
                    <a:off x="5695095" y="391856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349" name="I_T1_G"/>
                <p:cNvGrpSpPr/>
                <p:nvPr/>
              </p:nvGrpSpPr>
              <p:grpSpPr>
                <a:xfrm>
                  <a:off x="5078637" y="2851761"/>
                  <a:ext cx="782127" cy="234315"/>
                  <a:chOff x="5078637" y="2851761"/>
                  <a:chExt cx="782127" cy="234315"/>
                </a:xfrm>
              </p:grpSpPr>
              <p:cxnSp>
                <p:nvCxnSpPr>
                  <p:cNvPr id="357" name="I1"/>
                  <p:cNvCxnSpPr/>
                  <p:nvPr/>
                </p:nvCxnSpPr>
                <p:spPr bwMode="auto">
                  <a:xfrm>
                    <a:off x="5263295" y="292161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358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76614" y="2851761"/>
                    <a:ext cx="184150" cy="2343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535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359" name="I1"/>
                  <p:cNvCxnSpPr/>
                  <p:nvPr/>
                </p:nvCxnSpPr>
                <p:spPr bwMode="auto">
                  <a:xfrm>
                    <a:off x="5479194" y="288986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60" name="I1"/>
                  <p:cNvCxnSpPr/>
                  <p:nvPr/>
                </p:nvCxnSpPr>
                <p:spPr bwMode="auto">
                  <a:xfrm>
                    <a:off x="5695095" y="288986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361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78637" y="2851761"/>
                    <a:ext cx="184150" cy="2343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535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362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94535" y="2851761"/>
                    <a:ext cx="184150" cy="2343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535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p:grpSp>
              <p:nvGrpSpPr>
                <p:cNvPr id="350" name="P,Q_T1_G"/>
                <p:cNvGrpSpPr/>
                <p:nvPr/>
              </p:nvGrpSpPr>
              <p:grpSpPr>
                <a:xfrm>
                  <a:off x="5091883" y="857854"/>
                  <a:ext cx="741591" cy="1999791"/>
                  <a:chOff x="5091883" y="857854"/>
                  <a:chExt cx="741591" cy="1999791"/>
                </a:xfrm>
              </p:grpSpPr>
              <p:sp>
                <p:nvSpPr>
                  <p:cNvPr id="351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91883" y="857854"/>
                    <a:ext cx="184424" cy="3108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4,000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352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37841" y="857854"/>
                    <a:ext cx="184424" cy="3108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1,500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353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01298" y="1765828"/>
                    <a:ext cx="183789" cy="3108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4,000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354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47441" y="1765828"/>
                    <a:ext cx="184424" cy="3108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1,500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355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17372" y="2546812"/>
                    <a:ext cx="184424" cy="3108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4,000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356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49685" y="2546337"/>
                    <a:ext cx="183789" cy="3108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1,500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</p:grpSp>
        </p:grpSp>
        <p:grpSp>
          <p:nvGrpSpPr>
            <p:cNvPr id="275" name="Węzły_15kV"/>
            <p:cNvGrpSpPr/>
            <p:nvPr/>
          </p:nvGrpSpPr>
          <p:grpSpPr>
            <a:xfrm>
              <a:off x="5238750" y="742949"/>
              <a:ext cx="2818247" cy="1765337"/>
              <a:chOff x="5239267" y="740809"/>
              <a:chExt cx="2818355" cy="1765763"/>
            </a:xfrm>
          </p:grpSpPr>
          <p:sp>
            <p:nvSpPr>
              <p:cNvPr id="337" name="W7"/>
              <p:cNvSpPr>
                <a:spLocks noChangeArrowheads="1"/>
              </p:cNvSpPr>
              <p:nvPr/>
            </p:nvSpPr>
            <p:spPr bwMode="auto">
              <a:xfrm>
                <a:off x="8003620" y="2452075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38" name="W7"/>
              <p:cNvSpPr>
                <a:spLocks noChangeArrowheads="1"/>
              </p:cNvSpPr>
              <p:nvPr/>
            </p:nvSpPr>
            <p:spPr bwMode="auto">
              <a:xfrm>
                <a:off x="7800085" y="1589863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39" name="W7"/>
              <p:cNvSpPr>
                <a:spLocks noChangeArrowheads="1"/>
              </p:cNvSpPr>
              <p:nvPr/>
            </p:nvSpPr>
            <p:spPr bwMode="auto">
              <a:xfrm>
                <a:off x="7587938" y="740809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40" name="W4"/>
              <p:cNvSpPr>
                <a:spLocks noChangeArrowheads="1"/>
              </p:cNvSpPr>
              <p:nvPr/>
            </p:nvSpPr>
            <p:spPr bwMode="auto">
              <a:xfrm>
                <a:off x="5451899" y="1589372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41" name="W4"/>
              <p:cNvSpPr>
                <a:spLocks noChangeArrowheads="1"/>
              </p:cNvSpPr>
              <p:nvPr/>
            </p:nvSpPr>
            <p:spPr bwMode="auto">
              <a:xfrm>
                <a:off x="5668604" y="2452566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42" name="W4"/>
              <p:cNvSpPr>
                <a:spLocks noChangeArrowheads="1"/>
              </p:cNvSpPr>
              <p:nvPr/>
            </p:nvSpPr>
            <p:spPr bwMode="auto">
              <a:xfrm>
                <a:off x="5239267" y="740809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276" name="Linia_15kV"/>
            <p:cNvGrpSpPr/>
            <p:nvPr/>
          </p:nvGrpSpPr>
          <p:grpSpPr>
            <a:xfrm>
              <a:off x="2828925" y="733518"/>
              <a:ext cx="5373122" cy="1786972"/>
              <a:chOff x="2818796" y="732184"/>
              <a:chExt cx="5373304" cy="1786972"/>
            </a:xfrm>
          </p:grpSpPr>
          <p:cxnSp>
            <p:nvCxnSpPr>
              <p:cNvPr id="328" name="Line 1187"/>
              <p:cNvCxnSpPr/>
              <p:nvPr/>
            </p:nvCxnSpPr>
            <p:spPr bwMode="auto">
              <a:xfrm flipV="1">
                <a:off x="3008116" y="2484935"/>
                <a:ext cx="518398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9" name="Prostokąt 328"/>
              <p:cNvSpPr/>
              <p:nvPr/>
            </p:nvSpPr>
            <p:spPr bwMode="auto">
              <a:xfrm rot="5400000">
                <a:off x="6542471" y="2377593"/>
                <a:ext cx="69182" cy="2139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30" name="Prostokąt 329"/>
              <p:cNvSpPr/>
              <p:nvPr/>
            </p:nvSpPr>
            <p:spPr bwMode="auto">
              <a:xfrm rot="5400000">
                <a:off x="4236593" y="2369641"/>
                <a:ext cx="69816" cy="2139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331" name="Line 1187"/>
              <p:cNvCxnSpPr/>
              <p:nvPr/>
            </p:nvCxnSpPr>
            <p:spPr bwMode="auto">
              <a:xfrm flipV="1">
                <a:off x="2818796" y="1619572"/>
                <a:ext cx="5364183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2" name="Prostokąt 331"/>
              <p:cNvSpPr/>
              <p:nvPr/>
            </p:nvSpPr>
            <p:spPr bwMode="auto">
              <a:xfrm rot="5400000">
                <a:off x="6550422" y="1510901"/>
                <a:ext cx="69182" cy="21396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33" name="Prostokąt 332"/>
              <p:cNvSpPr/>
              <p:nvPr/>
            </p:nvSpPr>
            <p:spPr bwMode="auto">
              <a:xfrm rot="5400000">
                <a:off x="4244544" y="1510901"/>
                <a:ext cx="69817" cy="21396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334" name="Line 1187"/>
              <p:cNvCxnSpPr/>
              <p:nvPr/>
            </p:nvCxnSpPr>
            <p:spPr bwMode="auto">
              <a:xfrm flipV="1">
                <a:off x="3008116" y="775405"/>
                <a:ext cx="518398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5" name="Prostokąt 334"/>
              <p:cNvSpPr/>
              <p:nvPr/>
            </p:nvSpPr>
            <p:spPr bwMode="auto">
              <a:xfrm rot="5400000">
                <a:off x="6534520" y="660110"/>
                <a:ext cx="69211" cy="21399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36" name="Prostokąt 335"/>
              <p:cNvSpPr/>
              <p:nvPr/>
            </p:nvSpPr>
            <p:spPr bwMode="auto">
              <a:xfrm rot="5400000">
                <a:off x="4236593" y="660110"/>
                <a:ext cx="69846" cy="21399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277" name="OznFaz"/>
            <p:cNvGrpSpPr/>
            <p:nvPr/>
          </p:nvGrpSpPr>
          <p:grpSpPr>
            <a:xfrm>
              <a:off x="3238500" y="762015"/>
              <a:ext cx="167597" cy="1696859"/>
              <a:chOff x="3232395" y="762084"/>
              <a:chExt cx="168184" cy="1697372"/>
            </a:xfrm>
          </p:grpSpPr>
          <p:sp>
            <p:nvSpPr>
              <p:cNvPr id="325" name="Txt_A"/>
              <p:cNvSpPr txBox="1">
                <a:spLocks noChangeArrowheads="1"/>
              </p:cNvSpPr>
              <p:nvPr/>
            </p:nvSpPr>
            <p:spPr bwMode="auto">
              <a:xfrm>
                <a:off x="3232395" y="762084"/>
                <a:ext cx="140063" cy="15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A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26" name="Txt_B"/>
              <p:cNvSpPr txBox="1">
                <a:spLocks noChangeArrowheads="1"/>
              </p:cNvSpPr>
              <p:nvPr/>
            </p:nvSpPr>
            <p:spPr bwMode="auto">
              <a:xfrm>
                <a:off x="3247241" y="1466426"/>
                <a:ext cx="140063" cy="15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B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27" name="Txt_C"/>
              <p:cNvSpPr txBox="1">
                <a:spLocks noChangeArrowheads="1"/>
              </p:cNvSpPr>
              <p:nvPr/>
            </p:nvSpPr>
            <p:spPr bwMode="auto">
              <a:xfrm>
                <a:off x="3260149" y="2307682"/>
                <a:ext cx="140430" cy="15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C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278" name="TR"/>
            <p:cNvGrpSpPr/>
            <p:nvPr/>
          </p:nvGrpSpPr>
          <p:grpSpPr>
            <a:xfrm>
              <a:off x="1543050" y="771524"/>
              <a:ext cx="1473299" cy="1710689"/>
              <a:chOff x="0" y="0"/>
              <a:chExt cx="1473636" cy="1710768"/>
            </a:xfrm>
          </p:grpSpPr>
          <p:sp>
            <p:nvSpPr>
              <p:cNvPr id="305" name="Text Box 1204"/>
              <p:cNvSpPr txBox="1">
                <a:spLocks noChangeArrowheads="1"/>
              </p:cNvSpPr>
              <p:nvPr/>
            </p:nvSpPr>
            <p:spPr bwMode="auto">
              <a:xfrm>
                <a:off x="526209" y="741872"/>
                <a:ext cx="260985" cy="170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9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Yd11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306" name="Line 1185"/>
              <p:cNvCxnSpPr/>
              <p:nvPr/>
            </p:nvCxnSpPr>
            <p:spPr bwMode="auto">
              <a:xfrm>
                <a:off x="1061049" y="1147314"/>
                <a:ext cx="402272" cy="56345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7" name="Line 1184"/>
              <p:cNvCxnSpPr/>
              <p:nvPr/>
            </p:nvCxnSpPr>
            <p:spPr bwMode="auto">
              <a:xfrm flipV="1">
                <a:off x="1061049" y="0"/>
                <a:ext cx="412587" cy="56495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08" name="GwTR1"/>
              <p:cNvGrpSpPr/>
              <p:nvPr/>
            </p:nvGrpSpPr>
            <p:grpSpPr>
              <a:xfrm>
                <a:off x="879895" y="629907"/>
                <a:ext cx="216535" cy="252730"/>
                <a:chOff x="2420941" y="1405833"/>
                <a:chExt cx="216535" cy="252730"/>
              </a:xfrm>
            </p:grpSpPr>
            <p:cxnSp>
              <p:nvCxnSpPr>
                <p:cNvPr id="322" name="Line 1144"/>
                <p:cNvCxnSpPr/>
                <p:nvPr/>
              </p:nvCxnSpPr>
              <p:spPr bwMode="auto">
                <a:xfrm>
                  <a:off x="2420941" y="1658563"/>
                  <a:ext cx="21653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23" name="Line 1145"/>
                <p:cNvCxnSpPr/>
                <p:nvPr/>
              </p:nvCxnSpPr>
              <p:spPr bwMode="auto">
                <a:xfrm flipV="1">
                  <a:off x="2420941" y="1405833"/>
                  <a:ext cx="107950" cy="25273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24" name="Line 1146"/>
                <p:cNvCxnSpPr/>
                <p:nvPr/>
              </p:nvCxnSpPr>
              <p:spPr bwMode="auto">
                <a:xfrm>
                  <a:off x="2529526" y="1405833"/>
                  <a:ext cx="107950" cy="25273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09" name="DeltaR1"/>
              <p:cNvGrpSpPr/>
              <p:nvPr/>
            </p:nvGrpSpPr>
            <p:grpSpPr>
              <a:xfrm>
                <a:off x="276045" y="612476"/>
                <a:ext cx="288925" cy="324444"/>
                <a:chOff x="1813246" y="1384560"/>
                <a:chExt cx="288925" cy="324485"/>
              </a:xfrm>
            </p:grpSpPr>
            <p:cxnSp>
              <p:nvCxnSpPr>
                <p:cNvPr id="319" name="Line 1140"/>
                <p:cNvCxnSpPr/>
                <p:nvPr/>
              </p:nvCxnSpPr>
              <p:spPr bwMode="auto">
                <a:xfrm>
                  <a:off x="1958026" y="1384560"/>
                  <a:ext cx="0" cy="18034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20" name="Line 1141"/>
                <p:cNvCxnSpPr/>
                <p:nvPr/>
              </p:nvCxnSpPr>
              <p:spPr bwMode="auto">
                <a:xfrm flipH="1">
                  <a:off x="1813246" y="1564900"/>
                  <a:ext cx="144145" cy="1441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21" name="Line 1142"/>
                <p:cNvCxnSpPr/>
                <p:nvPr/>
              </p:nvCxnSpPr>
              <p:spPr bwMode="auto">
                <a:xfrm>
                  <a:off x="1958026" y="1564900"/>
                  <a:ext cx="144145" cy="1441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10" name="UzTR"/>
              <p:cNvGrpSpPr/>
              <p:nvPr/>
            </p:nvGrpSpPr>
            <p:grpSpPr>
              <a:xfrm>
                <a:off x="345057" y="802456"/>
                <a:ext cx="143502" cy="151076"/>
                <a:chOff x="1882888" y="1578594"/>
                <a:chExt cx="143510" cy="151076"/>
              </a:xfrm>
            </p:grpSpPr>
            <p:cxnSp>
              <p:nvCxnSpPr>
                <p:cNvPr id="317" name="Line 1140"/>
                <p:cNvCxnSpPr/>
                <p:nvPr/>
              </p:nvCxnSpPr>
              <p:spPr bwMode="auto">
                <a:xfrm flipV="1">
                  <a:off x="1882888" y="1729670"/>
                  <a:ext cx="143510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8" name="Line 1140"/>
                <p:cNvCxnSpPr/>
                <p:nvPr/>
              </p:nvCxnSpPr>
              <p:spPr bwMode="auto">
                <a:xfrm flipV="1">
                  <a:off x="1954449" y="1578594"/>
                  <a:ext cx="0" cy="14351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11" name="TR"/>
              <p:cNvGrpSpPr/>
              <p:nvPr/>
            </p:nvGrpSpPr>
            <p:grpSpPr>
              <a:xfrm>
                <a:off x="103517" y="396816"/>
                <a:ext cx="1160191" cy="782684"/>
                <a:chOff x="1644361" y="1166681"/>
                <a:chExt cx="1161695" cy="783648"/>
              </a:xfrm>
            </p:grpSpPr>
            <p:sp>
              <p:nvSpPr>
                <p:cNvPr id="314" name="Oval 1137"/>
                <p:cNvSpPr>
                  <a:spLocks noChangeArrowheads="1"/>
                </p:cNvSpPr>
                <p:nvPr/>
              </p:nvSpPr>
              <p:spPr bwMode="auto">
                <a:xfrm>
                  <a:off x="2118717" y="1299454"/>
                  <a:ext cx="687339" cy="650875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315" name="Oval 1138"/>
                <p:cNvSpPr>
                  <a:spLocks noChangeArrowheads="1"/>
                </p:cNvSpPr>
                <p:nvPr/>
              </p:nvSpPr>
              <p:spPr bwMode="auto">
                <a:xfrm>
                  <a:off x="1644361" y="1299454"/>
                  <a:ext cx="687339" cy="650875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316" name="Text Box 1204"/>
                <p:cNvSpPr txBox="1">
                  <a:spLocks noChangeArrowheads="1"/>
                </p:cNvSpPr>
                <p:nvPr/>
              </p:nvSpPr>
              <p:spPr bwMode="auto">
                <a:xfrm>
                  <a:off x="2150021" y="1166681"/>
                  <a:ext cx="141788" cy="1519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TR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312" name="Line 1189"/>
              <p:cNvCxnSpPr/>
              <p:nvPr/>
            </p:nvCxnSpPr>
            <p:spPr bwMode="auto">
              <a:xfrm>
                <a:off x="0" y="422695"/>
                <a:ext cx="255573" cy="1845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3" name="Line 1190"/>
              <p:cNvCxnSpPr/>
              <p:nvPr/>
            </p:nvCxnSpPr>
            <p:spPr bwMode="auto">
              <a:xfrm flipV="1">
                <a:off x="0" y="1086929"/>
                <a:ext cx="208020" cy="1937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9" name="Linia_110kV"/>
            <p:cNvGrpSpPr/>
            <p:nvPr/>
          </p:nvGrpSpPr>
          <p:grpSpPr>
            <a:xfrm>
              <a:off x="476250" y="1152526"/>
              <a:ext cx="1170001" cy="931961"/>
              <a:chOff x="472031" y="1154832"/>
              <a:chExt cx="1170350" cy="932203"/>
            </a:xfrm>
          </p:grpSpPr>
          <p:grpSp>
            <p:nvGrpSpPr>
              <p:cNvPr id="297" name="L_WN"/>
              <p:cNvGrpSpPr/>
              <p:nvPr/>
            </p:nvGrpSpPr>
            <p:grpSpPr>
              <a:xfrm>
                <a:off x="472031" y="1190911"/>
                <a:ext cx="1170350" cy="868184"/>
                <a:chOff x="472031" y="1190911"/>
                <a:chExt cx="1170894" cy="868184"/>
              </a:xfrm>
            </p:grpSpPr>
            <p:cxnSp>
              <p:nvCxnSpPr>
                <p:cNvPr id="302" name="Line 1177"/>
                <p:cNvCxnSpPr/>
                <p:nvPr/>
              </p:nvCxnSpPr>
              <p:spPr bwMode="auto">
                <a:xfrm>
                  <a:off x="473942" y="1190911"/>
                  <a:ext cx="106249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3" name="Line 1177"/>
                <p:cNvCxnSpPr/>
                <p:nvPr/>
              </p:nvCxnSpPr>
              <p:spPr bwMode="auto">
                <a:xfrm>
                  <a:off x="472031" y="1620232"/>
                  <a:ext cx="117089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4" name="Line 1177"/>
                <p:cNvCxnSpPr/>
                <p:nvPr/>
              </p:nvCxnSpPr>
              <p:spPr bwMode="auto">
                <a:xfrm>
                  <a:off x="476483" y="2059095"/>
                  <a:ext cx="106249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98" name="Z_WN"/>
              <p:cNvGrpSpPr/>
              <p:nvPr/>
            </p:nvGrpSpPr>
            <p:grpSpPr>
              <a:xfrm>
                <a:off x="890873" y="1154832"/>
                <a:ext cx="238552" cy="932203"/>
                <a:chOff x="890879" y="1154830"/>
                <a:chExt cx="239580" cy="933582"/>
              </a:xfrm>
            </p:grpSpPr>
            <p:sp>
              <p:nvSpPr>
                <p:cNvPr id="299" name="Prostokąt 298"/>
                <p:cNvSpPr/>
                <p:nvPr/>
              </p:nvSpPr>
              <p:spPr bwMode="auto">
                <a:xfrm rot="5400000">
                  <a:off x="984810" y="1082778"/>
                  <a:ext cx="71118" cy="215222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rot="0" spcFirstLastPara="0" vert="horz" wrap="square" lIns="91440" tIns="45720" rIns="91440" bIns="45720" numCol="1" spcCol="0" rtlCol="0" fromWordArt="0" anchor="t" anchorCtr="0" forceAA="0" upright="1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300" name="Prostokąt 299"/>
                <p:cNvSpPr/>
                <p:nvPr/>
              </p:nvSpPr>
              <p:spPr bwMode="auto">
                <a:xfrm rot="5400000">
                  <a:off x="987289" y="1500571"/>
                  <a:ext cx="71118" cy="215222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rot="0" spcFirstLastPara="0" vert="horz" wrap="square" lIns="91440" tIns="45720" rIns="91440" bIns="45720" numCol="1" spcCol="0" rtlCol="0" fromWordArt="0" anchor="t" anchorCtr="0" forceAA="0" upright="1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301" name="Prostokąt 300"/>
                <p:cNvSpPr/>
                <p:nvPr/>
              </p:nvSpPr>
              <p:spPr bwMode="auto">
                <a:xfrm rot="5400000">
                  <a:off x="962931" y="1945242"/>
                  <a:ext cx="71118" cy="215222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rot="0" spcFirstLastPara="0" vert="horz" wrap="square" lIns="91440" tIns="45720" rIns="91440" bIns="45720" numCol="1" spcCol="0" rtlCol="0" fromWordArt="0" anchor="t" anchorCtr="0" forceAA="0" upright="1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</p:grpSp>
        </p:grpSp>
        <p:grpSp>
          <p:nvGrpSpPr>
            <p:cNvPr id="280" name="Gen"/>
            <p:cNvGrpSpPr/>
            <p:nvPr/>
          </p:nvGrpSpPr>
          <p:grpSpPr>
            <a:xfrm>
              <a:off x="266701" y="1076326"/>
              <a:ext cx="226686" cy="1088132"/>
              <a:chOff x="256382" y="1077202"/>
              <a:chExt cx="227218" cy="1090107"/>
            </a:xfrm>
          </p:grpSpPr>
          <p:grpSp>
            <p:nvGrpSpPr>
              <p:cNvPr id="285" name="Group 118"/>
              <p:cNvGrpSpPr>
                <a:grpSpLocks/>
              </p:cNvGrpSpPr>
              <p:nvPr/>
            </p:nvGrpSpPr>
            <p:grpSpPr bwMode="auto">
              <a:xfrm>
                <a:off x="256382" y="1077202"/>
                <a:ext cx="217170" cy="215900"/>
                <a:chOff x="256382" y="1077202"/>
                <a:chExt cx="342" cy="341"/>
              </a:xfrm>
            </p:grpSpPr>
            <p:sp>
              <p:nvSpPr>
                <p:cNvPr id="294" name="Oval 121"/>
                <p:cNvSpPr>
                  <a:spLocks noChangeArrowheads="1"/>
                </p:cNvSpPr>
                <p:nvPr/>
              </p:nvSpPr>
              <p:spPr bwMode="auto">
                <a:xfrm>
                  <a:off x="256382" y="1077202"/>
                  <a:ext cx="342" cy="341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95" name="Arc 120"/>
                <p:cNvSpPr>
                  <a:spLocks/>
                </p:cNvSpPr>
                <p:nvPr/>
              </p:nvSpPr>
              <p:spPr bwMode="auto">
                <a:xfrm flipH="1" flipV="1">
                  <a:off x="256439" y="1077373"/>
                  <a:ext cx="114" cy="57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96" name="Arc 119"/>
                <p:cNvSpPr>
                  <a:spLocks/>
                </p:cNvSpPr>
                <p:nvPr/>
              </p:nvSpPr>
              <p:spPr bwMode="auto">
                <a:xfrm flipH="1">
                  <a:off x="256553" y="1077316"/>
                  <a:ext cx="114" cy="69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86" name="Group 118"/>
              <p:cNvGrpSpPr>
                <a:grpSpLocks/>
              </p:cNvGrpSpPr>
              <p:nvPr/>
            </p:nvGrpSpPr>
            <p:grpSpPr bwMode="auto">
              <a:xfrm>
                <a:off x="261406" y="1509282"/>
                <a:ext cx="217170" cy="215900"/>
                <a:chOff x="261406" y="1509282"/>
                <a:chExt cx="342" cy="341"/>
              </a:xfrm>
            </p:grpSpPr>
            <p:sp>
              <p:nvSpPr>
                <p:cNvPr id="291" name="Oval 121"/>
                <p:cNvSpPr>
                  <a:spLocks noChangeArrowheads="1"/>
                </p:cNvSpPr>
                <p:nvPr/>
              </p:nvSpPr>
              <p:spPr bwMode="auto">
                <a:xfrm>
                  <a:off x="261406" y="1509282"/>
                  <a:ext cx="342" cy="341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92" name="Arc 120"/>
                <p:cNvSpPr>
                  <a:spLocks/>
                </p:cNvSpPr>
                <p:nvPr/>
              </p:nvSpPr>
              <p:spPr bwMode="auto">
                <a:xfrm flipH="1" flipV="1">
                  <a:off x="261463" y="1509453"/>
                  <a:ext cx="114" cy="57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93" name="Arc 119"/>
                <p:cNvSpPr>
                  <a:spLocks/>
                </p:cNvSpPr>
                <p:nvPr/>
              </p:nvSpPr>
              <p:spPr bwMode="auto">
                <a:xfrm flipH="1">
                  <a:off x="261577" y="1509396"/>
                  <a:ext cx="114" cy="69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87" name="Group 118"/>
              <p:cNvGrpSpPr>
                <a:grpSpLocks/>
              </p:cNvGrpSpPr>
              <p:nvPr/>
            </p:nvGrpSpPr>
            <p:grpSpPr bwMode="auto">
              <a:xfrm>
                <a:off x="266430" y="1951409"/>
                <a:ext cx="217170" cy="215900"/>
                <a:chOff x="266430" y="1951409"/>
                <a:chExt cx="342" cy="341"/>
              </a:xfrm>
            </p:grpSpPr>
            <p:sp>
              <p:nvSpPr>
                <p:cNvPr id="288" name="Oval 121"/>
                <p:cNvSpPr>
                  <a:spLocks noChangeArrowheads="1"/>
                </p:cNvSpPr>
                <p:nvPr/>
              </p:nvSpPr>
              <p:spPr bwMode="auto">
                <a:xfrm>
                  <a:off x="266430" y="1951409"/>
                  <a:ext cx="342" cy="341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9" name="Arc 120"/>
                <p:cNvSpPr>
                  <a:spLocks/>
                </p:cNvSpPr>
                <p:nvPr/>
              </p:nvSpPr>
              <p:spPr bwMode="auto">
                <a:xfrm flipH="1" flipV="1">
                  <a:off x="266487" y="1951580"/>
                  <a:ext cx="114" cy="57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90" name="Arc 119"/>
                <p:cNvSpPr>
                  <a:spLocks/>
                </p:cNvSpPr>
                <p:nvPr/>
              </p:nvSpPr>
              <p:spPr bwMode="auto">
                <a:xfrm flipH="1">
                  <a:off x="266601" y="1951523"/>
                  <a:ext cx="114" cy="69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grpSp>
          <p:nvGrpSpPr>
            <p:cNvPr id="281" name="Sem"/>
            <p:cNvGrpSpPr/>
            <p:nvPr/>
          </p:nvGrpSpPr>
          <p:grpSpPr>
            <a:xfrm>
              <a:off x="80902" y="1104902"/>
              <a:ext cx="203193" cy="1069088"/>
              <a:chOff x="73181" y="1103078"/>
              <a:chExt cx="203835" cy="1070204"/>
            </a:xfrm>
          </p:grpSpPr>
          <p:sp>
            <p:nvSpPr>
              <p:cNvPr id="282" name="Text Box 1204"/>
              <p:cNvSpPr txBox="1">
                <a:spLocks noChangeArrowheads="1"/>
              </p:cNvSpPr>
              <p:nvPr/>
            </p:nvSpPr>
            <p:spPr bwMode="auto">
              <a:xfrm>
                <a:off x="73181" y="1966272"/>
                <a:ext cx="203200" cy="2070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 dirty="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E</a:t>
                </a:r>
                <a:r>
                  <a:rPr lang="pl-PL" sz="1000" b="1" i="1" kern="1200" baseline="-25000" dirty="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C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83" name="Text Box 1204"/>
              <p:cNvSpPr txBox="1">
                <a:spLocks noChangeArrowheads="1"/>
              </p:cNvSpPr>
              <p:nvPr/>
            </p:nvSpPr>
            <p:spPr bwMode="auto">
              <a:xfrm>
                <a:off x="73181" y="1534675"/>
                <a:ext cx="203200" cy="2070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E</a:t>
                </a:r>
                <a:r>
                  <a:rPr lang="pl-PL" sz="1000" b="1" i="1" kern="1200" baseline="-250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B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84" name="Text Box 1204"/>
              <p:cNvSpPr txBox="1">
                <a:spLocks noChangeArrowheads="1"/>
              </p:cNvSpPr>
              <p:nvPr/>
            </p:nvSpPr>
            <p:spPr bwMode="auto">
              <a:xfrm>
                <a:off x="73181" y="1103078"/>
                <a:ext cx="203835" cy="207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E</a:t>
                </a:r>
                <a:r>
                  <a:rPr lang="pl-PL" sz="1000" b="1" i="1" kern="1200" baseline="-250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A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  <p:sp>
        <p:nvSpPr>
          <p:cNvPr id="1306" name="Tytuł"/>
          <p:cNvSpPr txBox="1">
            <a:spLocks noChangeArrowheads="1"/>
          </p:cNvSpPr>
          <p:nvPr/>
        </p:nvSpPr>
        <p:spPr bwMode="auto">
          <a:xfrm>
            <a:off x="3134908" y="135209"/>
            <a:ext cx="287418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 defTabSz="912813" eaLnBrk="0" hangingPunct="0">
              <a:defRPr/>
            </a:pPr>
            <a:r>
              <a:rPr kumimoji="1" lang="pl-PL" sz="1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Wyniki obliczeń przy obciążeniu symetrycznym</a:t>
            </a:r>
            <a:endParaRPr kumimoji="1" lang="pl-PL" sz="10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8" name="PlansSN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323" y="341200"/>
            <a:ext cx="5761355" cy="145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1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UT2,A,B,C"/>
              <p:cNvSpPr/>
              <p:nvPr/>
            </p:nvSpPr>
            <p:spPr>
              <a:xfrm>
                <a:off x="5078015" y="4808166"/>
                <a:ext cx="4141903" cy="610552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𝐷𝐴</m:t>
                                    </m:r>
                                  </m:sub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(1)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𝐷𝐵</m:t>
                                    </m:r>
                                  </m:sub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(1)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𝐷𝐶</m:t>
                                    </m:r>
                                  </m:sub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(1)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bar>
                                  <m:bar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ba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bar>
                                  <m:bar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bar>
                              </m:e>
                              <m:e>
                                <m:sSup>
                                  <m:s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bar>
                                  <m:bar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ba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bar>
                                  <m:bar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bar>
                              </m:e>
                              <m:e>
                                <m:sSup>
                                  <m:s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0,230−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0,133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b="1" i="1" smtClean="0">
                                  <a:solidFill>
                                    <a:srgbClr val="A2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  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𝟐𝟑𝟎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𝟏𝟑𝟑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𝟐𝟑𝟎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𝟏𝟑𝟑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𝟎𝟎𝟎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𝟐𝟔𝟓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𝑘𝑉</m:t>
                      </m:r>
                      <m:r>
                        <a:rPr lang="pl-PL" sz="8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pl-PL" sz="800" dirty="0"/>
              </a:p>
            </p:txBody>
          </p:sp>
        </mc:Choice>
        <mc:Fallback xmlns="">
          <p:sp>
            <p:nvSpPr>
              <p:cNvPr id="9" name="UT2,A,B,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015" y="4808166"/>
                <a:ext cx="4141903" cy="6105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z_U2SD_U2FD"/>
          <p:cNvCxnSpPr/>
          <p:nvPr/>
        </p:nvCxnSpPr>
        <p:spPr bwMode="auto">
          <a:xfrm flipH="1">
            <a:off x="7625751" y="4379344"/>
            <a:ext cx="790755" cy="6757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UT2,0,1,2"/>
              <p:cNvSpPr/>
              <p:nvPr/>
            </p:nvSpPr>
            <p:spPr>
              <a:xfrm>
                <a:off x="5408750" y="4110700"/>
                <a:ext cx="3577005" cy="565219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 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pl-PL" sz="800" i="1">
                                                <a:latin typeface="Cambria Math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pl-PL" sz="800" i="1">
                                                <a:latin typeface="Cambria Math"/>
                                              </a:rPr>
                                              <m:t>𝑈</m:t>
                                            </m:r>
                                          </m:e>
                                        </m:bar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  <m:sub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𝐺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𝜗</m:t>
                                        </m:r>
                                      </m:e>
                                      <m:sub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  <m:sSup>
                                  <m:s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∙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𝑗</m:t>
                                    </m:r>
                                    <m:sSub>
                                      <m:sSub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∙</m:t>
                                    </m:r>
                                    <m:sSup>
                                      <m:sSup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30</m:t>
                                        </m:r>
                                      </m:e>
                                      <m:sup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 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−4,970+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8,609</m:t>
                                    </m:r>
                                  </m:num>
                                  <m:den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37,5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∙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5∙</m:t>
                                    </m:r>
                                    <m:sSup>
                                      <m:sSup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30</m:t>
                                        </m:r>
                                      </m:e>
                                      <m:sup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0,230−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0,133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𝑘𝑉</m:t>
                      </m:r>
                      <m:r>
                        <a:rPr lang="pl-PL" sz="8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pl-PL" sz="800" dirty="0"/>
              </a:p>
            </p:txBody>
          </p:sp>
        </mc:Choice>
        <mc:Fallback xmlns="">
          <p:sp>
            <p:nvSpPr>
              <p:cNvPr id="8" name="UT2,0,1,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750" y="4110700"/>
                <a:ext cx="3577005" cy="56521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z_ESD_EFD"/>
          <p:cNvCxnSpPr/>
          <p:nvPr/>
        </p:nvCxnSpPr>
        <p:spPr bwMode="auto">
          <a:xfrm flipV="1">
            <a:off x="4182374" y="3372928"/>
            <a:ext cx="180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p:cxnSp>
        <p:nvCxnSpPr>
          <p:cNvPr id="84" name="Strz_ESG_UT2D"/>
          <p:cNvCxnSpPr/>
          <p:nvPr/>
        </p:nvCxnSpPr>
        <p:spPr bwMode="auto">
          <a:xfrm>
            <a:off x="6875253" y="3485072"/>
            <a:ext cx="336430" cy="7591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p:sp>
        <p:nvSpPr>
          <p:cNvPr id="79" name="Txt_T2"/>
          <p:cNvSpPr>
            <a:spLocks noChangeArrowheads="1"/>
          </p:cNvSpPr>
          <p:nvPr/>
        </p:nvSpPr>
        <p:spPr bwMode="auto">
          <a:xfrm>
            <a:off x="5164850" y="4273768"/>
            <a:ext cx="1715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T2</a:t>
            </a:r>
            <a:endParaRPr kumimoji="0" lang="pl-PL" altLang="pl-PL" sz="1200" b="1" i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UT1,A,B,C"/>
              <p:cNvSpPr/>
              <p:nvPr/>
            </p:nvSpPr>
            <p:spPr>
              <a:xfrm>
                <a:off x="845390" y="4825427"/>
                <a:ext cx="4218847" cy="610552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𝐷𝐴</m:t>
                                    </m:r>
                                  </m:sub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(1)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𝐷𝐵</m:t>
                                    </m:r>
                                  </m:sub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(1)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𝐷𝐶</m:t>
                                    </m:r>
                                  </m:sub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(1)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bar>
                                  <m:bar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ba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bar>
                                  <m:bar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bar>
                              </m:e>
                              <m:e>
                                <m:sSup>
                                  <m:s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bar>
                                  <m:bar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ba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bar>
                                  <m:bar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bar>
                              </m:e>
                              <m:e>
                                <m:sSup>
                                  <m:s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−3,443+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1,988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b="1" i="1" smtClean="0">
                                  <a:solidFill>
                                    <a:srgbClr val="A2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𝟒𝟒𝟑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𝟗𝟖𝟖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  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𝟒𝟒𝟑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𝟗𝟖𝟖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   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𝟎𝟎𝟎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𝟗𝟕𝟔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𝑘𝑉</m:t>
                      </m:r>
                      <m:r>
                        <a:rPr lang="pl-PL" sz="8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pl-PL" sz="800" dirty="0"/>
              </a:p>
            </p:txBody>
          </p:sp>
        </mc:Choice>
        <mc:Fallback xmlns="">
          <p:sp>
            <p:nvSpPr>
              <p:cNvPr id="7" name="UT1,A,B,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90" y="4825427"/>
                <a:ext cx="4218847" cy="6105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z_U1SD_U1FD"/>
          <p:cNvCxnSpPr/>
          <p:nvPr/>
        </p:nvCxnSpPr>
        <p:spPr bwMode="auto">
          <a:xfrm flipH="1">
            <a:off x="3456316" y="4454106"/>
            <a:ext cx="790755" cy="6757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UT1_0,1,2"/>
              <p:cNvSpPr/>
              <p:nvPr/>
            </p:nvSpPr>
            <p:spPr>
              <a:xfrm>
                <a:off x="1121435" y="4179708"/>
                <a:ext cx="3814314" cy="549061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 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pl-PL" sz="800" i="1">
                                                <a:latin typeface="Cambria Math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pl-PL" sz="800" i="1">
                                                <a:latin typeface="Cambria Math"/>
                                              </a:rPr>
                                              <m:t>𝑈</m:t>
                                            </m:r>
                                          </m:e>
                                        </m:bar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  <m:sub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𝐺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𝜗</m:t>
                                        </m:r>
                                      </m:e>
                                      <m:sub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sSup>
                                  <m:s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∙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𝑗</m:t>
                                    </m:r>
                                    <m:sSub>
                                      <m:sSub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  <m:r>
                                          <a:rPr lang="pl-PL" sz="800" b="0" i="1" smtClean="0">
                                            <a:latin typeface="Cambria Math"/>
                                          </a:rPr>
                                          <m:t>𝑟</m:t>
                                        </m:r>
                                        <m:r>
                                          <a:rPr lang="pl-PL" sz="80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∙</m:t>
                                    </m:r>
                                    <m:sSup>
                                      <m:sSup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30</m:t>
                                        </m:r>
                                      </m:e>
                                      <m:sup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 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−4,970+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8,609</m:t>
                                    </m:r>
                                  </m:num>
                                  <m:den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2,5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∙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11∙</m:t>
                                    </m:r>
                                    <m:sSup>
                                      <m:sSup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30</m:t>
                                        </m:r>
                                      </m:e>
                                      <m:sup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−3,443+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1,988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𝑘𝑉</m:t>
                      </m:r>
                      <m:r>
                        <a:rPr lang="pl-PL" sz="8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pl-PL" sz="800" dirty="0"/>
              </a:p>
            </p:txBody>
          </p:sp>
        </mc:Choice>
        <mc:Fallback xmlns="">
          <p:sp>
            <p:nvSpPr>
              <p:cNvPr id="6" name="UT1_0,1,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435" y="4179708"/>
                <a:ext cx="3814314" cy="5490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z_ESG_UT1D"/>
          <p:cNvCxnSpPr/>
          <p:nvPr/>
        </p:nvCxnSpPr>
        <p:spPr bwMode="auto">
          <a:xfrm flipH="1">
            <a:off x="2924355" y="3493698"/>
            <a:ext cx="3959524" cy="8195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p:sp>
        <p:nvSpPr>
          <p:cNvPr id="78" name="Txt_T1"/>
          <p:cNvSpPr>
            <a:spLocks noChangeArrowheads="1"/>
          </p:cNvSpPr>
          <p:nvPr/>
        </p:nvSpPr>
        <p:spPr bwMode="auto">
          <a:xfrm>
            <a:off x="940781" y="4308271"/>
            <a:ext cx="1715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T1</a:t>
            </a:r>
            <a:endParaRPr kumimoji="0" lang="pl-PL" altLang="pl-PL" sz="1200" b="1" i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75" name="Txt_U_Star_nN"/>
          <p:cNvSpPr>
            <a:spLocks noChangeArrowheads="1"/>
          </p:cNvSpPr>
          <p:nvPr/>
        </p:nvSpPr>
        <p:spPr bwMode="auto">
          <a:xfrm>
            <a:off x="1288713" y="3750432"/>
            <a:ext cx="25038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Napięcia startowe sprowadzone do </a:t>
            </a:r>
            <a:r>
              <a:rPr kumimoji="0" lang="pl-PL" altLang="pl-PL" sz="1200" b="1" i="1" dirty="0" err="1" smtClean="0">
                <a:solidFill>
                  <a:srgbClr val="333399"/>
                </a:solidFill>
                <a:latin typeface="Times New Roman" pitchFamily="18" charset="0"/>
              </a:rPr>
              <a:t>nN</a:t>
            </a:r>
            <a:endParaRPr kumimoji="0" lang="pl-PL" altLang="pl-PL" sz="1200" b="1" i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A',B'.C'"/>
              <p:cNvSpPr/>
              <p:nvPr/>
            </p:nvSpPr>
            <p:spPr>
              <a:xfrm>
                <a:off x="4313203" y="3090865"/>
                <a:ext cx="4844142" cy="621324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𝐶</m:t>
                                    </m:r>
                                  </m:sub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bar>
                                  <m:bar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ba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bar>
                                  <m:bar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bar>
                              </m:e>
                              <m:e>
                                <m:sSup>
                                  <m:s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bar>
                                  <m:bar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</m:bar>
                                <m:r>
                                  <a:rPr lang="pl-PL" sz="800" i="1">
                                    <a:latin typeface="Cambria Math"/>
                                  </a:rPr>
                                  <m:t>0′</m:t>
                                </m:r>
                              </m:e>
                            </m:mr>
                            <m:mr>
                              <m:e>
                                <m:bar>
                                  <m:bar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</m:bar>
                                <m:r>
                                  <a:rPr lang="pl-PL" sz="800" i="1">
                                    <a:latin typeface="Cambria Math"/>
                                  </a:rPr>
                                  <m:t>1′</m:t>
                                </m:r>
                              </m:e>
                            </m:mr>
                            <m:mr>
                              <m:e>
                                <m:bar>
                                  <m:bar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</m:bar>
                                <m:r>
                                  <a:rPr lang="pl-PL" sz="800" i="1">
                                    <a:latin typeface="Cambria Math"/>
                                  </a:rPr>
                                  <m:t>2′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bar>
                                  <m:bar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ba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bar>
                                  <m:bar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bar>
                              </m:e>
                              <m:e>
                                <m:sSup>
                                  <m:s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 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  −4,970+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8,609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 0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b="1" i="1" smtClean="0">
                                  <a:solidFill>
                                    <a:srgbClr val="A2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𝟗𝟕𝟎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𝟖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𝟔𝟎𝟗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𝟗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𝟗𝟒𝟎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𝟎𝟎𝟎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𝟗𝟕𝟎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𝟖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𝟔𝟎𝟗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𝐺𝐴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𝐺𝐵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𝐺𝐶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𝐺𝐴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𝐺𝐵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𝐺𝐶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800" dirty="0"/>
              </a:p>
            </p:txBody>
          </p:sp>
        </mc:Choice>
        <mc:Fallback xmlns="">
          <p:sp>
            <p:nvSpPr>
              <p:cNvPr id="5" name="EA',B'.C'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203" y="3090865"/>
                <a:ext cx="4844142" cy="62132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E0',1',2"/>
              <p:cNvSpPr/>
              <p:nvPr/>
            </p:nvSpPr>
            <p:spPr>
              <a:xfrm>
                <a:off x="862661" y="3108107"/>
                <a:ext cx="3334952" cy="549061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bar>
                                  <m:bar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</m:bar>
                                <m:r>
                                  <a:rPr lang="pl-PL" sz="800" i="1">
                                    <a:latin typeface="Cambria Math"/>
                                  </a:rPr>
                                  <m:t>0′</m:t>
                                </m:r>
                              </m:e>
                            </m:mr>
                            <m:mr>
                              <m:e>
                                <m:bar>
                                  <m:bar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</m:bar>
                                <m:r>
                                  <a:rPr lang="pl-PL" sz="800" i="1">
                                    <a:latin typeface="Cambria Math"/>
                                  </a:rPr>
                                  <m:t>1′</m:t>
                                </m:r>
                              </m:e>
                            </m:mr>
                            <m:mr>
                              <m:e>
                                <m:bar>
                                  <m:bar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</m:bar>
                                <m:r>
                                  <a:rPr lang="pl-PL" sz="800" i="1">
                                    <a:latin typeface="Cambria Math"/>
                                  </a:rPr>
                                  <m:t>2′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</m:ba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𝜗</m:t>
                                        </m:r>
                                      </m:e>
                                      <m:sub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𝑇𝑅</m:t>
                                        </m:r>
                                      </m:sub>
                                    </m:sSub>
                                  </m:den>
                                </m:f>
                                <m:sSup>
                                  <m:s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∙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𝑗</m:t>
                                    </m:r>
                                    <m:sSub>
                                      <m:sSub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𝑇𝑅</m:t>
                                        </m:r>
                                      </m:sub>
                                    </m:s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∙</m:t>
                                    </m:r>
                                    <m:sSup>
                                      <m:sSup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30</m:t>
                                        </m:r>
                                      </m:e>
                                      <m:sup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pl-PL" sz="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0,000+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69,282</m:t>
                                    </m:r>
                                  </m:num>
                                  <m:den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6,9697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∙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11∙</m:t>
                                    </m:r>
                                    <m:sSup>
                                      <m:sSup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30</m:t>
                                        </m:r>
                                      </m:e>
                                      <m:sup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  −4,970+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8,609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800" dirty="0"/>
              </a:p>
            </p:txBody>
          </p:sp>
        </mc:Choice>
        <mc:Fallback xmlns="">
          <p:sp>
            <p:nvSpPr>
              <p:cNvPr id="4" name="E0',1',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61" y="3108107"/>
                <a:ext cx="3334952" cy="54906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z_ESG_ESD"/>
          <p:cNvCxnSpPr/>
          <p:nvPr/>
        </p:nvCxnSpPr>
        <p:spPr bwMode="auto">
          <a:xfrm flipH="1">
            <a:off x="2441276" y="2562045"/>
            <a:ext cx="5615796" cy="7246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0,1,2"/>
              <p:cNvSpPr/>
              <p:nvPr/>
            </p:nvSpPr>
            <p:spPr>
              <a:xfrm>
                <a:off x="4270080" y="2282878"/>
                <a:ext cx="4572000" cy="54585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bar>
                                  <m:bar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</m:bar>
                                <m:r>
                                  <a:rPr lang="pl-PL" sz="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bar>
                                  <m:bar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</m:bar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bar>
                                  <m:bar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</m:bar>
                                <m:r>
                                  <a:rPr lang="pl-PL" sz="8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l-PL" sz="800" i="1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bar>
                                  <m:bar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bar>
                              </m:e>
                              <m:e>
                                <m:sSup>
                                  <m:s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bar>
                                  <m:bar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bar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l-PL" sz="800" i="1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bar>
                                  <m:bar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bar>
                              </m:e>
                              <m:e>
                                <m:sSup>
                                  <m:s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bar>
                                  <m:bar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bar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     0,000+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69,282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>
                                    <a:latin typeface="Cambria Math"/>
                                  </a:rPr>
                                  <m:t>   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60,000−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34,641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− 60,000−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34,641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  0,000+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69,282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pl-PL" sz="800" dirty="0"/>
              </a:p>
            </p:txBody>
          </p:sp>
        </mc:Choice>
        <mc:Fallback xmlns="">
          <p:sp>
            <p:nvSpPr>
              <p:cNvPr id="3" name="E0,1,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080" y="2282878"/>
                <a:ext cx="4572000" cy="54585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xt_U_Start_SN"/>
          <p:cNvSpPr>
            <a:spLocks noChangeArrowheads="1"/>
          </p:cNvSpPr>
          <p:nvPr/>
        </p:nvSpPr>
        <p:spPr bwMode="auto">
          <a:xfrm>
            <a:off x="1288713" y="2847528"/>
            <a:ext cx="24189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Napięcia startowe sprowadzone do SN</a:t>
            </a:r>
            <a:endParaRPr kumimoji="0" lang="pl-PL" altLang="pl-PL" sz="1200" b="1" i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cxnSp>
        <p:nvCxnSpPr>
          <p:cNvPr id="80" name="Strz_EF_ES"/>
          <p:cNvCxnSpPr/>
          <p:nvPr/>
        </p:nvCxnSpPr>
        <p:spPr bwMode="auto">
          <a:xfrm>
            <a:off x="3555519" y="2558555"/>
            <a:ext cx="852579" cy="3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EA,B,C"/>
              <p:cNvSpPr/>
              <p:nvPr/>
            </p:nvSpPr>
            <p:spPr>
              <a:xfrm>
                <a:off x="1664898" y="2257000"/>
                <a:ext cx="1963102" cy="602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9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900" b="0" i="1" smtClean="0">
                              <a:latin typeface="Cambria Math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9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900" i="1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pl-PL" sz="900" i="1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pl-PL" sz="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9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900" i="1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900" i="1">
                                        <a:latin typeface="Cambria Math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9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9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900" b="1" i="1" smtClean="0">
                                  <a:solidFill>
                                    <a:srgbClr val="4B4BFF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900" b="1" i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     </m:t>
                                </m:r>
                                <m:r>
                                  <a:rPr lang="pl-PL" sz="900" b="1" i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900" b="1" i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900" b="1" i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𝟎𝟎𝟎</m:t>
                                </m:r>
                                <m:r>
                                  <a:rPr lang="pl-PL" sz="900" b="1" i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pl-PL" sz="900" b="1" i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900" b="1" i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𝟔𝟗</m:t>
                                </m:r>
                                <m:r>
                                  <a:rPr lang="pl-PL" sz="900" b="1" i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900" b="1" i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𝟐𝟖𝟐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900" b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   </m:t>
                                </m:r>
                                <m:r>
                                  <a:rPr lang="pl-PL" sz="900" b="1" i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𝟔𝟎</m:t>
                                </m:r>
                                <m:r>
                                  <a:rPr lang="pl-PL" sz="900" b="1" i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900" b="1" i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𝟎𝟎𝟎</m:t>
                                </m:r>
                                <m:r>
                                  <a:rPr lang="pl-PL" sz="900" b="1" i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900" b="1" i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900" b="1" i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𝟑𝟒</m:t>
                                </m:r>
                                <m:r>
                                  <a:rPr lang="pl-PL" sz="900" b="1" i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900" b="1" i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𝟔𝟒𝟏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900" b="1" i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− </m:t>
                                </m:r>
                                <m:r>
                                  <a:rPr lang="pl-PL" sz="900" b="1" i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𝟔𝟎</m:t>
                                </m:r>
                                <m:r>
                                  <a:rPr lang="pl-PL" sz="900" b="1" i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900" b="1" i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𝟎𝟎𝟎</m:t>
                                </m:r>
                                <m:r>
                                  <a:rPr lang="pl-PL" sz="900" b="1" i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900" b="1" i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900" b="1" i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𝟑𝟒</m:t>
                                </m:r>
                                <m:r>
                                  <a:rPr lang="pl-PL" sz="900" b="1" i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900" b="1" i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𝟔𝟒𝟏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900" i="1">
                          <a:latin typeface="Cambria Math"/>
                        </a:rPr>
                        <m:t>𝑘𝑉</m:t>
                      </m:r>
                    </m:oMath>
                  </m:oMathPara>
                </a14:m>
                <a:endParaRPr lang="pl-PL" sz="900" dirty="0"/>
              </a:p>
            </p:txBody>
          </p:sp>
        </mc:Choice>
        <mc:Fallback xmlns="">
          <p:sp>
            <p:nvSpPr>
              <p:cNvPr id="2" name="EA,B,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898" y="2257000"/>
                <a:ext cx="1963102" cy="60260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z_120_EA,B,C"/>
          <p:cNvCxnSpPr/>
          <p:nvPr/>
        </p:nvCxnSpPr>
        <p:spPr bwMode="auto">
          <a:xfrm>
            <a:off x="2326257" y="937404"/>
            <a:ext cx="667109" cy="13917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p:sp>
        <p:nvSpPr>
          <p:cNvPr id="72" name="Txt_U_Start"/>
          <p:cNvSpPr>
            <a:spLocks noChangeArrowheads="1"/>
          </p:cNvSpPr>
          <p:nvPr/>
        </p:nvSpPr>
        <p:spPr bwMode="auto">
          <a:xfrm>
            <a:off x="1288713" y="2039552"/>
            <a:ext cx="117339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Napięcia startowe</a:t>
            </a:r>
            <a:endParaRPr kumimoji="0" lang="pl-PL" altLang="pl-PL" sz="1200" b="1" i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grpSp>
        <p:nvGrpSpPr>
          <p:cNvPr id="21" name="Imped_Z"/>
          <p:cNvGrpSpPr/>
          <p:nvPr/>
        </p:nvGrpSpPr>
        <p:grpSpPr>
          <a:xfrm>
            <a:off x="2660352" y="578963"/>
            <a:ext cx="5248967" cy="1155502"/>
            <a:chOff x="2660352" y="578963"/>
            <a:chExt cx="5248967" cy="1155502"/>
          </a:xfrm>
        </p:grpSpPr>
        <p:sp>
          <p:nvSpPr>
            <p:cNvPr id="71" name="Teta_T2"/>
            <p:cNvSpPr txBox="1">
              <a:spLocks noChangeArrowheads="1"/>
            </p:cNvSpPr>
            <p:nvPr/>
          </p:nvSpPr>
          <p:spPr bwMode="auto">
            <a:xfrm>
              <a:off x="7006828" y="1417163"/>
              <a:ext cx="9024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l-GR" sz="1000" dirty="0" smtClean="0">
                  <a:ea typeface="Times New Roman"/>
                  <a:cs typeface="Times New Roman" panose="02020603050405020304" pitchFamily="18" charset="0"/>
                </a:rPr>
                <a:t>ϑ</a:t>
              </a:r>
              <a:r>
                <a:rPr lang="pl-PL" sz="1000" baseline="-25000" dirty="0" smtClean="0">
                  <a:ea typeface="Times New Roman"/>
                  <a:cs typeface="Times New Roman" panose="02020603050405020304" pitchFamily="18" charset="0"/>
                </a:rPr>
                <a:t>T2</a:t>
              </a:r>
              <a:r>
                <a:rPr lang="pl-PL" sz="1000" dirty="0" smtClean="0">
                  <a:ea typeface="Times New Roman"/>
                  <a:cs typeface="Times New Roman" panose="02020603050405020304" pitchFamily="18" charset="0"/>
                </a:rPr>
                <a:t> =15kV/0,4kV</a:t>
              </a:r>
            </a:p>
            <a:p>
              <a:pPr algn="ctr">
                <a:spcAft>
                  <a:spcPts val="0"/>
                </a:spcAft>
              </a:pPr>
              <a:r>
                <a:rPr lang="pl-PL" sz="1000" dirty="0" smtClean="0">
                  <a:ea typeface="Times New Roman"/>
                  <a:cs typeface="Times New Roman" panose="02020603050405020304" pitchFamily="18" charset="0"/>
                </a:rPr>
                <a:t> YD5</a:t>
              </a:r>
              <a:endParaRPr lang="pl-PL" sz="1000" dirty="0"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69" name="ZL2"/>
            <p:cNvSpPr txBox="1">
              <a:spLocks noChangeArrowheads="1"/>
            </p:cNvSpPr>
            <p:nvPr/>
          </p:nvSpPr>
          <p:spPr bwMode="auto">
            <a:xfrm>
              <a:off x="5815381" y="731363"/>
              <a:ext cx="5802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pl-PL" sz="1000" dirty="0" smtClean="0">
                  <a:ea typeface="Times New Roman"/>
                  <a:cs typeface="Times New Roman" panose="02020603050405020304" pitchFamily="18" charset="0"/>
                </a:rPr>
                <a:t>R</a:t>
              </a:r>
              <a:r>
                <a:rPr lang="pl-PL" sz="1000" baseline="-25000" dirty="0" smtClean="0">
                  <a:ea typeface="Times New Roman"/>
                  <a:cs typeface="Times New Roman" panose="02020603050405020304" pitchFamily="18" charset="0"/>
                </a:rPr>
                <a:t>L2</a:t>
              </a:r>
              <a:r>
                <a:rPr lang="pl-PL" sz="1000" dirty="0" smtClean="0">
                  <a:ea typeface="Times New Roman"/>
                  <a:cs typeface="Times New Roman" panose="02020603050405020304" pitchFamily="18" charset="0"/>
                </a:rPr>
                <a:t>=0,24</a:t>
              </a:r>
              <a:r>
                <a:rPr lang="el-GR" sz="1000" dirty="0" smtClean="0">
                  <a:ea typeface="Times New Roman"/>
                  <a:cs typeface="Times New Roman" panose="02020603050405020304" pitchFamily="18" charset="0"/>
                </a:rPr>
                <a:t>Ω</a:t>
              </a:r>
              <a:endParaRPr lang="pl-PL" sz="1000" dirty="0" smtClean="0">
                <a:ea typeface="Times New Roman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pl-PL" sz="1000" dirty="0" smtClean="0">
                  <a:ea typeface="Times New Roman"/>
                  <a:cs typeface="Times New Roman" panose="02020603050405020304" pitchFamily="18" charset="0"/>
                </a:rPr>
                <a:t>X</a:t>
              </a:r>
              <a:r>
                <a:rPr lang="pl-PL" sz="1000" baseline="-25000" dirty="0" smtClean="0">
                  <a:ea typeface="Times New Roman"/>
                  <a:cs typeface="Times New Roman" panose="02020603050405020304" pitchFamily="18" charset="0"/>
                </a:rPr>
                <a:t>L2</a:t>
              </a:r>
              <a:r>
                <a:rPr lang="pl-PL" sz="1000" dirty="0" smtClean="0">
                  <a:ea typeface="Times New Roman"/>
                  <a:cs typeface="Times New Roman" panose="02020603050405020304" pitchFamily="18" charset="0"/>
                </a:rPr>
                <a:t>=0,68</a:t>
              </a:r>
              <a:r>
                <a:rPr lang="el-GR" sz="1000" dirty="0" smtClean="0">
                  <a:ea typeface="Times New Roman"/>
                  <a:cs typeface="Times New Roman" panose="02020603050405020304" pitchFamily="18" charset="0"/>
                </a:rPr>
                <a:t>Ω</a:t>
              </a:r>
              <a:endParaRPr lang="pl-PL" sz="1000" dirty="0"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70" name="Teta_T1"/>
            <p:cNvSpPr txBox="1">
              <a:spLocks noChangeArrowheads="1"/>
            </p:cNvSpPr>
            <p:nvPr/>
          </p:nvSpPr>
          <p:spPr bwMode="auto">
            <a:xfrm>
              <a:off x="4902269" y="1417163"/>
              <a:ext cx="8063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l-GR" sz="1000" dirty="0" smtClean="0">
                  <a:ea typeface="Times New Roman"/>
                  <a:cs typeface="Times New Roman" panose="02020603050405020304" pitchFamily="18" charset="0"/>
                </a:rPr>
                <a:t>ϑ</a:t>
              </a:r>
              <a:r>
                <a:rPr lang="pl-PL" sz="1000" baseline="-25000" dirty="0" smtClean="0">
                  <a:ea typeface="Times New Roman"/>
                  <a:cs typeface="Times New Roman" panose="02020603050405020304" pitchFamily="18" charset="0"/>
                </a:rPr>
                <a:t>T1</a:t>
              </a:r>
              <a:r>
                <a:rPr lang="pl-PL" sz="1000" dirty="0" smtClean="0">
                  <a:ea typeface="Times New Roman"/>
                  <a:cs typeface="Times New Roman" panose="02020603050405020304" pitchFamily="18" charset="0"/>
                </a:rPr>
                <a:t> =15kV/6kV</a:t>
              </a:r>
            </a:p>
            <a:p>
              <a:pPr algn="ctr">
                <a:spcAft>
                  <a:spcPts val="0"/>
                </a:spcAft>
              </a:pPr>
              <a:r>
                <a:rPr lang="pl-PL" sz="1000" dirty="0" smtClean="0">
                  <a:ea typeface="Times New Roman"/>
                  <a:cs typeface="Times New Roman" panose="02020603050405020304" pitchFamily="18" charset="0"/>
                </a:rPr>
                <a:t> YD11</a:t>
              </a:r>
              <a:endParaRPr lang="pl-PL" sz="1000" dirty="0"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68" name="ZL1"/>
            <p:cNvSpPr txBox="1">
              <a:spLocks noChangeArrowheads="1"/>
            </p:cNvSpPr>
            <p:nvPr/>
          </p:nvSpPr>
          <p:spPr bwMode="auto">
            <a:xfrm>
              <a:off x="4729531" y="731363"/>
              <a:ext cx="5802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pl-PL" sz="1000" dirty="0" smtClean="0">
                  <a:ea typeface="Times New Roman"/>
                  <a:cs typeface="Times New Roman" panose="02020603050405020304" pitchFamily="18" charset="0"/>
                </a:rPr>
                <a:t>R</a:t>
              </a:r>
              <a:r>
                <a:rPr lang="pl-PL" sz="1000" baseline="-25000" dirty="0" smtClean="0">
                  <a:ea typeface="Times New Roman"/>
                  <a:cs typeface="Times New Roman" panose="02020603050405020304" pitchFamily="18" charset="0"/>
                </a:rPr>
                <a:t>L1</a:t>
              </a:r>
              <a:r>
                <a:rPr lang="pl-PL" sz="1000" dirty="0" smtClean="0">
                  <a:ea typeface="Times New Roman"/>
                  <a:cs typeface="Times New Roman" panose="02020603050405020304" pitchFamily="18" charset="0"/>
                </a:rPr>
                <a:t>=0,60</a:t>
              </a:r>
              <a:r>
                <a:rPr lang="el-GR" sz="1000" dirty="0" smtClean="0">
                  <a:ea typeface="Times New Roman"/>
                  <a:cs typeface="Times New Roman" panose="02020603050405020304" pitchFamily="18" charset="0"/>
                </a:rPr>
                <a:t>Ω</a:t>
              </a:r>
              <a:endParaRPr lang="pl-PL" sz="1000" dirty="0" smtClean="0">
                <a:ea typeface="Times New Roman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pl-PL" sz="1000" dirty="0" smtClean="0">
                  <a:ea typeface="Times New Roman"/>
                  <a:cs typeface="Times New Roman" panose="02020603050405020304" pitchFamily="18" charset="0"/>
                </a:rPr>
                <a:t>X</a:t>
              </a:r>
              <a:r>
                <a:rPr lang="pl-PL" sz="1000" baseline="-25000" dirty="0" smtClean="0">
                  <a:ea typeface="Times New Roman"/>
                  <a:cs typeface="Times New Roman" panose="02020603050405020304" pitchFamily="18" charset="0"/>
                </a:rPr>
                <a:t>L1</a:t>
              </a:r>
              <a:r>
                <a:rPr lang="pl-PL" sz="1000" dirty="0" smtClean="0">
                  <a:ea typeface="Times New Roman"/>
                  <a:cs typeface="Times New Roman" panose="02020603050405020304" pitchFamily="18" charset="0"/>
                </a:rPr>
                <a:t>=1,70</a:t>
              </a:r>
              <a:r>
                <a:rPr lang="el-GR" sz="1000" dirty="0" smtClean="0">
                  <a:ea typeface="Times New Roman"/>
                  <a:cs typeface="Times New Roman" panose="02020603050405020304" pitchFamily="18" charset="0"/>
                </a:rPr>
                <a:t>Ω</a:t>
              </a:r>
              <a:endParaRPr lang="pl-PL" sz="1000" dirty="0"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65" name="ZTR"/>
            <p:cNvSpPr txBox="1">
              <a:spLocks noChangeArrowheads="1"/>
            </p:cNvSpPr>
            <p:nvPr/>
          </p:nvSpPr>
          <p:spPr bwMode="auto">
            <a:xfrm>
              <a:off x="3594882" y="1426688"/>
              <a:ext cx="6588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pl-PL" sz="1000" dirty="0" smtClean="0">
                  <a:ea typeface="Times New Roman"/>
                  <a:cs typeface="Times New Roman" panose="02020603050405020304" pitchFamily="18" charset="0"/>
                </a:rPr>
                <a:t>R</a:t>
              </a:r>
              <a:r>
                <a:rPr lang="pl-PL" sz="1000" baseline="-25000" dirty="0" smtClean="0">
                  <a:ea typeface="Times New Roman"/>
                  <a:cs typeface="Times New Roman" panose="02020603050405020304" pitchFamily="18" charset="0"/>
                </a:rPr>
                <a:t>TR</a:t>
              </a:r>
              <a:r>
                <a:rPr lang="pl-PL" sz="1000" dirty="0" smtClean="0">
                  <a:ea typeface="Times New Roman"/>
                  <a:cs typeface="Times New Roman" panose="02020603050405020304" pitchFamily="18" charset="0"/>
                </a:rPr>
                <a:t>=0,061</a:t>
              </a:r>
              <a:r>
                <a:rPr lang="el-GR" sz="1000" dirty="0" smtClean="0">
                  <a:ea typeface="Times New Roman"/>
                  <a:cs typeface="Times New Roman" panose="02020603050405020304" pitchFamily="18" charset="0"/>
                </a:rPr>
                <a:t>Ω</a:t>
              </a:r>
              <a:endParaRPr lang="pl-PL" sz="1000" dirty="0" smtClean="0">
                <a:ea typeface="Times New Roman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pl-PL" sz="1000" dirty="0" smtClean="0">
                  <a:ea typeface="Times New Roman"/>
                  <a:cs typeface="Times New Roman" panose="02020603050405020304" pitchFamily="18" charset="0"/>
                </a:rPr>
                <a:t>X</a:t>
              </a:r>
              <a:r>
                <a:rPr lang="pl-PL" sz="1000" baseline="-25000" dirty="0" smtClean="0">
                  <a:ea typeface="Times New Roman"/>
                  <a:cs typeface="Times New Roman" panose="02020603050405020304" pitchFamily="18" charset="0"/>
                </a:rPr>
                <a:t>TR</a:t>
              </a:r>
              <a:r>
                <a:rPr lang="pl-PL" sz="1000" dirty="0" smtClean="0">
                  <a:ea typeface="Times New Roman"/>
                  <a:cs typeface="Times New Roman" panose="02020603050405020304" pitchFamily="18" charset="0"/>
                </a:rPr>
                <a:t>=1,307</a:t>
              </a:r>
              <a:r>
                <a:rPr lang="el-GR" sz="1000" dirty="0" smtClean="0">
                  <a:ea typeface="Times New Roman"/>
                  <a:cs typeface="Times New Roman" panose="02020603050405020304" pitchFamily="18" charset="0"/>
                </a:rPr>
                <a:t>Ω</a:t>
              </a:r>
              <a:endParaRPr lang="pl-PL" sz="1000" dirty="0"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67" name="Teta_TR"/>
            <p:cNvSpPr txBox="1">
              <a:spLocks noChangeArrowheads="1"/>
            </p:cNvSpPr>
            <p:nvPr/>
          </p:nvSpPr>
          <p:spPr bwMode="auto">
            <a:xfrm>
              <a:off x="3449346" y="578963"/>
              <a:ext cx="104515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l-GR" sz="1000" dirty="0" smtClean="0">
                  <a:ea typeface="Times New Roman"/>
                  <a:cs typeface="Times New Roman" panose="02020603050405020304" pitchFamily="18" charset="0"/>
                </a:rPr>
                <a:t>ϑ</a:t>
              </a:r>
              <a:r>
                <a:rPr lang="pl-PL" sz="1000" baseline="-25000" dirty="0" smtClean="0">
                  <a:ea typeface="Times New Roman"/>
                  <a:cs typeface="Times New Roman" panose="02020603050405020304" pitchFamily="18" charset="0"/>
                </a:rPr>
                <a:t>TR</a:t>
              </a:r>
              <a:r>
                <a:rPr lang="pl-PL" sz="1000" dirty="0" smtClean="0">
                  <a:ea typeface="Times New Roman"/>
                  <a:cs typeface="Times New Roman" panose="02020603050405020304" pitchFamily="18" charset="0"/>
                </a:rPr>
                <a:t> =115kV/16,5kV</a:t>
              </a:r>
            </a:p>
            <a:p>
              <a:pPr algn="ctr">
                <a:spcAft>
                  <a:spcPts val="0"/>
                </a:spcAft>
              </a:pPr>
              <a:r>
                <a:rPr lang="pl-PL" sz="1000" dirty="0" smtClean="0">
                  <a:ea typeface="Times New Roman"/>
                  <a:cs typeface="Times New Roman" panose="02020603050405020304" pitchFamily="18" charset="0"/>
                </a:rPr>
                <a:t> YD11</a:t>
              </a:r>
              <a:endParaRPr lang="pl-PL" sz="1000" dirty="0"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66" name="Zwn"/>
            <p:cNvSpPr txBox="1">
              <a:spLocks noChangeArrowheads="1"/>
            </p:cNvSpPr>
            <p:nvPr/>
          </p:nvSpPr>
          <p:spPr bwMode="auto">
            <a:xfrm>
              <a:off x="2660352" y="1379063"/>
              <a:ext cx="7181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pl-PL" sz="1000" dirty="0" err="1" smtClean="0">
                  <a:ea typeface="Times New Roman"/>
                  <a:cs typeface="Times New Roman" panose="02020603050405020304" pitchFamily="18" charset="0"/>
                </a:rPr>
                <a:t>R</a:t>
              </a:r>
              <a:r>
                <a:rPr lang="pl-PL" sz="1000" baseline="-25000" dirty="0" err="1" smtClean="0">
                  <a:ea typeface="Times New Roman"/>
                  <a:cs typeface="Times New Roman" panose="02020603050405020304" pitchFamily="18" charset="0"/>
                </a:rPr>
                <a:t>wn</a:t>
              </a:r>
              <a:r>
                <a:rPr lang="pl-PL" sz="1000" dirty="0" smtClean="0">
                  <a:ea typeface="Times New Roman"/>
                  <a:cs typeface="Times New Roman" panose="02020603050405020304" pitchFamily="18" charset="0"/>
                </a:rPr>
                <a:t>=0,0494</a:t>
              </a:r>
              <a:r>
                <a:rPr lang="el-GR" sz="1000" dirty="0" smtClean="0">
                  <a:ea typeface="Times New Roman"/>
                  <a:cs typeface="Times New Roman" panose="02020603050405020304" pitchFamily="18" charset="0"/>
                </a:rPr>
                <a:t>Ω</a:t>
              </a:r>
              <a:endParaRPr lang="pl-PL" sz="1000" dirty="0" smtClean="0">
                <a:ea typeface="Times New Roman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pl-PL" sz="1000" dirty="0" err="1" smtClean="0">
                  <a:ea typeface="Times New Roman"/>
                  <a:cs typeface="Times New Roman" panose="02020603050405020304" pitchFamily="18" charset="0"/>
                </a:rPr>
                <a:t>X</a:t>
              </a:r>
              <a:r>
                <a:rPr lang="pl-PL" sz="1000" baseline="-25000" dirty="0" err="1" smtClean="0">
                  <a:ea typeface="Times New Roman"/>
                  <a:cs typeface="Times New Roman" panose="02020603050405020304" pitchFamily="18" charset="0"/>
                </a:rPr>
                <a:t>wn</a:t>
              </a:r>
              <a:r>
                <a:rPr lang="pl-PL" sz="1000" dirty="0" smtClean="0">
                  <a:ea typeface="Times New Roman"/>
                  <a:cs typeface="Times New Roman" panose="02020603050405020304" pitchFamily="18" charset="0"/>
                </a:rPr>
                <a:t>=0,0865</a:t>
              </a:r>
              <a:r>
                <a:rPr lang="el-GR" sz="1000" dirty="0" smtClean="0">
                  <a:ea typeface="Times New Roman"/>
                  <a:cs typeface="Times New Roman" panose="02020603050405020304" pitchFamily="18" charset="0"/>
                </a:rPr>
                <a:t>Ω</a:t>
              </a:r>
              <a:endParaRPr lang="pl-PL" sz="1000" dirty="0"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64" name="ZWN"/>
            <p:cNvSpPr txBox="1">
              <a:spLocks noChangeArrowheads="1"/>
            </p:cNvSpPr>
            <p:nvPr/>
          </p:nvSpPr>
          <p:spPr bwMode="auto">
            <a:xfrm>
              <a:off x="2757147" y="731363"/>
              <a:ext cx="5626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pl-PL" sz="1000" dirty="0" smtClean="0">
                  <a:ea typeface="Times New Roman"/>
                  <a:cs typeface="Times New Roman" panose="02020603050405020304" pitchFamily="18" charset="0"/>
                </a:rPr>
                <a:t>R</a:t>
              </a:r>
              <a:r>
                <a:rPr lang="pl-PL" sz="1000" baseline="-25000" dirty="0" smtClean="0">
                  <a:ea typeface="Times New Roman"/>
                  <a:cs typeface="Times New Roman" panose="02020603050405020304" pitchFamily="18" charset="0"/>
                </a:rPr>
                <a:t>WN</a:t>
              </a:r>
              <a:r>
                <a:rPr lang="pl-PL" sz="1000" dirty="0" smtClean="0">
                  <a:ea typeface="Times New Roman"/>
                  <a:cs typeface="Times New Roman" panose="02020603050405020304" pitchFamily="18" charset="0"/>
                </a:rPr>
                <a:t>=2,4</a:t>
              </a:r>
              <a:r>
                <a:rPr lang="el-GR" sz="1000" dirty="0" smtClean="0">
                  <a:ea typeface="Times New Roman"/>
                  <a:cs typeface="Times New Roman" panose="02020603050405020304" pitchFamily="18" charset="0"/>
                </a:rPr>
                <a:t>Ω</a:t>
              </a:r>
              <a:endParaRPr lang="pl-PL" sz="1000" dirty="0" smtClean="0">
                <a:ea typeface="Times New Roman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pl-PL" sz="1000" dirty="0" smtClean="0">
                  <a:ea typeface="Times New Roman"/>
                  <a:cs typeface="Times New Roman" panose="02020603050405020304" pitchFamily="18" charset="0"/>
                </a:rPr>
                <a:t>X</a:t>
              </a:r>
              <a:r>
                <a:rPr lang="pl-PL" sz="1000" baseline="-25000" dirty="0" smtClean="0">
                  <a:ea typeface="Times New Roman"/>
                  <a:cs typeface="Times New Roman" panose="02020603050405020304" pitchFamily="18" charset="0"/>
                </a:rPr>
                <a:t>WN</a:t>
              </a:r>
              <a:r>
                <a:rPr lang="pl-PL" sz="1000" dirty="0" smtClean="0">
                  <a:ea typeface="Times New Roman"/>
                  <a:cs typeface="Times New Roman" panose="02020603050405020304" pitchFamily="18" charset="0"/>
                </a:rPr>
                <a:t>=4,2</a:t>
              </a:r>
              <a:r>
                <a:rPr lang="el-GR" sz="1000" dirty="0" smtClean="0">
                  <a:ea typeface="Times New Roman"/>
                  <a:cs typeface="Times New Roman" panose="02020603050405020304" pitchFamily="18" charset="0"/>
                </a:rPr>
                <a:t>Ω</a:t>
              </a:r>
              <a:endParaRPr lang="pl-PL" sz="1000" dirty="0">
                <a:ea typeface="Times New Roman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Uzad."/>
          <p:cNvSpPr txBox="1">
            <a:spLocks noChangeArrowheads="1"/>
          </p:cNvSpPr>
          <p:nvPr/>
        </p:nvSpPr>
        <p:spPr bwMode="auto">
          <a:xfrm>
            <a:off x="1882694" y="778988"/>
            <a:ext cx="67326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000" b="1" i="1" dirty="0" err="1">
                <a:solidFill>
                  <a:srgbClr val="000099"/>
                </a:solidFill>
                <a:ea typeface="Times New Roman"/>
                <a:cs typeface="Times New Roman" panose="02020603050405020304" pitchFamily="18" charset="0"/>
              </a:rPr>
              <a:t>E</a:t>
            </a:r>
            <a:r>
              <a:rPr lang="pl-PL" sz="1000" b="1" i="1" baseline="-25000" dirty="0" err="1" smtClean="0">
                <a:solidFill>
                  <a:srgbClr val="000099"/>
                </a:solidFill>
                <a:ea typeface="Times New Roman"/>
                <a:cs typeface="Times New Roman" panose="02020603050405020304" pitchFamily="18" charset="0"/>
              </a:rPr>
              <a:t>zad</a:t>
            </a:r>
            <a:r>
              <a:rPr lang="pl-PL" sz="1000" b="1" i="1" baseline="-25000" dirty="0" smtClean="0">
                <a:solidFill>
                  <a:srgbClr val="000099"/>
                </a:solidFill>
                <a:ea typeface="Times New Roman"/>
                <a:cs typeface="Times New Roman" panose="02020603050405020304" pitchFamily="18" charset="0"/>
              </a:rPr>
              <a:t>.</a:t>
            </a:r>
            <a:r>
              <a:rPr lang="pl-PL" sz="1000" b="1" i="1" dirty="0" smtClean="0">
                <a:solidFill>
                  <a:srgbClr val="000099"/>
                </a:solidFill>
                <a:ea typeface="Times New Roman"/>
                <a:cs typeface="Times New Roman" panose="02020603050405020304" pitchFamily="18" charset="0"/>
              </a:rPr>
              <a:t>=120 kV</a:t>
            </a:r>
            <a:endParaRPr lang="pl-PL" sz="1000" b="1" i="1" dirty="0">
              <a:solidFill>
                <a:srgbClr val="000099"/>
              </a:solidFill>
              <a:effectLst/>
              <a:ea typeface="Times New Roman"/>
              <a:cs typeface="Times New Roman" panose="02020603050405020304" pitchFamily="18" charset="0"/>
            </a:endParaRPr>
          </a:p>
        </p:txBody>
      </p:sp>
      <p:grpSp>
        <p:nvGrpSpPr>
          <p:cNvPr id="22" name="Odb"/>
          <p:cNvGrpSpPr/>
          <p:nvPr/>
        </p:nvGrpSpPr>
        <p:grpSpPr>
          <a:xfrm>
            <a:off x="4585770" y="1772440"/>
            <a:ext cx="3281242" cy="377958"/>
            <a:chOff x="4585770" y="1772440"/>
            <a:chExt cx="3281242" cy="377958"/>
          </a:xfrm>
        </p:grpSpPr>
        <p:sp>
          <p:nvSpPr>
            <p:cNvPr id="77" name="PQT2_asym"/>
            <p:cNvSpPr txBox="1">
              <a:spLocks noChangeArrowheads="1"/>
            </p:cNvSpPr>
            <p:nvPr/>
          </p:nvSpPr>
          <p:spPr bwMode="auto">
            <a:xfrm>
              <a:off x="6369807" y="1772440"/>
              <a:ext cx="14972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pl-PL" sz="1000" b="1" i="1" dirty="0" smtClean="0">
                  <a:ea typeface="Times New Roman"/>
                  <a:cs typeface="Times New Roman" panose="02020603050405020304" pitchFamily="18" charset="0"/>
                </a:rPr>
                <a:t>P</a:t>
              </a:r>
              <a:r>
                <a:rPr lang="pl-PL" sz="1000" b="1" i="1" baseline="-25000" dirty="0" smtClean="0">
                  <a:ea typeface="Times New Roman"/>
                  <a:cs typeface="Times New Roman" panose="02020603050405020304" pitchFamily="18" charset="0"/>
                </a:rPr>
                <a:t>T2</a:t>
              </a:r>
              <a:r>
                <a:rPr lang="pl-PL" sz="1000" b="1" i="1" dirty="0" smtClean="0">
                  <a:ea typeface="Times New Roman"/>
                  <a:cs typeface="Times New Roman" panose="02020603050405020304" pitchFamily="18" charset="0"/>
                </a:rPr>
                <a:t>=</a:t>
              </a:r>
              <a:r>
                <a:rPr lang="pl-PL" sz="1000" b="1" i="1" dirty="0">
                  <a:ea typeface="Times New Roman"/>
                  <a:cs typeface="Times New Roman" panose="02020603050405020304" pitchFamily="18" charset="0"/>
                </a:rPr>
                <a:t>(</a:t>
              </a:r>
              <a:r>
                <a:rPr lang="pl-PL" sz="1200" b="1" i="1" dirty="0">
                  <a:solidFill>
                    <a:srgbClr val="000099"/>
                  </a:solidFill>
                  <a:ea typeface="Times New Roman"/>
                  <a:cs typeface="Times New Roman" panose="02020603050405020304" pitchFamily="18" charset="0"/>
                </a:rPr>
                <a:t>3,0</a:t>
              </a:r>
              <a:r>
                <a:rPr lang="pl-PL" sz="1000" b="1" i="1" dirty="0">
                  <a:ea typeface="Times New Roman"/>
                  <a:cs typeface="Times New Roman" panose="02020603050405020304" pitchFamily="18" charset="0"/>
                </a:rPr>
                <a:t>+</a:t>
              </a:r>
              <a:r>
                <a:rPr lang="pl-PL" sz="1200" b="1" i="1" dirty="0">
                  <a:solidFill>
                    <a:srgbClr val="000099"/>
                  </a:solidFill>
                  <a:ea typeface="Times New Roman"/>
                  <a:cs typeface="Times New Roman" panose="02020603050405020304" pitchFamily="18" charset="0"/>
                </a:rPr>
                <a:t>4,5</a:t>
              </a:r>
              <a:r>
                <a:rPr lang="pl-PL" sz="1000" b="1" i="1" dirty="0">
                  <a:ea typeface="Times New Roman"/>
                  <a:cs typeface="Times New Roman" panose="02020603050405020304" pitchFamily="18" charset="0"/>
                </a:rPr>
                <a:t>+</a:t>
              </a:r>
              <a:r>
                <a:rPr lang="pl-PL" sz="1200" b="1" i="1" dirty="0">
                  <a:solidFill>
                    <a:srgbClr val="000099"/>
                  </a:solidFill>
                  <a:ea typeface="Times New Roman"/>
                  <a:cs typeface="Times New Roman" panose="02020603050405020304" pitchFamily="18" charset="0"/>
                </a:rPr>
                <a:t>1,5</a:t>
              </a:r>
              <a:r>
                <a:rPr lang="pl-PL" sz="1000" b="1" i="1" dirty="0" smtClean="0">
                  <a:ea typeface="Times New Roman"/>
                  <a:cs typeface="Times New Roman" panose="02020603050405020304" pitchFamily="18" charset="0"/>
                </a:rPr>
                <a:t>)=</a:t>
              </a:r>
              <a:r>
                <a:rPr lang="pl-PL" sz="1000" b="1" i="1" dirty="0" smtClean="0">
                  <a:solidFill>
                    <a:srgbClr val="009900"/>
                  </a:solidFill>
                  <a:ea typeface="Times New Roman"/>
                  <a:cs typeface="Times New Roman" panose="02020603050405020304" pitchFamily="18" charset="0"/>
                </a:rPr>
                <a:t>9</a:t>
              </a:r>
              <a:r>
                <a:rPr lang="pl-PL" sz="1000" b="1" i="1" dirty="0" smtClean="0">
                  <a:ea typeface="Times New Roman"/>
                  <a:cs typeface="Times New Roman" panose="02020603050405020304" pitchFamily="18" charset="0"/>
                </a:rPr>
                <a:t>MW</a:t>
              </a:r>
            </a:p>
            <a:p>
              <a:pPr algn="just">
                <a:spcAft>
                  <a:spcPts val="0"/>
                </a:spcAft>
              </a:pPr>
              <a:r>
                <a:rPr lang="pl-PL" sz="1000" b="1" i="1" dirty="0" smtClean="0">
                  <a:ea typeface="Times New Roman"/>
                  <a:cs typeface="Times New Roman" panose="02020603050405020304" pitchFamily="18" charset="0"/>
                </a:rPr>
                <a:t>Q</a:t>
              </a:r>
              <a:r>
                <a:rPr lang="pl-PL" sz="1000" b="1" i="1" baseline="-25000" dirty="0" smtClean="0">
                  <a:ea typeface="Times New Roman"/>
                  <a:cs typeface="Times New Roman" panose="02020603050405020304" pitchFamily="18" charset="0"/>
                </a:rPr>
                <a:t>T2</a:t>
              </a:r>
              <a:r>
                <a:rPr lang="pl-PL" sz="1000" b="1" i="1" dirty="0" smtClean="0">
                  <a:ea typeface="Times New Roman"/>
                  <a:cs typeface="Times New Roman" panose="02020603050405020304" pitchFamily="18" charset="0"/>
                </a:rPr>
                <a:t>=</a:t>
              </a:r>
              <a:r>
                <a:rPr lang="pl-PL" sz="1000" b="1" i="1" dirty="0">
                  <a:ea typeface="Times New Roman"/>
                  <a:cs typeface="Times New Roman" panose="02020603050405020304" pitchFamily="18" charset="0"/>
                </a:rPr>
                <a:t>(</a:t>
              </a:r>
              <a:r>
                <a:rPr lang="pl-PL" sz="1200" b="1" i="1" dirty="0">
                  <a:solidFill>
                    <a:srgbClr val="000099"/>
                  </a:solidFill>
                  <a:ea typeface="Times New Roman"/>
                  <a:cs typeface="Times New Roman" panose="02020603050405020304" pitchFamily="18" charset="0"/>
                </a:rPr>
                <a:t>0,2</a:t>
              </a:r>
              <a:r>
                <a:rPr lang="pl-PL" sz="1000" b="1" i="1" dirty="0">
                  <a:ea typeface="Times New Roman"/>
                  <a:cs typeface="Times New Roman" panose="02020603050405020304" pitchFamily="18" charset="0"/>
                </a:rPr>
                <a:t>+</a:t>
              </a:r>
              <a:r>
                <a:rPr lang="pl-PL" sz="1200" b="1" i="1" dirty="0">
                  <a:solidFill>
                    <a:srgbClr val="000099"/>
                  </a:solidFill>
                  <a:ea typeface="Times New Roman"/>
                  <a:cs typeface="Times New Roman" panose="02020603050405020304" pitchFamily="18" charset="0"/>
                </a:rPr>
                <a:t>1,7</a:t>
              </a:r>
              <a:r>
                <a:rPr lang="pl-PL" sz="1000" b="1" i="1" dirty="0">
                  <a:ea typeface="Times New Roman"/>
                  <a:cs typeface="Times New Roman" panose="02020603050405020304" pitchFamily="18" charset="0"/>
                </a:rPr>
                <a:t>+</a:t>
              </a:r>
              <a:r>
                <a:rPr lang="pl-PL" sz="1200" b="1" i="1" dirty="0">
                  <a:solidFill>
                    <a:srgbClr val="000099"/>
                  </a:solidFill>
                  <a:ea typeface="Times New Roman"/>
                  <a:cs typeface="Times New Roman" panose="02020603050405020304" pitchFamily="18" charset="0"/>
                </a:rPr>
                <a:t>1,1</a:t>
              </a:r>
              <a:r>
                <a:rPr lang="pl-PL" sz="1000" b="1" i="1" dirty="0" smtClean="0">
                  <a:ea typeface="Times New Roman"/>
                  <a:cs typeface="Times New Roman" panose="02020603050405020304" pitchFamily="18" charset="0"/>
                </a:rPr>
                <a:t>)=</a:t>
              </a:r>
              <a:r>
                <a:rPr lang="pl-PL" sz="1000" b="1" i="1" dirty="0" smtClean="0">
                  <a:solidFill>
                    <a:srgbClr val="009900"/>
                  </a:solidFill>
                  <a:ea typeface="Times New Roman"/>
                  <a:cs typeface="Times New Roman" panose="02020603050405020304" pitchFamily="18" charset="0"/>
                </a:rPr>
                <a:t>3</a:t>
              </a:r>
              <a:r>
                <a:rPr lang="pl-PL" sz="1000" b="1" i="1" dirty="0" smtClean="0">
                  <a:ea typeface="Times New Roman"/>
                  <a:cs typeface="Times New Roman" panose="02020603050405020304" pitchFamily="18" charset="0"/>
                </a:rPr>
                <a:t>Mvar</a:t>
              </a:r>
              <a:endParaRPr lang="pl-PL" sz="1000" b="1" i="1" dirty="0"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76" name="PQT1_asym"/>
            <p:cNvSpPr txBox="1">
              <a:spLocks noChangeArrowheads="1"/>
            </p:cNvSpPr>
            <p:nvPr/>
          </p:nvSpPr>
          <p:spPr bwMode="auto">
            <a:xfrm>
              <a:off x="4585770" y="1781066"/>
              <a:ext cx="16366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pl-PL" sz="1000" b="1" i="1" dirty="0" smtClean="0">
                  <a:ea typeface="Times New Roman"/>
                  <a:cs typeface="Times New Roman" panose="02020603050405020304" pitchFamily="18" charset="0"/>
                </a:rPr>
                <a:t>P</a:t>
              </a:r>
              <a:r>
                <a:rPr lang="pl-PL" sz="1000" b="1" i="1" baseline="-25000" dirty="0" smtClean="0">
                  <a:ea typeface="Times New Roman"/>
                  <a:cs typeface="Times New Roman" panose="02020603050405020304" pitchFamily="18" charset="0"/>
                </a:rPr>
                <a:t>T1</a:t>
              </a:r>
              <a:r>
                <a:rPr lang="pl-PL" sz="1000" b="1" i="1" dirty="0" smtClean="0">
                  <a:ea typeface="Times New Roman"/>
                  <a:cs typeface="Times New Roman" panose="02020603050405020304" pitchFamily="18" charset="0"/>
                </a:rPr>
                <a:t>=(</a:t>
              </a:r>
              <a:r>
                <a:rPr lang="pl-PL" sz="1200" b="1" i="1" dirty="0" smtClean="0">
                  <a:solidFill>
                    <a:srgbClr val="000099"/>
                  </a:solidFill>
                  <a:ea typeface="Times New Roman"/>
                  <a:cs typeface="Times New Roman" panose="02020603050405020304" pitchFamily="18" charset="0"/>
                </a:rPr>
                <a:t>6,0</a:t>
              </a:r>
              <a:r>
                <a:rPr lang="pl-PL" sz="1000" b="1" i="1" dirty="0" smtClean="0">
                  <a:solidFill>
                    <a:srgbClr val="000099"/>
                  </a:solidFill>
                  <a:ea typeface="Times New Roman"/>
                  <a:cs typeface="Times New Roman" panose="02020603050405020304" pitchFamily="18" charset="0"/>
                </a:rPr>
                <a:t>+</a:t>
              </a:r>
              <a:r>
                <a:rPr lang="pl-PL" sz="1200" b="1" i="1" dirty="0" smtClean="0">
                  <a:solidFill>
                    <a:srgbClr val="000099"/>
                  </a:solidFill>
                  <a:ea typeface="Times New Roman"/>
                  <a:cs typeface="Times New Roman" panose="02020603050405020304" pitchFamily="18" charset="0"/>
                </a:rPr>
                <a:t>2,5</a:t>
              </a:r>
              <a:r>
                <a:rPr lang="pl-PL" sz="1000" b="1" i="1" dirty="0" smtClean="0">
                  <a:solidFill>
                    <a:srgbClr val="000099"/>
                  </a:solidFill>
                  <a:ea typeface="Times New Roman"/>
                  <a:cs typeface="Times New Roman" panose="02020603050405020304" pitchFamily="18" charset="0"/>
                </a:rPr>
                <a:t>+</a:t>
              </a:r>
              <a:r>
                <a:rPr lang="pl-PL" sz="1200" b="1" i="1" dirty="0" smtClean="0">
                  <a:solidFill>
                    <a:srgbClr val="000099"/>
                  </a:solidFill>
                  <a:ea typeface="Times New Roman"/>
                  <a:cs typeface="Times New Roman" panose="02020603050405020304" pitchFamily="18" charset="0"/>
                </a:rPr>
                <a:t>3,5</a:t>
              </a:r>
              <a:r>
                <a:rPr lang="pl-PL" sz="1000" b="1" i="1" dirty="0" smtClean="0">
                  <a:ea typeface="Times New Roman"/>
                  <a:cs typeface="Times New Roman" panose="02020603050405020304" pitchFamily="18" charset="0"/>
                </a:rPr>
                <a:t>)=</a:t>
              </a:r>
              <a:r>
                <a:rPr lang="pl-PL" sz="1000" b="1" i="1" dirty="0" smtClean="0">
                  <a:solidFill>
                    <a:srgbClr val="009900"/>
                  </a:solidFill>
                  <a:ea typeface="Times New Roman"/>
                  <a:cs typeface="Times New Roman" panose="02020603050405020304" pitchFamily="18" charset="0"/>
                </a:rPr>
                <a:t>12</a:t>
              </a:r>
              <a:r>
                <a:rPr lang="pl-PL" sz="1000" b="1" i="1" dirty="0" smtClean="0">
                  <a:ea typeface="Times New Roman"/>
                  <a:cs typeface="Times New Roman" panose="02020603050405020304" pitchFamily="18" charset="0"/>
                </a:rPr>
                <a:t>MW</a:t>
              </a:r>
            </a:p>
            <a:p>
              <a:pPr algn="just">
                <a:spcAft>
                  <a:spcPts val="0"/>
                </a:spcAft>
              </a:pPr>
              <a:r>
                <a:rPr lang="pl-PL" sz="1000" b="1" i="1" dirty="0" smtClean="0">
                  <a:ea typeface="Times New Roman"/>
                  <a:cs typeface="Times New Roman" panose="02020603050405020304" pitchFamily="18" charset="0"/>
                </a:rPr>
                <a:t>Q</a:t>
              </a:r>
              <a:r>
                <a:rPr lang="pl-PL" sz="1000" b="1" i="1" baseline="-25000" dirty="0" smtClean="0">
                  <a:ea typeface="Times New Roman"/>
                  <a:cs typeface="Times New Roman" panose="02020603050405020304" pitchFamily="18" charset="0"/>
                </a:rPr>
                <a:t>T1</a:t>
              </a:r>
              <a:r>
                <a:rPr lang="pl-PL" sz="1000" b="1" i="1" dirty="0" smtClean="0">
                  <a:ea typeface="Times New Roman"/>
                  <a:cs typeface="Times New Roman" panose="02020603050405020304" pitchFamily="18" charset="0"/>
                </a:rPr>
                <a:t>=(</a:t>
              </a:r>
              <a:r>
                <a:rPr lang="pl-PL" sz="1200" b="1" i="1" dirty="0" smtClean="0">
                  <a:solidFill>
                    <a:srgbClr val="000099"/>
                  </a:solidFill>
                  <a:ea typeface="Times New Roman"/>
                  <a:cs typeface="Times New Roman" panose="02020603050405020304" pitchFamily="18" charset="0"/>
                </a:rPr>
                <a:t>2,7</a:t>
              </a:r>
              <a:r>
                <a:rPr lang="pl-PL" sz="1000" b="1" i="1" dirty="0" smtClean="0">
                  <a:solidFill>
                    <a:srgbClr val="000099"/>
                  </a:solidFill>
                  <a:ea typeface="Times New Roman"/>
                  <a:cs typeface="Times New Roman" panose="02020603050405020304" pitchFamily="18" charset="0"/>
                </a:rPr>
                <a:t>+</a:t>
              </a:r>
              <a:r>
                <a:rPr lang="pl-PL" sz="1200" b="1" i="1" dirty="0" smtClean="0">
                  <a:solidFill>
                    <a:srgbClr val="000099"/>
                  </a:solidFill>
                  <a:ea typeface="Times New Roman"/>
                  <a:cs typeface="Times New Roman" panose="02020603050405020304" pitchFamily="18" charset="0"/>
                </a:rPr>
                <a:t>1,5</a:t>
              </a:r>
              <a:r>
                <a:rPr lang="pl-PL" sz="1000" b="1" i="1" dirty="0" smtClean="0">
                  <a:solidFill>
                    <a:srgbClr val="000099"/>
                  </a:solidFill>
                  <a:ea typeface="Times New Roman"/>
                  <a:cs typeface="Times New Roman" panose="02020603050405020304" pitchFamily="18" charset="0"/>
                </a:rPr>
                <a:t>+</a:t>
              </a:r>
              <a:r>
                <a:rPr lang="pl-PL" sz="1200" b="1" i="1" dirty="0" smtClean="0">
                  <a:solidFill>
                    <a:srgbClr val="000099"/>
                  </a:solidFill>
                  <a:ea typeface="Times New Roman"/>
                  <a:cs typeface="Times New Roman" panose="02020603050405020304" pitchFamily="18" charset="0"/>
                </a:rPr>
                <a:t>0,3</a:t>
              </a:r>
              <a:r>
                <a:rPr lang="pl-PL" sz="1000" b="1" i="1" dirty="0" smtClean="0">
                  <a:ea typeface="Times New Roman"/>
                  <a:cs typeface="Times New Roman" panose="02020603050405020304" pitchFamily="18" charset="0"/>
                </a:rPr>
                <a:t>)=</a:t>
              </a:r>
              <a:r>
                <a:rPr lang="pl-PL" sz="1000" b="1" i="1" dirty="0" smtClean="0">
                  <a:solidFill>
                    <a:srgbClr val="009900"/>
                  </a:solidFill>
                  <a:ea typeface="Times New Roman"/>
                  <a:cs typeface="Times New Roman" panose="02020603050405020304" pitchFamily="18" charset="0"/>
                </a:rPr>
                <a:t>4,5</a:t>
              </a:r>
              <a:r>
                <a:rPr lang="pl-PL" sz="1000" b="1" i="1" dirty="0" smtClean="0">
                  <a:ea typeface="Times New Roman"/>
                  <a:cs typeface="Times New Roman" panose="02020603050405020304" pitchFamily="18" charset="0"/>
                </a:rPr>
                <a:t>Mvar</a:t>
              </a:r>
              <a:endParaRPr lang="pl-PL" sz="1000" b="1" i="1" dirty="0">
                <a:solidFill>
                  <a:srgbClr val="009900"/>
                </a:solidFill>
                <a:ea typeface="Times New Roman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Siec_SN"/>
          <p:cNvGrpSpPr/>
          <p:nvPr/>
        </p:nvGrpSpPr>
        <p:grpSpPr>
          <a:xfrm>
            <a:off x="2087880" y="866935"/>
            <a:ext cx="4814836" cy="748831"/>
            <a:chOff x="-114300" y="0"/>
            <a:chExt cx="4814836" cy="748831"/>
          </a:xfrm>
        </p:grpSpPr>
        <p:grpSp>
          <p:nvGrpSpPr>
            <p:cNvPr id="33" name="ODB_2"/>
            <p:cNvGrpSpPr/>
            <p:nvPr/>
          </p:nvGrpSpPr>
          <p:grpSpPr>
            <a:xfrm>
              <a:off x="4484536" y="166977"/>
              <a:ext cx="216000" cy="574247"/>
              <a:chOff x="0" y="0"/>
              <a:chExt cx="216000" cy="574247"/>
            </a:xfrm>
          </p:grpSpPr>
          <p:cxnSp>
            <p:nvCxnSpPr>
              <p:cNvPr id="59" name="Łącznik prostoliniowy 58"/>
              <p:cNvCxnSpPr/>
              <p:nvPr/>
            </p:nvCxnSpPr>
            <p:spPr>
              <a:xfrm>
                <a:off x="0" y="286247"/>
                <a:ext cx="21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Łącznik prosty ze strzałką 59"/>
              <p:cNvCxnSpPr/>
              <p:nvPr/>
            </p:nvCxnSpPr>
            <p:spPr>
              <a:xfrm flipH="1">
                <a:off x="214685" y="286247"/>
                <a:ext cx="0" cy="288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AutoShape 6"/>
              <p:cNvCxnSpPr>
                <a:cxnSpLocks noChangeShapeType="1"/>
              </p:cNvCxnSpPr>
              <p:nvPr/>
            </p:nvCxnSpPr>
            <p:spPr bwMode="auto">
              <a:xfrm>
                <a:off x="7951" y="0"/>
                <a:ext cx="0" cy="358775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" name="Pole tekstowe 2"/>
              <p:cNvSpPr txBox="1">
                <a:spLocks noChangeArrowheads="1"/>
              </p:cNvSpPr>
              <p:nvPr/>
            </p:nvSpPr>
            <p:spPr bwMode="auto">
              <a:xfrm>
                <a:off x="27775" y="313719"/>
                <a:ext cx="151129" cy="199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000" kern="12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T2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4" name="LSN_2"/>
            <p:cNvGrpSpPr/>
            <p:nvPr/>
          </p:nvGrpSpPr>
          <p:grpSpPr>
            <a:xfrm>
              <a:off x="3411110" y="151075"/>
              <a:ext cx="1079500" cy="199389"/>
              <a:chOff x="0" y="0"/>
              <a:chExt cx="1079500" cy="199389"/>
            </a:xfrm>
          </p:grpSpPr>
          <p:cxnSp>
            <p:nvCxnSpPr>
              <p:cNvPr id="57" name="Linia"/>
              <p:cNvCxnSpPr>
                <a:cxnSpLocks noChangeShapeType="1"/>
              </p:cNvCxnSpPr>
              <p:nvPr/>
            </p:nvCxnSpPr>
            <p:spPr bwMode="auto">
              <a:xfrm>
                <a:off x="0" y="198782"/>
                <a:ext cx="10795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8" name="Pole tekstowe 2"/>
              <p:cNvSpPr txBox="1">
                <a:spLocks noChangeArrowheads="1"/>
              </p:cNvSpPr>
              <p:nvPr/>
            </p:nvSpPr>
            <p:spPr bwMode="auto">
              <a:xfrm>
                <a:off x="389614" y="0"/>
                <a:ext cx="151129" cy="199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0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L2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5" name="ODB_1"/>
            <p:cNvGrpSpPr/>
            <p:nvPr/>
          </p:nvGrpSpPr>
          <p:grpSpPr>
            <a:xfrm>
              <a:off x="3403159" y="182880"/>
              <a:ext cx="401126" cy="565951"/>
              <a:chOff x="39757" y="0"/>
              <a:chExt cx="401126" cy="565951"/>
            </a:xfrm>
          </p:grpSpPr>
          <p:cxnSp>
            <p:nvCxnSpPr>
              <p:cNvPr id="53" name="Łącznik prostoliniowy 52"/>
              <p:cNvCxnSpPr/>
              <p:nvPr/>
            </p:nvCxnSpPr>
            <p:spPr>
              <a:xfrm>
                <a:off x="39757" y="278296"/>
                <a:ext cx="2159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Łącznik prosty ze strzałką 53"/>
              <p:cNvCxnSpPr/>
              <p:nvPr/>
            </p:nvCxnSpPr>
            <p:spPr>
              <a:xfrm flipH="1">
                <a:off x="254442" y="278296"/>
                <a:ext cx="0" cy="28765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Pole tekstowe 2"/>
              <p:cNvSpPr txBox="1">
                <a:spLocks noChangeArrowheads="1"/>
              </p:cNvSpPr>
              <p:nvPr/>
            </p:nvSpPr>
            <p:spPr bwMode="auto">
              <a:xfrm>
                <a:off x="289754" y="297816"/>
                <a:ext cx="151129" cy="199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000" kern="12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T1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6" name="AutoShape 6"/>
              <p:cNvCxnSpPr>
                <a:cxnSpLocks noChangeShapeType="1"/>
              </p:cNvCxnSpPr>
              <p:nvPr/>
            </p:nvCxnSpPr>
            <p:spPr bwMode="auto">
              <a:xfrm>
                <a:off x="39757" y="0"/>
                <a:ext cx="0" cy="358775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6" name="LSN_1"/>
            <p:cNvGrpSpPr/>
            <p:nvPr/>
          </p:nvGrpSpPr>
          <p:grpSpPr>
            <a:xfrm>
              <a:off x="2313830" y="151075"/>
              <a:ext cx="1080000" cy="199389"/>
              <a:chOff x="0" y="0"/>
              <a:chExt cx="1080000" cy="199389"/>
            </a:xfrm>
          </p:grpSpPr>
          <p:cxnSp>
            <p:nvCxnSpPr>
              <p:cNvPr id="51" name="Linia"/>
              <p:cNvCxnSpPr>
                <a:cxnSpLocks noChangeShapeType="1"/>
              </p:cNvCxnSpPr>
              <p:nvPr/>
            </p:nvCxnSpPr>
            <p:spPr bwMode="auto">
              <a:xfrm>
                <a:off x="0" y="198782"/>
                <a:ext cx="1080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2" name="Pole tekstowe 2"/>
              <p:cNvSpPr txBox="1">
                <a:spLocks noChangeArrowheads="1"/>
              </p:cNvSpPr>
              <p:nvPr/>
            </p:nvSpPr>
            <p:spPr bwMode="auto">
              <a:xfrm>
                <a:off x="365591" y="0"/>
                <a:ext cx="151129" cy="199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0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L1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7" name="TR"/>
            <p:cNvGrpSpPr/>
            <p:nvPr/>
          </p:nvGrpSpPr>
          <p:grpSpPr>
            <a:xfrm>
              <a:off x="1168842" y="0"/>
              <a:ext cx="1163569" cy="542290"/>
              <a:chOff x="0" y="0"/>
              <a:chExt cx="1163569" cy="542290"/>
            </a:xfrm>
          </p:grpSpPr>
          <p:cxnSp>
            <p:nvCxnSpPr>
              <p:cNvPr id="44" name="AutoShape 5"/>
              <p:cNvCxnSpPr>
                <a:cxnSpLocks noChangeShapeType="1"/>
              </p:cNvCxnSpPr>
              <p:nvPr/>
            </p:nvCxnSpPr>
            <p:spPr bwMode="auto">
              <a:xfrm>
                <a:off x="1144988" y="182880"/>
                <a:ext cx="0" cy="359410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AutoShape 7"/>
              <p:cNvCxnSpPr>
                <a:cxnSpLocks noChangeShapeType="1"/>
              </p:cNvCxnSpPr>
              <p:nvPr/>
            </p:nvCxnSpPr>
            <p:spPr bwMode="auto">
              <a:xfrm>
                <a:off x="23854" y="174929"/>
                <a:ext cx="0" cy="358775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6" name="Oval 2"/>
              <p:cNvSpPr>
                <a:spLocks noChangeAspect="1" noChangeArrowheads="1"/>
              </p:cNvSpPr>
              <p:nvPr/>
            </p:nvSpPr>
            <p:spPr bwMode="auto">
              <a:xfrm>
                <a:off x="294198" y="166977"/>
                <a:ext cx="360039" cy="359949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47" name="Oval 4"/>
              <p:cNvSpPr>
                <a:spLocks noChangeAspect="1" noChangeArrowheads="1"/>
              </p:cNvSpPr>
              <p:nvPr/>
            </p:nvSpPr>
            <p:spPr bwMode="auto">
              <a:xfrm>
                <a:off x="508884" y="166977"/>
                <a:ext cx="359410" cy="35940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48" name="AutoShape 9"/>
              <p:cNvCxnSpPr>
                <a:cxnSpLocks noChangeShapeType="1"/>
              </p:cNvCxnSpPr>
              <p:nvPr/>
            </p:nvCxnSpPr>
            <p:spPr bwMode="auto">
              <a:xfrm>
                <a:off x="0" y="349857"/>
                <a:ext cx="289555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AutoShape 10"/>
              <p:cNvCxnSpPr>
                <a:cxnSpLocks noChangeShapeType="1"/>
              </p:cNvCxnSpPr>
              <p:nvPr/>
            </p:nvCxnSpPr>
            <p:spPr bwMode="auto">
              <a:xfrm>
                <a:off x="874644" y="349857"/>
                <a:ext cx="288925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0" name="Pole tekstowe 2"/>
              <p:cNvSpPr txBox="1">
                <a:spLocks noChangeArrowheads="1"/>
              </p:cNvSpPr>
              <p:nvPr/>
            </p:nvSpPr>
            <p:spPr bwMode="auto">
              <a:xfrm>
                <a:off x="500932" y="0"/>
                <a:ext cx="172084" cy="199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000" kern="12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TR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8" name="L_WN"/>
            <p:cNvGrpSpPr/>
            <p:nvPr/>
          </p:nvGrpSpPr>
          <p:grpSpPr>
            <a:xfrm>
              <a:off x="426389" y="151075"/>
              <a:ext cx="756000" cy="198782"/>
              <a:chOff x="-114300" y="0"/>
              <a:chExt cx="756000" cy="198782"/>
            </a:xfrm>
          </p:grpSpPr>
          <p:cxnSp>
            <p:nvCxnSpPr>
              <p:cNvPr id="42" name="Gen"/>
              <p:cNvCxnSpPr/>
              <p:nvPr/>
            </p:nvCxnSpPr>
            <p:spPr>
              <a:xfrm flipV="1">
                <a:off x="-114300" y="198782"/>
                <a:ext cx="75600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Pole tekstowe 2"/>
              <p:cNvSpPr txBox="1">
                <a:spLocks noChangeArrowheads="1"/>
              </p:cNvSpPr>
              <p:nvPr/>
            </p:nvSpPr>
            <p:spPr bwMode="auto">
              <a:xfrm>
                <a:off x="143058" y="0"/>
                <a:ext cx="214802" cy="180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000" kern="1200" dirty="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WN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9" name="SEE"/>
            <p:cNvGrpSpPr/>
            <p:nvPr/>
          </p:nvGrpSpPr>
          <p:grpSpPr>
            <a:xfrm>
              <a:off x="-114300" y="166977"/>
              <a:ext cx="540000" cy="360000"/>
              <a:chOff x="-114300" y="0"/>
              <a:chExt cx="540000" cy="360000"/>
            </a:xfrm>
          </p:grpSpPr>
          <p:sp>
            <p:nvSpPr>
              <p:cNvPr id="40" name="Prostokąt 39"/>
              <p:cNvSpPr/>
              <p:nvPr/>
            </p:nvSpPr>
            <p:spPr>
              <a:xfrm>
                <a:off x="-114300" y="0"/>
                <a:ext cx="540000" cy="360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41" name="Pole tekstowe 2"/>
              <p:cNvSpPr txBox="1">
                <a:spLocks noChangeArrowheads="1"/>
              </p:cNvSpPr>
              <p:nvPr/>
            </p:nvSpPr>
            <p:spPr bwMode="auto">
              <a:xfrm>
                <a:off x="14440" y="71445"/>
                <a:ext cx="280669" cy="237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SEE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  <p:sp>
        <p:nvSpPr>
          <p:cNvPr id="31" name="Tytuł"/>
          <p:cNvSpPr txBox="1">
            <a:spLocks noChangeArrowheads="1"/>
          </p:cNvSpPr>
          <p:nvPr/>
        </p:nvSpPr>
        <p:spPr bwMode="auto">
          <a:xfrm>
            <a:off x="2404740" y="221514"/>
            <a:ext cx="54470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Przykład obliczeń –  stan asymetrycznego obciążenia – napięcia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96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79" grpId="0"/>
      <p:bldP spid="7" grpId="0"/>
      <p:bldP spid="6" grpId="0"/>
      <p:bldP spid="78" grpId="0"/>
      <p:bldP spid="75" grpId="0"/>
      <p:bldP spid="5" grpId="0"/>
      <p:bldP spid="4" grpId="0"/>
      <p:bldP spid="3" grpId="0"/>
      <p:bldP spid="74" grpId="0"/>
      <p:bldP spid="2" grpId="0"/>
      <p:bldP spid="72" grpId="0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IT2G,0,1,2"/>
              <p:cNvSpPr/>
              <p:nvPr/>
            </p:nvSpPr>
            <p:spPr>
              <a:xfrm>
                <a:off x="6079714" y="2118230"/>
                <a:ext cx="2904449" cy="808939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pl-PL" sz="800" i="1">
                                                <a:latin typeface="Cambria Math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pl-PL" sz="800" i="1">
                                                <a:latin typeface="Cambria Math"/>
                                              </a:rPr>
                                              <m:t>𝐼</m:t>
                                            </m:r>
                                          </m:e>
                                        </m:bar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  <m:sub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𝜗</m:t>
                                        </m:r>
                                      </m:e>
                                      <m:sub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𝐺𝐷𝑇</m:t>
                                        </m:r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  <m:sSup>
                                  <m:s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∙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𝑗</m:t>
                                    </m:r>
                                    <m:sSub>
                                      <m:sSub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∙</m:t>
                                    </m:r>
                                    <m:sSup>
                                      <m:sSup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30</m:t>
                                        </m:r>
                                      </m:e>
                                      <m:sup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sup>
                                </m:sSup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pl-PL" sz="800" i="1">
                                                <a:latin typeface="Cambria Math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pl-PL" sz="800" i="1">
                                                <a:latin typeface="Cambria Math"/>
                                              </a:rPr>
                                              <m:t>𝐼</m:t>
                                            </m:r>
                                          </m:e>
                                        </m:bar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  <m:sub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𝜗</m:t>
                                        </m:r>
                                      </m:e>
                                      <m:sub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𝐺𝐷𝑇</m:t>
                                        </m:r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  <m:sSup>
                                  <m:s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∙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𝑗</m:t>
                                    </m:r>
                                    <m:sSub>
                                      <m:sSub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∙</m:t>
                                    </m:r>
                                    <m:sSup>
                                      <m:sSup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30</m:t>
                                        </m:r>
                                      </m:e>
                                      <m:sup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7,915−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8,926</m:t>
                                    </m:r>
                                  </m:num>
                                  <m:den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37,5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∙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5∙</m:t>
                                    </m:r>
                                    <m:sSup>
                                      <m:sSup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30</m:t>
                                        </m:r>
                                      </m:e>
                                      <m:sup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sup>
                                </m:sSup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f>
                                      <m:f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2,954+</m:t>
                                        </m:r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3,809</m:t>
                                        </m:r>
                                      </m:num>
                                      <m:den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37,5</m:t>
                                        </m:r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∙</m:t>
                                        </m:r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5∙</m:t>
                                        </m:r>
                                        <m:sSup>
                                          <m:sSupPr>
                                            <m:ctrlPr>
                                              <a:rPr lang="pl-PL" sz="8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>
                                                <a:latin typeface="Cambria Math"/>
                                              </a:rPr>
                                              <m:t>30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</m:e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−0,064+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0,312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−0,017−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0,127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800" dirty="0"/>
              </a:p>
            </p:txBody>
          </p:sp>
        </mc:Choice>
        <mc:Fallback xmlns="">
          <p:sp>
            <p:nvSpPr>
              <p:cNvPr id="16" name="IT2G,0,1,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714" y="2118230"/>
                <a:ext cx="2904449" cy="80893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IT2G,A,B,C"/>
              <p:cNvSpPr/>
              <p:nvPr/>
            </p:nvSpPr>
            <p:spPr>
              <a:xfrm>
                <a:off x="5069121" y="497618"/>
                <a:ext cx="4158639" cy="545855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𝐺𝐴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𝐺𝐵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𝐺𝐶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bar>
                                  <m:bar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ba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bar>
                                  <m:bar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bar>
                              </m:e>
                              <m:e>
                                <m:sSup>
                                  <m:s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𝐺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𝐺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bar>
                                  <m:bar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ba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bar>
                                  <m:bar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bar>
                              </m:e>
                              <m:e>
                                <m:sSup>
                                  <m:s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−0,064+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0,312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−0,017−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0,127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b="1" i="1" smtClean="0">
                                  <a:solidFill>
                                    <a:srgbClr val="A2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𝟎𝟖𝟏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𝐣𝟎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𝟏𝟖𝟒</m:t>
                                </m:r>
                                <m:r>
                                  <a:rPr lang="pl-PL" sz="800" b="1" i="0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   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𝟒𝟐𝟏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𝐣𝟎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𝟎𝟓𝟐</m:t>
                                </m:r>
                                <m:r>
                                  <a:rPr lang="pl-PL" sz="800" b="1" i="0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𝟑𝟒𝟎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𝐣𝟎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𝟏𝟑𝟐</m:t>
                                </m:r>
                                <m:r>
                                  <a:rPr lang="pl-PL" sz="800" b="1" i="0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𝑘𝐴</m:t>
                      </m:r>
                      <m:r>
                        <a:rPr lang="pl-PL" sz="8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pl-PL" sz="800" dirty="0"/>
              </a:p>
            </p:txBody>
          </p:sp>
        </mc:Choice>
        <mc:Fallback xmlns="">
          <p:sp>
            <p:nvSpPr>
              <p:cNvPr id="17" name="IT2G,A,B,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121" y="497618"/>
                <a:ext cx="4158639" cy="5458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IT1G,A,B,C"/>
              <p:cNvSpPr/>
              <p:nvPr/>
            </p:nvSpPr>
            <p:spPr>
              <a:xfrm>
                <a:off x="833155" y="497618"/>
                <a:ext cx="4160563" cy="545855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𝐺𝐴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𝐺𝐵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𝐺𝐶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bar>
                                  <m:bar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ba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bar>
                                  <m:bar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bar>
                              </m:e>
                              <m:e>
                                <m:sSup>
                                  <m:s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𝐺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𝐺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bar>
                                  <m:bar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ba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bar>
                                  <m:bar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bar>
                              </m:e>
                              <m:e>
                                <m:sSup>
                                  <m:s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−0,071+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0,424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−0,135+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0,089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b="1" i="1" smtClean="0">
                                  <a:solidFill>
                                    <a:srgbClr val="A2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𝟐𝟎𝟔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𝟓𝟏𝟑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   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𝟑𝟗𝟑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𝟑𝟏𝟑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𝟏𝟖𝟕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𝟐𝟎𝟎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𝑘𝐴</m:t>
                      </m:r>
                      <m:r>
                        <a:rPr lang="pl-PL" sz="8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pl-PL" sz="800" dirty="0"/>
              </a:p>
            </p:txBody>
          </p:sp>
        </mc:Choice>
        <mc:Fallback xmlns="">
          <p:sp>
            <p:nvSpPr>
              <p:cNvPr id="184" name="IT1G,A,B,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55" y="497618"/>
                <a:ext cx="4160563" cy="5458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IT1G,01,2"/>
              <p:cNvSpPr/>
              <p:nvPr/>
            </p:nvSpPr>
            <p:spPr>
              <a:xfrm>
                <a:off x="1295970" y="2173180"/>
                <a:ext cx="3027495" cy="746038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pl-PL" sz="800" i="1">
                                                <a:latin typeface="Cambria Math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pl-PL" sz="800" i="1">
                                                <a:latin typeface="Cambria Math"/>
                                              </a:rPr>
                                              <m:t>𝐼</m:t>
                                            </m:r>
                                          </m:e>
                                        </m:bar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  <m:sub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𝜗</m:t>
                                        </m:r>
                                      </m:e>
                                      <m:sub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𝐺𝐷𝑇</m:t>
                                        </m:r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sSup>
                                  <m:s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∙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𝑗</m:t>
                                    </m:r>
                                    <m:sSub>
                                      <m:sSub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∙</m:t>
                                    </m:r>
                                    <m:sSup>
                                      <m:sSup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30</m:t>
                                        </m:r>
                                      </m:e>
                                      <m:sup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sup>
                                </m:sSup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pl-PL" sz="800" i="1">
                                                <a:latin typeface="Cambria Math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pl-PL" sz="800" i="1">
                                                <a:latin typeface="Cambria Math"/>
                                              </a:rPr>
                                              <m:t>𝐼</m:t>
                                            </m:r>
                                          </m:e>
                                        </m:bar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  <m:sub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𝜗</m:t>
                                        </m:r>
                                      </m:e>
                                      <m:sub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𝐺𝐷𝑇</m:t>
                                        </m:r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sSup>
                                  <m:s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∙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𝑗</m:t>
                                    </m:r>
                                    <m:sSub>
                                      <m:sSub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∙</m:t>
                                    </m:r>
                                    <m:sSup>
                                      <m:sSup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30</m:t>
                                        </m:r>
                                      </m:e>
                                      <m:sup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−0,683+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0,830</m:t>
                                    </m:r>
                                  </m:num>
                                  <m:den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2,5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∙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11∙</m:t>
                                    </m:r>
                                    <m:sSup>
                                      <m:sSup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30</m:t>
                                        </m:r>
                                      </m:e>
                                      <m:sup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sup>
                                </m:sSup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−0,182+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0,363</m:t>
                                    </m:r>
                                  </m:num>
                                  <m:den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2,5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∙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11∙</m:t>
                                    </m:r>
                                    <m:sSup>
                                      <m:sSup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30</m:t>
                                        </m:r>
                                      </m:e>
                                      <m:sup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−0,071+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0,424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−0,135+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0,089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pl-PL" sz="800" dirty="0"/>
              </a:p>
            </p:txBody>
          </p:sp>
        </mc:Choice>
        <mc:Fallback xmlns="">
          <p:sp>
            <p:nvSpPr>
              <p:cNvPr id="15" name="IT1G,01,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970" y="2173180"/>
                <a:ext cx="3027495" cy="7460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9" name="Strz_IT1,0,1,2-&gt;IT1G,0,1,2"/>
          <p:cNvCxnSpPr/>
          <p:nvPr/>
        </p:nvCxnSpPr>
        <p:spPr bwMode="auto">
          <a:xfrm flipH="1" flipV="1">
            <a:off x="2541181" y="2658140"/>
            <a:ext cx="1318438" cy="28495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IT2D,0,1,2"/>
              <p:cNvSpPr/>
              <p:nvPr/>
            </p:nvSpPr>
            <p:spPr>
              <a:xfrm>
                <a:off x="5543467" y="5110401"/>
                <a:ext cx="3208251" cy="545855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l-PL" sz="800" i="1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bar>
                                  <m:bar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bar>
                              </m:e>
                              <m:e>
                                <m:sSup>
                                  <m:s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bar>
                                  <m:bar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bar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9,424−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6,312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−17,908−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2,9344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4,150+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5,659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−1,445−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1,196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7,915−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8,926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2,954+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3,809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𝑘𝐴</m:t>
                      </m:r>
                      <m:r>
                        <a:rPr lang="pl-PL" sz="8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pl-PL" sz="800" dirty="0"/>
              </a:p>
            </p:txBody>
          </p:sp>
        </mc:Choice>
        <mc:Fallback xmlns="">
          <p:sp>
            <p:nvSpPr>
              <p:cNvPr id="186" name="IT2D,0,1,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467" y="5110401"/>
                <a:ext cx="3208251" cy="54585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IT1D,0,1,2"/>
              <p:cNvSpPr/>
              <p:nvPr/>
            </p:nvSpPr>
            <p:spPr>
              <a:xfrm>
                <a:off x="1291635" y="5152933"/>
                <a:ext cx="3096039" cy="545855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l-PL" sz="800" i="1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bar>
                                  <m:bar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bar>
                              </m:e>
                              <m:e>
                                <m:sSup>
                                  <m:s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bar>
                                  <m:bar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bar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−0,967+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1,343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   0,733−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0,012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−0,075−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0,880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−0,103+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0,150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−0,683+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0,830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i="1">
                                    <a:latin typeface="Cambria Math"/>
                                  </a:rPr>
                                  <m:t>−0,182+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pl-PL" sz="800" i="1">
                                    <a:latin typeface="Cambria Math"/>
                                  </a:rPr>
                                  <m:t>0,363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𝑘𝐴</m:t>
                      </m:r>
                    </m:oMath>
                  </m:oMathPara>
                </a14:m>
                <a:endParaRPr lang="pl-PL" sz="800" dirty="0"/>
              </a:p>
            </p:txBody>
          </p:sp>
        </mc:Choice>
        <mc:Fallback xmlns="">
          <p:sp>
            <p:nvSpPr>
              <p:cNvPr id="187" name="IT1D,0,1,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635" y="5152933"/>
                <a:ext cx="3096039" cy="54585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3" name="Strz_IT1G,01,1,2-&gt;IT1G,A,B,C"/>
          <p:cNvCxnSpPr/>
          <p:nvPr/>
        </p:nvCxnSpPr>
        <p:spPr bwMode="auto">
          <a:xfrm flipV="1">
            <a:off x="2571750" y="781050"/>
            <a:ext cx="790576" cy="15335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IT2D,A,B,C"/>
              <p:cNvSpPr txBox="1">
                <a:spLocks noChangeArrowheads="1"/>
              </p:cNvSpPr>
              <p:nvPr/>
            </p:nvSpPr>
            <p:spPr bwMode="auto">
              <a:xfrm flipH="1">
                <a:off x="5518269" y="3893162"/>
                <a:ext cx="3233449" cy="994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0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pl-PL" sz="10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pl-PL" sz="1000" i="1">
                                  <a:latin typeface="Cambria Math"/>
                                </a:rPr>
                                <m:t>𝐼</m:t>
                              </m:r>
                            </m:e>
                          </m:bar>
                        </m:e>
                        <m:sub>
                          <m:r>
                            <a:rPr lang="pl-PL" sz="1000" i="1">
                              <a:latin typeface="Cambria Math"/>
                            </a:rPr>
                            <m:t>𝑇</m:t>
                          </m:r>
                          <m:r>
                            <a:rPr lang="pl-PL" sz="1000" i="1">
                              <a:latin typeface="Cambria Math"/>
                            </a:rPr>
                            <m:t>2</m:t>
                          </m:r>
                          <m:r>
                            <a:rPr lang="pl-PL" sz="1000" i="1">
                              <a:latin typeface="Cambria Math"/>
                            </a:rPr>
                            <m:t>𝐷𝐴</m:t>
                          </m:r>
                        </m:sub>
                      </m:sSub>
                      <m:r>
                        <a:rPr lang="pl-PL" sz="1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1000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l-PL" sz="1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l-PL" sz="10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l-PL" sz="1000" i="1">
                                  <a:latin typeface="Cambria Math"/>
                                </a:rPr>
                                <m:t>𝑇</m:t>
                              </m:r>
                              <m:r>
                                <a:rPr lang="pl-PL" sz="1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pl-PL" sz="1000" i="1">
                                  <a:latin typeface="Cambria Math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pl-PL" sz="10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pl-PL" sz="1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l-PL" sz="10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l-PL" sz="1000" i="1">
                                  <a:latin typeface="Cambria Math"/>
                                </a:rPr>
                                <m:t>𝑇</m:t>
                              </m:r>
                              <m:r>
                                <a:rPr lang="pl-PL" sz="1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pl-PL" sz="1000" i="1">
                                  <a:latin typeface="Cambria Math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pl-PL" sz="10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pl-PL" sz="1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1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1000" i="1">
                              <a:latin typeface="Cambria Math"/>
                            </a:rPr>
                            <m:t>3,00−</m:t>
                          </m:r>
                          <m:r>
                            <a:rPr lang="pl-PL" sz="1000" i="1">
                              <a:latin typeface="Cambria Math"/>
                            </a:rPr>
                            <m:t>𝑗</m:t>
                          </m:r>
                          <m:r>
                            <a:rPr lang="pl-PL" sz="1000" i="1">
                              <a:latin typeface="Cambria Math"/>
                            </a:rPr>
                            <m:t>0,20</m:t>
                          </m:r>
                        </m:num>
                        <m:den>
                          <m:r>
                            <a:rPr lang="pl-PL" sz="1000" i="1">
                              <a:latin typeface="Cambria Math"/>
                            </a:rPr>
                            <m:t>0,230+</m:t>
                          </m:r>
                          <m:r>
                            <a:rPr lang="pl-PL" sz="1000" i="1">
                              <a:latin typeface="Cambria Math"/>
                            </a:rPr>
                            <m:t>𝑗</m:t>
                          </m:r>
                          <m:r>
                            <a:rPr lang="pl-PL" sz="1000" i="1">
                              <a:latin typeface="Cambria Math"/>
                            </a:rPr>
                            <m:t>0,133</m:t>
                          </m:r>
                        </m:den>
                      </m:f>
                      <m:r>
                        <a:rPr lang="pl-PL" sz="1000" i="1">
                          <a:latin typeface="Cambria Math"/>
                        </a:rPr>
                        <m:t>=(9,424−</m:t>
                      </m:r>
                      <m:r>
                        <a:rPr lang="pl-PL" sz="1000" i="1">
                          <a:latin typeface="Cambria Math"/>
                        </a:rPr>
                        <m:t>𝑗</m:t>
                      </m:r>
                      <m:r>
                        <a:rPr lang="pl-PL" sz="1000" i="1">
                          <a:latin typeface="Cambria Math"/>
                        </a:rPr>
                        <m:t>6,312)</m:t>
                      </m:r>
                      <m:r>
                        <a:rPr lang="pl-PL" sz="1000" i="1">
                          <a:latin typeface="Cambria Math"/>
                        </a:rPr>
                        <m:t>𝑘𝐴</m:t>
                      </m:r>
                    </m:oMath>
                  </m:oMathPara>
                </a14:m>
                <a:endParaRPr lang="pl-PL" sz="1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0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pl-PL" sz="10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pl-PL" sz="1000" i="1">
                                  <a:latin typeface="Cambria Math"/>
                                </a:rPr>
                                <m:t>𝐼</m:t>
                              </m:r>
                            </m:e>
                          </m:bar>
                        </m:e>
                        <m:sub>
                          <m:r>
                            <a:rPr lang="pl-PL" sz="1000" i="1">
                              <a:latin typeface="Cambria Math"/>
                            </a:rPr>
                            <m:t>𝑇</m:t>
                          </m:r>
                          <m:r>
                            <a:rPr lang="pl-PL" sz="1000" i="1">
                              <a:latin typeface="Cambria Math"/>
                            </a:rPr>
                            <m:t>1</m:t>
                          </m:r>
                          <m:r>
                            <a:rPr lang="pl-PL" sz="1000" i="1">
                              <a:latin typeface="Cambria Math"/>
                            </a:rPr>
                            <m:t>𝐷𝐵</m:t>
                          </m:r>
                        </m:sub>
                      </m:sSub>
                      <m:r>
                        <a:rPr lang="pl-PL" sz="1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1000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l-PL" sz="1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l-PL" sz="10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l-PL" sz="1000" i="1">
                                  <a:latin typeface="Cambria Math"/>
                                </a:rPr>
                                <m:t>𝑇</m:t>
                              </m:r>
                              <m:r>
                                <a:rPr lang="pl-PL" sz="10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pl-PL" sz="1000" i="1">
                                  <a:latin typeface="Cambria Math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pl-PL" sz="10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pl-PL" sz="1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l-PL" sz="10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l-PL" sz="1000" i="1">
                                  <a:latin typeface="Cambria Math"/>
                                </a:rPr>
                                <m:t>𝑇</m:t>
                              </m:r>
                              <m:r>
                                <a:rPr lang="pl-PL" sz="10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pl-PL" sz="1000" i="1">
                                  <a:latin typeface="Cambria Math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pl-PL" sz="10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pl-PL" sz="1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1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1000" i="1">
                              <a:latin typeface="Cambria Math"/>
                            </a:rPr>
                            <m:t>4,50−</m:t>
                          </m:r>
                          <m:r>
                            <a:rPr lang="pl-PL" sz="1000" i="1">
                              <a:latin typeface="Cambria Math"/>
                            </a:rPr>
                            <m:t>𝑗</m:t>
                          </m:r>
                          <m:r>
                            <a:rPr lang="pl-PL" sz="1000" i="1">
                              <a:latin typeface="Cambria Math"/>
                            </a:rPr>
                            <m:t>1,70</m:t>
                          </m:r>
                        </m:num>
                        <m:den>
                          <m:r>
                            <a:rPr lang="pl-PL" sz="1000" i="1">
                              <a:latin typeface="Cambria Math"/>
                            </a:rPr>
                            <m:t>−0,230+</m:t>
                          </m:r>
                          <m:r>
                            <a:rPr lang="pl-PL" sz="1000" i="1">
                              <a:latin typeface="Cambria Math"/>
                            </a:rPr>
                            <m:t>𝑗</m:t>
                          </m:r>
                          <m:r>
                            <a:rPr lang="pl-PL" sz="1000" i="1">
                              <a:latin typeface="Cambria Math"/>
                            </a:rPr>
                            <m:t>0,133</m:t>
                          </m:r>
                        </m:den>
                      </m:f>
                      <m:r>
                        <a:rPr lang="pl-PL" sz="1000" i="1">
                          <a:latin typeface="Cambria Math"/>
                        </a:rPr>
                        <m:t>=(−17,908−</m:t>
                      </m:r>
                      <m:r>
                        <a:rPr lang="pl-PL" sz="1000" i="1">
                          <a:latin typeface="Cambria Math"/>
                        </a:rPr>
                        <m:t>𝑗</m:t>
                      </m:r>
                      <m:r>
                        <a:rPr lang="pl-PL" sz="1000" i="1">
                          <a:latin typeface="Cambria Math"/>
                        </a:rPr>
                        <m:t>2,934)</m:t>
                      </m:r>
                      <m:r>
                        <a:rPr lang="pl-PL" sz="1000" i="1">
                          <a:latin typeface="Cambria Math"/>
                        </a:rPr>
                        <m:t>𝑘𝐴</m:t>
                      </m:r>
                    </m:oMath>
                  </m:oMathPara>
                </a14:m>
                <a:endParaRPr lang="pl-PL" sz="1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0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pl-PL" sz="10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pl-PL" sz="1000" i="1">
                                  <a:latin typeface="Cambria Math"/>
                                </a:rPr>
                                <m:t>𝐼</m:t>
                              </m:r>
                            </m:e>
                          </m:bar>
                        </m:e>
                        <m:sub>
                          <m:r>
                            <a:rPr lang="pl-PL" sz="1000" i="1">
                              <a:latin typeface="Cambria Math"/>
                            </a:rPr>
                            <m:t>𝑇</m:t>
                          </m:r>
                          <m:r>
                            <a:rPr lang="pl-PL" sz="1000" i="1">
                              <a:latin typeface="Cambria Math"/>
                            </a:rPr>
                            <m:t>1</m:t>
                          </m:r>
                          <m:r>
                            <a:rPr lang="pl-PL" sz="1000" i="1">
                              <a:latin typeface="Cambria Math"/>
                            </a:rPr>
                            <m:t>𝐷𝐶</m:t>
                          </m:r>
                        </m:sub>
                      </m:sSub>
                      <m:r>
                        <a:rPr lang="pl-PL" sz="1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1000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l-PL" sz="1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l-PL" sz="10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l-PL" sz="1000" i="1">
                                  <a:latin typeface="Cambria Math"/>
                                </a:rPr>
                                <m:t>𝑇</m:t>
                              </m:r>
                              <m:r>
                                <a:rPr lang="pl-PL" sz="10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pl-PL" sz="1000" i="1">
                                  <a:latin typeface="Cambria Math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pl-PL" sz="10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pl-PL" sz="1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l-PL" sz="10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l-PL" sz="1000" i="1">
                                  <a:latin typeface="Cambria Math"/>
                                </a:rPr>
                                <m:t>𝑇</m:t>
                              </m:r>
                              <m:r>
                                <a:rPr lang="pl-PL" sz="10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pl-PL" sz="1000" i="1">
                                  <a:latin typeface="Cambria Math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pl-PL" sz="10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pl-PL" sz="1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1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1000" i="1">
                              <a:latin typeface="Cambria Math"/>
                            </a:rPr>
                            <m:t>1,50−</m:t>
                          </m:r>
                          <m:r>
                            <a:rPr lang="pl-PL" sz="1000" i="1">
                              <a:latin typeface="Cambria Math"/>
                            </a:rPr>
                            <m:t>𝑗</m:t>
                          </m:r>
                          <m:r>
                            <a:rPr lang="pl-PL" sz="1000" i="1">
                              <a:latin typeface="Cambria Math"/>
                            </a:rPr>
                            <m:t>1,10</m:t>
                          </m:r>
                        </m:num>
                        <m:den>
                          <m:r>
                            <a:rPr lang="pl-PL" sz="1000" i="1">
                              <a:latin typeface="Cambria Math"/>
                            </a:rPr>
                            <m:t>−0,000−</m:t>
                          </m:r>
                          <m:r>
                            <a:rPr lang="pl-PL" sz="1000" i="1">
                              <a:latin typeface="Cambria Math"/>
                            </a:rPr>
                            <m:t>𝑗</m:t>
                          </m:r>
                          <m:r>
                            <a:rPr lang="pl-PL" sz="1000" i="1">
                              <a:latin typeface="Cambria Math"/>
                            </a:rPr>
                            <m:t>0,265</m:t>
                          </m:r>
                        </m:den>
                      </m:f>
                      <m:r>
                        <a:rPr lang="pl-PL" sz="1000" i="1">
                          <a:latin typeface="Cambria Math"/>
                        </a:rPr>
                        <m:t>=(4,150+</m:t>
                      </m:r>
                      <m:r>
                        <a:rPr lang="pl-PL" sz="1000" i="1">
                          <a:latin typeface="Cambria Math"/>
                        </a:rPr>
                        <m:t>𝑗</m:t>
                      </m:r>
                      <m:r>
                        <a:rPr lang="pl-PL" sz="1000" i="1">
                          <a:latin typeface="Cambria Math"/>
                        </a:rPr>
                        <m:t>5,659)</m:t>
                      </m:r>
                      <m:r>
                        <a:rPr lang="pl-PL" sz="1000" i="1">
                          <a:latin typeface="Cambria Math"/>
                        </a:rPr>
                        <m:t>𝑘𝐴</m:t>
                      </m:r>
                    </m:oMath>
                  </m:oMathPara>
                </a14:m>
                <a:endParaRPr lang="pl-PL" sz="1000" dirty="0"/>
              </a:p>
            </p:txBody>
          </p:sp>
        </mc:Choice>
        <mc:Fallback xmlns="">
          <p:sp>
            <p:nvSpPr>
              <p:cNvPr id="183" name="IT2D,A,B,C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518269" y="3893162"/>
                <a:ext cx="3233449" cy="994311"/>
              </a:xfrm>
              <a:prstGeom prst="rect">
                <a:avLst/>
              </a:prstGeom>
              <a:blipFill rotWithShape="1">
                <a:blip r:embed="rId8"/>
                <a:stretch>
                  <a:fillRect l="-1318" b="-42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6" name="Strz_ITD1-&gt;ITD,0,1,2"/>
          <p:cNvCxnSpPr/>
          <p:nvPr/>
        </p:nvCxnSpPr>
        <p:spPr bwMode="auto">
          <a:xfrm flipH="1">
            <a:off x="2924175" y="4552950"/>
            <a:ext cx="657225" cy="8096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ITD1,A,B,C"/>
              <p:cNvSpPr txBox="1">
                <a:spLocks noChangeArrowheads="1"/>
              </p:cNvSpPr>
              <p:nvPr/>
            </p:nvSpPr>
            <p:spPr bwMode="auto">
              <a:xfrm flipH="1">
                <a:off x="1291635" y="3914428"/>
                <a:ext cx="3321169" cy="994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00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pl-PL" sz="10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pl-PL" sz="1000" i="1">
                                  <a:latin typeface="Cambria Math"/>
                                </a:rPr>
                                <m:t>𝐼</m:t>
                              </m:r>
                            </m:e>
                          </m:bar>
                        </m:e>
                        <m:sub>
                          <m:r>
                            <a:rPr lang="pl-PL" sz="1000" i="1">
                              <a:latin typeface="Cambria Math"/>
                            </a:rPr>
                            <m:t>𝑇</m:t>
                          </m:r>
                          <m:r>
                            <a:rPr lang="pl-PL" sz="1000" i="1">
                              <a:latin typeface="Cambria Math"/>
                            </a:rPr>
                            <m:t>1</m:t>
                          </m:r>
                          <m:r>
                            <a:rPr lang="pl-PL" sz="1000" i="1">
                              <a:latin typeface="Cambria Math"/>
                            </a:rPr>
                            <m:t>𝐷𝐴</m:t>
                          </m:r>
                        </m:sub>
                      </m:sSub>
                      <m:r>
                        <a:rPr lang="pl-PL" sz="1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1000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l-PL" sz="1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l-PL" sz="10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l-PL" sz="1000" i="1">
                                  <a:latin typeface="Cambria Math"/>
                                </a:rPr>
                                <m:t>𝑇</m:t>
                              </m:r>
                              <m:r>
                                <a:rPr lang="pl-PL" sz="10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pl-PL" sz="1000" i="1">
                                  <a:latin typeface="Cambria Math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pl-PL" sz="10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pl-PL" sz="1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l-PL" sz="10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l-PL" sz="1000" i="1">
                                  <a:latin typeface="Cambria Math"/>
                                </a:rPr>
                                <m:t>𝑇</m:t>
                              </m:r>
                              <m:r>
                                <a:rPr lang="pl-PL" sz="10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pl-PL" sz="1000" i="1">
                                  <a:latin typeface="Cambria Math"/>
                                </a:rPr>
                                <m:t>𝐷𝐴</m:t>
                              </m:r>
                            </m:sub>
                            <m:sup>
                              <m:r>
                                <a:rPr lang="pl-PL" sz="10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pl-PL" sz="1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1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1000" i="1">
                              <a:latin typeface="Cambria Math"/>
                            </a:rPr>
                            <m:t>6,00−</m:t>
                          </m:r>
                          <m:r>
                            <a:rPr lang="pl-PL" sz="1000" i="1">
                              <a:latin typeface="Cambria Math"/>
                            </a:rPr>
                            <m:t>𝑗</m:t>
                          </m:r>
                          <m:r>
                            <a:rPr lang="pl-PL" sz="1000" i="1">
                              <a:latin typeface="Cambria Math"/>
                            </a:rPr>
                            <m:t>2,70</m:t>
                          </m:r>
                        </m:num>
                        <m:den>
                          <m:r>
                            <a:rPr lang="pl-PL" sz="1000" i="1">
                              <a:latin typeface="Cambria Math"/>
                            </a:rPr>
                            <m:t>−3,443−</m:t>
                          </m:r>
                          <m:r>
                            <a:rPr lang="pl-PL" sz="1000" i="1">
                              <a:latin typeface="Cambria Math"/>
                            </a:rPr>
                            <m:t>𝑗</m:t>
                          </m:r>
                          <m:r>
                            <a:rPr lang="pl-PL" sz="1000" i="1">
                              <a:latin typeface="Cambria Math"/>
                            </a:rPr>
                            <m:t>1,988</m:t>
                          </m:r>
                        </m:den>
                      </m:f>
                      <m:r>
                        <a:rPr lang="pl-PL" sz="1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l-PL" sz="1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000" i="1">
                              <a:latin typeface="Cambria Math"/>
                            </a:rPr>
                            <m:t>−0,967+</m:t>
                          </m:r>
                          <m:r>
                            <a:rPr lang="pl-PL" sz="1000" i="1">
                              <a:latin typeface="Cambria Math"/>
                            </a:rPr>
                            <m:t>𝑗</m:t>
                          </m:r>
                          <m:r>
                            <a:rPr lang="pl-PL" sz="1000" i="1">
                              <a:latin typeface="Cambria Math"/>
                            </a:rPr>
                            <m:t>1,343</m:t>
                          </m:r>
                        </m:e>
                      </m:d>
                      <m:r>
                        <a:rPr lang="pl-PL" sz="1000" i="1" smtClean="0">
                          <a:latin typeface="Cambria Math"/>
                        </a:rPr>
                        <m:t>𝑘</m:t>
                      </m:r>
                      <m:r>
                        <a:rPr lang="pl-PL" sz="10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pl-PL" sz="10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0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pl-PL" sz="10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pl-PL" sz="1000" i="1">
                                  <a:latin typeface="Cambria Math"/>
                                </a:rPr>
                                <m:t>𝐼</m:t>
                              </m:r>
                            </m:e>
                          </m:bar>
                        </m:e>
                        <m:sub>
                          <m:r>
                            <a:rPr lang="pl-PL" sz="1000" i="1">
                              <a:latin typeface="Cambria Math"/>
                            </a:rPr>
                            <m:t>𝑇</m:t>
                          </m:r>
                          <m:r>
                            <a:rPr lang="pl-PL" sz="1000" i="1">
                              <a:latin typeface="Cambria Math"/>
                            </a:rPr>
                            <m:t>1</m:t>
                          </m:r>
                          <m:r>
                            <a:rPr lang="pl-PL" sz="1000" i="1">
                              <a:latin typeface="Cambria Math"/>
                            </a:rPr>
                            <m:t>𝐷𝐵</m:t>
                          </m:r>
                        </m:sub>
                      </m:sSub>
                      <m:r>
                        <a:rPr lang="pl-PL" sz="1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1000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l-PL" sz="1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l-PL" sz="10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l-PL" sz="1000" i="1">
                                  <a:latin typeface="Cambria Math"/>
                                </a:rPr>
                                <m:t>𝑇</m:t>
                              </m:r>
                              <m:r>
                                <a:rPr lang="pl-PL" sz="10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pl-PL" sz="1000" i="1">
                                  <a:latin typeface="Cambria Math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pl-PL" sz="10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pl-PL" sz="1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l-PL" sz="10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l-PL" sz="1000" i="1">
                                  <a:latin typeface="Cambria Math"/>
                                </a:rPr>
                                <m:t>𝑇</m:t>
                              </m:r>
                              <m:r>
                                <a:rPr lang="pl-PL" sz="10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pl-PL" sz="1000" i="1">
                                  <a:latin typeface="Cambria Math"/>
                                </a:rPr>
                                <m:t>𝐷𝐵</m:t>
                              </m:r>
                            </m:sub>
                            <m:sup>
                              <m:r>
                                <a:rPr lang="pl-PL" sz="10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pl-PL" sz="1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1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1000" i="1">
                              <a:latin typeface="Cambria Math"/>
                            </a:rPr>
                            <m:t>2,50−</m:t>
                          </m:r>
                          <m:r>
                            <a:rPr lang="pl-PL" sz="1000" i="1">
                              <a:latin typeface="Cambria Math"/>
                            </a:rPr>
                            <m:t>𝑗</m:t>
                          </m:r>
                          <m:r>
                            <a:rPr lang="pl-PL" sz="1000" i="1">
                              <a:latin typeface="Cambria Math"/>
                            </a:rPr>
                            <m:t>1,50</m:t>
                          </m:r>
                        </m:num>
                        <m:den>
                          <m:r>
                            <a:rPr lang="pl-PL" sz="1000" i="1">
                              <a:latin typeface="Cambria Math"/>
                            </a:rPr>
                            <m:t>3,443−</m:t>
                          </m:r>
                          <m:r>
                            <a:rPr lang="pl-PL" sz="1000" i="1">
                              <a:latin typeface="Cambria Math"/>
                            </a:rPr>
                            <m:t>𝑗</m:t>
                          </m:r>
                          <m:r>
                            <a:rPr lang="pl-PL" sz="1000" i="1">
                              <a:latin typeface="Cambria Math"/>
                            </a:rPr>
                            <m:t>1,988</m:t>
                          </m:r>
                        </m:den>
                      </m:f>
                      <m:r>
                        <a:rPr lang="pl-PL" sz="1000" i="1">
                          <a:latin typeface="Cambria Math"/>
                        </a:rPr>
                        <m:t>=(0,733−</m:t>
                      </m:r>
                      <m:r>
                        <a:rPr lang="pl-PL" sz="1000" i="1">
                          <a:latin typeface="Cambria Math"/>
                        </a:rPr>
                        <m:t>𝑗</m:t>
                      </m:r>
                      <m:r>
                        <a:rPr lang="pl-PL" sz="1000" i="1">
                          <a:latin typeface="Cambria Math"/>
                        </a:rPr>
                        <m:t>0,012)</m:t>
                      </m:r>
                      <m:r>
                        <a:rPr lang="pl-PL" sz="1000" i="1">
                          <a:latin typeface="Cambria Math"/>
                        </a:rPr>
                        <m:t>𝑘𝐴</m:t>
                      </m:r>
                    </m:oMath>
                  </m:oMathPara>
                </a14:m>
                <a:endParaRPr lang="pl-PL" sz="1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0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pl-PL" sz="10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pl-PL" sz="1000" i="1">
                                  <a:latin typeface="Cambria Math"/>
                                </a:rPr>
                                <m:t>𝐼</m:t>
                              </m:r>
                            </m:e>
                          </m:bar>
                        </m:e>
                        <m:sub>
                          <m:r>
                            <a:rPr lang="pl-PL" sz="1000" i="1">
                              <a:latin typeface="Cambria Math"/>
                            </a:rPr>
                            <m:t>𝑇</m:t>
                          </m:r>
                          <m:r>
                            <a:rPr lang="pl-PL" sz="1000" i="1">
                              <a:latin typeface="Cambria Math"/>
                            </a:rPr>
                            <m:t>1</m:t>
                          </m:r>
                          <m:r>
                            <a:rPr lang="pl-PL" sz="1000" i="1">
                              <a:latin typeface="Cambria Math"/>
                            </a:rPr>
                            <m:t>𝐷𝐶</m:t>
                          </m:r>
                        </m:sub>
                      </m:sSub>
                      <m:r>
                        <a:rPr lang="pl-PL" sz="1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1000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l-PL" sz="1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l-PL" sz="10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l-PL" sz="1000" i="1">
                                  <a:latin typeface="Cambria Math"/>
                                </a:rPr>
                                <m:t>𝑇</m:t>
                              </m:r>
                              <m:r>
                                <a:rPr lang="pl-PL" sz="10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pl-PL" sz="1000" i="1">
                                  <a:latin typeface="Cambria Math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pl-PL" sz="10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pl-PL" sz="1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l-PL" sz="10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l-PL" sz="1000" i="1">
                                  <a:latin typeface="Cambria Math"/>
                                </a:rPr>
                                <m:t>𝑇</m:t>
                              </m:r>
                              <m:r>
                                <a:rPr lang="pl-PL" sz="10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pl-PL" sz="1000" i="1">
                                  <a:latin typeface="Cambria Math"/>
                                </a:rPr>
                                <m:t>𝐷𝐶</m:t>
                              </m:r>
                            </m:sub>
                            <m:sup>
                              <m:r>
                                <a:rPr lang="pl-PL" sz="10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pl-PL" sz="1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1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1000" i="1">
                              <a:latin typeface="Cambria Math"/>
                            </a:rPr>
                            <m:t>3,50−</m:t>
                          </m:r>
                          <m:r>
                            <a:rPr lang="pl-PL" sz="1000" i="1">
                              <a:latin typeface="Cambria Math"/>
                            </a:rPr>
                            <m:t>𝑗</m:t>
                          </m:r>
                          <m:r>
                            <a:rPr lang="pl-PL" sz="1000" b="0" i="1" smtClean="0">
                              <a:latin typeface="Cambria Math"/>
                            </a:rPr>
                            <m:t>0</m:t>
                          </m:r>
                          <m:r>
                            <a:rPr lang="pl-PL" sz="1000" i="1">
                              <a:latin typeface="Cambria Math"/>
                            </a:rPr>
                            <m:t>,</m:t>
                          </m:r>
                          <m:r>
                            <a:rPr lang="pl-PL" sz="1000" b="0" i="1" smtClean="0">
                              <a:latin typeface="Cambria Math"/>
                            </a:rPr>
                            <m:t>3</m:t>
                          </m:r>
                          <m:r>
                            <a:rPr lang="pl-PL" sz="1000" i="1">
                              <a:latin typeface="Cambria Math"/>
                            </a:rPr>
                            <m:t>0</m:t>
                          </m:r>
                        </m:num>
                        <m:den>
                          <m:r>
                            <a:rPr lang="pl-PL" sz="1000" i="1">
                              <a:latin typeface="Cambria Math"/>
                            </a:rPr>
                            <m:t>0,000+</m:t>
                          </m:r>
                          <m:r>
                            <a:rPr lang="pl-PL" sz="1000" i="1">
                              <a:latin typeface="Cambria Math"/>
                            </a:rPr>
                            <m:t>𝑗</m:t>
                          </m:r>
                          <m:r>
                            <a:rPr lang="pl-PL" sz="1000" i="1">
                              <a:latin typeface="Cambria Math"/>
                            </a:rPr>
                            <m:t>3,976</m:t>
                          </m:r>
                        </m:den>
                      </m:f>
                      <m:r>
                        <a:rPr lang="pl-PL" sz="1000" i="1">
                          <a:latin typeface="Cambria Math"/>
                        </a:rPr>
                        <m:t>=(−0,075−</m:t>
                      </m:r>
                      <m:r>
                        <a:rPr lang="pl-PL" sz="1000" i="1">
                          <a:latin typeface="Cambria Math"/>
                        </a:rPr>
                        <m:t>𝑗</m:t>
                      </m:r>
                      <m:r>
                        <a:rPr lang="pl-PL" sz="1000" i="1">
                          <a:latin typeface="Cambria Math"/>
                        </a:rPr>
                        <m:t>0,880)</m:t>
                      </m:r>
                      <m:r>
                        <a:rPr lang="pl-PL" sz="1000" i="1">
                          <a:latin typeface="Cambria Math"/>
                        </a:rPr>
                        <m:t>𝑘𝐴</m:t>
                      </m:r>
                    </m:oMath>
                  </m:oMathPara>
                </a14:m>
                <a:endParaRPr lang="pl-PL" sz="1000" b="1" i="1" dirty="0">
                  <a:solidFill>
                    <a:srgbClr val="009900"/>
                  </a:solidFill>
                  <a:ea typeface="Times New Roman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2" name="ITD1,A,B,C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291635" y="3914428"/>
                <a:ext cx="3321169" cy="994311"/>
              </a:xfrm>
              <a:prstGeom prst="rect">
                <a:avLst/>
              </a:prstGeom>
              <a:blipFill rotWithShape="1">
                <a:blip r:embed="rId9"/>
                <a:stretch>
                  <a:fillRect l="-1468" b="-49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3" name="Strz_UT1D-&gt;IT1D"/>
          <p:cNvCxnSpPr/>
          <p:nvPr/>
        </p:nvCxnSpPr>
        <p:spPr bwMode="auto">
          <a:xfrm flipH="1">
            <a:off x="2828925" y="3543300"/>
            <a:ext cx="876300" cy="4000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p:cxnSp>
        <p:nvCxnSpPr>
          <p:cNvPr id="198" name="Strz_PQT1-&gt;IT1D"/>
          <p:cNvCxnSpPr/>
          <p:nvPr/>
        </p:nvCxnSpPr>
        <p:spPr bwMode="auto">
          <a:xfrm>
            <a:off x="2200275" y="3333750"/>
            <a:ext cx="400050" cy="8572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p:sp>
        <p:nvSpPr>
          <p:cNvPr id="178" name="PQT2_asym"/>
          <p:cNvSpPr txBox="1">
            <a:spLocks noChangeArrowheads="1"/>
          </p:cNvSpPr>
          <p:nvPr/>
        </p:nvSpPr>
        <p:spPr bwMode="auto">
          <a:xfrm>
            <a:off x="5358901" y="3300903"/>
            <a:ext cx="14972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000" b="1" i="1" dirty="0" smtClean="0">
                <a:ea typeface="Times New Roman"/>
                <a:cs typeface="Times New Roman" panose="02020603050405020304" pitchFamily="18" charset="0"/>
              </a:rPr>
              <a:t>P</a:t>
            </a:r>
            <a:r>
              <a:rPr lang="pl-PL" sz="1000" b="1" i="1" baseline="-25000" dirty="0" smtClean="0">
                <a:ea typeface="Times New Roman"/>
                <a:cs typeface="Times New Roman" panose="02020603050405020304" pitchFamily="18" charset="0"/>
              </a:rPr>
              <a:t>T2</a:t>
            </a:r>
            <a:r>
              <a:rPr lang="pl-PL" sz="1000" b="1" i="1" dirty="0" smtClean="0">
                <a:ea typeface="Times New Roman"/>
                <a:cs typeface="Times New Roman" panose="02020603050405020304" pitchFamily="18" charset="0"/>
              </a:rPr>
              <a:t>=</a:t>
            </a:r>
            <a:r>
              <a:rPr lang="pl-PL" sz="1000" b="1" i="1" dirty="0">
                <a:ea typeface="Times New Roman"/>
                <a:cs typeface="Times New Roman" panose="02020603050405020304" pitchFamily="18" charset="0"/>
              </a:rPr>
              <a:t>(</a:t>
            </a:r>
            <a:r>
              <a:rPr lang="pl-PL" sz="1200" b="1" i="1" dirty="0">
                <a:solidFill>
                  <a:srgbClr val="000099"/>
                </a:solidFill>
                <a:ea typeface="Times New Roman"/>
                <a:cs typeface="Times New Roman" panose="02020603050405020304" pitchFamily="18" charset="0"/>
              </a:rPr>
              <a:t>3,0</a:t>
            </a:r>
            <a:r>
              <a:rPr lang="pl-PL" sz="1000" b="1" i="1" dirty="0">
                <a:ea typeface="Times New Roman"/>
                <a:cs typeface="Times New Roman" panose="02020603050405020304" pitchFamily="18" charset="0"/>
              </a:rPr>
              <a:t>+</a:t>
            </a:r>
            <a:r>
              <a:rPr lang="pl-PL" sz="1200" b="1" i="1" dirty="0">
                <a:solidFill>
                  <a:srgbClr val="000099"/>
                </a:solidFill>
                <a:ea typeface="Times New Roman"/>
                <a:cs typeface="Times New Roman" panose="02020603050405020304" pitchFamily="18" charset="0"/>
              </a:rPr>
              <a:t>4,5</a:t>
            </a:r>
            <a:r>
              <a:rPr lang="pl-PL" sz="1000" b="1" i="1" dirty="0">
                <a:ea typeface="Times New Roman"/>
                <a:cs typeface="Times New Roman" panose="02020603050405020304" pitchFamily="18" charset="0"/>
              </a:rPr>
              <a:t>+</a:t>
            </a:r>
            <a:r>
              <a:rPr lang="pl-PL" sz="1200" b="1" i="1" dirty="0">
                <a:solidFill>
                  <a:srgbClr val="000099"/>
                </a:solidFill>
                <a:ea typeface="Times New Roman"/>
                <a:cs typeface="Times New Roman" panose="02020603050405020304" pitchFamily="18" charset="0"/>
              </a:rPr>
              <a:t>1,5</a:t>
            </a:r>
            <a:r>
              <a:rPr lang="pl-PL" sz="1000" b="1" i="1" dirty="0" smtClean="0">
                <a:ea typeface="Times New Roman"/>
                <a:cs typeface="Times New Roman" panose="02020603050405020304" pitchFamily="18" charset="0"/>
              </a:rPr>
              <a:t>)=</a:t>
            </a:r>
            <a:r>
              <a:rPr lang="pl-PL" sz="1000" b="1" i="1" dirty="0" smtClean="0">
                <a:solidFill>
                  <a:srgbClr val="009900"/>
                </a:solidFill>
                <a:ea typeface="Times New Roman"/>
                <a:cs typeface="Times New Roman" panose="02020603050405020304" pitchFamily="18" charset="0"/>
              </a:rPr>
              <a:t>9</a:t>
            </a:r>
            <a:r>
              <a:rPr lang="pl-PL" sz="1000" b="1" i="1" dirty="0" smtClean="0">
                <a:ea typeface="Times New Roman"/>
                <a:cs typeface="Times New Roman" panose="02020603050405020304" pitchFamily="18" charset="0"/>
              </a:rPr>
              <a:t>MW</a:t>
            </a:r>
          </a:p>
          <a:p>
            <a:pPr algn="just">
              <a:spcAft>
                <a:spcPts val="0"/>
              </a:spcAft>
            </a:pPr>
            <a:r>
              <a:rPr lang="pl-PL" sz="1000" b="1" i="1" dirty="0" smtClean="0">
                <a:ea typeface="Times New Roman"/>
                <a:cs typeface="Times New Roman" panose="02020603050405020304" pitchFamily="18" charset="0"/>
              </a:rPr>
              <a:t>Q</a:t>
            </a:r>
            <a:r>
              <a:rPr lang="pl-PL" sz="1000" b="1" i="1" baseline="-25000" dirty="0" smtClean="0">
                <a:ea typeface="Times New Roman"/>
                <a:cs typeface="Times New Roman" panose="02020603050405020304" pitchFamily="18" charset="0"/>
              </a:rPr>
              <a:t>T2</a:t>
            </a:r>
            <a:r>
              <a:rPr lang="pl-PL" sz="1000" b="1" i="1" dirty="0" smtClean="0">
                <a:ea typeface="Times New Roman"/>
                <a:cs typeface="Times New Roman" panose="02020603050405020304" pitchFamily="18" charset="0"/>
              </a:rPr>
              <a:t>=</a:t>
            </a:r>
            <a:r>
              <a:rPr lang="pl-PL" sz="1000" b="1" i="1" dirty="0">
                <a:ea typeface="Times New Roman"/>
                <a:cs typeface="Times New Roman" panose="02020603050405020304" pitchFamily="18" charset="0"/>
              </a:rPr>
              <a:t>(</a:t>
            </a:r>
            <a:r>
              <a:rPr lang="pl-PL" sz="1200" b="1" i="1" dirty="0">
                <a:solidFill>
                  <a:srgbClr val="000099"/>
                </a:solidFill>
                <a:ea typeface="Times New Roman"/>
                <a:cs typeface="Times New Roman" panose="02020603050405020304" pitchFamily="18" charset="0"/>
              </a:rPr>
              <a:t>0,2</a:t>
            </a:r>
            <a:r>
              <a:rPr lang="pl-PL" sz="1000" b="1" i="1" dirty="0">
                <a:ea typeface="Times New Roman"/>
                <a:cs typeface="Times New Roman" panose="02020603050405020304" pitchFamily="18" charset="0"/>
              </a:rPr>
              <a:t>+</a:t>
            </a:r>
            <a:r>
              <a:rPr lang="pl-PL" sz="1200" b="1" i="1" dirty="0">
                <a:solidFill>
                  <a:srgbClr val="000099"/>
                </a:solidFill>
                <a:ea typeface="Times New Roman"/>
                <a:cs typeface="Times New Roman" panose="02020603050405020304" pitchFamily="18" charset="0"/>
              </a:rPr>
              <a:t>1,7</a:t>
            </a:r>
            <a:r>
              <a:rPr lang="pl-PL" sz="1000" b="1" i="1" dirty="0">
                <a:ea typeface="Times New Roman"/>
                <a:cs typeface="Times New Roman" panose="02020603050405020304" pitchFamily="18" charset="0"/>
              </a:rPr>
              <a:t>+</a:t>
            </a:r>
            <a:r>
              <a:rPr lang="pl-PL" sz="1200" b="1" i="1" dirty="0">
                <a:solidFill>
                  <a:srgbClr val="000099"/>
                </a:solidFill>
                <a:ea typeface="Times New Roman"/>
                <a:cs typeface="Times New Roman" panose="02020603050405020304" pitchFamily="18" charset="0"/>
              </a:rPr>
              <a:t>1,1</a:t>
            </a:r>
            <a:r>
              <a:rPr lang="pl-PL" sz="1000" b="1" i="1" dirty="0" smtClean="0">
                <a:ea typeface="Times New Roman"/>
                <a:cs typeface="Times New Roman" panose="02020603050405020304" pitchFamily="18" charset="0"/>
              </a:rPr>
              <a:t>)=</a:t>
            </a:r>
            <a:r>
              <a:rPr lang="pl-PL" sz="1000" b="1" i="1" dirty="0" smtClean="0">
                <a:solidFill>
                  <a:srgbClr val="009900"/>
                </a:solidFill>
                <a:ea typeface="Times New Roman"/>
                <a:cs typeface="Times New Roman" panose="02020603050405020304" pitchFamily="18" charset="0"/>
              </a:rPr>
              <a:t>3</a:t>
            </a:r>
            <a:r>
              <a:rPr lang="pl-PL" sz="1000" b="1" i="1" dirty="0" smtClean="0">
                <a:ea typeface="Times New Roman"/>
                <a:cs typeface="Times New Roman" panose="02020603050405020304" pitchFamily="18" charset="0"/>
              </a:rPr>
              <a:t>M</a:t>
            </a:r>
            <a:r>
              <a:rPr lang="pl-PL" sz="900" b="1" i="1" dirty="0" smtClean="0">
                <a:ea typeface="Times New Roman"/>
                <a:cs typeface="Times New Roman" panose="02020603050405020304" pitchFamily="18" charset="0"/>
              </a:rPr>
              <a:t>v</a:t>
            </a:r>
            <a:r>
              <a:rPr lang="pl-PL" sz="1000" b="1" i="1" dirty="0" smtClean="0">
                <a:ea typeface="Times New Roman"/>
                <a:cs typeface="Times New Roman" panose="02020603050405020304" pitchFamily="18" charset="0"/>
              </a:rPr>
              <a:t>ar</a:t>
            </a:r>
            <a:endParaRPr lang="pl-PL" sz="1000" b="1" i="1" dirty="0"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79" name="PQT1_asym"/>
          <p:cNvSpPr txBox="1">
            <a:spLocks noChangeArrowheads="1"/>
          </p:cNvSpPr>
          <p:nvPr/>
        </p:nvSpPr>
        <p:spPr bwMode="auto">
          <a:xfrm>
            <a:off x="3324919" y="3300903"/>
            <a:ext cx="1636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000" b="1" i="1" dirty="0" smtClean="0">
                <a:ea typeface="Times New Roman"/>
                <a:cs typeface="Times New Roman" panose="02020603050405020304" pitchFamily="18" charset="0"/>
              </a:rPr>
              <a:t>P</a:t>
            </a:r>
            <a:r>
              <a:rPr lang="pl-PL" sz="1000" b="1" i="1" baseline="-25000" dirty="0" smtClean="0">
                <a:ea typeface="Times New Roman"/>
                <a:cs typeface="Times New Roman" panose="02020603050405020304" pitchFamily="18" charset="0"/>
              </a:rPr>
              <a:t>T1</a:t>
            </a:r>
            <a:r>
              <a:rPr lang="pl-PL" sz="1000" b="1" i="1" dirty="0" smtClean="0">
                <a:ea typeface="Times New Roman"/>
                <a:cs typeface="Times New Roman" panose="02020603050405020304" pitchFamily="18" charset="0"/>
              </a:rPr>
              <a:t>=(</a:t>
            </a:r>
            <a:r>
              <a:rPr lang="pl-PL" sz="1200" b="1" i="1" dirty="0" smtClean="0">
                <a:solidFill>
                  <a:srgbClr val="000099"/>
                </a:solidFill>
                <a:ea typeface="Times New Roman"/>
                <a:cs typeface="Times New Roman" panose="02020603050405020304" pitchFamily="18" charset="0"/>
              </a:rPr>
              <a:t>6,0</a:t>
            </a:r>
            <a:r>
              <a:rPr lang="pl-PL" sz="1000" b="1" i="1" dirty="0" smtClean="0">
                <a:solidFill>
                  <a:srgbClr val="000099"/>
                </a:solidFill>
                <a:ea typeface="Times New Roman"/>
                <a:cs typeface="Times New Roman" panose="02020603050405020304" pitchFamily="18" charset="0"/>
              </a:rPr>
              <a:t>+</a:t>
            </a:r>
            <a:r>
              <a:rPr lang="pl-PL" sz="1200" b="1" i="1" dirty="0" smtClean="0">
                <a:solidFill>
                  <a:srgbClr val="000099"/>
                </a:solidFill>
                <a:ea typeface="Times New Roman"/>
                <a:cs typeface="Times New Roman" panose="02020603050405020304" pitchFamily="18" charset="0"/>
              </a:rPr>
              <a:t>2,5</a:t>
            </a:r>
            <a:r>
              <a:rPr lang="pl-PL" sz="1000" b="1" i="1" dirty="0" smtClean="0">
                <a:solidFill>
                  <a:srgbClr val="000099"/>
                </a:solidFill>
                <a:ea typeface="Times New Roman"/>
                <a:cs typeface="Times New Roman" panose="02020603050405020304" pitchFamily="18" charset="0"/>
              </a:rPr>
              <a:t>+</a:t>
            </a:r>
            <a:r>
              <a:rPr lang="pl-PL" sz="1200" b="1" i="1" dirty="0" smtClean="0">
                <a:solidFill>
                  <a:srgbClr val="000099"/>
                </a:solidFill>
                <a:ea typeface="Times New Roman"/>
                <a:cs typeface="Times New Roman" panose="02020603050405020304" pitchFamily="18" charset="0"/>
              </a:rPr>
              <a:t>3,5</a:t>
            </a:r>
            <a:r>
              <a:rPr lang="pl-PL" sz="1000" b="1" i="1" dirty="0" smtClean="0">
                <a:ea typeface="Times New Roman"/>
                <a:cs typeface="Times New Roman" panose="02020603050405020304" pitchFamily="18" charset="0"/>
              </a:rPr>
              <a:t>)=</a:t>
            </a:r>
            <a:r>
              <a:rPr lang="pl-PL" sz="1000" b="1" i="1" dirty="0" smtClean="0">
                <a:solidFill>
                  <a:srgbClr val="009900"/>
                </a:solidFill>
                <a:ea typeface="Times New Roman"/>
                <a:cs typeface="Times New Roman" panose="02020603050405020304" pitchFamily="18" charset="0"/>
              </a:rPr>
              <a:t>12</a:t>
            </a:r>
            <a:r>
              <a:rPr lang="pl-PL" sz="1000" b="1" i="1" dirty="0" smtClean="0">
                <a:ea typeface="Times New Roman"/>
                <a:cs typeface="Times New Roman" panose="02020603050405020304" pitchFamily="18" charset="0"/>
              </a:rPr>
              <a:t>MW</a:t>
            </a:r>
          </a:p>
          <a:p>
            <a:pPr algn="just">
              <a:spcAft>
                <a:spcPts val="0"/>
              </a:spcAft>
            </a:pPr>
            <a:r>
              <a:rPr lang="pl-PL" sz="1000" b="1" i="1" dirty="0" smtClean="0">
                <a:ea typeface="Times New Roman"/>
                <a:cs typeface="Times New Roman" panose="02020603050405020304" pitchFamily="18" charset="0"/>
              </a:rPr>
              <a:t>Q</a:t>
            </a:r>
            <a:r>
              <a:rPr lang="pl-PL" sz="1000" b="1" i="1" baseline="-25000" dirty="0" smtClean="0">
                <a:ea typeface="Times New Roman"/>
                <a:cs typeface="Times New Roman" panose="02020603050405020304" pitchFamily="18" charset="0"/>
              </a:rPr>
              <a:t>T1</a:t>
            </a:r>
            <a:r>
              <a:rPr lang="pl-PL" sz="1000" b="1" i="1" dirty="0" smtClean="0">
                <a:ea typeface="Times New Roman"/>
                <a:cs typeface="Times New Roman" panose="02020603050405020304" pitchFamily="18" charset="0"/>
              </a:rPr>
              <a:t>=(</a:t>
            </a:r>
            <a:r>
              <a:rPr lang="pl-PL" sz="1200" b="1" i="1" dirty="0" smtClean="0">
                <a:solidFill>
                  <a:srgbClr val="000099"/>
                </a:solidFill>
                <a:ea typeface="Times New Roman"/>
                <a:cs typeface="Times New Roman" panose="02020603050405020304" pitchFamily="18" charset="0"/>
              </a:rPr>
              <a:t>2,7</a:t>
            </a:r>
            <a:r>
              <a:rPr lang="pl-PL" sz="1000" b="1" i="1" dirty="0" smtClean="0">
                <a:solidFill>
                  <a:srgbClr val="000099"/>
                </a:solidFill>
                <a:ea typeface="Times New Roman"/>
                <a:cs typeface="Times New Roman" panose="02020603050405020304" pitchFamily="18" charset="0"/>
              </a:rPr>
              <a:t>+</a:t>
            </a:r>
            <a:r>
              <a:rPr lang="pl-PL" sz="1200" b="1" i="1" dirty="0" smtClean="0">
                <a:solidFill>
                  <a:srgbClr val="000099"/>
                </a:solidFill>
                <a:ea typeface="Times New Roman"/>
                <a:cs typeface="Times New Roman" panose="02020603050405020304" pitchFamily="18" charset="0"/>
              </a:rPr>
              <a:t>1,5</a:t>
            </a:r>
            <a:r>
              <a:rPr lang="pl-PL" sz="1000" b="1" i="1" dirty="0" smtClean="0">
                <a:solidFill>
                  <a:srgbClr val="000099"/>
                </a:solidFill>
                <a:ea typeface="Times New Roman"/>
                <a:cs typeface="Times New Roman" panose="02020603050405020304" pitchFamily="18" charset="0"/>
              </a:rPr>
              <a:t>+</a:t>
            </a:r>
            <a:r>
              <a:rPr lang="pl-PL" sz="1200" b="1" i="1" dirty="0" smtClean="0">
                <a:solidFill>
                  <a:srgbClr val="000099"/>
                </a:solidFill>
                <a:ea typeface="Times New Roman"/>
                <a:cs typeface="Times New Roman" panose="02020603050405020304" pitchFamily="18" charset="0"/>
              </a:rPr>
              <a:t>0,3</a:t>
            </a:r>
            <a:r>
              <a:rPr lang="pl-PL" sz="1000" b="1" i="1" dirty="0" smtClean="0">
                <a:ea typeface="Times New Roman"/>
                <a:cs typeface="Times New Roman" panose="02020603050405020304" pitchFamily="18" charset="0"/>
              </a:rPr>
              <a:t>)=</a:t>
            </a:r>
            <a:r>
              <a:rPr lang="pl-PL" sz="1000" b="1" i="1" dirty="0" smtClean="0">
                <a:solidFill>
                  <a:srgbClr val="009900"/>
                </a:solidFill>
                <a:ea typeface="Times New Roman"/>
                <a:cs typeface="Times New Roman" panose="02020603050405020304" pitchFamily="18" charset="0"/>
              </a:rPr>
              <a:t>4,5</a:t>
            </a:r>
            <a:r>
              <a:rPr lang="pl-PL" sz="1000" b="1" i="1" dirty="0" smtClean="0">
                <a:ea typeface="Times New Roman"/>
                <a:cs typeface="Times New Roman" panose="02020603050405020304" pitchFamily="18" charset="0"/>
              </a:rPr>
              <a:t>Mvar</a:t>
            </a:r>
            <a:endParaRPr lang="pl-PL" sz="1000" b="1" i="1" dirty="0">
              <a:solidFill>
                <a:srgbClr val="009900"/>
              </a:solidFill>
              <a:ea typeface="Times New Roman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UT2D,A,B,C"/>
              <p:cNvSpPr/>
              <p:nvPr/>
            </p:nvSpPr>
            <p:spPr>
              <a:xfrm>
                <a:off x="7202641" y="3078919"/>
                <a:ext cx="1549077" cy="591316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𝐷𝐴</m:t>
                                    </m:r>
                                  </m:sub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(1)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𝐷𝐵</m:t>
                                    </m:r>
                                  </m:sub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(1)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𝐷𝐶</m:t>
                                    </m:r>
                                  </m:sub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(1)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b="1" i="1" smtClean="0">
                                  <a:solidFill>
                                    <a:srgbClr val="A2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  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𝟐𝟑𝟎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𝟏𝟑𝟑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𝟐𝟑𝟎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𝟏𝟑𝟑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𝟎𝟎𝟎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𝟐𝟔𝟓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𝑘𝑉</m:t>
                      </m:r>
                      <m:r>
                        <a:rPr lang="pl-PL" sz="8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pl-PL" sz="800" dirty="0"/>
              </a:p>
            </p:txBody>
          </p:sp>
        </mc:Choice>
        <mc:Fallback xmlns="">
          <p:sp>
            <p:nvSpPr>
              <p:cNvPr id="181" name="UT2D,A,B,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641" y="3078919"/>
                <a:ext cx="1549077" cy="59131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8" name="Strz_120_UT1D"/>
          <p:cNvCxnSpPr>
            <a:stCxn id="193" idx="2"/>
          </p:cNvCxnSpPr>
          <p:nvPr/>
        </p:nvCxnSpPr>
        <p:spPr bwMode="auto">
          <a:xfrm>
            <a:off x="1466850" y="399476"/>
            <a:ext cx="783566" cy="28059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UT1D,A,B,C"/>
              <p:cNvSpPr/>
              <p:nvPr/>
            </p:nvSpPr>
            <p:spPr>
              <a:xfrm>
                <a:off x="1291635" y="3078919"/>
                <a:ext cx="1549077" cy="591316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𝐷𝐴</m:t>
                                    </m:r>
                                  </m:sub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(1)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𝐷𝐵</m:t>
                                    </m:r>
                                  </m:sub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(1)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𝐷𝐶</m:t>
                                    </m:r>
                                  </m:sub>
                                  <m:sup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(1)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b="1" i="1" smtClean="0">
                                  <a:solidFill>
                                    <a:srgbClr val="A2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𝟒𝟒𝟑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𝟗𝟖𝟖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  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𝟒𝟒𝟑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𝟗𝟖𝟖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   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𝟎𝟎𝟎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𝟗𝟕𝟔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𝑘𝑉</m:t>
                      </m:r>
                      <m:r>
                        <a:rPr lang="pl-PL" sz="8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pl-PL" sz="800" dirty="0"/>
              </a:p>
            </p:txBody>
          </p:sp>
        </mc:Choice>
        <mc:Fallback xmlns="">
          <p:sp>
            <p:nvSpPr>
              <p:cNvPr id="180" name="UT1D,A,B,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635" y="3078919"/>
                <a:ext cx="1549077" cy="59131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0" name="Strz_120_UT2D"/>
          <p:cNvCxnSpPr>
            <a:stCxn id="193" idx="2"/>
          </p:cNvCxnSpPr>
          <p:nvPr/>
        </p:nvCxnSpPr>
        <p:spPr bwMode="auto">
          <a:xfrm>
            <a:off x="1466850" y="399476"/>
            <a:ext cx="6724650" cy="28104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p:sp>
        <p:nvSpPr>
          <p:cNvPr id="193" name="Uzad."/>
          <p:cNvSpPr txBox="1">
            <a:spLocks noChangeArrowheads="1"/>
          </p:cNvSpPr>
          <p:nvPr/>
        </p:nvSpPr>
        <p:spPr bwMode="auto">
          <a:xfrm>
            <a:off x="1130219" y="245588"/>
            <a:ext cx="67326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 upright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000" b="1" i="1" dirty="0" err="1">
                <a:solidFill>
                  <a:srgbClr val="000099"/>
                </a:solidFill>
                <a:ea typeface="Times New Roman"/>
                <a:cs typeface="Times New Roman" panose="02020603050405020304" pitchFamily="18" charset="0"/>
              </a:rPr>
              <a:t>E</a:t>
            </a:r>
            <a:r>
              <a:rPr lang="pl-PL" sz="1000" b="1" i="1" baseline="-25000" dirty="0" err="1" smtClean="0">
                <a:solidFill>
                  <a:srgbClr val="000099"/>
                </a:solidFill>
                <a:ea typeface="Times New Roman"/>
                <a:cs typeface="Times New Roman" panose="02020603050405020304" pitchFamily="18" charset="0"/>
              </a:rPr>
              <a:t>zad</a:t>
            </a:r>
            <a:r>
              <a:rPr lang="pl-PL" sz="1000" b="1" i="1" baseline="-25000" dirty="0" smtClean="0">
                <a:solidFill>
                  <a:srgbClr val="000099"/>
                </a:solidFill>
                <a:ea typeface="Times New Roman"/>
                <a:cs typeface="Times New Roman" panose="02020603050405020304" pitchFamily="18" charset="0"/>
              </a:rPr>
              <a:t>.</a:t>
            </a:r>
            <a:r>
              <a:rPr lang="pl-PL" sz="1000" b="1" i="1" dirty="0" smtClean="0">
                <a:solidFill>
                  <a:srgbClr val="000099"/>
                </a:solidFill>
                <a:ea typeface="Times New Roman"/>
                <a:cs typeface="Times New Roman" panose="02020603050405020304" pitchFamily="18" charset="0"/>
              </a:rPr>
              <a:t>=120 kV</a:t>
            </a:r>
            <a:endParaRPr lang="pl-PL" sz="1000" b="1" i="1" dirty="0">
              <a:solidFill>
                <a:srgbClr val="000099"/>
              </a:solidFill>
              <a:effectLst/>
              <a:ea typeface="Times New Roman"/>
              <a:cs typeface="Times New Roman" panose="02020603050405020304" pitchFamily="18" charset="0"/>
            </a:endParaRPr>
          </a:p>
        </p:txBody>
      </p:sp>
      <p:grpSp>
        <p:nvGrpSpPr>
          <p:cNvPr id="2" name="Schemat"/>
          <p:cNvGrpSpPr/>
          <p:nvPr/>
        </p:nvGrpSpPr>
        <p:grpSpPr>
          <a:xfrm>
            <a:off x="2711384" y="1018469"/>
            <a:ext cx="3721232" cy="2086718"/>
            <a:chOff x="2711384" y="1018469"/>
            <a:chExt cx="3721232" cy="2086718"/>
          </a:xfrm>
        </p:grpSpPr>
        <p:grpSp>
          <p:nvGrpSpPr>
            <p:cNvPr id="77" name="T2"/>
            <p:cNvGrpSpPr/>
            <p:nvPr/>
          </p:nvGrpSpPr>
          <p:grpSpPr>
            <a:xfrm>
              <a:off x="5556991" y="1223294"/>
              <a:ext cx="444636" cy="1881893"/>
              <a:chOff x="6377741" y="1116325"/>
              <a:chExt cx="444636" cy="1881893"/>
            </a:xfrm>
          </p:grpSpPr>
          <p:grpSp>
            <p:nvGrpSpPr>
              <p:cNvPr id="78" name="ZasT2"/>
              <p:cNvGrpSpPr/>
              <p:nvPr/>
            </p:nvGrpSpPr>
            <p:grpSpPr>
              <a:xfrm>
                <a:off x="6385056" y="1116325"/>
                <a:ext cx="437321" cy="1203321"/>
                <a:chOff x="0" y="0"/>
                <a:chExt cx="437322" cy="1203965"/>
              </a:xfrm>
            </p:grpSpPr>
            <p:cxnSp>
              <p:nvCxnSpPr>
                <p:cNvPr id="97" name="Line 1140"/>
                <p:cNvCxnSpPr/>
                <p:nvPr/>
              </p:nvCxnSpPr>
              <p:spPr bwMode="auto">
                <a:xfrm flipH="1" flipV="1">
                  <a:off x="0" y="787179"/>
                  <a:ext cx="0" cy="37440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8" name="Line 1140"/>
                <p:cNvCxnSpPr/>
                <p:nvPr/>
              </p:nvCxnSpPr>
              <p:spPr bwMode="auto">
                <a:xfrm flipH="1" flipV="1">
                  <a:off x="437322" y="397565"/>
                  <a:ext cx="0" cy="80640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9" name="Line 1140"/>
                <p:cNvCxnSpPr/>
                <p:nvPr/>
              </p:nvCxnSpPr>
              <p:spPr bwMode="auto">
                <a:xfrm flipV="1">
                  <a:off x="222637" y="0"/>
                  <a:ext cx="3600" cy="97200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79" name="T2"/>
              <p:cNvGrpSpPr/>
              <p:nvPr/>
            </p:nvGrpSpPr>
            <p:grpSpPr>
              <a:xfrm>
                <a:off x="6377741" y="2069759"/>
                <a:ext cx="436993" cy="928459"/>
                <a:chOff x="0" y="-12163"/>
                <a:chExt cx="436994" cy="928468"/>
              </a:xfrm>
            </p:grpSpPr>
            <p:grpSp>
              <p:nvGrpSpPr>
                <p:cNvPr id="80" name="T2"/>
                <p:cNvGrpSpPr/>
                <p:nvPr/>
              </p:nvGrpSpPr>
              <p:grpSpPr>
                <a:xfrm>
                  <a:off x="0" y="0"/>
                  <a:ext cx="436994" cy="916305"/>
                  <a:chOff x="175846" y="0"/>
                  <a:chExt cx="437322" cy="916918"/>
                </a:xfrm>
              </p:grpSpPr>
              <p:grpSp>
                <p:nvGrpSpPr>
                  <p:cNvPr id="82" name="T2"/>
                  <p:cNvGrpSpPr/>
                  <p:nvPr/>
                </p:nvGrpSpPr>
                <p:grpSpPr>
                  <a:xfrm>
                    <a:off x="175846" y="0"/>
                    <a:ext cx="431687" cy="718959"/>
                    <a:chOff x="0" y="0"/>
                    <a:chExt cx="431800" cy="719667"/>
                  </a:xfrm>
                </p:grpSpPr>
                <p:sp>
                  <p:nvSpPr>
                    <p:cNvPr id="87" name="Oval 1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431800" cy="43180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bg1">
                          <a:lumMod val="75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88" name="Oval 1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287867"/>
                      <a:ext cx="431800" cy="43180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bg1">
                          <a:lumMod val="75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grpSp>
                  <p:nvGrpSpPr>
                    <p:cNvPr id="89" name="Trójk"/>
                    <p:cNvGrpSpPr/>
                    <p:nvPr/>
                  </p:nvGrpSpPr>
                  <p:grpSpPr>
                    <a:xfrm>
                      <a:off x="135172" y="111318"/>
                      <a:ext cx="151952" cy="144000"/>
                      <a:chOff x="0" y="0"/>
                      <a:chExt cx="151952" cy="144000"/>
                    </a:xfrm>
                  </p:grpSpPr>
                  <p:cxnSp>
                    <p:nvCxnSpPr>
                      <p:cNvPr id="94" name="Line 1144"/>
                      <p:cNvCxnSpPr/>
                      <p:nvPr/>
                    </p:nvCxnSpPr>
                    <p:spPr bwMode="auto">
                      <a:xfrm>
                        <a:off x="7952" y="135172"/>
                        <a:ext cx="144000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bg1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95" name="Line 1145"/>
                      <p:cNvCxnSpPr/>
                      <p:nvPr/>
                    </p:nvCxnSpPr>
                    <p:spPr bwMode="auto">
                      <a:xfrm flipV="1">
                        <a:off x="0" y="0"/>
                        <a:ext cx="71755" cy="14351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bg1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96" name="Line 1146"/>
                      <p:cNvCxnSpPr/>
                      <p:nvPr/>
                    </p:nvCxnSpPr>
                    <p:spPr bwMode="auto">
                      <a:xfrm>
                        <a:off x="71562" y="0"/>
                        <a:ext cx="72000" cy="14400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bg1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grpSp>
                  <p:nvGrpSpPr>
                    <p:cNvPr id="90" name="Gwiazd"/>
                    <p:cNvGrpSpPr/>
                    <p:nvPr/>
                  </p:nvGrpSpPr>
                  <p:grpSpPr>
                    <a:xfrm>
                      <a:off x="143124" y="467544"/>
                      <a:ext cx="143562" cy="175367"/>
                      <a:chOff x="0" y="-9534"/>
                      <a:chExt cx="143562" cy="175367"/>
                    </a:xfrm>
                  </p:grpSpPr>
                  <p:cxnSp>
                    <p:nvCxnSpPr>
                      <p:cNvPr id="91" name="Line 1145"/>
                      <p:cNvCxnSpPr/>
                      <p:nvPr/>
                    </p:nvCxnSpPr>
                    <p:spPr bwMode="auto">
                      <a:xfrm flipV="1">
                        <a:off x="0" y="93833"/>
                        <a:ext cx="72000" cy="7200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bg1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92" name="Line 1146"/>
                      <p:cNvCxnSpPr/>
                      <p:nvPr/>
                    </p:nvCxnSpPr>
                    <p:spPr bwMode="auto">
                      <a:xfrm>
                        <a:off x="71562" y="93833"/>
                        <a:ext cx="72000" cy="7200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bg1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93" name="Line 1144"/>
                      <p:cNvCxnSpPr/>
                      <p:nvPr/>
                    </p:nvCxnSpPr>
                    <p:spPr bwMode="auto">
                      <a:xfrm>
                        <a:off x="71562" y="-9534"/>
                        <a:ext cx="0" cy="10795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bg1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</p:grpSp>
              <p:grpSp>
                <p:nvGrpSpPr>
                  <p:cNvPr id="83" name="ZasODB"/>
                  <p:cNvGrpSpPr/>
                  <p:nvPr/>
                </p:nvGrpSpPr>
                <p:grpSpPr>
                  <a:xfrm>
                    <a:off x="175846" y="542611"/>
                    <a:ext cx="437322" cy="374307"/>
                    <a:chOff x="0" y="0"/>
                    <a:chExt cx="437322" cy="374400"/>
                  </a:xfrm>
                </p:grpSpPr>
                <p:cxnSp>
                  <p:nvCxnSpPr>
                    <p:cNvPr id="84" name="Line 1140"/>
                    <p:cNvCxnSpPr/>
                    <p:nvPr/>
                  </p:nvCxnSpPr>
                  <p:spPr bwMode="auto">
                    <a:xfrm flipH="1" flipV="1">
                      <a:off x="0" y="0"/>
                      <a:ext cx="0" cy="37440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bg1">
                          <a:lumMod val="75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85" name="Line 1140"/>
                    <p:cNvCxnSpPr/>
                    <p:nvPr/>
                  </p:nvCxnSpPr>
                  <p:spPr bwMode="auto">
                    <a:xfrm flipH="1" flipV="1">
                      <a:off x="437322" y="0"/>
                      <a:ext cx="0" cy="37440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bg1">
                          <a:lumMod val="75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86" name="Line 1140"/>
                    <p:cNvCxnSpPr/>
                    <p:nvPr/>
                  </p:nvCxnSpPr>
                  <p:spPr bwMode="auto">
                    <a:xfrm flipV="1">
                      <a:off x="222637" y="182880"/>
                      <a:ext cx="0" cy="18000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bg1">
                          <a:lumMod val="75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sp>
              <p:nvSpPr>
                <p:cNvPr id="81" name="Text Box 1204"/>
                <p:cNvSpPr txBox="1">
                  <a:spLocks noChangeArrowheads="1"/>
                </p:cNvSpPr>
                <p:nvPr/>
              </p:nvSpPr>
              <p:spPr bwMode="auto">
                <a:xfrm>
                  <a:off x="141768" y="-12163"/>
                  <a:ext cx="120226" cy="1600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dirty="0">
                      <a:solidFill>
                        <a:srgbClr val="808080"/>
                      </a:solidFill>
                      <a:effectLst/>
                      <a:latin typeface="Times New Roman"/>
                      <a:ea typeface="Times New Roman"/>
                    </a:rPr>
                    <a:t>T2</a:t>
                  </a:r>
                  <a:endParaRPr lang="pl-PL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</p:grpSp>
        <p:grpSp>
          <p:nvGrpSpPr>
            <p:cNvPr id="100" name="T1"/>
            <p:cNvGrpSpPr/>
            <p:nvPr/>
          </p:nvGrpSpPr>
          <p:grpSpPr>
            <a:xfrm>
              <a:off x="4437767" y="1223294"/>
              <a:ext cx="473897" cy="1881893"/>
              <a:chOff x="5258517" y="1116325"/>
              <a:chExt cx="473897" cy="1881893"/>
            </a:xfrm>
          </p:grpSpPr>
          <p:grpSp>
            <p:nvGrpSpPr>
              <p:cNvPr id="101" name="ZasT1"/>
              <p:cNvGrpSpPr/>
              <p:nvPr/>
            </p:nvGrpSpPr>
            <p:grpSpPr>
              <a:xfrm>
                <a:off x="5295093" y="1116325"/>
                <a:ext cx="437321" cy="1203321"/>
                <a:chOff x="0" y="0"/>
                <a:chExt cx="437322" cy="1203965"/>
              </a:xfrm>
            </p:grpSpPr>
            <p:cxnSp>
              <p:nvCxnSpPr>
                <p:cNvPr id="120" name="Line 1140"/>
                <p:cNvCxnSpPr/>
                <p:nvPr/>
              </p:nvCxnSpPr>
              <p:spPr bwMode="auto">
                <a:xfrm flipH="1" flipV="1">
                  <a:off x="0" y="787179"/>
                  <a:ext cx="0" cy="37440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1" name="Line 1140"/>
                <p:cNvCxnSpPr/>
                <p:nvPr/>
              </p:nvCxnSpPr>
              <p:spPr bwMode="auto">
                <a:xfrm flipH="1" flipV="1">
                  <a:off x="437322" y="397565"/>
                  <a:ext cx="0" cy="80640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2" name="Line 1140"/>
                <p:cNvCxnSpPr/>
                <p:nvPr/>
              </p:nvCxnSpPr>
              <p:spPr bwMode="auto">
                <a:xfrm flipV="1">
                  <a:off x="222637" y="0"/>
                  <a:ext cx="3600" cy="97200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02" name="T1"/>
              <p:cNvGrpSpPr/>
              <p:nvPr/>
            </p:nvGrpSpPr>
            <p:grpSpPr>
              <a:xfrm>
                <a:off x="5258517" y="2062449"/>
                <a:ext cx="464819" cy="935769"/>
                <a:chOff x="0" y="-19473"/>
                <a:chExt cx="464820" cy="935778"/>
              </a:xfrm>
            </p:grpSpPr>
            <p:grpSp>
              <p:nvGrpSpPr>
                <p:cNvPr id="103" name="T1"/>
                <p:cNvGrpSpPr/>
                <p:nvPr/>
              </p:nvGrpSpPr>
              <p:grpSpPr>
                <a:xfrm>
                  <a:off x="0" y="0"/>
                  <a:ext cx="464820" cy="916305"/>
                  <a:chOff x="142397" y="0"/>
                  <a:chExt cx="465136" cy="916918"/>
                </a:xfrm>
              </p:grpSpPr>
              <p:grpSp>
                <p:nvGrpSpPr>
                  <p:cNvPr id="105" name="T1"/>
                  <p:cNvGrpSpPr/>
                  <p:nvPr/>
                </p:nvGrpSpPr>
                <p:grpSpPr>
                  <a:xfrm>
                    <a:off x="142397" y="0"/>
                    <a:ext cx="465136" cy="703061"/>
                    <a:chOff x="-33458" y="0"/>
                    <a:chExt cx="465258" cy="703754"/>
                  </a:xfrm>
                </p:grpSpPr>
                <p:sp>
                  <p:nvSpPr>
                    <p:cNvPr id="110" name="Oval 1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431800" cy="43180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bg1">
                          <a:lumMod val="75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111" name="Oval 1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33458" y="271954"/>
                      <a:ext cx="431800" cy="43180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bg1">
                          <a:lumMod val="75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grpSp>
                  <p:nvGrpSpPr>
                    <p:cNvPr id="112" name="Trójk"/>
                    <p:cNvGrpSpPr/>
                    <p:nvPr/>
                  </p:nvGrpSpPr>
                  <p:grpSpPr>
                    <a:xfrm>
                      <a:off x="135172" y="111318"/>
                      <a:ext cx="151952" cy="144000"/>
                      <a:chOff x="0" y="0"/>
                      <a:chExt cx="151952" cy="144000"/>
                    </a:xfrm>
                  </p:grpSpPr>
                  <p:cxnSp>
                    <p:nvCxnSpPr>
                      <p:cNvPr id="117" name="Line 1144"/>
                      <p:cNvCxnSpPr/>
                      <p:nvPr/>
                    </p:nvCxnSpPr>
                    <p:spPr bwMode="auto">
                      <a:xfrm>
                        <a:off x="7952" y="135172"/>
                        <a:ext cx="144000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bg1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18" name="Line 1145"/>
                      <p:cNvCxnSpPr/>
                      <p:nvPr/>
                    </p:nvCxnSpPr>
                    <p:spPr bwMode="auto">
                      <a:xfrm flipV="1">
                        <a:off x="0" y="0"/>
                        <a:ext cx="71755" cy="14351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bg1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19" name="Line 1146"/>
                      <p:cNvCxnSpPr/>
                      <p:nvPr/>
                    </p:nvCxnSpPr>
                    <p:spPr bwMode="auto">
                      <a:xfrm>
                        <a:off x="71562" y="0"/>
                        <a:ext cx="72000" cy="14400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bg1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grpSp>
                  <p:nvGrpSpPr>
                    <p:cNvPr id="113" name="Gwiazd"/>
                    <p:cNvGrpSpPr/>
                    <p:nvPr/>
                  </p:nvGrpSpPr>
                  <p:grpSpPr>
                    <a:xfrm>
                      <a:off x="143124" y="467544"/>
                      <a:ext cx="143562" cy="175367"/>
                      <a:chOff x="0" y="-9534"/>
                      <a:chExt cx="143562" cy="175367"/>
                    </a:xfrm>
                  </p:grpSpPr>
                  <p:cxnSp>
                    <p:nvCxnSpPr>
                      <p:cNvPr id="114" name="Line 1145"/>
                      <p:cNvCxnSpPr/>
                      <p:nvPr/>
                    </p:nvCxnSpPr>
                    <p:spPr bwMode="auto">
                      <a:xfrm flipV="1">
                        <a:off x="0" y="93833"/>
                        <a:ext cx="72000" cy="7200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bg1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15" name="Line 1146"/>
                      <p:cNvCxnSpPr/>
                      <p:nvPr/>
                    </p:nvCxnSpPr>
                    <p:spPr bwMode="auto">
                      <a:xfrm>
                        <a:off x="71562" y="93833"/>
                        <a:ext cx="72000" cy="7200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bg1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16" name="Line 1144"/>
                      <p:cNvCxnSpPr/>
                      <p:nvPr/>
                    </p:nvCxnSpPr>
                    <p:spPr bwMode="auto">
                      <a:xfrm>
                        <a:off x="71562" y="-9534"/>
                        <a:ext cx="0" cy="10795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bg1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</p:grpSp>
              <p:grpSp>
                <p:nvGrpSpPr>
                  <p:cNvPr id="106" name="ZasODB"/>
                  <p:cNvGrpSpPr/>
                  <p:nvPr/>
                </p:nvGrpSpPr>
                <p:grpSpPr>
                  <a:xfrm>
                    <a:off x="142909" y="520805"/>
                    <a:ext cx="428536" cy="396113"/>
                    <a:chOff x="-32936" y="-21811"/>
                    <a:chExt cx="428536" cy="396211"/>
                  </a:xfrm>
                </p:grpSpPr>
                <p:cxnSp>
                  <p:nvCxnSpPr>
                    <p:cNvPr id="107" name="Line 1140"/>
                    <p:cNvCxnSpPr/>
                    <p:nvPr/>
                  </p:nvCxnSpPr>
                  <p:spPr bwMode="auto">
                    <a:xfrm flipH="1" flipV="1">
                      <a:off x="-32936" y="-21811"/>
                      <a:ext cx="0" cy="37440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bg1">
                          <a:lumMod val="75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08" name="Line 1140"/>
                    <p:cNvCxnSpPr/>
                    <p:nvPr/>
                  </p:nvCxnSpPr>
                  <p:spPr bwMode="auto">
                    <a:xfrm flipH="1" flipV="1">
                      <a:off x="395600" y="0"/>
                      <a:ext cx="0" cy="37440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bg1">
                          <a:lumMod val="75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09" name="Line 1140"/>
                    <p:cNvCxnSpPr/>
                    <p:nvPr/>
                  </p:nvCxnSpPr>
                  <p:spPr bwMode="auto">
                    <a:xfrm flipV="1">
                      <a:off x="222637" y="159260"/>
                      <a:ext cx="0" cy="18000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bg1">
                          <a:lumMod val="75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sp>
              <p:nvSpPr>
                <p:cNvPr id="104" name="Text Box 1204"/>
                <p:cNvSpPr txBox="1">
                  <a:spLocks noChangeArrowheads="1"/>
                </p:cNvSpPr>
                <p:nvPr/>
              </p:nvSpPr>
              <p:spPr bwMode="auto">
                <a:xfrm>
                  <a:off x="188204" y="-19473"/>
                  <a:ext cx="120226" cy="1600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dirty="0">
                      <a:solidFill>
                        <a:srgbClr val="808080"/>
                      </a:solidFill>
                      <a:effectLst/>
                      <a:latin typeface="Times New Roman"/>
                      <a:ea typeface="Times New Roman"/>
                    </a:rPr>
                    <a:t>T1</a:t>
                  </a:r>
                  <a:endParaRPr lang="pl-PL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</p:grpSp>
        <p:grpSp>
          <p:nvGrpSpPr>
            <p:cNvPr id="123" name="Siec_SN"/>
            <p:cNvGrpSpPr/>
            <p:nvPr/>
          </p:nvGrpSpPr>
          <p:grpSpPr>
            <a:xfrm>
              <a:off x="2711384" y="1018469"/>
              <a:ext cx="3721232" cy="1165610"/>
              <a:chOff x="3532134" y="911500"/>
              <a:chExt cx="3721232" cy="1165610"/>
            </a:xfrm>
          </p:grpSpPr>
          <p:grpSp>
            <p:nvGrpSpPr>
              <p:cNvPr id="124" name="L_SN"/>
              <p:cNvGrpSpPr/>
              <p:nvPr/>
            </p:nvGrpSpPr>
            <p:grpSpPr>
              <a:xfrm>
                <a:off x="3539448" y="1100042"/>
                <a:ext cx="3713918" cy="790339"/>
                <a:chOff x="-16830" y="179455"/>
                <a:chExt cx="3714895" cy="791043"/>
              </a:xfrm>
            </p:grpSpPr>
            <p:cxnSp>
              <p:nvCxnSpPr>
                <p:cNvPr id="172" name="Line 1187"/>
                <p:cNvCxnSpPr/>
                <p:nvPr/>
              </p:nvCxnSpPr>
              <p:spPr bwMode="auto">
                <a:xfrm flipV="1">
                  <a:off x="314150" y="970498"/>
                  <a:ext cx="338391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3" name="Line 1185"/>
                <p:cNvCxnSpPr/>
                <p:nvPr/>
              </p:nvCxnSpPr>
              <p:spPr bwMode="auto">
                <a:xfrm>
                  <a:off x="0" y="824643"/>
                  <a:ext cx="326824" cy="14473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4" name="Line 1187"/>
                <p:cNvCxnSpPr/>
                <p:nvPr/>
              </p:nvCxnSpPr>
              <p:spPr bwMode="auto">
                <a:xfrm flipV="1">
                  <a:off x="170824" y="572201"/>
                  <a:ext cx="3506300" cy="56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5" name="Line 1184"/>
                <p:cNvCxnSpPr/>
                <p:nvPr/>
              </p:nvCxnSpPr>
              <p:spPr bwMode="auto">
                <a:xfrm flipV="1">
                  <a:off x="-16830" y="179455"/>
                  <a:ext cx="316551" cy="16265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6" name="Line 1187"/>
                <p:cNvCxnSpPr/>
                <p:nvPr/>
              </p:nvCxnSpPr>
              <p:spPr bwMode="auto">
                <a:xfrm flipV="1">
                  <a:off x="286101" y="185124"/>
                  <a:ext cx="338392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25" name="Imp_SN"/>
              <p:cNvGrpSpPr/>
              <p:nvPr/>
            </p:nvGrpSpPr>
            <p:grpSpPr>
              <a:xfrm>
                <a:off x="3532134" y="911500"/>
                <a:ext cx="3302821" cy="1165610"/>
                <a:chOff x="3532134" y="911500"/>
                <a:chExt cx="3302821" cy="1165610"/>
              </a:xfrm>
            </p:grpSpPr>
            <p:grpSp>
              <p:nvGrpSpPr>
                <p:cNvPr id="126" name="OznFaz"/>
                <p:cNvGrpSpPr/>
                <p:nvPr/>
              </p:nvGrpSpPr>
              <p:grpSpPr>
                <a:xfrm>
                  <a:off x="3751589" y="955391"/>
                  <a:ext cx="73021" cy="1121719"/>
                  <a:chOff x="0" y="-38100"/>
                  <a:chExt cx="73660" cy="1122048"/>
                </a:xfrm>
              </p:grpSpPr>
              <p:sp>
                <p:nvSpPr>
                  <p:cNvPr id="169" name="Text Box 12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-38100"/>
                    <a:ext cx="73660" cy="1517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0" tIns="0" rIns="0" bIns="0" anchor="t" anchorCtr="0" upright="1">
                    <a:spAutoFit/>
                  </a:bodyPr>
                  <a:lstStyle/>
                  <a:p>
                    <a:pPr algn="just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>
                        <a:effectLst/>
                        <a:latin typeface="Times New Roman"/>
                        <a:ea typeface="Times New Roman"/>
                      </a:rPr>
                      <a:t>A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70" name="Text Box 12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355490"/>
                    <a:ext cx="67945" cy="1517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0" tIns="0" rIns="0" bIns="0" anchor="t" anchorCtr="0" upright="1">
                    <a:spAutoFit/>
                  </a:bodyPr>
                  <a:lstStyle/>
                  <a:p>
                    <a:pPr algn="just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dirty="0">
                        <a:effectLst/>
                        <a:latin typeface="Times New Roman"/>
                        <a:ea typeface="Times New Roman"/>
                      </a:rPr>
                      <a:t>B</a:t>
                    </a:r>
                    <a:endParaRPr lang="pl-PL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71" name="Text Box 12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932183"/>
                    <a:ext cx="73660" cy="1517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0" tIns="0" rIns="0" bIns="0" anchor="t" anchorCtr="0" upright="1">
                    <a:spAutoFit/>
                  </a:bodyPr>
                  <a:lstStyle/>
                  <a:p>
                    <a:pPr algn="just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>
                        <a:effectLst/>
                        <a:latin typeface="Times New Roman"/>
                        <a:ea typeface="Times New Roman"/>
                      </a:rPr>
                      <a:t>C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p:grpSp>
              <p:nvGrpSpPr>
                <p:cNvPr id="127" name="Z_L2"/>
                <p:cNvGrpSpPr/>
                <p:nvPr/>
              </p:nvGrpSpPr>
              <p:grpSpPr>
                <a:xfrm>
                  <a:off x="6033928" y="911500"/>
                  <a:ext cx="288924" cy="1019159"/>
                  <a:chOff x="38456" y="5027"/>
                  <a:chExt cx="289775" cy="1020496"/>
                </a:xfrm>
              </p:grpSpPr>
              <p:sp>
                <p:nvSpPr>
                  <p:cNvPr id="163" name="Prostokąt 162"/>
                  <p:cNvSpPr/>
                  <p:nvPr/>
                </p:nvSpPr>
                <p:spPr bwMode="auto">
                  <a:xfrm rot="5400000">
                    <a:off x="115556" y="90435"/>
                    <a:ext cx="69192" cy="213343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upright="1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64" name="Prostokąt 163"/>
                  <p:cNvSpPr/>
                  <p:nvPr/>
                </p:nvSpPr>
                <p:spPr bwMode="auto">
                  <a:xfrm rot="5400000">
                    <a:off x="110532" y="492369"/>
                    <a:ext cx="69192" cy="213343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upright="1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65" name="Prostokąt 164"/>
                  <p:cNvSpPr/>
                  <p:nvPr/>
                </p:nvSpPr>
                <p:spPr bwMode="auto">
                  <a:xfrm rot="5400000">
                    <a:off x="115556" y="884255"/>
                    <a:ext cx="69192" cy="213343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upright="1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66" name="Text Box 12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351" y="5027"/>
                    <a:ext cx="187960" cy="1518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0" tIns="0" rIns="0" bIns="0" anchor="t" anchorCtr="0" upright="1">
                    <a:spAutoFit/>
                  </a:bodyPr>
                  <a:lstStyle/>
                  <a:p>
                    <a:pPr algn="just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dirty="0">
                        <a:effectLst/>
                        <a:latin typeface="Times New Roman"/>
                        <a:ea typeface="Times New Roman"/>
                      </a:rPr>
                      <a:t>Z</a:t>
                    </a:r>
                    <a:r>
                      <a:rPr lang="pl-PL" sz="800" b="1" baseline="-25000" dirty="0">
                        <a:effectLst/>
                        <a:latin typeface="Times New Roman"/>
                        <a:ea typeface="Times New Roman"/>
                      </a:rPr>
                      <a:t>L2A</a:t>
                    </a:r>
                    <a:endParaRPr lang="pl-PL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67" name="Text Box 12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755" y="410725"/>
                    <a:ext cx="235238" cy="1519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0" tIns="0" rIns="0" bIns="0" anchor="t" anchorCtr="0" upright="1">
                    <a:spAutoFit/>
                  </a:bodyPr>
                  <a:lstStyle/>
                  <a:p>
                    <a:pPr algn="just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>
                        <a:effectLst/>
                        <a:latin typeface="Times New Roman"/>
                        <a:ea typeface="Times New Roman"/>
                      </a:rPr>
                      <a:t>Z</a:t>
                    </a:r>
                    <a:r>
                      <a:rPr lang="pl-PL" sz="800" b="1" baseline="-25000">
                        <a:effectLst/>
                        <a:latin typeface="Times New Roman"/>
                        <a:ea typeface="Times New Roman"/>
                      </a:rPr>
                      <a:t>L2B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68" name="Text Box 12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574" y="803855"/>
                    <a:ext cx="274657" cy="1519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0" tIns="0" rIns="0" bIns="0" anchor="t" anchorCtr="0" upright="1">
                    <a:spAutoFit/>
                  </a:bodyPr>
                  <a:lstStyle/>
                  <a:p>
                    <a:pPr algn="just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>
                        <a:effectLst/>
                        <a:latin typeface="Times New Roman"/>
                        <a:ea typeface="Times New Roman"/>
                      </a:rPr>
                      <a:t>Z</a:t>
                    </a:r>
                    <a:r>
                      <a:rPr lang="pl-PL" sz="800" b="1" baseline="-25000">
                        <a:effectLst/>
                        <a:latin typeface="Times New Roman"/>
                        <a:ea typeface="Times New Roman"/>
                      </a:rPr>
                      <a:t>L2C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p:grpSp>
              <p:nvGrpSpPr>
                <p:cNvPr id="128" name="Z_L1"/>
                <p:cNvGrpSpPr/>
                <p:nvPr/>
              </p:nvGrpSpPr>
              <p:grpSpPr>
                <a:xfrm>
                  <a:off x="4980541" y="911500"/>
                  <a:ext cx="245745" cy="1014080"/>
                  <a:chOff x="-384" y="10024"/>
                  <a:chExt cx="246520" cy="1015499"/>
                </a:xfrm>
              </p:grpSpPr>
              <p:sp>
                <p:nvSpPr>
                  <p:cNvPr id="157" name="Prostokąt 156"/>
                  <p:cNvSpPr/>
                  <p:nvPr/>
                </p:nvSpPr>
                <p:spPr bwMode="auto">
                  <a:xfrm rot="5400000">
                    <a:off x="80388" y="90435"/>
                    <a:ext cx="69192" cy="213343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upright="1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58" name="Prostokąt 157"/>
                  <p:cNvSpPr/>
                  <p:nvPr/>
                </p:nvSpPr>
                <p:spPr bwMode="auto">
                  <a:xfrm rot="5400000">
                    <a:off x="75363" y="477297"/>
                    <a:ext cx="69192" cy="213343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upright="1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59" name="Prostokąt 158"/>
                  <p:cNvSpPr/>
                  <p:nvPr/>
                </p:nvSpPr>
                <p:spPr bwMode="auto">
                  <a:xfrm rot="5400000">
                    <a:off x="75364" y="884255"/>
                    <a:ext cx="69192" cy="213343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upright="1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60" name="Text Box 12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" y="396296"/>
                    <a:ext cx="246137" cy="1519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0" tIns="0" rIns="0" bIns="0" anchor="t" anchorCtr="0" upright="1">
                    <a:spAutoFit/>
                  </a:bodyPr>
                  <a:lstStyle/>
                  <a:p>
                    <a:pPr algn="just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>
                        <a:effectLst/>
                        <a:latin typeface="Times New Roman"/>
                        <a:ea typeface="Times New Roman"/>
                      </a:rPr>
                      <a:t>Z</a:t>
                    </a:r>
                    <a:r>
                      <a:rPr lang="pl-PL" sz="800" b="1" baseline="-25000">
                        <a:effectLst/>
                        <a:latin typeface="Times New Roman"/>
                        <a:ea typeface="Times New Roman"/>
                      </a:rPr>
                      <a:t>L1B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61" name="Text Box 12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25" y="803812"/>
                    <a:ext cx="188251" cy="1518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0" tIns="0" rIns="0" bIns="0" anchor="t" anchorCtr="0" upright="1">
                    <a:spAutoFit/>
                  </a:bodyPr>
                  <a:lstStyle/>
                  <a:p>
                    <a:pPr algn="just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>
                        <a:effectLst/>
                        <a:latin typeface="Times New Roman"/>
                        <a:ea typeface="Times New Roman"/>
                      </a:rPr>
                      <a:t>Z</a:t>
                    </a:r>
                    <a:r>
                      <a:rPr lang="pl-PL" sz="800" b="1" baseline="-25000">
                        <a:effectLst/>
                        <a:latin typeface="Times New Roman"/>
                        <a:ea typeface="Times New Roman"/>
                      </a:rPr>
                      <a:t>L1C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62" name="Text Box 12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84" y="10024"/>
                    <a:ext cx="188260" cy="1519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0" tIns="0" rIns="0" bIns="0" anchor="t" anchorCtr="0" upright="1">
                    <a:spAutoFit/>
                  </a:bodyPr>
                  <a:lstStyle/>
                  <a:p>
                    <a:pPr algn="just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>
                        <a:effectLst/>
                        <a:latin typeface="Times New Roman"/>
                        <a:ea typeface="Times New Roman"/>
                      </a:rPr>
                      <a:t>Z</a:t>
                    </a:r>
                    <a:r>
                      <a:rPr lang="pl-PL" sz="800" b="1" baseline="-25000">
                        <a:effectLst/>
                        <a:latin typeface="Times New Roman"/>
                        <a:ea typeface="Times New Roman"/>
                      </a:rPr>
                      <a:t>L1A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p:grpSp>
              <p:nvGrpSpPr>
                <p:cNvPr id="129" name="Z_TR"/>
                <p:cNvGrpSpPr/>
                <p:nvPr/>
              </p:nvGrpSpPr>
              <p:grpSpPr>
                <a:xfrm>
                  <a:off x="4183185" y="918815"/>
                  <a:ext cx="254635" cy="1009011"/>
                  <a:chOff x="-33372" y="15056"/>
                  <a:chExt cx="255027" cy="1010467"/>
                </a:xfrm>
              </p:grpSpPr>
              <p:sp>
                <p:nvSpPr>
                  <p:cNvPr id="151" name="Prostokąt 150"/>
                  <p:cNvSpPr/>
                  <p:nvPr/>
                </p:nvSpPr>
                <p:spPr bwMode="auto">
                  <a:xfrm rot="5400000">
                    <a:off x="80388" y="95462"/>
                    <a:ext cx="69192" cy="213343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upright="1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52" name="Prostokąt 151"/>
                  <p:cNvSpPr/>
                  <p:nvPr/>
                </p:nvSpPr>
                <p:spPr bwMode="auto">
                  <a:xfrm rot="5400000">
                    <a:off x="80387" y="482324"/>
                    <a:ext cx="69192" cy="213343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upright="1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53" name="Prostokąt 152"/>
                  <p:cNvSpPr/>
                  <p:nvPr/>
                </p:nvSpPr>
                <p:spPr bwMode="auto">
                  <a:xfrm rot="5400000">
                    <a:off x="80388" y="884255"/>
                    <a:ext cx="69192" cy="213343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upright="1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54" name="Text Box 12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3372" y="15056"/>
                    <a:ext cx="202241" cy="1519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0" tIns="0" rIns="0" bIns="0" anchor="t" anchorCtr="0" upright="1">
                    <a:spAutoFit/>
                  </a:bodyPr>
                  <a:lstStyle/>
                  <a:p>
                    <a:pPr algn="just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>
                        <a:effectLst/>
                        <a:latin typeface="Times New Roman"/>
                        <a:ea typeface="Times New Roman"/>
                      </a:rPr>
                      <a:t>Z</a:t>
                    </a:r>
                    <a:r>
                      <a:rPr lang="pl-PL" sz="800" b="1" baseline="-25000">
                        <a:effectLst/>
                        <a:latin typeface="Times New Roman"/>
                        <a:ea typeface="Times New Roman"/>
                      </a:rPr>
                      <a:t>TRA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55" name="Text Box 12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3372" y="401780"/>
                    <a:ext cx="199037" cy="1518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0" tIns="0" rIns="0" bIns="0" anchor="t" anchorCtr="0" upright="1">
                    <a:spAutoFit/>
                  </a:bodyPr>
                  <a:lstStyle/>
                  <a:p>
                    <a:pPr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>
                        <a:effectLst/>
                        <a:latin typeface="Times New Roman"/>
                        <a:ea typeface="Times New Roman"/>
                      </a:rPr>
                      <a:t>Z</a:t>
                    </a:r>
                    <a:r>
                      <a:rPr lang="pl-PL" sz="800" b="1" baseline="-25000">
                        <a:effectLst/>
                        <a:latin typeface="Times New Roman"/>
                        <a:ea typeface="Times New Roman"/>
                      </a:rPr>
                      <a:t>TRB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56" name="Text Box 12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3372" y="803611"/>
                    <a:ext cx="202217" cy="1518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0" tIns="0" rIns="0" bIns="0" anchor="t" anchorCtr="0" upright="1">
                    <a:spAutoFit/>
                  </a:bodyPr>
                  <a:lstStyle/>
                  <a:p>
                    <a:pPr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>
                        <a:effectLst/>
                        <a:latin typeface="Times New Roman"/>
                        <a:ea typeface="Times New Roman"/>
                      </a:rPr>
                      <a:t>Z</a:t>
                    </a:r>
                    <a:r>
                      <a:rPr lang="pl-PL" sz="800" b="1" baseline="-25000">
                        <a:effectLst/>
                        <a:latin typeface="Times New Roman"/>
                        <a:ea typeface="Times New Roman"/>
                      </a:rPr>
                      <a:t>TRC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p:grpSp>
              <p:nvGrpSpPr>
                <p:cNvPr id="130" name="Z_wn"/>
                <p:cNvGrpSpPr/>
                <p:nvPr/>
              </p:nvGrpSpPr>
              <p:grpSpPr>
                <a:xfrm>
                  <a:off x="3941784" y="926130"/>
                  <a:ext cx="241300" cy="1009648"/>
                  <a:chOff x="-472" y="15038"/>
                  <a:chExt cx="241546" cy="1010942"/>
                </a:xfrm>
              </p:grpSpPr>
              <p:sp>
                <p:nvSpPr>
                  <p:cNvPr id="145" name="Prostokąt 144"/>
                  <p:cNvSpPr/>
                  <p:nvPr/>
                </p:nvSpPr>
                <p:spPr bwMode="auto">
                  <a:xfrm rot="5400000">
                    <a:off x="83127" y="95003"/>
                    <a:ext cx="69192" cy="213343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upright="1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46" name="Prostokąt 145"/>
                  <p:cNvSpPr/>
                  <p:nvPr/>
                </p:nvSpPr>
                <p:spPr bwMode="auto">
                  <a:xfrm rot="5400000">
                    <a:off x="83126" y="475014"/>
                    <a:ext cx="69192" cy="213343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upright="1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47" name="Prostokąt 146"/>
                  <p:cNvSpPr/>
                  <p:nvPr/>
                </p:nvSpPr>
                <p:spPr bwMode="auto">
                  <a:xfrm rot="5400000">
                    <a:off x="83127" y="884712"/>
                    <a:ext cx="69192" cy="213343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upright="1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48" name="Text Box 12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472" y="15038"/>
                    <a:ext cx="241546" cy="15195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0" tIns="0" rIns="0" bIns="0" anchor="t" anchorCtr="0" upright="1">
                    <a:spAutoFit/>
                  </a:bodyPr>
                  <a:lstStyle/>
                  <a:p>
                    <a:pPr algn="just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>
                        <a:effectLst/>
                        <a:latin typeface="Times New Roman"/>
                        <a:ea typeface="Times New Roman"/>
                      </a:rPr>
                      <a:t>Z</a:t>
                    </a:r>
                    <a:r>
                      <a:rPr lang="pl-PL" sz="800" b="1" baseline="-25000">
                        <a:effectLst/>
                        <a:latin typeface="Times New Roman"/>
                        <a:ea typeface="Times New Roman"/>
                      </a:rPr>
                      <a:t>wnA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49" name="Text Box 12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37" y="396374"/>
                    <a:ext cx="191885" cy="1518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0" tIns="0" rIns="0" bIns="0" anchor="t" anchorCtr="0" upright="1">
                    <a:spAutoFit/>
                  </a:bodyPr>
                  <a:lstStyle/>
                  <a:p>
                    <a:pPr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>
                        <a:effectLst/>
                        <a:latin typeface="Times New Roman"/>
                        <a:ea typeface="Times New Roman"/>
                      </a:rPr>
                      <a:t>Z</a:t>
                    </a:r>
                    <a:r>
                      <a:rPr lang="pl-PL" sz="800" b="1" baseline="-25000">
                        <a:effectLst/>
                        <a:latin typeface="Times New Roman"/>
                        <a:ea typeface="Times New Roman"/>
                      </a:rPr>
                      <a:t>wnB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50" name="Text Box 12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37" y="803833"/>
                    <a:ext cx="195061" cy="1518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0" tIns="0" rIns="0" bIns="0" anchor="t" anchorCtr="0" upright="1">
                    <a:spAutoFit/>
                  </a:bodyPr>
                  <a:lstStyle/>
                  <a:p>
                    <a:pPr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>
                        <a:effectLst/>
                        <a:latin typeface="Times New Roman"/>
                        <a:ea typeface="Times New Roman"/>
                      </a:rPr>
                      <a:t>Z</a:t>
                    </a:r>
                    <a:r>
                      <a:rPr lang="pl-PL" sz="800" b="1" baseline="-25000">
                        <a:effectLst/>
                        <a:latin typeface="Times New Roman"/>
                        <a:ea typeface="Times New Roman"/>
                      </a:rPr>
                      <a:t>wnC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p:grpSp>
              <p:nvGrpSpPr>
                <p:cNvPr id="131" name="Wez"/>
                <p:cNvGrpSpPr/>
                <p:nvPr/>
              </p:nvGrpSpPr>
              <p:grpSpPr>
                <a:xfrm>
                  <a:off x="3532134" y="1079749"/>
                  <a:ext cx="3302821" cy="828524"/>
                  <a:chOff x="0" y="0"/>
                  <a:chExt cx="3302827" cy="828532"/>
                </a:xfrm>
              </p:grpSpPr>
              <p:grpSp>
                <p:nvGrpSpPr>
                  <p:cNvPr id="132" name="Węzły"/>
                  <p:cNvGrpSpPr/>
                  <p:nvPr/>
                </p:nvGrpSpPr>
                <p:grpSpPr>
                  <a:xfrm>
                    <a:off x="1074717" y="0"/>
                    <a:ext cx="2228110" cy="828532"/>
                    <a:chOff x="0" y="13234"/>
                    <a:chExt cx="2228523" cy="829378"/>
                  </a:xfrm>
                </p:grpSpPr>
                <p:sp>
                  <p:nvSpPr>
                    <p:cNvPr id="136" name="Oval 1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9052"/>
                      <a:ext cx="32385" cy="3238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137" name="Oval 1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403763"/>
                      <a:ext cx="32385" cy="3238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138" name="Oval 1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808674"/>
                      <a:ext cx="32385" cy="3238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139" name="Oval 1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85963" y="13234"/>
                      <a:ext cx="33010" cy="3297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140" name="Oval 1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95513" y="404285"/>
                      <a:ext cx="33010" cy="3297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141" name="Oval 1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7363" y="804863"/>
                      <a:ext cx="33010" cy="3297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142" name="Oval 1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09663" y="403758"/>
                      <a:ext cx="33010" cy="32987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143" name="Oval 1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6750" y="809625"/>
                      <a:ext cx="33010" cy="32987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144" name="Oval 1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5350" y="23813"/>
                      <a:ext cx="33010" cy="32987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l-PL"/>
                    </a:p>
                  </p:txBody>
                </p:sp>
              </p:grpSp>
              <p:sp>
                <p:nvSpPr>
                  <p:cNvPr id="133" name="Oval 118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78130"/>
                    <a:ext cx="31750" cy="3175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34" name="Oval 1183"/>
                  <p:cNvSpPr>
                    <a:spLocks noChangeArrowheads="1"/>
                  </p:cNvSpPr>
                  <p:nvPr/>
                </p:nvSpPr>
                <p:spPr bwMode="auto">
                  <a:xfrm>
                    <a:off x="184068" y="391886"/>
                    <a:ext cx="31750" cy="3175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35" name="Oval 1183"/>
                  <p:cNvSpPr>
                    <a:spLocks noChangeArrowheads="1"/>
                  </p:cNvSpPr>
                  <p:nvPr/>
                </p:nvSpPr>
                <p:spPr bwMode="auto">
                  <a:xfrm>
                    <a:off x="41564" y="647205"/>
                    <a:ext cx="31750" cy="3175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</p:grpSp>
          </p:grpSp>
        </p:grpSp>
        <p:sp>
          <p:nvSpPr>
            <p:cNvPr id="177" name="Text Box 1204"/>
            <p:cNvSpPr txBox="1">
              <a:spLocks noChangeArrowheads="1"/>
            </p:cNvSpPr>
            <p:nvPr/>
          </p:nvSpPr>
          <p:spPr bwMode="auto">
            <a:xfrm>
              <a:off x="4548011" y="2441084"/>
              <a:ext cx="262892" cy="162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900" b="1" dirty="0" smtClean="0">
                  <a:solidFill>
                    <a:srgbClr val="808080"/>
                  </a:solidFill>
                  <a:latin typeface="Times New Roman"/>
                  <a:ea typeface="Times New Roman"/>
                </a:rPr>
                <a:t>Yd11</a:t>
              </a:r>
              <a:endParaRPr lang="pl-PL" sz="9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89" name="Text Box 1204"/>
            <p:cNvSpPr txBox="1">
              <a:spLocks noChangeArrowheads="1"/>
            </p:cNvSpPr>
            <p:nvPr/>
          </p:nvSpPr>
          <p:spPr bwMode="auto">
            <a:xfrm>
              <a:off x="5659567" y="2458312"/>
              <a:ext cx="205184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900" b="1" dirty="0" smtClean="0">
                  <a:solidFill>
                    <a:srgbClr val="808080"/>
                  </a:solidFill>
                  <a:latin typeface="Times New Roman"/>
                  <a:ea typeface="Times New Roman"/>
                </a:rPr>
                <a:t>Yd5</a:t>
              </a:r>
              <a:endParaRPr lang="pl-PL" sz="900" dirty="0">
                <a:effectLst/>
                <a:latin typeface="Times New Roman"/>
                <a:ea typeface="Times New Roman"/>
              </a:endParaRPr>
            </a:p>
          </p:txBody>
        </p:sp>
      </p:grpSp>
      <p:cxnSp>
        <p:nvCxnSpPr>
          <p:cNvPr id="215" name="Strz_IT2,0,1,2-&gt;IT2G,0,1,2"/>
          <p:cNvCxnSpPr/>
          <p:nvPr/>
        </p:nvCxnSpPr>
        <p:spPr bwMode="auto">
          <a:xfrm flipH="1" flipV="1">
            <a:off x="7304567" y="2573079"/>
            <a:ext cx="850606" cy="29026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p:cxnSp>
        <p:nvCxnSpPr>
          <p:cNvPr id="222" name="Strz_IT1G,01,1,2-&gt;IT1G,A,B,C"/>
          <p:cNvCxnSpPr/>
          <p:nvPr/>
        </p:nvCxnSpPr>
        <p:spPr bwMode="auto">
          <a:xfrm flipH="1" flipV="1">
            <a:off x="7623544" y="795228"/>
            <a:ext cx="925033" cy="16608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p:sp>
        <p:nvSpPr>
          <p:cNvPr id="185" name="Tytuł"/>
          <p:cNvSpPr txBox="1">
            <a:spLocks noChangeArrowheads="1"/>
          </p:cNvSpPr>
          <p:nvPr/>
        </p:nvSpPr>
        <p:spPr bwMode="auto">
          <a:xfrm>
            <a:off x="2404740" y="157716"/>
            <a:ext cx="517930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Przykład obliczeń –  stan asymetrycznego obciążenia - prądy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8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4" grpId="0"/>
      <p:bldP spid="15" grpId="0"/>
      <p:bldP spid="186" grpId="0"/>
      <p:bldP spid="187" grpId="0"/>
      <p:bldP spid="183" grpId="0"/>
      <p:bldP spid="182" grpId="0"/>
      <p:bldP spid="178" grpId="0"/>
      <p:bldP spid="179" grpId="0"/>
      <p:bldP spid="181" grpId="0"/>
      <p:bldP spid="180" grpId="0"/>
      <p:bldP spid="1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xt_Z"/>
          <p:cNvSpPr txBox="1"/>
          <p:nvPr/>
        </p:nvSpPr>
        <p:spPr>
          <a:xfrm>
            <a:off x="4738892" y="3893865"/>
            <a:ext cx="37670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4800" b="1" i="1" u="sng" dirty="0" smtClean="0"/>
              <a:t>Z</a:t>
            </a:r>
            <a:endParaRPr lang="pl-PL" sz="4800" b="1" i="1" u="sng" dirty="0"/>
          </a:p>
        </p:txBody>
      </p:sp>
      <p:sp>
        <p:nvSpPr>
          <p:cNvPr id="197" name="Txt_Mac_Z"/>
          <p:cNvSpPr>
            <a:spLocks noChangeArrowheads="1"/>
          </p:cNvSpPr>
          <p:nvPr/>
        </p:nvSpPr>
        <p:spPr bwMode="auto">
          <a:xfrm>
            <a:off x="2353818" y="2810865"/>
            <a:ext cx="5528930" cy="32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itchFamily="49" charset="0"/>
              </a:rPr>
              <a:t> 0.110382  0.000000  0.000000  0.110382  0.000000  0.000000  0.110382  0.000000  0.000000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1.391841  0.000000  0.000000  1.391841  0.000000  0.000000  1.391841  0.000000  0.000000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0.000000  0.110382  0.000000  0.000000  0.110382  0.000000  0.000000  0.110382  0.000000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0.000000  1.391841  0.000000  0.000000  1.391841  0.000000  0.000000  1.391841  0.000000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0.000000  0.000000  0.110382  0.000000  0.000000  0.110382  0.000000  0.000000  0.110382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0.000000  0.000000  1.391841  0.000000  0.000000  1.391841  0.000000  0.000000  1.391841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0.110382  0.000000  0.000000  0.710382  0.000000  0.000000  0.710382  0.000000  0.000000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1.391841  0.000000  0.000000  3.091841  0.000000  0.000000  3.091841  0.000000  0.000000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0.000000  0.110382  0.000000  0.000000  0.710382  0.000000  0.000000  0.710382  0.000000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0.000000  1.391841  0.000000  0.000000  3.091841  0.000000  0.000000  3.091841  0.000000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0.000000  0.000000  0.110382  0.000000  0.000000  0.710382  0.000000  0.000000  0.710382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0.000000  0.000000  1.391841  0.000000  0.000000  3.091841  0.000000  0.000000  3.091841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0.110382  0.000000  0.000000  0.710382  0.000000  0.000000  0.950382  0.000000  0.000000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1.391841  0.000000  0.000000  3.091841  0.000000  0.000000  3.771841  0.000000  0.000000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0.000000  0.110382  0.000000  0.000000  0.710382  0.000000  0.000000  0.950382  0.000000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0.000000  1.391841  0.000000  0.000000  3.091841  0.000000  0.000000  3.771841  0.000000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0.000000  0.000000  0.110382  0.000000  0.000000  0.710382  0.000000  0.000000  0.950382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0.000000  0.000000  1.391841  0.000000  0.000000  3.091841  0.000000  0.000000  3.771841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8" name="Txt_Y"/>
          <p:cNvSpPr txBox="1"/>
          <p:nvPr/>
        </p:nvSpPr>
        <p:spPr>
          <a:xfrm>
            <a:off x="4735491" y="3890323"/>
            <a:ext cx="37670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4800" b="1" i="1" u="sng" dirty="0" smtClean="0"/>
              <a:t>Y</a:t>
            </a:r>
            <a:endParaRPr lang="pl-PL" sz="4800" b="1" i="1" u="sng" dirty="0"/>
          </a:p>
        </p:txBody>
      </p:sp>
      <p:sp>
        <p:nvSpPr>
          <p:cNvPr id="199" name="Txt_Mac_Y"/>
          <p:cNvSpPr>
            <a:spLocks noChangeArrowheads="1"/>
          </p:cNvSpPr>
          <p:nvPr/>
        </p:nvSpPr>
        <p:spPr bwMode="auto">
          <a:xfrm>
            <a:off x="2353801" y="2772409"/>
            <a:ext cx="5465133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0.241239  0.000000  0.000000 -0.184615  0.000000  0.000000  0.000000  0.000000  0.000000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-1.237059  0.000000  0.000000  0.523077  0.000000  0.000000  0.000000  0.000000  0.000000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80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0.000000  0.241239  0.000000  0.000000 -0.184615  0.000000  0.000000  0.000000  0.000000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0.000000 -1.237059  0.000000  0.000000  0.523077  0.000000  0.000000  0.000000  0.000000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0.000000  0.000000  0.241239  0.000000  0.000000 -0.184615  0.000000  0.000000  0.000000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0.000000  0.000000 -1.237059  0.000000  0.000000  0.523077  0.000000  0.000000  0.000000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-0.184615  0.000000  0.000000  0.646154  0.000000  0.000000 -0.461538  0.000000  0.000000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0.523077  0.000000  0.000000 -1.830769  0.000000  0.000000  1.307692  0.000000  0.000000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0.000000 -0.184615  0.000000  0.000000  0.646154  0.000000  0.000000 -0.461538  0.000000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0.000000  0.523077  0.000000  0.000000 -1.830769  0.000000  0.000000  1.307692  0.000000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0.000000  0.000000 -0.184615  0.000000  0.000000  0.646154  0.000000  0.000000 -0.461538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0.000000  0.000000  0.523077  0.000000  0.000000 -1.830769  0.000000  0.000000  1.307692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0.000000  0.000000  0.000000 -0.461538  0.000000  0.000000  0.461538  0.000000  0.000000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0.000000  0.000000  0.000000  1.307692  0.000000  0.000000 -1.307692  0.000000  0.000000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0.000000  0.000000  0.000000  0.000000 -0.461538  0.000000  0.000000  0.461538  0.000000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0.000000  0.000000  0.000000  0.000000  1.307692  0.000000  0.000000 -1.307692  0.000000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0.000000  0.000000  0.000000  0.000000  0.000000 -0.461538  0.000000  0.000000  0.461538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0.000000  0.000000  0.000000  0.000000  0.000000  1.307692  0.000000  0.000000 -1.307692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19" name="Naw_Y"/>
          <p:cNvGrpSpPr/>
          <p:nvPr/>
        </p:nvGrpSpPr>
        <p:grpSpPr>
          <a:xfrm>
            <a:off x="2312638" y="2512008"/>
            <a:ext cx="5511205" cy="3469097"/>
            <a:chOff x="1766388" y="2523883"/>
            <a:chExt cx="5511205" cy="3469097"/>
          </a:xfrm>
        </p:grpSpPr>
        <p:grpSp>
          <p:nvGrpSpPr>
            <p:cNvPr id="201" name="NawPraw_1"/>
            <p:cNvGrpSpPr/>
            <p:nvPr/>
          </p:nvGrpSpPr>
          <p:grpSpPr>
            <a:xfrm>
              <a:off x="7160630" y="2813574"/>
              <a:ext cx="116963" cy="3179406"/>
              <a:chOff x="-116963" y="-24081"/>
              <a:chExt cx="116963" cy="3180123"/>
            </a:xfrm>
          </p:grpSpPr>
          <p:cxnSp>
            <p:nvCxnSpPr>
              <p:cNvPr id="207" name="Łącznik prostoliniowy 206"/>
              <p:cNvCxnSpPr/>
              <p:nvPr/>
            </p:nvCxnSpPr>
            <p:spPr bwMode="auto">
              <a:xfrm flipH="1">
                <a:off x="0" y="-15351"/>
                <a:ext cx="0" cy="316871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8" name="Łącznik prostoliniowy 207"/>
              <p:cNvCxnSpPr/>
              <p:nvPr/>
            </p:nvCxnSpPr>
            <p:spPr bwMode="auto">
              <a:xfrm flipV="1">
                <a:off x="-116963" y="-24081"/>
                <a:ext cx="10795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9" name="Łącznik prostoliniowy 208"/>
              <p:cNvCxnSpPr/>
              <p:nvPr/>
            </p:nvCxnSpPr>
            <p:spPr bwMode="auto">
              <a:xfrm flipV="1">
                <a:off x="-116963" y="3156042"/>
                <a:ext cx="10795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02" name="NawLew_1"/>
            <p:cNvGrpSpPr/>
            <p:nvPr/>
          </p:nvGrpSpPr>
          <p:grpSpPr>
            <a:xfrm>
              <a:off x="1766388" y="2818755"/>
              <a:ext cx="107950" cy="3170678"/>
              <a:chOff x="0" y="-15351"/>
              <a:chExt cx="107950" cy="3171393"/>
            </a:xfrm>
          </p:grpSpPr>
          <p:cxnSp>
            <p:nvCxnSpPr>
              <p:cNvPr id="204" name="Łącznik prostoliniowy 203"/>
              <p:cNvCxnSpPr/>
              <p:nvPr/>
            </p:nvCxnSpPr>
            <p:spPr bwMode="auto">
              <a:xfrm flipH="1">
                <a:off x="0" y="-15351"/>
                <a:ext cx="0" cy="316871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" name="Łącznik prostoliniowy 204"/>
              <p:cNvCxnSpPr/>
              <p:nvPr/>
            </p:nvCxnSpPr>
            <p:spPr bwMode="auto">
              <a:xfrm flipV="1">
                <a:off x="0" y="-13446"/>
                <a:ext cx="10795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6" name="Łącznik prostoliniowy 205"/>
              <p:cNvCxnSpPr/>
              <p:nvPr/>
            </p:nvCxnSpPr>
            <p:spPr bwMode="auto">
              <a:xfrm flipV="1">
                <a:off x="0" y="3156042"/>
                <a:ext cx="10795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03" name="Txt+NrWez"/>
            <p:cNvSpPr>
              <a:spLocks noChangeArrowheads="1"/>
            </p:cNvSpPr>
            <p:nvPr/>
          </p:nvSpPr>
          <p:spPr bwMode="auto">
            <a:xfrm>
              <a:off x="2009568" y="2523883"/>
              <a:ext cx="5118709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1         2         3         4         5         6         7         8         9</a:t>
              </a:r>
              <a:endPara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22" name="Strz_IT2-&gt;I"/>
          <p:cNvCxnSpPr/>
          <p:nvPr/>
        </p:nvCxnSpPr>
        <p:spPr bwMode="auto">
          <a:xfrm>
            <a:off x="4595854" y="2329732"/>
            <a:ext cx="3954380" cy="20641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p:cxnSp>
        <p:nvCxnSpPr>
          <p:cNvPr id="225" name="Strz_IT1-&gt;I"/>
          <p:cNvCxnSpPr/>
          <p:nvPr/>
        </p:nvCxnSpPr>
        <p:spPr bwMode="auto">
          <a:xfrm>
            <a:off x="5772647" y="2353586"/>
            <a:ext cx="2730085" cy="30378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p:sp>
        <p:nvSpPr>
          <p:cNvPr id="227" name="Nap_(1)"/>
          <p:cNvSpPr/>
          <p:nvPr/>
        </p:nvSpPr>
        <p:spPr>
          <a:xfrm>
            <a:off x="1110842" y="2831805"/>
            <a:ext cx="733861" cy="3323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-1.003  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-0.323     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0.598  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1.092  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0.405  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-0.769  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-2.361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-0.392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1.706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2.256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0.655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-1.864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-2.506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-0.403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1.182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2.530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0.663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-2.126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grpSp>
        <p:nvGrpSpPr>
          <p:cNvPr id="228" name="Naw_Nap"/>
          <p:cNvGrpSpPr/>
          <p:nvPr/>
        </p:nvGrpSpPr>
        <p:grpSpPr>
          <a:xfrm>
            <a:off x="1147904" y="2815198"/>
            <a:ext cx="1008776" cy="3184858"/>
            <a:chOff x="7554278" y="2811660"/>
            <a:chExt cx="1008776" cy="3184858"/>
          </a:xfrm>
        </p:grpSpPr>
        <p:grpSp>
          <p:nvGrpSpPr>
            <p:cNvPr id="229" name="NawLew_1"/>
            <p:cNvGrpSpPr/>
            <p:nvPr/>
          </p:nvGrpSpPr>
          <p:grpSpPr>
            <a:xfrm>
              <a:off x="7554278" y="2811660"/>
              <a:ext cx="107950" cy="3170678"/>
              <a:chOff x="0" y="-15351"/>
              <a:chExt cx="107950" cy="3171393"/>
            </a:xfrm>
          </p:grpSpPr>
          <p:cxnSp>
            <p:nvCxnSpPr>
              <p:cNvPr id="235" name="Łącznik prostoliniowy 234"/>
              <p:cNvCxnSpPr/>
              <p:nvPr/>
            </p:nvCxnSpPr>
            <p:spPr bwMode="auto">
              <a:xfrm flipH="1">
                <a:off x="0" y="-15351"/>
                <a:ext cx="0" cy="316871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" name="Łącznik prostoliniowy 235"/>
              <p:cNvCxnSpPr/>
              <p:nvPr/>
            </p:nvCxnSpPr>
            <p:spPr bwMode="auto">
              <a:xfrm flipV="1">
                <a:off x="0" y="-13446"/>
                <a:ext cx="10795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7" name="Łącznik prostoliniowy 236"/>
              <p:cNvCxnSpPr/>
              <p:nvPr/>
            </p:nvCxnSpPr>
            <p:spPr bwMode="auto">
              <a:xfrm flipV="1">
                <a:off x="0" y="3156042"/>
                <a:ext cx="10795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0" name="NawPraw_1"/>
            <p:cNvGrpSpPr/>
            <p:nvPr/>
          </p:nvGrpSpPr>
          <p:grpSpPr>
            <a:xfrm>
              <a:off x="8174303" y="2817112"/>
              <a:ext cx="116963" cy="3179406"/>
              <a:chOff x="-116963" y="-24081"/>
              <a:chExt cx="116963" cy="3180123"/>
            </a:xfrm>
          </p:grpSpPr>
          <p:cxnSp>
            <p:nvCxnSpPr>
              <p:cNvPr id="232" name="Łącznik prostoliniowy 231"/>
              <p:cNvCxnSpPr/>
              <p:nvPr/>
            </p:nvCxnSpPr>
            <p:spPr bwMode="auto">
              <a:xfrm flipH="1">
                <a:off x="0" y="-15351"/>
                <a:ext cx="0" cy="316871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3" name="Łącznik prostoliniowy 232"/>
              <p:cNvCxnSpPr/>
              <p:nvPr/>
            </p:nvCxnSpPr>
            <p:spPr bwMode="auto">
              <a:xfrm flipV="1">
                <a:off x="-116963" y="-24081"/>
                <a:ext cx="10795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4" name="Łącznik prostoliniowy 233"/>
              <p:cNvCxnSpPr/>
              <p:nvPr/>
            </p:nvCxnSpPr>
            <p:spPr bwMode="auto">
              <a:xfrm flipV="1">
                <a:off x="-116963" y="3156042"/>
                <a:ext cx="10795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31" name="Txt_Mnóż"/>
            <p:cNvSpPr txBox="1"/>
            <p:nvPr/>
          </p:nvSpPr>
          <p:spPr>
            <a:xfrm>
              <a:off x="8329016" y="4157783"/>
              <a:ext cx="234038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3200" b="1" i="1" dirty="0" smtClean="0"/>
                <a:t>=</a:t>
              </a:r>
              <a:endParaRPr lang="pl-PL" sz="3200" b="1" i="1" dirty="0"/>
            </a:p>
          </p:txBody>
        </p:sp>
      </p:grpSp>
      <p:sp>
        <p:nvSpPr>
          <p:cNvPr id="244" name="E',A,B,C"/>
          <p:cNvSpPr/>
          <p:nvPr/>
        </p:nvSpPr>
        <p:spPr>
          <a:xfrm>
            <a:off x="1728329" y="445062"/>
            <a:ext cx="1245982" cy="483594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/>
            <a:endParaRPr lang="pl-PL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IT2G,A,B,C"/>
              <p:cNvSpPr/>
              <p:nvPr/>
            </p:nvSpPr>
            <p:spPr>
              <a:xfrm>
                <a:off x="5313670" y="2149454"/>
                <a:ext cx="1399807" cy="483594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b="1" i="1" smtClean="0">
                                  <a:solidFill>
                                    <a:srgbClr val="A2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𝟎𝟖𝟏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𝐣𝟎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𝟏𝟖𝟒</m:t>
                                </m:r>
                                <m:r>
                                  <a:rPr lang="pl-PL" sz="800" b="1" i="0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   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𝟒𝟐𝟏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𝐣𝟎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𝟎𝟓𝟐</m:t>
                                </m:r>
                                <m:r>
                                  <a:rPr lang="pl-PL" sz="800" b="1" i="0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𝟑𝟒𝟎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𝐣𝟎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𝟏𝟑𝟐</m:t>
                                </m:r>
                                <m:r>
                                  <a:rPr lang="pl-PL" sz="800" b="1" i="0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𝐺𝐴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𝐺𝐵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𝐺𝐶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pl-PL" sz="800" dirty="0"/>
              </a:p>
            </p:txBody>
          </p:sp>
        </mc:Choice>
        <mc:Fallback xmlns="">
          <p:sp>
            <p:nvSpPr>
              <p:cNvPr id="168" name="IT2G,A,B,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670" y="2149454"/>
                <a:ext cx="1399807" cy="48359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IT1G,A,B,C"/>
              <p:cNvSpPr/>
              <p:nvPr/>
            </p:nvSpPr>
            <p:spPr>
              <a:xfrm>
                <a:off x="3703948" y="2149454"/>
                <a:ext cx="1362937" cy="483594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𝐺𝐴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𝐺𝐵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𝐺𝐶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b="1" i="1" smtClean="0">
                                  <a:solidFill>
                                    <a:srgbClr val="A2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𝟐𝟎𝟔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𝟓𝟏𝟑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   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𝟑𝟗𝟑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𝟑𝟏𝟑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𝟏𝟖𝟕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𝟐𝟎𝟎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800" dirty="0"/>
              </a:p>
            </p:txBody>
          </p:sp>
        </mc:Choice>
        <mc:Fallback xmlns="">
          <p:sp>
            <p:nvSpPr>
              <p:cNvPr id="167" name="IT1G,A,B,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948" y="2149454"/>
                <a:ext cx="1362937" cy="4835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4" name="NapWez"/>
          <p:cNvGrpSpPr/>
          <p:nvPr/>
        </p:nvGrpSpPr>
        <p:grpSpPr>
          <a:xfrm>
            <a:off x="2869380" y="914227"/>
            <a:ext cx="3408233" cy="1319873"/>
            <a:chOff x="20182" y="17823"/>
            <a:chExt cx="3408470" cy="1320642"/>
          </a:xfrm>
        </p:grpSpPr>
        <p:sp>
          <p:nvSpPr>
            <p:cNvPr id="155" name="Text Box 1204"/>
            <p:cNvSpPr txBox="1">
              <a:spLocks noChangeArrowheads="1"/>
            </p:cNvSpPr>
            <p:nvPr/>
          </p:nvSpPr>
          <p:spPr bwMode="auto">
            <a:xfrm>
              <a:off x="1011231" y="23750"/>
              <a:ext cx="161301" cy="18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i="1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Δ</a:t>
              </a:r>
              <a:r>
                <a:rPr lang="pl-PL" sz="700" b="1" i="1" u="sng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U</a:t>
              </a:r>
              <a:r>
                <a:rPr lang="pl-PL" sz="1000" b="1" i="1" baseline="-25000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1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6" name="Text Box 1204"/>
            <p:cNvSpPr txBox="1">
              <a:spLocks noChangeArrowheads="1"/>
            </p:cNvSpPr>
            <p:nvPr/>
          </p:nvSpPr>
          <p:spPr bwMode="auto">
            <a:xfrm>
              <a:off x="1043070" y="463816"/>
              <a:ext cx="150692" cy="12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i="1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Δ</a:t>
              </a:r>
              <a:r>
                <a:rPr lang="pl-PL" sz="700" b="1" i="1" u="sng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U</a:t>
              </a:r>
              <a:r>
                <a:rPr lang="pl-PL" sz="700" b="1" i="1" baseline="-25000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2</a:t>
              </a:r>
              <a:endParaRPr lang="pl-PL" sz="1200" dirty="0">
                <a:solidFill>
                  <a:srgbClr val="A2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7" name="Text Box 1204"/>
            <p:cNvSpPr txBox="1">
              <a:spLocks noChangeArrowheads="1"/>
            </p:cNvSpPr>
            <p:nvPr/>
          </p:nvSpPr>
          <p:spPr bwMode="auto">
            <a:xfrm>
              <a:off x="1050055" y="827107"/>
              <a:ext cx="161301" cy="18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i="1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Δ</a:t>
              </a:r>
              <a:r>
                <a:rPr lang="pl-PL" sz="700" b="1" i="1" u="sng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U</a:t>
              </a:r>
              <a:r>
                <a:rPr lang="pl-PL" sz="1000" b="1" i="1" baseline="-25000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3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8" name="Text Box 1204"/>
            <p:cNvSpPr txBox="1">
              <a:spLocks noChangeArrowheads="1"/>
            </p:cNvSpPr>
            <p:nvPr/>
          </p:nvSpPr>
          <p:spPr bwMode="auto">
            <a:xfrm>
              <a:off x="27059" y="17823"/>
              <a:ext cx="233058" cy="132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i="1" u="sng" dirty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U</a:t>
              </a:r>
              <a:r>
                <a:rPr lang="pl-PL" sz="700" b="1" i="1" baseline="-25000" dirty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A</a:t>
              </a:r>
              <a:r>
                <a:rPr lang="pl-PL" sz="700" b="1" i="1" dirty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=0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9" name="Text Box 1204"/>
            <p:cNvSpPr txBox="1">
              <a:spLocks noChangeArrowheads="1"/>
            </p:cNvSpPr>
            <p:nvPr/>
          </p:nvSpPr>
          <p:spPr bwMode="auto">
            <a:xfrm>
              <a:off x="22074" y="423258"/>
              <a:ext cx="310533" cy="132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i="1" u="sng" dirty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U</a:t>
              </a:r>
              <a:r>
                <a:rPr lang="pl-PL" sz="700" b="1" i="1" baseline="-25000" dirty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B</a:t>
              </a:r>
              <a:r>
                <a:rPr lang="pl-PL" sz="700" b="1" i="1" dirty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=0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0" name="Text Box 1204"/>
            <p:cNvSpPr txBox="1">
              <a:spLocks noChangeArrowheads="1"/>
            </p:cNvSpPr>
            <p:nvPr/>
          </p:nvSpPr>
          <p:spPr bwMode="auto">
            <a:xfrm>
              <a:off x="20182" y="1205710"/>
              <a:ext cx="240044" cy="132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i="1" u="sng" dirty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U</a:t>
              </a:r>
              <a:r>
                <a:rPr lang="pl-PL" sz="700" b="1" i="1" baseline="-25000" dirty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C</a:t>
              </a:r>
              <a:r>
                <a:rPr lang="pl-PL" sz="700" b="1" i="1" dirty="0">
                  <a:solidFill>
                    <a:srgbClr val="008000"/>
                  </a:solidFill>
                  <a:effectLst/>
                  <a:latin typeface="Times New Roman"/>
                  <a:ea typeface="Times New Roman"/>
                </a:rPr>
                <a:t>=0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1" name="Text Box 1204"/>
            <p:cNvSpPr txBox="1">
              <a:spLocks noChangeArrowheads="1"/>
            </p:cNvSpPr>
            <p:nvPr/>
          </p:nvSpPr>
          <p:spPr bwMode="auto">
            <a:xfrm>
              <a:off x="1952365" y="30361"/>
              <a:ext cx="161301" cy="18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i="1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Δ</a:t>
              </a:r>
              <a:r>
                <a:rPr lang="pl-PL" sz="700" b="1" i="1" u="sng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U</a:t>
              </a:r>
              <a:r>
                <a:rPr lang="pl-PL" sz="1000" b="1" i="1" baseline="-25000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4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2" name="Text Box 1204"/>
            <p:cNvSpPr txBox="1">
              <a:spLocks noChangeArrowheads="1"/>
            </p:cNvSpPr>
            <p:nvPr/>
          </p:nvSpPr>
          <p:spPr bwMode="auto">
            <a:xfrm>
              <a:off x="2126367" y="428734"/>
              <a:ext cx="161301" cy="18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i="1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Δ</a:t>
              </a:r>
              <a:r>
                <a:rPr lang="pl-PL" sz="700" b="1" i="1" u="sng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U</a:t>
              </a:r>
              <a:r>
                <a:rPr lang="pl-PL" sz="1000" b="1" i="1" baseline="-25000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5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3" name="Text Box 1204"/>
            <p:cNvSpPr txBox="1">
              <a:spLocks noChangeArrowheads="1"/>
            </p:cNvSpPr>
            <p:nvPr/>
          </p:nvSpPr>
          <p:spPr bwMode="auto">
            <a:xfrm>
              <a:off x="1683931" y="832190"/>
              <a:ext cx="161301" cy="18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i="1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Δ</a:t>
              </a:r>
              <a:r>
                <a:rPr lang="pl-PL" sz="700" b="1" i="1" u="sng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U</a:t>
              </a:r>
              <a:r>
                <a:rPr lang="pl-PL" sz="1000" b="1" i="1" baseline="-25000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6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4" name="Text Box 1204"/>
            <p:cNvSpPr txBox="1">
              <a:spLocks noChangeArrowheads="1"/>
            </p:cNvSpPr>
            <p:nvPr/>
          </p:nvSpPr>
          <p:spPr bwMode="auto">
            <a:xfrm>
              <a:off x="3038291" y="22513"/>
              <a:ext cx="217185" cy="18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i="1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Δ</a:t>
              </a:r>
              <a:r>
                <a:rPr lang="pl-PL" sz="700" b="1" i="1" u="sng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U</a:t>
              </a:r>
              <a:r>
                <a:rPr lang="pl-PL" sz="1000" b="1" i="1" baseline="-25000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7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5" name="Text Box 1204"/>
            <p:cNvSpPr txBox="1">
              <a:spLocks noChangeArrowheads="1"/>
            </p:cNvSpPr>
            <p:nvPr/>
          </p:nvSpPr>
          <p:spPr bwMode="auto">
            <a:xfrm>
              <a:off x="3267351" y="428168"/>
              <a:ext cx="161301" cy="18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i="1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Δ</a:t>
              </a:r>
              <a:r>
                <a:rPr lang="pl-PL" sz="700" b="1" i="1" u="sng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U</a:t>
              </a:r>
              <a:r>
                <a:rPr lang="pl-PL" sz="1000" b="1" i="1" baseline="-25000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8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6" name="Text Box 1204"/>
            <p:cNvSpPr txBox="1">
              <a:spLocks noChangeArrowheads="1"/>
            </p:cNvSpPr>
            <p:nvPr/>
          </p:nvSpPr>
          <p:spPr bwMode="auto">
            <a:xfrm>
              <a:off x="2787105" y="826438"/>
              <a:ext cx="161301" cy="18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i="1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Δ</a:t>
              </a:r>
              <a:r>
                <a:rPr lang="pl-PL" sz="700" b="1" i="1" u="sng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U</a:t>
              </a:r>
              <a:r>
                <a:rPr lang="pl-PL" sz="1000" b="1" i="1" baseline="-25000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8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35" name="PrądyWez"/>
          <p:cNvGrpSpPr/>
          <p:nvPr/>
        </p:nvGrpSpPr>
        <p:grpSpPr>
          <a:xfrm>
            <a:off x="3537970" y="1181704"/>
            <a:ext cx="2448041" cy="1056630"/>
            <a:chOff x="-194072" y="0"/>
            <a:chExt cx="2448562" cy="1056946"/>
          </a:xfrm>
        </p:grpSpPr>
        <p:cxnSp>
          <p:nvCxnSpPr>
            <p:cNvPr id="136" name="Line 1201"/>
            <p:cNvCxnSpPr/>
            <p:nvPr/>
          </p:nvCxnSpPr>
          <p:spPr bwMode="auto">
            <a:xfrm flipV="1">
              <a:off x="-27419" y="798844"/>
              <a:ext cx="90000" cy="90000"/>
            </a:xfrm>
            <a:prstGeom prst="line">
              <a:avLst/>
            </a:prstGeom>
            <a:noFill/>
            <a:ln w="15875">
              <a:solidFill>
                <a:srgbClr val="A2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7" name="Line 1201"/>
            <p:cNvCxnSpPr/>
            <p:nvPr/>
          </p:nvCxnSpPr>
          <p:spPr bwMode="auto">
            <a:xfrm flipV="1">
              <a:off x="-11878" y="0"/>
              <a:ext cx="89535" cy="89535"/>
            </a:xfrm>
            <a:prstGeom prst="line">
              <a:avLst/>
            </a:prstGeom>
            <a:noFill/>
            <a:ln w="15875">
              <a:solidFill>
                <a:srgbClr val="A2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Text Box 1204"/>
            <p:cNvSpPr txBox="1">
              <a:spLocks noChangeArrowheads="1"/>
            </p:cNvSpPr>
            <p:nvPr/>
          </p:nvSpPr>
          <p:spPr bwMode="auto">
            <a:xfrm>
              <a:off x="-194072" y="69235"/>
              <a:ext cx="207494" cy="12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36000" bIns="0" anchor="t" anchorCtr="0" upright="1"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i="1" u="sng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I</a:t>
              </a:r>
              <a:r>
                <a:rPr lang="pl-PL" sz="1000" b="1" i="1" baseline="-2500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1</a:t>
              </a:r>
              <a:r>
                <a:rPr lang="pl-PL" sz="700" b="1" i="1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=0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39" name="Line 1201"/>
            <p:cNvCxnSpPr/>
            <p:nvPr/>
          </p:nvCxnSpPr>
          <p:spPr bwMode="auto">
            <a:xfrm flipV="1">
              <a:off x="-17369" y="401934"/>
              <a:ext cx="89535" cy="89535"/>
            </a:xfrm>
            <a:prstGeom prst="line">
              <a:avLst/>
            </a:prstGeom>
            <a:noFill/>
            <a:ln w="15875">
              <a:solidFill>
                <a:srgbClr val="A2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Text Box 1204"/>
            <p:cNvSpPr txBox="1">
              <a:spLocks noChangeArrowheads="1"/>
            </p:cNvSpPr>
            <p:nvPr/>
          </p:nvSpPr>
          <p:spPr bwMode="auto">
            <a:xfrm>
              <a:off x="-165315" y="468766"/>
              <a:ext cx="207494" cy="189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3600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i="1" u="sng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I</a:t>
              </a:r>
              <a:r>
                <a:rPr lang="pl-PL" sz="1000" b="1" i="1" baseline="-2500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2</a:t>
              </a:r>
              <a:r>
                <a:rPr lang="pl-PL" sz="700" b="1" i="1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=0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1" name="Text Box 1204"/>
            <p:cNvSpPr txBox="1">
              <a:spLocks noChangeArrowheads="1"/>
            </p:cNvSpPr>
            <p:nvPr/>
          </p:nvSpPr>
          <p:spPr bwMode="auto">
            <a:xfrm>
              <a:off x="-150053" y="867026"/>
              <a:ext cx="207494" cy="189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3600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i="1" u="sng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I</a:t>
              </a:r>
              <a:r>
                <a:rPr lang="pl-PL" sz="1000" b="1" i="1" baseline="-2500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3</a:t>
              </a:r>
              <a:r>
                <a:rPr lang="pl-PL" sz="700" b="1" i="1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=0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42" name="Line 1201"/>
            <p:cNvCxnSpPr/>
            <p:nvPr/>
          </p:nvCxnSpPr>
          <p:spPr bwMode="auto">
            <a:xfrm flipV="1">
              <a:off x="856837" y="5024"/>
              <a:ext cx="89535" cy="89535"/>
            </a:xfrm>
            <a:prstGeom prst="line">
              <a:avLst/>
            </a:prstGeom>
            <a:noFill/>
            <a:ln w="15875">
              <a:solidFill>
                <a:srgbClr val="A2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" name="Text Box 1204"/>
            <p:cNvSpPr txBox="1">
              <a:spLocks noChangeArrowheads="1"/>
            </p:cNvSpPr>
            <p:nvPr/>
          </p:nvSpPr>
          <p:spPr bwMode="auto">
            <a:xfrm>
              <a:off x="573991" y="34300"/>
              <a:ext cx="340237" cy="189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3600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i="1" u="sng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I</a:t>
              </a:r>
              <a:r>
                <a:rPr lang="pl-PL" sz="1000" b="1" i="1" baseline="-2500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4</a:t>
              </a:r>
              <a:r>
                <a:rPr lang="pl-PL" sz="700" b="1" i="1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=</a:t>
              </a:r>
              <a:r>
                <a:rPr lang="pl-PL" sz="700" b="1" i="1" u="sng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I</a:t>
              </a:r>
              <a:r>
                <a:rPr lang="pl-PL" sz="700" b="1" i="1" baseline="-2500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T1GA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44" name="Line 1201"/>
            <p:cNvCxnSpPr/>
            <p:nvPr/>
          </p:nvCxnSpPr>
          <p:spPr bwMode="auto">
            <a:xfrm flipV="1">
              <a:off x="1067853" y="401934"/>
              <a:ext cx="89535" cy="89535"/>
            </a:xfrm>
            <a:prstGeom prst="line">
              <a:avLst/>
            </a:prstGeom>
            <a:noFill/>
            <a:ln w="12700">
              <a:solidFill>
                <a:srgbClr val="A2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5" name="Text Box 1204"/>
            <p:cNvSpPr txBox="1">
              <a:spLocks noChangeArrowheads="1"/>
            </p:cNvSpPr>
            <p:nvPr/>
          </p:nvSpPr>
          <p:spPr bwMode="auto">
            <a:xfrm>
              <a:off x="791207" y="432560"/>
              <a:ext cx="340237" cy="189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36000" bIns="0" anchor="t" anchorCtr="0" upright="1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i="1" u="sng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I</a:t>
              </a:r>
              <a:r>
                <a:rPr lang="pl-PL" sz="1000" b="1" i="1" baseline="-2500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5</a:t>
              </a:r>
              <a:r>
                <a:rPr lang="pl-PL" sz="700" b="1" i="1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=</a:t>
              </a:r>
              <a:r>
                <a:rPr lang="pl-PL" sz="700" b="1" i="1" u="sng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I</a:t>
              </a:r>
              <a:r>
                <a:rPr lang="pl-PL" sz="700" b="1" i="1" baseline="-2500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T1GB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46" name="Line 1201"/>
            <p:cNvCxnSpPr/>
            <p:nvPr/>
          </p:nvCxnSpPr>
          <p:spPr bwMode="auto">
            <a:xfrm flipV="1">
              <a:off x="621617" y="798844"/>
              <a:ext cx="89535" cy="89535"/>
            </a:xfrm>
            <a:prstGeom prst="line">
              <a:avLst/>
            </a:prstGeom>
            <a:noFill/>
            <a:ln w="15875">
              <a:solidFill>
                <a:srgbClr val="A2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7" name="Text Box 1204"/>
            <p:cNvSpPr txBox="1">
              <a:spLocks noChangeArrowheads="1"/>
            </p:cNvSpPr>
            <p:nvPr/>
          </p:nvSpPr>
          <p:spPr bwMode="auto">
            <a:xfrm>
              <a:off x="320572" y="850582"/>
              <a:ext cx="340237" cy="189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36000" bIns="0" anchor="t" anchorCtr="0" upright="1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i="1" u="sng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I</a:t>
              </a:r>
              <a:r>
                <a:rPr lang="pl-PL" sz="1000" b="1" i="1" baseline="-2500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6</a:t>
              </a:r>
              <a:r>
                <a:rPr lang="pl-PL" sz="700" b="1" i="1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=</a:t>
              </a:r>
              <a:r>
                <a:rPr lang="pl-PL" sz="700" b="1" i="1" u="sng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I</a:t>
              </a:r>
              <a:r>
                <a:rPr lang="pl-PL" sz="700" b="1" i="1" baseline="-2500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T1GC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48" name="Line 1201"/>
            <p:cNvCxnSpPr/>
            <p:nvPr/>
          </p:nvCxnSpPr>
          <p:spPr bwMode="auto">
            <a:xfrm flipV="1">
              <a:off x="1951192" y="5024"/>
              <a:ext cx="89535" cy="89535"/>
            </a:xfrm>
            <a:prstGeom prst="line">
              <a:avLst/>
            </a:prstGeom>
            <a:noFill/>
            <a:ln w="15875">
              <a:solidFill>
                <a:srgbClr val="A2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9" name="Text Box 1204"/>
            <p:cNvSpPr txBox="1">
              <a:spLocks noChangeArrowheads="1"/>
            </p:cNvSpPr>
            <p:nvPr/>
          </p:nvSpPr>
          <p:spPr bwMode="auto">
            <a:xfrm>
              <a:off x="1658942" y="34300"/>
              <a:ext cx="340183" cy="189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36000" bIns="0" anchor="t" anchorCtr="0" upright="1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i="1" u="sng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I</a:t>
              </a:r>
              <a:r>
                <a:rPr lang="pl-PL" sz="1000" b="1" i="1" baseline="-2500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7</a:t>
              </a:r>
              <a:r>
                <a:rPr lang="pl-PL" sz="700" b="1" i="1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=</a:t>
              </a:r>
              <a:r>
                <a:rPr lang="pl-PL" sz="700" b="1" i="1" u="sng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I</a:t>
              </a:r>
              <a:r>
                <a:rPr lang="pl-PL" sz="700" b="1" i="1" baseline="-2500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T2GA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50" name="Line 1201"/>
            <p:cNvCxnSpPr/>
            <p:nvPr/>
          </p:nvCxnSpPr>
          <p:spPr bwMode="auto">
            <a:xfrm flipV="1">
              <a:off x="2164955" y="396909"/>
              <a:ext cx="89535" cy="89535"/>
            </a:xfrm>
            <a:prstGeom prst="line">
              <a:avLst/>
            </a:prstGeom>
            <a:noFill/>
            <a:ln w="15875">
              <a:solidFill>
                <a:srgbClr val="A2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1" name="Text Box 1204"/>
            <p:cNvSpPr txBox="1">
              <a:spLocks noChangeArrowheads="1"/>
            </p:cNvSpPr>
            <p:nvPr/>
          </p:nvSpPr>
          <p:spPr bwMode="auto">
            <a:xfrm>
              <a:off x="1903420" y="432560"/>
              <a:ext cx="340183" cy="189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36000" bIns="0" anchor="t" anchorCtr="0" upright="1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i="1" u="sng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I</a:t>
              </a:r>
              <a:r>
                <a:rPr lang="pl-PL" sz="1000" b="1" i="1" baseline="-2500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8</a:t>
              </a:r>
              <a:r>
                <a:rPr lang="pl-PL" sz="700" b="1" i="1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=</a:t>
              </a:r>
              <a:r>
                <a:rPr lang="pl-PL" sz="700" b="1" i="1" u="sng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I</a:t>
              </a:r>
              <a:r>
                <a:rPr lang="pl-PL" sz="700" b="1" i="1" baseline="-2500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T2GB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52" name="Line 1201"/>
            <p:cNvCxnSpPr/>
            <p:nvPr/>
          </p:nvCxnSpPr>
          <p:spPr bwMode="auto">
            <a:xfrm flipV="1">
              <a:off x="1725105" y="792904"/>
              <a:ext cx="89535" cy="89535"/>
            </a:xfrm>
            <a:prstGeom prst="line">
              <a:avLst/>
            </a:prstGeom>
            <a:noFill/>
            <a:ln w="15875">
              <a:solidFill>
                <a:srgbClr val="A2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" name="Text Box 1204"/>
            <p:cNvSpPr txBox="1">
              <a:spLocks noChangeArrowheads="1"/>
            </p:cNvSpPr>
            <p:nvPr/>
          </p:nvSpPr>
          <p:spPr bwMode="auto">
            <a:xfrm>
              <a:off x="1502834" y="833081"/>
              <a:ext cx="340237" cy="189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36000" bIns="0" anchor="t" anchorCtr="0" upright="1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700" b="1" i="1" u="sng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I</a:t>
              </a:r>
              <a:r>
                <a:rPr lang="pl-PL" sz="1000" b="1" i="1" baseline="-25000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9</a:t>
              </a:r>
              <a:r>
                <a:rPr lang="pl-PL" sz="700" b="1" i="1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=</a:t>
              </a:r>
              <a:r>
                <a:rPr lang="pl-PL" sz="700" b="1" i="1" u="sng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I</a:t>
              </a:r>
              <a:r>
                <a:rPr lang="pl-PL" sz="700" b="1" i="1" baseline="-25000" dirty="0">
                  <a:solidFill>
                    <a:srgbClr val="A20000"/>
                  </a:solidFill>
                  <a:effectLst/>
                  <a:latin typeface="Times New Roman"/>
                  <a:ea typeface="Times New Roman"/>
                </a:rPr>
                <a:t>T2GC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07" name="NrWez"/>
          <p:cNvGrpSpPr/>
          <p:nvPr/>
        </p:nvGrpSpPr>
        <p:grpSpPr>
          <a:xfrm>
            <a:off x="3696946" y="833965"/>
            <a:ext cx="2399025" cy="1058396"/>
            <a:chOff x="-78114" y="-89070"/>
            <a:chExt cx="2399287" cy="1058405"/>
          </a:xfrm>
        </p:grpSpPr>
        <p:grpSp>
          <p:nvGrpSpPr>
            <p:cNvPr id="108" name="NrW_1"/>
            <p:cNvGrpSpPr/>
            <p:nvPr/>
          </p:nvGrpSpPr>
          <p:grpSpPr>
            <a:xfrm>
              <a:off x="-78114" y="-89070"/>
              <a:ext cx="143389" cy="250883"/>
              <a:chOff x="-78446" y="-89070"/>
              <a:chExt cx="144000" cy="250883"/>
            </a:xfrm>
          </p:grpSpPr>
          <p:sp>
            <p:nvSpPr>
              <p:cNvPr id="133" name="Oval 1183"/>
              <p:cNvSpPr>
                <a:spLocks noChangeAspect="1" noChangeArrowheads="1"/>
              </p:cNvSpPr>
              <p:nvPr/>
            </p:nvSpPr>
            <p:spPr bwMode="auto">
              <a:xfrm>
                <a:off x="-78446" y="17813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34" name="Txt_W1"/>
              <p:cNvSpPr txBox="1">
                <a:spLocks noChangeArrowheads="1"/>
              </p:cNvSpPr>
              <p:nvPr/>
            </p:nvSpPr>
            <p:spPr bwMode="auto">
              <a:xfrm>
                <a:off x="-68257" y="-89070"/>
                <a:ext cx="124541" cy="240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b="1" i="1" baseline="-25000" dirty="0">
                    <a:solidFill>
                      <a:srgbClr val="A20000"/>
                    </a:solidFill>
                    <a:effectLst/>
                    <a:latin typeface="Times New Roman"/>
                    <a:ea typeface="Times New Roman"/>
                  </a:rPr>
                  <a:t>1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09" name="NrW_2"/>
            <p:cNvGrpSpPr/>
            <p:nvPr/>
          </p:nvGrpSpPr>
          <p:grpSpPr>
            <a:xfrm>
              <a:off x="-43820" y="320411"/>
              <a:ext cx="143031" cy="245163"/>
              <a:chOff x="-50095" y="-83350"/>
              <a:chExt cx="144000" cy="245163"/>
            </a:xfrm>
          </p:grpSpPr>
          <p:sp>
            <p:nvSpPr>
              <p:cNvPr id="131" name="Oval 1183"/>
              <p:cNvSpPr>
                <a:spLocks noChangeAspect="1" noChangeArrowheads="1"/>
              </p:cNvSpPr>
              <p:nvPr/>
            </p:nvSpPr>
            <p:spPr bwMode="auto">
              <a:xfrm>
                <a:off x="-50095" y="17813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32" name="Txt_W1"/>
              <p:cNvSpPr txBox="1">
                <a:spLocks noChangeArrowheads="1"/>
              </p:cNvSpPr>
              <p:nvPr/>
            </p:nvSpPr>
            <p:spPr bwMode="auto">
              <a:xfrm>
                <a:off x="-43222" y="-83350"/>
                <a:ext cx="124853" cy="240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b="1" i="1" baseline="-25000" dirty="0">
                    <a:solidFill>
                      <a:srgbClr val="A20000"/>
                    </a:solidFill>
                    <a:effectLst/>
                    <a:latin typeface="Times New Roman"/>
                    <a:ea typeface="Times New Roman"/>
                  </a:rPr>
                  <a:t>2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10" name="NrW_3"/>
            <p:cNvGrpSpPr/>
            <p:nvPr/>
          </p:nvGrpSpPr>
          <p:grpSpPr>
            <a:xfrm>
              <a:off x="-43820" y="723956"/>
              <a:ext cx="142788" cy="240068"/>
              <a:chOff x="-44192" y="-77628"/>
              <a:chExt cx="144000" cy="240068"/>
            </a:xfrm>
          </p:grpSpPr>
          <p:sp>
            <p:nvSpPr>
              <p:cNvPr id="129" name="Oval 1183"/>
              <p:cNvSpPr>
                <a:spLocks noChangeAspect="1" noChangeArrowheads="1"/>
              </p:cNvSpPr>
              <p:nvPr/>
            </p:nvSpPr>
            <p:spPr bwMode="auto">
              <a:xfrm>
                <a:off x="-44192" y="17813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30" name="Txt_W1"/>
              <p:cNvSpPr txBox="1">
                <a:spLocks noChangeArrowheads="1"/>
              </p:cNvSpPr>
              <p:nvPr/>
            </p:nvSpPr>
            <p:spPr bwMode="auto">
              <a:xfrm>
                <a:off x="-31319" y="-77628"/>
                <a:ext cx="125066" cy="240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b="1" i="1" baseline="-25000" dirty="0">
                    <a:solidFill>
                      <a:srgbClr val="A20000"/>
                    </a:solidFill>
                    <a:effectLst/>
                    <a:latin typeface="Times New Roman"/>
                    <a:ea typeface="Times New Roman"/>
                  </a:rPr>
                  <a:t>3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11" name="NrW_4"/>
            <p:cNvGrpSpPr/>
            <p:nvPr/>
          </p:nvGrpSpPr>
          <p:grpSpPr>
            <a:xfrm>
              <a:off x="872837" y="-77197"/>
              <a:ext cx="142587" cy="244948"/>
              <a:chOff x="0" y="-83135"/>
              <a:chExt cx="144000" cy="244948"/>
            </a:xfrm>
          </p:grpSpPr>
          <p:sp>
            <p:nvSpPr>
              <p:cNvPr id="127" name="Oval 1183"/>
              <p:cNvSpPr>
                <a:spLocks noChangeAspect="1" noChangeArrowheads="1"/>
              </p:cNvSpPr>
              <p:nvPr/>
            </p:nvSpPr>
            <p:spPr bwMode="auto">
              <a:xfrm>
                <a:off x="0" y="17813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28" name="Txt_W1"/>
              <p:cNvSpPr txBox="1">
                <a:spLocks noChangeArrowheads="1"/>
              </p:cNvSpPr>
              <p:nvPr/>
            </p:nvSpPr>
            <p:spPr bwMode="auto">
              <a:xfrm>
                <a:off x="5170" y="-83135"/>
                <a:ext cx="125242" cy="240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b="1" i="1" baseline="-25000">
                    <a:solidFill>
                      <a:srgbClr val="A20000"/>
                    </a:solidFill>
                    <a:effectLst/>
                    <a:latin typeface="Times New Roman"/>
                    <a:ea typeface="Times New Roman"/>
                  </a:rPr>
                  <a:t>4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12" name="NrW_5"/>
            <p:cNvGrpSpPr/>
            <p:nvPr/>
          </p:nvGrpSpPr>
          <p:grpSpPr>
            <a:xfrm>
              <a:off x="1047862" y="314473"/>
              <a:ext cx="142429" cy="251101"/>
              <a:chOff x="-33155" y="-89288"/>
              <a:chExt cx="144000" cy="251101"/>
            </a:xfrm>
          </p:grpSpPr>
          <p:sp>
            <p:nvSpPr>
              <p:cNvPr id="125" name="Oval 1183"/>
              <p:cNvSpPr>
                <a:spLocks noChangeAspect="1" noChangeArrowheads="1"/>
              </p:cNvSpPr>
              <p:nvPr/>
            </p:nvSpPr>
            <p:spPr bwMode="auto">
              <a:xfrm>
                <a:off x="-33155" y="17813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26" name="Txt_W1"/>
              <p:cNvSpPr txBox="1">
                <a:spLocks noChangeArrowheads="1"/>
              </p:cNvSpPr>
              <p:nvPr/>
            </p:nvSpPr>
            <p:spPr bwMode="auto">
              <a:xfrm>
                <a:off x="-30867" y="-89288"/>
                <a:ext cx="125381" cy="240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b="1" i="1" baseline="-25000" dirty="0">
                    <a:solidFill>
                      <a:srgbClr val="A20000"/>
                    </a:solidFill>
                    <a:effectLst/>
                    <a:latin typeface="Times New Roman"/>
                    <a:ea typeface="Times New Roman"/>
                  </a:rPr>
                  <a:t>5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13" name="NrW_6"/>
            <p:cNvGrpSpPr/>
            <p:nvPr/>
          </p:nvGrpSpPr>
          <p:grpSpPr>
            <a:xfrm>
              <a:off x="613476" y="723953"/>
              <a:ext cx="142414" cy="245382"/>
              <a:chOff x="-34106" y="-83569"/>
              <a:chExt cx="144000" cy="245382"/>
            </a:xfrm>
          </p:grpSpPr>
          <p:sp>
            <p:nvSpPr>
              <p:cNvPr id="123" name="Oval 1183"/>
              <p:cNvSpPr>
                <a:spLocks noChangeAspect="1" noChangeArrowheads="1"/>
              </p:cNvSpPr>
              <p:nvPr/>
            </p:nvSpPr>
            <p:spPr bwMode="auto">
              <a:xfrm>
                <a:off x="-34106" y="17813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24" name="Txt_W1"/>
              <p:cNvSpPr txBox="1">
                <a:spLocks noChangeArrowheads="1"/>
              </p:cNvSpPr>
              <p:nvPr/>
            </p:nvSpPr>
            <p:spPr bwMode="auto">
              <a:xfrm>
                <a:off x="-27203" y="-83569"/>
                <a:ext cx="125394" cy="240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b="1" i="1" baseline="-25000">
                    <a:solidFill>
                      <a:srgbClr val="A20000"/>
                    </a:solidFill>
                    <a:effectLst/>
                    <a:latin typeface="Times New Roman"/>
                    <a:ea typeface="Times New Roman"/>
                  </a:rPr>
                  <a:t>6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14" name="NrW_7"/>
            <p:cNvGrpSpPr/>
            <p:nvPr/>
          </p:nvGrpSpPr>
          <p:grpSpPr>
            <a:xfrm>
              <a:off x="1953495" y="-77194"/>
              <a:ext cx="142236" cy="240069"/>
              <a:chOff x="0" y="-77194"/>
              <a:chExt cx="144000" cy="240069"/>
            </a:xfrm>
          </p:grpSpPr>
          <p:sp>
            <p:nvSpPr>
              <p:cNvPr id="121" name="Oval 1183"/>
              <p:cNvSpPr>
                <a:spLocks noChangeAspect="1" noChangeArrowheads="1"/>
              </p:cNvSpPr>
              <p:nvPr/>
            </p:nvSpPr>
            <p:spPr bwMode="auto">
              <a:xfrm>
                <a:off x="0" y="17813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22" name="Txt_W1"/>
              <p:cNvSpPr txBox="1">
                <a:spLocks noChangeArrowheads="1"/>
              </p:cNvSpPr>
              <p:nvPr/>
            </p:nvSpPr>
            <p:spPr bwMode="auto">
              <a:xfrm>
                <a:off x="10628" y="-77194"/>
                <a:ext cx="125551" cy="240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b="1" i="1" baseline="-25000">
                    <a:solidFill>
                      <a:srgbClr val="A20000"/>
                    </a:solidFill>
                    <a:effectLst/>
                    <a:latin typeface="Times New Roman"/>
                    <a:ea typeface="Times New Roman"/>
                  </a:rPr>
                  <a:t>7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15" name="NrW_8"/>
            <p:cNvGrpSpPr/>
            <p:nvPr/>
          </p:nvGrpSpPr>
          <p:grpSpPr>
            <a:xfrm>
              <a:off x="2179119" y="320588"/>
              <a:ext cx="142054" cy="244986"/>
              <a:chOff x="0" y="-83173"/>
              <a:chExt cx="144000" cy="244986"/>
            </a:xfrm>
          </p:grpSpPr>
          <p:sp>
            <p:nvSpPr>
              <p:cNvPr id="119" name="Oval 1183"/>
              <p:cNvSpPr>
                <a:spLocks noChangeAspect="1" noChangeArrowheads="1"/>
              </p:cNvSpPr>
              <p:nvPr/>
            </p:nvSpPr>
            <p:spPr bwMode="auto">
              <a:xfrm>
                <a:off x="0" y="17813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20" name="Txt_W1"/>
              <p:cNvSpPr txBox="1">
                <a:spLocks noChangeArrowheads="1"/>
              </p:cNvSpPr>
              <p:nvPr/>
            </p:nvSpPr>
            <p:spPr bwMode="auto">
              <a:xfrm>
                <a:off x="10329" y="-83173"/>
                <a:ext cx="125712" cy="240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b="1" i="1" baseline="-25000" dirty="0">
                    <a:solidFill>
                      <a:srgbClr val="A20000"/>
                    </a:solidFill>
                    <a:effectLst/>
                    <a:latin typeface="Times New Roman"/>
                    <a:ea typeface="Times New Roman"/>
                  </a:rPr>
                  <a:t>8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16" name="NrW_9"/>
            <p:cNvGrpSpPr/>
            <p:nvPr/>
          </p:nvGrpSpPr>
          <p:grpSpPr>
            <a:xfrm>
              <a:off x="1702259" y="718371"/>
              <a:ext cx="141979" cy="240069"/>
              <a:chOff x="-44034" y="-77276"/>
              <a:chExt cx="143999" cy="240069"/>
            </a:xfrm>
          </p:grpSpPr>
          <p:sp>
            <p:nvSpPr>
              <p:cNvPr id="117" name="Oval 1183"/>
              <p:cNvSpPr>
                <a:spLocks noChangeAspect="1" noChangeArrowheads="1"/>
              </p:cNvSpPr>
              <p:nvPr/>
            </p:nvSpPr>
            <p:spPr bwMode="auto">
              <a:xfrm>
                <a:off x="-44034" y="17813"/>
                <a:ext cx="143999" cy="14400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18" name="Txt_W1"/>
              <p:cNvSpPr txBox="1">
                <a:spLocks noChangeArrowheads="1"/>
              </p:cNvSpPr>
              <p:nvPr/>
            </p:nvSpPr>
            <p:spPr bwMode="auto">
              <a:xfrm>
                <a:off x="-27921" y="-77276"/>
                <a:ext cx="125776" cy="240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b="1" i="1" baseline="-25000">
                    <a:solidFill>
                      <a:srgbClr val="A20000"/>
                    </a:solidFill>
                    <a:effectLst/>
                    <a:latin typeface="Times New Roman"/>
                    <a:ea typeface="Times New Roman"/>
                  </a:rPr>
                  <a:t>9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  <p:grpSp>
        <p:nvGrpSpPr>
          <p:cNvPr id="6" name="Schemat"/>
          <p:cNvGrpSpPr/>
          <p:nvPr/>
        </p:nvGrpSpPr>
        <p:grpSpPr>
          <a:xfrm>
            <a:off x="2711384" y="956252"/>
            <a:ext cx="3721232" cy="1178176"/>
            <a:chOff x="3532134" y="911500"/>
            <a:chExt cx="3721232" cy="1178176"/>
          </a:xfrm>
        </p:grpSpPr>
        <p:grpSp>
          <p:nvGrpSpPr>
            <p:cNvPr id="85" name="ZasT2"/>
            <p:cNvGrpSpPr/>
            <p:nvPr/>
          </p:nvGrpSpPr>
          <p:grpSpPr>
            <a:xfrm>
              <a:off x="6385056" y="1116325"/>
              <a:ext cx="437321" cy="973351"/>
              <a:chOff x="0" y="0"/>
              <a:chExt cx="437322" cy="973874"/>
            </a:xfrm>
          </p:grpSpPr>
          <p:cxnSp>
            <p:nvCxnSpPr>
              <p:cNvPr id="104" name="Line 1140"/>
              <p:cNvCxnSpPr/>
              <p:nvPr/>
            </p:nvCxnSpPr>
            <p:spPr bwMode="auto">
              <a:xfrm flipH="1" flipV="1">
                <a:off x="0" y="787179"/>
                <a:ext cx="0" cy="18009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5" name="Line 1140"/>
              <p:cNvCxnSpPr/>
              <p:nvPr/>
            </p:nvCxnSpPr>
            <p:spPr bwMode="auto">
              <a:xfrm flipH="1" flipV="1">
                <a:off x="437322" y="397565"/>
                <a:ext cx="0" cy="57630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" name="Line 1140"/>
              <p:cNvCxnSpPr/>
              <p:nvPr/>
            </p:nvCxnSpPr>
            <p:spPr bwMode="auto">
              <a:xfrm flipV="1">
                <a:off x="222637" y="0"/>
                <a:ext cx="3600" cy="97200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3" name="ZasT1"/>
            <p:cNvGrpSpPr/>
            <p:nvPr/>
          </p:nvGrpSpPr>
          <p:grpSpPr>
            <a:xfrm>
              <a:off x="5295093" y="1116325"/>
              <a:ext cx="437321" cy="973351"/>
              <a:chOff x="0" y="0"/>
              <a:chExt cx="437322" cy="973874"/>
            </a:xfrm>
          </p:grpSpPr>
          <p:cxnSp>
            <p:nvCxnSpPr>
              <p:cNvPr id="82" name="Line 1140"/>
              <p:cNvCxnSpPr/>
              <p:nvPr/>
            </p:nvCxnSpPr>
            <p:spPr bwMode="auto">
              <a:xfrm flipH="1" flipV="1">
                <a:off x="0" y="787179"/>
                <a:ext cx="0" cy="18009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3" name="Line 1140"/>
              <p:cNvCxnSpPr/>
              <p:nvPr/>
            </p:nvCxnSpPr>
            <p:spPr bwMode="auto">
              <a:xfrm flipH="1" flipV="1">
                <a:off x="437322" y="397565"/>
                <a:ext cx="0" cy="57630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4" name="Line 1140"/>
              <p:cNvCxnSpPr/>
              <p:nvPr/>
            </p:nvCxnSpPr>
            <p:spPr bwMode="auto">
              <a:xfrm flipV="1">
                <a:off x="222637" y="0"/>
                <a:ext cx="3600" cy="97200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9" name="Siec_SN"/>
            <p:cNvGrpSpPr/>
            <p:nvPr/>
          </p:nvGrpSpPr>
          <p:grpSpPr>
            <a:xfrm>
              <a:off x="3532134" y="911500"/>
              <a:ext cx="3721232" cy="1165610"/>
              <a:chOff x="3532134" y="911500"/>
              <a:chExt cx="3721232" cy="1165610"/>
            </a:xfrm>
          </p:grpSpPr>
          <p:grpSp>
            <p:nvGrpSpPr>
              <p:cNvPr id="10" name="L_SN"/>
              <p:cNvGrpSpPr/>
              <p:nvPr/>
            </p:nvGrpSpPr>
            <p:grpSpPr>
              <a:xfrm>
                <a:off x="3539448" y="1100042"/>
                <a:ext cx="3713918" cy="790339"/>
                <a:chOff x="-16830" y="179455"/>
                <a:chExt cx="3714895" cy="791043"/>
              </a:xfrm>
            </p:grpSpPr>
            <p:cxnSp>
              <p:nvCxnSpPr>
                <p:cNvPr id="58" name="Line 1187"/>
                <p:cNvCxnSpPr/>
                <p:nvPr/>
              </p:nvCxnSpPr>
              <p:spPr bwMode="auto">
                <a:xfrm flipV="1">
                  <a:off x="314150" y="970498"/>
                  <a:ext cx="338391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" name="Line 1185"/>
                <p:cNvCxnSpPr/>
                <p:nvPr/>
              </p:nvCxnSpPr>
              <p:spPr bwMode="auto">
                <a:xfrm>
                  <a:off x="0" y="824643"/>
                  <a:ext cx="326824" cy="14473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" name="Line 1187"/>
                <p:cNvCxnSpPr/>
                <p:nvPr/>
              </p:nvCxnSpPr>
              <p:spPr bwMode="auto">
                <a:xfrm flipV="1">
                  <a:off x="170824" y="572201"/>
                  <a:ext cx="3506300" cy="56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" name="Line 1184"/>
                <p:cNvCxnSpPr/>
                <p:nvPr/>
              </p:nvCxnSpPr>
              <p:spPr bwMode="auto">
                <a:xfrm flipV="1">
                  <a:off x="-16830" y="179455"/>
                  <a:ext cx="316551" cy="16265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2" name="Line 1187"/>
                <p:cNvCxnSpPr/>
                <p:nvPr/>
              </p:nvCxnSpPr>
              <p:spPr bwMode="auto">
                <a:xfrm flipV="1">
                  <a:off x="286101" y="185124"/>
                  <a:ext cx="338392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1" name="Imp_SN"/>
              <p:cNvGrpSpPr/>
              <p:nvPr/>
            </p:nvGrpSpPr>
            <p:grpSpPr>
              <a:xfrm>
                <a:off x="3532134" y="911500"/>
                <a:ext cx="3302821" cy="1165610"/>
                <a:chOff x="3532134" y="911500"/>
                <a:chExt cx="3302821" cy="1165610"/>
              </a:xfrm>
            </p:grpSpPr>
            <p:grpSp>
              <p:nvGrpSpPr>
                <p:cNvPr id="12" name="OznFaz"/>
                <p:cNvGrpSpPr/>
                <p:nvPr/>
              </p:nvGrpSpPr>
              <p:grpSpPr>
                <a:xfrm>
                  <a:off x="3751589" y="955391"/>
                  <a:ext cx="73021" cy="1121719"/>
                  <a:chOff x="0" y="-38100"/>
                  <a:chExt cx="73660" cy="1122048"/>
                </a:xfrm>
              </p:grpSpPr>
              <p:sp>
                <p:nvSpPr>
                  <p:cNvPr id="55" name="Text Box 12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-38100"/>
                    <a:ext cx="73660" cy="1517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0" tIns="0" rIns="0" bIns="0" anchor="t" anchorCtr="0" upright="1">
                    <a:spAutoFit/>
                  </a:bodyPr>
                  <a:lstStyle/>
                  <a:p>
                    <a:pPr algn="just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>
                        <a:effectLst/>
                        <a:latin typeface="Times New Roman"/>
                        <a:ea typeface="Times New Roman"/>
                      </a:rPr>
                      <a:t>A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56" name="Text Box 12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355490"/>
                    <a:ext cx="67945" cy="1517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0" tIns="0" rIns="0" bIns="0" anchor="t" anchorCtr="0" upright="1">
                    <a:spAutoFit/>
                  </a:bodyPr>
                  <a:lstStyle/>
                  <a:p>
                    <a:pPr algn="just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dirty="0">
                        <a:effectLst/>
                        <a:latin typeface="Times New Roman"/>
                        <a:ea typeface="Times New Roman"/>
                      </a:rPr>
                      <a:t>B</a:t>
                    </a:r>
                    <a:endParaRPr lang="pl-PL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57" name="Text Box 12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932183"/>
                    <a:ext cx="73660" cy="1517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0" tIns="0" rIns="0" bIns="0" anchor="t" anchorCtr="0" upright="1">
                    <a:spAutoFit/>
                  </a:bodyPr>
                  <a:lstStyle/>
                  <a:p>
                    <a:pPr algn="just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>
                        <a:effectLst/>
                        <a:latin typeface="Times New Roman"/>
                        <a:ea typeface="Times New Roman"/>
                      </a:rPr>
                      <a:t>C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p:grpSp>
              <p:nvGrpSpPr>
                <p:cNvPr id="13" name="Z_L2"/>
                <p:cNvGrpSpPr/>
                <p:nvPr/>
              </p:nvGrpSpPr>
              <p:grpSpPr>
                <a:xfrm>
                  <a:off x="6033928" y="911500"/>
                  <a:ext cx="288924" cy="1019159"/>
                  <a:chOff x="38456" y="5027"/>
                  <a:chExt cx="289775" cy="1020496"/>
                </a:xfrm>
              </p:grpSpPr>
              <p:sp>
                <p:nvSpPr>
                  <p:cNvPr id="49" name="Prostokąt 48"/>
                  <p:cNvSpPr/>
                  <p:nvPr/>
                </p:nvSpPr>
                <p:spPr bwMode="auto">
                  <a:xfrm rot="5400000">
                    <a:off x="115556" y="90435"/>
                    <a:ext cx="69192" cy="213343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upright="1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0" name="Prostokąt 49"/>
                  <p:cNvSpPr/>
                  <p:nvPr/>
                </p:nvSpPr>
                <p:spPr bwMode="auto">
                  <a:xfrm rot="5400000">
                    <a:off x="110532" y="492369"/>
                    <a:ext cx="69192" cy="213343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upright="1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1" name="Prostokąt 50"/>
                  <p:cNvSpPr/>
                  <p:nvPr/>
                </p:nvSpPr>
                <p:spPr bwMode="auto">
                  <a:xfrm rot="5400000">
                    <a:off x="115556" y="884255"/>
                    <a:ext cx="69192" cy="213343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upright="1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2" name="Text Box 12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351" y="5027"/>
                    <a:ext cx="187960" cy="1518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0" tIns="0" rIns="0" bIns="0" anchor="t" anchorCtr="0" upright="1">
                    <a:spAutoFit/>
                  </a:bodyPr>
                  <a:lstStyle/>
                  <a:p>
                    <a:pPr algn="just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dirty="0">
                        <a:effectLst/>
                        <a:latin typeface="Times New Roman"/>
                        <a:ea typeface="Times New Roman"/>
                      </a:rPr>
                      <a:t>Z</a:t>
                    </a:r>
                    <a:r>
                      <a:rPr lang="pl-PL" sz="800" b="1" baseline="-25000" dirty="0">
                        <a:effectLst/>
                        <a:latin typeface="Times New Roman"/>
                        <a:ea typeface="Times New Roman"/>
                      </a:rPr>
                      <a:t>L2A</a:t>
                    </a:r>
                    <a:endParaRPr lang="pl-PL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53" name="Text Box 12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755" y="410725"/>
                    <a:ext cx="235238" cy="1519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0" tIns="0" rIns="0" bIns="0" anchor="t" anchorCtr="0" upright="1">
                    <a:spAutoFit/>
                  </a:bodyPr>
                  <a:lstStyle/>
                  <a:p>
                    <a:pPr algn="just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>
                        <a:effectLst/>
                        <a:latin typeface="Times New Roman"/>
                        <a:ea typeface="Times New Roman"/>
                      </a:rPr>
                      <a:t>Z</a:t>
                    </a:r>
                    <a:r>
                      <a:rPr lang="pl-PL" sz="800" b="1" baseline="-25000">
                        <a:effectLst/>
                        <a:latin typeface="Times New Roman"/>
                        <a:ea typeface="Times New Roman"/>
                      </a:rPr>
                      <a:t>L2B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54" name="Text Box 12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574" y="803855"/>
                    <a:ext cx="274657" cy="1519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0" tIns="0" rIns="0" bIns="0" anchor="t" anchorCtr="0" upright="1">
                    <a:spAutoFit/>
                  </a:bodyPr>
                  <a:lstStyle/>
                  <a:p>
                    <a:pPr algn="just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>
                        <a:effectLst/>
                        <a:latin typeface="Times New Roman"/>
                        <a:ea typeface="Times New Roman"/>
                      </a:rPr>
                      <a:t>Z</a:t>
                    </a:r>
                    <a:r>
                      <a:rPr lang="pl-PL" sz="800" b="1" baseline="-25000">
                        <a:effectLst/>
                        <a:latin typeface="Times New Roman"/>
                        <a:ea typeface="Times New Roman"/>
                      </a:rPr>
                      <a:t>L2C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p:grpSp>
              <p:nvGrpSpPr>
                <p:cNvPr id="14" name="Z_L1"/>
                <p:cNvGrpSpPr/>
                <p:nvPr/>
              </p:nvGrpSpPr>
              <p:grpSpPr>
                <a:xfrm>
                  <a:off x="4980541" y="911500"/>
                  <a:ext cx="245745" cy="1014080"/>
                  <a:chOff x="-384" y="10024"/>
                  <a:chExt cx="246520" cy="1015499"/>
                </a:xfrm>
              </p:grpSpPr>
              <p:sp>
                <p:nvSpPr>
                  <p:cNvPr id="43" name="Prostokąt 42"/>
                  <p:cNvSpPr/>
                  <p:nvPr/>
                </p:nvSpPr>
                <p:spPr bwMode="auto">
                  <a:xfrm rot="5400000">
                    <a:off x="80388" y="90435"/>
                    <a:ext cx="69192" cy="213343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upright="1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44" name="Prostokąt 43"/>
                  <p:cNvSpPr/>
                  <p:nvPr/>
                </p:nvSpPr>
                <p:spPr bwMode="auto">
                  <a:xfrm rot="5400000">
                    <a:off x="75363" y="477297"/>
                    <a:ext cx="69192" cy="213343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upright="1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45" name="Prostokąt 44"/>
                  <p:cNvSpPr/>
                  <p:nvPr/>
                </p:nvSpPr>
                <p:spPr bwMode="auto">
                  <a:xfrm rot="5400000">
                    <a:off x="75364" y="884255"/>
                    <a:ext cx="69192" cy="213343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upright="1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46" name="Text Box 12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" y="396296"/>
                    <a:ext cx="246137" cy="1519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0" tIns="0" rIns="0" bIns="0" anchor="t" anchorCtr="0" upright="1">
                    <a:spAutoFit/>
                  </a:bodyPr>
                  <a:lstStyle/>
                  <a:p>
                    <a:pPr algn="just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>
                        <a:effectLst/>
                        <a:latin typeface="Times New Roman"/>
                        <a:ea typeface="Times New Roman"/>
                      </a:rPr>
                      <a:t>Z</a:t>
                    </a:r>
                    <a:r>
                      <a:rPr lang="pl-PL" sz="800" b="1" baseline="-25000">
                        <a:effectLst/>
                        <a:latin typeface="Times New Roman"/>
                        <a:ea typeface="Times New Roman"/>
                      </a:rPr>
                      <a:t>L1B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7" name="Text Box 12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25" y="803812"/>
                    <a:ext cx="188251" cy="1518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0" tIns="0" rIns="0" bIns="0" anchor="t" anchorCtr="0" upright="1">
                    <a:spAutoFit/>
                  </a:bodyPr>
                  <a:lstStyle/>
                  <a:p>
                    <a:pPr algn="just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>
                        <a:effectLst/>
                        <a:latin typeface="Times New Roman"/>
                        <a:ea typeface="Times New Roman"/>
                      </a:rPr>
                      <a:t>Z</a:t>
                    </a:r>
                    <a:r>
                      <a:rPr lang="pl-PL" sz="800" b="1" baseline="-25000">
                        <a:effectLst/>
                        <a:latin typeface="Times New Roman"/>
                        <a:ea typeface="Times New Roman"/>
                      </a:rPr>
                      <a:t>L1C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8" name="Text Box 12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84" y="10024"/>
                    <a:ext cx="188260" cy="1519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0" tIns="0" rIns="0" bIns="0" anchor="t" anchorCtr="0" upright="1">
                    <a:spAutoFit/>
                  </a:bodyPr>
                  <a:lstStyle/>
                  <a:p>
                    <a:pPr algn="just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dirty="0">
                        <a:effectLst/>
                        <a:latin typeface="Times New Roman"/>
                        <a:ea typeface="Times New Roman"/>
                      </a:rPr>
                      <a:t>Z</a:t>
                    </a:r>
                    <a:r>
                      <a:rPr lang="pl-PL" sz="800" b="1" baseline="-25000" dirty="0">
                        <a:effectLst/>
                        <a:latin typeface="Times New Roman"/>
                        <a:ea typeface="Times New Roman"/>
                      </a:rPr>
                      <a:t>L1A</a:t>
                    </a:r>
                    <a:endParaRPr lang="pl-PL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p:grpSp>
              <p:nvGrpSpPr>
                <p:cNvPr id="15" name="Z_TR"/>
                <p:cNvGrpSpPr/>
                <p:nvPr/>
              </p:nvGrpSpPr>
              <p:grpSpPr>
                <a:xfrm>
                  <a:off x="4183185" y="918815"/>
                  <a:ext cx="254635" cy="1009011"/>
                  <a:chOff x="-33372" y="15056"/>
                  <a:chExt cx="255027" cy="1010467"/>
                </a:xfrm>
              </p:grpSpPr>
              <p:sp>
                <p:nvSpPr>
                  <p:cNvPr id="37" name="Prostokąt 36"/>
                  <p:cNvSpPr/>
                  <p:nvPr/>
                </p:nvSpPr>
                <p:spPr bwMode="auto">
                  <a:xfrm rot="5400000">
                    <a:off x="80388" y="95462"/>
                    <a:ext cx="69192" cy="213343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upright="1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38" name="Prostokąt 37"/>
                  <p:cNvSpPr/>
                  <p:nvPr/>
                </p:nvSpPr>
                <p:spPr bwMode="auto">
                  <a:xfrm rot="5400000">
                    <a:off x="80387" y="482324"/>
                    <a:ext cx="69192" cy="213343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upright="1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39" name="Prostokąt 38"/>
                  <p:cNvSpPr/>
                  <p:nvPr/>
                </p:nvSpPr>
                <p:spPr bwMode="auto">
                  <a:xfrm rot="5400000">
                    <a:off x="80388" y="884255"/>
                    <a:ext cx="69192" cy="213343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upright="1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40" name="Text Box 12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3372" y="15056"/>
                    <a:ext cx="202241" cy="1519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0" tIns="0" rIns="0" bIns="0" anchor="t" anchorCtr="0" upright="1">
                    <a:spAutoFit/>
                  </a:bodyPr>
                  <a:lstStyle/>
                  <a:p>
                    <a:pPr algn="just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>
                        <a:effectLst/>
                        <a:latin typeface="Times New Roman"/>
                        <a:ea typeface="Times New Roman"/>
                      </a:rPr>
                      <a:t>Z</a:t>
                    </a:r>
                    <a:r>
                      <a:rPr lang="pl-PL" sz="800" b="1" baseline="-25000">
                        <a:effectLst/>
                        <a:latin typeface="Times New Roman"/>
                        <a:ea typeface="Times New Roman"/>
                      </a:rPr>
                      <a:t>TRA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1" name="Text Box 12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3372" y="401780"/>
                    <a:ext cx="199037" cy="1518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0" tIns="0" rIns="0" bIns="0" anchor="t" anchorCtr="0" upright="1">
                    <a:spAutoFit/>
                  </a:bodyPr>
                  <a:lstStyle/>
                  <a:p>
                    <a:pPr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>
                        <a:effectLst/>
                        <a:latin typeface="Times New Roman"/>
                        <a:ea typeface="Times New Roman"/>
                      </a:rPr>
                      <a:t>Z</a:t>
                    </a:r>
                    <a:r>
                      <a:rPr lang="pl-PL" sz="800" b="1" baseline="-25000">
                        <a:effectLst/>
                        <a:latin typeface="Times New Roman"/>
                        <a:ea typeface="Times New Roman"/>
                      </a:rPr>
                      <a:t>TRB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2" name="Text Box 12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3372" y="803611"/>
                    <a:ext cx="202217" cy="1518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0" tIns="0" rIns="0" bIns="0" anchor="t" anchorCtr="0" upright="1">
                    <a:spAutoFit/>
                  </a:bodyPr>
                  <a:lstStyle/>
                  <a:p>
                    <a:pPr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>
                        <a:effectLst/>
                        <a:latin typeface="Times New Roman"/>
                        <a:ea typeface="Times New Roman"/>
                      </a:rPr>
                      <a:t>Z</a:t>
                    </a:r>
                    <a:r>
                      <a:rPr lang="pl-PL" sz="800" b="1" baseline="-25000">
                        <a:effectLst/>
                        <a:latin typeface="Times New Roman"/>
                        <a:ea typeface="Times New Roman"/>
                      </a:rPr>
                      <a:t>TRC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p:grpSp>
              <p:nvGrpSpPr>
                <p:cNvPr id="16" name="Z_wn"/>
                <p:cNvGrpSpPr/>
                <p:nvPr/>
              </p:nvGrpSpPr>
              <p:grpSpPr>
                <a:xfrm>
                  <a:off x="3941784" y="926130"/>
                  <a:ext cx="241300" cy="1009648"/>
                  <a:chOff x="-472" y="15038"/>
                  <a:chExt cx="241546" cy="1010942"/>
                </a:xfrm>
              </p:grpSpPr>
              <p:sp>
                <p:nvSpPr>
                  <p:cNvPr id="31" name="Prostokąt 30"/>
                  <p:cNvSpPr/>
                  <p:nvPr/>
                </p:nvSpPr>
                <p:spPr bwMode="auto">
                  <a:xfrm rot="5400000">
                    <a:off x="83127" y="95003"/>
                    <a:ext cx="69192" cy="213343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upright="1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32" name="Prostokąt 31"/>
                  <p:cNvSpPr/>
                  <p:nvPr/>
                </p:nvSpPr>
                <p:spPr bwMode="auto">
                  <a:xfrm rot="5400000">
                    <a:off x="83126" y="475014"/>
                    <a:ext cx="69192" cy="213343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upright="1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33" name="Prostokąt 32"/>
                  <p:cNvSpPr/>
                  <p:nvPr/>
                </p:nvSpPr>
                <p:spPr bwMode="auto">
                  <a:xfrm rot="5400000">
                    <a:off x="83127" y="884712"/>
                    <a:ext cx="69192" cy="213343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upright="1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34" name="Text Box 12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472" y="15038"/>
                    <a:ext cx="241546" cy="15195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0" tIns="0" rIns="0" bIns="0" anchor="t" anchorCtr="0" upright="1">
                    <a:spAutoFit/>
                  </a:bodyPr>
                  <a:lstStyle/>
                  <a:p>
                    <a:pPr algn="just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>
                        <a:effectLst/>
                        <a:latin typeface="Times New Roman"/>
                        <a:ea typeface="Times New Roman"/>
                      </a:rPr>
                      <a:t>Z</a:t>
                    </a:r>
                    <a:r>
                      <a:rPr lang="pl-PL" sz="800" b="1" baseline="-25000">
                        <a:effectLst/>
                        <a:latin typeface="Times New Roman"/>
                        <a:ea typeface="Times New Roman"/>
                      </a:rPr>
                      <a:t>wnA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35" name="Text Box 12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37" y="396374"/>
                    <a:ext cx="191885" cy="1518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0" tIns="0" rIns="0" bIns="0" anchor="t" anchorCtr="0" upright="1">
                    <a:spAutoFit/>
                  </a:bodyPr>
                  <a:lstStyle/>
                  <a:p>
                    <a:pPr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>
                        <a:effectLst/>
                        <a:latin typeface="Times New Roman"/>
                        <a:ea typeface="Times New Roman"/>
                      </a:rPr>
                      <a:t>Z</a:t>
                    </a:r>
                    <a:r>
                      <a:rPr lang="pl-PL" sz="800" b="1" baseline="-25000">
                        <a:effectLst/>
                        <a:latin typeface="Times New Roman"/>
                        <a:ea typeface="Times New Roman"/>
                      </a:rPr>
                      <a:t>wnB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36" name="Text Box 12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37" y="803833"/>
                    <a:ext cx="195061" cy="1518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0" tIns="0" rIns="0" bIns="0" anchor="t" anchorCtr="0" upright="1">
                    <a:spAutoFit/>
                  </a:bodyPr>
                  <a:lstStyle/>
                  <a:p>
                    <a:pPr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>
                        <a:effectLst/>
                        <a:latin typeface="Times New Roman"/>
                        <a:ea typeface="Times New Roman"/>
                      </a:rPr>
                      <a:t>Z</a:t>
                    </a:r>
                    <a:r>
                      <a:rPr lang="pl-PL" sz="800" b="1" baseline="-25000">
                        <a:effectLst/>
                        <a:latin typeface="Times New Roman"/>
                        <a:ea typeface="Times New Roman"/>
                      </a:rPr>
                      <a:t>wnC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p:grpSp>
              <p:nvGrpSpPr>
                <p:cNvPr id="17" name="Wez"/>
                <p:cNvGrpSpPr/>
                <p:nvPr/>
              </p:nvGrpSpPr>
              <p:grpSpPr>
                <a:xfrm>
                  <a:off x="3532134" y="1079749"/>
                  <a:ext cx="3302821" cy="828524"/>
                  <a:chOff x="0" y="0"/>
                  <a:chExt cx="3302827" cy="828532"/>
                </a:xfrm>
              </p:grpSpPr>
              <p:grpSp>
                <p:nvGrpSpPr>
                  <p:cNvPr id="18" name="Węzły"/>
                  <p:cNvGrpSpPr/>
                  <p:nvPr/>
                </p:nvGrpSpPr>
                <p:grpSpPr>
                  <a:xfrm>
                    <a:off x="1074717" y="0"/>
                    <a:ext cx="2228110" cy="828532"/>
                    <a:chOff x="0" y="13234"/>
                    <a:chExt cx="2228523" cy="829378"/>
                  </a:xfrm>
                </p:grpSpPr>
                <p:sp>
                  <p:nvSpPr>
                    <p:cNvPr id="22" name="Oval 1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9052"/>
                      <a:ext cx="32385" cy="3238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3" name="Oval 1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403763"/>
                      <a:ext cx="32385" cy="3238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" name="Oval 1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808674"/>
                      <a:ext cx="32385" cy="3238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5" name="Oval 1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85963" y="13234"/>
                      <a:ext cx="33010" cy="3297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6" name="Oval 1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95513" y="404285"/>
                      <a:ext cx="33010" cy="3297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7" name="Oval 1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7363" y="804863"/>
                      <a:ext cx="33010" cy="3297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8" name="Oval 1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09663" y="403758"/>
                      <a:ext cx="33010" cy="32987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9" name="Oval 1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6750" y="809625"/>
                      <a:ext cx="33010" cy="32987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30" name="Oval 1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5350" y="23813"/>
                      <a:ext cx="33010" cy="32987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pl-PL"/>
                    </a:p>
                  </p:txBody>
                </p:sp>
              </p:grpSp>
              <p:sp>
                <p:nvSpPr>
                  <p:cNvPr id="19" name="Oval 118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78130"/>
                    <a:ext cx="31750" cy="3175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20" name="Oval 1183"/>
                  <p:cNvSpPr>
                    <a:spLocks noChangeArrowheads="1"/>
                  </p:cNvSpPr>
                  <p:nvPr/>
                </p:nvSpPr>
                <p:spPr bwMode="auto">
                  <a:xfrm>
                    <a:off x="184068" y="391886"/>
                    <a:ext cx="31750" cy="3175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21" name="Oval 1183"/>
                  <p:cNvSpPr>
                    <a:spLocks noChangeArrowheads="1"/>
                  </p:cNvSpPr>
                  <p:nvPr/>
                </p:nvSpPr>
                <p:spPr bwMode="auto">
                  <a:xfrm>
                    <a:off x="41564" y="647205"/>
                    <a:ext cx="31750" cy="3175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UT2G"/>
              <p:cNvSpPr/>
              <p:nvPr/>
            </p:nvSpPr>
            <p:spPr>
              <a:xfrm>
                <a:off x="5942025" y="430699"/>
                <a:ext cx="1350498" cy="483594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8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b="1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b="1" i="1">
                                            <a:latin typeface="Cambria Math"/>
                                          </a:rPr>
                                          <m:t>𝑼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b="1" i="1">
                                        <a:latin typeface="Cambria Math"/>
                                      </a:rPr>
                                      <m:t>𝑻</m:t>
                                    </m:r>
                                    <m:r>
                                      <a:rPr lang="pl-PL" sz="8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pl-PL" sz="800" b="1" i="1">
                                        <a:latin typeface="Cambria Math"/>
                                      </a:rPr>
                                      <m:t>𝑮</m:t>
                                    </m:r>
                                  </m:sub>
                                </m:sSub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b="1" i="1" smtClean="0">
                                  <a:solidFill>
                                    <a:srgbClr val="A2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𝟒𝟔𝟒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𝟗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𝟎𝟏𝟐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   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𝟖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𝟎𝟗𝟖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𝟓𝟑𝟎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𝟔𝟑𝟒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𝟔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𝟒𝟖𝟐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800" dirty="0"/>
              </a:p>
            </p:txBody>
          </p:sp>
        </mc:Choice>
        <mc:Fallback xmlns="">
          <p:sp>
            <p:nvSpPr>
              <p:cNvPr id="247" name="UT2G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025" y="430699"/>
                <a:ext cx="1350498" cy="48359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UT1G"/>
              <p:cNvSpPr/>
              <p:nvPr/>
            </p:nvSpPr>
            <p:spPr>
              <a:xfrm>
                <a:off x="4330061" y="430699"/>
                <a:ext cx="1350498" cy="483594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8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b="1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b="1" i="1">
                                            <a:latin typeface="Cambria Math"/>
                                          </a:rPr>
                                          <m:t>𝑼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b="1" i="1">
                                        <a:latin typeface="Cambria Math"/>
                                      </a:rPr>
                                      <m:t>𝑻</m:t>
                                    </m:r>
                                    <m:r>
                                      <a:rPr lang="pl-PL" sz="8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pl-PL" sz="800" b="1" i="1" smtClean="0">
                                        <a:latin typeface="Cambria Math"/>
                                      </a:rPr>
                                      <m:t>𝑮</m:t>
                                    </m:r>
                                  </m:sub>
                                </m:sSub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b="1" i="1" smtClean="0">
                                  <a:solidFill>
                                    <a:srgbClr val="A2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𝟔𝟎𝟗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𝟗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𝟎𝟎𝟏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   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𝟖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𝟐𝟑𝟒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𝟐𝟓𝟔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𝟔𝟐𝟓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𝟔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𝟕𝟒𝟓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800" dirty="0"/>
              </a:p>
            </p:txBody>
          </p:sp>
        </mc:Choice>
        <mc:Fallback xmlns="">
          <p:sp>
            <p:nvSpPr>
              <p:cNvPr id="246" name="UT1G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061" y="430699"/>
                <a:ext cx="1350498" cy="4835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UTRD"/>
              <p:cNvSpPr/>
              <p:nvPr/>
            </p:nvSpPr>
            <p:spPr>
              <a:xfrm>
                <a:off x="2706810" y="430699"/>
                <a:ext cx="1364924" cy="483594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8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b="1" i="1" smtClean="0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b="1" i="1">
                                            <a:latin typeface="Cambria Math"/>
                                          </a:rPr>
                                          <m:t>𝑼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b="1" i="1" smtClean="0">
                                        <a:latin typeface="Cambria Math"/>
                                      </a:rPr>
                                      <m:t>𝑻𝑹𝑫</m:t>
                                    </m:r>
                                  </m:sub>
                                </m:sSub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b="1" i="1" smtClean="0">
                                  <a:solidFill>
                                    <a:srgbClr val="A2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𝟗𝟔𝟖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𝟖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𝟗𝟑𝟏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   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𝟗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𝟑𝟒𝟑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𝟎𝟗𝟐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𝟑𝟕𝟓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𝟕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𝟖𝟑𝟗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800" dirty="0"/>
              </a:p>
            </p:txBody>
          </p:sp>
        </mc:Choice>
        <mc:Fallback xmlns="">
          <p:sp>
            <p:nvSpPr>
              <p:cNvPr id="245" name="UTR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810" y="430699"/>
                <a:ext cx="1364924" cy="48359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Strz_E_UTRD"/>
          <p:cNvCxnSpPr/>
          <p:nvPr/>
        </p:nvCxnSpPr>
        <p:spPr bwMode="auto">
          <a:xfrm flipV="1">
            <a:off x="2500651" y="667910"/>
            <a:ext cx="180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E'"/>
              <p:cNvSpPr/>
              <p:nvPr/>
            </p:nvSpPr>
            <p:spPr>
              <a:xfrm>
                <a:off x="1241811" y="430699"/>
                <a:ext cx="1229504" cy="483594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pl-PL" sz="8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ctrlPr>
                                          <a:rPr lang="pl-PL" sz="800" b="1" i="1" smtClean="0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b="1" i="1">
                                            <a:latin typeface="Cambria Math"/>
                                          </a:rPr>
                                          <m:t>𝑬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pl-PL" sz="800" b="1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b="1" i="1" smtClean="0">
                                  <a:solidFill>
                                    <a:srgbClr val="4B4BFF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 smtClean="0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pl-PL" sz="800" b="1" i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𝟗𝟕𝟎</m:t>
                                </m:r>
                                <m:r>
                                  <a:rPr lang="pl-PL" sz="800" b="1" i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pl-PL" sz="800" b="1" i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 smtClean="0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𝟖</m:t>
                                </m:r>
                                <m:r>
                                  <a:rPr lang="pl-PL" sz="800" b="1" i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𝟔𝟎𝟗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   </m:t>
                                </m:r>
                                <m:r>
                                  <a:rPr lang="pl-PL" sz="800" b="1" i="1" smtClean="0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𝟗</m:t>
                                </m:r>
                                <m:r>
                                  <a:rPr lang="pl-PL" sz="800" b="1" i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𝟗𝟒𝟎</m:t>
                                </m:r>
                                <m:r>
                                  <a:rPr lang="pl-PL" sz="800" b="1" i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𝟎𝟎𝟎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 smtClean="0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pl-PL" sz="800" b="1" i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𝟗</m:t>
                                </m:r>
                                <m:r>
                                  <a:rPr lang="pl-PL" sz="800" b="1" i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𝟕</m:t>
                                </m:r>
                                <m:r>
                                  <a:rPr lang="pl-PL" sz="800" b="1" i="1" smtClean="0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 smtClean="0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𝟖</m:t>
                                </m:r>
                                <m:r>
                                  <a:rPr lang="pl-PL" sz="800" b="1" i="1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4B4BFF"/>
                                    </a:solidFill>
                                    <a:latin typeface="Cambria Math"/>
                                  </a:rPr>
                                  <m:t>𝟔𝟎𝟗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800" dirty="0"/>
              </a:p>
            </p:txBody>
          </p:sp>
        </mc:Choice>
        <mc:Fallback xmlns="">
          <p:sp>
            <p:nvSpPr>
              <p:cNvPr id="250" name="E'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811" y="430699"/>
                <a:ext cx="1229504" cy="48359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2" name="Strz_-&gt;E"/>
          <p:cNvCxnSpPr/>
          <p:nvPr/>
        </p:nvCxnSpPr>
        <p:spPr bwMode="auto">
          <a:xfrm flipV="1">
            <a:off x="1542553" y="933450"/>
            <a:ext cx="514847" cy="18177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p:sp>
        <p:nvSpPr>
          <p:cNvPr id="210" name="Prądy_(10)"/>
          <p:cNvSpPr/>
          <p:nvPr/>
        </p:nvSpPr>
        <p:spPr>
          <a:xfrm>
            <a:off x="8146895" y="2828267"/>
            <a:ext cx="730969" cy="33239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0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0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0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0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0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-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0.065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0.687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0.359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-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0.511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-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0.294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-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0.177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-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0.027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0.184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0.517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-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0.218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-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0.491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-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0.048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IT2G,A,B,C(10)"/>
              <p:cNvSpPr/>
              <p:nvPr/>
            </p:nvSpPr>
            <p:spPr>
              <a:xfrm>
                <a:off x="5317208" y="2148709"/>
                <a:ext cx="1399807" cy="483594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b="1" i="1" smtClean="0">
                                  <a:solidFill>
                                    <a:srgbClr val="A2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𝟎𝟐𝟕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𝐣𝟎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0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𝟔𝟎𝟕</m:t>
                                </m:r>
                                <m:r>
                                  <a:rPr lang="pl-PL" sz="800" b="1" i="0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   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0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𝟓𝟏𝟕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𝐣𝟎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0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𝟐𝟏𝟖</m:t>
                                </m:r>
                                <m:r>
                                  <a:rPr lang="pl-PL" sz="800" b="1" i="0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0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𝟒𝟗𝟏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𝐣𝟎</m:t>
                                </m:r>
                                <m:r>
                                  <a:rPr lang="pl-PL" sz="800" b="1" i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0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𝟎𝟒𝟖</m:t>
                                </m:r>
                                <m:r>
                                  <a:rPr lang="pl-PL" sz="800" b="1" i="0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𝐺𝐴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𝐺𝐵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𝐺𝐶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pl-PL" sz="800" dirty="0"/>
              </a:p>
            </p:txBody>
          </p:sp>
        </mc:Choice>
        <mc:Fallback xmlns="">
          <p:sp>
            <p:nvSpPr>
              <p:cNvPr id="178" name="IT2G,A,B,C(10)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208" y="2148709"/>
                <a:ext cx="1399807" cy="48359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IT1G,A,B,C(10)"/>
              <p:cNvSpPr/>
              <p:nvPr/>
            </p:nvSpPr>
            <p:spPr>
              <a:xfrm>
                <a:off x="3703203" y="2148709"/>
                <a:ext cx="1362937" cy="483594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𝐺𝐴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𝐺𝐵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800" i="1">
                                        <a:latin typeface="Cambria Math"/>
                                      </a:rPr>
                                      <m:t>𝐺𝐶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b="1" i="1" smtClean="0">
                                  <a:solidFill>
                                    <a:srgbClr val="A2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𝟎𝟔𝟓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𝟔𝟖𝟕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   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𝟑𝟓𝟗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𝟐𝟗𝟒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𝟏𝟕𝟕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800" dirty="0"/>
              </a:p>
            </p:txBody>
          </p:sp>
        </mc:Choice>
        <mc:Fallback xmlns="">
          <p:sp>
            <p:nvSpPr>
              <p:cNvPr id="181" name="IT1G,A,B,C(10)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203" y="2148709"/>
                <a:ext cx="1362937" cy="48359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2" name="Prądy_1"/>
          <p:cNvSpPr/>
          <p:nvPr/>
        </p:nvSpPr>
        <p:spPr>
          <a:xfrm>
            <a:off x="8146895" y="2828267"/>
            <a:ext cx="730969" cy="33239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0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0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0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0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0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-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0.206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0.513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0.393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-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0.313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-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0.187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-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0.200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-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0.081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0.184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0.421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-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0.052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-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0.340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-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0.132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grpSp>
        <p:nvGrpSpPr>
          <p:cNvPr id="183" name="Naw_Prąd"/>
          <p:cNvGrpSpPr/>
          <p:nvPr/>
        </p:nvGrpSpPr>
        <p:grpSpPr>
          <a:xfrm>
            <a:off x="8033624" y="2811660"/>
            <a:ext cx="897954" cy="3184858"/>
            <a:chOff x="7393312" y="2811660"/>
            <a:chExt cx="897954" cy="3184858"/>
          </a:xfrm>
        </p:grpSpPr>
        <p:grpSp>
          <p:nvGrpSpPr>
            <p:cNvPr id="184" name="NawLew_1"/>
            <p:cNvGrpSpPr/>
            <p:nvPr/>
          </p:nvGrpSpPr>
          <p:grpSpPr>
            <a:xfrm>
              <a:off x="7554278" y="2811660"/>
              <a:ext cx="107950" cy="3170678"/>
              <a:chOff x="0" y="-15351"/>
              <a:chExt cx="107950" cy="3171393"/>
            </a:xfrm>
          </p:grpSpPr>
          <p:cxnSp>
            <p:nvCxnSpPr>
              <p:cNvPr id="190" name="Łącznik prostoliniowy 189"/>
              <p:cNvCxnSpPr/>
              <p:nvPr/>
            </p:nvCxnSpPr>
            <p:spPr bwMode="auto">
              <a:xfrm flipH="1">
                <a:off x="0" y="-15351"/>
                <a:ext cx="0" cy="316871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1" name="Łącznik prostoliniowy 190"/>
              <p:cNvCxnSpPr/>
              <p:nvPr/>
            </p:nvCxnSpPr>
            <p:spPr bwMode="auto">
              <a:xfrm flipV="1">
                <a:off x="0" y="-13446"/>
                <a:ext cx="10795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2" name="Łącznik prostoliniowy 191"/>
              <p:cNvCxnSpPr/>
              <p:nvPr/>
            </p:nvCxnSpPr>
            <p:spPr bwMode="auto">
              <a:xfrm flipV="1">
                <a:off x="0" y="3156042"/>
                <a:ext cx="10795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85" name="NawPraw_1"/>
            <p:cNvGrpSpPr/>
            <p:nvPr/>
          </p:nvGrpSpPr>
          <p:grpSpPr>
            <a:xfrm>
              <a:off x="8174303" y="2817112"/>
              <a:ext cx="116963" cy="3179406"/>
              <a:chOff x="-116963" y="-24081"/>
              <a:chExt cx="116963" cy="3180123"/>
            </a:xfrm>
          </p:grpSpPr>
          <p:cxnSp>
            <p:nvCxnSpPr>
              <p:cNvPr id="187" name="Łącznik prostoliniowy 186"/>
              <p:cNvCxnSpPr/>
              <p:nvPr/>
            </p:nvCxnSpPr>
            <p:spPr bwMode="auto">
              <a:xfrm flipH="1">
                <a:off x="0" y="-15351"/>
                <a:ext cx="0" cy="316871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8" name="Łącznik prostoliniowy 187"/>
              <p:cNvCxnSpPr/>
              <p:nvPr/>
            </p:nvCxnSpPr>
            <p:spPr bwMode="auto">
              <a:xfrm flipV="1">
                <a:off x="-116963" y="-24081"/>
                <a:ext cx="10795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9" name="Łącznik prostoliniowy 188"/>
              <p:cNvCxnSpPr/>
              <p:nvPr/>
            </p:nvCxnSpPr>
            <p:spPr bwMode="auto">
              <a:xfrm flipV="1">
                <a:off x="-116963" y="3156042"/>
                <a:ext cx="10795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86" name="Txt_Mnóż"/>
            <p:cNvSpPr txBox="1"/>
            <p:nvPr/>
          </p:nvSpPr>
          <p:spPr>
            <a:xfrm>
              <a:off x="7393312" y="3849033"/>
              <a:ext cx="153888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4800" b="1" i="1" dirty="0" smtClean="0"/>
                <a:t>.</a:t>
              </a:r>
              <a:endParaRPr lang="pl-PL" sz="4800" b="1" i="1" dirty="0"/>
            </a:p>
          </p:txBody>
        </p:sp>
      </p:grpSp>
      <p:sp>
        <p:nvSpPr>
          <p:cNvPr id="200" name="Txt_Iter"/>
          <p:cNvSpPr>
            <a:spLocks noChangeArrowheads="1"/>
          </p:cNvSpPr>
          <p:nvPr/>
        </p:nvSpPr>
        <p:spPr bwMode="auto">
          <a:xfrm rot="6636369">
            <a:off x="4661039" y="1330119"/>
            <a:ext cx="1769587" cy="30777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pl-PL" altLang="pl-PL" sz="1200" b="1" i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Iter</a:t>
            </a:r>
            <a:r>
              <a:rPr lang="pl-PL" altLang="pl-PL" sz="12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altLang="pl-PL" sz="14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l-PL" altLang="pl-PL" sz="12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000" b="1" dirty="0">
                <a:sym typeface="Wingdings"/>
              </a:rPr>
              <a:t></a:t>
            </a:r>
            <a:r>
              <a:rPr lang="pl-PL" altLang="pl-PL" sz="12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sz="14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altLang="pl-PL" sz="12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000" b="1" dirty="0" smtClean="0">
                <a:sym typeface="Wingdings"/>
              </a:rPr>
              <a:t></a:t>
            </a:r>
            <a:r>
              <a:rPr lang="pl-PL" altLang="pl-PL" sz="12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sz="14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altLang="pl-PL" sz="12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pl-PL" sz="1000" b="1" dirty="0" smtClean="0">
                <a:sym typeface="Wingdings"/>
              </a:rPr>
              <a:t></a:t>
            </a:r>
            <a:r>
              <a:rPr lang="pl-PL" altLang="pl-PL" sz="12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sz="14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kumimoji="0" lang="pl-PL" altLang="pl-PL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69" name="Tytuł"/>
          <p:cNvSpPr txBox="1">
            <a:spLocks noChangeArrowheads="1"/>
          </p:cNvSpPr>
          <p:nvPr/>
        </p:nvSpPr>
        <p:spPr bwMode="auto">
          <a:xfrm>
            <a:off x="1554347" y="157716"/>
            <a:ext cx="603530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Przykład obliczeń –  stan asymetrycznego obciążenia - rozwiązywanie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3" name="Nap_(10)"/>
          <p:cNvSpPr/>
          <p:nvPr/>
        </p:nvSpPr>
        <p:spPr>
          <a:xfrm>
            <a:off x="1112173" y="2833136"/>
            <a:ext cx="733861" cy="3323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-1.336  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-0.023     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1.112  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1.140  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0.224  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-1.117  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-3.011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-0.392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2.878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2.193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0.133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-2.585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-3.197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-0.438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3.151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2.492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0.047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800" b="1" dirty="0" smtClean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-2.930   </a:t>
            </a:r>
            <a:endParaRPr lang="pl-PL" sz="800" b="1" dirty="0">
              <a:solidFill>
                <a:srgbClr val="A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800" b="1" dirty="0">
                <a:solidFill>
                  <a:srgbClr val="A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UT2G(10)"/>
              <p:cNvSpPr/>
              <p:nvPr/>
            </p:nvSpPr>
            <p:spPr>
              <a:xfrm>
                <a:off x="5942025" y="430699"/>
                <a:ext cx="1350498" cy="483594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8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b="1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b="1" i="1">
                                            <a:latin typeface="Cambria Math"/>
                                          </a:rPr>
                                          <m:t>𝑼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b="1" i="1">
                                        <a:latin typeface="Cambria Math"/>
                                      </a:rPr>
                                      <m:t>𝑻</m:t>
                                    </m:r>
                                    <m:r>
                                      <a:rPr lang="pl-PL" sz="8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pl-PL" sz="800" b="1" i="1">
                                        <a:latin typeface="Cambria Math"/>
                                      </a:rPr>
                                      <m:t>𝑮</m:t>
                                    </m:r>
                                  </m:sub>
                                </m:sSub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b="1" i="1" smtClean="0">
                                  <a:solidFill>
                                    <a:srgbClr val="A2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𝟕𝟕𝟑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𝟖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𝟏𝟕𝟏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   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𝟔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𝟕𝟗𝟎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𝟒𝟗𝟐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𝟎𝟏𝟕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𝟔𝟕𝟖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800" dirty="0"/>
              </a:p>
            </p:txBody>
          </p:sp>
        </mc:Choice>
        <mc:Fallback xmlns="">
          <p:sp>
            <p:nvSpPr>
              <p:cNvPr id="224" name="UT2G(10)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025" y="430699"/>
                <a:ext cx="1350498" cy="48359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UT1G(10)"/>
              <p:cNvSpPr/>
              <p:nvPr/>
            </p:nvSpPr>
            <p:spPr>
              <a:xfrm>
                <a:off x="4330061" y="430699"/>
                <a:ext cx="1350498" cy="483594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8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b="1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b="1" i="1">
                                            <a:latin typeface="Cambria Math"/>
                                          </a:rPr>
                                          <m:t>𝑼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b="1" i="1">
                                        <a:latin typeface="Cambria Math"/>
                                      </a:rPr>
                                      <m:t>𝑻</m:t>
                                    </m:r>
                                    <m:r>
                                      <a:rPr lang="pl-PL" sz="8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pl-PL" sz="800" b="1" i="1" smtClean="0">
                                        <a:latin typeface="Cambria Math"/>
                                      </a:rPr>
                                      <m:t>𝑮</m:t>
                                    </m:r>
                                  </m:sub>
                                </m:sSub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b="1" i="1" smtClean="0">
                                  <a:solidFill>
                                    <a:srgbClr val="A2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𝟗𝟔𝟎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𝟖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𝟐𝟏𝟔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   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𝟕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𝟎𝟔𝟑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𝟏𝟗𝟑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𝟏𝟎𝟑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𝟔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𝟎𝟐𝟑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800" dirty="0"/>
              </a:p>
            </p:txBody>
          </p:sp>
        </mc:Choice>
        <mc:Fallback xmlns="">
          <p:sp>
            <p:nvSpPr>
              <p:cNvPr id="226" name="UT1G(10)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061" y="430699"/>
                <a:ext cx="1350498" cy="48359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UTRD(10)"/>
              <p:cNvSpPr/>
              <p:nvPr/>
            </p:nvSpPr>
            <p:spPr>
              <a:xfrm>
                <a:off x="2706810" y="430699"/>
                <a:ext cx="1364924" cy="483594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i="1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8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pl-PL" sz="800" b="1" i="1" smtClean="0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l-PL" sz="800" b="1" i="1">
                                            <a:latin typeface="Cambria Math"/>
                                          </a:rPr>
                                          <m:t>𝑼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l-PL" sz="800" b="1" i="1" smtClean="0">
                                        <a:latin typeface="Cambria Math"/>
                                      </a:rPr>
                                      <m:t>𝑻𝑹𝑫</m:t>
                                    </m:r>
                                  </m:sub>
                                </m:sSub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  <m:r>
                        <a:rPr lang="pl-PL" sz="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800" b="1" i="1" smtClean="0">
                                  <a:solidFill>
                                    <a:srgbClr val="A2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𝟔𝟑𝟒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𝟖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𝟔𝟑𝟐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   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𝟖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𝟖𝟐𝟗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𝟏𝟒𝟎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𝟏𝟗𝟒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800" b="1" i="1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𝟕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l-PL" sz="800" b="1" i="1" smtClean="0">
                                    <a:solidFill>
                                      <a:srgbClr val="A20000"/>
                                    </a:solidFill>
                                    <a:latin typeface="Cambria Math"/>
                                  </a:rPr>
                                  <m:t>𝟒𝟗𝟐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800" dirty="0"/>
              </a:p>
            </p:txBody>
          </p:sp>
        </mc:Choice>
        <mc:Fallback xmlns="">
          <p:sp>
            <p:nvSpPr>
              <p:cNvPr id="238" name="UTRD(10)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810" y="430699"/>
                <a:ext cx="1364924" cy="48359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29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0"/>
                            </p:stCondLst>
                            <p:childTnLst>
                              <p:par>
                                <p:cTn id="1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0"/>
                            </p:stCondLst>
                            <p:childTnLst>
                              <p:par>
                                <p:cTn id="1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500"/>
                            </p:stCondLst>
                            <p:childTnLst>
                              <p:par>
                                <p:cTn id="1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197" grpId="0"/>
      <p:bldP spid="198" grpId="0"/>
      <p:bldP spid="198" grpId="1"/>
      <p:bldP spid="199" grpId="0"/>
      <p:bldP spid="199" grpId="1"/>
      <p:bldP spid="227" grpId="0"/>
      <p:bldP spid="227" grpId="1"/>
      <p:bldP spid="168" grpId="0"/>
      <p:bldP spid="168" grpId="1"/>
      <p:bldP spid="167" grpId="0"/>
      <p:bldP spid="167" grpId="1"/>
      <p:bldP spid="247" grpId="0"/>
      <p:bldP spid="247" grpId="1"/>
      <p:bldP spid="246" grpId="0"/>
      <p:bldP spid="246" grpId="1"/>
      <p:bldP spid="245" grpId="0"/>
      <p:bldP spid="245" grpId="1"/>
      <p:bldP spid="250" grpId="0"/>
      <p:bldP spid="210" grpId="0"/>
      <p:bldP spid="178" grpId="0"/>
      <p:bldP spid="181" grpId="0"/>
      <p:bldP spid="182" grpId="0"/>
      <p:bldP spid="182" grpId="1"/>
      <p:bldP spid="200" grpId="0" animBg="1"/>
      <p:bldP spid="200" grpId="1" animBg="1"/>
      <p:bldP spid="223" grpId="0"/>
      <p:bldP spid="224" grpId="0"/>
      <p:bldP spid="226" grpId="0"/>
      <p:bldP spid="2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WynAsym"/>
          <p:cNvGrpSpPr/>
          <p:nvPr/>
        </p:nvGrpSpPr>
        <p:grpSpPr>
          <a:xfrm>
            <a:off x="939674" y="701423"/>
            <a:ext cx="8204326" cy="4521911"/>
            <a:chOff x="47500" y="0"/>
            <a:chExt cx="8204853" cy="4521951"/>
          </a:xfrm>
        </p:grpSpPr>
        <p:sp>
          <p:nvSpPr>
            <p:cNvPr id="312" name="dPQ_Sieci"/>
            <p:cNvSpPr txBox="1">
              <a:spLocks noChangeArrowheads="1"/>
            </p:cNvSpPr>
            <p:nvPr/>
          </p:nvSpPr>
          <p:spPr bwMode="auto">
            <a:xfrm>
              <a:off x="1935126" y="3370521"/>
              <a:ext cx="1012190" cy="455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pl-PL" sz="1200" b="1" i="1" kern="120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ΔP=2,199 MW</a:t>
              </a:r>
              <a:endParaRPr lang="pl-PL" sz="1200">
                <a:effectLst/>
                <a:latin typeface="Times New Roman"/>
                <a:ea typeface="Times New Roman"/>
              </a:endParaRPr>
            </a:p>
            <a:p>
              <a:pPr eaLnBrk="0" fontAlgn="base" hangingPunct="0">
                <a:lnSpc>
                  <a:spcPct val="130000"/>
                </a:lnSpc>
                <a:spcAft>
                  <a:spcPts val="0"/>
                </a:spcAft>
              </a:pPr>
              <a:r>
                <a:rPr lang="pl-PL" sz="1200" b="1" i="1" kern="120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ΔQ=9,340 Mvar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313" name="L2_P,Q,I"/>
            <p:cNvGrpSpPr/>
            <p:nvPr/>
          </p:nvGrpSpPr>
          <p:grpSpPr>
            <a:xfrm>
              <a:off x="5975498" y="637953"/>
              <a:ext cx="1326580" cy="2134672"/>
              <a:chOff x="5975502" y="624782"/>
              <a:chExt cx="1326626" cy="2135184"/>
            </a:xfrm>
          </p:grpSpPr>
          <p:grpSp>
            <p:nvGrpSpPr>
              <p:cNvPr id="545" name="I_L2"/>
              <p:cNvGrpSpPr/>
              <p:nvPr/>
            </p:nvGrpSpPr>
            <p:grpSpPr>
              <a:xfrm>
                <a:off x="6483831" y="859942"/>
                <a:ext cx="225429" cy="1900024"/>
                <a:chOff x="6483831" y="859942"/>
                <a:chExt cx="225429" cy="1900024"/>
              </a:xfrm>
            </p:grpSpPr>
            <p:cxnSp>
              <p:nvCxnSpPr>
                <p:cNvPr id="559" name="I1"/>
                <p:cNvCxnSpPr/>
                <p:nvPr/>
              </p:nvCxnSpPr>
              <p:spPr bwMode="auto">
                <a:xfrm>
                  <a:off x="6524142" y="859942"/>
                  <a:ext cx="125730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none" w="sm" len="med"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60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484217" y="899623"/>
                  <a:ext cx="225043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FF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267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561" name="I1"/>
                <p:cNvCxnSpPr/>
                <p:nvPr/>
              </p:nvCxnSpPr>
              <p:spPr bwMode="auto">
                <a:xfrm>
                  <a:off x="6532093" y="1718683"/>
                  <a:ext cx="125730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none" w="sm" len="med"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62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484161" y="1742129"/>
                  <a:ext cx="225043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FF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562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563" name="I1"/>
                <p:cNvCxnSpPr/>
                <p:nvPr/>
              </p:nvCxnSpPr>
              <p:spPr bwMode="auto">
                <a:xfrm>
                  <a:off x="6524142" y="2585375"/>
                  <a:ext cx="125730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none" w="sm" len="med"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64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483831" y="2608165"/>
                  <a:ext cx="225043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FF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493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grpSp>
            <p:nvGrpSpPr>
              <p:cNvPr id="546" name="PQ_L2"/>
              <p:cNvGrpSpPr/>
              <p:nvPr/>
            </p:nvGrpSpPr>
            <p:grpSpPr>
              <a:xfrm>
                <a:off x="5975502" y="624782"/>
                <a:ext cx="1326626" cy="2026800"/>
                <a:chOff x="5975502" y="624782"/>
                <a:chExt cx="1326626" cy="2026800"/>
              </a:xfrm>
            </p:grpSpPr>
            <p:sp>
              <p:nvSpPr>
                <p:cNvPr id="547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929345" y="630478"/>
                  <a:ext cx="301245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2,214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548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921397" y="787143"/>
                  <a:ext cx="301245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0,253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549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75502" y="624782"/>
                  <a:ext cx="301245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2,231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550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75502" y="781464"/>
                  <a:ext cx="301245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0,301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551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75502" y="1466353"/>
                  <a:ext cx="301245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4,113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552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75502" y="1623032"/>
                  <a:ext cx="301245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0,409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553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83450" y="2329454"/>
                  <a:ext cx="301245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2,786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554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5983450" y="2499781"/>
                  <a:ext cx="301245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2,718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555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961141" y="1467382"/>
                  <a:ext cx="301245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4,058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556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953192" y="1617222"/>
                  <a:ext cx="301245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0,194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557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7000883" y="2322527"/>
                  <a:ext cx="301245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2,728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558" name="Txt_Ia"/>
                <p:cNvSpPr txBox="1">
                  <a:spLocks noChangeArrowheads="1"/>
                </p:cNvSpPr>
                <p:nvPr/>
              </p:nvSpPr>
              <p:spPr bwMode="auto">
                <a:xfrm>
                  <a:off x="6992998" y="2492838"/>
                  <a:ext cx="301245" cy="151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36000" tIns="0" rIns="36000" bIns="0" anchor="ctr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i="1" kern="1200">
                      <a:solidFill>
                        <a:srgbClr val="008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2,553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</p:grpSp>
        <p:grpSp>
          <p:nvGrpSpPr>
            <p:cNvPr id="314" name="L1_P,Q,I"/>
            <p:cNvGrpSpPr/>
            <p:nvPr/>
          </p:nvGrpSpPr>
          <p:grpSpPr>
            <a:xfrm>
              <a:off x="3583173" y="637952"/>
              <a:ext cx="1252951" cy="2131408"/>
              <a:chOff x="3586066" y="625457"/>
              <a:chExt cx="1253138" cy="2132265"/>
            </a:xfrm>
          </p:grpSpPr>
          <p:sp>
            <p:nvSpPr>
              <p:cNvPr id="527" name="Txt_Ia"/>
              <p:cNvSpPr txBox="1">
                <a:spLocks noChangeArrowheads="1"/>
              </p:cNvSpPr>
              <p:nvPr/>
            </p:nvSpPr>
            <p:spPr bwMode="auto">
              <a:xfrm>
                <a:off x="3586066" y="625458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8,557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28" name="Txt_Ia"/>
              <p:cNvSpPr txBox="1">
                <a:spLocks noChangeArrowheads="1"/>
              </p:cNvSpPr>
              <p:nvPr/>
            </p:nvSpPr>
            <p:spPr bwMode="auto">
              <a:xfrm>
                <a:off x="3586066" y="786854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2,668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29" name="Txt_Ia"/>
              <p:cNvSpPr txBox="1">
                <a:spLocks noChangeArrowheads="1"/>
              </p:cNvSpPr>
              <p:nvPr/>
            </p:nvSpPr>
            <p:spPr bwMode="auto">
              <a:xfrm>
                <a:off x="3586066" y="1466435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8,572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30" name="Txt_Ia"/>
              <p:cNvSpPr txBox="1">
                <a:spLocks noChangeArrowheads="1"/>
              </p:cNvSpPr>
              <p:nvPr/>
            </p:nvSpPr>
            <p:spPr bwMode="auto">
              <a:xfrm>
                <a:off x="3586066" y="1625104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5,439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31" name="Txt_Ia"/>
              <p:cNvSpPr txBox="1">
                <a:spLocks noChangeArrowheads="1"/>
              </p:cNvSpPr>
              <p:nvPr/>
            </p:nvSpPr>
            <p:spPr bwMode="auto">
              <a:xfrm>
                <a:off x="3586066" y="2330072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5,750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32" name="Txt_Ia"/>
              <p:cNvSpPr txBox="1">
                <a:spLocks noChangeArrowheads="1"/>
              </p:cNvSpPr>
              <p:nvPr/>
            </p:nvSpPr>
            <p:spPr bwMode="auto">
              <a:xfrm>
                <a:off x="3586066" y="2488741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4,720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33" name="I1"/>
              <p:cNvCxnSpPr/>
              <p:nvPr/>
            </p:nvCxnSpPr>
            <p:spPr bwMode="auto">
              <a:xfrm>
                <a:off x="4214716" y="840909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4" name="I1"/>
              <p:cNvCxnSpPr/>
              <p:nvPr/>
            </p:nvCxnSpPr>
            <p:spPr bwMode="auto">
              <a:xfrm>
                <a:off x="4214716" y="1709589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5" name="I1"/>
              <p:cNvCxnSpPr/>
              <p:nvPr/>
            </p:nvCxnSpPr>
            <p:spPr bwMode="auto">
              <a:xfrm>
                <a:off x="4214716" y="2578269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36" name="Txt_Ia"/>
              <p:cNvSpPr txBox="1">
                <a:spLocks noChangeArrowheads="1"/>
              </p:cNvSpPr>
              <p:nvPr/>
            </p:nvSpPr>
            <p:spPr bwMode="auto">
              <a:xfrm>
                <a:off x="4169526" y="876880"/>
                <a:ext cx="225069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957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37" name="Txt_Ia"/>
              <p:cNvSpPr txBox="1">
                <a:spLocks noChangeArrowheads="1"/>
              </p:cNvSpPr>
              <p:nvPr/>
            </p:nvSpPr>
            <p:spPr bwMode="auto">
              <a:xfrm>
                <a:off x="4175403" y="1743910"/>
                <a:ext cx="275876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1140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38" name="Txt_Ia"/>
              <p:cNvSpPr txBox="1">
                <a:spLocks noChangeArrowheads="1"/>
              </p:cNvSpPr>
              <p:nvPr/>
            </p:nvSpPr>
            <p:spPr bwMode="auto">
              <a:xfrm>
                <a:off x="4175680" y="2605896"/>
                <a:ext cx="225069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816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39" name="Txt_Ia"/>
              <p:cNvSpPr txBox="1">
                <a:spLocks noChangeArrowheads="1"/>
              </p:cNvSpPr>
              <p:nvPr/>
            </p:nvSpPr>
            <p:spPr bwMode="auto">
              <a:xfrm>
                <a:off x="4537636" y="625457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8,007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40" name="Txt_Ia"/>
              <p:cNvSpPr txBox="1">
                <a:spLocks noChangeArrowheads="1"/>
              </p:cNvSpPr>
              <p:nvPr/>
            </p:nvSpPr>
            <p:spPr bwMode="auto">
              <a:xfrm>
                <a:off x="4537666" y="786844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1,111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41" name="Txt_Ia"/>
              <p:cNvSpPr txBox="1">
                <a:spLocks noChangeArrowheads="1"/>
              </p:cNvSpPr>
              <p:nvPr/>
            </p:nvSpPr>
            <p:spPr bwMode="auto">
              <a:xfrm>
                <a:off x="4537714" y="1466036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7,792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42" name="Txt_Ia"/>
              <p:cNvSpPr txBox="1">
                <a:spLocks noChangeArrowheads="1"/>
              </p:cNvSpPr>
              <p:nvPr/>
            </p:nvSpPr>
            <p:spPr bwMode="auto">
              <a:xfrm>
                <a:off x="4537905" y="1624720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3,228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43" name="Txt_Ia"/>
              <p:cNvSpPr txBox="1">
                <a:spLocks noChangeArrowheads="1"/>
              </p:cNvSpPr>
              <p:nvPr/>
            </p:nvSpPr>
            <p:spPr bwMode="auto">
              <a:xfrm>
                <a:off x="4537685" y="2329379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5,350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44" name="Txt_Ia"/>
              <p:cNvSpPr txBox="1">
                <a:spLocks noChangeArrowheads="1"/>
              </p:cNvSpPr>
              <p:nvPr/>
            </p:nvSpPr>
            <p:spPr bwMode="auto">
              <a:xfrm>
                <a:off x="4537924" y="2488071"/>
                <a:ext cx="301280" cy="151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3,588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15" name="WN_P,Q,I"/>
            <p:cNvGrpSpPr/>
            <p:nvPr/>
          </p:nvGrpSpPr>
          <p:grpSpPr>
            <a:xfrm>
              <a:off x="520996" y="1052756"/>
              <a:ext cx="1030711" cy="1276716"/>
              <a:chOff x="515167" y="1038419"/>
              <a:chExt cx="1030844" cy="1276716"/>
            </a:xfrm>
          </p:grpSpPr>
          <p:cxnSp>
            <p:nvCxnSpPr>
              <p:cNvPr id="509" name="I1"/>
              <p:cNvCxnSpPr/>
              <p:nvPr/>
            </p:nvCxnSpPr>
            <p:spPr bwMode="auto">
              <a:xfrm>
                <a:off x="953317" y="1692648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0" name="I1"/>
              <p:cNvCxnSpPr/>
              <p:nvPr/>
            </p:nvCxnSpPr>
            <p:spPr bwMode="auto">
              <a:xfrm>
                <a:off x="959667" y="1294293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1" name="I1"/>
              <p:cNvCxnSpPr/>
              <p:nvPr/>
            </p:nvCxnSpPr>
            <p:spPr bwMode="auto">
              <a:xfrm>
                <a:off x="959667" y="2127217"/>
                <a:ext cx="1257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med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2" name="Txt_Ia"/>
              <p:cNvSpPr txBox="1">
                <a:spLocks noChangeArrowheads="1"/>
              </p:cNvSpPr>
              <p:nvPr/>
            </p:nvSpPr>
            <p:spPr bwMode="auto">
              <a:xfrm>
                <a:off x="876697" y="1323482"/>
                <a:ext cx="22506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113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13" name="Txt_Ia"/>
              <p:cNvSpPr txBox="1">
                <a:spLocks noChangeArrowheads="1"/>
              </p:cNvSpPr>
              <p:nvPr/>
            </p:nvSpPr>
            <p:spPr bwMode="auto">
              <a:xfrm>
                <a:off x="515167" y="1038419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6,749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14" name="Txt_Ia"/>
              <p:cNvSpPr txBox="1">
                <a:spLocks noChangeArrowheads="1"/>
              </p:cNvSpPr>
              <p:nvPr/>
            </p:nvSpPr>
            <p:spPr bwMode="auto">
              <a:xfrm>
                <a:off x="515167" y="1195065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3,977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15" name="Txt_Ia"/>
              <p:cNvSpPr txBox="1">
                <a:spLocks noChangeArrowheads="1"/>
              </p:cNvSpPr>
              <p:nvPr/>
            </p:nvSpPr>
            <p:spPr bwMode="auto">
              <a:xfrm>
                <a:off x="553227" y="1477898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9,641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16" name="Txt_Ia"/>
              <p:cNvSpPr txBox="1">
                <a:spLocks noChangeArrowheads="1"/>
              </p:cNvSpPr>
              <p:nvPr/>
            </p:nvSpPr>
            <p:spPr bwMode="auto">
              <a:xfrm>
                <a:off x="553232" y="1626769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5,580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17" name="Txt_Ia"/>
              <p:cNvSpPr txBox="1">
                <a:spLocks noChangeArrowheads="1"/>
              </p:cNvSpPr>
              <p:nvPr/>
            </p:nvSpPr>
            <p:spPr bwMode="auto">
              <a:xfrm>
                <a:off x="565914" y="1941238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6,807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18" name="Txt_Ia"/>
              <p:cNvSpPr txBox="1">
                <a:spLocks noChangeArrowheads="1"/>
              </p:cNvSpPr>
              <p:nvPr/>
            </p:nvSpPr>
            <p:spPr bwMode="auto">
              <a:xfrm>
                <a:off x="565919" y="2083769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7,283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19" name="Txt_Ia"/>
              <p:cNvSpPr txBox="1">
                <a:spLocks noChangeArrowheads="1"/>
              </p:cNvSpPr>
              <p:nvPr/>
            </p:nvSpPr>
            <p:spPr bwMode="auto">
              <a:xfrm>
                <a:off x="1200328" y="1042698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6,718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20" name="Txt_Ia"/>
              <p:cNvSpPr txBox="1">
                <a:spLocks noChangeArrowheads="1"/>
              </p:cNvSpPr>
              <p:nvPr/>
            </p:nvSpPr>
            <p:spPr bwMode="auto">
              <a:xfrm>
                <a:off x="1200328" y="1201380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3,923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21" name="Txt_Ia"/>
              <p:cNvSpPr txBox="1">
                <a:spLocks noChangeArrowheads="1"/>
              </p:cNvSpPr>
              <p:nvPr/>
            </p:nvSpPr>
            <p:spPr bwMode="auto">
              <a:xfrm>
                <a:off x="1219361" y="1467964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9,579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22" name="Txt_Ia"/>
              <p:cNvSpPr txBox="1">
                <a:spLocks noChangeArrowheads="1"/>
              </p:cNvSpPr>
              <p:nvPr/>
            </p:nvSpPr>
            <p:spPr bwMode="auto">
              <a:xfrm>
                <a:off x="1219361" y="1613949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5,471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23" name="Txt_Ia"/>
              <p:cNvSpPr txBox="1">
                <a:spLocks noChangeArrowheads="1"/>
              </p:cNvSpPr>
              <p:nvPr/>
            </p:nvSpPr>
            <p:spPr bwMode="auto">
              <a:xfrm>
                <a:off x="1244737" y="1912435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6,757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24" name="Txt_Ia"/>
              <p:cNvSpPr txBox="1">
                <a:spLocks noChangeArrowheads="1"/>
              </p:cNvSpPr>
              <p:nvPr/>
            </p:nvSpPr>
            <p:spPr bwMode="auto">
              <a:xfrm>
                <a:off x="1244737" y="2064797"/>
                <a:ext cx="30127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8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7,196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25" name="Txt_Ia"/>
              <p:cNvSpPr txBox="1">
                <a:spLocks noChangeArrowheads="1"/>
              </p:cNvSpPr>
              <p:nvPr/>
            </p:nvSpPr>
            <p:spPr bwMode="auto">
              <a:xfrm>
                <a:off x="895631" y="1728814"/>
                <a:ext cx="22506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161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26" name="Txt_Ia"/>
              <p:cNvSpPr txBox="1">
                <a:spLocks noChangeArrowheads="1"/>
              </p:cNvSpPr>
              <p:nvPr/>
            </p:nvSpPr>
            <p:spPr bwMode="auto">
              <a:xfrm>
                <a:off x="882950" y="2163351"/>
                <a:ext cx="225064" cy="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ctr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144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16" name="NapWynik"/>
            <p:cNvGrpSpPr/>
            <p:nvPr/>
          </p:nvGrpSpPr>
          <p:grpSpPr>
            <a:xfrm>
              <a:off x="47500" y="0"/>
              <a:ext cx="8157061" cy="857914"/>
              <a:chOff x="47504" y="0"/>
              <a:chExt cx="8157449" cy="85838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4" name="Txt_UTRG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0959" y="185283"/>
                    <a:ext cx="1365512" cy="6731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36000" tIns="0" rIns="36000" bIns="0" anchor="ctr" anchorCtr="0" upright="1">
                    <a:noAutofit/>
                  </a:bodyPr>
                  <a:lstStyle/>
                  <a:p>
                    <a:pPr marL="182880" marR="292735" algn="ctr"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pl-PL" sz="9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sz="9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68,81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 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89,8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𝟏𝟏𝟗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𝟎𝟕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68,61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329,7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𝟏𝟏𝟗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𝟎𝟔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68,61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209,9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𝟏𝟏𝟖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𝟕𝟐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504" name="Txt_UTRG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00959" y="185283"/>
                    <a:ext cx="1365512" cy="673100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5" name="Txt_UTRD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59518" y="0"/>
                    <a:ext cx="1320141" cy="6534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36000" tIns="0" rIns="36000" bIns="0" anchor="ctr" anchorCtr="0" upright="1">
                    <a:noAutofit/>
                  </a:bodyPr>
                  <a:lstStyle/>
                  <a:p>
                    <a:pPr marL="182880" marR="292735" algn="ctr"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pl-PL" sz="9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sz="9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9,36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112,8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𝟏𝟓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𝟖𝟒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8,90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352,6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𝟏𝟔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9,12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235,3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𝟏𝟓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𝟑𝟗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505" name="Txt_UTRD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659518" y="0"/>
                    <a:ext cx="1320141" cy="65341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6" name="Txt_UT1G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5770" y="25889"/>
                    <a:ext cx="1263650" cy="6534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36000" tIns="0" rIns="36000" bIns="0" anchor="ctr" anchorCtr="0" upright="1">
                    <a:noAutofit/>
                  </a:bodyPr>
                  <a:lstStyle/>
                  <a:p>
                    <a:pPr marL="182880" marR="292735" algn="ctr"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pl-PL" sz="9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sz="9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8,45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103,4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𝟏𝟑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𝟕𝟕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7,39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342,8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𝟏𝟒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𝟓𝟖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7,89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229,7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𝟏𝟐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𝟕𝟓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506" name="Txt_UT1G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805770" y="25889"/>
                    <a:ext cx="1263650" cy="65341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7" name="Txt_UT2G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41303" y="0"/>
                    <a:ext cx="1263650" cy="6534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36000" tIns="0" rIns="36000" bIns="0" anchor="ctr" anchorCtr="0" upright="1">
                    <a:noAutofit/>
                  </a:bodyPr>
                  <a:lstStyle/>
                  <a:p>
                    <a:pPr marL="182880" marR="292735" algn="ctr"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pl-PL" sz="9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sz="9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8,361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102,2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𝟏𝟑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𝟔𝟕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7,23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3</m:t>
                                        </m:r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339,9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𝟏𝟒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𝟐𝟐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7,577</m:t>
                                    </m:r>
                                    <m:sSup>
                                      <m:sSupPr>
                                        <m:ctrlP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228,5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i="1" kern="120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𝑜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𝟏𝟐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𝟐𝟑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507" name="Txt_UT2G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941303" y="0"/>
                    <a:ext cx="1263650" cy="65341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8" name="Txt_SEM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504" y="177340"/>
                    <a:ext cx="1263669" cy="6539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36000" tIns="0" rIns="36000" bIns="0" anchor="ctr" anchorCtr="0" upright="1">
                    <a:noAutofit/>
                  </a:bodyPr>
                  <a:lstStyle/>
                  <a:p>
                    <a:pPr marL="182880" marR="292735" algn="ctr"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pl-PL" sz="9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sz="9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𝟔𝟗</m:t>
                                    </m:r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𝟐𝟖</m:t>
                                    </m:r>
                                    <m:sSup>
                                      <m:sSupPr>
                                        <m:ctrlP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  </m:t>
                                        </m:r>
                                        <m:sSup>
                                          <m:sSupPr>
                                            <m:ctrlP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𝒋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𝟗𝟎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,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𝟎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𝒐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</m:t>
                                    </m:r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𝟏𝟐𝟎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𝟎𝟎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𝟔𝟗</m:t>
                                    </m:r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𝟐𝟖</m:t>
                                    </m:r>
                                    <m:sSup>
                                      <m:sSupPr>
                                        <m:ctrlP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𝒋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𝟑𝟑𝟎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,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𝟎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𝒐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𝟏𝟐𝟎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𝟎𝟎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𝟔𝟗</m:t>
                                    </m:r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𝟐𝟖</m:t>
                                    </m:r>
                                    <m:sSup>
                                      <m:sSupPr>
                                        <m:ctrlP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sz="8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𝒋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𝟐𝟏𝟎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,</m:t>
                                            </m:r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𝟎</m:t>
                                            </m:r>
                                          </m:e>
                                          <m:sup>
                                            <m:r>
                                              <a:rPr lang="pl-PL" sz="800" b="1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𝒐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pl-PL" sz="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/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𝟏𝟐𝟎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pl-PL" sz="800" b="1" i="1" kern="120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𝟎𝟎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508" name="Txt_SEM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7504" y="177340"/>
                    <a:ext cx="1263669" cy="653984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7" name="NazwyElem"/>
            <p:cNvGrpSpPr/>
            <p:nvPr/>
          </p:nvGrpSpPr>
          <p:grpSpPr>
            <a:xfrm>
              <a:off x="829340" y="499731"/>
              <a:ext cx="7059825" cy="2917074"/>
              <a:chOff x="825707" y="490290"/>
              <a:chExt cx="7060071" cy="2917767"/>
            </a:xfrm>
          </p:grpSpPr>
          <p:sp>
            <p:nvSpPr>
              <p:cNvPr id="496" name="Text Box 1204"/>
              <p:cNvSpPr txBox="1">
                <a:spLocks noChangeArrowheads="1"/>
              </p:cNvSpPr>
              <p:nvPr/>
            </p:nvSpPr>
            <p:spPr bwMode="auto">
              <a:xfrm>
                <a:off x="4066341" y="490290"/>
                <a:ext cx="401320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L1_15kV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97" name="Text Box 1204"/>
              <p:cNvSpPr txBox="1">
                <a:spLocks noChangeArrowheads="1"/>
              </p:cNvSpPr>
              <p:nvPr/>
            </p:nvSpPr>
            <p:spPr bwMode="auto">
              <a:xfrm>
                <a:off x="825707" y="885310"/>
                <a:ext cx="452120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L _110 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98" name="Text Box 1204"/>
              <p:cNvSpPr txBox="1">
                <a:spLocks noChangeArrowheads="1"/>
              </p:cNvSpPr>
              <p:nvPr/>
            </p:nvSpPr>
            <p:spPr bwMode="auto">
              <a:xfrm>
                <a:off x="1983469" y="1024859"/>
                <a:ext cx="412115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110/15kV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99" name="Text Box 1204"/>
              <p:cNvSpPr txBox="1">
                <a:spLocks noChangeArrowheads="1"/>
              </p:cNvSpPr>
              <p:nvPr/>
            </p:nvSpPr>
            <p:spPr bwMode="auto">
              <a:xfrm>
                <a:off x="6312107" y="490290"/>
                <a:ext cx="401320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L2_15kV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00" name="Text Box 1204"/>
              <p:cNvSpPr txBox="1">
                <a:spLocks noChangeArrowheads="1"/>
              </p:cNvSpPr>
              <p:nvPr/>
            </p:nvSpPr>
            <p:spPr bwMode="auto">
              <a:xfrm>
                <a:off x="4887984" y="3256292"/>
                <a:ext cx="310515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15/6kV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01" name="Text Box 1204"/>
              <p:cNvSpPr txBox="1">
                <a:spLocks noChangeArrowheads="1"/>
              </p:cNvSpPr>
              <p:nvPr/>
            </p:nvSpPr>
            <p:spPr bwMode="auto">
              <a:xfrm>
                <a:off x="7168127" y="3220097"/>
                <a:ext cx="386715" cy="15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15/0,4kV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02" name="Txt_T1"/>
              <p:cNvSpPr txBox="1">
                <a:spLocks noChangeArrowheads="1"/>
              </p:cNvSpPr>
              <p:nvPr/>
            </p:nvSpPr>
            <p:spPr bwMode="auto">
              <a:xfrm>
                <a:off x="5418712" y="3133086"/>
                <a:ext cx="118749" cy="151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T1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03" name="Txt_T1"/>
              <p:cNvSpPr txBox="1">
                <a:spLocks noChangeArrowheads="1"/>
              </p:cNvSpPr>
              <p:nvPr/>
            </p:nvSpPr>
            <p:spPr bwMode="auto">
              <a:xfrm>
                <a:off x="7767029" y="3132409"/>
                <a:ext cx="118749" cy="151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T2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18" name="T2"/>
            <p:cNvGrpSpPr/>
            <p:nvPr/>
          </p:nvGrpSpPr>
          <p:grpSpPr>
            <a:xfrm>
              <a:off x="6241309" y="786809"/>
              <a:ext cx="2011044" cy="3708393"/>
              <a:chOff x="-21947" y="0"/>
              <a:chExt cx="2011319" cy="3708711"/>
            </a:xfrm>
          </p:grpSpPr>
          <p:sp>
            <p:nvSpPr>
              <p:cNvPr id="442" name="Text Box 1204"/>
              <p:cNvSpPr txBox="1">
                <a:spLocks noChangeArrowheads="1"/>
              </p:cNvSpPr>
              <p:nvPr/>
            </p:nvSpPr>
            <p:spPr bwMode="auto">
              <a:xfrm>
                <a:off x="1449229" y="2627123"/>
                <a:ext cx="343235" cy="174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9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Yd5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443" name="Trf_T1"/>
              <p:cNvGrpSpPr/>
              <p:nvPr/>
            </p:nvGrpSpPr>
            <p:grpSpPr>
              <a:xfrm>
                <a:off x="1337094" y="0"/>
                <a:ext cx="432241" cy="3403425"/>
                <a:chOff x="7608651" y="783935"/>
                <a:chExt cx="432954" cy="3405317"/>
              </a:xfrm>
            </p:grpSpPr>
            <p:grpSp>
              <p:nvGrpSpPr>
                <p:cNvPr id="474" name="T1_ZasG"/>
                <p:cNvGrpSpPr/>
                <p:nvPr/>
              </p:nvGrpSpPr>
              <p:grpSpPr>
                <a:xfrm>
                  <a:off x="7612330" y="783935"/>
                  <a:ext cx="426975" cy="2557094"/>
                  <a:chOff x="7612330" y="783936"/>
                  <a:chExt cx="426975" cy="2558388"/>
                </a:xfrm>
              </p:grpSpPr>
              <p:cxnSp>
                <p:nvCxnSpPr>
                  <p:cNvPr id="493" name="Line 1140"/>
                  <p:cNvCxnSpPr/>
                  <p:nvPr/>
                </p:nvCxnSpPr>
                <p:spPr bwMode="auto">
                  <a:xfrm flipV="1">
                    <a:off x="8039305" y="2464296"/>
                    <a:ext cx="0" cy="828682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94" name="Line 1140"/>
                  <p:cNvCxnSpPr/>
                  <p:nvPr/>
                </p:nvCxnSpPr>
                <p:spPr bwMode="auto">
                  <a:xfrm flipV="1">
                    <a:off x="7822919" y="1626638"/>
                    <a:ext cx="0" cy="1513413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95" name="Line 1140"/>
                  <p:cNvCxnSpPr/>
                  <p:nvPr/>
                </p:nvCxnSpPr>
                <p:spPr bwMode="auto">
                  <a:xfrm flipV="1">
                    <a:off x="7612330" y="783936"/>
                    <a:ext cx="0" cy="2558388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75" name="T1_ZasD"/>
                <p:cNvGrpSpPr/>
                <p:nvPr/>
              </p:nvGrpSpPr>
              <p:grpSpPr>
                <a:xfrm>
                  <a:off x="7608653" y="3644105"/>
                  <a:ext cx="432952" cy="545147"/>
                  <a:chOff x="7608653" y="3644105"/>
                  <a:chExt cx="432952" cy="545646"/>
                </a:xfrm>
              </p:grpSpPr>
              <p:cxnSp>
                <p:nvCxnSpPr>
                  <p:cNvPr id="490" name="Line 1140"/>
                  <p:cNvCxnSpPr/>
                  <p:nvPr/>
                </p:nvCxnSpPr>
                <p:spPr bwMode="auto">
                  <a:xfrm flipH="1" flipV="1">
                    <a:off x="7608653" y="3644105"/>
                    <a:ext cx="0" cy="540577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91" name="Line 1140"/>
                  <p:cNvCxnSpPr/>
                  <p:nvPr/>
                </p:nvCxnSpPr>
                <p:spPr bwMode="auto">
                  <a:xfrm flipH="1" flipV="1">
                    <a:off x="8041605" y="3649175"/>
                    <a:ext cx="0" cy="540576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92" name="Line 1140"/>
                  <p:cNvCxnSpPr/>
                  <p:nvPr/>
                </p:nvCxnSpPr>
                <p:spPr bwMode="auto">
                  <a:xfrm flipV="1">
                    <a:off x="7829895" y="3825176"/>
                    <a:ext cx="0" cy="360385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76" name="Trójk"/>
                <p:cNvGrpSpPr/>
                <p:nvPr/>
              </p:nvGrpSpPr>
              <p:grpSpPr>
                <a:xfrm>
                  <a:off x="7759726" y="3228737"/>
                  <a:ext cx="151765" cy="144000"/>
                  <a:chOff x="7759726" y="3228737"/>
                  <a:chExt cx="151952" cy="144000"/>
                </a:xfrm>
              </p:grpSpPr>
              <p:cxnSp>
                <p:nvCxnSpPr>
                  <p:cNvPr id="487" name="Line 1144"/>
                  <p:cNvCxnSpPr/>
                  <p:nvPr/>
                </p:nvCxnSpPr>
                <p:spPr bwMode="auto">
                  <a:xfrm>
                    <a:off x="7767678" y="3363909"/>
                    <a:ext cx="14400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88" name="Line 1145"/>
                  <p:cNvCxnSpPr/>
                  <p:nvPr/>
                </p:nvCxnSpPr>
                <p:spPr bwMode="auto">
                  <a:xfrm flipV="1">
                    <a:off x="7759726" y="3228737"/>
                    <a:ext cx="71755" cy="14351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89" name="Line 1146"/>
                  <p:cNvCxnSpPr/>
                  <p:nvPr/>
                </p:nvCxnSpPr>
                <p:spPr bwMode="auto">
                  <a:xfrm>
                    <a:off x="7831288" y="3228737"/>
                    <a:ext cx="72000" cy="144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77" name="Uziom"/>
                <p:cNvGrpSpPr/>
                <p:nvPr/>
              </p:nvGrpSpPr>
              <p:grpSpPr>
                <a:xfrm>
                  <a:off x="7791531" y="3642200"/>
                  <a:ext cx="71755" cy="111318"/>
                  <a:chOff x="7791531" y="3642200"/>
                  <a:chExt cx="71755" cy="111318"/>
                </a:xfrm>
              </p:grpSpPr>
              <p:cxnSp>
                <p:nvCxnSpPr>
                  <p:cNvPr id="485" name="Line 1140"/>
                  <p:cNvCxnSpPr/>
                  <p:nvPr/>
                </p:nvCxnSpPr>
                <p:spPr bwMode="auto">
                  <a:xfrm flipV="1">
                    <a:off x="7831288" y="3642200"/>
                    <a:ext cx="0" cy="10795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86" name="Line 1140"/>
                  <p:cNvCxnSpPr/>
                  <p:nvPr/>
                </p:nvCxnSpPr>
                <p:spPr bwMode="auto">
                  <a:xfrm flipV="1">
                    <a:off x="7791531" y="3753518"/>
                    <a:ext cx="71755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78" name="Gwzd"/>
                <p:cNvGrpSpPr/>
                <p:nvPr/>
              </p:nvGrpSpPr>
              <p:grpSpPr>
                <a:xfrm>
                  <a:off x="7759726" y="3570639"/>
                  <a:ext cx="143391" cy="140398"/>
                  <a:chOff x="7759726" y="3570639"/>
                  <a:chExt cx="143562" cy="140630"/>
                </a:xfrm>
              </p:grpSpPr>
              <p:cxnSp>
                <p:nvCxnSpPr>
                  <p:cNvPr id="482" name="Line 1145"/>
                  <p:cNvCxnSpPr/>
                  <p:nvPr/>
                </p:nvCxnSpPr>
                <p:spPr bwMode="auto">
                  <a:xfrm flipV="1">
                    <a:off x="7759726" y="3639269"/>
                    <a:ext cx="72000" cy="72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83" name="Line 1146"/>
                  <p:cNvCxnSpPr/>
                  <p:nvPr/>
                </p:nvCxnSpPr>
                <p:spPr bwMode="auto">
                  <a:xfrm>
                    <a:off x="7831288" y="3639269"/>
                    <a:ext cx="72000" cy="72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84" name="Line 1144"/>
                  <p:cNvCxnSpPr/>
                  <p:nvPr/>
                </p:nvCxnSpPr>
                <p:spPr bwMode="auto">
                  <a:xfrm>
                    <a:off x="7831288" y="3570639"/>
                    <a:ext cx="0" cy="7211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79" name="T1"/>
                <p:cNvGrpSpPr/>
                <p:nvPr/>
              </p:nvGrpSpPr>
              <p:grpSpPr>
                <a:xfrm>
                  <a:off x="7608651" y="3125365"/>
                  <a:ext cx="431281" cy="701430"/>
                  <a:chOff x="7608651" y="3125365"/>
                  <a:chExt cx="431281" cy="701430"/>
                </a:xfrm>
              </p:grpSpPr>
              <p:sp>
                <p:nvSpPr>
                  <p:cNvPr id="480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7608651" y="3125365"/>
                    <a:ext cx="431281" cy="43108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481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7608651" y="3395709"/>
                    <a:ext cx="431281" cy="43108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</p:grpSp>
          </p:grpSp>
          <p:grpSp>
            <p:nvGrpSpPr>
              <p:cNvPr id="444" name="T1"/>
              <p:cNvGrpSpPr/>
              <p:nvPr/>
            </p:nvGrpSpPr>
            <p:grpSpPr>
              <a:xfrm>
                <a:off x="-21947" y="86264"/>
                <a:ext cx="2011319" cy="3622447"/>
                <a:chOff x="6246841" y="866486"/>
                <a:chExt cx="2011678" cy="3623316"/>
              </a:xfrm>
            </p:grpSpPr>
            <p:grpSp>
              <p:nvGrpSpPr>
                <p:cNvPr id="445" name="P,Q_T1_D"/>
                <p:cNvGrpSpPr/>
                <p:nvPr/>
              </p:nvGrpSpPr>
              <p:grpSpPr>
                <a:xfrm>
                  <a:off x="7468879" y="4211001"/>
                  <a:ext cx="789640" cy="278801"/>
                  <a:chOff x="7468879" y="4211001"/>
                  <a:chExt cx="789640" cy="278801"/>
                </a:xfrm>
              </p:grpSpPr>
              <p:sp>
                <p:nvSpPr>
                  <p:cNvPr id="468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68939" y="4211002"/>
                    <a:ext cx="250480" cy="1518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3,00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69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68879" y="4337988"/>
                    <a:ext cx="250512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0,20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70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22867" y="4211001"/>
                    <a:ext cx="250512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4,50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71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16553" y="4337988"/>
                    <a:ext cx="250512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1,70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72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08007" y="4211001"/>
                    <a:ext cx="250512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1,50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73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08002" y="4337988"/>
                    <a:ext cx="250512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1,10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6" name="U_T1D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46841" y="3393786"/>
                      <a:ext cx="1263650" cy="6534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C0C0C0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36000" tIns="0" rIns="36000" bIns="0" anchor="ctr" anchorCtr="0" upright="1">
                      <a:noAutofit/>
                    </a:bodyPr>
                    <a:lstStyle/>
                    <a:p>
                      <a:pPr marL="182880" marR="292735" algn="ctr" eaLnBrk="0" fontAlgn="base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["/>
                                <m:endChr m:val="]"/>
                                <m:ctrlPr>
                                  <a:rPr lang="pl-PL" sz="9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l-PL" sz="9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0,211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308,8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 /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𝟎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𝟑𝟑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0,188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195,1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 /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𝟎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𝟑𝟗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0,219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76,8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  /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𝟎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𝟑𝟓</m:t>
                                      </m:r>
                                    </m:e>
                                  </m:mr>
                                </m:m>
                              </m:e>
                            </m:d>
                          </m:oMath>
                        </m:oMathPara>
                      </a14:m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</mc:Choice>
              <mc:Fallback xmlns="">
                <p:sp>
                  <p:nvSpPr>
                    <p:cNvPr id="446" name="U_T1D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6246841" y="3393786"/>
                      <a:ext cx="1263650" cy="653415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C0C0C0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pl-P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447" name="I_T1_D"/>
                <p:cNvGrpSpPr/>
                <p:nvPr/>
              </p:nvGrpSpPr>
              <p:grpSpPr>
                <a:xfrm>
                  <a:off x="7424026" y="3831301"/>
                  <a:ext cx="622775" cy="362587"/>
                  <a:chOff x="7424026" y="3831301"/>
                  <a:chExt cx="622775" cy="362587"/>
                </a:xfrm>
              </p:grpSpPr>
              <p:cxnSp>
                <p:nvCxnSpPr>
                  <p:cNvPr id="462" name="I1"/>
                  <p:cNvCxnSpPr/>
                  <p:nvPr/>
                </p:nvCxnSpPr>
                <p:spPr bwMode="auto">
                  <a:xfrm>
                    <a:off x="7608176" y="392718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463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4026" y="3831301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14279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cxnSp>
                <p:nvCxnSpPr>
                  <p:cNvPr id="464" name="I1"/>
                  <p:cNvCxnSpPr/>
                  <p:nvPr/>
                </p:nvCxnSpPr>
                <p:spPr bwMode="auto">
                  <a:xfrm>
                    <a:off x="7830901" y="392718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465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37221" y="3840828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25546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sp>
                <p:nvSpPr>
                  <p:cNvPr id="466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62176" y="3831301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8493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cxnSp>
                <p:nvCxnSpPr>
                  <p:cNvPr id="467" name="I1"/>
                  <p:cNvCxnSpPr/>
                  <p:nvPr/>
                </p:nvCxnSpPr>
                <p:spPr bwMode="auto">
                  <a:xfrm>
                    <a:off x="8046801" y="392718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48" name="I_T1_G"/>
                <p:cNvGrpSpPr/>
                <p:nvPr/>
              </p:nvGrpSpPr>
              <p:grpSpPr>
                <a:xfrm>
                  <a:off x="7425368" y="2860386"/>
                  <a:ext cx="614608" cy="234559"/>
                  <a:chOff x="7425368" y="2860386"/>
                  <a:chExt cx="614608" cy="234559"/>
                </a:xfrm>
              </p:grpSpPr>
              <p:cxnSp>
                <p:nvCxnSpPr>
                  <p:cNvPr id="456" name="I1"/>
                  <p:cNvCxnSpPr/>
                  <p:nvPr/>
                </p:nvCxnSpPr>
                <p:spPr bwMode="auto">
                  <a:xfrm>
                    <a:off x="7615001" y="293023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457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54016" y="2860386"/>
                    <a:ext cx="184421" cy="2345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493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 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 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cxnSp>
                <p:nvCxnSpPr>
                  <p:cNvPr id="458" name="I1"/>
                  <p:cNvCxnSpPr/>
                  <p:nvPr/>
                </p:nvCxnSpPr>
                <p:spPr bwMode="auto">
                  <a:xfrm>
                    <a:off x="7824076" y="289848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59" name="I1"/>
                  <p:cNvCxnSpPr/>
                  <p:nvPr/>
                </p:nvCxnSpPr>
                <p:spPr bwMode="auto">
                  <a:xfrm>
                    <a:off x="8039976" y="2898486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460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46751" y="2860386"/>
                    <a:ext cx="183786" cy="2345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562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sp>
                <p:nvSpPr>
                  <p:cNvPr id="461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5368" y="2860386"/>
                    <a:ext cx="183786" cy="2345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267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 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</p:grpSp>
            <p:grpSp>
              <p:nvGrpSpPr>
                <p:cNvPr id="449" name="P,Q_T1_G"/>
                <p:cNvGrpSpPr/>
                <p:nvPr/>
              </p:nvGrpSpPr>
              <p:grpSpPr>
                <a:xfrm>
                  <a:off x="7435090" y="866486"/>
                  <a:ext cx="757172" cy="2006310"/>
                  <a:chOff x="7435090" y="866486"/>
                  <a:chExt cx="757172" cy="2006310"/>
                </a:xfrm>
              </p:grpSpPr>
              <p:sp>
                <p:nvSpPr>
                  <p:cNvPr id="450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35090" y="866486"/>
                    <a:ext cx="184451" cy="3108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2,214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sp>
                <p:nvSpPr>
                  <p:cNvPr id="451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75743" y="866486"/>
                    <a:ext cx="184451" cy="3108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0,253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sp>
                <p:nvSpPr>
                  <p:cNvPr id="452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44088" y="1774536"/>
                    <a:ext cx="183816" cy="3108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4,058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sp>
                <p:nvSpPr>
                  <p:cNvPr id="453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90272" y="1774536"/>
                    <a:ext cx="184451" cy="3108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0,194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sp>
                <p:nvSpPr>
                  <p:cNvPr id="454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60809" y="2555586"/>
                    <a:ext cx="184451" cy="3108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2,728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sp>
                <p:nvSpPr>
                  <p:cNvPr id="455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07811" y="2561936"/>
                    <a:ext cx="184451" cy="3108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2,553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</p:grpSp>
          </p:grpSp>
        </p:grpSp>
        <p:grpSp>
          <p:nvGrpSpPr>
            <p:cNvPr id="319" name="T1"/>
            <p:cNvGrpSpPr/>
            <p:nvPr/>
          </p:nvGrpSpPr>
          <p:grpSpPr>
            <a:xfrm>
              <a:off x="3891516" y="786809"/>
              <a:ext cx="1995808" cy="3735142"/>
              <a:chOff x="-109724" y="0"/>
              <a:chExt cx="1996093" cy="3735448"/>
            </a:xfrm>
          </p:grpSpPr>
          <p:sp>
            <p:nvSpPr>
              <p:cNvPr id="388" name="Text Box 1204"/>
              <p:cNvSpPr txBox="1">
                <a:spLocks noChangeArrowheads="1"/>
              </p:cNvSpPr>
              <p:nvPr/>
            </p:nvSpPr>
            <p:spPr bwMode="auto">
              <a:xfrm>
                <a:off x="1336330" y="2621120"/>
                <a:ext cx="389946" cy="170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9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Yd11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389" name="Trf_T1"/>
              <p:cNvGrpSpPr/>
              <p:nvPr/>
            </p:nvGrpSpPr>
            <p:grpSpPr>
              <a:xfrm>
                <a:off x="1259456" y="0"/>
                <a:ext cx="432248" cy="3403421"/>
                <a:chOff x="5263770" y="775311"/>
                <a:chExt cx="432954" cy="3405316"/>
              </a:xfrm>
            </p:grpSpPr>
            <p:grpSp>
              <p:nvGrpSpPr>
                <p:cNvPr id="420" name="T1_ZasG"/>
                <p:cNvGrpSpPr/>
                <p:nvPr/>
              </p:nvGrpSpPr>
              <p:grpSpPr>
                <a:xfrm>
                  <a:off x="5269454" y="775311"/>
                  <a:ext cx="426851" cy="2557096"/>
                  <a:chOff x="5269454" y="775311"/>
                  <a:chExt cx="426851" cy="2558389"/>
                </a:xfrm>
              </p:grpSpPr>
              <p:cxnSp>
                <p:nvCxnSpPr>
                  <p:cNvPr id="439" name="Line 1140"/>
                  <p:cNvCxnSpPr/>
                  <p:nvPr/>
                </p:nvCxnSpPr>
                <p:spPr bwMode="auto">
                  <a:xfrm flipV="1">
                    <a:off x="5696305" y="2481095"/>
                    <a:ext cx="0" cy="828682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40" name="Line 1140"/>
                  <p:cNvCxnSpPr/>
                  <p:nvPr/>
                </p:nvCxnSpPr>
                <p:spPr bwMode="auto">
                  <a:xfrm flipV="1">
                    <a:off x="5480516" y="1618013"/>
                    <a:ext cx="0" cy="1513413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41" name="Line 1140"/>
                  <p:cNvCxnSpPr/>
                  <p:nvPr/>
                </p:nvCxnSpPr>
                <p:spPr bwMode="auto">
                  <a:xfrm flipV="1">
                    <a:off x="5269454" y="775311"/>
                    <a:ext cx="0" cy="2558389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21" name="T1_ZasD"/>
                <p:cNvGrpSpPr/>
                <p:nvPr/>
              </p:nvGrpSpPr>
              <p:grpSpPr>
                <a:xfrm>
                  <a:off x="5263772" y="3635480"/>
                  <a:ext cx="432952" cy="545147"/>
                  <a:chOff x="5263772" y="3635480"/>
                  <a:chExt cx="432952" cy="545646"/>
                </a:xfrm>
              </p:grpSpPr>
              <p:cxnSp>
                <p:nvCxnSpPr>
                  <p:cNvPr id="436" name="Line 1140"/>
                  <p:cNvCxnSpPr/>
                  <p:nvPr/>
                </p:nvCxnSpPr>
                <p:spPr bwMode="auto">
                  <a:xfrm flipH="1" flipV="1">
                    <a:off x="5263772" y="3635480"/>
                    <a:ext cx="0" cy="540577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37" name="Line 1140"/>
                  <p:cNvCxnSpPr/>
                  <p:nvPr/>
                </p:nvCxnSpPr>
                <p:spPr bwMode="auto">
                  <a:xfrm flipH="1" flipV="1">
                    <a:off x="5696724" y="3640550"/>
                    <a:ext cx="0" cy="540576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38" name="Line 1140"/>
                  <p:cNvCxnSpPr/>
                  <p:nvPr/>
                </p:nvCxnSpPr>
                <p:spPr bwMode="auto">
                  <a:xfrm flipV="1">
                    <a:off x="5485014" y="3816551"/>
                    <a:ext cx="0" cy="360385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22" name="Trójk"/>
                <p:cNvGrpSpPr/>
                <p:nvPr/>
              </p:nvGrpSpPr>
              <p:grpSpPr>
                <a:xfrm>
                  <a:off x="5414845" y="3220112"/>
                  <a:ext cx="151765" cy="144000"/>
                  <a:chOff x="5414845" y="3220112"/>
                  <a:chExt cx="151952" cy="144000"/>
                </a:xfrm>
              </p:grpSpPr>
              <p:cxnSp>
                <p:nvCxnSpPr>
                  <p:cNvPr id="433" name="Line 1144"/>
                  <p:cNvCxnSpPr/>
                  <p:nvPr/>
                </p:nvCxnSpPr>
                <p:spPr bwMode="auto">
                  <a:xfrm>
                    <a:off x="5422797" y="3355284"/>
                    <a:ext cx="14400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34" name="Line 1145"/>
                  <p:cNvCxnSpPr/>
                  <p:nvPr/>
                </p:nvCxnSpPr>
                <p:spPr bwMode="auto">
                  <a:xfrm flipV="1">
                    <a:off x="5414845" y="3220112"/>
                    <a:ext cx="71755" cy="14351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35" name="Line 1146"/>
                  <p:cNvCxnSpPr/>
                  <p:nvPr/>
                </p:nvCxnSpPr>
                <p:spPr bwMode="auto">
                  <a:xfrm>
                    <a:off x="5486407" y="3220112"/>
                    <a:ext cx="72000" cy="144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23" name="Uziom"/>
                <p:cNvGrpSpPr/>
                <p:nvPr/>
              </p:nvGrpSpPr>
              <p:grpSpPr>
                <a:xfrm>
                  <a:off x="5446650" y="3633575"/>
                  <a:ext cx="71755" cy="111318"/>
                  <a:chOff x="5446650" y="3633575"/>
                  <a:chExt cx="71755" cy="111318"/>
                </a:xfrm>
              </p:grpSpPr>
              <p:cxnSp>
                <p:nvCxnSpPr>
                  <p:cNvPr id="431" name="Line 1140"/>
                  <p:cNvCxnSpPr/>
                  <p:nvPr/>
                </p:nvCxnSpPr>
                <p:spPr bwMode="auto">
                  <a:xfrm flipV="1">
                    <a:off x="5486407" y="3633575"/>
                    <a:ext cx="0" cy="10795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32" name="Line 1140"/>
                  <p:cNvCxnSpPr/>
                  <p:nvPr/>
                </p:nvCxnSpPr>
                <p:spPr bwMode="auto">
                  <a:xfrm flipV="1">
                    <a:off x="5446650" y="3744893"/>
                    <a:ext cx="71755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24" name="Gwzd"/>
                <p:cNvGrpSpPr/>
                <p:nvPr/>
              </p:nvGrpSpPr>
              <p:grpSpPr>
                <a:xfrm>
                  <a:off x="5414845" y="3562014"/>
                  <a:ext cx="143391" cy="140398"/>
                  <a:chOff x="5414845" y="3562014"/>
                  <a:chExt cx="143562" cy="140630"/>
                </a:xfrm>
              </p:grpSpPr>
              <p:cxnSp>
                <p:nvCxnSpPr>
                  <p:cNvPr id="428" name="Line 1145"/>
                  <p:cNvCxnSpPr/>
                  <p:nvPr/>
                </p:nvCxnSpPr>
                <p:spPr bwMode="auto">
                  <a:xfrm flipV="1">
                    <a:off x="5414845" y="3630644"/>
                    <a:ext cx="72000" cy="72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29" name="Line 1146"/>
                  <p:cNvCxnSpPr/>
                  <p:nvPr/>
                </p:nvCxnSpPr>
                <p:spPr bwMode="auto">
                  <a:xfrm>
                    <a:off x="5486407" y="3630644"/>
                    <a:ext cx="72000" cy="720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30" name="Line 1144"/>
                  <p:cNvCxnSpPr/>
                  <p:nvPr/>
                </p:nvCxnSpPr>
                <p:spPr bwMode="auto">
                  <a:xfrm>
                    <a:off x="5486407" y="3562014"/>
                    <a:ext cx="0" cy="7211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25" name="T1"/>
                <p:cNvGrpSpPr/>
                <p:nvPr/>
              </p:nvGrpSpPr>
              <p:grpSpPr>
                <a:xfrm>
                  <a:off x="5263770" y="3116740"/>
                  <a:ext cx="431281" cy="701430"/>
                  <a:chOff x="5263770" y="3116740"/>
                  <a:chExt cx="431281" cy="701430"/>
                </a:xfrm>
              </p:grpSpPr>
              <p:sp>
                <p:nvSpPr>
                  <p:cNvPr id="426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5263770" y="3116740"/>
                    <a:ext cx="431281" cy="43108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427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5263770" y="3387084"/>
                    <a:ext cx="431281" cy="43108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</p:grpSp>
          </p:grpSp>
          <p:grpSp>
            <p:nvGrpSpPr>
              <p:cNvPr id="390" name="T1"/>
              <p:cNvGrpSpPr/>
              <p:nvPr/>
            </p:nvGrpSpPr>
            <p:grpSpPr>
              <a:xfrm>
                <a:off x="-109724" y="86265"/>
                <a:ext cx="1996093" cy="3649183"/>
                <a:chOff x="3890366" y="857861"/>
                <a:chExt cx="1996414" cy="3650057"/>
              </a:xfrm>
            </p:grpSpPr>
            <p:grpSp>
              <p:nvGrpSpPr>
                <p:cNvPr id="391" name="P,Q_T1_D"/>
                <p:cNvGrpSpPr/>
                <p:nvPr/>
              </p:nvGrpSpPr>
              <p:grpSpPr>
                <a:xfrm>
                  <a:off x="5096346" y="4229711"/>
                  <a:ext cx="790434" cy="278207"/>
                  <a:chOff x="5096346" y="4229711"/>
                  <a:chExt cx="790434" cy="278207"/>
                </a:xfrm>
              </p:grpSpPr>
              <p:sp>
                <p:nvSpPr>
                  <p:cNvPr id="414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96558" y="4229711"/>
                    <a:ext cx="250511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6,00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15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96346" y="4356104"/>
                    <a:ext cx="250511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 dirty="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2,70</a:t>
                    </a:r>
                    <a:endParaRPr lang="pl-PL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16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50257" y="4229711"/>
                    <a:ext cx="250511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2,50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17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44420" y="4337289"/>
                    <a:ext cx="250435" cy="1517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 dirty="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1,50</a:t>
                    </a:r>
                    <a:endParaRPr lang="pl-PL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18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35696" y="4229711"/>
                    <a:ext cx="250511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3,50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19" name="Txt_I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36269" y="4344225"/>
                    <a:ext cx="250511" cy="151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36000" tIns="0" rIns="36000" bIns="0" anchor="ctr" anchorCtr="0" upright="1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 dirty="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0,30</a:t>
                    </a:r>
                    <a:endParaRPr lang="pl-PL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2" name="U_T1D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90366" y="3385161"/>
                      <a:ext cx="1263650" cy="6534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C0C0C0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36000" tIns="0" rIns="36000" bIns="0" anchor="ctr" anchorCtr="0" upright="1">
                      <a:noAutofit/>
                    </a:bodyPr>
                    <a:lstStyle/>
                    <a:p>
                      <a:pPr marL="182880" marR="292735" algn="ctr" eaLnBrk="0" fontAlgn="base" hangingPunct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["/>
                                <m:endChr m:val="]"/>
                                <m:ctrlPr>
                                  <a:rPr lang="pl-PL" sz="9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l-PL" sz="9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3,181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130,9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/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𝟓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𝟏𝟐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2,946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17,5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 / 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𝟓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𝟖𝟓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l-PL" sz="800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 3,368</m:t>
                                      </m:r>
                                      <m:sSup>
                                        <m:sSupPr>
                                          <m:ctrlP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257,6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800" i="1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pl-PL" sz="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/ 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𝟓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pl-PL" sz="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𝟒𝟕</m:t>
                                      </m:r>
                                    </m:e>
                                  </m:mr>
                                </m:m>
                              </m:e>
                            </m:d>
                          </m:oMath>
                        </m:oMathPara>
                      </a14:m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</mc:Choice>
              <mc:Fallback xmlns="">
                <p:sp>
                  <p:nvSpPr>
                    <p:cNvPr id="392" name="U_T1D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3890366" y="3385161"/>
                      <a:ext cx="1263650" cy="653415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C0C0C0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pl-P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393" name="I_T1_D"/>
                <p:cNvGrpSpPr/>
                <p:nvPr/>
              </p:nvGrpSpPr>
              <p:grpSpPr>
                <a:xfrm>
                  <a:off x="5072320" y="3759811"/>
                  <a:ext cx="622775" cy="359410"/>
                  <a:chOff x="5072320" y="3759811"/>
                  <a:chExt cx="622775" cy="359410"/>
                </a:xfrm>
              </p:grpSpPr>
              <p:cxnSp>
                <p:nvCxnSpPr>
                  <p:cNvPr id="408" name="I1"/>
                  <p:cNvCxnSpPr/>
                  <p:nvPr/>
                </p:nvCxnSpPr>
                <p:spPr bwMode="auto">
                  <a:xfrm>
                    <a:off x="5263295" y="391856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409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72320" y="3766161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2068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410" name="I1"/>
                  <p:cNvCxnSpPr/>
                  <p:nvPr/>
                </p:nvCxnSpPr>
                <p:spPr bwMode="auto">
                  <a:xfrm>
                    <a:off x="5479195" y="391856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411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88220" y="3759811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990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12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10470" y="3759811"/>
                    <a:ext cx="184150" cy="353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squar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1043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413" name="I1"/>
                  <p:cNvCxnSpPr/>
                  <p:nvPr/>
                </p:nvCxnSpPr>
                <p:spPr bwMode="auto">
                  <a:xfrm>
                    <a:off x="5695095" y="391856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394" name="I_T1_G"/>
                <p:cNvGrpSpPr/>
                <p:nvPr/>
              </p:nvGrpSpPr>
              <p:grpSpPr>
                <a:xfrm>
                  <a:off x="5078013" y="2851761"/>
                  <a:ext cx="782580" cy="234635"/>
                  <a:chOff x="5078013" y="2851761"/>
                  <a:chExt cx="782580" cy="234635"/>
                </a:xfrm>
              </p:grpSpPr>
              <p:cxnSp>
                <p:nvCxnSpPr>
                  <p:cNvPr id="402" name="I1"/>
                  <p:cNvCxnSpPr/>
                  <p:nvPr/>
                </p:nvCxnSpPr>
                <p:spPr bwMode="auto">
                  <a:xfrm>
                    <a:off x="5263295" y="292161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403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76143" y="2851761"/>
                    <a:ext cx="184450" cy="2346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342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404" name="I1"/>
                  <p:cNvCxnSpPr/>
                  <p:nvPr/>
                </p:nvCxnSpPr>
                <p:spPr bwMode="auto">
                  <a:xfrm>
                    <a:off x="5479194" y="288986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05" name="I1"/>
                  <p:cNvCxnSpPr/>
                  <p:nvPr/>
                </p:nvCxnSpPr>
                <p:spPr bwMode="auto">
                  <a:xfrm>
                    <a:off x="5695095" y="2889861"/>
                    <a:ext cx="0" cy="1257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none" w="sm" len="med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406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78013" y="2851761"/>
                    <a:ext cx="183815" cy="2346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691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407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94166" y="2851761"/>
                    <a:ext cx="183815" cy="2346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623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p:grpSp>
              <p:nvGrpSpPr>
                <p:cNvPr id="395" name="P,Q_T1_G"/>
                <p:cNvGrpSpPr/>
                <p:nvPr/>
              </p:nvGrpSpPr>
              <p:grpSpPr>
                <a:xfrm>
                  <a:off x="5092113" y="857861"/>
                  <a:ext cx="742374" cy="1999959"/>
                  <a:chOff x="5092113" y="857861"/>
                  <a:chExt cx="742374" cy="1999959"/>
                </a:xfrm>
              </p:grpSpPr>
              <p:sp>
                <p:nvSpPr>
                  <p:cNvPr id="396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92113" y="857861"/>
                    <a:ext cx="184450" cy="3108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5,776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sp>
                <p:nvSpPr>
                  <p:cNvPr id="397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38103" y="857861"/>
                    <a:ext cx="184450" cy="3108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0,810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sp>
                <p:nvSpPr>
                  <p:cNvPr id="398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01573" y="1765911"/>
                    <a:ext cx="183815" cy="3108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3,659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sp>
                <p:nvSpPr>
                  <p:cNvPr id="399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47749" y="1765911"/>
                    <a:ext cx="184450" cy="3108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2,819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sp>
                <p:nvSpPr>
                  <p:cNvPr id="400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17695" y="2546961"/>
                    <a:ext cx="184450" cy="3108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2,565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sp>
                <p:nvSpPr>
                  <p:cNvPr id="401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50037" y="2546486"/>
                    <a:ext cx="184450" cy="3108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vert270" wrap="none" lIns="36000" tIns="36000" rIns="36000" bIns="36000" anchor="t" anchorCtr="0">
                    <a:no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800" b="1" i="1" kern="1200">
                        <a:solidFill>
                          <a:srgbClr val="008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0,871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</p:grpSp>
          </p:grpSp>
        </p:grpSp>
        <p:grpSp>
          <p:nvGrpSpPr>
            <p:cNvPr id="320" name="Węzły_15kV"/>
            <p:cNvGrpSpPr/>
            <p:nvPr/>
          </p:nvGrpSpPr>
          <p:grpSpPr>
            <a:xfrm>
              <a:off x="5231219" y="744278"/>
              <a:ext cx="2818247" cy="1765337"/>
              <a:chOff x="5239267" y="740809"/>
              <a:chExt cx="2818355" cy="1765763"/>
            </a:xfrm>
          </p:grpSpPr>
          <p:sp>
            <p:nvSpPr>
              <p:cNvPr id="382" name="W7"/>
              <p:cNvSpPr>
                <a:spLocks noChangeArrowheads="1"/>
              </p:cNvSpPr>
              <p:nvPr/>
            </p:nvSpPr>
            <p:spPr bwMode="auto">
              <a:xfrm>
                <a:off x="8003620" y="2452075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83" name="W7"/>
              <p:cNvSpPr>
                <a:spLocks noChangeArrowheads="1"/>
              </p:cNvSpPr>
              <p:nvPr/>
            </p:nvSpPr>
            <p:spPr bwMode="auto">
              <a:xfrm>
                <a:off x="7800085" y="1589863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84" name="W7"/>
              <p:cNvSpPr>
                <a:spLocks noChangeArrowheads="1"/>
              </p:cNvSpPr>
              <p:nvPr/>
            </p:nvSpPr>
            <p:spPr bwMode="auto">
              <a:xfrm>
                <a:off x="7587938" y="740809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85" name="W4"/>
              <p:cNvSpPr>
                <a:spLocks noChangeArrowheads="1"/>
              </p:cNvSpPr>
              <p:nvPr/>
            </p:nvSpPr>
            <p:spPr bwMode="auto">
              <a:xfrm>
                <a:off x="5451899" y="1589372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86" name="W4"/>
              <p:cNvSpPr>
                <a:spLocks noChangeArrowheads="1"/>
              </p:cNvSpPr>
              <p:nvPr/>
            </p:nvSpPr>
            <p:spPr bwMode="auto">
              <a:xfrm>
                <a:off x="5668604" y="2452566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87" name="W4"/>
              <p:cNvSpPr>
                <a:spLocks noChangeArrowheads="1"/>
              </p:cNvSpPr>
              <p:nvPr/>
            </p:nvSpPr>
            <p:spPr bwMode="auto">
              <a:xfrm>
                <a:off x="5239267" y="740809"/>
                <a:ext cx="54002" cy="5400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21" name="Linia_15kV"/>
            <p:cNvGrpSpPr/>
            <p:nvPr/>
          </p:nvGrpSpPr>
          <p:grpSpPr>
            <a:xfrm>
              <a:off x="2817628" y="733739"/>
              <a:ext cx="5373122" cy="1786972"/>
              <a:chOff x="2818796" y="732184"/>
              <a:chExt cx="5373304" cy="1786972"/>
            </a:xfrm>
          </p:grpSpPr>
          <p:cxnSp>
            <p:nvCxnSpPr>
              <p:cNvPr id="373" name="Line 1187"/>
              <p:cNvCxnSpPr/>
              <p:nvPr/>
            </p:nvCxnSpPr>
            <p:spPr bwMode="auto">
              <a:xfrm flipV="1">
                <a:off x="3008116" y="2484935"/>
                <a:ext cx="518398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4" name="Prostokąt 373"/>
              <p:cNvSpPr/>
              <p:nvPr/>
            </p:nvSpPr>
            <p:spPr bwMode="auto">
              <a:xfrm rot="5400000">
                <a:off x="6542471" y="2377593"/>
                <a:ext cx="69182" cy="2139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75" name="Prostokąt 374"/>
              <p:cNvSpPr/>
              <p:nvPr/>
            </p:nvSpPr>
            <p:spPr bwMode="auto">
              <a:xfrm rot="5400000">
                <a:off x="4236593" y="2369641"/>
                <a:ext cx="69816" cy="2139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376" name="Line 1187"/>
              <p:cNvCxnSpPr/>
              <p:nvPr/>
            </p:nvCxnSpPr>
            <p:spPr bwMode="auto">
              <a:xfrm flipV="1">
                <a:off x="2818796" y="1619572"/>
                <a:ext cx="5364183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7" name="Prostokąt 376"/>
              <p:cNvSpPr/>
              <p:nvPr/>
            </p:nvSpPr>
            <p:spPr bwMode="auto">
              <a:xfrm rot="5400000">
                <a:off x="6550422" y="1510901"/>
                <a:ext cx="69182" cy="21396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78" name="Prostokąt 377"/>
              <p:cNvSpPr/>
              <p:nvPr/>
            </p:nvSpPr>
            <p:spPr bwMode="auto">
              <a:xfrm rot="5400000">
                <a:off x="4244544" y="1510901"/>
                <a:ext cx="69817" cy="21396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379" name="Line 1187"/>
              <p:cNvCxnSpPr/>
              <p:nvPr/>
            </p:nvCxnSpPr>
            <p:spPr bwMode="auto">
              <a:xfrm flipV="1">
                <a:off x="3008116" y="775405"/>
                <a:ext cx="518398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80" name="Prostokąt 379"/>
              <p:cNvSpPr/>
              <p:nvPr/>
            </p:nvSpPr>
            <p:spPr bwMode="auto">
              <a:xfrm rot="5400000">
                <a:off x="6534520" y="660110"/>
                <a:ext cx="69211" cy="21399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81" name="Prostokąt 380"/>
              <p:cNvSpPr/>
              <p:nvPr/>
            </p:nvSpPr>
            <p:spPr bwMode="auto">
              <a:xfrm rot="5400000">
                <a:off x="4236593" y="660110"/>
                <a:ext cx="69846" cy="21399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spcFirstLastPara="0" vert="horz" wrap="square" lIns="91440" tIns="45720" rIns="91440" bIns="4572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322" name="OznFaz"/>
            <p:cNvGrpSpPr/>
            <p:nvPr/>
          </p:nvGrpSpPr>
          <p:grpSpPr>
            <a:xfrm>
              <a:off x="3232298" y="637954"/>
              <a:ext cx="167597" cy="1830223"/>
              <a:chOff x="3232395" y="628678"/>
              <a:chExt cx="168184" cy="1830778"/>
            </a:xfrm>
          </p:grpSpPr>
          <p:sp>
            <p:nvSpPr>
              <p:cNvPr id="370" name="Txt_A"/>
              <p:cNvSpPr txBox="1">
                <a:spLocks noChangeArrowheads="1"/>
              </p:cNvSpPr>
              <p:nvPr/>
            </p:nvSpPr>
            <p:spPr bwMode="auto">
              <a:xfrm>
                <a:off x="3232395" y="628678"/>
                <a:ext cx="140063" cy="15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A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71" name="Txt_B"/>
              <p:cNvSpPr txBox="1">
                <a:spLocks noChangeArrowheads="1"/>
              </p:cNvSpPr>
              <p:nvPr/>
            </p:nvSpPr>
            <p:spPr bwMode="auto">
              <a:xfrm>
                <a:off x="3247241" y="1466426"/>
                <a:ext cx="140063" cy="15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B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72" name="Txt_C"/>
              <p:cNvSpPr txBox="1">
                <a:spLocks noChangeArrowheads="1"/>
              </p:cNvSpPr>
              <p:nvPr/>
            </p:nvSpPr>
            <p:spPr bwMode="auto">
              <a:xfrm>
                <a:off x="3260149" y="2307682"/>
                <a:ext cx="140430" cy="15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36000" tIns="0" rIns="3600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C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23" name="TR"/>
            <p:cNvGrpSpPr/>
            <p:nvPr/>
          </p:nvGrpSpPr>
          <p:grpSpPr>
            <a:xfrm>
              <a:off x="1531089" y="786808"/>
              <a:ext cx="1473200" cy="1710689"/>
              <a:chOff x="0" y="0"/>
              <a:chExt cx="1473636" cy="1710768"/>
            </a:xfrm>
          </p:grpSpPr>
          <p:sp>
            <p:nvSpPr>
              <p:cNvPr id="350" name="Text Box 1204"/>
              <p:cNvSpPr txBox="1">
                <a:spLocks noChangeArrowheads="1"/>
              </p:cNvSpPr>
              <p:nvPr/>
            </p:nvSpPr>
            <p:spPr bwMode="auto">
              <a:xfrm>
                <a:off x="511574" y="741872"/>
                <a:ext cx="260985" cy="170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9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Yd11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351" name="Line 1185"/>
              <p:cNvCxnSpPr/>
              <p:nvPr/>
            </p:nvCxnSpPr>
            <p:spPr bwMode="auto">
              <a:xfrm>
                <a:off x="1061049" y="1147314"/>
                <a:ext cx="402272" cy="56345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2" name="Line 1184"/>
              <p:cNvCxnSpPr/>
              <p:nvPr/>
            </p:nvCxnSpPr>
            <p:spPr bwMode="auto">
              <a:xfrm flipV="1">
                <a:off x="1061049" y="0"/>
                <a:ext cx="412587" cy="56495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53" name="GwTR1"/>
              <p:cNvGrpSpPr/>
              <p:nvPr/>
            </p:nvGrpSpPr>
            <p:grpSpPr>
              <a:xfrm>
                <a:off x="879895" y="629907"/>
                <a:ext cx="216535" cy="252730"/>
                <a:chOff x="2420941" y="1405833"/>
                <a:chExt cx="216535" cy="252730"/>
              </a:xfrm>
            </p:grpSpPr>
            <p:cxnSp>
              <p:nvCxnSpPr>
                <p:cNvPr id="367" name="Line 1144"/>
                <p:cNvCxnSpPr/>
                <p:nvPr/>
              </p:nvCxnSpPr>
              <p:spPr bwMode="auto">
                <a:xfrm>
                  <a:off x="2420941" y="1658563"/>
                  <a:ext cx="21653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68" name="Line 1145"/>
                <p:cNvCxnSpPr/>
                <p:nvPr/>
              </p:nvCxnSpPr>
              <p:spPr bwMode="auto">
                <a:xfrm flipV="1">
                  <a:off x="2420941" y="1405833"/>
                  <a:ext cx="107950" cy="25273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69" name="Line 1146"/>
                <p:cNvCxnSpPr/>
                <p:nvPr/>
              </p:nvCxnSpPr>
              <p:spPr bwMode="auto">
                <a:xfrm>
                  <a:off x="2529526" y="1405833"/>
                  <a:ext cx="107950" cy="25273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54" name="DeltaR1"/>
              <p:cNvGrpSpPr/>
              <p:nvPr/>
            </p:nvGrpSpPr>
            <p:grpSpPr>
              <a:xfrm>
                <a:off x="276045" y="612476"/>
                <a:ext cx="288925" cy="324444"/>
                <a:chOff x="1813246" y="1384560"/>
                <a:chExt cx="288925" cy="324485"/>
              </a:xfrm>
            </p:grpSpPr>
            <p:cxnSp>
              <p:nvCxnSpPr>
                <p:cNvPr id="364" name="Line 1140"/>
                <p:cNvCxnSpPr/>
                <p:nvPr/>
              </p:nvCxnSpPr>
              <p:spPr bwMode="auto">
                <a:xfrm>
                  <a:off x="1958026" y="1384560"/>
                  <a:ext cx="0" cy="18034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65" name="Line 1141"/>
                <p:cNvCxnSpPr/>
                <p:nvPr/>
              </p:nvCxnSpPr>
              <p:spPr bwMode="auto">
                <a:xfrm flipH="1">
                  <a:off x="1813246" y="1564900"/>
                  <a:ext cx="144145" cy="1441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66" name="Line 1142"/>
                <p:cNvCxnSpPr/>
                <p:nvPr/>
              </p:nvCxnSpPr>
              <p:spPr bwMode="auto">
                <a:xfrm>
                  <a:off x="1958026" y="1564900"/>
                  <a:ext cx="144145" cy="1441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55" name="UzTR"/>
              <p:cNvGrpSpPr/>
              <p:nvPr/>
            </p:nvGrpSpPr>
            <p:grpSpPr>
              <a:xfrm>
                <a:off x="345057" y="802456"/>
                <a:ext cx="143502" cy="151076"/>
                <a:chOff x="1882888" y="1578594"/>
                <a:chExt cx="143510" cy="151076"/>
              </a:xfrm>
            </p:grpSpPr>
            <p:cxnSp>
              <p:nvCxnSpPr>
                <p:cNvPr id="362" name="Line 1140"/>
                <p:cNvCxnSpPr/>
                <p:nvPr/>
              </p:nvCxnSpPr>
              <p:spPr bwMode="auto">
                <a:xfrm flipV="1">
                  <a:off x="1882888" y="1729670"/>
                  <a:ext cx="143510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63" name="Line 1140"/>
                <p:cNvCxnSpPr/>
                <p:nvPr/>
              </p:nvCxnSpPr>
              <p:spPr bwMode="auto">
                <a:xfrm flipV="1">
                  <a:off x="1954449" y="1578594"/>
                  <a:ext cx="0" cy="14351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56" name="TR"/>
              <p:cNvGrpSpPr/>
              <p:nvPr/>
            </p:nvGrpSpPr>
            <p:grpSpPr>
              <a:xfrm>
                <a:off x="103517" y="396816"/>
                <a:ext cx="1160191" cy="782684"/>
                <a:chOff x="1644361" y="1166681"/>
                <a:chExt cx="1161695" cy="783648"/>
              </a:xfrm>
            </p:grpSpPr>
            <p:sp>
              <p:nvSpPr>
                <p:cNvPr id="359" name="Oval 1137"/>
                <p:cNvSpPr>
                  <a:spLocks noChangeArrowheads="1"/>
                </p:cNvSpPr>
                <p:nvPr/>
              </p:nvSpPr>
              <p:spPr bwMode="auto">
                <a:xfrm>
                  <a:off x="2118717" y="1299454"/>
                  <a:ext cx="687339" cy="650875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360" name="Oval 1138"/>
                <p:cNvSpPr>
                  <a:spLocks noChangeArrowheads="1"/>
                </p:cNvSpPr>
                <p:nvPr/>
              </p:nvSpPr>
              <p:spPr bwMode="auto">
                <a:xfrm>
                  <a:off x="1644361" y="1299454"/>
                  <a:ext cx="687339" cy="650875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361" name="Text Box 1204"/>
                <p:cNvSpPr txBox="1">
                  <a:spLocks noChangeArrowheads="1"/>
                </p:cNvSpPr>
                <p:nvPr/>
              </p:nvSpPr>
              <p:spPr bwMode="auto">
                <a:xfrm>
                  <a:off x="2150021" y="1166681"/>
                  <a:ext cx="141788" cy="1519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800" b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TR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357" name="Line 1189"/>
              <p:cNvCxnSpPr/>
              <p:nvPr/>
            </p:nvCxnSpPr>
            <p:spPr bwMode="auto">
              <a:xfrm>
                <a:off x="0" y="422695"/>
                <a:ext cx="255573" cy="1845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8" name="Line 1190"/>
              <p:cNvCxnSpPr/>
              <p:nvPr/>
            </p:nvCxnSpPr>
            <p:spPr bwMode="auto">
              <a:xfrm flipV="1">
                <a:off x="0" y="1086929"/>
                <a:ext cx="208020" cy="1937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24" name="Linia_110kV"/>
            <p:cNvGrpSpPr/>
            <p:nvPr/>
          </p:nvGrpSpPr>
          <p:grpSpPr>
            <a:xfrm>
              <a:off x="478465" y="1158949"/>
              <a:ext cx="1170000" cy="931961"/>
              <a:chOff x="472031" y="1154832"/>
              <a:chExt cx="1170349" cy="932203"/>
            </a:xfrm>
          </p:grpSpPr>
          <p:grpSp>
            <p:nvGrpSpPr>
              <p:cNvPr id="342" name="L_WN"/>
              <p:cNvGrpSpPr/>
              <p:nvPr/>
            </p:nvGrpSpPr>
            <p:grpSpPr>
              <a:xfrm>
                <a:off x="472031" y="1190911"/>
                <a:ext cx="1170349" cy="868184"/>
                <a:chOff x="472031" y="1190911"/>
                <a:chExt cx="1170893" cy="868184"/>
              </a:xfrm>
            </p:grpSpPr>
            <p:cxnSp>
              <p:nvCxnSpPr>
                <p:cNvPr id="347" name="Line 1177"/>
                <p:cNvCxnSpPr/>
                <p:nvPr/>
              </p:nvCxnSpPr>
              <p:spPr bwMode="auto">
                <a:xfrm>
                  <a:off x="473942" y="1190911"/>
                  <a:ext cx="106249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8" name="Line 1177"/>
                <p:cNvCxnSpPr/>
                <p:nvPr/>
              </p:nvCxnSpPr>
              <p:spPr bwMode="auto">
                <a:xfrm>
                  <a:off x="472031" y="1620232"/>
                  <a:ext cx="117089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9" name="Line 1177"/>
                <p:cNvCxnSpPr/>
                <p:nvPr/>
              </p:nvCxnSpPr>
              <p:spPr bwMode="auto">
                <a:xfrm>
                  <a:off x="476483" y="2059095"/>
                  <a:ext cx="106249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43" name="Z_WN"/>
              <p:cNvGrpSpPr/>
              <p:nvPr/>
            </p:nvGrpSpPr>
            <p:grpSpPr>
              <a:xfrm>
                <a:off x="890873" y="1154832"/>
                <a:ext cx="238552" cy="932203"/>
                <a:chOff x="890879" y="1154830"/>
                <a:chExt cx="239580" cy="933582"/>
              </a:xfrm>
            </p:grpSpPr>
            <p:sp>
              <p:nvSpPr>
                <p:cNvPr id="344" name="Prostokąt 343"/>
                <p:cNvSpPr/>
                <p:nvPr/>
              </p:nvSpPr>
              <p:spPr bwMode="auto">
                <a:xfrm rot="5400000">
                  <a:off x="984810" y="1082778"/>
                  <a:ext cx="71118" cy="215222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rot="0" spcFirstLastPara="0" vert="horz" wrap="square" lIns="91440" tIns="45720" rIns="91440" bIns="45720" numCol="1" spcCol="0" rtlCol="0" fromWordArt="0" anchor="t" anchorCtr="0" forceAA="0" upright="1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345" name="Prostokąt 344"/>
                <p:cNvSpPr/>
                <p:nvPr/>
              </p:nvSpPr>
              <p:spPr bwMode="auto">
                <a:xfrm rot="5400000">
                  <a:off x="987289" y="1500571"/>
                  <a:ext cx="71118" cy="215222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rot="0" spcFirstLastPara="0" vert="horz" wrap="square" lIns="91440" tIns="45720" rIns="91440" bIns="45720" numCol="1" spcCol="0" rtlCol="0" fromWordArt="0" anchor="t" anchorCtr="0" forceAA="0" upright="1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346" name="Prostokąt 345"/>
                <p:cNvSpPr/>
                <p:nvPr/>
              </p:nvSpPr>
              <p:spPr bwMode="auto">
                <a:xfrm rot="5400000">
                  <a:off x="962931" y="1945242"/>
                  <a:ext cx="71118" cy="215222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rot="0" spcFirstLastPara="0" vert="horz" wrap="square" lIns="91440" tIns="45720" rIns="91440" bIns="45720" numCol="1" spcCol="0" rtlCol="0" fromWordArt="0" anchor="t" anchorCtr="0" forceAA="0" upright="1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</p:grpSp>
        </p:grpSp>
        <p:grpSp>
          <p:nvGrpSpPr>
            <p:cNvPr id="325" name="Gen"/>
            <p:cNvGrpSpPr/>
            <p:nvPr/>
          </p:nvGrpSpPr>
          <p:grpSpPr>
            <a:xfrm>
              <a:off x="255183" y="1084522"/>
              <a:ext cx="226686" cy="1088132"/>
              <a:chOff x="256382" y="1077202"/>
              <a:chExt cx="227218" cy="1090107"/>
            </a:xfrm>
          </p:grpSpPr>
          <p:grpSp>
            <p:nvGrpSpPr>
              <p:cNvPr id="330" name="Group 118"/>
              <p:cNvGrpSpPr>
                <a:grpSpLocks/>
              </p:cNvGrpSpPr>
              <p:nvPr/>
            </p:nvGrpSpPr>
            <p:grpSpPr bwMode="auto">
              <a:xfrm>
                <a:off x="256382" y="1077202"/>
                <a:ext cx="217170" cy="215900"/>
                <a:chOff x="256382" y="1077202"/>
                <a:chExt cx="342" cy="341"/>
              </a:xfrm>
            </p:grpSpPr>
            <p:sp>
              <p:nvSpPr>
                <p:cNvPr id="339" name="Oval 121"/>
                <p:cNvSpPr>
                  <a:spLocks noChangeArrowheads="1"/>
                </p:cNvSpPr>
                <p:nvPr/>
              </p:nvSpPr>
              <p:spPr bwMode="auto">
                <a:xfrm>
                  <a:off x="256382" y="1077202"/>
                  <a:ext cx="342" cy="341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0" name="Arc 120"/>
                <p:cNvSpPr>
                  <a:spLocks/>
                </p:cNvSpPr>
                <p:nvPr/>
              </p:nvSpPr>
              <p:spPr bwMode="auto">
                <a:xfrm flipH="1" flipV="1">
                  <a:off x="256439" y="1077373"/>
                  <a:ext cx="114" cy="57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1" name="Arc 119"/>
                <p:cNvSpPr>
                  <a:spLocks/>
                </p:cNvSpPr>
                <p:nvPr/>
              </p:nvSpPr>
              <p:spPr bwMode="auto">
                <a:xfrm flipH="1">
                  <a:off x="256553" y="1077316"/>
                  <a:ext cx="114" cy="69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31" name="Group 118"/>
              <p:cNvGrpSpPr>
                <a:grpSpLocks/>
              </p:cNvGrpSpPr>
              <p:nvPr/>
            </p:nvGrpSpPr>
            <p:grpSpPr bwMode="auto">
              <a:xfrm>
                <a:off x="261406" y="1509282"/>
                <a:ext cx="217170" cy="215900"/>
                <a:chOff x="261406" y="1509282"/>
                <a:chExt cx="342" cy="341"/>
              </a:xfrm>
            </p:grpSpPr>
            <p:sp>
              <p:nvSpPr>
                <p:cNvPr id="336" name="Oval 121"/>
                <p:cNvSpPr>
                  <a:spLocks noChangeArrowheads="1"/>
                </p:cNvSpPr>
                <p:nvPr/>
              </p:nvSpPr>
              <p:spPr bwMode="auto">
                <a:xfrm>
                  <a:off x="261406" y="1509282"/>
                  <a:ext cx="342" cy="341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7" name="Arc 120"/>
                <p:cNvSpPr>
                  <a:spLocks/>
                </p:cNvSpPr>
                <p:nvPr/>
              </p:nvSpPr>
              <p:spPr bwMode="auto">
                <a:xfrm flipH="1" flipV="1">
                  <a:off x="261463" y="1509453"/>
                  <a:ext cx="114" cy="57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8" name="Arc 119"/>
                <p:cNvSpPr>
                  <a:spLocks/>
                </p:cNvSpPr>
                <p:nvPr/>
              </p:nvSpPr>
              <p:spPr bwMode="auto">
                <a:xfrm flipH="1">
                  <a:off x="261577" y="1509396"/>
                  <a:ext cx="114" cy="69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32" name="Group 118"/>
              <p:cNvGrpSpPr>
                <a:grpSpLocks/>
              </p:cNvGrpSpPr>
              <p:nvPr/>
            </p:nvGrpSpPr>
            <p:grpSpPr bwMode="auto">
              <a:xfrm>
                <a:off x="266430" y="1951409"/>
                <a:ext cx="217170" cy="215900"/>
                <a:chOff x="266430" y="1951409"/>
                <a:chExt cx="342" cy="341"/>
              </a:xfrm>
            </p:grpSpPr>
            <p:sp>
              <p:nvSpPr>
                <p:cNvPr id="333" name="Oval 121"/>
                <p:cNvSpPr>
                  <a:spLocks noChangeArrowheads="1"/>
                </p:cNvSpPr>
                <p:nvPr/>
              </p:nvSpPr>
              <p:spPr bwMode="auto">
                <a:xfrm>
                  <a:off x="266430" y="1951409"/>
                  <a:ext cx="342" cy="341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4" name="Arc 120"/>
                <p:cNvSpPr>
                  <a:spLocks/>
                </p:cNvSpPr>
                <p:nvPr/>
              </p:nvSpPr>
              <p:spPr bwMode="auto">
                <a:xfrm flipH="1" flipV="1">
                  <a:off x="266487" y="1951580"/>
                  <a:ext cx="114" cy="57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5" name="Arc 119"/>
                <p:cNvSpPr>
                  <a:spLocks/>
                </p:cNvSpPr>
                <p:nvPr/>
              </p:nvSpPr>
              <p:spPr bwMode="auto">
                <a:xfrm flipH="1">
                  <a:off x="266601" y="1951523"/>
                  <a:ext cx="114" cy="69"/>
                </a:xfrm>
                <a:custGeom>
                  <a:avLst/>
                  <a:gdLst>
                    <a:gd name="T0" fmla="*/ 0 w 43200"/>
                    <a:gd name="T1" fmla="*/ 0 h 22519"/>
                    <a:gd name="T2" fmla="*/ 0 w 43200"/>
                    <a:gd name="T3" fmla="*/ 0 h 22519"/>
                    <a:gd name="T4" fmla="*/ 0 w 43200"/>
                    <a:gd name="T5" fmla="*/ 0 h 225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2519" fill="none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519" stroke="0" extrusionOk="0">
                      <a:moveTo>
                        <a:pt x="19" y="22519"/>
                      </a:moveTo>
                      <a:cubicBezTo>
                        <a:pt x="6" y="22212"/>
                        <a:pt x="0" y="219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9" y="22519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grpSp>
          <p:nvGrpSpPr>
            <p:cNvPr id="326" name="Sem"/>
            <p:cNvGrpSpPr/>
            <p:nvPr/>
          </p:nvGrpSpPr>
          <p:grpSpPr>
            <a:xfrm>
              <a:off x="76915" y="1105788"/>
              <a:ext cx="203193" cy="1069088"/>
              <a:chOff x="73181" y="1103078"/>
              <a:chExt cx="203835" cy="1070204"/>
            </a:xfrm>
          </p:grpSpPr>
          <p:sp>
            <p:nvSpPr>
              <p:cNvPr id="327" name="Text Box 1204"/>
              <p:cNvSpPr txBox="1">
                <a:spLocks noChangeArrowheads="1"/>
              </p:cNvSpPr>
              <p:nvPr/>
            </p:nvSpPr>
            <p:spPr bwMode="auto">
              <a:xfrm>
                <a:off x="73181" y="1966272"/>
                <a:ext cx="203200" cy="2070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 dirty="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E</a:t>
                </a:r>
                <a:r>
                  <a:rPr lang="pl-PL" sz="1000" b="1" i="1" kern="1200" baseline="-25000" dirty="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C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28" name="Text Box 1204"/>
              <p:cNvSpPr txBox="1">
                <a:spLocks noChangeArrowheads="1"/>
              </p:cNvSpPr>
              <p:nvPr/>
            </p:nvSpPr>
            <p:spPr bwMode="auto">
              <a:xfrm>
                <a:off x="73181" y="1534675"/>
                <a:ext cx="203200" cy="2070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E</a:t>
                </a:r>
                <a:r>
                  <a:rPr lang="pl-PL" sz="1000" b="1" i="1" kern="1200" baseline="-250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B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29" name="Text Box 1204"/>
              <p:cNvSpPr txBox="1">
                <a:spLocks noChangeArrowheads="1"/>
              </p:cNvSpPr>
              <p:nvPr/>
            </p:nvSpPr>
            <p:spPr bwMode="auto">
              <a:xfrm>
                <a:off x="73181" y="1103078"/>
                <a:ext cx="203835" cy="207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just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 kern="12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E</a:t>
                </a:r>
                <a:r>
                  <a:rPr lang="pl-PL" sz="1000" b="1" i="1" kern="1200" baseline="-25000">
                    <a:solidFill>
                      <a:srgbClr val="0000FF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A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  <p:sp>
        <p:nvSpPr>
          <p:cNvPr id="306" name="Tytuł"/>
          <p:cNvSpPr txBox="1">
            <a:spLocks noChangeArrowheads="1"/>
          </p:cNvSpPr>
          <p:nvPr/>
        </p:nvSpPr>
        <p:spPr bwMode="auto">
          <a:xfrm>
            <a:off x="3345282" y="374943"/>
            <a:ext cx="305853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 defTabSz="912813" eaLnBrk="0" hangingPunct="0">
              <a:defRPr/>
            </a:pPr>
            <a:r>
              <a:rPr kumimoji="1" lang="pl-PL" sz="10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Wyniki obliczeń przy obciążeniu niesymetrycznym</a:t>
            </a:r>
            <a:endParaRPr kumimoji="1" lang="pl-PL" sz="10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65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rwia2006">
  <a:themeElements>
    <a:clrScheme name="Karwia200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rwia20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Karwia20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wia20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wia20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wia20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wia20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wia20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rojekt domyślny">
  <a:themeElements>
    <a:clrScheme name="2_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5968</TotalTime>
  <Words>7978</Words>
  <Application>Microsoft Office PowerPoint</Application>
  <PresentationFormat>Pokaz na ekranie (4:3)</PresentationFormat>
  <Paragraphs>1584</Paragraphs>
  <Slides>17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17</vt:i4>
      </vt:variant>
    </vt:vector>
  </HeadingPairs>
  <TitlesOfParts>
    <vt:vector size="19" baseType="lpstr">
      <vt:lpstr>Karwia2006</vt:lpstr>
      <vt:lpstr>2_Projekt domyślny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Warsztaty użytkowników programu PLANS</dc:title>
  <dc:creator>tmzdun</dc:creator>
  <cp:lastModifiedBy>ZZ</cp:lastModifiedBy>
  <cp:revision>406</cp:revision>
  <dcterms:created xsi:type="dcterms:W3CDTF">2004-09-15T07:26:02Z</dcterms:created>
  <dcterms:modified xsi:type="dcterms:W3CDTF">2022-09-23T09:47:00Z</dcterms:modified>
</cp:coreProperties>
</file>