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4" r:id="rId1"/>
    <p:sldMasterId id="2147483776" r:id="rId2"/>
  </p:sldMasterIdLst>
  <p:notesMasterIdLst>
    <p:notesMasterId r:id="rId38"/>
  </p:notesMasterIdLst>
  <p:handoutMasterIdLst>
    <p:handoutMasterId r:id="rId39"/>
  </p:handoutMasterIdLst>
  <p:sldIdLst>
    <p:sldId id="303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50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17" r:id="rId37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7Dv5ZXUe4DcPG2AYZIRhw==" hashData="OyY2AFkMc4mveZPZghJigrH7yh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006600"/>
    <a:srgbClr val="0000FF"/>
    <a:srgbClr val="003300"/>
    <a:srgbClr val="0033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4595" autoAdjust="0"/>
  </p:normalViewPr>
  <p:slideViewPr>
    <p:cSldViewPr>
      <p:cViewPr>
        <p:scale>
          <a:sx n="90" d="100"/>
          <a:sy n="90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266E2E-AE1B-4BA8-A94D-603BB0E4AB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363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897163-9F3C-4C57-A7C3-19FCB5AD9F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954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Strona tytułowa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74BA0D-96CD-4515-9FC7-FAA59BB1A948}" type="slidenum">
              <a:rPr lang="pl-PL" altLang="pl-PL" sz="1200" smtClean="0"/>
              <a:pPr/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lo_wymiar_pp_zaokraglo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3595880" y="6308725"/>
            <a:ext cx="2896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 smtClean="0">
                <a:solidFill>
                  <a:schemeClr val="bg1"/>
                </a:solidFill>
                <a:latin typeface="Calibri" pitchFamily="34" charset="0"/>
              </a:rPr>
              <a:t>http://www.plans.com.pl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16013" y="1548674"/>
            <a:ext cx="7772400" cy="1869769"/>
          </a:xfrm>
        </p:spPr>
        <p:txBody>
          <a:bodyPr anchor="b"/>
          <a:lstStyle>
            <a:lvl1pPr>
              <a:defRPr lang="pl-PL" sz="3600" i="0" u="none" dirty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803956"/>
            <a:ext cx="6400800" cy="1443294"/>
          </a:xfrm>
        </p:spPr>
        <p:txBody>
          <a:bodyPr/>
          <a:lstStyle>
            <a:lvl1pPr marL="0" indent="0" algn="ctr">
              <a:buFontTx/>
              <a:buNone/>
              <a:defRPr sz="2400" i="1"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64192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5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21500" y="260350"/>
            <a:ext cx="1909763" cy="58658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581650" cy="58658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6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0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88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688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02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4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29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78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38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389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6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9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0285" y="4406900"/>
            <a:ext cx="7772400" cy="1362075"/>
          </a:xfrm>
        </p:spPr>
        <p:txBody>
          <a:bodyPr anchor="t"/>
          <a:lstStyle>
            <a:lvl1pPr algn="l">
              <a:defRPr sz="3600" b="1" cap="none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30285" y="2906713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3373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79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0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1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3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3118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10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o_wymiar_pp_zaokraglon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90488"/>
            <a:ext cx="7643813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96975"/>
            <a:ext cx="7643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pic>
        <p:nvPicPr>
          <p:cNvPr id="1029" name="Picture 5" descr="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83031" y="3244241"/>
            <a:ext cx="400110" cy="28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Z.Zdun,  K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Księżyk</a:t>
            </a: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,  T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Zdun</a:t>
            </a:r>
            <a:endParaRPr lang="pl-PL" sz="14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7683336" y="6400800"/>
            <a:ext cx="12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0" rIns="72000" bIns="0">
            <a:spAutoFit/>
          </a:bodyPr>
          <a:lstStyle/>
          <a:p>
            <a:pPr marL="0" indent="0" algn="r" eaLnBrk="1" hangingPunct="1">
              <a:tabLst>
                <a:tab pos="5745163" algn="l"/>
              </a:tabLst>
              <a:defRPr/>
            </a:pPr>
            <a:fld id="{34202E44-C938-40AA-B568-A228CA52DE24}" type="slidenum"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pPr marL="0" indent="0" algn="r" eaLnBrk="1" hangingPunct="1">
                <a:tabLst>
                  <a:tab pos="5745163" algn="l"/>
                </a:tabLst>
                <a:defRPr/>
              </a:pPr>
              <a:t>‹#›</a:t>
            </a:fld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/35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4046170" y="6396542"/>
            <a:ext cx="16028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Awarie systemowe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68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lo_wymiar_pp_zaokraglo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592263" y="6308725"/>
            <a:ext cx="6904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>
                <a:solidFill>
                  <a:schemeClr val="bg1"/>
                </a:solidFill>
                <a:latin typeface="Arial" charset="0"/>
              </a:rPr>
              <a:t>Warsztaty użytkowników programu PLANS – Kościelisko’10</a:t>
            </a:r>
          </a:p>
        </p:txBody>
      </p:sp>
      <p:pic>
        <p:nvPicPr>
          <p:cNvPr id="2054" name="Picture 6" descr="tl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1850" y="4286250"/>
            <a:ext cx="380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dr inż. Zbigniew Zdun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b="1"/>
              <a:t>† </a:t>
            </a:r>
            <a:r>
              <a:rPr lang="pl-PL" sz="2400" i="1" kern="0" smtClean="0">
                <a:latin typeface="Calibri" pitchFamily="34" charset="0"/>
              </a:rPr>
              <a:t>dr </a:t>
            </a:r>
            <a:r>
              <a:rPr lang="pl-PL" sz="2400" i="1" kern="0">
                <a:latin typeface="Calibri" pitchFamily="34" charset="0"/>
              </a:rPr>
              <a:t>inż. Krzysztof Księżyk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mgr inż. Tomasz Zdun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2400" b="1" i="1" kern="0" dirty="0">
              <a:latin typeface="Calibri" pitchFamily="34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856413" y="347663"/>
            <a:ext cx="1820862" cy="8239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683375" y="500063"/>
            <a:ext cx="1851025" cy="8540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6494463" y="742950"/>
            <a:ext cx="1892300" cy="846138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pl-PL" sz="1200" b="1" i="1">
                <a:latin typeface="Calibri" pitchFamily="34" charset="0"/>
              </a:rPr>
              <a:t>Plans Sp. z o.o.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pl-PL" sz="1100" i="1">
                <a:latin typeface="Calibri" pitchFamily="34" charset="0"/>
              </a:rPr>
              <a:t>email:plans@plans.com.pl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pl-PL" sz="1000">
                <a:latin typeface="Calibri" pitchFamily="34" charset="0"/>
              </a:rPr>
              <a:t>tel. 603 590 726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66623" y="2832546"/>
            <a:ext cx="3217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09638"/>
            <a:r>
              <a:rPr lang="pl-PL" altLang="pl-PL" sz="2800" i="1" kern="0" smtClean="0">
                <a:solidFill>
                  <a:srgbClr val="0070C0"/>
                </a:solidFill>
              </a:rPr>
              <a:t>Awarie systemowe</a:t>
            </a:r>
            <a:endParaRPr kumimoji="1" lang="pl-PL" altLang="pl-PL" sz="2800" i="1" kern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90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332570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  <p:pic>
        <p:nvPicPr>
          <p:cNvPr id="24579" name="Obraz 8" descr="009_Die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10" y="764630"/>
            <a:ext cx="6480175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3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440194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  <p:sp>
        <p:nvSpPr>
          <p:cNvPr id="10" name="Stan"/>
          <p:cNvSpPr txBox="1">
            <a:spLocks/>
          </p:cNvSpPr>
          <p:nvPr/>
        </p:nvSpPr>
        <p:spPr bwMode="auto">
          <a:xfrm>
            <a:off x="1447961" y="1196975"/>
            <a:ext cx="1487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Przygotowania:</a:t>
            </a:r>
          </a:p>
        </p:txBody>
      </p:sp>
      <p:sp>
        <p:nvSpPr>
          <p:cNvPr id="5" name="APKO"/>
          <p:cNvSpPr txBox="1">
            <a:spLocks/>
          </p:cNvSpPr>
          <p:nvPr/>
        </p:nvSpPr>
        <p:spPr bwMode="auto">
          <a:xfrm>
            <a:off x="1771811" y="1843088"/>
            <a:ext cx="67967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Do E.ON wpływa prośba stoczni o wyłączenie linii:</a:t>
            </a:r>
            <a:br>
              <a:rPr lang="pl-PL" sz="1800"/>
            </a:br>
            <a:r>
              <a:rPr lang="pl-PL" sz="1800"/>
              <a:t>            Conneforde-Diele od godz 0</a:t>
            </a:r>
            <a:r>
              <a:rPr lang="pl-PL" sz="1800" baseline="30000"/>
              <a:t>00</a:t>
            </a:r>
            <a:r>
              <a:rPr lang="pl-PL" sz="1800"/>
              <a:t> do 6</a:t>
            </a:r>
            <a:r>
              <a:rPr lang="pl-PL" sz="1800" baseline="30000"/>
              <a:t>00</a:t>
            </a:r>
            <a:r>
              <a:rPr lang="pl-PL" sz="1800"/>
              <a:t> w dniu 5 listopada </a:t>
            </a:r>
            <a:r>
              <a:rPr lang="pl-PL" sz="1800" smtClean="0"/>
              <a:t>2006r</a:t>
            </a:r>
            <a:endParaRPr lang="pl-PL" sz="1800"/>
          </a:p>
        </p:txBody>
      </p:sp>
      <p:sp>
        <p:nvSpPr>
          <p:cNvPr id="6" name="APKO"/>
          <p:cNvSpPr txBox="1">
            <a:spLocks/>
          </p:cNvSpPr>
          <p:nvPr/>
        </p:nvSpPr>
        <p:spPr bwMode="auto">
          <a:xfrm>
            <a:off x="1771811" y="2851150"/>
            <a:ext cx="47075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Analiza N-1:   E.ON,  TenneT,   RWE ,   - OK. </a:t>
            </a:r>
            <a:endParaRPr kumimoji="1" lang="pl-PL" sz="1800" kern="0">
              <a:cs typeface="Times New Roman" pitchFamily="18" charset="0"/>
            </a:endParaRPr>
          </a:p>
        </p:txBody>
      </p:sp>
      <p:sp>
        <p:nvSpPr>
          <p:cNvPr id="7" name="APKO"/>
          <p:cNvSpPr txBox="1">
            <a:spLocks/>
          </p:cNvSpPr>
          <p:nvPr/>
        </p:nvSpPr>
        <p:spPr bwMode="auto">
          <a:xfrm>
            <a:off x="1771811" y="3679825"/>
            <a:ext cx="7264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3 list., prośba o wyłączenie o godz  5 list.,  ale o 22</a:t>
            </a:r>
            <a:r>
              <a:rPr lang="pl-PL" sz="1800" baseline="30000"/>
              <a:t>00</a:t>
            </a:r>
            <a:r>
              <a:rPr lang="pl-PL" sz="1800"/>
              <a:t>, EON wyraża zgodę. </a:t>
            </a:r>
            <a:endParaRPr kumimoji="1" lang="pl-PL" sz="1800" ker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CTE"/>
          <p:cNvSpPr txBox="1">
            <a:spLocks noChangeArrowheads="1"/>
          </p:cNvSpPr>
          <p:nvPr/>
        </p:nvSpPr>
        <p:spPr bwMode="auto">
          <a:xfrm>
            <a:off x="1116713" y="5517232"/>
            <a:ext cx="7303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lang="pl-PL" sz="2000"/>
              <a:t>godz. </a:t>
            </a:r>
            <a:r>
              <a:rPr lang="pl-PL" sz="2000" b="1">
                <a:solidFill>
                  <a:srgbClr val="FF0000"/>
                </a:solidFill>
              </a:rPr>
              <a:t>22</a:t>
            </a:r>
            <a:r>
              <a:rPr lang="pl-PL" sz="2000" b="1" baseline="30000">
                <a:solidFill>
                  <a:srgbClr val="FF0000"/>
                </a:solidFill>
              </a:rPr>
              <a:t>10’28</a:t>
            </a:r>
            <a:r>
              <a:rPr lang="pl-PL" b="1">
                <a:solidFill>
                  <a:srgbClr val="FF0000"/>
                </a:solidFill>
              </a:rPr>
              <a:t>  </a:t>
            </a:r>
            <a:r>
              <a:rPr lang="pl-PL" b="1" i="1"/>
              <a:t>System UCTE podzielił się na trzy podsystemy</a:t>
            </a:r>
            <a:r>
              <a:rPr lang="pl-PL" b="1"/>
              <a:t> </a:t>
            </a:r>
            <a:endParaRPr kumimoji="1" lang="pl-PL" sz="1200" b="1" i="1" kern="0">
              <a:cs typeface="Times New Roman" pitchFamily="18" charset="0"/>
            </a:endParaRPr>
          </a:p>
        </p:txBody>
      </p:sp>
      <p:sp>
        <p:nvSpPr>
          <p:cNvPr id="9" name="T_5"/>
          <p:cNvSpPr txBox="1">
            <a:spLocks/>
          </p:cNvSpPr>
          <p:nvPr/>
        </p:nvSpPr>
        <p:spPr bwMode="auto">
          <a:xfrm>
            <a:off x="1259588" y="3284538"/>
            <a:ext cx="79930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w</a:t>
            </a:r>
            <a:r>
              <a:rPr lang="pl-PL" sz="1800"/>
              <a:t> ciągu 10 sek. (</a:t>
            </a:r>
            <a:r>
              <a:rPr lang="pl-PL" sz="1800" b="1"/>
              <a:t>22</a:t>
            </a:r>
            <a:r>
              <a:rPr lang="pl-PL" sz="1800" b="1" baseline="30000"/>
              <a:t>10’13 </a:t>
            </a:r>
            <a:r>
              <a:rPr lang="pl-PL" sz="1800" b="1"/>
              <a:t>- 22</a:t>
            </a:r>
            <a:r>
              <a:rPr lang="pl-PL" sz="1800" b="1" baseline="30000"/>
              <a:t>10’23</a:t>
            </a:r>
            <a:r>
              <a:rPr lang="pl-PL" sz="1800"/>
              <a:t>) </a:t>
            </a:r>
            <a:r>
              <a:rPr lang="pl-PL" sz="1800" smtClean="0"/>
              <a:t> kaskadowe </a:t>
            </a:r>
            <a:r>
              <a:rPr lang="pl-PL" sz="1800"/>
              <a:t>wyłączenia </a:t>
            </a:r>
            <a:br>
              <a:rPr lang="pl-PL" sz="1800"/>
            </a:br>
            <a:r>
              <a:rPr lang="pl-PL" sz="1800"/>
              <a:t>	  </a:t>
            </a:r>
            <a:r>
              <a:rPr lang="pl-PL" sz="1800">
                <a:solidFill>
                  <a:srgbClr val="FF0000"/>
                </a:solidFill>
              </a:rPr>
              <a:t>30-tu linii w całym obszarze UCTE</a:t>
            </a:r>
            <a:r>
              <a:rPr lang="pl-PL" sz="1800"/>
              <a:t> </a:t>
            </a:r>
            <a:br>
              <a:rPr lang="pl-PL" sz="1800"/>
            </a:br>
            <a:r>
              <a:rPr lang="pl-PL" sz="1800"/>
              <a:t>14 linii w Niemczech, 5 w Austrii, 4 w Chorwacji, 1 na Węgrzech, 1 w Rumunii</a:t>
            </a:r>
            <a:br>
              <a:rPr lang="pl-PL" sz="1800"/>
            </a:br>
            <a:r>
              <a:rPr lang="pl-PL" sz="1800" smtClean="0"/>
              <a:t>         wyłączenia </a:t>
            </a:r>
            <a:r>
              <a:rPr lang="pl-PL" sz="1800"/>
              <a:t>linii międzysystemowych: </a:t>
            </a:r>
            <a:br>
              <a:rPr lang="pl-PL" sz="1800"/>
            </a:br>
            <a:r>
              <a:rPr lang="pl-PL" sz="1800"/>
              <a:t>Węgry–Chorwacja, Ukraina–Rumunia, Węgry–Serbia, Hiszpania–Maroko, Chorwacja-Bośnia-Hercegowina</a:t>
            </a:r>
            <a:br>
              <a:rPr lang="pl-PL" sz="1800"/>
            </a:br>
            <a:r>
              <a:rPr lang="pl-PL" sz="1800"/>
              <a:t>	zadziałały zabezpieczenia odległościowe</a:t>
            </a:r>
            <a:endParaRPr kumimoji="1" lang="pl-PL" sz="2000" kern="0">
              <a:cs typeface="Times New Roman" pitchFamily="18" charset="0"/>
            </a:endParaRPr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endParaRPr lang="pl-PL" sz="1800"/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40" name="T_4"/>
          <p:cNvSpPr txBox="1">
            <a:spLocks/>
          </p:cNvSpPr>
          <p:nvPr/>
        </p:nvSpPr>
        <p:spPr bwMode="auto">
          <a:xfrm>
            <a:off x="1259588" y="2528888"/>
            <a:ext cx="74533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g</a:t>
            </a:r>
            <a:r>
              <a:rPr lang="pl-PL" sz="1800"/>
              <a:t>odz. 22</a:t>
            </a:r>
            <a:r>
              <a:rPr lang="pl-PL" sz="1800" baseline="30000"/>
              <a:t>02</a:t>
            </a:r>
            <a:r>
              <a:rPr lang="pl-PL" sz="1800"/>
              <a:t> wzrost obciążenia linii Landesbergen-Wehrendorf</a:t>
            </a:r>
            <a:br>
              <a:rPr lang="pl-PL" sz="1800"/>
            </a:br>
            <a:r>
              <a:rPr lang="pl-PL" sz="1800"/>
              <a:t>	  linia wyłączyła automatycznie</a:t>
            </a:r>
            <a:endParaRPr kumimoji="1" lang="pl-PL" sz="1700" kern="0">
              <a:cs typeface="Times New Roman" pitchFamily="18" charset="0"/>
            </a:endParaRPr>
          </a:p>
          <a:p>
            <a:pPr marL="342900" indent="-342900" defTabSz="912813" eaLnBrk="0" hangingPunct="0">
              <a:buClr>
                <a:schemeClr val="accent2"/>
              </a:buClr>
              <a:buFont typeface="Monotype Sorts"/>
              <a:buChar char="z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9" name="T_3"/>
          <p:cNvSpPr txBox="1">
            <a:spLocks/>
          </p:cNvSpPr>
          <p:nvPr/>
        </p:nvSpPr>
        <p:spPr bwMode="auto">
          <a:xfrm>
            <a:off x="1259588" y="1882775"/>
            <a:ext cx="74533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Rozmowy telefoniczne E.ON, RWE, Vattenfall o godzinie 21</a:t>
            </a:r>
            <a:r>
              <a:rPr lang="pl-PL" sz="1800" baseline="30000"/>
              <a:t>46</a:t>
            </a:r>
            <a:r>
              <a:rPr lang="pl-PL" sz="1800"/>
              <a:t>, 21</a:t>
            </a:r>
            <a:r>
              <a:rPr lang="pl-PL" sz="1800" baseline="30000"/>
              <a:t>50</a:t>
            </a:r>
            <a:r>
              <a:rPr lang="pl-PL" sz="1800"/>
              <a:t> i 21</a:t>
            </a:r>
            <a:r>
              <a:rPr lang="pl-PL" sz="1800" baseline="30000"/>
              <a:t>52</a:t>
            </a:r>
            <a:r>
              <a:rPr lang="pl-PL" sz="1800"/>
              <a:t>        	sytuacja była rozpoznana jako trudna</a:t>
            </a:r>
            <a:endParaRPr kumimoji="1" lang="pl-PL" sz="1700" kern="0">
              <a:cs typeface="Times New Roman" pitchFamily="18" charset="0"/>
            </a:endParaRPr>
          </a:p>
          <a:p>
            <a:pPr marL="342900" indent="-342900" defTabSz="912813" eaLnBrk="0" hangingPunct="0">
              <a:buClr>
                <a:schemeClr val="accent2"/>
              </a:buClr>
              <a:buFont typeface="Monotype Sorts"/>
              <a:buChar char="z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7" name="T_2"/>
          <p:cNvSpPr txBox="1">
            <a:spLocks/>
          </p:cNvSpPr>
          <p:nvPr/>
        </p:nvSpPr>
        <p:spPr bwMode="auto">
          <a:xfrm>
            <a:off x="1259588" y="1231900"/>
            <a:ext cx="74533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/>
              <a:t>Pojawiły się duże przepływy na liniach</a:t>
            </a:r>
            <a:br>
              <a:rPr lang="pl-PL" altLang="pl-PL" sz="1800"/>
            </a:br>
            <a:r>
              <a:rPr lang="pl-PL" altLang="pl-PL" sz="1800"/>
              <a:t>           Elsen-Twistetal, Elsen-Bechterdissen, Landesbergen-Wehrendorf </a:t>
            </a:r>
            <a:r>
              <a:rPr lang="pl-PL" altLang="pl-PL" sz="1700"/>
              <a:t>.</a:t>
            </a:r>
          </a:p>
        </p:txBody>
      </p:sp>
      <p:sp>
        <p:nvSpPr>
          <p:cNvPr id="36" name="T_1"/>
          <p:cNvSpPr txBox="1">
            <a:spLocks/>
          </p:cNvSpPr>
          <p:nvPr/>
        </p:nvSpPr>
        <p:spPr bwMode="auto">
          <a:xfrm>
            <a:off x="1259588" y="873125"/>
            <a:ext cx="6777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/>
              <a:t>E.ON wył. I-szy tor linii  Conneforde-Diele, po minucie wył. II-gi tor</a:t>
            </a:r>
            <a:endParaRPr lang="pl-PL" altLang="pl-PL" sz="1700"/>
          </a:p>
        </p:txBody>
      </p:sp>
      <p:sp>
        <p:nvSpPr>
          <p:cNvPr id="35" name="Awaria"/>
          <p:cNvSpPr txBox="1">
            <a:spLocks/>
          </p:cNvSpPr>
          <p:nvPr/>
        </p:nvSpPr>
        <p:spPr bwMode="auto">
          <a:xfrm>
            <a:off x="1151638" y="549275"/>
            <a:ext cx="26673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Przebieg awarii -  godz. </a:t>
            </a:r>
            <a:r>
              <a:rPr kumimoji="1" lang="pl-PL" sz="1800" b="1" i="1" kern="0" smtClean="0">
                <a:solidFill>
                  <a:srgbClr val="FF0000"/>
                </a:solidFill>
                <a:cs typeface="Times New Roman" pitchFamily="18" charset="0"/>
              </a:rPr>
              <a:t>21</a:t>
            </a:r>
            <a:r>
              <a:rPr kumimoji="1" lang="pl-PL" sz="1800" b="1" i="1" kern="0" baseline="30000" smtClean="0">
                <a:solidFill>
                  <a:srgbClr val="FF0000"/>
                </a:solidFill>
                <a:cs typeface="Times New Roman" pitchFamily="18" charset="0"/>
              </a:rPr>
              <a:t>38</a:t>
            </a:r>
            <a:endParaRPr kumimoji="1" lang="pl-PL" sz="1800" ker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260648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</p:spTree>
    <p:extLst>
      <p:ext uri="{BB962C8B-B14F-4D97-AF65-F5344CB8AC3E}">
        <p14:creationId xmlns:p14="http://schemas.microsoft.com/office/powerpoint/2010/main" val="3221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40" grpId="0"/>
      <p:bldP spid="39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lachownia"/>
          <p:cNvSpPr txBox="1">
            <a:spLocks/>
          </p:cNvSpPr>
          <p:nvPr/>
        </p:nvSpPr>
        <p:spPr bwMode="auto">
          <a:xfrm>
            <a:off x="1330895" y="2673350"/>
            <a:ext cx="7453312" cy="93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pl-PL" sz="1800">
                <a:solidFill>
                  <a:srgbClr val="C00000"/>
                </a:solidFill>
              </a:rPr>
              <a:t>Północno-wschodni (Polska)</a:t>
            </a:r>
            <a:r>
              <a:rPr lang="pl-PL" sz="1800"/>
              <a:t> :  nadwyżka generacji ~ 10 000 MW (17%), </a:t>
            </a:r>
            <a:br>
              <a:rPr lang="pl-PL" sz="1800"/>
            </a:br>
            <a:r>
              <a:rPr lang="pl-PL" sz="1800"/>
              <a:t>                              wzrost częstotliwości do 51,4 Hz,  </a:t>
            </a:r>
            <a:br>
              <a:rPr lang="pl-PL" sz="1800"/>
            </a:br>
            <a:r>
              <a:rPr lang="pl-PL" sz="1800"/>
              <a:t>            automatyka i regulacja pierwotna bloków zredukowały do 50.3 Hz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6" name="Odległościowe"/>
          <p:cNvSpPr txBox="1">
            <a:spLocks/>
          </p:cNvSpPr>
          <p:nvPr/>
        </p:nvSpPr>
        <p:spPr bwMode="auto">
          <a:xfrm>
            <a:off x="1330895" y="1232471"/>
            <a:ext cx="7308850" cy="11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pl-PL" sz="1800">
                <a:solidFill>
                  <a:srgbClr val="C00000"/>
                </a:solidFill>
              </a:rPr>
              <a:t>Zachodni</a:t>
            </a:r>
            <a:r>
              <a:rPr lang="pl-PL" altLang="pl-PL" sz="1800"/>
              <a:t>: spadek częstotliwości do ~49 Hz, SCO </a:t>
            </a:r>
          </a:p>
          <a:p>
            <a:pPr eaLnBrk="1" hangingPunct="1"/>
            <a:r>
              <a:rPr lang="pl-PL" altLang="pl-PL" sz="1800"/>
              <a:t>                              wyłączyło ponad 9000 MW : </a:t>
            </a:r>
          </a:p>
          <a:p>
            <a:pPr eaLnBrk="1" hangingPunct="1"/>
            <a:r>
              <a:rPr lang="pl-PL" altLang="pl-PL" sz="1800"/>
              <a:t>        Austria 1540, Belgia 800, Niemcy(E.ON) 400, Niemcy(RWE), 2000,            Włochy 1500, Holandia 400, Portugalia 500, Hiszpania 2100, Słowenia 100</a:t>
            </a:r>
          </a:p>
        </p:txBody>
      </p:sp>
      <p:sp>
        <p:nvSpPr>
          <p:cNvPr id="35" name="Awaria"/>
          <p:cNvSpPr txBox="1">
            <a:spLocks/>
          </p:cNvSpPr>
          <p:nvPr/>
        </p:nvSpPr>
        <p:spPr bwMode="auto">
          <a:xfrm>
            <a:off x="1222945" y="703729"/>
            <a:ext cx="31739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Stan po awarii  -  trzy </a:t>
            </a:r>
            <a:r>
              <a:rPr kumimoji="1" lang="pl-PL" sz="1800" b="1" i="1" kern="0" smtClean="0">
                <a:solidFill>
                  <a:srgbClr val="0070C0"/>
                </a:solidFill>
                <a:cs typeface="Times New Roman" pitchFamily="18" charset="0"/>
              </a:rPr>
              <a:t>podsystemy</a:t>
            </a:r>
            <a:endParaRPr kumimoji="1" lang="pl-PL" sz="1800" kern="0"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332244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  <p:sp>
        <p:nvSpPr>
          <p:cNvPr id="10" name="Blachownia"/>
          <p:cNvSpPr txBox="1">
            <a:spLocks/>
          </p:cNvSpPr>
          <p:nvPr/>
        </p:nvSpPr>
        <p:spPr bwMode="auto">
          <a:xfrm>
            <a:off x="1259457" y="3969060"/>
            <a:ext cx="7777163" cy="61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pl-PL" sz="1800">
                <a:solidFill>
                  <a:srgbClr val="C00000"/>
                </a:solidFill>
              </a:rPr>
              <a:t>Południow-wschodni</a:t>
            </a:r>
            <a:r>
              <a:rPr lang="pl-PL" sz="1800"/>
              <a:t>:  niewielkie niezbilansowanie z kołysami mocy, </a:t>
            </a:r>
          </a:p>
          <a:p>
            <a:pPr>
              <a:defRPr/>
            </a:pPr>
            <a:r>
              <a:rPr lang="pl-PL" sz="1800"/>
              <a:t>system utrzymał się przy </a:t>
            </a:r>
            <a:r>
              <a:rPr lang="pl-PL" sz="1800" smtClean="0"/>
              <a:t>częstotliwości </a:t>
            </a:r>
            <a:r>
              <a:rPr lang="pl-PL" sz="1800"/>
              <a:t>49.79 Hz (22</a:t>
            </a:r>
            <a:r>
              <a:rPr lang="pl-PL" sz="1800" baseline="30000"/>
              <a:t>10’40</a:t>
            </a:r>
            <a:r>
              <a:rPr lang="pl-PL" sz="1800"/>
              <a:t> ) do 49.982 Hz (22</a:t>
            </a:r>
            <a:r>
              <a:rPr lang="pl-PL" sz="1800" baseline="30000"/>
              <a:t>30</a:t>
            </a:r>
            <a:r>
              <a:rPr lang="pl-PL" sz="1800"/>
              <a:t>)</a:t>
            </a:r>
          </a:p>
          <a:p>
            <a:pPr>
              <a:defRPr/>
            </a:pPr>
            <a:r>
              <a:rPr lang="pl-PL" sz="1800"/>
              <a:t> 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1" name="Blachownia"/>
          <p:cNvSpPr txBox="1">
            <a:spLocks/>
          </p:cNvSpPr>
          <p:nvPr/>
        </p:nvSpPr>
        <p:spPr bwMode="auto">
          <a:xfrm>
            <a:off x="1114996" y="5049838"/>
            <a:ext cx="7777174" cy="43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pl-PL" sz="1800"/>
              <a:t>Farmy wiatrowe są wrażliwe na wzrost częstotliwości i automatycznie się </a:t>
            </a:r>
            <a:r>
              <a:rPr lang="pl-PL" sz="1800" smtClean="0"/>
              <a:t>odłączyły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17265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5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804689" y="549186"/>
            <a:ext cx="3534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88" y="1268413"/>
            <a:ext cx="70405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4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_7"/>
          <p:cNvSpPr txBox="1">
            <a:spLocks/>
          </p:cNvSpPr>
          <p:nvPr/>
        </p:nvSpPr>
        <p:spPr bwMode="auto">
          <a:xfrm>
            <a:off x="1115568" y="4999238"/>
            <a:ext cx="79930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 b="1"/>
              <a:t>22</a:t>
            </a:r>
            <a:r>
              <a:rPr lang="pl-PL" altLang="pl-PL" sz="1800" b="1" baseline="30000"/>
              <a:t>47’09</a:t>
            </a:r>
            <a:r>
              <a:rPr lang="pl-PL" altLang="pl-PL" sz="1800" b="1"/>
              <a:t> </a:t>
            </a:r>
            <a:r>
              <a:rPr lang="pl-PL" altLang="pl-PL" sz="1800"/>
              <a:t>    zał. Landesbergen-Wehrendorf  –  wyłączyła z powodu kołysań po 3 sekundach (różnica częstotliwości wynosiła około 150 mHz </a:t>
            </a:r>
          </a:p>
        </p:txBody>
      </p:sp>
      <p:sp>
        <p:nvSpPr>
          <p:cNvPr id="16" name="T_6"/>
          <p:cNvSpPr txBox="1">
            <a:spLocks/>
          </p:cNvSpPr>
          <p:nvPr/>
        </p:nvSpPr>
        <p:spPr bwMode="auto">
          <a:xfrm>
            <a:off x="1115568" y="3412157"/>
            <a:ext cx="79930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46’28</a:t>
            </a:r>
            <a:r>
              <a:rPr lang="pl-PL" sz="1800"/>
              <a:t>    zał. Conneforde-Diele – spowodowało kołysania,</a:t>
            </a:r>
            <a:br>
              <a:rPr lang="pl-PL" sz="1800"/>
            </a:br>
            <a:r>
              <a:rPr lang="pl-PL" sz="1800"/>
              <a:t> zakończone po 4 sekundach wyłączeniem obu transf.  380/220 kV w stacji Conneforde, linii 380 kV Unterweser-Conneforde i otwarciem sprzęgła sekcji 220 kV w stacji Conneforde - przesuwające granicę podziału na wschód </a:t>
            </a:r>
            <a:br>
              <a:rPr lang="pl-PL" sz="1800"/>
            </a:br>
            <a:r>
              <a:rPr lang="pl-PL" sz="1800"/>
              <a:t>       Różnica częstotliwości wynosiła około 300 </a:t>
            </a:r>
            <a:r>
              <a:rPr lang="pl-PL" sz="1800" smtClean="0"/>
              <a:t>mHz</a:t>
            </a:r>
            <a:endParaRPr lang="pl-PL" sz="1800"/>
          </a:p>
        </p:txBody>
      </p:sp>
      <p:sp>
        <p:nvSpPr>
          <p:cNvPr id="15" name="T_5"/>
          <p:cNvSpPr txBox="1">
            <a:spLocks/>
          </p:cNvSpPr>
          <p:nvPr/>
        </p:nvSpPr>
        <p:spPr bwMode="auto">
          <a:xfrm>
            <a:off x="1115568" y="2897810"/>
            <a:ext cx="7822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40’25</a:t>
            </a:r>
            <a:r>
              <a:rPr lang="pl-PL" sz="1800"/>
              <a:t>    Conneforde - Diele tor II, (różnica częstotliwości 300 mHz) – nie </a:t>
            </a:r>
            <a:r>
              <a:rPr lang="pl-PL" sz="1800" smtClean="0"/>
              <a:t>udana</a:t>
            </a:r>
            <a:endParaRPr lang="pl-PL" sz="1800"/>
          </a:p>
        </p:txBody>
      </p:sp>
      <p:sp>
        <p:nvSpPr>
          <p:cNvPr id="14" name="T_4"/>
          <p:cNvSpPr txBox="1">
            <a:spLocks/>
          </p:cNvSpPr>
          <p:nvPr/>
        </p:nvSpPr>
        <p:spPr bwMode="auto">
          <a:xfrm>
            <a:off x="1115568" y="2448025"/>
            <a:ext cx="4520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 b="1"/>
              <a:t>22</a:t>
            </a:r>
            <a:r>
              <a:rPr lang="pl-PL" altLang="pl-PL" sz="1800" b="1" baseline="30000"/>
              <a:t>40’09</a:t>
            </a:r>
            <a:r>
              <a:rPr lang="pl-PL" altLang="pl-PL" sz="1800"/>
              <a:t>    Conneforde - Diele tor I – nie udana</a:t>
            </a:r>
          </a:p>
        </p:txBody>
      </p:sp>
      <p:sp>
        <p:nvSpPr>
          <p:cNvPr id="12" name="T_3"/>
          <p:cNvSpPr txBox="1">
            <a:spLocks/>
          </p:cNvSpPr>
          <p:nvPr/>
        </p:nvSpPr>
        <p:spPr bwMode="auto">
          <a:xfrm>
            <a:off x="1115568" y="1952083"/>
            <a:ext cx="7244419" cy="32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45711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40’04</a:t>
            </a:r>
            <a:r>
              <a:rPr lang="pl-PL" sz="1800"/>
              <a:t>    Landesbergen - Wehrendorf (różnica częst. 300 mHz) – nie </a:t>
            </a:r>
            <a:r>
              <a:rPr lang="pl-PL" sz="1800" smtClean="0"/>
              <a:t>udana</a:t>
            </a:r>
            <a:endParaRPr lang="pl-PL" sz="1800"/>
          </a:p>
        </p:txBody>
      </p:sp>
      <p:sp>
        <p:nvSpPr>
          <p:cNvPr id="11" name="T_2"/>
          <p:cNvSpPr txBox="1">
            <a:spLocks/>
          </p:cNvSpPr>
          <p:nvPr/>
        </p:nvSpPr>
        <p:spPr bwMode="auto">
          <a:xfrm>
            <a:off x="1115568" y="1502298"/>
            <a:ext cx="48154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1800" b="1"/>
              <a:t>22</a:t>
            </a:r>
            <a:r>
              <a:rPr lang="en-US" sz="1800" b="1" baseline="30000"/>
              <a:t>38’54</a:t>
            </a:r>
            <a:r>
              <a:rPr lang="en-US" sz="1800"/>
              <a:t> </a:t>
            </a:r>
            <a:r>
              <a:rPr lang="pl-PL" sz="1800"/>
              <a:t>   </a:t>
            </a:r>
            <a:r>
              <a:rPr lang="en-US" sz="1800"/>
              <a:t>Oberhaid</a:t>
            </a:r>
            <a:r>
              <a:rPr lang="pl-PL" sz="1800"/>
              <a:t> </a:t>
            </a:r>
            <a:r>
              <a:rPr lang="en-US" sz="1800"/>
              <a:t>-</a:t>
            </a:r>
            <a:r>
              <a:rPr lang="pl-PL" sz="1800"/>
              <a:t> </a:t>
            </a:r>
            <a:r>
              <a:rPr lang="en-US" sz="1800"/>
              <a:t>Grafenrheinfeld</a:t>
            </a:r>
            <a:r>
              <a:rPr lang="pl-PL" sz="1800"/>
              <a:t> – nie </a:t>
            </a:r>
            <a:r>
              <a:rPr lang="pl-PL" sz="1800" smtClean="0"/>
              <a:t>udana</a:t>
            </a:r>
            <a:endParaRPr lang="pl-PL" sz="1800"/>
          </a:p>
        </p:txBody>
      </p:sp>
      <p:sp>
        <p:nvSpPr>
          <p:cNvPr id="10" name="T_1"/>
          <p:cNvSpPr txBox="1">
            <a:spLocks/>
          </p:cNvSpPr>
          <p:nvPr/>
        </p:nvSpPr>
        <p:spPr bwMode="auto">
          <a:xfrm>
            <a:off x="1115568" y="1052513"/>
            <a:ext cx="4873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1800" b="1"/>
              <a:t>22</a:t>
            </a:r>
            <a:r>
              <a:rPr lang="en-US" sz="1800" b="1" baseline="30000"/>
              <a:t>34’57</a:t>
            </a:r>
            <a:r>
              <a:rPr lang="en-US" sz="1800"/>
              <a:t> </a:t>
            </a:r>
            <a:r>
              <a:rPr lang="pl-PL" sz="1800"/>
              <a:t>   </a:t>
            </a:r>
            <a:r>
              <a:rPr lang="en-US" sz="1800"/>
              <a:t>Oberhaid - Grafenrheinfeld </a:t>
            </a:r>
            <a:r>
              <a:rPr lang="pl-PL" sz="1800"/>
              <a:t>–  nie </a:t>
            </a:r>
            <a:r>
              <a:rPr lang="pl-PL" sz="1800" smtClean="0"/>
              <a:t>udana</a:t>
            </a:r>
            <a:endParaRPr lang="pl-PL" sz="1800"/>
          </a:p>
        </p:txBody>
      </p:sp>
      <p:sp>
        <p:nvSpPr>
          <p:cNvPr id="35" name="Resyn"/>
          <p:cNvSpPr txBox="1">
            <a:spLocks/>
          </p:cNvSpPr>
          <p:nvPr/>
        </p:nvSpPr>
        <p:spPr bwMode="auto">
          <a:xfrm>
            <a:off x="1007618" y="595717"/>
            <a:ext cx="49051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Resynchronizacja obszaru 1 z 2  (Zachód – Polska) </a:t>
            </a:r>
            <a:endParaRPr kumimoji="1" lang="pl-PL" sz="1800" kern="0"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260648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</p:spTree>
    <p:extLst>
      <p:ext uri="{BB962C8B-B14F-4D97-AF65-F5344CB8AC3E}">
        <p14:creationId xmlns:p14="http://schemas.microsoft.com/office/powerpoint/2010/main" val="381933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5" grpId="0"/>
      <p:bldP spid="14" grpId="0"/>
      <p:bldP spid="12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s_1"/>
          <p:cNvSpPr txBox="1">
            <a:spLocks/>
          </p:cNvSpPr>
          <p:nvPr/>
        </p:nvSpPr>
        <p:spPr bwMode="auto">
          <a:xfrm>
            <a:off x="935608" y="595717"/>
            <a:ext cx="34560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Resynchronizacja  podsystemów 1, 2</a:t>
            </a:r>
            <a:endParaRPr kumimoji="1" lang="pl-PL" sz="1200" kern="0">
              <a:latin typeface="+mn-lt"/>
              <a:cs typeface="Times New Roman" pitchFamily="18" charset="0"/>
            </a:endParaRPr>
          </a:p>
        </p:txBody>
      </p:sp>
      <p:sp>
        <p:nvSpPr>
          <p:cNvPr id="18" name="T_8"/>
          <p:cNvSpPr txBox="1">
            <a:spLocks/>
          </p:cNvSpPr>
          <p:nvPr/>
        </p:nvSpPr>
        <p:spPr bwMode="auto">
          <a:xfrm>
            <a:off x="1043558" y="5192713"/>
            <a:ext cx="79930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 b="1">
                <a:solidFill>
                  <a:srgbClr val="FF0000"/>
                </a:solidFill>
              </a:rPr>
              <a:t>23</a:t>
            </a:r>
            <a:r>
              <a:rPr lang="pl-PL" altLang="pl-PL" sz="1800" b="1" baseline="30000">
                <a:solidFill>
                  <a:srgbClr val="FF0000"/>
                </a:solidFill>
              </a:rPr>
              <a:t>57</a:t>
            </a:r>
            <a:r>
              <a:rPr lang="pl-PL" altLang="pl-PL" sz="1800" baseline="30000"/>
              <a:t>      </a:t>
            </a:r>
            <a:r>
              <a:rPr lang="pl-PL" altLang="pl-PL" sz="1800"/>
              <a:t>proces resynchronizacji zakończył się załączeniem drugiego toru ostatniej </a:t>
            </a:r>
            <a:br>
              <a:rPr lang="pl-PL" altLang="pl-PL" sz="1800"/>
            </a:br>
            <a:r>
              <a:rPr lang="pl-PL" altLang="pl-PL" sz="1800"/>
              <a:t>	  linii 400 kV między Chorwacją a Węgrami </a:t>
            </a:r>
          </a:p>
        </p:txBody>
      </p:sp>
      <p:sp>
        <p:nvSpPr>
          <p:cNvPr id="22" name="T_7"/>
          <p:cNvSpPr txBox="1">
            <a:spLocks/>
          </p:cNvSpPr>
          <p:nvPr/>
        </p:nvSpPr>
        <p:spPr bwMode="auto">
          <a:xfrm>
            <a:off x="1043558" y="4113213"/>
            <a:ext cx="7993062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W czasie następnych </a:t>
            </a:r>
            <a:r>
              <a:rPr lang="pl-PL" sz="1800" b="1"/>
              <a:t>13 minut</a:t>
            </a:r>
            <a:r>
              <a:rPr lang="pl-PL" sz="1800"/>
              <a:t>:  załączone zostały cztery linie łączące obszar 3 z resztą UCTE, (dwie wewnętrzne linie w Chorwacji, jeden tor linii między Chorwacją a Węgrami) </a:t>
            </a:r>
            <a:br>
              <a:rPr lang="pl-PL" sz="1800"/>
            </a:br>
            <a:endParaRPr lang="pl-PL" sz="1800"/>
          </a:p>
          <a:p>
            <a:pPr marL="342900" indent="-342900" defTabSz="912813" eaLnBrk="0" hangingPunct="0">
              <a:buClr>
                <a:srgbClr val="002060"/>
              </a:buClr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6" name="T_5"/>
          <p:cNvSpPr txBox="1">
            <a:spLocks/>
          </p:cNvSpPr>
          <p:nvPr/>
        </p:nvSpPr>
        <p:spPr bwMode="auto">
          <a:xfrm>
            <a:off x="1043558" y="3716338"/>
            <a:ext cx="79930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49’35</a:t>
            </a:r>
            <a:r>
              <a:rPr lang="pl-PL" sz="1800"/>
              <a:t>    różnica częstotliwości ~40 mHz - zał. linii 400 kV Mukachevo-Rosiori. </a:t>
            </a:r>
            <a:br>
              <a:rPr lang="pl-PL" sz="1800"/>
            </a:br>
            <a:endParaRPr lang="pl-PL" sz="1800"/>
          </a:p>
          <a:p>
            <a:pPr marL="342900" indent="-342900" defTabSz="912813" eaLnBrk="0" hangingPunct="0">
              <a:buClr>
                <a:srgbClr val="002060"/>
              </a:buClr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7" name="T_4"/>
          <p:cNvSpPr txBox="1">
            <a:spLocks/>
          </p:cNvSpPr>
          <p:nvPr/>
        </p:nvSpPr>
        <p:spPr bwMode="auto">
          <a:xfrm>
            <a:off x="1043558" y="2600325"/>
            <a:ext cx="799306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23</a:t>
            </a:r>
            <a:r>
              <a:rPr lang="pl-PL" sz="1800" b="1" baseline="30000"/>
              <a:t>24’39</a:t>
            </a:r>
            <a:r>
              <a:rPr lang="pl-PL" sz="1800"/>
              <a:t>   Sekwencja odbudowy została ostatecznie zakończona w Niemczech</a:t>
            </a:r>
            <a:br>
              <a:rPr lang="pl-PL" sz="1800"/>
            </a:br>
            <a:r>
              <a:rPr lang="pl-PL" sz="1800"/>
              <a:t>	     załączeniem 17 elementów sieci przesyłowej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3" name="T_3"/>
          <p:cNvSpPr txBox="1">
            <a:spLocks/>
          </p:cNvSpPr>
          <p:nvPr/>
        </p:nvSpPr>
        <p:spPr bwMode="auto">
          <a:xfrm>
            <a:off x="1043558" y="2168525"/>
            <a:ext cx="79930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53</a:t>
            </a:r>
            <a:r>
              <a:rPr lang="pl-PL" sz="1800" baseline="30000"/>
              <a:t>          </a:t>
            </a:r>
            <a:r>
              <a:rPr lang="pl-PL" sz="1800"/>
              <a:t>w Niemczech i w Austrii pracowało już </a:t>
            </a:r>
            <a:r>
              <a:rPr lang="pl-PL" sz="1800" b="1"/>
              <a:t>9</a:t>
            </a:r>
            <a:r>
              <a:rPr lang="pl-PL" sz="1800"/>
              <a:t> linii 380 kV i </a:t>
            </a:r>
            <a:r>
              <a:rPr lang="pl-PL" sz="1800" b="1"/>
              <a:t>4</a:t>
            </a:r>
            <a:r>
              <a:rPr lang="pl-PL" sz="1800"/>
              <a:t> linie 220 kV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5" name="T_2"/>
          <p:cNvSpPr txBox="1">
            <a:spLocks/>
          </p:cNvSpPr>
          <p:nvPr/>
        </p:nvSpPr>
        <p:spPr bwMode="auto">
          <a:xfrm>
            <a:off x="1043558" y="1808163"/>
            <a:ext cx="79930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51</a:t>
            </a:r>
            <a:r>
              <a:rPr lang="pl-PL" sz="1800" baseline="30000"/>
              <a:t> </a:t>
            </a:r>
            <a:r>
              <a:rPr lang="pl-PL" sz="1800"/>
              <a:t>      załączenie wszystkich sześciu linii w  Austrii</a:t>
            </a:r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0" name="T_1"/>
          <p:cNvSpPr txBox="1">
            <a:spLocks/>
          </p:cNvSpPr>
          <p:nvPr/>
        </p:nvSpPr>
        <p:spPr bwMode="auto">
          <a:xfrm>
            <a:off x="1043558" y="944563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22</a:t>
            </a:r>
            <a:r>
              <a:rPr lang="pl-PL" sz="1800" b="1" baseline="30000"/>
              <a:t>47’23</a:t>
            </a:r>
            <a:r>
              <a:rPr lang="pl-PL" sz="1800"/>
              <a:t>    zał. linii 380 kV Bechterdissen-Elsen (tor 2) - </a:t>
            </a:r>
            <a:r>
              <a:rPr lang="pl-PL" sz="1800">
                <a:solidFill>
                  <a:srgbClr val="C00000"/>
                </a:solidFill>
              </a:rPr>
              <a:t>udane</a:t>
            </a:r>
            <a:r>
              <a:rPr lang="pl-PL" sz="1800"/>
              <a:t/>
            </a:r>
            <a:br>
              <a:rPr lang="pl-PL" sz="1800"/>
            </a:br>
            <a:r>
              <a:rPr lang="pl-PL" sz="1800"/>
              <a:t>	     zarejestrowana różnica częstotliwości wynosiła ~180 mHz</a:t>
            </a:r>
            <a:br>
              <a:rPr lang="pl-PL" sz="1800"/>
            </a:br>
            <a:r>
              <a:rPr lang="pl-PL" sz="1800"/>
              <a:t>	     różnica kątów fazowych na obu końcach linii była mniejsza niż 10</a:t>
            </a:r>
            <a:r>
              <a:rPr lang="pl-PL" sz="1800" baseline="30000"/>
              <a:t>O</a:t>
            </a:r>
            <a:r>
              <a:rPr lang="pl-PL" sz="1800"/>
              <a:t> 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9" name="Res_2"/>
          <p:cNvSpPr txBox="1">
            <a:spLocks/>
          </p:cNvSpPr>
          <p:nvPr/>
        </p:nvSpPr>
        <p:spPr bwMode="auto">
          <a:xfrm>
            <a:off x="935608" y="3284538"/>
            <a:ext cx="74533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Resynchronizacja  obszaru 1+2 z 3</a:t>
            </a:r>
            <a:endParaRPr kumimoji="1" lang="pl-PL" sz="12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779843" y="260648"/>
            <a:ext cx="3584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 </a:t>
            </a:r>
          </a:p>
        </p:txBody>
      </p:sp>
    </p:spTree>
    <p:extLst>
      <p:ext uri="{BB962C8B-B14F-4D97-AF65-F5344CB8AC3E}">
        <p14:creationId xmlns:p14="http://schemas.microsoft.com/office/powerpoint/2010/main" val="42716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6" grpId="0"/>
      <p:bldP spid="17" grpId="0"/>
      <p:bldP spid="13" grpId="0"/>
      <p:bldP spid="15" grpId="0"/>
      <p:bldP spid="10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804689" y="440194"/>
            <a:ext cx="3534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5" y="1089025"/>
            <a:ext cx="790892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tan"/>
          <p:cNvSpPr txBox="1">
            <a:spLocks/>
          </p:cNvSpPr>
          <p:nvPr/>
        </p:nvSpPr>
        <p:spPr bwMode="auto">
          <a:xfrm>
            <a:off x="2340208" y="1856055"/>
            <a:ext cx="3671949" cy="86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Prognoza na 23 lipca –  temp. 33</a:t>
            </a:r>
            <a:r>
              <a:rPr kumimoji="1" lang="pl-PL" sz="1800" kern="0" baseline="30000">
                <a:cs typeface="Times New Roman" pitchFamily="18" charset="0"/>
              </a:rPr>
              <a:t>o</a:t>
            </a:r>
            <a:r>
              <a:rPr kumimoji="1" lang="pl-PL" sz="1800" kern="0">
                <a:cs typeface="Times New Roman" pitchFamily="18" charset="0"/>
              </a:rPr>
              <a:t> C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zapotrzebowanie:   38500 MW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           generacja:  40750 MW</a:t>
            </a:r>
            <a:endParaRPr lang="pl-PL" sz="1800"/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19680" y="440194"/>
            <a:ext cx="29046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Tokio 1987 r.</a:t>
            </a:r>
          </a:p>
        </p:txBody>
      </p:sp>
      <p:sp>
        <p:nvSpPr>
          <p:cNvPr id="4" name="Stan"/>
          <p:cNvSpPr txBox="1">
            <a:spLocks/>
          </p:cNvSpPr>
          <p:nvPr/>
        </p:nvSpPr>
        <p:spPr bwMode="auto">
          <a:xfrm>
            <a:off x="2340208" y="1249123"/>
            <a:ext cx="1598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Stan przed awarią:</a:t>
            </a:r>
            <a:endParaRPr lang="pl-PL" sz="1800"/>
          </a:p>
        </p:txBody>
      </p:sp>
      <p:sp>
        <p:nvSpPr>
          <p:cNvPr id="5" name="Stan"/>
          <p:cNvSpPr txBox="1">
            <a:spLocks/>
          </p:cNvSpPr>
          <p:nvPr/>
        </p:nvSpPr>
        <p:spPr bwMode="auto">
          <a:xfrm>
            <a:off x="2340208" y="3114941"/>
            <a:ext cx="5256212" cy="144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Rano korekta prognozy -  temp. 34</a:t>
            </a:r>
            <a:r>
              <a:rPr kumimoji="1" lang="pl-PL" sz="1800" kern="0" baseline="30000">
                <a:cs typeface="Times New Roman" pitchFamily="18" charset="0"/>
              </a:rPr>
              <a:t>o</a:t>
            </a:r>
            <a:r>
              <a:rPr kumimoji="1" lang="pl-PL" sz="1800" kern="0">
                <a:cs typeface="Times New Roman" pitchFamily="18" charset="0"/>
              </a:rPr>
              <a:t> C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zapotrzebowanie:   39000 MW, 40000 MW dla 36</a:t>
            </a:r>
            <a:r>
              <a:rPr kumimoji="1" lang="pl-PL" sz="1800" kern="0" baseline="30000">
                <a:cs typeface="Times New Roman" pitchFamily="18" charset="0"/>
              </a:rPr>
              <a:t>o</a:t>
            </a:r>
            <a:r>
              <a:rPr kumimoji="1" lang="pl-PL" sz="1800" kern="0">
                <a:cs typeface="Times New Roman" pitchFamily="18" charset="0"/>
              </a:rPr>
              <a:t> C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          generacja:  korekta o 950 MW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lang="pl-PL" sz="1800"/>
              <a:t>                export 570 MW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lang="pl-PL" sz="1800"/>
              <a:t>                rezerwa 1520 MW (3,8%)</a:t>
            </a:r>
          </a:p>
        </p:txBody>
      </p:sp>
      <p:sp>
        <p:nvSpPr>
          <p:cNvPr id="6" name="Stan"/>
          <p:cNvSpPr txBox="1">
            <a:spLocks/>
          </p:cNvSpPr>
          <p:nvPr/>
        </p:nvSpPr>
        <p:spPr bwMode="auto">
          <a:xfrm>
            <a:off x="2340208" y="4880241"/>
            <a:ext cx="4430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23 lipca, rano  -  zapotrzebowanie:   39300 </a:t>
            </a:r>
            <a:r>
              <a:rPr kumimoji="1" lang="pl-PL" sz="1800" kern="0" smtClean="0">
                <a:cs typeface="Times New Roman" pitchFamily="18" charset="0"/>
              </a:rPr>
              <a:t>MW</a:t>
            </a:r>
            <a:endParaRPr kumimoji="1" lang="pl-PL" sz="1800" ker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3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3.19b"/>
          <p:cNvSpPr txBox="1">
            <a:spLocks/>
          </p:cNvSpPr>
          <p:nvPr/>
        </p:nvSpPr>
        <p:spPr bwMode="auto">
          <a:xfrm>
            <a:off x="1578588" y="5482052"/>
            <a:ext cx="5219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800"/>
              <a:t>                 wyłączenie uległy odbiory o mocy  </a:t>
            </a:r>
            <a:r>
              <a:rPr lang="pl-PL" sz="1800" b="1" i="1">
                <a:solidFill>
                  <a:srgbClr val="C00000"/>
                </a:solidFill>
              </a:rPr>
              <a:t>8168 </a:t>
            </a:r>
            <a:r>
              <a:rPr lang="pl-PL" sz="1800" b="1" i="1" smtClean="0">
                <a:solidFill>
                  <a:srgbClr val="C00000"/>
                </a:solidFill>
              </a:rPr>
              <a:t>MW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21" name="13.19a"/>
          <p:cNvSpPr txBox="1">
            <a:spLocks/>
          </p:cNvSpPr>
          <p:nvPr/>
        </p:nvSpPr>
        <p:spPr bwMode="auto">
          <a:xfrm>
            <a:off x="1326176" y="4581473"/>
            <a:ext cx="58156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800"/>
              <a:t>                 zabezpieczenia odległościowe wyłączają trzy stacje:</a:t>
            </a:r>
            <a:br>
              <a:rPr lang="pl-PL" sz="1800"/>
            </a:br>
            <a:r>
              <a:rPr lang="pl-PL" sz="1800"/>
              <a:t>                Shin-Fuji,    Shin-Hatano,   Kita-Tokyo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4" name="13.19"/>
          <p:cNvSpPr txBox="1">
            <a:spLocks/>
          </p:cNvSpPr>
          <p:nvPr/>
        </p:nvSpPr>
        <p:spPr bwMode="auto">
          <a:xfrm>
            <a:off x="1254738" y="4221110"/>
            <a:ext cx="69775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~</a:t>
            </a:r>
            <a:r>
              <a:rPr lang="pl-PL" sz="1800" b="1"/>
              <a:t>13</a:t>
            </a:r>
            <a:r>
              <a:rPr lang="pl-PL" sz="1800" b="1" baseline="30000"/>
              <a:t>19</a:t>
            </a:r>
            <a:r>
              <a:rPr lang="pl-PL" sz="1800" baseline="30000"/>
              <a:t> </a:t>
            </a:r>
            <a:r>
              <a:rPr lang="pl-PL" sz="1800"/>
              <a:t> napięcie 370 kV w części zachodniej, 390 kV w części centralnej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2" name="13.15"/>
          <p:cNvSpPr txBox="1">
            <a:spLocks/>
          </p:cNvSpPr>
          <p:nvPr/>
        </p:nvSpPr>
        <p:spPr bwMode="auto">
          <a:xfrm>
            <a:off x="1254738" y="3681413"/>
            <a:ext cx="4724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~</a:t>
            </a:r>
            <a:r>
              <a:rPr lang="pl-PL" sz="1800" b="1"/>
              <a:t>13</a:t>
            </a:r>
            <a:r>
              <a:rPr lang="pl-PL" sz="1800" b="1" baseline="30000"/>
              <a:t>15</a:t>
            </a:r>
            <a:r>
              <a:rPr lang="pl-PL" sz="1800" baseline="30000"/>
              <a:t> </a:t>
            </a:r>
            <a:r>
              <a:rPr lang="pl-PL" sz="1800"/>
              <a:t> napięcie spadło do 460 kV (sieć 500 kV)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3" name="13.10"/>
          <p:cNvSpPr txBox="1">
            <a:spLocks/>
          </p:cNvSpPr>
          <p:nvPr/>
        </p:nvSpPr>
        <p:spPr bwMode="auto">
          <a:xfrm>
            <a:off x="1254738" y="3105150"/>
            <a:ext cx="63533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~</a:t>
            </a:r>
            <a:r>
              <a:rPr lang="pl-PL" sz="1800" b="1"/>
              <a:t>13</a:t>
            </a:r>
            <a:r>
              <a:rPr lang="pl-PL" sz="1800" b="1" baseline="30000"/>
              <a:t>10</a:t>
            </a:r>
            <a:r>
              <a:rPr lang="pl-PL" sz="1800" baseline="30000"/>
              <a:t> </a:t>
            </a:r>
            <a:r>
              <a:rPr lang="pl-PL" sz="1800"/>
              <a:t> zapotrzebowanie 39300 MW   ( maks. w okresie tego lata)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5" name="13.00"/>
          <p:cNvSpPr txBox="1">
            <a:spLocks/>
          </p:cNvSpPr>
          <p:nvPr/>
        </p:nvSpPr>
        <p:spPr bwMode="auto">
          <a:xfrm>
            <a:off x="1326176" y="2312988"/>
            <a:ext cx="7710444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13</a:t>
            </a:r>
            <a:r>
              <a:rPr lang="pl-PL" sz="1800" b="1" baseline="30000"/>
              <a:t>00</a:t>
            </a:r>
            <a:r>
              <a:rPr lang="pl-PL" sz="1800" baseline="30000"/>
              <a:t> </a:t>
            </a:r>
            <a:r>
              <a:rPr lang="pl-PL" sz="1800"/>
              <a:t>   zapotrzebowanie wzrasta do 38200 MW, po 13-tej: nagły</a:t>
            </a:r>
            <a:br>
              <a:rPr lang="pl-PL" sz="1800"/>
            </a:br>
            <a:r>
              <a:rPr lang="pl-PL" sz="1800"/>
              <a:t>                   przyrost zapotrzebowania </a:t>
            </a:r>
            <a:r>
              <a:rPr lang="pl-PL" sz="1800" b="1" i="1">
                <a:solidFill>
                  <a:srgbClr val="C00000"/>
                </a:solidFill>
              </a:rPr>
              <a:t>400 MW/min</a:t>
            </a:r>
            <a:r>
              <a:rPr lang="pl-PL" sz="1800"/>
              <a:t>  (normalnie ~200MW/min)</a:t>
            </a:r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0" name="12.00"/>
          <p:cNvSpPr txBox="1">
            <a:spLocks/>
          </p:cNvSpPr>
          <p:nvPr/>
        </p:nvSpPr>
        <p:spPr bwMode="auto">
          <a:xfrm>
            <a:off x="1326176" y="1520825"/>
            <a:ext cx="71247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12</a:t>
            </a:r>
            <a:r>
              <a:rPr lang="pl-PL" sz="1800" b="1" baseline="30000"/>
              <a:t>00</a:t>
            </a:r>
            <a:r>
              <a:rPr lang="pl-PL" sz="1800"/>
              <a:t>   zapotrzebowanie maleje z ~39300 do 36500 (</a:t>
            </a:r>
            <a:r>
              <a:rPr lang="pl-PL" sz="1800" smtClean="0"/>
              <a:t>lunch</a:t>
            </a:r>
            <a:r>
              <a:rPr lang="pl-PL" sz="1800"/>
              <a:t>)</a:t>
            </a:r>
            <a:br>
              <a:rPr lang="pl-PL" sz="1800"/>
            </a:br>
            <a:r>
              <a:rPr lang="pl-PL" sz="1800"/>
              <a:t>	     ale jest większe o 1000 MW od maks. w historii dla tego okresu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5" name="Przebieg"/>
          <p:cNvSpPr txBox="1">
            <a:spLocks/>
          </p:cNvSpPr>
          <p:nvPr/>
        </p:nvSpPr>
        <p:spPr bwMode="auto">
          <a:xfrm>
            <a:off x="1043245" y="944563"/>
            <a:ext cx="74533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Przebieg awarii</a:t>
            </a:r>
            <a:endParaRPr kumimoji="1" lang="pl-PL" sz="12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069987" y="584656"/>
            <a:ext cx="3004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 - Tokio 1987 r. </a:t>
            </a:r>
          </a:p>
        </p:txBody>
      </p:sp>
    </p:spTree>
    <p:extLst>
      <p:ext uri="{BB962C8B-B14F-4D97-AF65-F5344CB8AC3E}">
        <p14:creationId xmlns:p14="http://schemas.microsoft.com/office/powerpoint/2010/main" val="23076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14" grpId="0"/>
      <p:bldP spid="12" grpId="0"/>
      <p:bldP spid="13" grpId="0"/>
      <p:bldP spid="1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lachownia 2"/>
          <p:cNvSpPr txBox="1">
            <a:spLocks/>
          </p:cNvSpPr>
          <p:nvPr/>
        </p:nvSpPr>
        <p:spPr bwMode="auto">
          <a:xfrm>
            <a:off x="1949529" y="5697538"/>
            <a:ext cx="42351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600"/>
              <a:t>wyłączają się pozostałe bloki w el. Blachownia</a:t>
            </a:r>
          </a:p>
        </p:txBody>
      </p:sp>
      <p:sp>
        <p:nvSpPr>
          <p:cNvPr id="41" name="ATR"/>
          <p:cNvSpPr txBox="1">
            <a:spLocks/>
          </p:cNvSpPr>
          <p:nvPr/>
        </p:nvSpPr>
        <p:spPr bwMode="auto">
          <a:xfrm>
            <a:off x="1949529" y="5049838"/>
            <a:ext cx="55401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600"/>
              <a:t>wyłączony zostaje ‘ręcznie’ ATR 220/110kV w st. Groszowice </a:t>
            </a:r>
            <a:br>
              <a:rPr lang="pl-PL" altLang="pl-PL" sz="1600"/>
            </a:br>
            <a:r>
              <a:rPr lang="pl-PL" altLang="pl-PL" sz="1600"/>
              <a:t>              (wyłączenia pomp olejowych i wentylatorów)</a:t>
            </a:r>
          </a:p>
        </p:txBody>
      </p:sp>
      <p:sp>
        <p:nvSpPr>
          <p:cNvPr id="40" name="Blachownia"/>
          <p:cNvSpPr txBox="1">
            <a:spLocks/>
          </p:cNvSpPr>
          <p:nvPr/>
        </p:nvSpPr>
        <p:spPr bwMode="auto">
          <a:xfrm>
            <a:off x="1949529" y="4437063"/>
            <a:ext cx="61378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600"/>
              <a:t>w elektrowni Blachowania działają ‘wytrzaski” bezpieczeństwa turbin</a:t>
            </a:r>
            <a:br>
              <a:rPr lang="pl-PL" altLang="pl-PL" sz="1600"/>
            </a:br>
            <a:r>
              <a:rPr lang="pl-PL" altLang="pl-PL" sz="1600"/>
              <a:t>             elektrownia odłącza się od sieci 220 kV</a:t>
            </a:r>
          </a:p>
        </p:txBody>
      </p:sp>
      <p:sp>
        <p:nvSpPr>
          <p:cNvPr id="39" name="Dyżurni Turów"/>
          <p:cNvSpPr txBox="1">
            <a:spLocks/>
          </p:cNvSpPr>
          <p:nvPr/>
        </p:nvSpPr>
        <p:spPr bwMode="auto">
          <a:xfrm>
            <a:off x="1949529" y="3789363"/>
            <a:ext cx="52340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dyżurni w el. Turów wyłączają kolejne bloki pozostawiając</a:t>
            </a:r>
            <a:br>
              <a:rPr lang="pl-PL" sz="1600"/>
            </a:br>
            <a:r>
              <a:rPr lang="pl-PL" sz="1600"/>
              <a:t>                  1 na 400 kV i 1 na 220 </a:t>
            </a:r>
            <a:r>
              <a:rPr lang="pl-PL" sz="1600" smtClean="0"/>
              <a:t>kV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8" name="Linie 220"/>
          <p:cNvSpPr txBox="1">
            <a:spLocks/>
          </p:cNvSpPr>
          <p:nvPr/>
        </p:nvSpPr>
        <p:spPr bwMode="auto">
          <a:xfrm>
            <a:off x="1949529" y="3392488"/>
            <a:ext cx="63500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wyłączają się linie 220kV równolegle pracujące z linią 400kV MIK-JOA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7" name="APKO"/>
          <p:cNvSpPr txBox="1">
            <a:spLocks/>
          </p:cNvSpPr>
          <p:nvPr/>
        </p:nvSpPr>
        <p:spPr bwMode="auto">
          <a:xfrm>
            <a:off x="1949529" y="2997200"/>
            <a:ext cx="4583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APKO wyłącza się  1 z 8-śmiu bloków w el. </a:t>
            </a:r>
            <a:r>
              <a:rPr lang="pl-PL" sz="1600" smtClean="0"/>
              <a:t>Turów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6" name="Odległościowe"/>
          <p:cNvSpPr txBox="1">
            <a:spLocks/>
          </p:cNvSpPr>
          <p:nvPr/>
        </p:nvSpPr>
        <p:spPr bwMode="auto">
          <a:xfrm>
            <a:off x="1949529" y="2600325"/>
            <a:ext cx="6583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kumimoji="1" lang="pl-PL" sz="1600" kern="0">
                <a:cs typeface="Times New Roman" pitchFamily="18" charset="0"/>
              </a:rPr>
              <a:t> </a:t>
            </a:r>
            <a:r>
              <a:rPr lang="pl-PL" sz="1600"/>
              <a:t>zabezpieczenie odległościowe wyłącza linię 400 kV </a:t>
            </a:r>
            <a:r>
              <a:rPr lang="pl-PL" sz="1600" smtClean="0"/>
              <a:t>Mikułowa-Joachimów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44" name="Słow-Czech"/>
          <p:cNvSpPr txBox="1">
            <a:spLocks/>
          </p:cNvSpPr>
          <p:nvPr/>
        </p:nvSpPr>
        <p:spPr bwMode="auto">
          <a:xfrm>
            <a:off x="1949529" y="2060575"/>
            <a:ext cx="56933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wyłączenie się dwóch silnie obciążonych linii 220 kV łączących </a:t>
            </a:r>
            <a:endParaRPr lang="pl-PL" sz="1600" smtClean="0"/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smtClean="0"/>
              <a:t>Słowację </a:t>
            </a:r>
            <a:r>
              <a:rPr lang="pl-PL" sz="1600"/>
              <a:t>z Czechami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5" name="Awaria"/>
          <p:cNvSpPr txBox="1">
            <a:spLocks/>
          </p:cNvSpPr>
          <p:nvPr/>
        </p:nvSpPr>
        <p:spPr bwMode="auto">
          <a:xfrm>
            <a:off x="1949529" y="1808163"/>
            <a:ext cx="2375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Przebieg awarii -  godz. </a:t>
            </a:r>
            <a:r>
              <a:rPr kumimoji="1" lang="pl-PL" sz="1600" b="1" i="1" kern="0" smtClean="0">
                <a:solidFill>
                  <a:srgbClr val="0070C0"/>
                </a:solidFill>
                <a:cs typeface="Times New Roman" pitchFamily="18" charset="0"/>
              </a:rPr>
              <a:t>19</a:t>
            </a:r>
            <a:r>
              <a:rPr kumimoji="1" lang="pl-PL" sz="1600" b="1" i="1" kern="0" baseline="30000" smtClean="0">
                <a:solidFill>
                  <a:srgbClr val="0070C0"/>
                </a:solidFill>
                <a:cs typeface="Times New Roman" pitchFamily="18" charset="0"/>
              </a:rPr>
              <a:t>26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3" name="Stan"/>
          <p:cNvSpPr txBox="1">
            <a:spLocks/>
          </p:cNvSpPr>
          <p:nvPr/>
        </p:nvSpPr>
        <p:spPr bwMode="auto">
          <a:xfrm>
            <a:off x="2057479" y="657225"/>
            <a:ext cx="590065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Stan przed awarią:</a:t>
            </a:r>
          </a:p>
          <a:p>
            <a:pPr marL="342900" indent="-342900" defTabSz="912813" eaLnBrk="0" hangingPunct="0">
              <a:spcBef>
                <a:spcPts val="600"/>
              </a:spcBef>
              <a:buClr>
                <a:schemeClr val="accent2"/>
              </a:buClr>
              <a:defRPr/>
            </a:pPr>
            <a:r>
              <a:rPr kumimoji="1" lang="pl-PL" sz="1600" kern="0">
                <a:cs typeface="Times New Roman" pitchFamily="18" charset="0"/>
              </a:rPr>
              <a:t>     obciążenie 9000 MW, Generacja 9040 MW. 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kern="0">
                <a:cs typeface="Times New Roman" pitchFamily="18" charset="0"/>
              </a:rPr>
              <a:t>     system połączony 35700 MW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kern="0">
                <a:cs typeface="Times New Roman" pitchFamily="18" charset="0"/>
              </a:rPr>
              <a:t>     wyłączone planowo dwie linie 400 kV łączące Słowację z Czechami</a:t>
            </a: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54144" y="332570"/>
            <a:ext cx="28357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Polska 1972</a:t>
            </a:r>
          </a:p>
        </p:txBody>
      </p:sp>
    </p:spTree>
    <p:extLst>
      <p:ext uri="{BB962C8B-B14F-4D97-AF65-F5344CB8AC3E}">
        <p14:creationId xmlns:p14="http://schemas.microsoft.com/office/powerpoint/2010/main" val="24227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  <p:bldP spid="40" grpId="0"/>
      <p:bldP spid="39" grpId="0"/>
      <p:bldP spid="38" grpId="0"/>
      <p:bldP spid="37" grpId="0"/>
      <p:bldP spid="4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.19"/>
          <p:cNvSpPr txBox="1">
            <a:spLocks/>
          </p:cNvSpPr>
          <p:nvPr/>
        </p:nvSpPr>
        <p:spPr bwMode="auto">
          <a:xfrm>
            <a:off x="1711171" y="4592201"/>
            <a:ext cx="49757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   16</a:t>
            </a:r>
            <a:r>
              <a:rPr lang="pl-PL" sz="1800" b="1" baseline="30000"/>
              <a:t>40</a:t>
            </a:r>
            <a:r>
              <a:rPr lang="pl-PL" sz="1800" baseline="30000"/>
              <a:t> </a:t>
            </a:r>
            <a:r>
              <a:rPr lang="pl-PL" sz="1800"/>
              <a:t>      przywrócono pełne zasilanie odbiorców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2" name="13.15"/>
          <p:cNvSpPr txBox="1">
            <a:spLocks/>
          </p:cNvSpPr>
          <p:nvPr/>
        </p:nvSpPr>
        <p:spPr bwMode="auto">
          <a:xfrm>
            <a:off x="1711171" y="3944501"/>
            <a:ext cx="36763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   16</a:t>
            </a:r>
            <a:r>
              <a:rPr lang="pl-PL" sz="1800" baseline="30000"/>
              <a:t> </a:t>
            </a:r>
            <a:r>
              <a:rPr lang="pl-PL" sz="1800"/>
              <a:t>      7300 MW załączone (90%)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3" name="13.10"/>
          <p:cNvSpPr txBox="1">
            <a:spLocks/>
          </p:cNvSpPr>
          <p:nvPr/>
        </p:nvSpPr>
        <p:spPr bwMode="auto">
          <a:xfrm>
            <a:off x="1711171" y="3260028"/>
            <a:ext cx="4378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 ~</a:t>
            </a:r>
            <a:r>
              <a:rPr lang="pl-PL" sz="1800" b="1"/>
              <a:t>14</a:t>
            </a:r>
            <a:r>
              <a:rPr lang="pl-PL" sz="1800" b="1" baseline="30000"/>
              <a:t>30</a:t>
            </a:r>
            <a:r>
              <a:rPr lang="pl-PL" sz="1800" baseline="30000"/>
              <a:t> </a:t>
            </a:r>
            <a:r>
              <a:rPr lang="pl-PL" sz="1800"/>
              <a:t>   6300 MW zostało załączone (80%)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5" name="13.00"/>
          <p:cNvSpPr txBox="1">
            <a:spLocks/>
          </p:cNvSpPr>
          <p:nvPr/>
        </p:nvSpPr>
        <p:spPr bwMode="auto">
          <a:xfrm>
            <a:off x="1711171" y="2575816"/>
            <a:ext cx="60717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~13</a:t>
            </a:r>
            <a:r>
              <a:rPr lang="pl-PL" sz="1800" b="1" baseline="30000"/>
              <a:t>36</a:t>
            </a:r>
            <a:r>
              <a:rPr lang="pl-PL" sz="1800"/>
              <a:t>   przywrócono zasilanie w Tokio – ok. 4700 MW (60</a:t>
            </a:r>
            <a:r>
              <a:rPr lang="pl-PL" sz="1800" smtClean="0"/>
              <a:t>%)</a:t>
            </a:r>
            <a:endParaRPr lang="pl-PL" sz="1800"/>
          </a:p>
        </p:txBody>
      </p:sp>
      <p:sp>
        <p:nvSpPr>
          <p:cNvPr id="10" name="12.00"/>
          <p:cNvSpPr txBox="1">
            <a:spLocks/>
          </p:cNvSpPr>
          <p:nvPr/>
        </p:nvSpPr>
        <p:spPr bwMode="auto">
          <a:xfrm>
            <a:off x="1711171" y="1783653"/>
            <a:ext cx="6245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13</a:t>
            </a:r>
            <a:r>
              <a:rPr lang="pl-PL" sz="1800" b="1" baseline="30000"/>
              <a:t>25</a:t>
            </a:r>
            <a:r>
              <a:rPr lang="pl-PL" sz="1800"/>
              <a:t> - </a:t>
            </a:r>
            <a:r>
              <a:rPr lang="pl-PL" sz="1800" b="1"/>
              <a:t>13</a:t>
            </a:r>
            <a:r>
              <a:rPr lang="pl-PL" sz="1800" b="1" baseline="30000"/>
              <a:t>35</a:t>
            </a:r>
            <a:r>
              <a:rPr lang="pl-PL" sz="1800"/>
              <a:t>  trzy wyłączone stacje zostały przywrócone do pracy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5" name="Przebieg"/>
          <p:cNvSpPr txBox="1">
            <a:spLocks/>
          </p:cNvSpPr>
          <p:nvPr/>
        </p:nvSpPr>
        <p:spPr bwMode="auto">
          <a:xfrm>
            <a:off x="1603221" y="1207391"/>
            <a:ext cx="1712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Likwidacja awarii</a:t>
            </a:r>
            <a:endParaRPr kumimoji="1" lang="pl-PL" sz="12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610437" y="584656"/>
            <a:ext cx="3004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 - Tokio 1987 r. </a:t>
            </a:r>
          </a:p>
        </p:txBody>
      </p:sp>
    </p:spTree>
    <p:extLst>
      <p:ext uri="{BB962C8B-B14F-4D97-AF65-F5344CB8AC3E}">
        <p14:creationId xmlns:p14="http://schemas.microsoft.com/office/powerpoint/2010/main" val="286149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.19"/>
          <p:cNvSpPr txBox="1">
            <a:spLocks/>
          </p:cNvSpPr>
          <p:nvPr/>
        </p:nvSpPr>
        <p:spPr bwMode="auto">
          <a:xfrm>
            <a:off x="1520264" y="4760913"/>
            <a:ext cx="4094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   </a:t>
            </a:r>
            <a:r>
              <a:rPr lang="pl-PL" sz="1800"/>
              <a:t>Windy: wiele ludzi utknęło w windach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2" name="13.15"/>
          <p:cNvSpPr txBox="1">
            <a:spLocks/>
          </p:cNvSpPr>
          <p:nvPr/>
        </p:nvSpPr>
        <p:spPr bwMode="auto">
          <a:xfrm>
            <a:off x="1520264" y="3860800"/>
            <a:ext cx="51424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  </a:t>
            </a:r>
            <a:r>
              <a:rPr lang="pl-PL" sz="1800"/>
              <a:t>Szpitale:</a:t>
            </a:r>
            <a:br>
              <a:rPr lang="pl-PL" sz="1800"/>
            </a:br>
            <a:r>
              <a:rPr lang="pl-PL" sz="1800"/>
              <a:t>        nie zanotowano żadnych groźnych incydentów</a:t>
            </a:r>
            <a:br>
              <a:rPr lang="pl-PL" sz="1800"/>
            </a:br>
            <a:r>
              <a:rPr lang="pl-PL" sz="1800"/>
              <a:t>        TEPCO dostarczyło przenośne agregaty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3" name="13.10"/>
          <p:cNvSpPr txBox="1">
            <a:spLocks/>
          </p:cNvSpPr>
          <p:nvPr/>
        </p:nvSpPr>
        <p:spPr bwMode="auto">
          <a:xfrm>
            <a:off x="1520264" y="3141663"/>
            <a:ext cx="74443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 Wodociągi:</a:t>
            </a:r>
            <a:br>
              <a:rPr lang="pl-PL" sz="1800"/>
            </a:br>
            <a:r>
              <a:rPr lang="pl-PL" sz="1800"/>
              <a:t>      dostawy wody zostały wstrzymane, jakość wody znacznie się pogorszyła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5" name="13.00"/>
          <p:cNvSpPr txBox="1">
            <a:spLocks/>
          </p:cNvSpPr>
          <p:nvPr/>
        </p:nvSpPr>
        <p:spPr bwMode="auto">
          <a:xfrm>
            <a:off x="1520264" y="2097088"/>
            <a:ext cx="6177973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Ruch uliczny:</a:t>
            </a:r>
            <a:br>
              <a:rPr lang="pl-PL" sz="1800"/>
            </a:br>
            <a:r>
              <a:rPr lang="pl-PL" sz="1800"/>
              <a:t>    ~10500 z 27000 sygnalizacji ulicznych zostało wyłączonych</a:t>
            </a:r>
            <a:br>
              <a:rPr lang="pl-PL" sz="1800"/>
            </a:br>
            <a:r>
              <a:rPr lang="pl-PL" sz="1800"/>
              <a:t>      nie zaobserwowano zwiększonej liczby wypadków</a:t>
            </a:r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0" name="12.00"/>
          <p:cNvSpPr txBox="1">
            <a:spLocks/>
          </p:cNvSpPr>
          <p:nvPr/>
        </p:nvSpPr>
        <p:spPr bwMode="auto">
          <a:xfrm>
            <a:off x="1520264" y="1341438"/>
            <a:ext cx="538609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Transport:</a:t>
            </a:r>
            <a:br>
              <a:rPr lang="pl-PL" sz="1800"/>
            </a:br>
            <a:r>
              <a:rPr lang="pl-PL" sz="1800"/>
              <a:t>     opóźnienia pociągów maks. 3</a:t>
            </a:r>
            <a:r>
              <a:rPr lang="pl-PL" sz="1800" baseline="30000"/>
              <a:t>50</a:t>
            </a:r>
            <a:r>
              <a:rPr lang="pl-PL" sz="1800"/>
              <a:t> godz. (33 tys ludzi)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5" name="Przebieg"/>
          <p:cNvSpPr txBox="1">
            <a:spLocks/>
          </p:cNvSpPr>
          <p:nvPr/>
        </p:nvSpPr>
        <p:spPr bwMode="auto">
          <a:xfrm>
            <a:off x="1412314" y="873125"/>
            <a:ext cx="1333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Skutki  awarii</a:t>
            </a:r>
            <a:endParaRPr kumimoji="1" lang="pl-PL" sz="12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069987" y="476590"/>
            <a:ext cx="3004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 - Tokio 1987 r. </a:t>
            </a:r>
          </a:p>
        </p:txBody>
      </p:sp>
      <p:sp>
        <p:nvSpPr>
          <p:cNvPr id="9" name="13.19"/>
          <p:cNvSpPr txBox="1">
            <a:spLocks/>
          </p:cNvSpPr>
          <p:nvPr/>
        </p:nvSpPr>
        <p:spPr bwMode="auto">
          <a:xfrm>
            <a:off x="1520264" y="5337175"/>
            <a:ext cx="47663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 b="1"/>
              <a:t>   </a:t>
            </a:r>
            <a:r>
              <a:rPr lang="pl-PL" sz="1800">
                <a:solidFill>
                  <a:srgbClr val="C00000"/>
                </a:solidFill>
              </a:rPr>
              <a:t>W rządowej Komisji Finansów zgasło światło</a:t>
            </a:r>
            <a:endParaRPr kumimoji="1" lang="pl-PL" sz="1700" kern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5" grpId="0"/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ykonanie"/>
          <p:cNvSpPr txBox="1">
            <a:spLocks/>
          </p:cNvSpPr>
          <p:nvPr/>
        </p:nvSpPr>
        <p:spPr bwMode="auto">
          <a:xfrm>
            <a:off x="1475570" y="3068950"/>
            <a:ext cx="68095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Wykonanie: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 godz. 12 - obciążenie 18722 MW   i  narastało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 napięcia w sieci 400 kV i 220 kV w centralnej i północnej części kraju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             </a:t>
            </a:r>
            <a:r>
              <a:rPr kumimoji="1" lang="pl-PL" sz="1800" b="1" i="1" kern="0">
                <a:solidFill>
                  <a:srgbClr val="C00000"/>
                </a:solidFill>
                <a:cs typeface="Times New Roman" pitchFamily="18" charset="0"/>
              </a:rPr>
              <a:t>w dolnych granicach</a:t>
            </a:r>
          </a:p>
        </p:txBody>
      </p:sp>
      <p:sp>
        <p:nvSpPr>
          <p:cNvPr id="11" name="Prognoza"/>
          <p:cNvSpPr txBox="1">
            <a:spLocks/>
          </p:cNvSpPr>
          <p:nvPr/>
        </p:nvSpPr>
        <p:spPr bwMode="auto">
          <a:xfrm>
            <a:off x="1475570" y="2097088"/>
            <a:ext cx="73161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Prognoza zapotrzebowania: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   dolina 11259 MW, szczyt poranny 18200 MW, szczyt wieczorny 1750 MW </a:t>
            </a:r>
          </a:p>
        </p:txBody>
      </p:sp>
      <p:sp>
        <p:nvSpPr>
          <p:cNvPr id="16" name="Stan"/>
          <p:cNvSpPr txBox="1">
            <a:spLocks/>
          </p:cNvSpPr>
          <p:nvPr/>
        </p:nvSpPr>
        <p:spPr bwMode="auto">
          <a:xfrm>
            <a:off x="1317576" y="1382529"/>
            <a:ext cx="1598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Stan przed awarią:</a:t>
            </a:r>
            <a:endParaRPr lang="pl-PL" sz="1800"/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584656"/>
            <a:ext cx="40299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 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Polska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 czewca 2006r. </a:t>
            </a:r>
          </a:p>
        </p:txBody>
      </p:sp>
    </p:spTree>
    <p:extLst>
      <p:ext uri="{BB962C8B-B14F-4D97-AF65-F5344CB8AC3E}">
        <p14:creationId xmlns:p14="http://schemas.microsoft.com/office/powerpoint/2010/main" val="20209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kutki"/>
          <p:cNvSpPr txBox="1">
            <a:spLocks/>
          </p:cNvSpPr>
          <p:nvPr/>
        </p:nvSpPr>
        <p:spPr bwMode="auto">
          <a:xfrm>
            <a:off x="874630" y="5553075"/>
            <a:ext cx="7873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600"/>
              <a:t>      </a:t>
            </a:r>
            <a:r>
              <a:rPr lang="pl-PL" sz="1600" b="1" i="1">
                <a:solidFill>
                  <a:srgbClr val="C00000"/>
                </a:solidFill>
              </a:rPr>
              <a:t>Niskie poziomy napięć spowodowały wyłączenia wielu GPZ w części północno wschodniej</a:t>
            </a:r>
            <a:endParaRPr kumimoji="1" lang="pl-PL" sz="1600" b="1" i="1" kern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Napięcia"/>
          <p:cNvSpPr txBox="1">
            <a:spLocks/>
          </p:cNvSpPr>
          <p:nvPr/>
        </p:nvSpPr>
        <p:spPr bwMode="auto">
          <a:xfrm>
            <a:off x="1258573" y="5084763"/>
            <a:ext cx="67376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600"/>
              <a:t>      Napięcia: Dunowo 350, 199, 103 kV, Żarnowiec 100 kV Olsztyn Mątki 90 kV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24" name="13.13"/>
          <p:cNvSpPr txBox="1">
            <a:spLocks/>
          </p:cNvSpPr>
          <p:nvPr/>
        </p:nvSpPr>
        <p:spPr bwMode="auto">
          <a:xfrm>
            <a:off x="1331598" y="4508500"/>
            <a:ext cx="6019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13</a:t>
            </a:r>
            <a:r>
              <a:rPr lang="pl-PL" sz="1600" baseline="30000"/>
              <a:t> </a:t>
            </a:r>
            <a:r>
              <a:rPr lang="pl-PL" sz="1600"/>
              <a:t>       wyłącza się łącze HVDC Słupsk – Stärnö (import 300 MW)</a:t>
            </a:r>
            <a:br>
              <a:rPr lang="pl-PL" sz="1600"/>
            </a:br>
            <a:r>
              <a:rPr lang="pl-PL" sz="1600"/>
              <a:t>               </a:t>
            </a:r>
            <a:r>
              <a:rPr lang="pl-PL" sz="1600" smtClean="0"/>
              <a:t>wyłącza </a:t>
            </a:r>
            <a:r>
              <a:rPr lang="pl-PL" sz="1600"/>
              <a:t>się też bateria kondensatorów w stacji Słupsk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22" name="13.12"/>
          <p:cNvSpPr txBox="1">
            <a:spLocks/>
          </p:cNvSpPr>
          <p:nvPr/>
        </p:nvSpPr>
        <p:spPr bwMode="auto">
          <a:xfrm>
            <a:off x="1331550" y="4149100"/>
            <a:ext cx="44018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12</a:t>
            </a:r>
            <a:r>
              <a:rPr lang="pl-PL" sz="1600" baseline="30000"/>
              <a:t> </a:t>
            </a:r>
            <a:r>
              <a:rPr lang="pl-PL" sz="1600"/>
              <a:t>       generatorów 1, 2 i 3 w EC Starachowice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3" name="13.09a"/>
          <p:cNvSpPr txBox="1">
            <a:spLocks/>
          </p:cNvSpPr>
          <p:nvPr/>
        </p:nvSpPr>
        <p:spPr bwMode="auto">
          <a:xfrm>
            <a:off x="1331598" y="3789363"/>
            <a:ext cx="620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09</a:t>
            </a:r>
            <a:r>
              <a:rPr lang="pl-PL" sz="1600" baseline="30000"/>
              <a:t> </a:t>
            </a:r>
            <a:r>
              <a:rPr lang="pl-PL" sz="1600"/>
              <a:t>       generatora nr 3 w el. Ostrołęka oraz gen. 2 i 4 w EC Białystok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20" name="Niski"/>
          <p:cNvSpPr txBox="1">
            <a:spLocks/>
          </p:cNvSpPr>
          <p:nvPr/>
        </p:nvSpPr>
        <p:spPr bwMode="auto">
          <a:xfrm>
            <a:off x="1258573" y="3429000"/>
            <a:ext cx="5172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600"/>
              <a:t>      Niski poziom napięcia powoduje  samoczynne wyłączenia: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9" name="13.09"/>
          <p:cNvSpPr txBox="1">
            <a:spLocks/>
          </p:cNvSpPr>
          <p:nvPr/>
        </p:nvSpPr>
        <p:spPr bwMode="auto">
          <a:xfrm>
            <a:off x="1331598" y="2816225"/>
            <a:ext cx="61443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09</a:t>
            </a:r>
            <a:r>
              <a:rPr lang="pl-PL" sz="1600" baseline="30000"/>
              <a:t> </a:t>
            </a:r>
            <a:r>
              <a:rPr lang="pl-PL" sz="1600"/>
              <a:t>       wyłącza się blok nr 7 w el. Kozienice</a:t>
            </a:r>
            <a:br>
              <a:rPr lang="pl-PL" sz="1600"/>
            </a:br>
            <a:r>
              <a:rPr lang="pl-PL" sz="1600"/>
              <a:t>               (niskie napięcie w układzie zasilania wentylatora podmuchu)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8" name="13.08a"/>
          <p:cNvSpPr txBox="1">
            <a:spLocks/>
          </p:cNvSpPr>
          <p:nvPr/>
        </p:nvSpPr>
        <p:spPr bwMode="auto">
          <a:xfrm>
            <a:off x="1331598" y="2239963"/>
            <a:ext cx="64601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08’25</a:t>
            </a:r>
            <a:r>
              <a:rPr lang="pl-PL" sz="1600" baseline="30000"/>
              <a:t> </a:t>
            </a:r>
            <a:r>
              <a:rPr lang="pl-PL" sz="1600"/>
              <a:t>   blok nr 2 w el. </a:t>
            </a:r>
            <a:r>
              <a:rPr lang="pl-PL" sz="1600" smtClean="0"/>
              <a:t>Ostrołęka </a:t>
            </a:r>
            <a:r>
              <a:rPr lang="pl-PL" sz="1600"/>
              <a:t>przechodzi do pracy na potrzeby własne</a:t>
            </a:r>
            <a:br>
              <a:rPr lang="pl-PL" sz="1600"/>
            </a:br>
            <a:r>
              <a:rPr lang="pl-PL" sz="1600"/>
              <a:t>              gwałtowny spadek napięcia w północno wschodniej części kraju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5" name="13.08"/>
          <p:cNvSpPr txBox="1">
            <a:spLocks/>
          </p:cNvSpPr>
          <p:nvPr/>
        </p:nvSpPr>
        <p:spPr bwMode="auto">
          <a:xfrm>
            <a:off x="1330010" y="1700213"/>
            <a:ext cx="56569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08’15</a:t>
            </a:r>
            <a:r>
              <a:rPr lang="pl-PL" sz="1600" baseline="30000"/>
              <a:t> </a:t>
            </a:r>
            <a:r>
              <a:rPr lang="pl-PL" sz="1600"/>
              <a:t>   wyłącza się blok nr 3 w el. </a:t>
            </a:r>
            <a:r>
              <a:rPr lang="pl-PL" sz="1600" smtClean="0"/>
              <a:t>Ostrołęka </a:t>
            </a:r>
            <a:r>
              <a:rPr lang="pl-PL" sz="1600"/>
              <a:t>(niskie napięcie)</a:t>
            </a:r>
            <a:br>
              <a:rPr lang="pl-PL" sz="1600"/>
            </a:br>
            <a:r>
              <a:rPr lang="pl-PL" sz="1600"/>
              <a:t>               (zabezpieczenie </a:t>
            </a:r>
            <a:r>
              <a:rPr lang="pl-PL" sz="1600" smtClean="0"/>
              <a:t>podimpedancyjne </a:t>
            </a:r>
            <a:r>
              <a:rPr lang="pl-PL" sz="1600"/>
              <a:t>i od mocy zwrotnej)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0" name="13.04"/>
          <p:cNvSpPr txBox="1">
            <a:spLocks/>
          </p:cNvSpPr>
          <p:nvPr/>
        </p:nvSpPr>
        <p:spPr bwMode="auto">
          <a:xfrm>
            <a:off x="1330010" y="1233488"/>
            <a:ext cx="61682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 b="1"/>
              <a:t>13</a:t>
            </a:r>
            <a:r>
              <a:rPr lang="pl-PL" sz="1600" b="1" baseline="30000"/>
              <a:t>04</a:t>
            </a:r>
            <a:r>
              <a:rPr lang="pl-PL" sz="1600"/>
              <a:t>       postępujący spadek napięcia w rozdzielniach 110 kV i 220 kV</a:t>
            </a:r>
            <a:br>
              <a:rPr lang="pl-PL" sz="1600"/>
            </a:br>
            <a:r>
              <a:rPr lang="pl-PL" sz="1600"/>
              <a:t>                    w stacji Ostrołeka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35" name="Przebieg"/>
          <p:cNvSpPr txBox="1">
            <a:spLocks/>
          </p:cNvSpPr>
          <p:nvPr/>
        </p:nvSpPr>
        <p:spPr bwMode="auto">
          <a:xfrm>
            <a:off x="1222060" y="873125"/>
            <a:ext cx="74533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Przebieg awarii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584656"/>
            <a:ext cx="3980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 - Polska 26 czewca 2006r. </a:t>
            </a:r>
          </a:p>
        </p:txBody>
      </p:sp>
    </p:spTree>
    <p:extLst>
      <p:ext uri="{BB962C8B-B14F-4D97-AF65-F5344CB8AC3E}">
        <p14:creationId xmlns:p14="http://schemas.microsoft.com/office/powerpoint/2010/main" val="24094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4" grpId="0"/>
      <p:bldP spid="22" grpId="0"/>
      <p:bldP spid="13" grpId="0"/>
      <p:bldP spid="20" grpId="0"/>
      <p:bldP spid="19" grpId="0"/>
      <p:bldP spid="18" grpId="0"/>
      <p:bldP spid="1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4089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Szczecin 9 kwietnia 2008r.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9" y="476591"/>
            <a:ext cx="7489031" cy="541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2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4089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Szczecin 9 kwietnia 2008r.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3" y="683861"/>
            <a:ext cx="8053007" cy="506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8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4089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Szczecin 9 kwietnia 2008r.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26" y="508862"/>
            <a:ext cx="6259354" cy="558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5155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Krosno – Lemeszany  13 marca 2009r.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00"/>
            <a:ext cx="4519422" cy="557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5155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Krosno – Lemeszany  13 marca 2009r.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40" y="579538"/>
            <a:ext cx="4416171" cy="55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3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5155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Krosno – Lemeszany  13 marca 2009r.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25" y="476590"/>
            <a:ext cx="5960745" cy="545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9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750"/>
          <p:cNvSpPr txBox="1">
            <a:spLocks/>
          </p:cNvSpPr>
          <p:nvPr/>
        </p:nvSpPr>
        <p:spPr bwMode="auto">
          <a:xfrm>
            <a:off x="1851871" y="5516563"/>
            <a:ext cx="58905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q"/>
              <a:defRPr/>
            </a:pPr>
            <a:r>
              <a:rPr lang="pl-PL" sz="1600"/>
              <a:t>wyłączenie lokalnego obszaru o mocy ok. </a:t>
            </a:r>
            <a:r>
              <a:rPr lang="pl-PL" sz="1600" b="1">
                <a:solidFill>
                  <a:srgbClr val="FF0000"/>
                </a:solidFill>
              </a:rPr>
              <a:t>750 MW </a:t>
            </a:r>
            <a:r>
              <a:rPr lang="pl-PL" sz="1600"/>
              <a:t>na ok.12 </a:t>
            </a:r>
            <a:r>
              <a:rPr lang="pl-PL" sz="1600" smtClean="0"/>
              <a:t>minut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41" name="420"/>
          <p:cNvSpPr txBox="1">
            <a:spLocks/>
          </p:cNvSpPr>
          <p:nvPr/>
        </p:nvSpPr>
        <p:spPr bwMode="auto">
          <a:xfrm>
            <a:off x="1851871" y="5121275"/>
            <a:ext cx="6604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q"/>
              <a:defRPr/>
            </a:pPr>
            <a:r>
              <a:rPr lang="pl-PL" sz="1600"/>
              <a:t>selektywne wyłączenie odbiorów na Śląsku o mocy ok. </a:t>
            </a:r>
            <a:r>
              <a:rPr lang="pl-PL" sz="1600" b="1">
                <a:solidFill>
                  <a:srgbClr val="FF0000"/>
                </a:solidFill>
              </a:rPr>
              <a:t>420MW</a:t>
            </a:r>
            <a:r>
              <a:rPr lang="pl-PL" sz="1600"/>
              <a:t> przez </a:t>
            </a:r>
            <a:r>
              <a:rPr lang="pl-PL" sz="1600" smtClean="0"/>
              <a:t>SCO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17" name="Skutki"/>
          <p:cNvSpPr txBox="1">
            <a:spLocks/>
          </p:cNvSpPr>
          <p:nvPr/>
        </p:nvSpPr>
        <p:spPr bwMode="auto">
          <a:xfrm>
            <a:off x="1778846" y="4689475"/>
            <a:ext cx="11365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Skutki </a:t>
            </a:r>
            <a:r>
              <a:rPr kumimoji="1" lang="pl-PL" sz="1600" b="1" i="1" kern="0" smtClean="0">
                <a:solidFill>
                  <a:srgbClr val="0070C0"/>
                </a:solidFill>
                <a:cs typeface="Times New Roman" pitchFamily="18" charset="0"/>
              </a:rPr>
              <a:t>awarii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40" name="Turów"/>
          <p:cNvSpPr txBox="1">
            <a:spLocks/>
          </p:cNvSpPr>
          <p:nvPr/>
        </p:nvSpPr>
        <p:spPr bwMode="auto">
          <a:xfrm>
            <a:off x="1851871" y="4113213"/>
            <a:ext cx="49198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godz. 1</a:t>
            </a:r>
            <a:r>
              <a:rPr lang="pl-PL" sz="1600" baseline="30000"/>
              <a:t>26</a:t>
            </a:r>
            <a:r>
              <a:rPr lang="pl-PL" sz="1600"/>
              <a:t>-8</a:t>
            </a:r>
            <a:r>
              <a:rPr lang="pl-PL" sz="1600" baseline="30000"/>
              <a:t>31</a:t>
            </a:r>
            <a:r>
              <a:rPr lang="pl-PL" sz="1600"/>
              <a:t> uruchomiono wszystkie bloki w el. </a:t>
            </a:r>
            <a:r>
              <a:rPr lang="pl-PL" sz="1600" smtClean="0"/>
              <a:t>Turów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9" name="Blachownia"/>
          <p:cNvSpPr txBox="1">
            <a:spLocks/>
          </p:cNvSpPr>
          <p:nvPr/>
        </p:nvSpPr>
        <p:spPr bwMode="auto">
          <a:xfrm>
            <a:off x="1851871" y="3716338"/>
            <a:ext cx="41261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godz. 20</a:t>
            </a:r>
            <a:r>
              <a:rPr lang="pl-PL" sz="1600" baseline="30000"/>
              <a:t>28</a:t>
            </a:r>
            <a:r>
              <a:rPr lang="pl-PL" sz="1600"/>
              <a:t>-20</a:t>
            </a:r>
            <a:r>
              <a:rPr lang="pl-PL" sz="1600" baseline="30000"/>
              <a:t>08</a:t>
            </a:r>
            <a:r>
              <a:rPr lang="pl-PL" sz="1600"/>
              <a:t> uruchomiono el. </a:t>
            </a:r>
            <a:r>
              <a:rPr lang="pl-PL" sz="1600" smtClean="0"/>
              <a:t>Blachownia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8" name="MIK-JOA"/>
          <p:cNvSpPr txBox="1">
            <a:spLocks/>
          </p:cNvSpPr>
          <p:nvPr/>
        </p:nvSpPr>
        <p:spPr bwMode="auto">
          <a:xfrm>
            <a:off x="1851871" y="3357563"/>
            <a:ext cx="6201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godz. 20</a:t>
            </a:r>
            <a:r>
              <a:rPr lang="pl-PL" sz="1600" baseline="30000"/>
              <a:t>37</a:t>
            </a:r>
            <a:r>
              <a:rPr lang="pl-PL" sz="1600"/>
              <a:t> następuje synchronizacja , załączenie linii 400kV </a:t>
            </a:r>
            <a:r>
              <a:rPr lang="pl-PL" sz="1600" smtClean="0"/>
              <a:t>MIK-JOA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16" name="Resynchronizacja"/>
          <p:cNvSpPr txBox="1">
            <a:spLocks/>
          </p:cNvSpPr>
          <p:nvPr/>
        </p:nvSpPr>
        <p:spPr bwMode="auto">
          <a:xfrm>
            <a:off x="1778846" y="3068638"/>
            <a:ext cx="15068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 smtClean="0">
                <a:solidFill>
                  <a:srgbClr val="0070C0"/>
                </a:solidFill>
                <a:cs typeface="Times New Roman" pitchFamily="18" charset="0"/>
              </a:rPr>
              <a:t>Resynchronizacja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15" name="Awaria"/>
          <p:cNvSpPr txBox="1">
            <a:spLocks/>
          </p:cNvSpPr>
          <p:nvPr/>
        </p:nvSpPr>
        <p:spPr bwMode="auto">
          <a:xfrm>
            <a:off x="1562946" y="2673350"/>
            <a:ext cx="68975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lang="pl-PL" sz="1600" b="1" i="1">
                <a:solidFill>
                  <a:srgbClr val="FF0000"/>
                </a:solidFill>
              </a:rPr>
              <a:t>Obszar zasilany z  MIK-ATR stał się wyspą i nie był w stanie utrzymać się w pracy</a:t>
            </a:r>
            <a:endParaRPr kumimoji="1" lang="pl-PL" sz="1600" i="1" kern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6" name="ATR"/>
          <p:cNvSpPr txBox="1">
            <a:spLocks/>
          </p:cNvSpPr>
          <p:nvPr/>
        </p:nvSpPr>
        <p:spPr bwMode="auto">
          <a:xfrm>
            <a:off x="2139208" y="1989138"/>
            <a:ext cx="44607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kumimoji="1" lang="pl-PL" sz="1600" kern="0">
                <a:cs typeface="Times New Roman" pitchFamily="18" charset="0"/>
              </a:rPr>
              <a:t> </a:t>
            </a:r>
            <a:r>
              <a:rPr lang="pl-PL" sz="1600"/>
              <a:t>przeciąża się ATR 400/220kV w Mikułowej, </a:t>
            </a:r>
            <a:endParaRPr lang="pl-PL" sz="1600" smtClean="0"/>
          </a:p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600"/>
              <a:t> </a:t>
            </a:r>
            <a:r>
              <a:rPr lang="pl-PL" sz="1600" smtClean="0"/>
              <a:t>        po </a:t>
            </a:r>
            <a:r>
              <a:rPr lang="pl-PL" sz="1600"/>
              <a:t>25 minutach model cieplny wyłącza ATR</a:t>
            </a: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14" name="2."/>
          <p:cNvSpPr txBox="1">
            <a:spLocks/>
          </p:cNvSpPr>
          <p:nvPr/>
        </p:nvSpPr>
        <p:spPr bwMode="auto">
          <a:xfrm>
            <a:off x="1851871" y="1592263"/>
            <a:ext cx="50077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600" b="1"/>
              <a:t>2. </a:t>
            </a:r>
            <a:r>
              <a:rPr lang="pl-PL" sz="1600"/>
              <a:t>Część deficytowa (Śląsk), 48.4Hz, SCO wyłącza 420 </a:t>
            </a:r>
            <a:r>
              <a:rPr lang="pl-PL" sz="1600" smtClean="0"/>
              <a:t>MW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44" name="1."/>
          <p:cNvSpPr txBox="1">
            <a:spLocks/>
          </p:cNvSpPr>
          <p:nvPr/>
        </p:nvSpPr>
        <p:spPr bwMode="auto">
          <a:xfrm>
            <a:off x="1851871" y="1268413"/>
            <a:ext cx="47093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defRPr/>
            </a:pPr>
            <a:r>
              <a:rPr lang="pl-PL" sz="1600" b="1"/>
              <a:t>1. </a:t>
            </a:r>
            <a:r>
              <a:rPr lang="pl-PL" sz="1600"/>
              <a:t>Część nadwyżkowa z el. Turów, częstotliwość 50.6 </a:t>
            </a:r>
            <a:r>
              <a:rPr lang="pl-PL" sz="1600" smtClean="0"/>
              <a:t>Hz</a:t>
            </a:r>
            <a:endParaRPr kumimoji="1" lang="pl-PL" sz="1600" kern="0">
              <a:cs typeface="Times New Roman" pitchFamily="18" charset="0"/>
            </a:endParaRPr>
          </a:p>
        </p:txBody>
      </p:sp>
      <p:sp>
        <p:nvSpPr>
          <p:cNvPr id="35" name="Podział"/>
          <p:cNvSpPr txBox="1">
            <a:spLocks/>
          </p:cNvSpPr>
          <p:nvPr/>
        </p:nvSpPr>
        <p:spPr bwMode="auto">
          <a:xfrm>
            <a:off x="1778846" y="873125"/>
            <a:ext cx="30264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Podział systemu na dwa podsystemy</a:t>
            </a:r>
            <a:endParaRPr kumimoji="1" lang="pl-PL" sz="1600" kern="0">
              <a:cs typeface="Times New Roman" pitchFamily="18" charset="0"/>
            </a:endParaRPr>
          </a:p>
          <a:p>
            <a:pPr marL="342900" indent="-342900" defTabSz="912813" eaLnBrk="0" hangingPunct="0">
              <a:buClr>
                <a:schemeClr val="accent2"/>
              </a:buClr>
              <a:buFont typeface="Monotype Sorts"/>
              <a:buChar char="z"/>
              <a:defRPr/>
            </a:pPr>
            <a:endParaRPr kumimoji="1" lang="pl-PL" sz="1600" kern="0">
              <a:latin typeface="+mn-lt"/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950563" y="440194"/>
            <a:ext cx="32428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Polska 1972  c.d.</a:t>
            </a:r>
          </a:p>
        </p:txBody>
      </p:sp>
    </p:spTree>
    <p:extLst>
      <p:ext uri="{BB962C8B-B14F-4D97-AF65-F5344CB8AC3E}">
        <p14:creationId xmlns:p14="http://schemas.microsoft.com/office/powerpoint/2010/main" val="17495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  <p:bldP spid="17" grpId="0"/>
      <p:bldP spid="40" grpId="0"/>
      <p:bldP spid="39" grpId="0"/>
      <p:bldP spid="38" grpId="0"/>
      <p:bldP spid="16" grpId="0"/>
      <p:bldP spid="15" grpId="0"/>
      <p:bldP spid="36" grpId="0"/>
      <p:bldP spid="14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261146"/>
            <a:ext cx="5155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Krosno – Lemeszany  13 marca 2009r.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9" y="904879"/>
            <a:ext cx="8201501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581872" y="152636"/>
            <a:ext cx="51552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Krosno – Lemeszany  13 marca 2009r.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42" y="692620"/>
            <a:ext cx="7299008" cy="547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841832" y="152636"/>
            <a:ext cx="14603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Linia 400 kV ??? 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35" y="488667"/>
            <a:ext cx="7480935" cy="546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3841832" y="152636"/>
            <a:ext cx="14603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Linia 400 kV ??? 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66" y="476590"/>
            <a:ext cx="6903244" cy="56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"/>
          <p:cNvSpPr txBox="1">
            <a:spLocks noChangeArrowheads="1"/>
          </p:cNvSpPr>
          <p:nvPr/>
        </p:nvSpPr>
        <p:spPr bwMode="auto">
          <a:xfrm>
            <a:off x="3841832" y="152636"/>
            <a:ext cx="14603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Linia 400 kV ??? 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0" y="660683"/>
            <a:ext cx="8169021" cy="485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56999" y="2697977"/>
            <a:ext cx="2291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pl-PL" altLang="pl-PL" sz="2400" b="1" i="1" smtClean="0">
                <a:solidFill>
                  <a:srgbClr val="0070C0"/>
                </a:solidFill>
                <a:latin typeface="Times New Roman" pitchFamily="18" charset="0"/>
              </a:rPr>
              <a:t>Awarie systemowe</a:t>
            </a:r>
            <a:endParaRPr lang="pl-PL" altLang="pl-PL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23044" y="5096309"/>
            <a:ext cx="336630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None/>
              <a:defRPr/>
            </a:pP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Dziękujemy </a:t>
            </a:r>
            <a:r>
              <a:rPr kumimoji="1" lang="pl-PL" sz="2700" i="1" kern="0">
                <a:solidFill>
                  <a:srgbClr val="00B050"/>
                </a:solidFill>
                <a:latin typeface="+mn-lt"/>
              </a:rPr>
              <a:t>za </a:t>
            </a: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uwagę</a:t>
            </a:r>
            <a:endParaRPr kumimoji="1" lang="pl-PL" sz="27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6913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tan"/>
          <p:cNvSpPr txBox="1">
            <a:spLocks/>
          </p:cNvSpPr>
          <p:nvPr/>
        </p:nvSpPr>
        <p:spPr bwMode="auto">
          <a:xfrm>
            <a:off x="1259540" y="1484313"/>
            <a:ext cx="74882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Stan przed awarią:</a:t>
            </a:r>
          </a:p>
          <a:p>
            <a:pPr marL="342900" indent="-342900" defTabSz="912813" eaLnBrk="0" hangingPunct="0">
              <a:buClr>
                <a:schemeClr val="accent2"/>
              </a:buClr>
              <a:defRPr/>
            </a:pPr>
            <a:endParaRPr kumimoji="1" lang="pl-PL" sz="1600" b="1" i="1" kern="0">
              <a:solidFill>
                <a:srgbClr val="0070C0"/>
              </a:solidFill>
              <a:cs typeface="Times New Roman" pitchFamily="18" charset="0"/>
            </a:endParaRPr>
          </a:p>
          <a:p>
            <a:pPr marL="342900" indent="-342900" defTabSz="912813" eaLnBrk="0" hangingPunct="0">
              <a:lnSpc>
                <a:spcPct val="150000"/>
              </a:lnSpc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Obciążenie systemu Włoch 27702 MW (szcz.pomp. 3638)</a:t>
            </a:r>
          </a:p>
          <a:p>
            <a:pPr marL="342900" indent="-342900" defTabSz="912813" eaLnBrk="0" hangingPunct="0">
              <a:lnSpc>
                <a:spcPct val="150000"/>
              </a:lnSpc>
              <a:buClr>
                <a:schemeClr val="accent2"/>
              </a:buClr>
              <a:defRPr/>
            </a:pPr>
            <a:r>
              <a:rPr kumimoji="1" lang="pl-PL" sz="1800" kern="0">
                <a:cs typeface="Times New Roman" pitchFamily="18" charset="0"/>
              </a:rPr>
              <a:t> Import Włoch 6651 MW (ok. 300 MW ponad plan) </a:t>
            </a:r>
          </a:p>
          <a:p>
            <a:pPr marL="342900" indent="-342900" defTabSz="912813" eaLnBrk="0" hangingPunct="0">
              <a:lnSpc>
                <a:spcPct val="150000"/>
              </a:lnSpc>
              <a:buClr>
                <a:schemeClr val="accent2"/>
              </a:buClr>
              <a:defRPr/>
            </a:pPr>
            <a:endParaRPr kumimoji="1" lang="pl-PL" sz="1800" kern="0">
              <a:cs typeface="Times New Roman" pitchFamily="18" charset="0"/>
            </a:endParaRPr>
          </a:p>
          <a:p>
            <a:pPr marL="342900" indent="-342900" defTabSz="912813" eaLnBrk="0" hangingPunct="0">
              <a:lnSpc>
                <a:spcPct val="150000"/>
              </a:lnSpc>
              <a:buClr>
                <a:schemeClr val="accent2"/>
              </a:buClr>
              <a:defRPr/>
            </a:pPr>
            <a:r>
              <a:rPr kumimoji="1" lang="pl-PL" sz="1800" kern="0" smtClean="0">
                <a:cs typeface="Times New Roman" pitchFamily="18" charset="0"/>
              </a:rPr>
              <a:t>Przepływ transgraniczne</a:t>
            </a:r>
            <a:r>
              <a:rPr kumimoji="1" lang="pl-PL" sz="1800" kern="0">
                <a:cs typeface="Times New Roman" pitchFamily="18" charset="0"/>
              </a:rPr>
              <a:t>, MW</a:t>
            </a:r>
          </a:p>
          <a:p>
            <a:pPr>
              <a:lnSpc>
                <a:spcPct val="150000"/>
              </a:lnSpc>
              <a:defRPr/>
            </a:pPr>
            <a:r>
              <a:rPr lang="pl-PL" sz="1800"/>
              <a:t>   </a:t>
            </a:r>
            <a:r>
              <a:rPr lang="pl-PL" sz="1800" smtClean="0"/>
              <a:t>Szwajcaria – Włochy  </a:t>
            </a:r>
            <a:r>
              <a:rPr lang="pl-PL" sz="1800"/>
              <a:t>3610 plan. 3068      Francja – Włochy  2212 plan  2650</a:t>
            </a:r>
          </a:p>
          <a:p>
            <a:pPr>
              <a:lnSpc>
                <a:spcPct val="150000"/>
              </a:lnSpc>
              <a:defRPr/>
            </a:pPr>
            <a:r>
              <a:rPr lang="pl-PL" sz="1800"/>
              <a:t>  Słowenia </a:t>
            </a:r>
            <a:r>
              <a:rPr lang="pl-PL" sz="1800" smtClean="0"/>
              <a:t>– Włochy     </a:t>
            </a:r>
            <a:r>
              <a:rPr lang="pl-PL" sz="1800"/>
              <a:t>638  plan.   467       Austria – Włochy     191 plan   223 </a:t>
            </a: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24489" y="440194"/>
            <a:ext cx="28950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Włochy 2003</a:t>
            </a:r>
          </a:p>
        </p:txBody>
      </p:sp>
    </p:spTree>
    <p:extLst>
      <p:ext uri="{BB962C8B-B14F-4D97-AF65-F5344CB8AC3E}">
        <p14:creationId xmlns:p14="http://schemas.microsoft.com/office/powerpoint/2010/main" val="2650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24489" y="440194"/>
            <a:ext cx="28950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Włochy 2003</a:t>
            </a:r>
          </a:p>
        </p:txBody>
      </p:sp>
      <p:pic>
        <p:nvPicPr>
          <p:cNvPr id="18435" name="Picture 3" descr="wlo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0" y="1196690"/>
            <a:ext cx="7753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889125" y="5554663"/>
            <a:ext cx="462756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 anchor="b"/>
          <a:lstStyle/>
          <a:p>
            <a:pPr defTabSz="912813" eaLnBrk="0" hangingPunct="0">
              <a:defRPr/>
            </a:pPr>
            <a:r>
              <a:rPr kumimoji="1" lang="pl-PL" sz="1600"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Połączenia Włoch z siecią UCTE</a:t>
            </a:r>
          </a:p>
        </p:txBody>
      </p:sp>
    </p:spTree>
    <p:extLst>
      <p:ext uri="{BB962C8B-B14F-4D97-AF65-F5344CB8AC3E}">
        <p14:creationId xmlns:p14="http://schemas.microsoft.com/office/powerpoint/2010/main" val="19132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ackout"/>
          <p:cNvSpPr txBox="1">
            <a:spLocks noChangeArrowheads="1"/>
          </p:cNvSpPr>
          <p:nvPr/>
        </p:nvSpPr>
        <p:spPr bwMode="auto">
          <a:xfrm>
            <a:off x="3204587" y="5623486"/>
            <a:ext cx="221456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 anchor="b"/>
          <a:lstStyle/>
          <a:p>
            <a:pPr defTabSz="912813" eaLnBrk="0" hangingPunct="0">
              <a:defRPr/>
            </a:pPr>
            <a:r>
              <a:rPr kumimoji="1" lang="pl-PL" sz="4000" b="1" i="1" kern="0">
                <a:cs typeface="Times New Roman" pitchFamily="18" charset="0"/>
              </a:rPr>
              <a:t>Blackout </a:t>
            </a:r>
          </a:p>
        </p:txBody>
      </p:sp>
      <p:sp>
        <p:nvSpPr>
          <p:cNvPr id="12" name="T_9"/>
          <p:cNvSpPr txBox="1">
            <a:spLocks/>
          </p:cNvSpPr>
          <p:nvPr/>
        </p:nvSpPr>
        <p:spPr bwMode="auto">
          <a:xfrm>
            <a:off x="1259900" y="4687655"/>
            <a:ext cx="741388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Godz. 3</a:t>
            </a:r>
            <a:r>
              <a:rPr lang="pl-PL" sz="1700" baseline="30000"/>
              <a:t>28</a:t>
            </a:r>
            <a:r>
              <a:rPr lang="pl-PL" sz="1700"/>
              <a:t> w systemie włoskim następuje automatyczne ograniczanie obciążenia, </a:t>
            </a:r>
            <a:r>
              <a:rPr lang="pl-PL" sz="1700" smtClean="0"/>
              <a:t/>
            </a:r>
            <a:br>
              <a:rPr lang="pl-PL" sz="1700" smtClean="0"/>
            </a:br>
            <a:r>
              <a:rPr lang="pl-PL" sz="1700" smtClean="0"/>
              <a:t>wypadnięcie </a:t>
            </a:r>
            <a:r>
              <a:rPr lang="pl-PL" sz="1700"/>
              <a:t>wielu elektrowni system nie zdołał się utrzymać</a:t>
            </a:r>
            <a:br>
              <a:rPr lang="pl-PL" sz="1700"/>
            </a:br>
            <a:r>
              <a:rPr lang="pl-PL" sz="1700"/>
              <a:t>z wyjątkiem Sardynii oraz pojedynczych małych wysepek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11" name="T_8"/>
          <p:cNvSpPr txBox="1">
            <a:spLocks/>
          </p:cNvSpPr>
          <p:nvPr/>
        </p:nvSpPr>
        <p:spPr bwMode="auto">
          <a:xfrm>
            <a:off x="1259900" y="4338634"/>
            <a:ext cx="745331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Włochy zostają odcięte od systemu UCTE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40" name="T_5"/>
          <p:cNvSpPr txBox="1">
            <a:spLocks/>
          </p:cNvSpPr>
          <p:nvPr/>
        </p:nvSpPr>
        <p:spPr bwMode="auto">
          <a:xfrm>
            <a:off x="1259900" y="2640688"/>
            <a:ext cx="74533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godz. 3</a:t>
            </a:r>
            <a:r>
              <a:rPr lang="pl-PL" sz="1700" baseline="30000"/>
              <a:t>21</a:t>
            </a:r>
            <a:r>
              <a:rPr lang="pl-PL" sz="1700"/>
              <a:t> operator włoski redukuje import o 300 MW, działania te okazują się niewystarczające do usunięcia występującego przeciążenia</a:t>
            </a:r>
            <a:endParaRPr kumimoji="1" lang="pl-PL" sz="1700" kern="0">
              <a:cs typeface="Times New Roman" pitchFamily="18" charset="0"/>
            </a:endParaRPr>
          </a:p>
        </p:txBody>
      </p:sp>
      <p:sp>
        <p:nvSpPr>
          <p:cNvPr id="10" name="T_7"/>
          <p:cNvSpPr txBox="1">
            <a:spLocks/>
          </p:cNvSpPr>
          <p:nvPr/>
        </p:nvSpPr>
        <p:spPr bwMode="auto">
          <a:xfrm>
            <a:off x="1259900" y="3808635"/>
            <a:ext cx="74533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W ciągu kilku sekund </a:t>
            </a:r>
            <a:r>
              <a:rPr lang="pl-PL" sz="1700" b="1" i="1">
                <a:solidFill>
                  <a:srgbClr val="C00000"/>
                </a:solidFill>
              </a:rPr>
              <a:t>kaskadowo wyłączają linie 220 i 380</a:t>
            </a:r>
            <a:r>
              <a:rPr lang="pl-PL" sz="1700"/>
              <a:t> kV pomiędzy Włochami a Austrią, Słowenią, Szwajcarią i </a:t>
            </a:r>
            <a:r>
              <a:rPr lang="pl-PL" sz="1700" smtClean="0"/>
              <a:t>Francją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39" name="T_4"/>
          <p:cNvSpPr txBox="1">
            <a:spLocks/>
          </p:cNvSpPr>
          <p:nvPr/>
        </p:nvSpPr>
        <p:spPr bwMode="auto">
          <a:xfrm>
            <a:off x="1259900" y="2039252"/>
            <a:ext cx="7453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700"/>
              <a:t>Po dziesięciu minutach o 3</a:t>
            </a:r>
            <a:r>
              <a:rPr lang="pl-PL" altLang="pl-PL" sz="1700" baseline="30000"/>
              <a:t>11</a:t>
            </a:r>
            <a:r>
              <a:rPr lang="pl-PL" altLang="pl-PL" sz="1700"/>
              <a:t> operator Szwajcarii prosił operatora włoskiego o redukcję przepływów pomiędzy Szwajcarią i Włochami</a:t>
            </a:r>
          </a:p>
        </p:txBody>
      </p:sp>
      <p:sp>
        <p:nvSpPr>
          <p:cNvPr id="9" name="T_6"/>
          <p:cNvSpPr txBox="1">
            <a:spLocks/>
          </p:cNvSpPr>
          <p:nvPr/>
        </p:nvSpPr>
        <p:spPr bwMode="auto">
          <a:xfrm>
            <a:off x="1259900" y="3170686"/>
            <a:ext cx="76327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godz. </a:t>
            </a:r>
            <a:r>
              <a:rPr lang="pl-PL" sz="1700" b="1" i="1">
                <a:solidFill>
                  <a:srgbClr val="C00000"/>
                </a:solidFill>
              </a:rPr>
              <a:t>3</a:t>
            </a:r>
            <a:r>
              <a:rPr lang="pl-PL" sz="1700" b="1" i="1" baseline="30000">
                <a:solidFill>
                  <a:srgbClr val="C00000"/>
                </a:solidFill>
              </a:rPr>
              <a:t>25</a:t>
            </a:r>
            <a:r>
              <a:rPr lang="pl-PL" sz="1700" b="1" i="1">
                <a:solidFill>
                  <a:srgbClr val="C00000"/>
                </a:solidFill>
              </a:rPr>
              <a:t> wyłącza się linia 380 kV</a:t>
            </a:r>
            <a:r>
              <a:rPr lang="pl-PL" sz="1700"/>
              <a:t> Sils-Soazza (przebicie do drzewa, duży zwis)  duże przeciążenia na liniach granicznych z Francją</a:t>
            </a:r>
            <a:endParaRPr kumimoji="1" lang="pl-PL" sz="1700" kern="0">
              <a:cs typeface="Times New Roman" pitchFamily="18" charset="0"/>
            </a:endParaRPr>
          </a:p>
        </p:txBody>
      </p:sp>
      <p:sp>
        <p:nvSpPr>
          <p:cNvPr id="37" name="T_3"/>
          <p:cNvSpPr txBox="1">
            <a:spLocks/>
          </p:cNvSpPr>
          <p:nvPr/>
        </p:nvSpPr>
        <p:spPr bwMode="auto">
          <a:xfrm>
            <a:off x="1259900" y="1436229"/>
            <a:ext cx="745331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1" rIns="91424" bIns="45711"/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700"/>
              <a:t>zwiększone obciążenia innych linii, przeciążenie linii 380 kV  Sils-Soazza w Szwajcarii, dopuszczalny czas przeciążenia  wynosił ok. 15 min.</a:t>
            </a:r>
            <a:endParaRPr kumimoji="1" lang="pl-PL" sz="1700" kern="0">
              <a:cs typeface="Times New Roman" pitchFamily="18" charset="0"/>
            </a:endParaRPr>
          </a:p>
        </p:txBody>
      </p:sp>
      <p:sp>
        <p:nvSpPr>
          <p:cNvPr id="19466" name="T_2"/>
          <p:cNvSpPr txBox="1">
            <a:spLocks/>
          </p:cNvSpPr>
          <p:nvPr/>
        </p:nvSpPr>
        <p:spPr bwMode="auto">
          <a:xfrm>
            <a:off x="1259900" y="763355"/>
            <a:ext cx="73088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700" b="1" i="1">
                <a:solidFill>
                  <a:srgbClr val="C00000"/>
                </a:solidFill>
              </a:rPr>
              <a:t>wyłączenie wewnętrznej linii 380 kV</a:t>
            </a:r>
            <a:r>
              <a:rPr lang="pl-PL" altLang="pl-PL" sz="1700"/>
              <a:t>  Lavorgo-Mettelen </a:t>
            </a:r>
            <a:br>
              <a:rPr lang="pl-PL" altLang="pl-PL" sz="1700"/>
            </a:br>
            <a:r>
              <a:rPr lang="pl-PL" altLang="pl-PL" sz="1700"/>
              <a:t>w Szwajcarii, przebicie do drzewa (burza, piorun)</a:t>
            </a:r>
          </a:p>
        </p:txBody>
      </p:sp>
      <p:sp>
        <p:nvSpPr>
          <p:cNvPr id="35" name="T_1"/>
          <p:cNvSpPr txBox="1">
            <a:spLocks/>
          </p:cNvSpPr>
          <p:nvPr/>
        </p:nvSpPr>
        <p:spPr bwMode="auto">
          <a:xfrm>
            <a:off x="1187530" y="518409"/>
            <a:ext cx="22730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Przebieg awarii -  godz. </a:t>
            </a:r>
            <a:r>
              <a:rPr kumimoji="1" lang="pl-PL" sz="1600" b="1" i="1" kern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kumimoji="1" lang="pl-PL" sz="1600" b="1" i="1" kern="0" baseline="30000" smtClean="0">
                <a:solidFill>
                  <a:srgbClr val="0070C0"/>
                </a:solidFill>
                <a:cs typeface="Times New Roman" pitchFamily="18" charset="0"/>
              </a:rPr>
              <a:t>00</a:t>
            </a:r>
            <a:endParaRPr kumimoji="1" lang="pl-PL" sz="1800" kern="0">
              <a:cs typeface="Times New Roman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24489" y="116540"/>
            <a:ext cx="28950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Awarie systemowe  - Włochy 2003</a:t>
            </a:r>
          </a:p>
        </p:txBody>
      </p:sp>
    </p:spTree>
    <p:extLst>
      <p:ext uri="{BB962C8B-B14F-4D97-AF65-F5344CB8AC3E}">
        <p14:creationId xmlns:p14="http://schemas.microsoft.com/office/powerpoint/2010/main" val="4104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1" grpId="0"/>
      <p:bldP spid="40" grpId="0"/>
      <p:bldP spid="10" grpId="0"/>
      <p:bldP spid="39" grpId="0"/>
      <p:bldP spid="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tan"/>
          <p:cNvSpPr txBox="1">
            <a:spLocks/>
          </p:cNvSpPr>
          <p:nvPr/>
        </p:nvSpPr>
        <p:spPr bwMode="auto">
          <a:xfrm>
            <a:off x="1223387" y="1125538"/>
            <a:ext cx="748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Likwidacja awarii:</a:t>
            </a: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124489" y="440194"/>
            <a:ext cx="28950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Włochy 2003</a:t>
            </a:r>
          </a:p>
        </p:txBody>
      </p:sp>
      <p:sp>
        <p:nvSpPr>
          <p:cNvPr id="4" name="APKO"/>
          <p:cNvSpPr txBox="1">
            <a:spLocks/>
          </p:cNvSpPr>
          <p:nvPr/>
        </p:nvSpPr>
        <p:spPr bwMode="auto">
          <a:xfrm>
            <a:off x="1439287" y="1844675"/>
            <a:ext cx="51424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zgodnie z regułami UCTE podjęto natychmiastowe </a:t>
            </a:r>
            <a:r>
              <a:rPr lang="pl-PL" sz="1800" smtClean="0"/>
              <a:t/>
            </a:r>
            <a:br>
              <a:rPr lang="pl-PL" sz="1800" smtClean="0"/>
            </a:br>
            <a:r>
              <a:rPr lang="pl-PL" sz="1800" smtClean="0"/>
              <a:t>działania </a:t>
            </a:r>
            <a:r>
              <a:rPr lang="pl-PL" sz="1800"/>
              <a:t>we wszystkich krajach </a:t>
            </a:r>
            <a:r>
              <a:rPr lang="pl-PL" sz="1800" smtClean="0"/>
              <a:t>UCTE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5" name="APKO"/>
          <p:cNvSpPr txBox="1">
            <a:spLocks/>
          </p:cNvSpPr>
          <p:nvPr/>
        </p:nvSpPr>
        <p:spPr bwMode="auto">
          <a:xfrm>
            <a:off x="1439287" y="2671763"/>
            <a:ext cx="7453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defTabSz="912813" eaLnBrk="0" hangingPunct="0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pl-PL" sz="1800"/>
              <a:t>ograniczenie generacji o ok. 3500 MW w Niemczech i 3200 MW we Francji w celu zredukowania skoku częstotliwości w sieci </a:t>
            </a:r>
            <a:r>
              <a:rPr lang="pl-PL" sz="1800" smtClean="0"/>
              <a:t>europejskiej</a:t>
            </a:r>
            <a:endParaRPr kumimoji="1" lang="pl-PL" sz="1700" kern="0">
              <a:latin typeface="+mn-lt"/>
              <a:cs typeface="Times New Roman" pitchFamily="18" charset="0"/>
            </a:endParaRPr>
          </a:p>
        </p:txBody>
      </p:sp>
      <p:sp>
        <p:nvSpPr>
          <p:cNvPr id="6" name="APKO"/>
          <p:cNvSpPr txBox="1">
            <a:spLocks/>
          </p:cNvSpPr>
          <p:nvPr/>
        </p:nvSpPr>
        <p:spPr bwMode="auto">
          <a:xfrm>
            <a:off x="1439287" y="3679825"/>
            <a:ext cx="7453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pl-PL" altLang="pl-PL" sz="1800"/>
              <a:t>dostawy do Włoch wznowiono po godz. 7</a:t>
            </a:r>
          </a:p>
        </p:txBody>
      </p:sp>
    </p:spTree>
    <p:extLst>
      <p:ext uri="{BB962C8B-B14F-4D97-AF65-F5344CB8AC3E}">
        <p14:creationId xmlns:p14="http://schemas.microsoft.com/office/powerpoint/2010/main" val="42891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at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08" y="2252318"/>
            <a:ext cx="6805422" cy="38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xt_Statek"/>
          <p:cNvSpPr txBox="1">
            <a:spLocks/>
          </p:cNvSpPr>
          <p:nvPr/>
        </p:nvSpPr>
        <p:spPr bwMode="auto">
          <a:xfrm>
            <a:off x="1377722" y="1772770"/>
            <a:ext cx="751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pl-PL" sz="1800" b="1" i="1">
                <a:solidFill>
                  <a:srgbClr val="FF0000"/>
                </a:solidFill>
              </a:rPr>
              <a:t>Duży statek przepływa rzeką EMS ze stoczni w głębi lądu do morza </a:t>
            </a:r>
            <a:r>
              <a:rPr lang="pl-PL" altLang="pl-PL" sz="1800" b="1" i="1" smtClean="0">
                <a:solidFill>
                  <a:srgbClr val="FF0000"/>
                </a:solidFill>
              </a:rPr>
              <a:t>Północnego</a:t>
            </a:r>
            <a:endParaRPr lang="pl-PL" altLang="pl-PL" sz="1800" b="1" i="1">
              <a:solidFill>
                <a:srgbClr val="FF0000"/>
              </a:solidFill>
            </a:endParaRPr>
          </a:p>
        </p:txBody>
      </p:sp>
      <p:sp>
        <p:nvSpPr>
          <p:cNvPr id="21507" name="Txt_Generacja"/>
          <p:cNvSpPr txBox="1">
            <a:spLocks/>
          </p:cNvSpPr>
          <p:nvPr/>
        </p:nvSpPr>
        <p:spPr bwMode="auto">
          <a:xfrm>
            <a:off x="1834174" y="980660"/>
            <a:ext cx="6626366" cy="66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pl-PL" sz="2000">
                <a:cs typeface="Times New Roman" pitchFamily="18" charset="0"/>
              </a:rPr>
              <a:t>Generacja mocy w UCTE ~</a:t>
            </a:r>
            <a:r>
              <a:rPr lang="pl-PL" altLang="pl-PL" sz="2000"/>
              <a:t>274 100 MW, </a:t>
            </a:r>
          </a:p>
          <a:p>
            <a:pPr eaLnBrk="1" hangingPunct="1"/>
            <a:r>
              <a:rPr lang="pl-PL" altLang="pl-PL" sz="2000"/>
              <a:t>(15 000 MW w farmach wiatrowych, Północ Europy, Hiszpania</a:t>
            </a:r>
            <a:r>
              <a:rPr lang="pl-PL" altLang="pl-PL" sz="2000" smtClean="0"/>
              <a:t>)</a:t>
            </a:r>
            <a:endParaRPr kumimoji="1" lang="pl-PL" altLang="pl-PL" sz="1600" b="1" i="1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0" name="Txt_Stan"/>
          <p:cNvSpPr txBox="1">
            <a:spLocks/>
          </p:cNvSpPr>
          <p:nvPr/>
        </p:nvSpPr>
        <p:spPr bwMode="auto">
          <a:xfrm>
            <a:off x="1336437" y="620610"/>
            <a:ext cx="17953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buClr>
                <a:schemeClr val="accent2"/>
              </a:buClr>
              <a:defRPr/>
            </a:pPr>
            <a:r>
              <a:rPr kumimoji="1" lang="pl-PL" sz="1800" b="1" i="1" kern="0">
                <a:solidFill>
                  <a:srgbClr val="0070C0"/>
                </a:solidFill>
                <a:cs typeface="Times New Roman" pitchFamily="18" charset="0"/>
              </a:rPr>
              <a:t>Stan przed awarią:</a:t>
            </a: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804689" y="260560"/>
            <a:ext cx="3534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</a:t>
            </a:r>
          </a:p>
        </p:txBody>
      </p:sp>
    </p:spTree>
    <p:extLst>
      <p:ext uri="{BB962C8B-B14F-4D97-AF65-F5344CB8AC3E}">
        <p14:creationId xmlns:p14="http://schemas.microsoft.com/office/powerpoint/2010/main" val="7211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0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804689" y="188550"/>
            <a:ext cx="3534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Awarie systemowe  - Europa  UCTE 2006r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0" y="620610"/>
            <a:ext cx="77057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wia2006">
  <a:themeElements>
    <a:clrScheme name="Karwia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rwia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Karwia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ojekt domyślny">
  <a:themeElements>
    <a:clrScheme name="2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3314</TotalTime>
  <Words>1525</Words>
  <Application>Microsoft Office PowerPoint</Application>
  <PresentationFormat>Pokaz na ekranie (4:3)</PresentationFormat>
  <Paragraphs>184</Paragraphs>
  <Slides>35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37" baseType="lpstr">
      <vt:lpstr>Karwia2006</vt:lpstr>
      <vt:lpstr>2_Projekt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użytkowników programu PLANS</dc:title>
  <dc:creator>tmzdun</dc:creator>
  <cp:lastModifiedBy>ZZ</cp:lastModifiedBy>
  <cp:revision>209</cp:revision>
  <dcterms:created xsi:type="dcterms:W3CDTF">2004-09-15T07:26:02Z</dcterms:created>
  <dcterms:modified xsi:type="dcterms:W3CDTF">2020-12-18T14:42:25Z</dcterms:modified>
</cp:coreProperties>
</file>