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74" r:id="rId1"/>
    <p:sldMasterId id="2147483776" r:id="rId2"/>
  </p:sldMasterIdLst>
  <p:notesMasterIdLst>
    <p:notesMasterId r:id="rId38"/>
  </p:notesMasterIdLst>
  <p:handoutMasterIdLst>
    <p:handoutMasterId r:id="rId39"/>
  </p:handoutMasterIdLst>
  <p:sldIdLst>
    <p:sldId id="303" r:id="rId3"/>
    <p:sldId id="355" r:id="rId4"/>
    <p:sldId id="356" r:id="rId5"/>
    <p:sldId id="357" r:id="rId6"/>
    <p:sldId id="358" r:id="rId7"/>
    <p:sldId id="359" r:id="rId8"/>
    <p:sldId id="360" r:id="rId9"/>
    <p:sldId id="361" r:id="rId10"/>
    <p:sldId id="319" r:id="rId11"/>
    <p:sldId id="320" r:id="rId12"/>
    <p:sldId id="318" r:id="rId13"/>
    <p:sldId id="321" r:id="rId14"/>
    <p:sldId id="362" r:id="rId15"/>
    <p:sldId id="323" r:id="rId16"/>
    <p:sldId id="324" r:id="rId17"/>
    <p:sldId id="325" r:id="rId18"/>
    <p:sldId id="326" r:id="rId19"/>
    <p:sldId id="328" r:id="rId20"/>
    <p:sldId id="327" r:id="rId21"/>
    <p:sldId id="329" r:id="rId22"/>
    <p:sldId id="330" r:id="rId23"/>
    <p:sldId id="331" r:id="rId24"/>
    <p:sldId id="332" r:id="rId25"/>
    <p:sldId id="333" r:id="rId26"/>
    <p:sldId id="334" r:id="rId27"/>
    <p:sldId id="342" r:id="rId28"/>
    <p:sldId id="343" r:id="rId29"/>
    <p:sldId id="344" r:id="rId30"/>
    <p:sldId id="345" r:id="rId31"/>
    <p:sldId id="337" r:id="rId32"/>
    <p:sldId id="338" r:id="rId33"/>
    <p:sldId id="364" r:id="rId34"/>
    <p:sldId id="339" r:id="rId35"/>
    <p:sldId id="347" r:id="rId36"/>
    <p:sldId id="363" r:id="rId37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a64z2mD3xSXEBiSOV2BZlg==" hashData="pymoXEIS04rjJxDocKK2DJMw/zY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99"/>
    <a:srgbClr val="FF0000"/>
    <a:srgbClr val="006600"/>
    <a:srgbClr val="003300"/>
    <a:srgbClr val="003366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3" autoAdjust="0"/>
    <p:restoredTop sz="94595" autoAdjust="0"/>
  </p:normalViewPr>
  <p:slideViewPr>
    <p:cSldViewPr>
      <p:cViewPr>
        <p:scale>
          <a:sx n="80" d="100"/>
          <a:sy n="80" d="100"/>
        </p:scale>
        <p:origin x="-1590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276" y="-96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9266E2E-AE1B-4BA8-A94D-603BB0E4AB8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8363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E897163-9F3C-4C57-A7C3-19FCB5AD9F8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29547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mtClean="0"/>
              <a:t>Strona tytułowa</a:t>
            </a:r>
          </a:p>
        </p:txBody>
      </p:sp>
      <p:sp>
        <p:nvSpPr>
          <p:cNvPr id="6148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F74BA0D-96CD-4515-9FC7-FAA59BB1A948}" type="slidenum">
              <a:rPr lang="pl-PL" altLang="pl-PL" sz="1200" smtClean="0"/>
              <a:pPr/>
              <a:t>1</a:t>
            </a:fld>
            <a:endParaRPr lang="pl-PL" altLang="pl-PL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lo_wymiar_pp_zaokraglon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8316912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73800"/>
            <a:ext cx="7905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35013" y="5032375"/>
            <a:ext cx="527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endParaRPr lang="pl-PL" sz="1800">
              <a:latin typeface="Arial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 userDrawn="1"/>
        </p:nvSpPr>
        <p:spPr bwMode="auto">
          <a:xfrm>
            <a:off x="3595880" y="6308725"/>
            <a:ext cx="28968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2000" i="1" smtClean="0">
                <a:solidFill>
                  <a:schemeClr val="bg1"/>
                </a:solidFill>
                <a:latin typeface="Calibri" pitchFamily="34" charset="0"/>
              </a:rPr>
              <a:t>http://www.plans.com.pl</a:t>
            </a:r>
            <a:endParaRPr lang="pl-PL" sz="2000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16013" y="1548674"/>
            <a:ext cx="7772400" cy="1869769"/>
          </a:xfrm>
        </p:spPr>
        <p:txBody>
          <a:bodyPr anchor="b"/>
          <a:lstStyle>
            <a:lvl1pPr>
              <a:defRPr lang="pl-PL" sz="3600" i="0" u="none" dirty="0"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35150" y="3803956"/>
            <a:ext cx="6400800" cy="1443294"/>
          </a:xfrm>
        </p:spPr>
        <p:txBody>
          <a:bodyPr/>
          <a:lstStyle>
            <a:lvl1pPr marL="0" indent="0" algn="ctr">
              <a:buFontTx/>
              <a:buNone/>
              <a:defRPr sz="2400" i="1">
                <a:latin typeface="Calibri" pitchFamily="34" charset="0"/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641925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155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921500" y="260350"/>
            <a:ext cx="1909763" cy="586581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87450" y="260350"/>
            <a:ext cx="5581650" cy="586581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068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406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288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276884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90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902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543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229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2785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Kliknij, aby edytować styl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0383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013893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966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894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0285" y="4406900"/>
            <a:ext cx="7772400" cy="1362075"/>
          </a:xfrm>
        </p:spPr>
        <p:txBody>
          <a:bodyPr anchor="t"/>
          <a:lstStyle>
            <a:lvl1pPr algn="l">
              <a:defRPr sz="3600" b="1" cap="none" baseline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en-GB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130285" y="2906713"/>
            <a:ext cx="7772400" cy="1500187"/>
          </a:xfrm>
        </p:spPr>
        <p:txBody>
          <a:bodyPr anchor="b"/>
          <a:lstStyle>
            <a:lvl1pPr marL="0" indent="0"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833736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87450" y="1196975"/>
            <a:ext cx="3744913" cy="492918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GB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84763" y="1196975"/>
            <a:ext cx="3746500" cy="492918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8797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907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Kliknij, aby edytować styl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018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135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31186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279108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300"/>
            </a:gs>
            <a:gs pos="100000">
              <a:srgbClr val="0080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lo_wymiar_pp_zaokraglone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8316912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90488"/>
            <a:ext cx="7643813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dirty="0" smtClean="0"/>
              <a:t>Kliknij, aby edytować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96975"/>
            <a:ext cx="7643813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</a:p>
        </p:txBody>
      </p:sp>
      <p:pic>
        <p:nvPicPr>
          <p:cNvPr id="1029" name="Picture 5" descr="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73800"/>
            <a:ext cx="7905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735013" y="5032375"/>
            <a:ext cx="527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endParaRPr lang="pl-PL" sz="1800">
              <a:latin typeface="Arial" charset="0"/>
            </a:endParaRP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183031" y="3244241"/>
            <a:ext cx="400110" cy="280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vert270" wrap="square">
            <a:spAutoFit/>
          </a:bodyPr>
          <a:lstStyle/>
          <a:p>
            <a:pPr marL="0" indent="0" algn="ctr" eaLnBrk="1" hangingPunct="1">
              <a:tabLst>
                <a:tab pos="5745163" algn="l"/>
              </a:tabLst>
              <a:defRPr/>
            </a:pPr>
            <a:r>
              <a:rPr lang="pl-PL" sz="1400" b="1" i="1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Times New Roman" pitchFamily="18" charset="0"/>
              </a:rPr>
              <a:t>Z.Zdun,  K</a:t>
            </a:r>
            <a:r>
              <a:rPr lang="pl-PL" sz="1400" b="1" i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Times New Roman" pitchFamily="18" charset="0"/>
              </a:rPr>
              <a:t>. Księżyk</a:t>
            </a:r>
            <a:r>
              <a:rPr lang="pl-PL" sz="1400" b="1" i="1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Times New Roman" pitchFamily="18" charset="0"/>
              </a:rPr>
              <a:t>,  T</a:t>
            </a:r>
            <a:r>
              <a:rPr lang="pl-PL" sz="1400" b="1" i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Times New Roman" pitchFamily="18" charset="0"/>
              </a:rPr>
              <a:t>. Zdun</a:t>
            </a:r>
            <a:endParaRPr lang="pl-PL" sz="1400" b="1" i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 userDrawn="1"/>
        </p:nvSpPr>
        <p:spPr bwMode="auto">
          <a:xfrm>
            <a:off x="7683336" y="6400800"/>
            <a:ext cx="12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000" tIns="0" rIns="72000" bIns="0">
            <a:spAutoFit/>
          </a:bodyPr>
          <a:lstStyle/>
          <a:p>
            <a:pPr marL="0" indent="0" algn="r" eaLnBrk="1" hangingPunct="1">
              <a:tabLst>
                <a:tab pos="5745163" algn="l"/>
              </a:tabLst>
              <a:defRPr/>
            </a:pPr>
            <a:fld id="{34202E44-C938-40AA-B568-A228CA52DE24}" type="slidenum">
              <a:rPr lang="pl-PL" sz="1600" b="1" i="1" kern="1200" smtClean="0">
                <a:solidFill>
                  <a:schemeClr val="bg1"/>
                </a:solidFill>
                <a:effectLst/>
                <a:latin typeface="Calibri" pitchFamily="34" charset="0"/>
                <a:ea typeface="+mn-ea"/>
                <a:cs typeface="+mn-cs"/>
              </a:rPr>
              <a:pPr marL="0" indent="0" algn="r" eaLnBrk="1" hangingPunct="1">
                <a:tabLst>
                  <a:tab pos="5745163" algn="l"/>
                </a:tabLst>
                <a:defRPr/>
              </a:pPr>
              <a:t>‹#›</a:t>
            </a:fld>
            <a:r>
              <a:rPr lang="pl-PL" sz="1600" b="1" i="1" kern="1200" smtClean="0">
                <a:solidFill>
                  <a:schemeClr val="bg1"/>
                </a:solidFill>
                <a:effectLst/>
                <a:latin typeface="Calibri" pitchFamily="34" charset="0"/>
                <a:ea typeface="+mn-ea"/>
                <a:cs typeface="+mn-cs"/>
              </a:rPr>
              <a:t>/35</a:t>
            </a:r>
            <a:endParaRPr lang="pl-PL" sz="2000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3932292" y="6396542"/>
            <a:ext cx="183056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0" indent="0" algn="ctr" eaLnBrk="1" hangingPunct="1">
              <a:tabLst>
                <a:tab pos="5745163" algn="l"/>
              </a:tabLst>
              <a:defRPr/>
            </a:pPr>
            <a:r>
              <a:rPr lang="pl-PL" sz="1600" b="1" i="1" kern="1200" smtClean="0">
                <a:solidFill>
                  <a:schemeClr val="bg1"/>
                </a:solidFill>
                <a:effectLst/>
                <a:latin typeface="Calibri" pitchFamily="34" charset="0"/>
                <a:ea typeface="+mn-ea"/>
                <a:cs typeface="+mn-cs"/>
              </a:rPr>
              <a:t>Układy prądu stałego</a:t>
            </a:r>
            <a:endParaRPr lang="pl-PL" sz="2000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68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22268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22268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22268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22268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300"/>
            </a:gs>
            <a:gs pos="100000">
              <a:srgbClr val="0080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lo_wymiar_pp_zaokraglon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8316912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73800"/>
            <a:ext cx="7905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735013" y="5032375"/>
            <a:ext cx="527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endParaRPr lang="pl-PL" sz="1800">
              <a:latin typeface="Arial" charset="0"/>
            </a:endParaRP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1592263" y="6308725"/>
            <a:ext cx="6904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2000" i="1">
                <a:solidFill>
                  <a:schemeClr val="bg1"/>
                </a:solidFill>
                <a:latin typeface="Arial" charset="0"/>
              </a:rPr>
              <a:t>Warsztaty użytkowników programu PLANS – Kościelisko’10</a:t>
            </a:r>
          </a:p>
        </p:txBody>
      </p:sp>
      <p:pic>
        <p:nvPicPr>
          <p:cNvPr id="2054" name="Picture 6" descr="tl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200" y="-6324600"/>
            <a:ext cx="1465262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831850" y="4286250"/>
            <a:ext cx="38036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pl-PL" sz="2400" i="1" kern="0">
                <a:latin typeface="Calibri" pitchFamily="34" charset="0"/>
              </a:rPr>
              <a:t>dr inż. Zbigniew Zdun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pl-PL" sz="2400" b="1"/>
              <a:t>† </a:t>
            </a:r>
            <a:r>
              <a:rPr lang="pl-PL" sz="2400" i="1" kern="0" smtClean="0">
                <a:latin typeface="Calibri" pitchFamily="34" charset="0"/>
              </a:rPr>
              <a:t>dr </a:t>
            </a:r>
            <a:r>
              <a:rPr lang="pl-PL" sz="2400" i="1" kern="0">
                <a:latin typeface="Calibri" pitchFamily="34" charset="0"/>
              </a:rPr>
              <a:t>inż. Krzysztof Księżyk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pl-PL" sz="2400" i="1" kern="0">
                <a:latin typeface="Calibri" pitchFamily="34" charset="0"/>
              </a:rPr>
              <a:t>mgr inż. Tomasz Zdun</a:t>
            </a:r>
          </a:p>
          <a:p>
            <a:pPr algn="ctr" eaLnBrk="1" hangingPunct="1">
              <a:spcBef>
                <a:spcPts val="0"/>
              </a:spcBef>
              <a:defRPr/>
            </a:pPr>
            <a:endParaRPr lang="pl-PL" sz="2400" b="1" i="1" kern="0" dirty="0">
              <a:latin typeface="Calibri" pitchFamily="34" charset="0"/>
            </a:endParaRPr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6856413" y="347663"/>
            <a:ext cx="1820862" cy="823912"/>
          </a:xfrm>
          <a:prstGeom prst="rect">
            <a:avLst/>
          </a:pr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pl-PL" altLang="pl-PL"/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6683375" y="500063"/>
            <a:ext cx="1851025" cy="854075"/>
          </a:xfrm>
          <a:prstGeom prst="rect">
            <a:avLst/>
          </a:prstGeom>
          <a:solidFill>
            <a:srgbClr val="66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pl-PL" altLang="pl-PL"/>
          </a:p>
        </p:txBody>
      </p:sp>
      <p:sp>
        <p:nvSpPr>
          <p:cNvPr id="3077" name="Text Box 3"/>
          <p:cNvSpPr txBox="1">
            <a:spLocks noChangeArrowheads="1"/>
          </p:cNvSpPr>
          <p:nvPr/>
        </p:nvSpPr>
        <p:spPr bwMode="auto">
          <a:xfrm>
            <a:off x="6494463" y="742950"/>
            <a:ext cx="1892300" cy="846138"/>
          </a:xfrm>
          <a:prstGeom prst="rect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altLang="pl-PL" sz="1200" b="1" i="1">
                <a:latin typeface="Calibri" pitchFamily="34" charset="0"/>
              </a:rPr>
              <a:t>Plans Sp. z o.o.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pl-PL" sz="1100" i="1">
                <a:latin typeface="Calibri" pitchFamily="34" charset="0"/>
              </a:rPr>
              <a:t>email:plans@plans.com.pl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altLang="pl-PL" sz="1000">
                <a:latin typeface="Calibri" pitchFamily="34" charset="0"/>
              </a:rPr>
              <a:t>tel. 603 590 726</a:t>
            </a:r>
            <a:endParaRPr lang="pl-PL" altLang="pl-PL" sz="1800">
              <a:latin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156631" y="2832546"/>
            <a:ext cx="36372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09638"/>
            <a:r>
              <a:rPr lang="pl-PL" altLang="pl-PL" sz="2800" i="1" kern="0" smtClean="0">
                <a:solidFill>
                  <a:srgbClr val="0070C0"/>
                </a:solidFill>
              </a:rPr>
              <a:t>Układy prądu stałego</a:t>
            </a:r>
            <a:endParaRPr kumimoji="1" lang="pl-PL" altLang="pl-PL" sz="2800" i="1" kern="0" smtClean="0">
              <a:solidFill>
                <a:srgbClr val="0070C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89082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2"/>
          <p:cNvSpPr txBox="1">
            <a:spLocks noChangeArrowheads="1"/>
          </p:cNvSpPr>
          <p:nvPr/>
        </p:nvSpPr>
        <p:spPr bwMode="auto">
          <a:xfrm>
            <a:off x="3666304" y="260560"/>
            <a:ext cx="181139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Instalacje w Ameryce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020" y="620610"/>
            <a:ext cx="5486400" cy="529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36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traty"/>
          <p:cNvSpPr>
            <a:spLocks noChangeArrowheads="1"/>
          </p:cNvSpPr>
          <p:nvPr/>
        </p:nvSpPr>
        <p:spPr bwMode="auto">
          <a:xfrm>
            <a:off x="2039903" y="4868863"/>
            <a:ext cx="4361194" cy="3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5711" rIns="0" bIns="0">
            <a:spAutoFit/>
          </a:bodyPr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0070C0"/>
              </a:buClr>
            </a:pPr>
            <a:r>
              <a:rPr lang="pl-PL" altLang="pl-PL" sz="1800" b="1" i="1">
                <a:solidFill>
                  <a:srgbClr val="002060"/>
                </a:solidFill>
              </a:rPr>
              <a:t>     </a:t>
            </a:r>
            <a:r>
              <a:rPr lang="pl-PL" altLang="pl-PL" sz="1800" b="1" i="1">
                <a:solidFill>
                  <a:srgbClr val="00B050"/>
                </a:solidFill>
              </a:rPr>
              <a:t>–</a:t>
            </a:r>
            <a:r>
              <a:rPr lang="pl-PL" altLang="pl-PL" sz="1800" b="1" i="1">
                <a:solidFill>
                  <a:srgbClr val="002060"/>
                </a:solidFill>
              </a:rPr>
              <a:t> </a:t>
            </a:r>
            <a:r>
              <a:rPr lang="pl-PL" altLang="pl-PL" sz="1800" b="1" i="1">
                <a:solidFill>
                  <a:srgbClr val="00B050"/>
                </a:solidFill>
              </a:rPr>
              <a:t>AC  -&gt; większe straty mocy czynnej (ulot)</a:t>
            </a:r>
          </a:p>
        </p:txBody>
      </p:sp>
      <p:sp>
        <p:nvSpPr>
          <p:cNvPr id="24" name="Prądy ładowania"/>
          <p:cNvSpPr>
            <a:spLocks noChangeArrowheads="1"/>
          </p:cNvSpPr>
          <p:nvPr/>
        </p:nvSpPr>
        <p:spPr bwMode="auto">
          <a:xfrm>
            <a:off x="2039903" y="4473575"/>
            <a:ext cx="5944961" cy="3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5711" rIns="0" bIns="0">
            <a:spAutoFit/>
          </a:bodyPr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0070C0"/>
              </a:buClr>
            </a:pPr>
            <a:r>
              <a:rPr lang="pl-PL" altLang="pl-PL" sz="1800" b="1" i="1">
                <a:solidFill>
                  <a:srgbClr val="002060"/>
                </a:solidFill>
              </a:rPr>
              <a:t>     </a:t>
            </a:r>
            <a:r>
              <a:rPr lang="pl-PL" altLang="pl-PL" sz="1800" b="1" i="1">
                <a:solidFill>
                  <a:srgbClr val="00B050"/>
                </a:solidFill>
              </a:rPr>
              <a:t>–</a:t>
            </a:r>
            <a:r>
              <a:rPr lang="pl-PL" altLang="pl-PL" sz="1800" b="1" i="1">
                <a:solidFill>
                  <a:srgbClr val="002060"/>
                </a:solidFill>
              </a:rPr>
              <a:t> </a:t>
            </a:r>
            <a:r>
              <a:rPr lang="pl-PL" altLang="pl-PL" sz="1800" b="1" i="1">
                <a:solidFill>
                  <a:srgbClr val="00B050"/>
                </a:solidFill>
              </a:rPr>
              <a:t>AC  -&gt; prądy ładowania ograniczają przesył mocy czynnej</a:t>
            </a:r>
          </a:p>
        </p:txBody>
      </p:sp>
      <p:sp>
        <p:nvSpPr>
          <p:cNvPr id="21" name="Koszty"/>
          <p:cNvSpPr>
            <a:spLocks noChangeArrowheads="1"/>
          </p:cNvSpPr>
          <p:nvPr/>
        </p:nvSpPr>
        <p:spPr bwMode="auto">
          <a:xfrm>
            <a:off x="2039903" y="4113213"/>
            <a:ext cx="4720267" cy="3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5711" rIns="0" bIns="0">
            <a:spAutoFit/>
          </a:bodyPr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0070C0"/>
              </a:buClr>
            </a:pPr>
            <a:r>
              <a:rPr lang="pl-PL" altLang="pl-PL" sz="1800" b="1" i="1">
                <a:solidFill>
                  <a:srgbClr val="002060"/>
                </a:solidFill>
              </a:rPr>
              <a:t>     </a:t>
            </a:r>
            <a:r>
              <a:rPr lang="pl-PL" altLang="pl-PL" sz="1800" b="1" i="1">
                <a:solidFill>
                  <a:srgbClr val="00B050"/>
                </a:solidFill>
              </a:rPr>
              <a:t>–</a:t>
            </a:r>
            <a:r>
              <a:rPr lang="pl-PL" altLang="pl-PL" sz="1800" b="1" i="1">
                <a:solidFill>
                  <a:srgbClr val="002060"/>
                </a:solidFill>
              </a:rPr>
              <a:t> </a:t>
            </a:r>
            <a:r>
              <a:rPr lang="pl-PL" altLang="pl-PL" sz="1800" b="1" i="1">
                <a:solidFill>
                  <a:srgbClr val="00B050"/>
                </a:solidFill>
              </a:rPr>
              <a:t>AC  -&gt; duże koszty budowy linii trójfazowych</a:t>
            </a:r>
          </a:p>
        </p:txBody>
      </p:sp>
      <p:sp>
        <p:nvSpPr>
          <p:cNvPr id="23" name="Odległości"/>
          <p:cNvSpPr>
            <a:spLocks noChangeArrowheads="1"/>
          </p:cNvSpPr>
          <p:nvPr/>
        </p:nvSpPr>
        <p:spPr bwMode="auto">
          <a:xfrm>
            <a:off x="1979640" y="3789363"/>
            <a:ext cx="3994683" cy="3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5711" rIns="0" bIns="0">
            <a:spAutoFit/>
          </a:bodyPr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0070C0"/>
              </a:buClr>
            </a:pPr>
            <a:r>
              <a:rPr lang="pl-PL" altLang="pl-PL" sz="1800" b="1" i="1">
                <a:solidFill>
                  <a:srgbClr val="002060"/>
                </a:solidFill>
              </a:rPr>
              <a:t>3. Przesył dużych mocy na duże odległosci</a:t>
            </a:r>
            <a:endParaRPr lang="pl-PL" altLang="pl-PL" sz="1800" b="1" i="1">
              <a:solidFill>
                <a:srgbClr val="00B050"/>
              </a:solidFill>
            </a:endParaRPr>
          </a:p>
        </p:txBody>
      </p:sp>
      <p:sp>
        <p:nvSpPr>
          <p:cNvPr id="20" name="Częstotliwość"/>
          <p:cNvSpPr>
            <a:spLocks noChangeArrowheads="1"/>
          </p:cNvSpPr>
          <p:nvPr/>
        </p:nvSpPr>
        <p:spPr bwMode="auto">
          <a:xfrm>
            <a:off x="2039903" y="3068638"/>
            <a:ext cx="6322244" cy="3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5711" rIns="0" bIns="0">
            <a:spAutoFit/>
          </a:bodyPr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0070C0"/>
              </a:buClr>
            </a:pPr>
            <a:r>
              <a:rPr lang="pl-PL" altLang="pl-PL" sz="1800" b="1" i="1">
                <a:solidFill>
                  <a:srgbClr val="002060"/>
                </a:solidFill>
              </a:rPr>
              <a:t>     </a:t>
            </a:r>
            <a:r>
              <a:rPr lang="pl-PL" altLang="pl-PL" sz="1800" b="1" i="1">
                <a:solidFill>
                  <a:srgbClr val="00B050"/>
                </a:solidFill>
              </a:rPr>
              <a:t>–</a:t>
            </a:r>
            <a:r>
              <a:rPr lang="pl-PL" altLang="pl-PL" sz="1800" b="1" i="1">
                <a:solidFill>
                  <a:srgbClr val="002060"/>
                </a:solidFill>
              </a:rPr>
              <a:t> </a:t>
            </a:r>
            <a:r>
              <a:rPr lang="pl-PL" altLang="pl-PL" sz="1800" b="1" i="1">
                <a:solidFill>
                  <a:srgbClr val="00B050"/>
                </a:solidFill>
              </a:rPr>
              <a:t>łączenie systemów o różnych częstotliwościach  50 Hz – 60 Hz</a:t>
            </a:r>
          </a:p>
        </p:txBody>
      </p:sp>
      <p:sp>
        <p:nvSpPr>
          <p:cNvPr id="18" name="Duże SEE"/>
          <p:cNvSpPr>
            <a:spLocks noChangeArrowheads="1"/>
          </p:cNvSpPr>
          <p:nvPr/>
        </p:nvSpPr>
        <p:spPr bwMode="auto">
          <a:xfrm>
            <a:off x="2039903" y="2660774"/>
            <a:ext cx="2911053" cy="3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5711" rIns="0" bIns="0">
            <a:spAutoFit/>
          </a:bodyPr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0070C0"/>
              </a:buClr>
            </a:pPr>
            <a:r>
              <a:rPr lang="pl-PL" altLang="pl-PL" sz="1800" b="1" i="1">
                <a:solidFill>
                  <a:srgbClr val="002060"/>
                </a:solidFill>
              </a:rPr>
              <a:t>     </a:t>
            </a:r>
            <a:r>
              <a:rPr lang="pl-PL" altLang="pl-PL" sz="1800" b="1" i="1">
                <a:solidFill>
                  <a:srgbClr val="00B050"/>
                </a:solidFill>
              </a:rPr>
              <a:t>–</a:t>
            </a:r>
            <a:r>
              <a:rPr lang="pl-PL" altLang="pl-PL" sz="1800" b="1" i="1">
                <a:solidFill>
                  <a:srgbClr val="002060"/>
                </a:solidFill>
              </a:rPr>
              <a:t> </a:t>
            </a:r>
            <a:r>
              <a:rPr lang="pl-PL" altLang="pl-PL" sz="1800" b="1" i="1">
                <a:solidFill>
                  <a:srgbClr val="00B050"/>
                </a:solidFill>
              </a:rPr>
              <a:t>łączenie dużych systemów</a:t>
            </a:r>
          </a:p>
        </p:txBody>
      </p:sp>
      <p:sp>
        <p:nvSpPr>
          <p:cNvPr id="19" name="Asynchroniczne"/>
          <p:cNvSpPr>
            <a:spLocks noChangeArrowheads="1"/>
          </p:cNvSpPr>
          <p:nvPr/>
        </p:nvSpPr>
        <p:spPr bwMode="auto">
          <a:xfrm>
            <a:off x="1979640" y="2301999"/>
            <a:ext cx="28148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0070C0"/>
              </a:buClr>
            </a:pPr>
            <a:r>
              <a:rPr lang="pl-PL" altLang="pl-PL" sz="1800" b="1" i="1">
                <a:solidFill>
                  <a:srgbClr val="002060"/>
                </a:solidFill>
              </a:rPr>
              <a:t>2. Połączenia asynchroniczne</a:t>
            </a:r>
            <a:endParaRPr lang="pl-PL" altLang="pl-PL" sz="1800" b="1" i="1">
              <a:solidFill>
                <a:srgbClr val="00B050"/>
              </a:solidFill>
            </a:endParaRPr>
          </a:p>
        </p:txBody>
      </p:sp>
      <p:sp>
        <p:nvSpPr>
          <p:cNvPr id="8" name="Doziemne"/>
          <p:cNvSpPr>
            <a:spLocks noChangeArrowheads="1"/>
          </p:cNvSpPr>
          <p:nvPr/>
        </p:nvSpPr>
        <p:spPr bwMode="auto">
          <a:xfrm>
            <a:off x="2147853" y="1725737"/>
            <a:ext cx="55848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0070C0"/>
              </a:buClr>
            </a:pPr>
            <a:r>
              <a:rPr lang="pl-PL" altLang="pl-PL" sz="1800" b="1" i="1">
                <a:solidFill>
                  <a:srgbClr val="002060"/>
                </a:solidFill>
              </a:rPr>
              <a:t>           </a:t>
            </a:r>
            <a:r>
              <a:rPr lang="pl-PL" altLang="pl-PL" sz="1800" b="1" i="1">
                <a:solidFill>
                  <a:srgbClr val="C00000"/>
                </a:solidFill>
              </a:rPr>
              <a:t>prądy doziemne ograniczają przepływ mocy  czynnej</a:t>
            </a:r>
          </a:p>
        </p:txBody>
      </p:sp>
      <p:sp>
        <p:nvSpPr>
          <p:cNvPr id="7" name="Kabel"/>
          <p:cNvSpPr>
            <a:spLocks noChangeArrowheads="1"/>
          </p:cNvSpPr>
          <p:nvPr/>
        </p:nvSpPr>
        <p:spPr bwMode="auto">
          <a:xfrm>
            <a:off x="2039903" y="1365374"/>
            <a:ext cx="31002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0070C0"/>
              </a:buClr>
            </a:pPr>
            <a:r>
              <a:rPr lang="pl-PL" altLang="pl-PL" sz="1800" b="1" i="1">
                <a:solidFill>
                  <a:srgbClr val="002060"/>
                </a:solidFill>
              </a:rPr>
              <a:t>     </a:t>
            </a:r>
            <a:r>
              <a:rPr lang="pl-PL" altLang="pl-PL" sz="1800" b="1" i="1">
                <a:solidFill>
                  <a:srgbClr val="00B050"/>
                </a:solidFill>
              </a:rPr>
              <a:t>–</a:t>
            </a:r>
            <a:r>
              <a:rPr lang="pl-PL" altLang="pl-PL" sz="1800" b="1" i="1">
                <a:solidFill>
                  <a:srgbClr val="002060"/>
                </a:solidFill>
              </a:rPr>
              <a:t> </a:t>
            </a:r>
            <a:r>
              <a:rPr lang="pl-PL" altLang="pl-PL" sz="1800" b="1" i="1">
                <a:solidFill>
                  <a:srgbClr val="00B050"/>
                </a:solidFill>
              </a:rPr>
              <a:t>kabel   -&gt;   duże pojemności</a:t>
            </a:r>
          </a:p>
        </p:txBody>
      </p:sp>
      <p:sp>
        <p:nvSpPr>
          <p:cNvPr id="6" name="Wyspy"/>
          <p:cNvSpPr>
            <a:spLocks noChangeArrowheads="1"/>
          </p:cNvSpPr>
          <p:nvPr/>
        </p:nvSpPr>
        <p:spPr bwMode="auto">
          <a:xfrm>
            <a:off x="2003390" y="1005012"/>
            <a:ext cx="25968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0070C0"/>
              </a:buClr>
            </a:pPr>
            <a:r>
              <a:rPr lang="pl-PL" altLang="pl-PL" sz="1800" b="1" i="1">
                <a:solidFill>
                  <a:srgbClr val="002060"/>
                </a:solidFill>
              </a:rPr>
              <a:t>1. Zasilanie </a:t>
            </a:r>
            <a:r>
              <a:rPr lang="pl-PL" altLang="pl-PL" sz="1800" b="1" i="1" smtClean="0">
                <a:solidFill>
                  <a:srgbClr val="002060"/>
                </a:solidFill>
              </a:rPr>
              <a:t>wysp </a:t>
            </a:r>
            <a:r>
              <a:rPr lang="pl-PL" altLang="pl-PL" sz="1800" b="1" i="1">
                <a:solidFill>
                  <a:srgbClr val="002060"/>
                </a:solidFill>
              </a:rPr>
              <a:t>na morzu</a:t>
            </a:r>
            <a:endParaRPr lang="pl-PL" altLang="pl-PL" sz="1800" b="1" i="1">
              <a:solidFill>
                <a:srgbClr val="00B050"/>
              </a:solidFill>
            </a:endParaRPr>
          </a:p>
        </p:txBody>
      </p:sp>
      <p:sp>
        <p:nvSpPr>
          <p:cNvPr id="22" name="Tytuł"/>
          <p:cNvSpPr txBox="1">
            <a:spLocks noChangeArrowheads="1"/>
          </p:cNvSpPr>
          <p:nvPr/>
        </p:nvSpPr>
        <p:spPr bwMode="auto">
          <a:xfrm>
            <a:off x="3732027" y="476706"/>
            <a:ext cx="16799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Dlaczego prąd stały</a:t>
            </a:r>
          </a:p>
        </p:txBody>
      </p:sp>
    </p:spTree>
    <p:extLst>
      <p:ext uri="{BB962C8B-B14F-4D97-AF65-F5344CB8AC3E}">
        <p14:creationId xmlns:p14="http://schemas.microsoft.com/office/powerpoint/2010/main" val="86757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1" grpId="0"/>
      <p:bldP spid="23" grpId="0"/>
      <p:bldP spid="20" grpId="0"/>
      <p:bldP spid="18" grpId="0"/>
      <p:bldP spid="19" grpId="0"/>
      <p:bldP spid="8" grpId="0"/>
      <p:bldP spid="7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Tyrys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2492870"/>
            <a:ext cx="1979613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rostown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750" y="692620"/>
            <a:ext cx="3962400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2881633" y="332570"/>
            <a:ext cx="338073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Zasada działania przekształtnika AC-DC</a:t>
            </a:r>
          </a:p>
        </p:txBody>
      </p:sp>
    </p:spTree>
    <p:extLst>
      <p:ext uri="{BB962C8B-B14F-4D97-AF65-F5344CB8AC3E}">
        <p14:creationId xmlns:p14="http://schemas.microsoft.com/office/powerpoint/2010/main" val="100273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Bipolar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523" y="3284984"/>
            <a:ext cx="7140893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Monopo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74" y="764705"/>
            <a:ext cx="7432358" cy="263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"/>
          <p:cNvSpPr txBox="1">
            <a:spLocks noChangeArrowheads="1"/>
          </p:cNvSpPr>
          <p:nvPr/>
        </p:nvSpPr>
        <p:spPr bwMode="auto">
          <a:xfrm>
            <a:off x="3119680" y="476706"/>
            <a:ext cx="290464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Typowe układy przesyłowe HVDC </a:t>
            </a:r>
          </a:p>
        </p:txBody>
      </p:sp>
    </p:spTree>
    <p:extLst>
      <p:ext uri="{BB962C8B-B14F-4D97-AF65-F5344CB8AC3E}">
        <p14:creationId xmlns:p14="http://schemas.microsoft.com/office/powerpoint/2010/main" val="186484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Stac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46" y="464287"/>
            <a:ext cx="5710238" cy="577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"/>
          <p:cNvSpPr txBox="1">
            <a:spLocks noChangeArrowheads="1"/>
          </p:cNvSpPr>
          <p:nvPr/>
        </p:nvSpPr>
        <p:spPr bwMode="auto">
          <a:xfrm>
            <a:off x="3493179" y="188550"/>
            <a:ext cx="21576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Stacja przekształtnikowa </a:t>
            </a:r>
          </a:p>
        </p:txBody>
      </p:sp>
    </p:spTree>
    <p:extLst>
      <p:ext uri="{BB962C8B-B14F-4D97-AF65-F5344CB8AC3E}">
        <p14:creationId xmlns:p14="http://schemas.microsoft.com/office/powerpoint/2010/main" val="43295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D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30" y="3450755"/>
            <a:ext cx="63150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92" y="509015"/>
            <a:ext cx="63436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431991" y="260560"/>
            <a:ext cx="428001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Porównanie układu przesyłowego HVAC  z  HVDC </a:t>
            </a:r>
          </a:p>
        </p:txBody>
      </p:sp>
    </p:spTree>
    <p:extLst>
      <p:ext uri="{BB962C8B-B14F-4D97-AF65-F5344CB8AC3E}">
        <p14:creationId xmlns:p14="http://schemas.microsoft.com/office/powerpoint/2010/main" val="380945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500 kV D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445" y="1592107"/>
            <a:ext cx="1654175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765 k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95" y="1412720"/>
            <a:ext cx="2439988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500 k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08" y="1766732"/>
            <a:ext cx="3871912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"/>
          <p:cNvSpPr txBox="1">
            <a:spLocks noChangeArrowheads="1"/>
          </p:cNvSpPr>
          <p:nvPr/>
        </p:nvSpPr>
        <p:spPr bwMode="auto">
          <a:xfrm>
            <a:off x="3472340" y="476706"/>
            <a:ext cx="21993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Linie przesyłowe AC i DC </a:t>
            </a:r>
          </a:p>
        </p:txBody>
      </p:sp>
    </p:spTree>
    <p:extLst>
      <p:ext uri="{BB962C8B-B14F-4D97-AF65-F5344CB8AC3E}">
        <p14:creationId xmlns:p14="http://schemas.microsoft.com/office/powerpoint/2010/main" val="308530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645191" y="476706"/>
            <a:ext cx="385361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Porównanie kosztów przesyłu HVAC z HVDC 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15" y="944535"/>
            <a:ext cx="420052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57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xt_Opis"/>
          <p:cNvSpPr txBox="1">
            <a:spLocks noChangeArrowheads="1"/>
          </p:cNvSpPr>
          <p:nvPr/>
        </p:nvSpPr>
        <p:spPr bwMode="auto">
          <a:xfrm>
            <a:off x="1549392" y="5630704"/>
            <a:ext cx="649857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>
              <a:defRPr/>
            </a:pPr>
            <a:r>
              <a:rPr kumimoji="1" lang="pl-PL" sz="1600" b="1" i="1" kern="0">
                <a:solidFill>
                  <a:srgbClr val="0070C0"/>
                </a:solidFill>
                <a:cs typeface="Times New Roman" pitchFamily="18" charset="0"/>
              </a:rPr>
              <a:t>AC: 2 Linie 230 kV,  DC: 500 MW </a:t>
            </a:r>
            <a:r>
              <a:rPr kumimoji="1" lang="pl-PL" b="1" i="1" kern="0">
                <a:solidFill>
                  <a:srgbClr val="0070C0"/>
                </a:solidFill>
                <a:cs typeface="Times New Roman" pitchFamily="18" charset="0"/>
              </a:rPr>
              <a:t>± 250 </a:t>
            </a:r>
            <a:r>
              <a:rPr kumimoji="1" lang="pl-PL" sz="1600" b="1" i="1" kern="0">
                <a:solidFill>
                  <a:srgbClr val="0070C0"/>
                </a:solidFill>
                <a:cs typeface="Times New Roman" pitchFamily="18" charset="0"/>
              </a:rPr>
              <a:t>kV – teren: 285m x 170 m =  ~5 ha </a:t>
            </a:r>
          </a:p>
        </p:txBody>
      </p:sp>
      <p:pic>
        <p:nvPicPr>
          <p:cNvPr id="25603" name="Stac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79" y="873280"/>
            <a:ext cx="8254651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"/>
          <p:cNvSpPr txBox="1">
            <a:spLocks noChangeArrowheads="1"/>
          </p:cNvSpPr>
          <p:nvPr/>
        </p:nvSpPr>
        <p:spPr bwMode="auto">
          <a:xfrm>
            <a:off x="3365740" y="476706"/>
            <a:ext cx="24125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Stacja HVAC/HVDC  500 MW</a:t>
            </a:r>
          </a:p>
        </p:txBody>
      </p:sp>
    </p:spTree>
    <p:extLst>
      <p:ext uri="{BB962C8B-B14F-4D97-AF65-F5344CB8AC3E}">
        <p14:creationId xmlns:p14="http://schemas.microsoft.com/office/powerpoint/2010/main" val="381014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xt_Opis"/>
          <p:cNvSpPr txBox="1">
            <a:spLocks noChangeArrowheads="1"/>
          </p:cNvSpPr>
          <p:nvPr/>
        </p:nvSpPr>
        <p:spPr bwMode="auto">
          <a:xfrm>
            <a:off x="1900802" y="5630704"/>
            <a:ext cx="68063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600" b="1" i="1" kern="0">
                <a:solidFill>
                  <a:srgbClr val="0070C0"/>
                </a:solidFill>
                <a:cs typeface="Times New Roman" pitchFamily="18" charset="0"/>
              </a:rPr>
              <a:t>AC: 2 Linie 400 kV,  DC: 2000 MW   </a:t>
            </a:r>
            <a:r>
              <a:rPr kumimoji="1" lang="pl-PL" sz="1600" b="1" i="1" kern="0" smtClean="0">
                <a:solidFill>
                  <a:srgbClr val="0070C0"/>
                </a:solidFill>
                <a:cs typeface="Times New Roman" pitchFamily="18" charset="0"/>
              </a:rPr>
              <a:t>±500 </a:t>
            </a:r>
            <a:r>
              <a:rPr kumimoji="1" lang="pl-PL" sz="1600" b="1" i="1" kern="0">
                <a:solidFill>
                  <a:srgbClr val="0070C0"/>
                </a:solidFill>
                <a:cs typeface="Times New Roman" pitchFamily="18" charset="0"/>
              </a:rPr>
              <a:t>kV – teren: 320m x 305 m =  ~10 ha </a:t>
            </a:r>
          </a:p>
        </p:txBody>
      </p:sp>
      <p:pic>
        <p:nvPicPr>
          <p:cNvPr id="26628" name="Stac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8" y="671513"/>
            <a:ext cx="6500812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"/>
          <p:cNvSpPr txBox="1">
            <a:spLocks noChangeArrowheads="1"/>
          </p:cNvSpPr>
          <p:nvPr/>
        </p:nvSpPr>
        <p:spPr bwMode="auto">
          <a:xfrm>
            <a:off x="3316047" y="332570"/>
            <a:ext cx="251190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Stacja HVAC/HVDC  2000 </a:t>
            </a:r>
            <a:r>
              <a:rPr kumimoji="1" lang="pl-PL" sz="14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MW</a:t>
            </a:r>
            <a:endParaRPr kumimoji="1" lang="pl-PL" sz="1400" b="1" i="1" ker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55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xt_Guericke"/>
          <p:cNvSpPr>
            <a:spLocks noChangeArrowheads="1"/>
          </p:cNvSpPr>
          <p:nvPr/>
        </p:nvSpPr>
        <p:spPr bwMode="auto">
          <a:xfrm>
            <a:off x="2988115" y="4545124"/>
            <a:ext cx="5832475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  <a:buClr>
                <a:srgbClr val="0070C0"/>
              </a:buClr>
            </a:pPr>
            <a:r>
              <a:rPr lang="pl-PL" altLang="pl-PL" sz="1800" b="1" i="1" dirty="0" smtClean="0">
                <a:solidFill>
                  <a:srgbClr val="002060"/>
                </a:solidFill>
              </a:rPr>
              <a:t>1660 r. – Guericke (Magdeburg)</a:t>
            </a:r>
            <a:endParaRPr lang="pl-PL" sz="1800" b="1" i="1" dirty="0" smtClean="0">
              <a:solidFill>
                <a:srgbClr val="002060"/>
              </a:solidFill>
            </a:endParaRP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W</a:t>
            </a:r>
            <a:r>
              <a:rPr lang="pl-PL" sz="1800" b="1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ynalazł elektrostatyczny generator (iskry)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Z</a:t>
            </a:r>
            <a:r>
              <a:rPr lang="pl-PL" sz="1800" b="1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definiował izolatory i przewodniki</a:t>
            </a:r>
            <a:endParaRPr lang="pl-PL" altLang="pl-PL" sz="1800" b="1" i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Guerick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786" y="4437112"/>
            <a:ext cx="1127918" cy="1238423"/>
          </a:xfrm>
          <a:prstGeom prst="rect">
            <a:avLst/>
          </a:prstGeom>
        </p:spPr>
      </p:pic>
      <p:sp>
        <p:nvSpPr>
          <p:cNvPr id="8" name="Txt_Gilbert"/>
          <p:cNvSpPr>
            <a:spLocks noChangeArrowheads="1"/>
          </p:cNvSpPr>
          <p:nvPr/>
        </p:nvSpPr>
        <p:spPr bwMode="auto">
          <a:xfrm>
            <a:off x="2988115" y="2996952"/>
            <a:ext cx="5832475" cy="75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  <a:buClr>
                <a:srgbClr val="0070C0"/>
              </a:buClr>
            </a:pPr>
            <a:r>
              <a:rPr lang="pl-PL" altLang="pl-PL" sz="1800" b="1" i="1" dirty="0" smtClean="0">
                <a:solidFill>
                  <a:srgbClr val="002060"/>
                </a:solidFill>
              </a:rPr>
              <a:t>1600 r. – Gilbert (Cambridge)</a:t>
            </a:r>
            <a:endParaRPr lang="pl-PL" sz="1800" b="1" i="1" dirty="0" smtClean="0">
              <a:solidFill>
                <a:srgbClr val="002060"/>
              </a:solidFill>
            </a:endParaRP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W</a:t>
            </a:r>
            <a:r>
              <a:rPr lang="pl-PL" sz="1800" b="1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ytworzył iskry elektryczne przez pocieranie bursztynu</a:t>
            </a:r>
            <a:endParaRPr lang="pl-PL" altLang="pl-PL" sz="1800" b="1" i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Gilber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786" y="2780928"/>
            <a:ext cx="1188886" cy="1271765"/>
          </a:xfrm>
          <a:prstGeom prst="rect">
            <a:avLst/>
          </a:prstGeom>
        </p:spPr>
      </p:pic>
      <p:sp>
        <p:nvSpPr>
          <p:cNvPr id="4" name="Txt_Tales"/>
          <p:cNvSpPr>
            <a:spLocks noChangeArrowheads="1"/>
          </p:cNvSpPr>
          <p:nvPr/>
        </p:nvSpPr>
        <p:spPr bwMode="auto">
          <a:xfrm>
            <a:off x="2988115" y="1245548"/>
            <a:ext cx="5832475" cy="92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>
            <a:spAutoFit/>
          </a:bodyPr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  <a:buClr>
                <a:srgbClr val="0070C0"/>
              </a:buClr>
            </a:pPr>
            <a:r>
              <a:rPr lang="pl-PL" altLang="pl-PL" sz="1800" b="1" i="1" dirty="0" smtClean="0">
                <a:solidFill>
                  <a:srgbClr val="002060"/>
                </a:solidFill>
              </a:rPr>
              <a:t>600 r. </a:t>
            </a:r>
            <a:r>
              <a:rPr lang="pl-PL" altLang="pl-PL" sz="1800" b="1" i="1" dirty="0" err="1" smtClean="0">
                <a:solidFill>
                  <a:srgbClr val="002060"/>
                </a:solidFill>
              </a:rPr>
              <a:t>pne</a:t>
            </a:r>
            <a:r>
              <a:rPr lang="pl-PL" altLang="pl-PL" sz="1800" b="1" i="1" smtClean="0">
                <a:solidFill>
                  <a:srgbClr val="002060"/>
                </a:solidFill>
              </a:rPr>
              <a:t> – t</a:t>
            </a:r>
            <a:r>
              <a:rPr lang="pl-PL" sz="1800" b="1" i="1" smtClean="0">
                <a:solidFill>
                  <a:srgbClr val="002060"/>
                </a:solidFill>
              </a:rPr>
              <a:t>eoria Talesa z Miletu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odczas </a:t>
            </a:r>
            <a:r>
              <a:rPr lang="pl-PL" sz="1800" b="1" i="1">
                <a:solidFill>
                  <a:srgbClr val="FF0000"/>
                </a:solidFill>
                <a:cs typeface="Times New Roman" panose="02020603050405020304" pitchFamily="18" charset="0"/>
              </a:rPr>
              <a:t>pocierania kilku obiektów </a:t>
            </a: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o </a:t>
            </a:r>
            <a:r>
              <a:rPr lang="pl-PL" sz="1800" b="1" i="1">
                <a:solidFill>
                  <a:srgbClr val="FF0000"/>
                </a:solidFill>
                <a:cs typeface="Times New Roman" panose="02020603050405020304" pitchFamily="18" charset="0"/>
              </a:rPr>
              <a:t>siebie może wywołać </a:t>
            </a: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elektryzowanie</a:t>
            </a:r>
            <a:endParaRPr lang="pl-PL" altLang="pl-PL" sz="1800" b="1" i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Tale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71" y="512676"/>
            <a:ext cx="1409897" cy="2119609"/>
          </a:xfrm>
          <a:prstGeom prst="rect">
            <a:avLst/>
          </a:prstGeom>
        </p:spPr>
      </p:pic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4157565" y="476706"/>
            <a:ext cx="194925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Historia elektryczności</a:t>
            </a:r>
            <a:endParaRPr kumimoji="1" lang="pl-PL" sz="1400" b="1" i="1" ker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40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złaczanie"/>
          <p:cNvSpPr>
            <a:spLocks noChangeArrowheads="1"/>
          </p:cNvSpPr>
          <p:nvPr/>
        </p:nvSpPr>
        <p:spPr bwMode="auto">
          <a:xfrm>
            <a:off x="1907965" y="3033713"/>
            <a:ext cx="47619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0070C0"/>
              </a:buClr>
            </a:pPr>
            <a:r>
              <a:rPr lang="pl-PL" altLang="pl-PL" sz="1800" b="1" i="1">
                <a:solidFill>
                  <a:srgbClr val="002060"/>
                </a:solidFill>
              </a:rPr>
              <a:t>3. Trudniejsze rozłączanie obwodów prądu stałego</a:t>
            </a:r>
            <a:endParaRPr lang="pl-PL" altLang="pl-PL" sz="1800" b="1" i="1">
              <a:solidFill>
                <a:srgbClr val="00B050"/>
              </a:solidFill>
            </a:endParaRPr>
          </a:p>
        </p:txBody>
      </p:sp>
      <p:sp>
        <p:nvSpPr>
          <p:cNvPr id="19" name="Harmoniczne"/>
          <p:cNvSpPr>
            <a:spLocks noChangeArrowheads="1"/>
          </p:cNvSpPr>
          <p:nvPr/>
        </p:nvSpPr>
        <p:spPr bwMode="auto">
          <a:xfrm>
            <a:off x="1907965" y="2349500"/>
            <a:ext cx="21952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0070C0"/>
              </a:buClr>
            </a:pPr>
            <a:r>
              <a:rPr lang="pl-PL" altLang="pl-PL" sz="1800" b="1" i="1">
                <a:solidFill>
                  <a:srgbClr val="002060"/>
                </a:solidFill>
              </a:rPr>
              <a:t>2. Wyższe harmoniczne</a:t>
            </a:r>
            <a:endParaRPr lang="pl-PL" altLang="pl-PL" sz="1800" b="1" i="1">
              <a:solidFill>
                <a:srgbClr val="00B050"/>
              </a:solidFill>
            </a:endParaRPr>
          </a:p>
        </p:txBody>
      </p:sp>
      <p:sp>
        <p:nvSpPr>
          <p:cNvPr id="6" name="Kosz"/>
          <p:cNvSpPr>
            <a:spLocks noChangeArrowheads="1"/>
          </p:cNvSpPr>
          <p:nvPr/>
        </p:nvSpPr>
        <p:spPr bwMode="auto">
          <a:xfrm>
            <a:off x="1907965" y="1557338"/>
            <a:ext cx="45653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0070C0"/>
              </a:buClr>
            </a:pPr>
            <a:r>
              <a:rPr lang="pl-PL" altLang="pl-PL" sz="1800" b="1" i="1">
                <a:solidFill>
                  <a:srgbClr val="002060"/>
                </a:solidFill>
              </a:rPr>
              <a:t>1. Duży koszt budowy stacji przekształtnikowych</a:t>
            </a:r>
            <a:endParaRPr lang="pl-PL" altLang="pl-PL" sz="1800" b="1" i="1">
              <a:solidFill>
                <a:srgbClr val="00B050"/>
              </a:solidFill>
            </a:endParaRPr>
          </a:p>
        </p:txBody>
      </p:sp>
      <p:sp>
        <p:nvSpPr>
          <p:cNvPr id="22" name="Tytuł"/>
          <p:cNvSpPr txBox="1">
            <a:spLocks noChangeArrowheads="1"/>
          </p:cNvSpPr>
          <p:nvPr/>
        </p:nvSpPr>
        <p:spPr bwMode="auto">
          <a:xfrm>
            <a:off x="4053429" y="476706"/>
            <a:ext cx="103714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Wady HVDC</a:t>
            </a:r>
          </a:p>
        </p:txBody>
      </p:sp>
    </p:spTree>
    <p:extLst>
      <p:ext uri="{BB962C8B-B14F-4D97-AF65-F5344CB8AC3E}">
        <p14:creationId xmlns:p14="http://schemas.microsoft.com/office/powerpoint/2010/main" val="56590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9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31616" y="260560"/>
            <a:ext cx="468076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Dane wybranych układów przesyłowych prądu stałego 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816269"/>
              </p:ext>
            </p:extLst>
          </p:nvPr>
        </p:nvGraphicFramePr>
        <p:xfrm>
          <a:off x="1007620" y="836640"/>
          <a:ext cx="8101010" cy="4988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4310"/>
                <a:gridCol w="1404175"/>
                <a:gridCol w="900112"/>
                <a:gridCol w="1044130"/>
                <a:gridCol w="2268283"/>
              </a:tblGrid>
              <a:tr h="370814">
                <a:tc>
                  <a:txBody>
                    <a:bodyPr/>
                    <a:lstStyle/>
                    <a:p>
                      <a:r>
                        <a:rPr lang="pl-PL" sz="1800" b="0" smtClean="0">
                          <a:solidFill>
                            <a:srgbClr val="FF0000"/>
                          </a:solidFill>
                        </a:rPr>
                        <a:t>Nazwa</a:t>
                      </a:r>
                      <a:endParaRPr lang="pl-PL" sz="1800" b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smtClean="0">
                          <a:solidFill>
                            <a:srgbClr val="FF0000"/>
                          </a:solidFill>
                        </a:rPr>
                        <a:t>Rok</a:t>
                      </a:r>
                      <a:endParaRPr lang="pl-PL" sz="1800" b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smtClean="0">
                          <a:solidFill>
                            <a:srgbClr val="FF0000"/>
                          </a:solidFill>
                        </a:rPr>
                        <a:t>Moc</a:t>
                      </a:r>
                      <a:endParaRPr lang="pl-PL" sz="1800" b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smtClean="0">
                          <a:solidFill>
                            <a:srgbClr val="FF0000"/>
                          </a:solidFill>
                        </a:rPr>
                        <a:t>Napięcie</a:t>
                      </a:r>
                      <a:endParaRPr lang="pl-PL" sz="1800" b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0" smtClean="0">
                          <a:solidFill>
                            <a:srgbClr val="FF0000"/>
                          </a:solidFill>
                        </a:rPr>
                        <a:t>Długość</a:t>
                      </a:r>
                      <a:endParaRPr lang="pl-PL" sz="1800" b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pl-PL" sz="1800" b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pl-PL" sz="1800" b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pl-PL" sz="1800" b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smtClean="0">
                          <a:solidFill>
                            <a:srgbClr val="FF0000"/>
                          </a:solidFill>
                        </a:rPr>
                        <a:t>MW</a:t>
                      </a:r>
                      <a:endParaRPr lang="pl-PL" sz="1800" b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smtClean="0">
                          <a:solidFill>
                            <a:srgbClr val="FF0000"/>
                          </a:solidFill>
                        </a:rPr>
                        <a:t>kV</a:t>
                      </a:r>
                      <a:endParaRPr lang="pl-PL" sz="1800" b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0" smtClean="0">
                          <a:solidFill>
                            <a:srgbClr val="FF0000"/>
                          </a:solidFill>
                        </a:rPr>
                        <a:t>km</a:t>
                      </a:r>
                      <a:endParaRPr lang="pl-PL" sz="1800" b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pl-PL" sz="1800" smtClean="0"/>
                        <a:t>GOTLAND 1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1954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20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100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smtClean="0"/>
                        <a:t>96 kabel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pl-PL" sz="1800" smtClean="0"/>
                        <a:t>ENGLISH CHANNEL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1961/1986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2000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±270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smtClean="0"/>
                        <a:t>73 kabel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pl-PL" sz="1800" smtClean="0"/>
                        <a:t>SAKUMA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1965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300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2x125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smtClean="0"/>
                        <a:t>50Hz/60Hz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pl-PL" sz="1800" smtClean="0"/>
                        <a:t>SARDINIA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1967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200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200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smtClean="0"/>
                        <a:t>290 nap.+116 kabel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pl-PL" sz="1800" smtClean="0"/>
                        <a:t>PACIFIC INTERTIE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1970/2005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2000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±500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smtClean="0"/>
                        <a:t>1362 nap.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pl-PL" sz="1800" smtClean="0"/>
                        <a:t>CAHORA BASSA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1977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1930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±533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smtClean="0"/>
                        <a:t>1420 nap.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pl-PL" sz="1800" smtClean="0"/>
                        <a:t>INGA SHABA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1982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550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±500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smtClean="0"/>
                        <a:t>1700 nap.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pl-PL" sz="1800" smtClean="0"/>
                        <a:t>INTERMOUTAIN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1986/2010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2400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smtClean="0"/>
                        <a:t>±500</a:t>
                      </a:r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smtClean="0"/>
                        <a:t>785 nap.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pl-PL" sz="1800" smtClean="0"/>
                        <a:t>GEZHOUB-SHANGHAI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1989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1200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smtClean="0"/>
                        <a:t>±500</a:t>
                      </a:r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smtClean="0"/>
                        <a:t>1046 nap.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pl-PL" sz="1800" smtClean="0"/>
                        <a:t>SWEPOLLINK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2000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600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smtClean="0"/>
                        <a:t>450</a:t>
                      </a:r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smtClean="0"/>
                        <a:t>234 kabel</a:t>
                      </a:r>
                      <a:endParaRPr lang="pl-PL" sz="1800"/>
                    </a:p>
                  </a:txBody>
                  <a:tcPr marL="91441" marR="91441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792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"/>
          <p:cNvSpPr txBox="1">
            <a:spLocks noChangeArrowheads="1"/>
          </p:cNvSpPr>
          <p:nvPr/>
        </p:nvSpPr>
        <p:spPr bwMode="auto">
          <a:xfrm>
            <a:off x="2197151" y="332570"/>
            <a:ext cx="474969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PACIFIC  INTERTIE   1362 km   ±500 kV   3100 MW   USA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10" y="764630"/>
            <a:ext cx="7945755" cy="509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74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Slup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520" y="1052513"/>
            <a:ext cx="3124200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Słup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470" y="1112838"/>
            <a:ext cx="219075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Ma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20" y="1255713"/>
            <a:ext cx="1846262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"/>
          <p:cNvSpPr txBox="1">
            <a:spLocks noChangeArrowheads="1"/>
          </p:cNvSpPr>
          <p:nvPr/>
        </p:nvSpPr>
        <p:spPr bwMode="auto">
          <a:xfrm>
            <a:off x="2172305" y="476706"/>
            <a:ext cx="479939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PACIFIC  INTERTIE   1362 km   ±500 kV   3100 MW   USA </a:t>
            </a:r>
          </a:p>
        </p:txBody>
      </p:sp>
    </p:spTree>
    <p:extLst>
      <p:ext uri="{BB962C8B-B14F-4D97-AF65-F5344CB8AC3E}">
        <p14:creationId xmlns:p14="http://schemas.microsoft.com/office/powerpoint/2010/main" val="208949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"/>
          <p:cNvSpPr txBox="1">
            <a:spLocks noChangeArrowheads="1"/>
          </p:cNvSpPr>
          <p:nvPr/>
        </p:nvSpPr>
        <p:spPr bwMode="auto">
          <a:xfrm>
            <a:off x="1684190" y="476706"/>
            <a:ext cx="57756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CAHORA </a:t>
            </a: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BASSA   1420km   ±533 kV   1930 MW  (Mozambik  - RPA)  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410" y="1870075"/>
            <a:ext cx="2894012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860" y="1520825"/>
            <a:ext cx="2514600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91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"/>
          <p:cNvSpPr txBox="1">
            <a:spLocks noChangeArrowheads="1"/>
          </p:cNvSpPr>
          <p:nvPr/>
        </p:nvSpPr>
        <p:spPr bwMode="auto">
          <a:xfrm>
            <a:off x="1973533" y="476706"/>
            <a:ext cx="51969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GEZHOUBA-SHANGHAI  1046 km ±500 kV 1200 MW  (Chiny)  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65" y="2138364"/>
            <a:ext cx="5065014" cy="286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532" y="1287464"/>
            <a:ext cx="3070098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0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Kab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452" y="1484730"/>
            <a:ext cx="3132138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Op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922" y="692620"/>
            <a:ext cx="4247198" cy="529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"/>
          <p:cNvSpPr txBox="1">
            <a:spLocks noChangeArrowheads="1"/>
          </p:cNvSpPr>
          <p:nvPr/>
        </p:nvSpPr>
        <p:spPr bwMode="auto">
          <a:xfrm>
            <a:off x="3457111" y="368660"/>
            <a:ext cx="222977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Kabel DC </a:t>
            </a: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450 kV 600 MW  </a:t>
            </a:r>
          </a:p>
        </p:txBody>
      </p:sp>
    </p:spTree>
    <p:extLst>
      <p:ext uri="{BB962C8B-B14F-4D97-AF65-F5344CB8AC3E}">
        <p14:creationId xmlns:p14="http://schemas.microsoft.com/office/powerpoint/2010/main" val="403741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"/>
          <p:cNvSpPr txBox="1">
            <a:spLocks noChangeArrowheads="1"/>
          </p:cNvSpPr>
          <p:nvPr/>
        </p:nvSpPr>
        <p:spPr bwMode="auto">
          <a:xfrm>
            <a:off x="2995447" y="476706"/>
            <a:ext cx="315310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Stacja 400 kV Słupsk (Wierzbięcino)  </a:t>
            </a:r>
            <a:endParaRPr kumimoji="1" lang="pl-PL" sz="1400" b="1" i="1" ker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0" y="826426"/>
            <a:ext cx="7571232" cy="50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6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"/>
          <p:cNvSpPr txBox="1">
            <a:spLocks noChangeArrowheads="1"/>
          </p:cNvSpPr>
          <p:nvPr/>
        </p:nvSpPr>
        <p:spPr bwMode="auto">
          <a:xfrm>
            <a:off x="3357725" y="476706"/>
            <a:ext cx="24285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Szyny rurowe do części DC  </a:t>
            </a:r>
            <a:endParaRPr kumimoji="1" lang="pl-PL" sz="1400" b="1" i="1" ker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0" y="836712"/>
            <a:ext cx="7571232" cy="50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9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10" y="922433"/>
            <a:ext cx="7965567" cy="481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"/>
          <p:cNvSpPr txBox="1">
            <a:spLocks noChangeArrowheads="1"/>
          </p:cNvSpPr>
          <p:nvPr/>
        </p:nvSpPr>
        <p:spPr bwMode="auto">
          <a:xfrm>
            <a:off x="3357725" y="332570"/>
            <a:ext cx="200054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Dławik  120 Mvar 400kV</a:t>
            </a:r>
          </a:p>
        </p:txBody>
      </p:sp>
    </p:spTree>
    <p:extLst>
      <p:ext uri="{BB962C8B-B14F-4D97-AF65-F5344CB8AC3E}">
        <p14:creationId xmlns:p14="http://schemas.microsoft.com/office/powerpoint/2010/main" val="252881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xt_Faraday"/>
          <p:cNvSpPr>
            <a:spLocks noChangeArrowheads="1"/>
          </p:cNvSpPr>
          <p:nvPr/>
        </p:nvSpPr>
        <p:spPr bwMode="auto">
          <a:xfrm>
            <a:off x="2627910" y="4076994"/>
            <a:ext cx="5832475" cy="133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  <a:buClr>
                <a:srgbClr val="0070C0"/>
              </a:buClr>
            </a:pPr>
            <a:r>
              <a:rPr lang="pl-PL" altLang="pl-PL" sz="1800" b="1" i="1" smtClean="0">
                <a:solidFill>
                  <a:srgbClr val="002060"/>
                </a:solidFill>
              </a:rPr>
              <a:t> 1821r. – Michel Faraday (Anglia)</a:t>
            </a:r>
            <a:endParaRPr lang="pl-PL" sz="1800" b="1" i="1" smtClean="0">
              <a:solidFill>
                <a:srgbClr val="002060"/>
              </a:solidFill>
            </a:endParaRP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>
                <a:solidFill>
                  <a:srgbClr val="FF0000"/>
                </a:solidFill>
                <a:cs typeface="Times New Roman" panose="02020603050405020304" pitchFamily="18" charset="0"/>
              </a:rPr>
              <a:t>W</a:t>
            </a: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okół przewodu w którym płynie prąd wytwarza się pole elektromagnetyczne – teoria pola elektromagnetycznego. 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Prądnica prądu stałego – dysk Faradaya</a:t>
            </a:r>
            <a:endParaRPr lang="pl-PL" altLang="pl-PL" sz="1800" b="1" i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Farada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42" y="3860970"/>
            <a:ext cx="1242857" cy="1855715"/>
          </a:xfrm>
          <a:prstGeom prst="rect">
            <a:avLst/>
          </a:prstGeom>
        </p:spPr>
      </p:pic>
      <p:sp>
        <p:nvSpPr>
          <p:cNvPr id="8" name="Txt_Volta"/>
          <p:cNvSpPr>
            <a:spLocks noChangeArrowheads="1"/>
          </p:cNvSpPr>
          <p:nvPr/>
        </p:nvSpPr>
        <p:spPr bwMode="auto">
          <a:xfrm>
            <a:off x="2627910" y="2348802"/>
            <a:ext cx="5472435" cy="104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  <a:buClr>
                <a:srgbClr val="0070C0"/>
              </a:buClr>
            </a:pPr>
            <a:r>
              <a:rPr lang="pl-PL" altLang="pl-PL" sz="1800" b="1" i="1" smtClean="0">
                <a:solidFill>
                  <a:srgbClr val="002060"/>
                </a:solidFill>
              </a:rPr>
              <a:t> 1800 r. – Alessandro Volta (Como, Włochy)</a:t>
            </a:r>
            <a:endParaRPr lang="pl-PL" sz="1800" b="1" i="1" smtClean="0">
              <a:solidFill>
                <a:srgbClr val="002060"/>
              </a:solidFill>
            </a:endParaRP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Zbudował pierwsze ogniwo z dwóch płytek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miedzianej  i cynowej zanurzonych w słonej wodzie</a:t>
            </a:r>
            <a:endParaRPr lang="pl-PL" altLang="pl-PL" sz="1800" b="1" i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Volt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20" y="1988762"/>
            <a:ext cx="1243662" cy="1680445"/>
          </a:xfrm>
          <a:prstGeom prst="rect">
            <a:avLst/>
          </a:prstGeom>
        </p:spPr>
      </p:pic>
      <p:sp>
        <p:nvSpPr>
          <p:cNvPr id="4" name="Txt_Franklin"/>
          <p:cNvSpPr>
            <a:spLocks noChangeArrowheads="1"/>
          </p:cNvSpPr>
          <p:nvPr/>
        </p:nvSpPr>
        <p:spPr bwMode="auto">
          <a:xfrm>
            <a:off x="2627910" y="620610"/>
            <a:ext cx="6120670" cy="120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1" rIns="91424" bIns="45711">
            <a:spAutoFit/>
          </a:bodyPr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  <a:buClr>
                <a:srgbClr val="0070C0"/>
              </a:buClr>
            </a:pPr>
            <a:r>
              <a:rPr lang="pl-PL" altLang="pl-PL" sz="1800" b="1" i="1" smtClean="0">
                <a:solidFill>
                  <a:srgbClr val="002060"/>
                </a:solidFill>
              </a:rPr>
              <a:t> Benjamin Franklin </a:t>
            </a:r>
            <a:r>
              <a:rPr lang="pl-PL" altLang="pl-PL" sz="1800" b="1" i="1">
                <a:solidFill>
                  <a:srgbClr val="002060"/>
                </a:solidFill>
              </a:rPr>
              <a:t>1706 – </a:t>
            </a:r>
            <a:r>
              <a:rPr lang="pl-PL" altLang="pl-PL" sz="1800" b="1" i="1" smtClean="0">
                <a:solidFill>
                  <a:srgbClr val="002060"/>
                </a:solidFill>
              </a:rPr>
              <a:t> 1790   twórca USA</a:t>
            </a:r>
            <a:endParaRPr lang="pl-PL" sz="1800" b="1" i="1" smtClean="0">
              <a:solidFill>
                <a:srgbClr val="002060"/>
              </a:solidFill>
            </a:endParaRP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002060"/>
                </a:solidFill>
              </a:rPr>
              <a:t> </a:t>
            </a:r>
            <a:r>
              <a:rPr lang="pl-PL" sz="1800" b="1" i="1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odczas burz puszczał latawce – łapał elektryczność z chmur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 Udowodnił, że chmury są pełne energii elektrycznej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 Wynalazł piorunochron</a:t>
            </a:r>
            <a:endParaRPr lang="pl-PL" altLang="pl-PL" sz="1800" b="1" i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Frankli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30" y="692618"/>
            <a:ext cx="1431807" cy="1063139"/>
          </a:xfrm>
          <a:prstGeom prst="rect">
            <a:avLst/>
          </a:prstGeom>
        </p:spPr>
      </p:pic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3597374" y="260560"/>
            <a:ext cx="194925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Historia elektryczności</a:t>
            </a:r>
            <a:endParaRPr kumimoji="1" lang="pl-PL" sz="1400" b="1" i="1" ker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28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"/>
          <p:cNvSpPr txBox="1">
            <a:spLocks noChangeArrowheads="1"/>
          </p:cNvSpPr>
          <p:nvPr/>
        </p:nvSpPr>
        <p:spPr bwMode="auto">
          <a:xfrm>
            <a:off x="1650381" y="476706"/>
            <a:ext cx="623407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Filtry wyższych harmonicznych i baterie kondensatorów (80 Mvar, 400kV)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667" y="980660"/>
            <a:ext cx="6580823" cy="498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06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855" y="928688"/>
            <a:ext cx="692467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"/>
          <p:cNvSpPr txBox="1">
            <a:spLocks noChangeArrowheads="1"/>
          </p:cNvSpPr>
          <p:nvPr/>
        </p:nvSpPr>
        <p:spPr bwMode="auto">
          <a:xfrm>
            <a:off x="2841811" y="476706"/>
            <a:ext cx="389048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Transformatory zasilające mostek tyrysorowy</a:t>
            </a:r>
          </a:p>
        </p:txBody>
      </p:sp>
    </p:spTree>
    <p:extLst>
      <p:ext uri="{BB962C8B-B14F-4D97-AF65-F5344CB8AC3E}">
        <p14:creationId xmlns:p14="http://schemas.microsoft.com/office/powerpoint/2010/main" val="262889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Mostek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813" y="518867"/>
            <a:ext cx="1954213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łupsk_opis"/>
          <p:cNvSpPr txBox="1">
            <a:spLocks noChangeArrowheads="1"/>
          </p:cNvSpPr>
          <p:nvPr/>
        </p:nvSpPr>
        <p:spPr bwMode="auto">
          <a:xfrm>
            <a:off x="4522359" y="5373442"/>
            <a:ext cx="3348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altLang="pl-PL" sz="1600" b="1" i="1">
                <a:solidFill>
                  <a:srgbClr val="00B0F0"/>
                </a:solidFill>
                <a:sym typeface="Symbol" pitchFamily="18" charset="2"/>
              </a:rPr>
              <a:t>Słupsk – Storno   254 km (kabel)</a:t>
            </a:r>
          </a:p>
          <a:p>
            <a:pPr eaLnBrk="1" hangingPunct="1"/>
            <a:r>
              <a:rPr lang="pl-PL" altLang="pl-PL" sz="1600" b="1" i="1">
                <a:solidFill>
                  <a:srgbClr val="00B0F0"/>
                </a:solidFill>
              </a:rPr>
              <a:t>450 kV ,  600 </a:t>
            </a:r>
            <a:r>
              <a:rPr lang="pl-PL" altLang="pl-PL" sz="1600" b="1" i="1" smtClean="0">
                <a:solidFill>
                  <a:srgbClr val="00B0F0"/>
                </a:solidFill>
              </a:rPr>
              <a:t>MW </a:t>
            </a:r>
            <a:r>
              <a:rPr lang="pl-PL" altLang="pl-PL" sz="1600" b="1" i="1">
                <a:solidFill>
                  <a:srgbClr val="00B0F0"/>
                </a:solidFill>
              </a:rPr>
              <a:t>(792 tyrystory)</a:t>
            </a:r>
          </a:p>
        </p:txBody>
      </p:sp>
      <p:pic>
        <p:nvPicPr>
          <p:cNvPr id="1037" name="Słup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105" y="579353"/>
            <a:ext cx="3146425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Moste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53" y="590899"/>
            <a:ext cx="1954213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"/>
          <p:cNvSpPr txBox="1">
            <a:spLocks noChangeArrowheads="1"/>
          </p:cNvSpPr>
          <p:nvPr/>
        </p:nvSpPr>
        <p:spPr bwMode="auto">
          <a:xfrm>
            <a:off x="3779890" y="188550"/>
            <a:ext cx="161101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Słupsk Mostek  </a:t>
            </a: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DC</a:t>
            </a:r>
          </a:p>
        </p:txBody>
      </p:sp>
      <p:sp>
        <p:nvSpPr>
          <p:cNvPr id="7" name="itd"/>
          <p:cNvSpPr txBox="1">
            <a:spLocks noChangeArrowheads="1"/>
          </p:cNvSpPr>
          <p:nvPr/>
        </p:nvSpPr>
        <p:spPr bwMode="auto">
          <a:xfrm>
            <a:off x="4161985" y="2888818"/>
            <a:ext cx="147616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altLang="pl-PL" sz="4400" b="1" i="1" smtClean="0"/>
              <a:t>. . . </a:t>
            </a:r>
            <a:endParaRPr lang="pl-PL" altLang="pl-PL" sz="4400" b="1" i="1"/>
          </a:p>
        </p:txBody>
      </p:sp>
    </p:spTree>
    <p:extLst>
      <p:ext uri="{BB962C8B-B14F-4D97-AF65-F5344CB8AC3E}">
        <p14:creationId xmlns:p14="http://schemas.microsoft.com/office/powerpoint/2010/main" val="257481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20" y="692620"/>
            <a:ext cx="68961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"/>
          <p:cNvSpPr txBox="1">
            <a:spLocks noChangeArrowheads="1"/>
          </p:cNvSpPr>
          <p:nvPr/>
        </p:nvSpPr>
        <p:spPr bwMode="auto">
          <a:xfrm>
            <a:off x="2860196" y="260560"/>
            <a:ext cx="34400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Wyprowadzenie DC do głowicy kablowej</a:t>
            </a:r>
          </a:p>
        </p:txBody>
      </p:sp>
    </p:spTree>
    <p:extLst>
      <p:ext uri="{BB962C8B-B14F-4D97-AF65-F5344CB8AC3E}">
        <p14:creationId xmlns:p14="http://schemas.microsoft.com/office/powerpoint/2010/main" val="262211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Głow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642" y="920750"/>
            <a:ext cx="3284538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"/>
          <p:cNvSpPr txBox="1">
            <a:spLocks noChangeArrowheads="1"/>
          </p:cNvSpPr>
          <p:nvPr/>
        </p:nvSpPr>
        <p:spPr bwMode="auto">
          <a:xfrm>
            <a:off x="3090024" y="476706"/>
            <a:ext cx="29639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Głowica kabla DC Slupsk </a:t>
            </a: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Stärnö  </a:t>
            </a:r>
          </a:p>
        </p:txBody>
      </p:sp>
    </p:spTree>
    <p:extLst>
      <p:ext uri="{BB962C8B-B14F-4D97-AF65-F5344CB8AC3E}">
        <p14:creationId xmlns:p14="http://schemas.microsoft.com/office/powerpoint/2010/main" val="44803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"/>
          <p:cNvSpPr txBox="1">
            <a:spLocks noChangeArrowheads="1"/>
          </p:cNvSpPr>
          <p:nvPr/>
        </p:nvSpPr>
        <p:spPr bwMode="auto">
          <a:xfrm>
            <a:off x="2293331" y="368660"/>
            <a:ext cx="45573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SwePolLink 239 km 450 kV 600 MW   Slupsk - Stärnö 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8" y="718233"/>
            <a:ext cx="3657600" cy="548307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64704"/>
            <a:ext cx="3657600" cy="5483075"/>
          </a:xfrm>
          <a:prstGeom prst="rect">
            <a:avLst/>
          </a:prstGeom>
        </p:spPr>
      </p:pic>
      <p:sp>
        <p:nvSpPr>
          <p:cNvPr id="6" name="Podziękowanie"/>
          <p:cNvSpPr txBox="1">
            <a:spLocks noChangeArrowheads="1"/>
          </p:cNvSpPr>
          <p:nvPr/>
        </p:nvSpPr>
        <p:spPr bwMode="auto">
          <a:xfrm>
            <a:off x="5218294" y="5096309"/>
            <a:ext cx="285174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defTabSz="912813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None/>
              <a:defRPr/>
            </a:pPr>
            <a:r>
              <a:rPr kumimoji="1" lang="pl-PL" sz="2700" i="1" kern="0" dirty="0">
                <a:solidFill>
                  <a:srgbClr val="00B050"/>
                </a:solidFill>
                <a:latin typeface="+mn-lt"/>
              </a:rPr>
              <a:t>Dziękuję </a:t>
            </a:r>
            <a:r>
              <a:rPr kumimoji="1" lang="pl-PL" sz="2700" i="1" kern="0">
                <a:solidFill>
                  <a:srgbClr val="00B050"/>
                </a:solidFill>
                <a:latin typeface="+mn-lt"/>
              </a:rPr>
              <a:t>za </a:t>
            </a:r>
            <a:r>
              <a:rPr kumimoji="1" lang="pl-PL" sz="2700" i="1" kern="0" smtClean="0">
                <a:solidFill>
                  <a:srgbClr val="00B050"/>
                </a:solidFill>
                <a:latin typeface="+mn-lt"/>
              </a:rPr>
              <a:t>uwagę</a:t>
            </a:r>
            <a:endParaRPr kumimoji="1" lang="pl-PL" sz="2700" i="1" kern="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7" name="Tytuł_wykładu"/>
          <p:cNvSpPr>
            <a:spLocks noChangeArrowheads="1"/>
          </p:cNvSpPr>
          <p:nvPr/>
        </p:nvSpPr>
        <p:spPr bwMode="auto">
          <a:xfrm>
            <a:off x="3142895" y="3398377"/>
            <a:ext cx="27010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pl-PL" altLang="pl-PL" sz="2400" b="1" i="1" smtClean="0">
                <a:solidFill>
                  <a:srgbClr val="0070C0"/>
                </a:solidFill>
                <a:latin typeface="Times New Roman" pitchFamily="18" charset="0"/>
              </a:rPr>
              <a:t>Układy prądu stałego</a:t>
            </a:r>
            <a:endParaRPr lang="pl-PL" altLang="pl-PL" sz="2400" i="1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8" name="Nr_wykładu"/>
          <p:cNvSpPr>
            <a:spLocks noChangeArrowheads="1"/>
          </p:cNvSpPr>
          <p:nvPr/>
        </p:nvSpPr>
        <p:spPr bwMode="auto">
          <a:xfrm>
            <a:off x="3831057" y="2132856"/>
            <a:ext cx="13247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z"/>
              <a:defRPr kumimoji="1" sz="2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y"/>
              <a:defRPr kumimoji="1" sz="23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09638" eaLnBrk="0" hangingPunct="0">
              <a:spcBef>
                <a:spcPct val="20000"/>
              </a:spcBef>
              <a:buClr>
                <a:schemeClr val="accent2"/>
              </a:buClr>
              <a:buFont typeface="Monotype Sorts"/>
              <a:buChar char="x"/>
              <a:defRPr kumimoji="1" sz="21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1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09638" eaLnBrk="0" hangingPunct="0">
              <a:spcBef>
                <a:spcPct val="20000"/>
              </a:spcBef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096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1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Font typeface="Monotype Sorts"/>
              <a:buNone/>
            </a:pPr>
            <a:r>
              <a:rPr kumimoji="0" lang="pl-PL" altLang="pl-PL" sz="2400" b="1" i="1" smtClean="0">
                <a:solidFill>
                  <a:srgbClr val="0070C0"/>
                </a:solidFill>
                <a:latin typeface="Times New Roman" pitchFamily="18" charset="0"/>
              </a:rPr>
              <a:t>Wykład 16</a:t>
            </a:r>
            <a:endParaRPr lang="pl-PL" altLang="pl-PL" sz="2400" i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9" name="Przesył"/>
          <p:cNvSpPr txBox="1">
            <a:spLocks noChangeArrowheads="1"/>
          </p:cNvSpPr>
          <p:nvPr/>
        </p:nvSpPr>
        <p:spPr bwMode="auto">
          <a:xfrm>
            <a:off x="3112878" y="906661"/>
            <a:ext cx="33262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Arial Black" pitchFamily="34" charset="0"/>
              </a:defRPr>
            </a:lvl2pPr>
            <a:lvl3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Arial Black" pitchFamily="34" charset="0"/>
              </a:defRPr>
            </a:lvl3pPr>
            <a:lvl4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Arial Black" pitchFamily="34" charset="0"/>
              </a:defRPr>
            </a:lvl4pPr>
            <a:lvl5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pl-PL" altLang="pl-PL" sz="2000" b="1" i="1" kern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Przesyłanie energii elektrycznej</a:t>
            </a:r>
            <a:endParaRPr lang="pl-PL" altLang="pl-PL" sz="2000" b="1" i="1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9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xt_Bell"/>
          <p:cNvSpPr>
            <a:spLocks noChangeArrowheads="1"/>
          </p:cNvSpPr>
          <p:nvPr/>
        </p:nvSpPr>
        <p:spPr bwMode="auto">
          <a:xfrm>
            <a:off x="2691908" y="4725054"/>
            <a:ext cx="6192688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  <a:buClr>
                <a:srgbClr val="0070C0"/>
              </a:buClr>
            </a:pPr>
            <a:r>
              <a:rPr lang="pl-PL" altLang="pl-PL" sz="1800" b="1" i="1" smtClean="0">
                <a:solidFill>
                  <a:srgbClr val="002060"/>
                </a:solidFill>
              </a:rPr>
              <a:t> 1876r. – Aleksander Bell (Edynburg, Szkocja, USA)</a:t>
            </a:r>
            <a:endParaRPr lang="pl-PL" sz="1800" b="1" i="1" smtClean="0">
              <a:solidFill>
                <a:srgbClr val="002060"/>
              </a:solidFill>
            </a:endParaRP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Opatentował telefon (Gray się spóźnił)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Dwa elektromagnesy z cienkimi metalowymi membranami</a:t>
            </a:r>
            <a:endParaRPr lang="pl-PL" altLang="pl-PL" sz="1800" b="1" i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Bell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27" y="4401018"/>
            <a:ext cx="1210320" cy="1617095"/>
          </a:xfrm>
          <a:prstGeom prst="rect">
            <a:avLst/>
          </a:prstGeom>
        </p:spPr>
      </p:pic>
      <p:sp>
        <p:nvSpPr>
          <p:cNvPr id="16" name="Txt_Słońce"/>
          <p:cNvSpPr>
            <a:spLocks noChangeArrowheads="1"/>
          </p:cNvSpPr>
          <p:nvPr/>
        </p:nvSpPr>
        <p:spPr bwMode="auto">
          <a:xfrm>
            <a:off x="2691908" y="3392906"/>
            <a:ext cx="6272702" cy="61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600" i="1" smtClean="0">
                <a:solidFill>
                  <a:srgbClr val="008000"/>
                </a:solidFill>
              </a:rPr>
              <a:t>W1859 </a:t>
            </a:r>
            <a:r>
              <a:rPr lang="pl-PL" sz="1600" i="1">
                <a:solidFill>
                  <a:srgbClr val="008000"/>
                </a:solidFill>
              </a:rPr>
              <a:t>r., </a:t>
            </a:r>
            <a:r>
              <a:rPr lang="pl-PL" sz="1600" i="1" smtClean="0">
                <a:solidFill>
                  <a:srgbClr val="008000"/>
                </a:solidFill>
              </a:rPr>
              <a:t>efekt magnetyczny potężnego </a:t>
            </a:r>
            <a:r>
              <a:rPr lang="pl-PL" sz="1600" i="1">
                <a:solidFill>
                  <a:srgbClr val="008000"/>
                </a:solidFill>
              </a:rPr>
              <a:t>rozbłysku słonecznego dotarł </a:t>
            </a:r>
            <a:r>
              <a:rPr lang="pl-PL" sz="1600" i="1" smtClean="0">
                <a:solidFill>
                  <a:srgbClr val="008000"/>
                </a:solidFill>
              </a:rPr>
              <a:t>do powierzchni Ziemi, powodując rozległe </a:t>
            </a:r>
            <a:r>
              <a:rPr lang="pl-PL" sz="1600" i="1">
                <a:solidFill>
                  <a:srgbClr val="008000"/>
                </a:solidFill>
              </a:rPr>
              <a:t>awarie </a:t>
            </a:r>
            <a:r>
              <a:rPr lang="pl-PL" sz="1600" i="1" smtClean="0">
                <a:solidFill>
                  <a:srgbClr val="008000"/>
                </a:solidFill>
              </a:rPr>
              <a:t>w sieci telegraficznej</a:t>
            </a:r>
            <a:r>
              <a:rPr lang="pl-PL" sz="1600" i="1">
                <a:solidFill>
                  <a:srgbClr val="008000"/>
                </a:solidFill>
              </a:rPr>
              <a:t>.</a:t>
            </a:r>
            <a:endParaRPr lang="pl-PL" altLang="pl-PL" sz="1600" i="1">
              <a:solidFill>
                <a:srgbClr val="008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xt_Morse"/>
          <p:cNvSpPr>
            <a:spLocks noChangeArrowheads="1"/>
          </p:cNvSpPr>
          <p:nvPr/>
        </p:nvSpPr>
        <p:spPr bwMode="auto">
          <a:xfrm>
            <a:off x="2691908" y="2528810"/>
            <a:ext cx="6048672" cy="9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  <a:buClr>
                <a:srgbClr val="0070C0"/>
              </a:buClr>
            </a:pPr>
            <a:r>
              <a:rPr lang="pl-PL" altLang="pl-PL" sz="1800" b="1" i="1" smtClean="0">
                <a:solidFill>
                  <a:srgbClr val="002060"/>
                </a:solidFill>
              </a:rPr>
              <a:t> 1837r. – Morse (Charleston, Massachutes)</a:t>
            </a:r>
            <a:endParaRPr lang="pl-PL" sz="1800" b="1" i="1" smtClean="0">
              <a:solidFill>
                <a:srgbClr val="002060"/>
              </a:solidFill>
            </a:endParaRP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Telegraf oparty na prostym systemie kropek i kresek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Alfabet Morse’a</a:t>
            </a:r>
          </a:p>
        </p:txBody>
      </p:sp>
      <p:pic>
        <p:nvPicPr>
          <p:cNvPr id="4" name="Mors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40" y="2312786"/>
            <a:ext cx="1360360" cy="1973855"/>
          </a:xfrm>
          <a:prstGeom prst="rect">
            <a:avLst/>
          </a:prstGeom>
        </p:spPr>
      </p:pic>
      <p:sp>
        <p:nvSpPr>
          <p:cNvPr id="8" name="Txt_Amper"/>
          <p:cNvSpPr>
            <a:spLocks noChangeArrowheads="1"/>
          </p:cNvSpPr>
          <p:nvPr/>
        </p:nvSpPr>
        <p:spPr bwMode="auto">
          <a:xfrm>
            <a:off x="2691908" y="692606"/>
            <a:ext cx="5832475" cy="149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  <a:buClr>
                <a:srgbClr val="0070C0"/>
              </a:buClr>
            </a:pPr>
            <a:r>
              <a:rPr lang="pl-PL" altLang="pl-PL" sz="1800" b="1" i="1" smtClean="0">
                <a:solidFill>
                  <a:srgbClr val="002060"/>
                </a:solidFill>
              </a:rPr>
              <a:t> 1821r. – Andre-Marie Ampère (Lyon Francja)</a:t>
            </a:r>
            <a:endParaRPr lang="pl-PL" sz="1800" b="1" i="1" smtClean="0">
              <a:solidFill>
                <a:srgbClr val="002060"/>
              </a:solidFill>
            </a:endParaRP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Jeśli w dwóch przewodach płynie prąd to powstają siły (odpychania lub przyciągania)</a:t>
            </a:r>
            <a:b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Teoria elektromagnetyzmu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Solenoid (cewka magnetyczna) – zastosowanie telegraf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pl-PL" altLang="pl-PL" sz="1800" b="1" i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Amper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27" y="440578"/>
            <a:ext cx="1250331" cy="1830484"/>
          </a:xfrm>
          <a:prstGeom prst="rect">
            <a:avLst/>
          </a:prstGeom>
        </p:spPr>
      </p:pic>
      <p:sp>
        <p:nvSpPr>
          <p:cNvPr id="7" name="Tytuł"/>
          <p:cNvSpPr txBox="1">
            <a:spLocks noChangeArrowheads="1"/>
          </p:cNvSpPr>
          <p:nvPr/>
        </p:nvSpPr>
        <p:spPr bwMode="auto">
          <a:xfrm>
            <a:off x="3597374" y="188550"/>
            <a:ext cx="194925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Historia elektryczności</a:t>
            </a:r>
            <a:endParaRPr kumimoji="1" lang="pl-PL" sz="1400" b="1" i="1" ker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9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stem_D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04" y="3248980"/>
            <a:ext cx="2325715" cy="2902858"/>
          </a:xfrm>
          <a:prstGeom prst="rect">
            <a:avLst/>
          </a:prstGeom>
        </p:spPr>
      </p:pic>
      <p:sp>
        <p:nvSpPr>
          <p:cNvPr id="12" name="Txt_UkłDC"/>
          <p:cNvSpPr>
            <a:spLocks noChangeArrowheads="1"/>
          </p:cNvSpPr>
          <p:nvPr/>
        </p:nvSpPr>
        <p:spPr bwMode="auto">
          <a:xfrm>
            <a:off x="4355970" y="2852920"/>
            <a:ext cx="468065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70C0"/>
              </a:buClr>
            </a:pPr>
            <a:r>
              <a:rPr lang="pl-PL" sz="1600" b="1" i="1" smtClean="0">
                <a:solidFill>
                  <a:srgbClr val="0000FF"/>
                </a:solidFill>
                <a:cs typeface="Times New Roman" panose="02020603050405020304" pitchFamily="18" charset="0"/>
              </a:rPr>
              <a:t>Największy układ przesyłowy DC 3kV, 25 km, 1,2MW</a:t>
            </a:r>
          </a:p>
        </p:txBody>
      </p:sp>
      <p:sp>
        <p:nvSpPr>
          <p:cNvPr id="11" name="Txt_5"/>
          <p:cNvSpPr>
            <a:spLocks noChangeArrowheads="1"/>
          </p:cNvSpPr>
          <p:nvPr/>
        </p:nvSpPr>
        <p:spPr bwMode="auto">
          <a:xfrm>
            <a:off x="1007740" y="4401108"/>
            <a:ext cx="417646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>
                <a:solidFill>
                  <a:srgbClr val="FF0000"/>
                </a:solidFill>
                <a:cs typeface="Times New Roman" panose="02020603050405020304" pitchFamily="18" charset="0"/>
              </a:rPr>
              <a:t>1882r –  </a:t>
            </a: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Linia przesyłowa DC 3 kV, 57 km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600" b="1" i="1" smtClean="0">
                <a:solidFill>
                  <a:srgbClr val="008000"/>
                </a:solidFill>
                <a:cs typeface="Times New Roman" panose="02020603050405020304" pitchFamily="18" charset="0"/>
              </a:rPr>
              <a:t>Miesbach Monachium 2kV, 57 km, 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600" b="1" i="1" smtClean="0">
                <a:solidFill>
                  <a:srgbClr val="008000"/>
                </a:solidFill>
                <a:cs typeface="Times New Roman" panose="02020603050405020304" pitchFamily="18" charset="0"/>
              </a:rPr>
              <a:t>     zasila sztuczny wodospad 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600" b="1" i="1">
                <a:solidFill>
                  <a:srgbClr val="008000"/>
                </a:solidFill>
                <a:cs typeface="Times New Roman" panose="02020603050405020304" pitchFamily="18" charset="0"/>
              </a:rPr>
              <a:t> </a:t>
            </a:r>
            <a:r>
              <a:rPr lang="pl-PL" sz="1600" b="1" i="1" smtClean="0">
                <a:solidFill>
                  <a:srgbClr val="008000"/>
                </a:solidFill>
                <a:cs typeface="Times New Roman" panose="02020603050405020304" pitchFamily="18" charset="0"/>
              </a:rPr>
              <a:t>   wystawy elektrotechnicznej</a:t>
            </a: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pl-PL" altLang="pl-PL" sz="1800" b="1" i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xt_4"/>
          <p:cNvSpPr>
            <a:spLocks noChangeArrowheads="1"/>
          </p:cNvSpPr>
          <p:nvPr/>
        </p:nvSpPr>
        <p:spPr bwMode="auto">
          <a:xfrm>
            <a:off x="1007740" y="2888940"/>
            <a:ext cx="2700300" cy="133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Systemy oświetleniowe: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600" b="1" i="1" smtClean="0">
                <a:solidFill>
                  <a:srgbClr val="008000"/>
                </a:solidFill>
                <a:cs typeface="Times New Roman" panose="02020603050405020304" pitchFamily="18" charset="0"/>
              </a:rPr>
              <a:t>    Nowy Jork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600" b="1" i="1">
                <a:solidFill>
                  <a:srgbClr val="008000"/>
                </a:solidFill>
                <a:cs typeface="Times New Roman" panose="02020603050405020304" pitchFamily="18" charset="0"/>
              </a:rPr>
              <a:t> </a:t>
            </a:r>
            <a:r>
              <a:rPr lang="pl-PL" sz="1600" b="1" i="1" smtClean="0">
                <a:solidFill>
                  <a:srgbClr val="008000"/>
                </a:solidFill>
                <a:cs typeface="Times New Roman" panose="02020603050405020304" pitchFamily="18" charset="0"/>
              </a:rPr>
              <a:t>   Philadelfia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600" b="1" i="1">
                <a:solidFill>
                  <a:srgbClr val="008000"/>
                </a:solidFill>
                <a:cs typeface="Times New Roman" panose="02020603050405020304" pitchFamily="18" charset="0"/>
              </a:rPr>
              <a:t> </a:t>
            </a:r>
            <a:r>
              <a:rPr lang="pl-PL" sz="1600" b="1" i="1" smtClean="0">
                <a:solidFill>
                  <a:srgbClr val="008000"/>
                </a:solidFill>
                <a:cs typeface="Times New Roman" panose="02020603050405020304" pitchFamily="18" charset="0"/>
              </a:rPr>
              <a:t>   Montreal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600" b="1" i="1">
                <a:solidFill>
                  <a:srgbClr val="008000"/>
                </a:solidFill>
                <a:cs typeface="Times New Roman" panose="02020603050405020304" pitchFamily="18" charset="0"/>
              </a:rPr>
              <a:t> </a:t>
            </a:r>
            <a:r>
              <a:rPr lang="pl-PL" sz="1600" b="1" i="1" smtClean="0">
                <a:solidFill>
                  <a:srgbClr val="008000"/>
                </a:solidFill>
                <a:cs typeface="Times New Roman" panose="02020603050405020304" pitchFamily="18" charset="0"/>
              </a:rPr>
              <a:t>   Londyn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pl-PL" altLang="pl-PL" sz="1800" b="1" i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xt_3"/>
          <p:cNvSpPr>
            <a:spLocks noChangeArrowheads="1"/>
          </p:cNvSpPr>
          <p:nvPr/>
        </p:nvSpPr>
        <p:spPr bwMode="auto">
          <a:xfrm>
            <a:off x="1007740" y="2204864"/>
            <a:ext cx="8136904" cy="75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1878 – pierwszy system dystrybucji oparty na generatorach prądu stałego  110 V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           </a:t>
            </a:r>
            <a:r>
              <a:rPr lang="pl-PL" sz="1600" b="1" i="1" smtClean="0">
                <a:solidFill>
                  <a:srgbClr val="008000"/>
                </a:solidFill>
                <a:cs typeface="Times New Roman" panose="02020603050405020304" pitchFamily="18" charset="0"/>
              </a:rPr>
              <a:t>Pearl Street Station zasila 60 odbiorców na Manhattanie   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pl-PL" altLang="pl-PL" sz="1800" b="1" i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xt_2"/>
          <p:cNvSpPr>
            <a:spLocks noChangeArrowheads="1"/>
          </p:cNvSpPr>
          <p:nvPr/>
        </p:nvSpPr>
        <p:spPr bwMode="auto">
          <a:xfrm>
            <a:off x="2771936" y="1520788"/>
            <a:ext cx="4752528" cy="75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1878 – założył ”Edison Electric Company” 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           </a:t>
            </a:r>
            <a:r>
              <a:rPr lang="pl-PL" sz="1600" b="1" i="1" smtClean="0">
                <a:solidFill>
                  <a:srgbClr val="008000"/>
                </a:solidFill>
                <a:cs typeface="Times New Roman" panose="02020603050405020304" pitchFamily="18" charset="0"/>
              </a:rPr>
              <a:t>oświetlenie eletryczne kontra gazowe</a:t>
            </a: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pl-PL" altLang="pl-PL" sz="1800" b="1" i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xt_1"/>
          <p:cNvSpPr>
            <a:spLocks noChangeArrowheads="1"/>
          </p:cNvSpPr>
          <p:nvPr/>
        </p:nvSpPr>
        <p:spPr bwMode="auto">
          <a:xfrm>
            <a:off x="2808113" y="584684"/>
            <a:ext cx="5832475" cy="9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1876 – </a:t>
            </a:r>
            <a:r>
              <a:rPr lang="pl-PL" sz="1800" b="1" i="1">
                <a:solidFill>
                  <a:srgbClr val="FF0000"/>
                </a:solidFill>
                <a:cs typeface="Times New Roman" panose="02020603050405020304" pitchFamily="18" charset="0"/>
              </a:rPr>
              <a:t>zbudował </a:t>
            </a: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mikrofon węglowy</a:t>
            </a:r>
            <a:b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pl-PL" sz="1800" b="1" i="1">
                <a:solidFill>
                  <a:srgbClr val="FF0000"/>
                </a:solidFill>
                <a:cs typeface="Times New Roman" panose="02020603050405020304" pitchFamily="18" charset="0"/>
              </a:rPr>
              <a:t>1878 – zbudował  </a:t>
            </a: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”phonograf”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1879 – opatentował  lampę żarową - żarówkę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pl-PL" altLang="pl-PL" sz="1800" b="1" i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Edis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4" y="440668"/>
            <a:ext cx="1280339" cy="1783805"/>
          </a:xfrm>
          <a:prstGeom prst="rect">
            <a:avLst/>
          </a:prstGeom>
        </p:spPr>
      </p:pic>
      <p:sp>
        <p:nvSpPr>
          <p:cNvPr id="7" name="Tytuł"/>
          <p:cNvSpPr txBox="1">
            <a:spLocks noChangeArrowheads="1"/>
          </p:cNvSpPr>
          <p:nvPr/>
        </p:nvSpPr>
        <p:spPr bwMode="auto">
          <a:xfrm>
            <a:off x="3197928" y="260560"/>
            <a:ext cx="339035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homas Edison, Ohio, USA </a:t>
            </a:r>
            <a:r>
              <a:rPr kumimoji="1" lang="pl-PL" sz="1400" i="1" kern="0" smtClean="0">
                <a:latin typeface="Arial" pitchFamily="34" charset="0"/>
                <a:cs typeface="Arial" pitchFamily="34" charset="0"/>
              </a:rPr>
              <a:t>(1847 -1931)</a:t>
            </a:r>
            <a:endParaRPr kumimoji="1" lang="pl-PL" sz="1400" i="1" ker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94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0" grpId="0"/>
      <p:bldP spid="9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xt_6"/>
          <p:cNvSpPr>
            <a:spLocks noChangeArrowheads="1"/>
          </p:cNvSpPr>
          <p:nvPr/>
        </p:nvSpPr>
        <p:spPr bwMode="auto">
          <a:xfrm>
            <a:off x="2051816" y="5157192"/>
            <a:ext cx="5976664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Olbrzymi sukces  </a:t>
            </a:r>
            <a:r>
              <a:rPr lang="pl-PL" altLang="pl-PL" sz="1800" b="1" i="1">
                <a:solidFill>
                  <a:srgbClr val="FF0000"/>
                </a:solidFill>
              </a:rPr>
              <a:t>–</a:t>
            </a: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   </a:t>
            </a:r>
            <a:r>
              <a:rPr lang="pl-PL" b="1" i="1" smtClean="0">
                <a:solidFill>
                  <a:srgbClr val="0000FF"/>
                </a:solidFill>
                <a:cs typeface="Times New Roman" panose="02020603050405020304" pitchFamily="18" charset="0"/>
              </a:rPr>
              <a:t>dalsze instalacje systemów AC </a:t>
            </a:r>
            <a:endParaRPr lang="pl-PL" altLang="pl-PL" b="1" i="1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xt_5"/>
          <p:cNvSpPr>
            <a:spLocks noChangeArrowheads="1"/>
          </p:cNvSpPr>
          <p:nvPr/>
        </p:nvSpPr>
        <p:spPr bwMode="auto">
          <a:xfrm>
            <a:off x="3023924" y="4185084"/>
            <a:ext cx="450050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Buduje i-szy układ przesyłowy AC</a:t>
            </a:r>
          </a:p>
          <a:p>
            <a:pPr marL="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      </a:t>
            </a:r>
            <a:r>
              <a:rPr lang="pl-PL" sz="1600" b="1" i="1" smtClean="0">
                <a:solidFill>
                  <a:srgbClr val="008000"/>
                </a:solidFill>
                <a:cs typeface="Times New Roman" panose="02020603050405020304" pitchFamily="18" charset="0"/>
              </a:rPr>
              <a:t>zasila stacje kolejowe Western Union</a:t>
            </a:r>
          </a:p>
          <a:p>
            <a:pPr marL="0" indent="0">
              <a:spcBef>
                <a:spcPts val="0"/>
              </a:spcBef>
              <a:buClr>
                <a:srgbClr val="0070C0"/>
              </a:buClr>
            </a:pPr>
            <a:r>
              <a:rPr lang="pl-PL" sz="1600" b="1" i="1" smtClean="0">
                <a:solidFill>
                  <a:srgbClr val="008000"/>
                </a:solidFill>
                <a:cs typeface="Times New Roman" panose="02020603050405020304" pitchFamily="18" charset="0"/>
              </a:rPr>
              <a:t>            północny wschód USA</a:t>
            </a:r>
            <a:endParaRPr lang="pl-PL" altLang="pl-PL" sz="1600" b="1" i="1">
              <a:solidFill>
                <a:srgbClr val="008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xt_4"/>
          <p:cNvSpPr>
            <a:spLocks noChangeArrowheads="1"/>
          </p:cNvSpPr>
          <p:nvPr/>
        </p:nvSpPr>
        <p:spPr bwMode="auto">
          <a:xfrm>
            <a:off x="3059928" y="3480005"/>
            <a:ext cx="3888432" cy="65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>
                <a:solidFill>
                  <a:srgbClr val="FF0000"/>
                </a:solidFill>
                <a:cs typeface="Times New Roman" panose="02020603050405020304" pitchFamily="18" charset="0"/>
              </a:rPr>
              <a:t>1876 </a:t>
            </a: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  Tesla </a:t>
            </a:r>
            <a:r>
              <a:rPr lang="pl-PL" sz="1800" b="1" i="1">
                <a:solidFill>
                  <a:srgbClr val="FF0000"/>
                </a:solidFill>
                <a:cs typeface="Times New Roman" panose="02020603050405020304" pitchFamily="18" charset="0"/>
              </a:rPr>
              <a:t>Electric Light Company</a:t>
            </a:r>
          </a:p>
          <a:p>
            <a:pPr marL="0" indent="0">
              <a:spcBef>
                <a:spcPts val="0"/>
              </a:spcBef>
              <a:buClr>
                <a:srgbClr val="0070C0"/>
              </a:buClr>
            </a:pPr>
            <a:r>
              <a:rPr lang="pl-PL" sz="1600" b="1" i="1" smtClean="0">
                <a:solidFill>
                  <a:srgbClr val="008000"/>
                </a:solidFill>
                <a:cs typeface="Times New Roman" panose="02020603050405020304" pitchFamily="18" charset="0"/>
              </a:rPr>
              <a:t> pomoc Western Union Telegraph Company</a:t>
            </a:r>
          </a:p>
        </p:txBody>
      </p:sp>
      <p:sp>
        <p:nvSpPr>
          <p:cNvPr id="7" name="Txt_3"/>
          <p:cNvSpPr>
            <a:spLocks noChangeArrowheads="1"/>
          </p:cNvSpPr>
          <p:nvPr/>
        </p:nvSpPr>
        <p:spPr bwMode="auto">
          <a:xfrm>
            <a:off x="3023924" y="2963948"/>
            <a:ext cx="4428492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1876 – 1887 bez prac </a:t>
            </a:r>
            <a:r>
              <a:rPr lang="pl-PL" sz="1600" b="1" i="1" smtClean="0">
                <a:solidFill>
                  <a:srgbClr val="008000"/>
                </a:solidFill>
                <a:cs typeface="Times New Roman" panose="02020603050405020304" pitchFamily="18" charset="0"/>
              </a:rPr>
              <a:t>kopie rowy</a:t>
            </a: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pl-PL" altLang="pl-PL" sz="1800" b="1" i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xt_2"/>
          <p:cNvSpPr>
            <a:spLocks noChangeArrowheads="1"/>
          </p:cNvSpPr>
          <p:nvPr/>
        </p:nvSpPr>
        <p:spPr bwMode="auto">
          <a:xfrm>
            <a:off x="3059928" y="2288873"/>
            <a:ext cx="4860540" cy="62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do 1876 – pracował u Edisona (Francja, USA)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600" b="1" i="1" smtClean="0">
                <a:solidFill>
                  <a:srgbClr val="008000"/>
                </a:solidFill>
                <a:cs typeface="Times New Roman" panose="02020603050405020304" pitchFamily="18" charset="0"/>
              </a:rPr>
              <a:t>Edison nie wypłacił obiecanej premii za udoskolenia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pl-PL" altLang="pl-PL" sz="1800" b="1" i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xt_1"/>
          <p:cNvSpPr>
            <a:spLocks noChangeArrowheads="1"/>
          </p:cNvSpPr>
          <p:nvPr/>
        </p:nvSpPr>
        <p:spPr bwMode="auto">
          <a:xfrm>
            <a:off x="3059928" y="800708"/>
            <a:ext cx="468052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  <a:buClr>
                <a:srgbClr val="0070C0"/>
              </a:buClr>
            </a:pPr>
            <a:r>
              <a:rPr lang="pl-PL" altLang="pl-PL" sz="1800" b="1" i="1" smtClean="0">
                <a:solidFill>
                  <a:srgbClr val="002060"/>
                </a:solidFill>
              </a:rPr>
              <a:t> 1887 </a:t>
            </a:r>
            <a:r>
              <a:rPr lang="pl-PL" altLang="pl-PL" sz="1800" b="1" i="1">
                <a:solidFill>
                  <a:srgbClr val="002060"/>
                </a:solidFill>
              </a:rPr>
              <a:t>– </a:t>
            </a:r>
            <a:r>
              <a:rPr lang="pl-PL" altLang="pl-PL" sz="1800" b="1" i="1" smtClean="0">
                <a:solidFill>
                  <a:srgbClr val="002060"/>
                </a:solidFill>
              </a:rPr>
              <a:t>1889r. –  patenty:</a:t>
            </a:r>
            <a:endParaRPr lang="pl-PL" sz="1800" b="1" i="1" smtClean="0">
              <a:solidFill>
                <a:srgbClr val="002060"/>
              </a:solidFill>
            </a:endParaRP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  układ trójfazowy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  transformator, autotransformator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  silnik i  generator prądu przemiennego</a:t>
            </a:r>
            <a:endParaRPr lang="pl-PL" sz="1800" b="1" i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  radio</a:t>
            </a:r>
          </a:p>
        </p:txBody>
      </p:sp>
      <p:pic>
        <p:nvPicPr>
          <p:cNvPr id="5" name="Tesl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44" y="656692"/>
            <a:ext cx="1257476" cy="1897645"/>
          </a:xfrm>
          <a:prstGeom prst="rect">
            <a:avLst/>
          </a:prstGeom>
        </p:spPr>
      </p:pic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3275820" y="332570"/>
            <a:ext cx="420948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Nikola Tesla </a:t>
            </a:r>
            <a:r>
              <a:rPr lang="en-US" sz="1400" smtClean="0"/>
              <a:t>1856</a:t>
            </a:r>
            <a:r>
              <a:rPr lang="en-US" sz="1400"/>
              <a:t> – </a:t>
            </a:r>
            <a:r>
              <a:rPr lang="en-US" sz="1400" smtClean="0"/>
              <a:t>1943</a:t>
            </a:r>
            <a:r>
              <a:rPr lang="pl-PL" sz="1400" smtClean="0"/>
              <a:t> (Serbia, Graz, Francja, USA)</a:t>
            </a:r>
            <a:endParaRPr kumimoji="1" lang="pl-PL" sz="1400" b="1" i="1" ker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06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8" grpId="0"/>
      <p:bldP spid="7" grpId="0"/>
      <p:bldP spid="6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xt_Bnkr"/>
          <p:cNvSpPr/>
          <p:nvPr/>
        </p:nvSpPr>
        <p:spPr>
          <a:xfrm>
            <a:off x="6876386" y="5373094"/>
            <a:ext cx="1548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0000FF"/>
                </a:solidFill>
                <a:cs typeface="Times New Roman" panose="02020603050405020304" pitchFamily="18" charset="0"/>
              </a:rPr>
              <a:t>BANKRUCI</a:t>
            </a:r>
            <a:endParaRPr lang="pl-PL" sz="1800" b="1" i="1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Strzałka w prawo 13"/>
          <p:cNvSpPr/>
          <p:nvPr/>
        </p:nvSpPr>
        <p:spPr bwMode="auto">
          <a:xfrm>
            <a:off x="6228314" y="5517126"/>
            <a:ext cx="540000" cy="144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-18"/>
            </a:endParaRPr>
          </a:p>
        </p:txBody>
      </p:sp>
      <p:sp>
        <p:nvSpPr>
          <p:cNvPr id="13" name="Txt_4"/>
          <p:cNvSpPr>
            <a:spLocks noChangeArrowheads="1"/>
          </p:cNvSpPr>
          <p:nvPr/>
        </p:nvSpPr>
        <p:spPr bwMode="auto">
          <a:xfrm>
            <a:off x="3239982" y="5301086"/>
            <a:ext cx="3024336" cy="68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Edison </a:t>
            </a:r>
            <a:r>
              <a:rPr lang="pl-PL" sz="1800" b="1" i="1">
                <a:solidFill>
                  <a:srgbClr val="FF0000"/>
                </a:solidFill>
                <a:cs typeface="Times New Roman" panose="02020603050405020304" pitchFamily="18" charset="0"/>
              </a:rPr>
              <a:t>Electric </a:t>
            </a: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Company</a:t>
            </a:r>
          </a:p>
          <a:p>
            <a:pPr marL="0" indent="0" algn="ctr">
              <a:spcBef>
                <a:spcPts val="0"/>
              </a:spcBef>
              <a:buClr>
                <a:srgbClr val="0070C0"/>
              </a:buClr>
            </a:pPr>
            <a:r>
              <a:rPr lang="pl-PL" sz="1800" b="1" i="1">
                <a:solidFill>
                  <a:srgbClr val="FF0000"/>
                </a:solidFill>
                <a:cs typeface="Times New Roman" panose="02020603050405020304" pitchFamily="18" charset="0"/>
              </a:rPr>
              <a:t>Tesla Electric Light Company</a:t>
            </a:r>
          </a:p>
          <a:p>
            <a:pPr marL="0" indent="0" algn="ctr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Txt_GE_2"/>
          <p:cNvSpPr>
            <a:spLocks noChangeArrowheads="1"/>
          </p:cNvSpPr>
          <p:nvPr/>
        </p:nvSpPr>
        <p:spPr bwMode="auto">
          <a:xfrm>
            <a:off x="1780586" y="4797030"/>
            <a:ext cx="4104456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70C0"/>
              </a:buClr>
            </a:pPr>
            <a:r>
              <a:rPr lang="pl-PL" sz="1600" b="1" i="1" smtClean="0">
                <a:solidFill>
                  <a:srgbClr val="0000FF"/>
                </a:solidFill>
                <a:cs typeface="Times New Roman" panose="02020603050405020304" pitchFamily="18" charset="0"/>
              </a:rPr>
              <a:t>Edisona zmusiły do przejścia na AC</a:t>
            </a:r>
            <a:endParaRPr lang="pl-PL" altLang="pl-PL" sz="1800" b="1" i="1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xt_GE_1"/>
          <p:cNvSpPr>
            <a:spLocks noChangeArrowheads="1"/>
          </p:cNvSpPr>
          <p:nvPr/>
        </p:nvSpPr>
        <p:spPr bwMode="auto">
          <a:xfrm>
            <a:off x="1780586" y="4508998"/>
            <a:ext cx="4104456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70C0"/>
              </a:buClr>
            </a:pPr>
            <a:r>
              <a:rPr lang="pl-PL" sz="1600" b="1" i="1" smtClean="0">
                <a:solidFill>
                  <a:srgbClr val="0000FF"/>
                </a:solidFill>
                <a:cs typeface="Times New Roman" panose="02020603050405020304" pitchFamily="18" charset="0"/>
              </a:rPr>
              <a:t>Teslę zmusiły do sprzedaży patentów do GE</a:t>
            </a:r>
          </a:p>
        </p:txBody>
      </p:sp>
      <p:sp>
        <p:nvSpPr>
          <p:cNvPr id="10" name="Txt_GE"/>
          <p:cNvSpPr>
            <a:spLocks noChangeArrowheads="1"/>
          </p:cNvSpPr>
          <p:nvPr/>
        </p:nvSpPr>
        <p:spPr bwMode="auto">
          <a:xfrm>
            <a:off x="1439782" y="4256970"/>
            <a:ext cx="212423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General Electric:</a:t>
            </a:r>
            <a:endParaRPr lang="pl-PL" altLang="pl-PL" sz="1800" b="1" i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Tes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427" y="2096730"/>
            <a:ext cx="3097963" cy="2326330"/>
          </a:xfrm>
          <a:prstGeom prst="rect">
            <a:avLst/>
          </a:prstGeom>
        </p:spPr>
      </p:pic>
      <p:sp>
        <p:nvSpPr>
          <p:cNvPr id="8" name="Txt_Tes_1"/>
          <p:cNvSpPr>
            <a:spLocks noChangeArrowheads="1"/>
          </p:cNvSpPr>
          <p:nvPr/>
        </p:nvSpPr>
        <p:spPr bwMode="auto">
          <a:xfrm>
            <a:off x="4500122" y="1124622"/>
            <a:ext cx="4752528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0000FF"/>
                </a:solidFill>
                <a:cs typeface="Times New Roman" panose="02020603050405020304" pitchFamily="18" charset="0"/>
              </a:rPr>
              <a:t>Tesla</a:t>
            </a:r>
          </a:p>
          <a:p>
            <a:pPr marL="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0000FF"/>
                </a:solidFill>
                <a:cs typeface="Times New Roman" panose="02020603050405020304" pitchFamily="18" charset="0"/>
              </a:rPr>
              <a:t>   prąd przemienny nie jest zagrożeniem</a:t>
            </a:r>
          </a:p>
          <a:p>
            <a:pPr marL="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pl-PL" sz="1800" b="1" i="1" smtClean="0">
                <a:solidFill>
                  <a:srgbClr val="0000FF"/>
                </a:solidFill>
                <a:cs typeface="Times New Roman" panose="02020603050405020304" pitchFamily="18" charset="0"/>
              </a:rPr>
              <a:t>  trzeba umieć się z nim obchodzić </a:t>
            </a:r>
            <a:endParaRPr lang="pl-PL" altLang="pl-PL" sz="1800" b="1" i="1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xt_Ed_4"/>
          <p:cNvSpPr>
            <a:spLocks noChangeArrowheads="1"/>
          </p:cNvSpPr>
          <p:nvPr/>
        </p:nvSpPr>
        <p:spPr bwMode="auto">
          <a:xfrm>
            <a:off x="1511790" y="1484662"/>
            <a:ext cx="27195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Buduje krzesło elektryczne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pl-PL" altLang="pl-PL" sz="1800" b="1" i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xt_Ed_3"/>
          <p:cNvSpPr>
            <a:spLocks noChangeArrowheads="1"/>
          </p:cNvSpPr>
          <p:nvPr/>
        </p:nvSpPr>
        <p:spPr bwMode="auto">
          <a:xfrm>
            <a:off x="1511790" y="1160626"/>
            <a:ext cx="222386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Spala prądem słonia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pl-PL" altLang="pl-PL" sz="1800" b="1" i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xt_Ed_2"/>
          <p:cNvSpPr>
            <a:spLocks noChangeArrowheads="1"/>
          </p:cNvSpPr>
          <p:nvPr/>
        </p:nvSpPr>
        <p:spPr bwMode="auto">
          <a:xfrm>
            <a:off x="1511790" y="836590"/>
            <a:ext cx="273630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Prąd AC jest niebezpieczny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pl-PL" altLang="pl-PL" sz="1800" b="1" i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xt_Ed_1"/>
          <p:cNvSpPr>
            <a:spLocks noChangeArrowheads="1"/>
          </p:cNvSpPr>
          <p:nvPr/>
        </p:nvSpPr>
        <p:spPr bwMode="auto">
          <a:xfrm>
            <a:off x="1511790" y="512554"/>
            <a:ext cx="432048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1" rIns="91424" bIns="45711"/>
          <a:lstStyle>
            <a:lvl1pPr marL="342900" indent="-3429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Edison rozpoczyna kampanię przeciwko AC</a:t>
            </a:r>
          </a:p>
          <a:p>
            <a:pPr marL="177800" indent="0">
              <a:spcBef>
                <a:spcPts val="0"/>
              </a:spcBef>
              <a:buClr>
                <a:srgbClr val="0070C0"/>
              </a:buClr>
            </a:pPr>
            <a:r>
              <a:rPr lang="pl-PL" sz="1800" b="1" i="1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pl-PL" altLang="pl-PL" sz="1800" b="1" i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3" name="Tytuł"/>
          <p:cNvSpPr txBox="1">
            <a:spLocks noChangeArrowheads="1"/>
          </p:cNvSpPr>
          <p:nvPr/>
        </p:nvSpPr>
        <p:spPr bwMode="auto">
          <a:xfrm>
            <a:off x="4283960" y="189136"/>
            <a:ext cx="12038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</a:t>
            </a:r>
            <a:r>
              <a:rPr kumimoji="1" lang="pl-PL" sz="14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alka prądów</a:t>
            </a:r>
            <a:endParaRPr kumimoji="1" lang="pl-PL" sz="1400" b="1" i="1" ker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3" grpId="0"/>
      <p:bldP spid="12" grpId="0"/>
      <p:bldP spid="11" grpId="0"/>
      <p:bldP spid="10" grpId="0"/>
      <p:bldP spid="8" grpId="0"/>
      <p:bldP spid="7" grpId="0"/>
      <p:bldP spid="6" grpId="0"/>
      <p:bldP spid="5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100_lat"/>
          <p:cNvSpPr txBox="1">
            <a:spLocks noChangeArrowheads="1"/>
          </p:cNvSpPr>
          <p:nvPr/>
        </p:nvSpPr>
        <p:spPr bwMode="auto">
          <a:xfrm>
            <a:off x="1947187" y="2600908"/>
            <a:ext cx="579325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6600" b="1" i="1" kern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100 lat później</a:t>
            </a:r>
            <a:endParaRPr kumimoji="1" lang="pl-PL" sz="6600" b="1" i="1" ker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36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2"/>
          <p:cNvSpPr txBox="1">
            <a:spLocks noChangeArrowheads="1"/>
          </p:cNvSpPr>
          <p:nvPr/>
        </p:nvSpPr>
        <p:spPr bwMode="auto">
          <a:xfrm>
            <a:off x="3149335" y="332570"/>
            <a:ext cx="284533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defTabSz="912813" eaLnBrk="0" hangingPunct="0">
              <a:defRPr/>
            </a:pPr>
            <a:r>
              <a:rPr kumimoji="1" lang="pl-PL" sz="1400" b="1" i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Instalacje w Europie, Afryce i Azji</a:t>
            </a:r>
          </a:p>
        </p:txBody>
      </p:sp>
      <p:pic>
        <p:nvPicPr>
          <p:cNvPr id="16387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360" y="764630"/>
            <a:ext cx="678815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12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rwia2006">
  <a:themeElements>
    <a:clrScheme name="Karwia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rwia200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Karwia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rwia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rwia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rwia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rwia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rwia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rwia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Projekt domyślny">
  <a:themeElements>
    <a:clrScheme name="2_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3402</TotalTime>
  <Words>937</Words>
  <Application>Microsoft Office PowerPoint</Application>
  <PresentationFormat>Pokaz na ekranie (4:3)</PresentationFormat>
  <Paragraphs>206</Paragraphs>
  <Slides>35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35</vt:i4>
      </vt:variant>
    </vt:vector>
  </HeadingPairs>
  <TitlesOfParts>
    <vt:vector size="37" baseType="lpstr">
      <vt:lpstr>Karwia2006</vt:lpstr>
      <vt:lpstr>2_Projekt domyślny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Warsztaty użytkowników programu PLANS</dc:title>
  <dc:creator>tmzdun</dc:creator>
  <cp:lastModifiedBy>ZZ</cp:lastModifiedBy>
  <cp:revision>214</cp:revision>
  <dcterms:created xsi:type="dcterms:W3CDTF">2004-09-15T07:26:02Z</dcterms:created>
  <dcterms:modified xsi:type="dcterms:W3CDTF">2020-12-18T14:41:12Z</dcterms:modified>
</cp:coreProperties>
</file>