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drawings/drawing1.xml" ContentType="application/vnd.openxmlformats-officedocument.drawingml.chartshapes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drawings/drawing2.xml" ContentType="application/vnd.openxmlformats-officedocument.drawingml.chartshapes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drawings/drawing3.xml" ContentType="application/vnd.openxmlformats-officedocument.drawingml.chartshapes+xml"/>
  <Override PartName="/ppt/charts/chart9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74" r:id="rId1"/>
    <p:sldMasterId id="2147483776" r:id="rId2"/>
  </p:sldMasterIdLst>
  <p:notesMasterIdLst>
    <p:notesMasterId r:id="rId21"/>
  </p:notesMasterIdLst>
  <p:handoutMasterIdLst>
    <p:handoutMasterId r:id="rId22"/>
  </p:handoutMasterIdLst>
  <p:sldIdLst>
    <p:sldId id="303" r:id="rId3"/>
    <p:sldId id="318" r:id="rId4"/>
    <p:sldId id="319" r:id="rId5"/>
    <p:sldId id="320" r:id="rId6"/>
    <p:sldId id="321" r:id="rId7"/>
    <p:sldId id="322" r:id="rId8"/>
    <p:sldId id="323" r:id="rId9"/>
    <p:sldId id="304" r:id="rId10"/>
    <p:sldId id="308" r:id="rId11"/>
    <p:sldId id="324" r:id="rId12"/>
    <p:sldId id="325" r:id="rId13"/>
    <p:sldId id="326" r:id="rId14"/>
    <p:sldId id="327" r:id="rId15"/>
    <p:sldId id="328" r:id="rId16"/>
    <p:sldId id="329" r:id="rId17"/>
    <p:sldId id="330" r:id="rId18"/>
    <p:sldId id="331" r:id="rId19"/>
    <p:sldId id="317" r:id="rId20"/>
  </p:sldIdLst>
  <p:sldSz cx="9144000" cy="6858000" type="screen4x3"/>
  <p:notesSz cx="6858000" cy="9144000"/>
  <p:defaultTextStyle>
    <a:defPPr>
      <a:defRPr lang="pl-PL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modifyVerifier cryptProviderType="rsaFull" cryptAlgorithmClass="hash" cryptAlgorithmType="typeAny" cryptAlgorithmSid="4" spinCount="100000" saltData="9znEpDhKORfbme4lZBAS3A==" hashData="SflJwkFXuHPHqERYO6FDksSsu9A=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E1E066"/>
    <a:srgbClr val="BF9900"/>
    <a:srgbClr val="FFE066"/>
    <a:srgbClr val="FF0000"/>
    <a:srgbClr val="006600"/>
    <a:srgbClr val="0000FF"/>
    <a:srgbClr val="003300"/>
    <a:srgbClr val="003366"/>
    <a:srgbClr val="33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463" autoAdjust="0"/>
    <p:restoredTop sz="94595" autoAdjust="0"/>
  </p:normalViewPr>
  <p:slideViewPr>
    <p:cSldViewPr>
      <p:cViewPr>
        <p:scale>
          <a:sx n="80" d="100"/>
          <a:sy n="80" d="100"/>
        </p:scale>
        <p:origin x="-1590" y="-29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-3276" y="-96"/>
      </p:cViewPr>
      <p:guideLst>
        <p:guide orient="horz" pos="2880"/>
        <p:guide pos="2160"/>
      </p:guideLst>
    </p:cSldViewPr>
  </p:notesViewPr>
  <p:gridSpacing cx="72010" cy="7201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_D\WAT\Wyk&#322;ad_Ster_2016\Teksty\P(delta)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_D\WAT\Wyk&#322;ad_Ster_2016\Teksty\P(delta)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_D\WAT\Wyk&#322;ad_Ster_2016\Teksty\P(delta).xlsx" TargetMode="Externa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J:\10_I\dynamika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N:\dynamika%201.xlsx" TargetMode="Externa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Admin\Desktop\dynamika1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dmin\Desktop\dynamika1.xlsx" TargetMode="Externa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file:///C:\Users\Admin\Desktop\dynamika1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dmin\Desktop\dynamika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spPr>
            <a:ln w="22225">
              <a:solidFill>
                <a:srgbClr val="FF0000"/>
              </a:solidFill>
            </a:ln>
          </c:spPr>
          <c:marker>
            <c:symbol val="none"/>
          </c:marker>
          <c:val>
            <c:numRef>
              <c:f>Arkusz2!$E$10:$E$77</c:f>
              <c:numCache>
                <c:formatCode>General</c:formatCode>
                <c:ptCount val="68"/>
                <c:pt idx="0">
                  <c:v>0</c:v>
                </c:pt>
                <c:pt idx="1">
                  <c:v>-2.0695936243209156</c:v>
                </c:pt>
                <c:pt idx="2">
                  <c:v>-3.8429968322134558</c:v>
                </c:pt>
                <c:pt idx="3">
                  <c:v>-5.2633564467219509</c:v>
                </c:pt>
                <c:pt idx="4">
                  <c:v>-6.2961589695153419</c:v>
                </c:pt>
                <c:pt idx="5">
                  <c:v>-6.9287596938420704</c:v>
                </c:pt>
                <c:pt idx="6">
                  <c:v>-7.1689079613299462</c:v>
                </c:pt>
                <c:pt idx="7">
                  <c:v>-7.0424348100510645</c:v>
                </c:pt>
                <c:pt idx="8">
                  <c:v>-6.5902936063147557</c:v>
                </c:pt>
                <c:pt idx="9">
                  <c:v>-5.8651571415395116</c:v>
                </c:pt>
                <c:pt idx="10">
                  <c:v>-4.9277765804285467</c:v>
                </c:pt>
                <c:pt idx="11">
                  <c:v>-3.8432995214564176</c:v>
                </c:pt>
                <c:pt idx="12">
                  <c:v>-2.6777276194812849</c:v>
                </c:pt>
                <c:pt idx="13">
                  <c:v>-1.4946703558503602</c:v>
                </c:pt>
                <c:pt idx="14">
                  <c:v>-0.35252243923468218</c:v>
                </c:pt>
                <c:pt idx="15">
                  <c:v>0.69784012542984475</c:v>
                </c:pt>
                <c:pt idx="16">
                  <c:v>1.6147841780416743</c:v>
                </c:pt>
                <c:pt idx="17">
                  <c:v>2.367036251610708</c:v>
                </c:pt>
                <c:pt idx="18">
                  <c:v>2.9341963634074708</c:v>
                </c:pt>
                <c:pt idx="19">
                  <c:v>3.3066814997994776</c:v>
                </c:pt>
                <c:pt idx="20">
                  <c:v>3.4851557766490937</c:v>
                </c:pt>
                <c:pt idx="21">
                  <c:v>3.4795234498832062</c:v>
                </c:pt>
                <c:pt idx="22">
                  <c:v>3.3075746643745423</c:v>
                </c:pt>
                <c:pt idx="23">
                  <c:v>2.9933819274127651</c:v>
                </c:pt>
                <c:pt idx="24">
                  <c:v>2.5655479218381267</c:v>
                </c:pt>
                <c:pt idx="25">
                  <c:v>2.0554028277806999</c:v>
                </c:pt>
                <c:pt idx="26">
                  <c:v>1.495242401135368</c:v>
                </c:pt>
                <c:pt idx="27">
                  <c:v>0.916687419100775</c:v>
                </c:pt>
                <c:pt idx="28">
                  <c:v>0.34923161214840892</c:v>
                </c:pt>
                <c:pt idx="29">
                  <c:v>-0.18097022389199394</c:v>
                </c:pt>
                <c:pt idx="30">
                  <c:v>-0.65203867852750208</c:v>
                </c:pt>
                <c:pt idx="31">
                  <c:v>-1.0470120460817627</c:v>
                </c:pt>
                <c:pt idx="32">
                  <c:v>-1.3541917033102977</c:v>
                </c:pt>
                <c:pt idx="33">
                  <c:v>-1.5672022411264235</c:v>
                </c:pt>
                <c:pt idx="34">
                  <c:v>-1.6847906116962323</c:v>
                </c:pt>
                <c:pt idx="35">
                  <c:v>-1.7103987583073739</c:v>
                </c:pt>
                <c:pt idx="36">
                  <c:v>-1.6515517775153052</c:v>
                </c:pt>
                <c:pt idx="37">
                  <c:v>-1.5191085072514952</c:v>
                </c:pt>
                <c:pt idx="38">
                  <c:v>-1.3264235690966253</c:v>
                </c:pt>
                <c:pt idx="39">
                  <c:v>-1.0884694732807976</c:v>
                </c:pt>
                <c:pt idx="40">
                  <c:v>-0.82096468435544967</c:v>
                </c:pt>
                <c:pt idx="41">
                  <c:v>-0.53954889188458699</c:v>
                </c:pt>
                <c:pt idx="42">
                  <c:v>-0.25904054197756338</c:v>
                </c:pt>
                <c:pt idx="43">
                  <c:v>7.1955951440372413E-3</c:v>
                </c:pt>
                <c:pt idx="44">
                  <c:v>0.24775096603372396</c:v>
                </c:pt>
                <c:pt idx="45">
                  <c:v>0.45353414599836794</c:v>
                </c:pt>
                <c:pt idx="46">
                  <c:v>0.61798629324643373</c:v>
                </c:pt>
                <c:pt idx="47">
                  <c:v>0.73715465574689931</c:v>
                </c:pt>
                <c:pt idx="48">
                  <c:v>0.80963411401906826</c:v>
                </c:pt>
                <c:pt idx="49">
                  <c:v>0.83639212107428362</c:v>
                </c:pt>
                <c:pt idx="50">
                  <c:v>0.82049653033509318</c:v>
                </c:pt>
                <c:pt idx="51">
                  <c:v>0.76676860434111038</c:v>
                </c:pt>
                <c:pt idx="52">
                  <c:v>0.68138496339068366</c:v>
                </c:pt>
                <c:pt idx="53">
                  <c:v>0.5714524207519972</c:v>
                </c:pt>
                <c:pt idx="54">
                  <c:v>0.44457867241519272</c:v>
                </c:pt>
                <c:pt idx="55">
                  <c:v>0.30845982245143344</c:v>
                </c:pt>
                <c:pt idx="56">
                  <c:v>0.17050292112012405</c:v>
                </c:pt>
                <c:pt idx="57">
                  <c:v>3.7498284126951935E-2</c:v>
                </c:pt>
                <c:pt idx="58">
                  <c:v>-8.4647431103040238E-2</c:v>
                </c:pt>
                <c:pt idx="59">
                  <c:v>-0.19111037422597099</c:v>
                </c:pt>
                <c:pt idx="60">
                  <c:v>-0.2782777757731395</c:v>
                </c:pt>
                <c:pt idx="61">
                  <c:v>-0.34380593951607785</c:v>
                </c:pt>
                <c:pt idx="62">
                  <c:v>-0.38661186067599651</c:v>
                </c:pt>
                <c:pt idx="63">
                  <c:v>-0.4068051882429346</c:v>
                </c:pt>
                <c:pt idx="64">
                  <c:v>-0.40556947100170948</c:v>
                </c:pt>
                <c:pt idx="65">
                  <c:v>-0.38500320812841377</c:v>
                </c:pt>
                <c:pt idx="66">
                  <c:v>-0.34793215150685602</c:v>
                </c:pt>
                <c:pt idx="67">
                  <c:v>-0.29770459613089834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1164544"/>
        <c:axId val="101166080"/>
      </c:lineChart>
      <c:catAx>
        <c:axId val="101164544"/>
        <c:scaling>
          <c:orientation val="minMax"/>
        </c:scaling>
        <c:delete val="0"/>
        <c:axPos val="b"/>
        <c:majorTickMark val="none"/>
        <c:minorTickMark val="none"/>
        <c:tickLblPos val="none"/>
        <c:spPr>
          <a:ln>
            <a:noFill/>
          </a:ln>
        </c:spPr>
        <c:crossAx val="101166080"/>
        <c:crosses val="autoZero"/>
        <c:auto val="1"/>
        <c:lblAlgn val="ctr"/>
        <c:lblOffset val="100"/>
        <c:noMultiLvlLbl val="0"/>
      </c:catAx>
      <c:valAx>
        <c:axId val="10116608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one"/>
        <c:spPr>
          <a:ln>
            <a:noFill/>
          </a:ln>
        </c:spPr>
        <c:crossAx val="10116454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1093853151814282"/>
          <c:y val="0"/>
          <c:w val="0.6333333333333333"/>
          <c:h val="0.75700542905335388"/>
        </c:manualLayout>
      </c:layout>
      <c:scatterChart>
        <c:scatterStyle val="lineMarker"/>
        <c:varyColors val="0"/>
        <c:ser>
          <c:idx val="0"/>
          <c:order val="0"/>
          <c:spPr>
            <a:ln w="25400">
              <a:solidFill>
                <a:srgbClr val="FF0000"/>
              </a:solidFill>
            </a:ln>
          </c:spPr>
          <c:marker>
            <c:symbol val="none"/>
          </c:marker>
          <c:xVal>
            <c:numRef>
              <c:f>Arkusz3!$D$2:$D$70</c:f>
              <c:numCache>
                <c:formatCode>General</c:formatCode>
                <c:ptCount val="69"/>
                <c:pt idx="0">
                  <c:v>0</c:v>
                </c:pt>
                <c:pt idx="1">
                  <c:v>0.20903933860416696</c:v>
                </c:pt>
                <c:pt idx="2">
                  <c:v>0.39206305179427459</c:v>
                </c:pt>
                <c:pt idx="3">
                  <c:v>0.54236495143381069</c:v>
                </c:pt>
                <c:pt idx="4">
                  <c:v>0.65531100914996121</c:v>
                </c:pt>
                <c:pt idx="5">
                  <c:v>0.72840047998713575</c:v>
                </c:pt>
                <c:pt idx="6">
                  <c:v>0.76122084721601246</c:v>
                </c:pt>
                <c:pt idx="7">
                  <c:v>0.75530689497292514</c:v>
                </c:pt>
                <c:pt idx="8">
                  <c:v>0.71391798359017389</c:v>
                </c:pt>
                <c:pt idx="9">
                  <c:v>0.64175041141624944</c:v>
                </c:pt>
                <c:pt idx="10">
                  <c:v>0.54460353674638928</c:v>
                </c:pt>
                <c:pt idx="11">
                  <c:v>0.42901909740068733</c:v>
                </c:pt>
                <c:pt idx="12">
                  <c:v>0.3019129460352285</c:v>
                </c:pt>
                <c:pt idx="13">
                  <c:v>0.17021730249563033</c:v>
                </c:pt>
                <c:pt idx="14">
                  <c:v>4.0549732536089393E-2</c:v>
                </c:pt>
                <c:pt idx="15">
                  <c:v>-8.1077455367419365E-2</c:v>
                </c:pt>
                <c:pt idx="16">
                  <c:v>-0.18949667872374798</c:v>
                </c:pt>
                <c:pt idx="17">
                  <c:v>-0.28056595522853456</c:v>
                </c:pt>
                <c:pt idx="18">
                  <c:v>-0.35128708330802971</c:v>
                </c:pt>
                <c:pt idx="19">
                  <c:v>-0.39986032732131954</c:v>
                </c:pt>
                <c:pt idx="20">
                  <c:v>-0.42567788782170518</c:v>
                </c:pt>
                <c:pt idx="21">
                  <c:v>-0.42926117392259089</c:v>
                </c:pt>
                <c:pt idx="22">
                  <c:v>-0.41214918239574833</c:v>
                </c:pt>
                <c:pt idx="23">
                  <c:v>-0.37674705235644262</c:v>
                </c:pt>
                <c:pt idx="24">
                  <c:v>-0.32614506157455647</c:v>
                </c:pt>
                <c:pt idx="25">
                  <c:v>-0.26391894724022752</c:v>
                </c:pt>
                <c:pt idx="26">
                  <c:v>-0.19392248568908294</c:v>
                </c:pt>
                <c:pt idx="27">
                  <c:v>-0.12008279314564248</c:v>
                </c:pt>
                <c:pt idx="28">
                  <c:v>-4.6207875744422484E-2</c:v>
                </c:pt>
                <c:pt idx="29">
                  <c:v>2.4185358172338477E-2</c:v>
                </c:pt>
                <c:pt idx="30">
                  <c:v>8.8016015309056686E-2</c:v>
                </c:pt>
                <c:pt idx="31">
                  <c:v>0.14275225184267923</c:v>
                </c:pt>
                <c:pt idx="32">
                  <c:v>0.18648949928620123</c:v>
                </c:pt>
                <c:pt idx="33">
                  <c:v>0.21799283682638634</c:v>
                </c:pt>
                <c:pt idx="34">
                  <c:v>0.23670425105067858</c:v>
                </c:pt>
                <c:pt idx="35">
                  <c:v>0.24271713730681962</c:v>
                </c:pt>
                <c:pt idx="36">
                  <c:v>0.2367217742382102</c:v>
                </c:pt>
                <c:pt idx="37">
                  <c:v>0.21992659693775218</c:v>
                </c:pt>
                <c:pt idx="38">
                  <c:v>0.1939608744152338</c:v>
                </c:pt>
                <c:pt idx="39">
                  <c:v>0.16076485067632945</c:v>
                </c:pt>
                <c:pt idx="40">
                  <c:v>0.12247353920127296</c:v>
                </c:pt>
                <c:pt idx="41">
                  <c:v>8.1300186622962817E-2</c:v>
                </c:pt>
                <c:pt idx="42">
                  <c:v>3.9424974623646636E-2</c:v>
                </c:pt>
                <c:pt idx="43">
                  <c:v>-1.1061482771578734E-3</c:v>
                </c:pt>
                <c:pt idx="44">
                  <c:v>-3.8468471335372012E-2</c:v>
                </c:pt>
                <c:pt idx="45">
                  <c:v>-7.1128312770511806E-2</c:v>
                </c:pt>
                <c:pt idx="46">
                  <c:v>-9.7893601021484686E-2</c:v>
                </c:pt>
                <c:pt idx="47">
                  <c:v>-0.11794431686981817</c:v>
                </c:pt>
                <c:pt idx="48">
                  <c:v>-0.13084289668083388</c:v>
                </c:pt>
                <c:pt idx="49">
                  <c:v>-0.1365256425472437</c:v>
                </c:pt>
                <c:pt idx="50">
                  <c:v>-0.13527700820991212</c:v>
                </c:pt>
                <c:pt idx="51">
                  <c:v>-0.12768930053701974</c:v>
                </c:pt>
                <c:pt idx="52">
                  <c:v>-0.11461083485121938</c:v>
                </c:pt>
                <c:pt idx="53">
                  <c:v>-9.7085898045385033E-2</c:v>
                </c:pt>
                <c:pt idx="54">
                  <c:v>-7.6290005264550501E-2</c:v>
                </c:pt>
                <c:pt idx="55">
                  <c:v>-5.3463891815478809E-2</c:v>
                </c:pt>
                <c:pt idx="56">
                  <c:v>-2.9849477522515662E-2</c:v>
                </c:pt>
                <c:pt idx="57">
                  <c:v>-6.6306980306989746E-3</c:v>
                </c:pt>
                <c:pt idx="58">
                  <c:v>1.5118356501429894E-2</c:v>
                </c:pt>
                <c:pt idx="59">
                  <c:v>3.4476090116600099E-2</c:v>
                </c:pt>
                <c:pt idx="60">
                  <c:v>5.0705516696709231E-2</c:v>
                </c:pt>
                <c:pt idx="61">
                  <c:v>6.3275124617301046E-2</c:v>
                </c:pt>
                <c:pt idx="62">
                  <c:v>7.1868362912100109E-2</c:v>
                </c:pt>
                <c:pt idx="63">
                  <c:v>7.6382172514455685E-2</c:v>
                </c:pt>
                <c:pt idx="64">
                  <c:v>7.6915474698456651E-2</c:v>
                </c:pt>
                <c:pt idx="65">
                  <c:v>7.3748936447131166E-2</c:v>
                </c:pt>
                <c:pt idx="66">
                  <c:v>6.7317645962747141E-2</c:v>
                </c:pt>
                <c:pt idx="67">
                  <c:v>5.8178543228385136E-2</c:v>
                </c:pt>
                <c:pt idx="68">
                  <c:v>4.6974558186699399E-2</c:v>
                </c:pt>
              </c:numCache>
            </c:numRef>
          </c:xVal>
          <c:yVal>
            <c:numRef>
              <c:f>Arkusz3!$B$2:$B$70</c:f>
              <c:numCache>
                <c:formatCode>General</c:formatCode>
                <c:ptCount val="69"/>
                <c:pt idx="0">
                  <c:v>0</c:v>
                </c:pt>
                <c:pt idx="1">
                  <c:v>-0.01</c:v>
                </c:pt>
                <c:pt idx="2">
                  <c:v>-0.02</c:v>
                </c:pt>
                <c:pt idx="3">
                  <c:v>-0.03</c:v>
                </c:pt>
                <c:pt idx="4">
                  <c:v>-0.04</c:v>
                </c:pt>
                <c:pt idx="5">
                  <c:v>-0.05</c:v>
                </c:pt>
                <c:pt idx="6">
                  <c:v>-6.0000000000000005E-2</c:v>
                </c:pt>
                <c:pt idx="7">
                  <c:v>-7.0000000000000007E-2</c:v>
                </c:pt>
                <c:pt idx="8">
                  <c:v>-0.08</c:v>
                </c:pt>
                <c:pt idx="9">
                  <c:v>-0.09</c:v>
                </c:pt>
                <c:pt idx="10">
                  <c:v>-9.9999999999999992E-2</c:v>
                </c:pt>
                <c:pt idx="11">
                  <c:v>-0.10999999999999999</c:v>
                </c:pt>
                <c:pt idx="12">
                  <c:v>-0.11999999999999998</c:v>
                </c:pt>
                <c:pt idx="13">
                  <c:v>-0.12999999999999998</c:v>
                </c:pt>
                <c:pt idx="14">
                  <c:v>-0.13999999999999999</c:v>
                </c:pt>
                <c:pt idx="15">
                  <c:v>-0.15</c:v>
                </c:pt>
                <c:pt idx="16">
                  <c:v>-0.16</c:v>
                </c:pt>
                <c:pt idx="17">
                  <c:v>-0.17</c:v>
                </c:pt>
                <c:pt idx="18">
                  <c:v>-0.18000000000000002</c:v>
                </c:pt>
                <c:pt idx="19">
                  <c:v>-0.19000000000000003</c:v>
                </c:pt>
                <c:pt idx="20">
                  <c:v>-0.20000000000000004</c:v>
                </c:pt>
                <c:pt idx="21">
                  <c:v>-0.21000000000000005</c:v>
                </c:pt>
                <c:pt idx="22">
                  <c:v>-0.22000000000000006</c:v>
                </c:pt>
                <c:pt idx="23">
                  <c:v>-0.23000000000000007</c:v>
                </c:pt>
                <c:pt idx="24">
                  <c:v>-0.24000000000000007</c:v>
                </c:pt>
                <c:pt idx="25">
                  <c:v>-0.25000000000000006</c:v>
                </c:pt>
                <c:pt idx="26">
                  <c:v>-0.26000000000000006</c:v>
                </c:pt>
                <c:pt idx="27">
                  <c:v>-0.27000000000000007</c:v>
                </c:pt>
                <c:pt idx="28">
                  <c:v>-0.28000000000000008</c:v>
                </c:pt>
                <c:pt idx="29">
                  <c:v>-0.29000000000000009</c:v>
                </c:pt>
                <c:pt idx="30">
                  <c:v>-0.3000000000000001</c:v>
                </c:pt>
                <c:pt idx="31">
                  <c:v>-0.31000000000000011</c:v>
                </c:pt>
                <c:pt idx="32">
                  <c:v>-0.32000000000000012</c:v>
                </c:pt>
                <c:pt idx="33">
                  <c:v>-0.33000000000000013</c:v>
                </c:pt>
                <c:pt idx="34">
                  <c:v>-0.34000000000000014</c:v>
                </c:pt>
                <c:pt idx="35">
                  <c:v>-0.35000000000000014</c:v>
                </c:pt>
                <c:pt idx="36">
                  <c:v>-0.36000000000000015</c:v>
                </c:pt>
                <c:pt idx="37">
                  <c:v>-0.37000000000000016</c:v>
                </c:pt>
                <c:pt idx="38">
                  <c:v>-0.38000000000000017</c:v>
                </c:pt>
                <c:pt idx="39">
                  <c:v>-0.39000000000000018</c:v>
                </c:pt>
                <c:pt idx="40">
                  <c:v>-0.40000000000000019</c:v>
                </c:pt>
                <c:pt idx="41">
                  <c:v>-0.4100000000000002</c:v>
                </c:pt>
                <c:pt idx="42">
                  <c:v>-0.42000000000000021</c:v>
                </c:pt>
                <c:pt idx="43">
                  <c:v>-0.43000000000000022</c:v>
                </c:pt>
                <c:pt idx="44">
                  <c:v>-0.44000000000000022</c:v>
                </c:pt>
                <c:pt idx="45">
                  <c:v>-0.45000000000000023</c:v>
                </c:pt>
                <c:pt idx="46">
                  <c:v>-0.46000000000000024</c:v>
                </c:pt>
                <c:pt idx="47">
                  <c:v>-0.47000000000000025</c:v>
                </c:pt>
                <c:pt idx="48">
                  <c:v>-0.48000000000000026</c:v>
                </c:pt>
                <c:pt idx="49">
                  <c:v>-0.49000000000000027</c:v>
                </c:pt>
                <c:pt idx="50">
                  <c:v>-0.50000000000000022</c:v>
                </c:pt>
                <c:pt idx="51">
                  <c:v>-0.51000000000000023</c:v>
                </c:pt>
                <c:pt idx="52">
                  <c:v>-0.52000000000000024</c:v>
                </c:pt>
                <c:pt idx="53">
                  <c:v>-0.53000000000000025</c:v>
                </c:pt>
                <c:pt idx="54">
                  <c:v>-0.54000000000000026</c:v>
                </c:pt>
                <c:pt idx="55">
                  <c:v>-0.55000000000000027</c:v>
                </c:pt>
                <c:pt idx="56">
                  <c:v>-0.56000000000000028</c:v>
                </c:pt>
                <c:pt idx="57">
                  <c:v>-0.57000000000000028</c:v>
                </c:pt>
                <c:pt idx="58">
                  <c:v>-0.58000000000000029</c:v>
                </c:pt>
                <c:pt idx="59">
                  <c:v>-0.5900000000000003</c:v>
                </c:pt>
                <c:pt idx="60">
                  <c:v>-0.60000000000000031</c:v>
                </c:pt>
                <c:pt idx="61">
                  <c:v>-0.61000000000000032</c:v>
                </c:pt>
                <c:pt idx="62">
                  <c:v>-0.62000000000000033</c:v>
                </c:pt>
                <c:pt idx="63">
                  <c:v>-0.63000000000000034</c:v>
                </c:pt>
                <c:pt idx="64">
                  <c:v>-0.64000000000000035</c:v>
                </c:pt>
                <c:pt idx="65">
                  <c:v>-0.65000000000000036</c:v>
                </c:pt>
                <c:pt idx="66">
                  <c:v>-0.66000000000000036</c:v>
                </c:pt>
                <c:pt idx="67">
                  <c:v>-0.67000000000000037</c:v>
                </c:pt>
                <c:pt idx="68">
                  <c:v>-0.68000000000000038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03150336"/>
        <c:axId val="103151872"/>
      </c:scatterChart>
      <c:valAx>
        <c:axId val="103150336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03151872"/>
        <c:crosses val="autoZero"/>
        <c:crossBetween val="midCat"/>
      </c:valAx>
      <c:valAx>
        <c:axId val="10315187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one"/>
        <c:spPr>
          <a:ln>
            <a:solidFill>
              <a:schemeClr val="bg1"/>
            </a:solidFill>
          </a:ln>
        </c:spPr>
        <c:crossAx val="103150336"/>
        <c:crosses val="autoZero"/>
        <c:crossBetween val="midCat"/>
      </c:valAx>
      <c:spPr>
        <a:noFill/>
        <a:ln>
          <a:noFill/>
        </a:ln>
      </c:spPr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smoothMarker"/>
        <c:varyColors val="0"/>
        <c:ser>
          <c:idx val="0"/>
          <c:order val="0"/>
          <c:spPr>
            <a:ln w="22225">
              <a:solidFill>
                <a:srgbClr val="FF0000"/>
              </a:solidFill>
            </a:ln>
          </c:spPr>
          <c:marker>
            <c:symbol val="none"/>
          </c:marker>
          <c:xVal>
            <c:numRef>
              <c:f>Arkusz2!$I$10:$I$78</c:f>
              <c:numCache>
                <c:formatCode>General</c:formatCode>
                <c:ptCount val="69"/>
                <c:pt idx="0">
                  <c:v>0</c:v>
                </c:pt>
                <c:pt idx="1">
                  <c:v>3.0454533953516938E-2</c:v>
                </c:pt>
                <c:pt idx="2">
                  <c:v>6.1836546545359639E-2</c:v>
                </c:pt>
                <c:pt idx="3">
                  <c:v>9.4174283705210415E-2</c:v>
                </c:pt>
                <c:pt idx="4">
                  <c:v>0.12749685157937574</c:v>
                </c:pt>
                <c:pt idx="5">
                  <c:v>0.16183424272828306</c:v>
                </c:pt>
                <c:pt idx="6">
                  <c:v>0.19721736312181015</c:v>
                </c:pt>
                <c:pt idx="7">
                  <c:v>0.23367805995674318</c:v>
                </c:pt>
                <c:pt idx="8">
                  <c:v>0.27124915032140473</c:v>
                </c:pt>
                <c:pt idx="9">
                  <c:v>0.3099644507332473</c:v>
                </c:pt>
                <c:pt idx="10">
                  <c:v>0.34985880757600318</c:v>
                </c:pt>
                <c:pt idx="11">
                  <c:v>0.39096812846378026</c:v>
                </c:pt>
                <c:pt idx="12">
                  <c:v>0.43332941456034013</c:v>
                </c:pt>
                <c:pt idx="13">
                  <c:v>0.47698079388264247</c:v>
                </c:pt>
                <c:pt idx="14">
                  <c:v>0.52196155561863367</c:v>
                </c:pt>
                <c:pt idx="15">
                  <c:v>0.56831218549016871</c:v>
                </c:pt>
                <c:pt idx="16">
                  <c:v>0.61607440219289344</c:v>
                </c:pt>
                <c:pt idx="17">
                  <c:v>0.6652911949458864</c:v>
                </c:pt>
                <c:pt idx="18">
                  <c:v>0.71600686218485854</c:v>
                </c:pt>
                <c:pt idx="19">
                  <c:v>0.7682670514337353</c:v>
                </c:pt>
                <c:pt idx="20">
                  <c:v>0.82211880039050911</c:v>
                </c:pt>
                <c:pt idx="21">
                  <c:v>0.87761057926434338</c:v>
                </c:pt>
                <c:pt idx="22">
                  <c:v>0.93479233440203169</c:v>
                </c:pt>
                <c:pt idx="23">
                  <c:v>0.9937155332430827</c:v>
                </c:pt>
                <c:pt idx="24">
                  <c:v>1.0544332106438881</c:v>
                </c:pt>
                <c:pt idx="25">
                  <c:v>1.1170000166126752</c:v>
                </c:pt>
                <c:pt idx="26">
                  <c:v>1.1814722654982015</c:v>
                </c:pt>
                <c:pt idx="27">
                  <c:v>1.2479079866764722</c:v>
                </c:pt>
                <c:pt idx="28">
                  <c:v>1.3163669767810924</c:v>
                </c:pt>
                <c:pt idx="29">
                  <c:v>1.3869108535242773</c:v>
                </c:pt>
                <c:pt idx="30">
                  <c:v>1.4596031111569507</c:v>
                </c:pt>
                <c:pt idx="31">
                  <c:v>1.5345091776178554</c:v>
                </c:pt>
                <c:pt idx="32">
                  <c:v>1.6116964734231187</c:v>
                </c:pt>
                <c:pt idx="33">
                  <c:v>1.6912344723492634</c:v>
                </c:pt>
                <c:pt idx="34">
                  <c:v>1.7731947639642991</c:v>
                </c:pt>
                <c:pt idx="35">
                  <c:v>1.8576511180631652</c:v>
                </c:pt>
                <c:pt idx="36">
                  <c:v>1.9446795510655255</c:v>
                </c:pt>
                <c:pt idx="37">
                  <c:v>2.0343583944356771</c:v>
                </c:pt>
                <c:pt idx="38">
                  <c:v>2.1267683651861575</c:v>
                </c:pt>
                <c:pt idx="39">
                  <c:v>2.2219926385285018</c:v>
                </c:pt>
                <c:pt idx="40">
                  <c:v>2.3201169227365495</c:v>
                </c:pt>
                <c:pt idx="41">
                  <c:v>2.4212295362896756</c:v>
                </c:pt>
                <c:pt idx="42">
                  <c:v>2.5254214873653846</c:v>
                </c:pt>
                <c:pt idx="43">
                  <c:v>2.6327865557528116</c:v>
                </c:pt>
                <c:pt idx="44">
                  <c:v>2.7434213772608653</c:v>
                </c:pt>
                <c:pt idx="45">
                  <c:v>2.8574255306969771</c:v>
                </c:pt>
                <c:pt idx="46">
                  <c:v>2.9749016274947513</c:v>
                </c:pt>
                <c:pt idx="47">
                  <c:v>3.0959554040711801</c:v>
                </c:pt>
                <c:pt idx="48">
                  <c:v>3.2206958169965567</c:v>
                </c:pt>
                <c:pt idx="49">
                  <c:v>3.3492351410627448</c:v>
                </c:pt>
                <c:pt idx="50">
                  <c:v>3.4816890703380681</c:v>
                </c:pt>
                <c:pt idx="51">
                  <c:v>3.6181768222997839</c:v>
                </c:pt>
                <c:pt idx="52">
                  <c:v>3.7588212451378578</c:v>
                </c:pt>
                <c:pt idx="53">
                  <c:v>3.9037489283266256</c:v>
                </c:pt>
                <c:pt idx="54">
                  <c:v>4.0530903165638712</c:v>
                </c:pt>
                <c:pt idx="55">
                  <c:v>4.2069798271798531</c:v>
                </c:pt>
                <c:pt idx="56">
                  <c:v>4.3655559711219789</c:v>
                </c:pt>
                <c:pt idx="57">
                  <c:v>4.5289614776240086</c:v>
                </c:pt>
                <c:pt idx="58">
                  <c:v>4.6973434226719961</c:v>
                </c:pt>
                <c:pt idx="59">
                  <c:v>4.8708533613826068</c:v>
                </c:pt>
                <c:pt idx="60">
                  <c:v>5.0496474644129519</c:v>
                </c:pt>
                <c:pt idx="61">
                  <c:v>5.2338866585247237</c:v>
                </c:pt>
                <c:pt idx="62">
                  <c:v>5.42373677142914</c:v>
                </c:pt>
                <c:pt idx="63">
                  <c:v>5.6193686810430838</c:v>
                </c:pt>
                <c:pt idx="64">
                  <c:v>5.8209584692907566</c:v>
                </c:pt>
                <c:pt idx="65">
                  <c:v>6.0286875805893008</c:v>
                </c:pt>
                <c:pt idx="66">
                  <c:v>6.2427429851610201</c:v>
                </c:pt>
                <c:pt idx="67">
                  <c:v>6.4633173473192027</c:v>
                </c:pt>
                <c:pt idx="68">
                  <c:v>6.6906091988790051</c:v>
                </c:pt>
              </c:numCache>
            </c:numRef>
          </c:xVal>
          <c:yVal>
            <c:numRef>
              <c:f>Arkusz2!$G$10:$G$78</c:f>
              <c:numCache>
                <c:formatCode>General</c:formatCode>
                <c:ptCount val="69"/>
                <c:pt idx="0">
                  <c:v>0</c:v>
                </c:pt>
                <c:pt idx="1">
                  <c:v>-0.01</c:v>
                </c:pt>
                <c:pt idx="2">
                  <c:v>-0.02</c:v>
                </c:pt>
                <c:pt idx="3">
                  <c:v>-0.03</c:v>
                </c:pt>
                <c:pt idx="4">
                  <c:v>-0.04</c:v>
                </c:pt>
                <c:pt idx="5">
                  <c:v>-0.05</c:v>
                </c:pt>
                <c:pt idx="6">
                  <c:v>-6.0000000000000005E-2</c:v>
                </c:pt>
                <c:pt idx="7">
                  <c:v>-7.0000000000000007E-2</c:v>
                </c:pt>
                <c:pt idx="8">
                  <c:v>-0.08</c:v>
                </c:pt>
                <c:pt idx="9">
                  <c:v>-0.09</c:v>
                </c:pt>
                <c:pt idx="10">
                  <c:v>-9.9999999999999992E-2</c:v>
                </c:pt>
                <c:pt idx="11">
                  <c:v>-0.10999999999999999</c:v>
                </c:pt>
                <c:pt idx="12">
                  <c:v>-0.11999999999999998</c:v>
                </c:pt>
                <c:pt idx="13">
                  <c:v>-0.12999999999999998</c:v>
                </c:pt>
                <c:pt idx="14">
                  <c:v>-0.13999999999999999</c:v>
                </c:pt>
                <c:pt idx="15">
                  <c:v>-0.15</c:v>
                </c:pt>
                <c:pt idx="16">
                  <c:v>-0.16</c:v>
                </c:pt>
                <c:pt idx="17">
                  <c:v>-0.17</c:v>
                </c:pt>
                <c:pt idx="18">
                  <c:v>-0.18000000000000002</c:v>
                </c:pt>
                <c:pt idx="19">
                  <c:v>-0.19000000000000003</c:v>
                </c:pt>
                <c:pt idx="20">
                  <c:v>-0.20000000000000004</c:v>
                </c:pt>
                <c:pt idx="21">
                  <c:v>-0.21000000000000005</c:v>
                </c:pt>
                <c:pt idx="22">
                  <c:v>-0.22000000000000006</c:v>
                </c:pt>
                <c:pt idx="23">
                  <c:v>-0.23000000000000007</c:v>
                </c:pt>
                <c:pt idx="24">
                  <c:v>-0.24000000000000007</c:v>
                </c:pt>
                <c:pt idx="25">
                  <c:v>-0.25000000000000006</c:v>
                </c:pt>
                <c:pt idx="26">
                  <c:v>-0.26000000000000006</c:v>
                </c:pt>
                <c:pt idx="27">
                  <c:v>-0.27000000000000007</c:v>
                </c:pt>
                <c:pt idx="28">
                  <c:v>-0.28000000000000008</c:v>
                </c:pt>
                <c:pt idx="29">
                  <c:v>-0.29000000000000009</c:v>
                </c:pt>
                <c:pt idx="30">
                  <c:v>-0.3000000000000001</c:v>
                </c:pt>
                <c:pt idx="31">
                  <c:v>-0.31000000000000011</c:v>
                </c:pt>
                <c:pt idx="32">
                  <c:v>-0.32000000000000012</c:v>
                </c:pt>
                <c:pt idx="33">
                  <c:v>-0.33000000000000013</c:v>
                </c:pt>
                <c:pt idx="34">
                  <c:v>-0.34000000000000014</c:v>
                </c:pt>
                <c:pt idx="35">
                  <c:v>-0.35000000000000014</c:v>
                </c:pt>
                <c:pt idx="36">
                  <c:v>-0.36000000000000015</c:v>
                </c:pt>
                <c:pt idx="37">
                  <c:v>-0.37000000000000016</c:v>
                </c:pt>
                <c:pt idx="38">
                  <c:v>-0.38000000000000017</c:v>
                </c:pt>
                <c:pt idx="39">
                  <c:v>-0.39000000000000018</c:v>
                </c:pt>
                <c:pt idx="40">
                  <c:v>-0.40000000000000019</c:v>
                </c:pt>
                <c:pt idx="41">
                  <c:v>-0.4100000000000002</c:v>
                </c:pt>
                <c:pt idx="42">
                  <c:v>-0.42000000000000021</c:v>
                </c:pt>
                <c:pt idx="43">
                  <c:v>-0.43000000000000022</c:v>
                </c:pt>
                <c:pt idx="44">
                  <c:v>-0.44000000000000022</c:v>
                </c:pt>
                <c:pt idx="45">
                  <c:v>-0.45000000000000023</c:v>
                </c:pt>
                <c:pt idx="46">
                  <c:v>-0.46000000000000024</c:v>
                </c:pt>
                <c:pt idx="47">
                  <c:v>-0.47000000000000025</c:v>
                </c:pt>
                <c:pt idx="48">
                  <c:v>-0.48000000000000026</c:v>
                </c:pt>
                <c:pt idx="49">
                  <c:v>-0.49000000000000027</c:v>
                </c:pt>
                <c:pt idx="50">
                  <c:v>-0.50000000000000022</c:v>
                </c:pt>
                <c:pt idx="51">
                  <c:v>-0.51000000000000023</c:v>
                </c:pt>
                <c:pt idx="52">
                  <c:v>-0.52000000000000024</c:v>
                </c:pt>
                <c:pt idx="53">
                  <c:v>-0.53000000000000025</c:v>
                </c:pt>
                <c:pt idx="54">
                  <c:v>-0.54000000000000026</c:v>
                </c:pt>
                <c:pt idx="55">
                  <c:v>-0.55000000000000027</c:v>
                </c:pt>
                <c:pt idx="56">
                  <c:v>-0.56000000000000028</c:v>
                </c:pt>
                <c:pt idx="57">
                  <c:v>-0.57000000000000028</c:v>
                </c:pt>
                <c:pt idx="58">
                  <c:v>-0.58000000000000029</c:v>
                </c:pt>
                <c:pt idx="59">
                  <c:v>-0.5900000000000003</c:v>
                </c:pt>
                <c:pt idx="60">
                  <c:v>-0.60000000000000031</c:v>
                </c:pt>
                <c:pt idx="61">
                  <c:v>-0.61000000000000032</c:v>
                </c:pt>
                <c:pt idx="62">
                  <c:v>-0.62000000000000033</c:v>
                </c:pt>
                <c:pt idx="63">
                  <c:v>-0.63000000000000034</c:v>
                </c:pt>
                <c:pt idx="64">
                  <c:v>-0.64000000000000035</c:v>
                </c:pt>
                <c:pt idx="65">
                  <c:v>-0.65000000000000036</c:v>
                </c:pt>
                <c:pt idx="66">
                  <c:v>-0.66000000000000036</c:v>
                </c:pt>
                <c:pt idx="67">
                  <c:v>-0.67000000000000037</c:v>
                </c:pt>
                <c:pt idx="68">
                  <c:v>-0.68000000000000038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14461696"/>
        <c:axId val="114479872"/>
      </c:scatterChart>
      <c:valAx>
        <c:axId val="1144616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one"/>
        <c:spPr>
          <a:ln>
            <a:noFill/>
          </a:ln>
        </c:spPr>
        <c:crossAx val="114479872"/>
        <c:crosses val="autoZero"/>
        <c:crossBetween val="midCat"/>
      </c:valAx>
      <c:valAx>
        <c:axId val="114479872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one"/>
        <c:spPr>
          <a:ln>
            <a:noFill/>
          </a:ln>
        </c:spPr>
        <c:crossAx val="114461696"/>
        <c:crosses val="autoZero"/>
        <c:crossBetween val="midCat"/>
      </c:valAx>
      <c:spPr>
        <a:ln>
          <a:noFill/>
        </a:ln>
      </c:spPr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4026880213518668E-2"/>
          <c:y val="0.15884702197043543"/>
          <c:w val="0.65746457619925391"/>
          <c:h val="0.73028652477260159"/>
        </c:manualLayout>
      </c:layout>
      <c:lineChart>
        <c:grouping val="standard"/>
        <c:varyColors val="0"/>
        <c:ser>
          <c:idx val="0"/>
          <c:order val="0"/>
          <c:tx>
            <c:v>praca normalna</c:v>
          </c:tx>
          <c:spPr>
            <a:ln>
              <a:solidFill>
                <a:srgbClr val="000099"/>
              </a:solidFill>
            </a:ln>
          </c:spPr>
          <c:marker>
            <c:symbol val="none"/>
          </c:marker>
          <c:cat>
            <c:numRef>
              <c:f>'układ parametry'!$M$16:$M$52</c:f>
              <c:numCache>
                <c:formatCode>General</c:formatCode>
                <c:ptCount val="37"/>
                <c:pt idx="0">
                  <c:v>0</c:v>
                </c:pt>
                <c:pt idx="1">
                  <c:v>5</c:v>
                </c:pt>
                <c:pt idx="2">
                  <c:v>10</c:v>
                </c:pt>
                <c:pt idx="3">
                  <c:v>15</c:v>
                </c:pt>
                <c:pt idx="4">
                  <c:v>20</c:v>
                </c:pt>
                <c:pt idx="5">
                  <c:v>25</c:v>
                </c:pt>
                <c:pt idx="6">
                  <c:v>30</c:v>
                </c:pt>
                <c:pt idx="7">
                  <c:v>35</c:v>
                </c:pt>
                <c:pt idx="8">
                  <c:v>40</c:v>
                </c:pt>
                <c:pt idx="9">
                  <c:v>45</c:v>
                </c:pt>
                <c:pt idx="10">
                  <c:v>50</c:v>
                </c:pt>
                <c:pt idx="11">
                  <c:v>55</c:v>
                </c:pt>
                <c:pt idx="12">
                  <c:v>60</c:v>
                </c:pt>
                <c:pt idx="13">
                  <c:v>65</c:v>
                </c:pt>
                <c:pt idx="14">
                  <c:v>70</c:v>
                </c:pt>
                <c:pt idx="15">
                  <c:v>75</c:v>
                </c:pt>
                <c:pt idx="16">
                  <c:v>80</c:v>
                </c:pt>
                <c:pt idx="17">
                  <c:v>85</c:v>
                </c:pt>
                <c:pt idx="18">
                  <c:v>90</c:v>
                </c:pt>
                <c:pt idx="19">
                  <c:v>95</c:v>
                </c:pt>
                <c:pt idx="20">
                  <c:v>100</c:v>
                </c:pt>
                <c:pt idx="21">
                  <c:v>105</c:v>
                </c:pt>
                <c:pt idx="22">
                  <c:v>110</c:v>
                </c:pt>
                <c:pt idx="23">
                  <c:v>115</c:v>
                </c:pt>
                <c:pt idx="24">
                  <c:v>120</c:v>
                </c:pt>
                <c:pt idx="25">
                  <c:v>125</c:v>
                </c:pt>
                <c:pt idx="26">
                  <c:v>130</c:v>
                </c:pt>
                <c:pt idx="27">
                  <c:v>135</c:v>
                </c:pt>
                <c:pt idx="28">
                  <c:v>140</c:v>
                </c:pt>
                <c:pt idx="29">
                  <c:v>145</c:v>
                </c:pt>
                <c:pt idx="30">
                  <c:v>150</c:v>
                </c:pt>
                <c:pt idx="31">
                  <c:v>155</c:v>
                </c:pt>
                <c:pt idx="32">
                  <c:v>160</c:v>
                </c:pt>
                <c:pt idx="33">
                  <c:v>165</c:v>
                </c:pt>
                <c:pt idx="34">
                  <c:v>170</c:v>
                </c:pt>
                <c:pt idx="35">
                  <c:v>175</c:v>
                </c:pt>
                <c:pt idx="36">
                  <c:v>180</c:v>
                </c:pt>
              </c:numCache>
            </c:numRef>
          </c:cat>
          <c:val>
            <c:numRef>
              <c:f>'układ parametry'!$N$16:$N$52</c:f>
              <c:numCache>
                <c:formatCode>0</c:formatCode>
                <c:ptCount val="37"/>
                <c:pt idx="0" formatCode="General">
                  <c:v>0</c:v>
                </c:pt>
                <c:pt idx="1">
                  <c:v>138.13193602599588</c:v>
                </c:pt>
                <c:pt idx="2">
                  <c:v>275.2126046124888</c:v>
                </c:pt>
                <c:pt idx="3">
                  <c:v>410.19873909996744</c:v>
                </c:pt>
                <c:pt idx="4">
                  <c:v>542.06301349812441</c:v>
                </c:pt>
                <c:pt idx="5">
                  <c:v>669.80186105696487</c:v>
                </c:pt>
                <c:pt idx="6">
                  <c:v>792.44311201573748</c:v>
                </c:pt>
                <c:pt idx="7">
                  <c:v>909.05339240184253</c:v>
                </c:pt>
                <c:pt idx="8">
                  <c:v>1018.7452275703201</c:v>
                </c:pt>
                <c:pt idx="9">
                  <c:v>1120.6837964217998</c:v>
                </c:pt>
                <c:pt idx="10">
                  <c:v>1214.0932848951277</c:v>
                </c:pt>
                <c:pt idx="11">
                  <c:v>1298.2627903808479</c:v>
                </c:pt>
                <c:pt idx="12">
                  <c:v>1372.5517321192558</c:v>
                </c:pt>
                <c:pt idx="13">
                  <c:v>1436.3947264068352</c:v>
                </c:pt>
                <c:pt idx="14">
                  <c:v>1489.3058895076251</c:v>
                </c:pt>
                <c:pt idx="15">
                  <c:v>1530.8825355217689</c:v>
                </c:pt>
                <c:pt idx="16">
                  <c:v>1560.8082410684449</c:v>
                </c:pt>
                <c:pt idx="17">
                  <c:v>1578.8552534588071</c:v>
                </c:pt>
                <c:pt idx="18">
                  <c:v>1584.8862240314734</c:v>
                </c:pt>
                <c:pt idx="19">
                  <c:v>1578.8552534588071</c:v>
                </c:pt>
                <c:pt idx="20">
                  <c:v>1560.8082410684449</c:v>
                </c:pt>
                <c:pt idx="21">
                  <c:v>1530.8825355217689</c:v>
                </c:pt>
                <c:pt idx="22">
                  <c:v>1489.3058895076251</c:v>
                </c:pt>
                <c:pt idx="23">
                  <c:v>1436.3947264068352</c:v>
                </c:pt>
                <c:pt idx="24">
                  <c:v>1372.5517321192558</c:v>
                </c:pt>
                <c:pt idx="25">
                  <c:v>1298.2627903808479</c:v>
                </c:pt>
                <c:pt idx="26">
                  <c:v>1214.0932848951277</c:v>
                </c:pt>
                <c:pt idx="27">
                  <c:v>1120.6837964217998</c:v>
                </c:pt>
                <c:pt idx="28">
                  <c:v>1018.7452275703205</c:v>
                </c:pt>
                <c:pt idx="29">
                  <c:v>909.05339240184253</c:v>
                </c:pt>
                <c:pt idx="30">
                  <c:v>792.44311201573748</c:v>
                </c:pt>
                <c:pt idx="31">
                  <c:v>669.80186105696498</c:v>
                </c:pt>
                <c:pt idx="32">
                  <c:v>542.06301349812497</c:v>
                </c:pt>
                <c:pt idx="33">
                  <c:v>410.1987390999679</c:v>
                </c:pt>
                <c:pt idx="34">
                  <c:v>275.21260461248875</c:v>
                </c:pt>
                <c:pt idx="35">
                  <c:v>138.13193602599594</c:v>
                </c:pt>
                <c:pt idx="36">
                  <c:v>1.9417209085781647E-13</c:v>
                </c:pt>
              </c:numCache>
            </c:numRef>
          </c:val>
          <c:smooth val="0"/>
        </c:ser>
        <c:ser>
          <c:idx val="1"/>
          <c:order val="1"/>
          <c:tx>
            <c:v>zwarcie</c:v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cat>
            <c:numRef>
              <c:f>'układ parametry'!$M$16:$M$52</c:f>
              <c:numCache>
                <c:formatCode>General</c:formatCode>
                <c:ptCount val="37"/>
                <c:pt idx="0">
                  <c:v>0</c:v>
                </c:pt>
                <c:pt idx="1">
                  <c:v>5</c:v>
                </c:pt>
                <c:pt idx="2">
                  <c:v>10</c:v>
                </c:pt>
                <c:pt idx="3">
                  <c:v>15</c:v>
                </c:pt>
                <c:pt idx="4">
                  <c:v>20</c:v>
                </c:pt>
                <c:pt idx="5">
                  <c:v>25</c:v>
                </c:pt>
                <c:pt idx="6">
                  <c:v>30</c:v>
                </c:pt>
                <c:pt idx="7">
                  <c:v>35</c:v>
                </c:pt>
                <c:pt idx="8">
                  <c:v>40</c:v>
                </c:pt>
                <c:pt idx="9">
                  <c:v>45</c:v>
                </c:pt>
                <c:pt idx="10">
                  <c:v>50</c:v>
                </c:pt>
                <c:pt idx="11">
                  <c:v>55</c:v>
                </c:pt>
                <c:pt idx="12">
                  <c:v>60</c:v>
                </c:pt>
                <c:pt idx="13">
                  <c:v>65</c:v>
                </c:pt>
                <c:pt idx="14">
                  <c:v>70</c:v>
                </c:pt>
                <c:pt idx="15">
                  <c:v>75</c:v>
                </c:pt>
                <c:pt idx="16">
                  <c:v>80</c:v>
                </c:pt>
                <c:pt idx="17">
                  <c:v>85</c:v>
                </c:pt>
                <c:pt idx="18">
                  <c:v>90</c:v>
                </c:pt>
                <c:pt idx="19">
                  <c:v>95</c:v>
                </c:pt>
                <c:pt idx="20">
                  <c:v>100</c:v>
                </c:pt>
                <c:pt idx="21">
                  <c:v>105</c:v>
                </c:pt>
                <c:pt idx="22">
                  <c:v>110</c:v>
                </c:pt>
                <c:pt idx="23">
                  <c:v>115</c:v>
                </c:pt>
                <c:pt idx="24">
                  <c:v>120</c:v>
                </c:pt>
                <c:pt idx="25">
                  <c:v>125</c:v>
                </c:pt>
                <c:pt idx="26">
                  <c:v>130</c:v>
                </c:pt>
                <c:pt idx="27">
                  <c:v>135</c:v>
                </c:pt>
                <c:pt idx="28">
                  <c:v>140</c:v>
                </c:pt>
                <c:pt idx="29">
                  <c:v>145</c:v>
                </c:pt>
                <c:pt idx="30">
                  <c:v>150</c:v>
                </c:pt>
                <c:pt idx="31">
                  <c:v>155</c:v>
                </c:pt>
                <c:pt idx="32">
                  <c:v>160</c:v>
                </c:pt>
                <c:pt idx="33">
                  <c:v>165</c:v>
                </c:pt>
                <c:pt idx="34">
                  <c:v>170</c:v>
                </c:pt>
                <c:pt idx="35">
                  <c:v>175</c:v>
                </c:pt>
                <c:pt idx="36">
                  <c:v>180</c:v>
                </c:pt>
              </c:numCache>
            </c:numRef>
          </c:cat>
          <c:val>
            <c:numRef>
              <c:f>'układ parametry'!$O$16:$O$52</c:f>
              <c:numCache>
                <c:formatCode>0</c:formatCode>
                <c:ptCount val="37"/>
                <c:pt idx="0" formatCode="General">
                  <c:v>0</c:v>
                </c:pt>
                <c:pt idx="1">
                  <c:v>53.368719901015403</c:v>
                </c:pt>
                <c:pt idx="2">
                  <c:v>106.33127161866985</c:v>
                </c:pt>
                <c:pt idx="3">
                  <c:v>158.48457815472921</c:v>
                </c:pt>
                <c:pt idx="4">
                  <c:v>209.43172135542764</c:v>
                </c:pt>
                <c:pt idx="5">
                  <c:v>258.78496269827764</c:v>
                </c:pt>
                <c:pt idx="6">
                  <c:v>306.16869421636238</c:v>
                </c:pt>
                <c:pt idx="7">
                  <c:v>351.22229710174872</c:v>
                </c:pt>
                <c:pt idx="8">
                  <c:v>393.60288623237125</c:v>
                </c:pt>
                <c:pt idx="9">
                  <c:v>432.98791973484066</c:v>
                </c:pt>
                <c:pt idx="10">
                  <c:v>469.07765372287605</c:v>
                </c:pt>
                <c:pt idx="11">
                  <c:v>501.597423529249</c:v>
                </c:pt>
                <c:pt idx="12">
                  <c:v>530.2997340697658</c:v>
                </c:pt>
                <c:pt idx="13">
                  <c:v>554.96614343026249</c:v>
                </c:pt>
                <c:pt idx="14">
                  <c:v>575.40892534154602</c:v>
                </c:pt>
                <c:pt idx="15">
                  <c:v>591.47249788956947</c:v>
                </c:pt>
                <c:pt idx="16">
                  <c:v>603.03460758779545</c:v>
                </c:pt>
                <c:pt idx="17">
                  <c:v>610.00725980002176</c:v>
                </c:pt>
                <c:pt idx="18">
                  <c:v>612.33738843272249</c:v>
                </c:pt>
                <c:pt idx="19">
                  <c:v>610.00725980002176</c:v>
                </c:pt>
                <c:pt idx="20">
                  <c:v>603.03460758779545</c:v>
                </c:pt>
                <c:pt idx="21">
                  <c:v>591.47249788956947</c:v>
                </c:pt>
                <c:pt idx="22">
                  <c:v>575.40892534154602</c:v>
                </c:pt>
                <c:pt idx="23">
                  <c:v>554.96614343026249</c:v>
                </c:pt>
                <c:pt idx="24">
                  <c:v>530.2997340697658</c:v>
                </c:pt>
                <c:pt idx="25">
                  <c:v>501.597423529249</c:v>
                </c:pt>
                <c:pt idx="26">
                  <c:v>469.07765372287605</c:v>
                </c:pt>
                <c:pt idx="27">
                  <c:v>432.98791973484066</c:v>
                </c:pt>
                <c:pt idx="28">
                  <c:v>393.60288623237136</c:v>
                </c:pt>
                <c:pt idx="29">
                  <c:v>351.22229710174878</c:v>
                </c:pt>
                <c:pt idx="30">
                  <c:v>306.16869421636238</c:v>
                </c:pt>
                <c:pt idx="31">
                  <c:v>258.78496269827764</c:v>
                </c:pt>
                <c:pt idx="32">
                  <c:v>209.43172135542767</c:v>
                </c:pt>
                <c:pt idx="33">
                  <c:v>158.48457815472941</c:v>
                </c:pt>
                <c:pt idx="34">
                  <c:v>106.33127161866985</c:v>
                </c:pt>
                <c:pt idx="35">
                  <c:v>53.368719901015417</c:v>
                </c:pt>
                <c:pt idx="36">
                  <c:v>7.5020420532115034E-14</c:v>
                </c:pt>
              </c:numCache>
            </c:numRef>
          </c:val>
          <c:smooth val="0"/>
        </c:ser>
        <c:ser>
          <c:idx val="2"/>
          <c:order val="2"/>
          <c:tx>
            <c:v>wyłączenie 1 toru</c:v>
          </c:tx>
          <c:spPr>
            <a:ln>
              <a:solidFill>
                <a:srgbClr val="0070C0"/>
              </a:solidFill>
            </a:ln>
          </c:spPr>
          <c:marker>
            <c:symbol val="none"/>
          </c:marker>
          <c:cat>
            <c:numRef>
              <c:f>'układ parametry'!$M$16:$M$52</c:f>
              <c:numCache>
                <c:formatCode>General</c:formatCode>
                <c:ptCount val="37"/>
                <c:pt idx="0">
                  <c:v>0</c:v>
                </c:pt>
                <c:pt idx="1">
                  <c:v>5</c:v>
                </c:pt>
                <c:pt idx="2">
                  <c:v>10</c:v>
                </c:pt>
                <c:pt idx="3">
                  <c:v>15</c:v>
                </c:pt>
                <c:pt idx="4">
                  <c:v>20</c:v>
                </c:pt>
                <c:pt idx="5">
                  <c:v>25</c:v>
                </c:pt>
                <c:pt idx="6">
                  <c:v>30</c:v>
                </c:pt>
                <c:pt idx="7">
                  <c:v>35</c:v>
                </c:pt>
                <c:pt idx="8">
                  <c:v>40</c:v>
                </c:pt>
                <c:pt idx="9">
                  <c:v>45</c:v>
                </c:pt>
                <c:pt idx="10">
                  <c:v>50</c:v>
                </c:pt>
                <c:pt idx="11">
                  <c:v>55</c:v>
                </c:pt>
                <c:pt idx="12">
                  <c:v>60</c:v>
                </c:pt>
                <c:pt idx="13">
                  <c:v>65</c:v>
                </c:pt>
                <c:pt idx="14">
                  <c:v>70</c:v>
                </c:pt>
                <c:pt idx="15">
                  <c:v>75</c:v>
                </c:pt>
                <c:pt idx="16">
                  <c:v>80</c:v>
                </c:pt>
                <c:pt idx="17">
                  <c:v>85</c:v>
                </c:pt>
                <c:pt idx="18">
                  <c:v>90</c:v>
                </c:pt>
                <c:pt idx="19">
                  <c:v>95</c:v>
                </c:pt>
                <c:pt idx="20">
                  <c:v>100</c:v>
                </c:pt>
                <c:pt idx="21">
                  <c:v>105</c:v>
                </c:pt>
                <c:pt idx="22">
                  <c:v>110</c:v>
                </c:pt>
                <c:pt idx="23">
                  <c:v>115</c:v>
                </c:pt>
                <c:pt idx="24">
                  <c:v>120</c:v>
                </c:pt>
                <c:pt idx="25">
                  <c:v>125</c:v>
                </c:pt>
                <c:pt idx="26">
                  <c:v>130</c:v>
                </c:pt>
                <c:pt idx="27">
                  <c:v>135</c:v>
                </c:pt>
                <c:pt idx="28">
                  <c:v>140</c:v>
                </c:pt>
                <c:pt idx="29">
                  <c:v>145</c:v>
                </c:pt>
                <c:pt idx="30">
                  <c:v>150</c:v>
                </c:pt>
                <c:pt idx="31">
                  <c:v>155</c:v>
                </c:pt>
                <c:pt idx="32">
                  <c:v>160</c:v>
                </c:pt>
                <c:pt idx="33">
                  <c:v>165</c:v>
                </c:pt>
                <c:pt idx="34">
                  <c:v>170</c:v>
                </c:pt>
                <c:pt idx="35">
                  <c:v>175</c:v>
                </c:pt>
                <c:pt idx="36">
                  <c:v>180</c:v>
                </c:pt>
              </c:numCache>
            </c:numRef>
          </c:cat>
          <c:val>
            <c:numRef>
              <c:f>'układ parametry'!$P$16:$P$52</c:f>
              <c:numCache>
                <c:formatCode>0</c:formatCode>
                <c:ptCount val="37"/>
                <c:pt idx="0" formatCode="General">
                  <c:v>0</c:v>
                </c:pt>
                <c:pt idx="1">
                  <c:v>123.59524933946165</c:v>
                </c:pt>
                <c:pt idx="2">
                  <c:v>246.24986420259637</c:v>
                </c:pt>
                <c:pt idx="3">
                  <c:v>367.03036890941894</c:v>
                </c:pt>
                <c:pt idx="4">
                  <c:v>485.01755088984402</c:v>
                </c:pt>
                <c:pt idx="5">
                  <c:v>599.31345644639305</c:v>
                </c:pt>
                <c:pt idx="6">
                  <c:v>709.04822472402248</c:v>
                </c:pt>
                <c:pt idx="7">
                  <c:v>813.38670787648368</c:v>
                </c:pt>
                <c:pt idx="8">
                  <c:v>911.53482704568012</c:v>
                </c:pt>
                <c:pt idx="9">
                  <c:v>1002.7456157812782</c:v>
                </c:pt>
                <c:pt idx="10">
                  <c:v>1086.3249049064298</c:v>
                </c:pt>
                <c:pt idx="11">
                  <c:v>1161.6366055643309</c:v>
                </c:pt>
                <c:pt idx="12">
                  <c:v>1228.1075502385258</c:v>
                </c:pt>
                <c:pt idx="13">
                  <c:v>1285.2318549037961</c:v>
                </c:pt>
                <c:pt idx="14">
                  <c:v>1332.5747691090291</c:v>
                </c:pt>
                <c:pt idx="15">
                  <c:v>1369.7759846907015</c:v>
                </c:pt>
                <c:pt idx="16">
                  <c:v>1396.5523779355242</c:v>
                </c:pt>
                <c:pt idx="17">
                  <c:v>1412.7001643228762</c:v>
                </c:pt>
                <c:pt idx="18">
                  <c:v>1418.0964494480497</c:v>
                </c:pt>
                <c:pt idx="19">
                  <c:v>1412.7001643228762</c:v>
                </c:pt>
                <c:pt idx="20">
                  <c:v>1396.5523779355242</c:v>
                </c:pt>
                <c:pt idx="21">
                  <c:v>1369.7759846907015</c:v>
                </c:pt>
                <c:pt idx="22">
                  <c:v>1332.5747691090301</c:v>
                </c:pt>
                <c:pt idx="23">
                  <c:v>1285.2318549037961</c:v>
                </c:pt>
                <c:pt idx="24">
                  <c:v>1228.1075502385258</c:v>
                </c:pt>
                <c:pt idx="25">
                  <c:v>1161.6366055643307</c:v>
                </c:pt>
                <c:pt idx="26">
                  <c:v>1086.3249049064298</c:v>
                </c:pt>
                <c:pt idx="27">
                  <c:v>1002.7456157812784</c:v>
                </c:pt>
                <c:pt idx="28">
                  <c:v>911.53482704568057</c:v>
                </c:pt>
                <c:pt idx="29">
                  <c:v>813.38670787648414</c:v>
                </c:pt>
                <c:pt idx="30">
                  <c:v>709.04822472402248</c:v>
                </c:pt>
                <c:pt idx="31">
                  <c:v>599.31345644639305</c:v>
                </c:pt>
                <c:pt idx="32">
                  <c:v>485.0175508898443</c:v>
                </c:pt>
                <c:pt idx="33">
                  <c:v>367.03036890941894</c:v>
                </c:pt>
                <c:pt idx="34">
                  <c:v>246.24986420259629</c:v>
                </c:pt>
                <c:pt idx="35">
                  <c:v>123.59524933946165</c:v>
                </c:pt>
                <c:pt idx="36">
                  <c:v>1.73737867395271E-13</c:v>
                </c:pt>
              </c:numCache>
            </c:numRef>
          </c:val>
          <c:smooth val="0"/>
        </c:ser>
        <c:ser>
          <c:idx val="3"/>
          <c:order val="3"/>
          <c:tx>
            <c:v>moc elektryczna Pe0=Pm</c:v>
          </c:tx>
          <c:marker>
            <c:symbol val="none"/>
          </c:marker>
          <c:cat>
            <c:numRef>
              <c:f>'układ parametry'!$M$16:$M$52</c:f>
              <c:numCache>
                <c:formatCode>General</c:formatCode>
                <c:ptCount val="37"/>
                <c:pt idx="0">
                  <c:v>0</c:v>
                </c:pt>
                <c:pt idx="1">
                  <c:v>5</c:v>
                </c:pt>
                <c:pt idx="2">
                  <c:v>10</c:v>
                </c:pt>
                <c:pt idx="3">
                  <c:v>15</c:v>
                </c:pt>
                <c:pt idx="4">
                  <c:v>20</c:v>
                </c:pt>
                <c:pt idx="5">
                  <c:v>25</c:v>
                </c:pt>
                <c:pt idx="6">
                  <c:v>30</c:v>
                </c:pt>
                <c:pt idx="7">
                  <c:v>35</c:v>
                </c:pt>
                <c:pt idx="8">
                  <c:v>40</c:v>
                </c:pt>
                <c:pt idx="9">
                  <c:v>45</c:v>
                </c:pt>
                <c:pt idx="10">
                  <c:v>50</c:v>
                </c:pt>
                <c:pt idx="11">
                  <c:v>55</c:v>
                </c:pt>
                <c:pt idx="12">
                  <c:v>60</c:v>
                </c:pt>
                <c:pt idx="13">
                  <c:v>65</c:v>
                </c:pt>
                <c:pt idx="14">
                  <c:v>70</c:v>
                </c:pt>
                <c:pt idx="15">
                  <c:v>75</c:v>
                </c:pt>
                <c:pt idx="16">
                  <c:v>80</c:v>
                </c:pt>
                <c:pt idx="17">
                  <c:v>85</c:v>
                </c:pt>
                <c:pt idx="18">
                  <c:v>90</c:v>
                </c:pt>
                <c:pt idx="19">
                  <c:v>95</c:v>
                </c:pt>
                <c:pt idx="20">
                  <c:v>100</c:v>
                </c:pt>
                <c:pt idx="21">
                  <c:v>105</c:v>
                </c:pt>
                <c:pt idx="22">
                  <c:v>110</c:v>
                </c:pt>
                <c:pt idx="23">
                  <c:v>115</c:v>
                </c:pt>
                <c:pt idx="24">
                  <c:v>120</c:v>
                </c:pt>
                <c:pt idx="25">
                  <c:v>125</c:v>
                </c:pt>
                <c:pt idx="26">
                  <c:v>130</c:v>
                </c:pt>
                <c:pt idx="27">
                  <c:v>135</c:v>
                </c:pt>
                <c:pt idx="28">
                  <c:v>140</c:v>
                </c:pt>
                <c:pt idx="29">
                  <c:v>145</c:v>
                </c:pt>
                <c:pt idx="30">
                  <c:v>150</c:v>
                </c:pt>
                <c:pt idx="31">
                  <c:v>155</c:v>
                </c:pt>
                <c:pt idx="32">
                  <c:v>160</c:v>
                </c:pt>
                <c:pt idx="33">
                  <c:v>165</c:v>
                </c:pt>
                <c:pt idx="34">
                  <c:v>170</c:v>
                </c:pt>
                <c:pt idx="35">
                  <c:v>175</c:v>
                </c:pt>
                <c:pt idx="36">
                  <c:v>180</c:v>
                </c:pt>
              </c:numCache>
            </c:numRef>
          </c:cat>
          <c:val>
            <c:numRef>
              <c:f>'układ parametry'!$L$16:$L$52</c:f>
              <c:numCache>
                <c:formatCode>General</c:formatCode>
                <c:ptCount val="37"/>
                <c:pt idx="0" formatCode="0">
                  <c:v>500.16281979702836</c:v>
                </c:pt>
                <c:pt idx="1">
                  <c:v>500</c:v>
                </c:pt>
                <c:pt idx="2">
                  <c:v>500</c:v>
                </c:pt>
                <c:pt idx="3">
                  <c:v>500</c:v>
                </c:pt>
                <c:pt idx="4">
                  <c:v>500</c:v>
                </c:pt>
                <c:pt idx="5">
                  <c:v>500</c:v>
                </c:pt>
                <c:pt idx="6">
                  <c:v>500</c:v>
                </c:pt>
                <c:pt idx="7">
                  <c:v>500</c:v>
                </c:pt>
                <c:pt idx="8">
                  <c:v>500</c:v>
                </c:pt>
                <c:pt idx="9">
                  <c:v>500</c:v>
                </c:pt>
                <c:pt idx="10">
                  <c:v>500</c:v>
                </c:pt>
                <c:pt idx="11">
                  <c:v>500</c:v>
                </c:pt>
                <c:pt idx="12">
                  <c:v>500</c:v>
                </c:pt>
                <c:pt idx="13">
                  <c:v>500</c:v>
                </c:pt>
                <c:pt idx="14">
                  <c:v>500</c:v>
                </c:pt>
                <c:pt idx="15">
                  <c:v>500</c:v>
                </c:pt>
                <c:pt idx="16">
                  <c:v>500</c:v>
                </c:pt>
                <c:pt idx="17">
                  <c:v>500</c:v>
                </c:pt>
                <c:pt idx="18">
                  <c:v>500</c:v>
                </c:pt>
                <c:pt idx="19">
                  <c:v>500</c:v>
                </c:pt>
                <c:pt idx="20">
                  <c:v>500</c:v>
                </c:pt>
                <c:pt idx="21">
                  <c:v>500</c:v>
                </c:pt>
                <c:pt idx="22">
                  <c:v>500</c:v>
                </c:pt>
                <c:pt idx="23">
                  <c:v>500</c:v>
                </c:pt>
                <c:pt idx="24">
                  <c:v>500</c:v>
                </c:pt>
                <c:pt idx="25">
                  <c:v>500</c:v>
                </c:pt>
                <c:pt idx="26">
                  <c:v>500</c:v>
                </c:pt>
                <c:pt idx="27">
                  <c:v>500</c:v>
                </c:pt>
                <c:pt idx="28">
                  <c:v>500</c:v>
                </c:pt>
                <c:pt idx="29">
                  <c:v>500</c:v>
                </c:pt>
                <c:pt idx="30">
                  <c:v>500</c:v>
                </c:pt>
                <c:pt idx="31">
                  <c:v>500</c:v>
                </c:pt>
                <c:pt idx="32">
                  <c:v>500</c:v>
                </c:pt>
                <c:pt idx="33">
                  <c:v>500</c:v>
                </c:pt>
                <c:pt idx="34">
                  <c:v>500</c:v>
                </c:pt>
                <c:pt idx="35">
                  <c:v>500</c:v>
                </c:pt>
                <c:pt idx="36">
                  <c:v>500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3238272"/>
        <c:axId val="123240448"/>
      </c:lineChart>
      <c:catAx>
        <c:axId val="123238272"/>
        <c:scaling>
          <c:orientation val="minMax"/>
        </c:scaling>
        <c:delete val="0"/>
        <c:axPos val="b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pl-PL" sz="1600" dirty="0">
                    <a:latin typeface="Times New Roman" pitchFamily="18" charset="0"/>
                    <a:cs typeface="Times New Roman" pitchFamily="18" charset="0"/>
                  </a:rPr>
                  <a:t>kąt obciążenia [˚]</a:t>
                </a:r>
              </a:p>
            </c:rich>
          </c:tx>
          <c:layout>
            <c:manualLayout>
              <c:xMode val="edge"/>
              <c:yMode val="edge"/>
              <c:x val="0.77845118605020569"/>
              <c:y val="0.89839360764993981"/>
            </c:manualLayout>
          </c:layout>
          <c:overlay val="0"/>
        </c:title>
        <c:numFmt formatCode="General" sourceLinked="1"/>
        <c:majorTickMark val="none"/>
        <c:minorTickMark val="none"/>
        <c:tickLblPos val="nextTo"/>
        <c:crossAx val="123240448"/>
        <c:crosses val="autoZero"/>
        <c:auto val="1"/>
        <c:lblAlgn val="ctr"/>
        <c:lblOffset val="100"/>
        <c:noMultiLvlLbl val="0"/>
      </c:catAx>
      <c:valAx>
        <c:axId val="123240448"/>
        <c:scaling>
          <c:orientation val="minMax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pl-PL" sz="1800" dirty="0">
                    <a:latin typeface="Times New Roman" pitchFamily="18" charset="0"/>
                    <a:cs typeface="Times New Roman" pitchFamily="18" charset="0"/>
                  </a:rPr>
                  <a:t>Moc [MW]</a:t>
                </a:r>
              </a:p>
            </c:rich>
          </c:tx>
          <c:layout>
            <c:manualLayout>
              <c:xMode val="edge"/>
              <c:yMode val="edge"/>
              <c:x val="1.147899727174162E-3"/>
              <c:y val="6.9617651333371208E-2"/>
            </c:manualLayout>
          </c:layout>
          <c:overlay val="0"/>
        </c:title>
        <c:numFmt formatCode="General" sourceLinked="1"/>
        <c:majorTickMark val="none"/>
        <c:minorTickMark val="none"/>
        <c:tickLblPos val="nextTo"/>
        <c:crossAx val="123238272"/>
        <c:crosses val="autoZero"/>
        <c:crossBetween val="midCat"/>
      </c:valAx>
    </c:plotArea>
    <c:legend>
      <c:legendPos val="r"/>
      <c:legendEntry>
        <c:idx val="0"/>
        <c:txPr>
          <a:bodyPr/>
          <a:lstStyle/>
          <a:p>
            <a:pPr>
              <a:defRPr sz="1600">
                <a:latin typeface="Times New Roman" pitchFamily="18" charset="0"/>
                <a:cs typeface="Times New Roman" pitchFamily="18" charset="0"/>
              </a:defRPr>
            </a:pPr>
            <a:endParaRPr lang="pl-PL"/>
          </a:p>
        </c:txPr>
      </c:legendEntry>
      <c:legendEntry>
        <c:idx val="1"/>
        <c:txPr>
          <a:bodyPr/>
          <a:lstStyle/>
          <a:p>
            <a:pPr>
              <a:defRPr sz="1600">
                <a:latin typeface="Times New Roman" pitchFamily="18" charset="0"/>
                <a:cs typeface="Times New Roman" pitchFamily="18" charset="0"/>
              </a:defRPr>
            </a:pPr>
            <a:endParaRPr lang="pl-PL"/>
          </a:p>
        </c:txPr>
      </c:legendEntry>
      <c:legendEntry>
        <c:idx val="2"/>
        <c:txPr>
          <a:bodyPr/>
          <a:lstStyle/>
          <a:p>
            <a:pPr>
              <a:defRPr sz="1600">
                <a:latin typeface="Times New Roman" pitchFamily="18" charset="0"/>
                <a:cs typeface="Times New Roman" pitchFamily="18" charset="0"/>
              </a:defRPr>
            </a:pPr>
            <a:endParaRPr lang="pl-PL"/>
          </a:p>
        </c:txPr>
      </c:legendEntry>
      <c:legendEntry>
        <c:idx val="3"/>
        <c:txPr>
          <a:bodyPr/>
          <a:lstStyle/>
          <a:p>
            <a:pPr>
              <a:defRPr sz="1600">
                <a:latin typeface="Times New Roman" pitchFamily="18" charset="0"/>
                <a:cs typeface="Times New Roman" pitchFamily="18" charset="0"/>
              </a:defRPr>
            </a:pPr>
            <a:endParaRPr lang="pl-PL"/>
          </a:p>
        </c:txPr>
      </c:legendEntry>
      <c:layout>
        <c:manualLayout>
          <c:xMode val="edge"/>
          <c:yMode val="edge"/>
          <c:x val="0.75239401732304667"/>
          <c:y val="0.28757282004877049"/>
          <c:w val="0.24343179003204463"/>
          <c:h val="0.43288716397910082"/>
        </c:manualLayout>
      </c:layout>
      <c:overlay val="0"/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pl-PL" sz="1800" dirty="0" smtClean="0">
                <a:latin typeface="Times New Roman" pitchFamily="18" charset="0"/>
                <a:cs typeface="Times New Roman" pitchFamily="18" charset="0"/>
              </a:rPr>
              <a:t>Przebieg</a:t>
            </a:r>
            <a:r>
              <a:rPr lang="pl-PL" sz="1800" baseline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1800" baseline="0" dirty="0" smtClean="0">
                <a:latin typeface="Times New Roman" pitchFamily="18" charset="0"/>
                <a:cs typeface="Times New Roman" pitchFamily="18" charset="0"/>
              </a:rPr>
              <a:t>δ</a:t>
            </a:r>
            <a:r>
              <a:rPr lang="pl-PL" sz="1800" baseline="0" dirty="0">
                <a:latin typeface="Times New Roman" pitchFamily="18" charset="0"/>
                <a:cs typeface="Times New Roman" pitchFamily="18" charset="0"/>
              </a:rPr>
              <a:t>(t</a:t>
            </a:r>
            <a:r>
              <a:rPr lang="pl-PL" sz="1800" baseline="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pl-PL" sz="1800" b="1" i="0" u="none" strike="noStrike" baseline="0" dirty="0" smtClean="0">
                <a:latin typeface="Times New Roman" pitchFamily="18" charset="0"/>
                <a:cs typeface="Times New Roman" pitchFamily="18" charset="0"/>
              </a:rPr>
              <a:t>kąta obciążenia w funkcji czasu </a:t>
            </a:r>
            <a:r>
              <a:rPr lang="pl-PL" sz="1800" baseline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1800" baseline="0">
                <a:latin typeface="Times New Roman" pitchFamily="18" charset="0"/>
                <a:cs typeface="Times New Roman" pitchFamily="18" charset="0"/>
              </a:rPr>
              <a:t>dla </a:t>
            </a:r>
            <a:r>
              <a:rPr lang="pl-PL" sz="1800" baseline="0" smtClean="0">
                <a:latin typeface="Times New Roman" pitchFamily="18" charset="0"/>
                <a:cs typeface="Times New Roman" pitchFamily="18" charset="0"/>
              </a:rPr>
              <a:t>tz=0,35s</a:t>
            </a:r>
            <a:endParaRPr lang="pl-PL" sz="1800" dirty="0">
              <a:latin typeface="Times New Roman" pitchFamily="18" charset="0"/>
              <a:cs typeface="Times New Roman" pitchFamily="18" charset="0"/>
            </a:endParaRPr>
          </a:p>
        </c:rich>
      </c:tx>
      <c:layout>
        <c:manualLayout>
          <c:xMode val="edge"/>
          <c:yMode val="edge"/>
          <c:x val="0.18734525173518218"/>
          <c:y val="1.4156223686165736E-2"/>
        </c:manualLayout>
      </c:layout>
      <c:overlay val="1"/>
    </c:title>
    <c:autoTitleDeleted val="0"/>
    <c:plotArea>
      <c:layout>
        <c:manualLayout>
          <c:layoutTarget val="inner"/>
          <c:xMode val="edge"/>
          <c:yMode val="edge"/>
          <c:x val="7.8291273028595745E-2"/>
          <c:y val="0.11809831871423741"/>
          <c:w val="0.86120829868487148"/>
          <c:h val="0.83986981179554054"/>
        </c:manualLayout>
      </c:layout>
      <c:lineChart>
        <c:grouping val="standard"/>
        <c:varyColors val="0"/>
        <c:ser>
          <c:idx val="0"/>
          <c:order val="0"/>
          <c:spPr>
            <a:ln>
              <a:solidFill>
                <a:srgbClr val="FF0000"/>
              </a:solidFill>
            </a:ln>
          </c:spPr>
          <c:marker>
            <c:symbol val="none"/>
          </c:marker>
          <c:cat>
            <c:numRef>
              <c:f>Całkowanie!$D$4:$D$153</c:f>
              <c:numCache>
                <c:formatCode>0.00</c:formatCode>
                <c:ptCount val="150"/>
                <c:pt idx="0">
                  <c:v>0</c:v>
                </c:pt>
                <c:pt idx="1">
                  <c:v>0.05</c:v>
                </c:pt>
                <c:pt idx="2">
                  <c:v>0.1</c:v>
                </c:pt>
                <c:pt idx="3">
                  <c:v>0.15000000000000024</c:v>
                </c:pt>
                <c:pt idx="4">
                  <c:v>0.2</c:v>
                </c:pt>
                <c:pt idx="5">
                  <c:v>0.25</c:v>
                </c:pt>
                <c:pt idx="6">
                  <c:v>0.30000000000000032</c:v>
                </c:pt>
                <c:pt idx="7">
                  <c:v>0.35000000000000031</c:v>
                </c:pt>
                <c:pt idx="8">
                  <c:v>0.40000000000000008</c:v>
                </c:pt>
                <c:pt idx="9">
                  <c:v>0.45</c:v>
                </c:pt>
                <c:pt idx="10">
                  <c:v>0.5</c:v>
                </c:pt>
                <c:pt idx="11">
                  <c:v>0.54999999999999993</c:v>
                </c:pt>
                <c:pt idx="12">
                  <c:v>0.60000000000000064</c:v>
                </c:pt>
                <c:pt idx="13">
                  <c:v>0.65000000000000424</c:v>
                </c:pt>
                <c:pt idx="14">
                  <c:v>0.70000000000000062</c:v>
                </c:pt>
                <c:pt idx="15">
                  <c:v>0.75000000000000389</c:v>
                </c:pt>
                <c:pt idx="16">
                  <c:v>0.8000000000000006</c:v>
                </c:pt>
                <c:pt idx="17">
                  <c:v>0.85000000000000064</c:v>
                </c:pt>
                <c:pt idx="18">
                  <c:v>0.90000000000000024</c:v>
                </c:pt>
                <c:pt idx="19">
                  <c:v>0.95000000000000062</c:v>
                </c:pt>
                <c:pt idx="20">
                  <c:v>1.0000000000000002</c:v>
                </c:pt>
                <c:pt idx="21">
                  <c:v>1.0500000000000003</c:v>
                </c:pt>
                <c:pt idx="22">
                  <c:v>1.1000000000000003</c:v>
                </c:pt>
                <c:pt idx="23">
                  <c:v>1.1500000000000021</c:v>
                </c:pt>
                <c:pt idx="24">
                  <c:v>1.2000000000000004</c:v>
                </c:pt>
                <c:pt idx="25">
                  <c:v>1.2500000000000004</c:v>
                </c:pt>
                <c:pt idx="26">
                  <c:v>1.3000000000000005</c:v>
                </c:pt>
                <c:pt idx="27">
                  <c:v>1.3500000000000005</c:v>
                </c:pt>
                <c:pt idx="28">
                  <c:v>1.4000000000000006</c:v>
                </c:pt>
                <c:pt idx="29">
                  <c:v>1.4500000000000006</c:v>
                </c:pt>
                <c:pt idx="30">
                  <c:v>1.5000000000000007</c:v>
                </c:pt>
                <c:pt idx="31" formatCode="General">
                  <c:v>1.5500000000000007</c:v>
                </c:pt>
                <c:pt idx="32" formatCode="General">
                  <c:v>1.6000000000000021</c:v>
                </c:pt>
                <c:pt idx="33" formatCode="General">
                  <c:v>1.6500000000000021</c:v>
                </c:pt>
                <c:pt idx="34" formatCode="General">
                  <c:v>1.7000000000000008</c:v>
                </c:pt>
                <c:pt idx="35" formatCode="General">
                  <c:v>1.7500000000000009</c:v>
                </c:pt>
                <c:pt idx="36" formatCode="General">
                  <c:v>1.8000000000000009</c:v>
                </c:pt>
                <c:pt idx="37" formatCode="General">
                  <c:v>1.8500000000000021</c:v>
                </c:pt>
                <c:pt idx="38" formatCode="General">
                  <c:v>1.9000000000000021</c:v>
                </c:pt>
                <c:pt idx="39" formatCode="General">
                  <c:v>1.9500000000000084</c:v>
                </c:pt>
                <c:pt idx="40" formatCode="General">
                  <c:v>2.0000000000000009</c:v>
                </c:pt>
                <c:pt idx="41" formatCode="General">
                  <c:v>2.0500000000000007</c:v>
                </c:pt>
                <c:pt idx="42" formatCode="General">
                  <c:v>2.1000000000000005</c:v>
                </c:pt>
                <c:pt idx="43" formatCode="General">
                  <c:v>2.1500000000000004</c:v>
                </c:pt>
                <c:pt idx="44" formatCode="General">
                  <c:v>2.2000000000000002</c:v>
                </c:pt>
                <c:pt idx="45" formatCode="General">
                  <c:v>2.25</c:v>
                </c:pt>
                <c:pt idx="46" formatCode="General">
                  <c:v>2.2999999999999998</c:v>
                </c:pt>
                <c:pt idx="47" formatCode="General">
                  <c:v>2.3499999999999988</c:v>
                </c:pt>
                <c:pt idx="48" formatCode="General">
                  <c:v>2.3999999999999977</c:v>
                </c:pt>
                <c:pt idx="49" formatCode="General">
                  <c:v>2.4499999999999993</c:v>
                </c:pt>
                <c:pt idx="50" formatCode="General">
                  <c:v>2.4999999999999987</c:v>
                </c:pt>
                <c:pt idx="51" formatCode="General">
                  <c:v>2.5499999999999989</c:v>
                </c:pt>
                <c:pt idx="52" formatCode="General">
                  <c:v>2.5999999999999988</c:v>
                </c:pt>
                <c:pt idx="53" formatCode="General">
                  <c:v>2.6499999999999986</c:v>
                </c:pt>
                <c:pt idx="54" formatCode="General">
                  <c:v>2.6999999999999984</c:v>
                </c:pt>
                <c:pt idx="55" formatCode="General">
                  <c:v>2.7499999999999982</c:v>
                </c:pt>
                <c:pt idx="56" formatCode="General">
                  <c:v>2.799999999999998</c:v>
                </c:pt>
                <c:pt idx="57" formatCode="General">
                  <c:v>2.8499999999999979</c:v>
                </c:pt>
                <c:pt idx="58" formatCode="General">
                  <c:v>2.8999999999999977</c:v>
                </c:pt>
                <c:pt idx="59" formatCode="General">
                  <c:v>2.9499999999999975</c:v>
                </c:pt>
                <c:pt idx="60" formatCode="General">
                  <c:v>2.9999999999999973</c:v>
                </c:pt>
                <c:pt idx="61" formatCode="General">
                  <c:v>3.0499999999999972</c:v>
                </c:pt>
                <c:pt idx="62" formatCode="General">
                  <c:v>3.099999999999997</c:v>
                </c:pt>
                <c:pt idx="63" formatCode="General">
                  <c:v>3.1499999999999972</c:v>
                </c:pt>
                <c:pt idx="64" formatCode="General">
                  <c:v>3.1999999999999966</c:v>
                </c:pt>
                <c:pt idx="65" formatCode="General">
                  <c:v>3.2499999999999982</c:v>
                </c:pt>
                <c:pt idx="66" formatCode="General">
                  <c:v>3.2999999999999972</c:v>
                </c:pt>
                <c:pt idx="67" formatCode="General">
                  <c:v>3.3499999999999961</c:v>
                </c:pt>
                <c:pt idx="68" formatCode="General">
                  <c:v>3.3999999999999937</c:v>
                </c:pt>
                <c:pt idx="69" formatCode="General">
                  <c:v>3.4499999999999957</c:v>
                </c:pt>
                <c:pt idx="70" formatCode="General">
                  <c:v>3.4999999999999947</c:v>
                </c:pt>
                <c:pt idx="71" formatCode="General">
                  <c:v>3.5499999999999954</c:v>
                </c:pt>
                <c:pt idx="72" formatCode="General">
                  <c:v>3.5999999999999948</c:v>
                </c:pt>
                <c:pt idx="73" formatCode="General">
                  <c:v>3.649999999999995</c:v>
                </c:pt>
                <c:pt idx="74" formatCode="General">
                  <c:v>3.6999999999999948</c:v>
                </c:pt>
                <c:pt idx="75" formatCode="General">
                  <c:v>3.7499999999999951</c:v>
                </c:pt>
                <c:pt idx="76" formatCode="General">
                  <c:v>3.7999999999999945</c:v>
                </c:pt>
                <c:pt idx="77" formatCode="General">
                  <c:v>3.8499999999999943</c:v>
                </c:pt>
                <c:pt idx="78" formatCode="General">
                  <c:v>3.8999999999999937</c:v>
                </c:pt>
                <c:pt idx="79" formatCode="General">
                  <c:v>3.949999999999994</c:v>
                </c:pt>
                <c:pt idx="80" formatCode="General">
                  <c:v>3.9999999999999938</c:v>
                </c:pt>
                <c:pt idx="81" formatCode="General">
                  <c:v>4.0499999999999936</c:v>
                </c:pt>
                <c:pt idx="82" formatCode="General">
                  <c:v>4.0999999999999925</c:v>
                </c:pt>
                <c:pt idx="83" formatCode="General">
                  <c:v>4.1499999999999915</c:v>
                </c:pt>
                <c:pt idx="84" formatCode="General">
                  <c:v>4.1999999999999895</c:v>
                </c:pt>
                <c:pt idx="85" formatCode="General">
                  <c:v>4.2499999999999929</c:v>
                </c:pt>
                <c:pt idx="86" formatCode="General">
                  <c:v>4.2999999999999927</c:v>
                </c:pt>
                <c:pt idx="87" formatCode="General">
                  <c:v>4.3499999999999925</c:v>
                </c:pt>
                <c:pt idx="88" formatCode="General">
                  <c:v>4.3999999999999915</c:v>
                </c:pt>
                <c:pt idx="89" formatCode="General">
                  <c:v>4.4499999999999922</c:v>
                </c:pt>
                <c:pt idx="90" formatCode="General">
                  <c:v>4.499999999999992</c:v>
                </c:pt>
                <c:pt idx="91" formatCode="General">
                  <c:v>4.5499999999999918</c:v>
                </c:pt>
                <c:pt idx="92" formatCode="General">
                  <c:v>4.5999999999999917</c:v>
                </c:pt>
                <c:pt idx="93" formatCode="General">
                  <c:v>4.6499999999999915</c:v>
                </c:pt>
                <c:pt idx="94" formatCode="General">
                  <c:v>4.6999999999999895</c:v>
                </c:pt>
                <c:pt idx="95" formatCode="General">
                  <c:v>4.7499999999999911</c:v>
                </c:pt>
                <c:pt idx="96" formatCode="General">
                  <c:v>4.7999999999999909</c:v>
                </c:pt>
                <c:pt idx="97" formatCode="General">
                  <c:v>4.8499999999999908</c:v>
                </c:pt>
                <c:pt idx="98" formatCode="General">
                  <c:v>4.8999999999999906</c:v>
                </c:pt>
                <c:pt idx="99" formatCode="General">
                  <c:v>4.9499999999999904</c:v>
                </c:pt>
                <c:pt idx="100" formatCode="General">
                  <c:v>4.9999999999999902</c:v>
                </c:pt>
                <c:pt idx="101" formatCode="General">
                  <c:v>5.0499999999999901</c:v>
                </c:pt>
                <c:pt idx="102" formatCode="General">
                  <c:v>5.0999999999999899</c:v>
                </c:pt>
                <c:pt idx="103" formatCode="General">
                  <c:v>5.1499999999999897</c:v>
                </c:pt>
                <c:pt idx="104" formatCode="General">
                  <c:v>5.1999999999999895</c:v>
                </c:pt>
                <c:pt idx="105" formatCode="General">
                  <c:v>5.2499999999999893</c:v>
                </c:pt>
                <c:pt idx="106" formatCode="General">
                  <c:v>5.2999999999999892</c:v>
                </c:pt>
                <c:pt idx="107" formatCode="General">
                  <c:v>5.349999999999989</c:v>
                </c:pt>
                <c:pt idx="108" formatCode="General">
                  <c:v>5.3999999999999888</c:v>
                </c:pt>
                <c:pt idx="109" formatCode="General">
                  <c:v>5.4499999999999904</c:v>
                </c:pt>
                <c:pt idx="110" formatCode="General">
                  <c:v>5.4999999999999893</c:v>
                </c:pt>
                <c:pt idx="111" formatCode="General">
                  <c:v>5.5499999999999883</c:v>
                </c:pt>
                <c:pt idx="112" formatCode="General">
                  <c:v>5.5999999999999881</c:v>
                </c:pt>
                <c:pt idx="113" formatCode="General">
                  <c:v>5.6499999999999879</c:v>
                </c:pt>
                <c:pt idx="114" formatCode="General">
                  <c:v>5.6999999999999877</c:v>
                </c:pt>
                <c:pt idx="115" formatCode="General">
                  <c:v>5.7499999999999893</c:v>
                </c:pt>
                <c:pt idx="116" formatCode="General">
                  <c:v>5.7999999999999874</c:v>
                </c:pt>
                <c:pt idx="117" formatCode="General">
                  <c:v>5.8499999999999872</c:v>
                </c:pt>
                <c:pt idx="118" formatCode="General">
                  <c:v>5.899999999999987</c:v>
                </c:pt>
                <c:pt idx="119" formatCode="General">
                  <c:v>5.9499999999999904</c:v>
                </c:pt>
                <c:pt idx="120" formatCode="General">
                  <c:v>5.9999999999999893</c:v>
                </c:pt>
                <c:pt idx="121" formatCode="General">
                  <c:v>6.0499999999999874</c:v>
                </c:pt>
                <c:pt idx="122" formatCode="General">
                  <c:v>6.0999999999999863</c:v>
                </c:pt>
                <c:pt idx="123" formatCode="General">
                  <c:v>6.1499999999999861</c:v>
                </c:pt>
                <c:pt idx="124" formatCode="General">
                  <c:v>6.199999999999986</c:v>
                </c:pt>
                <c:pt idx="125" formatCode="General">
                  <c:v>6.2499999999999893</c:v>
                </c:pt>
                <c:pt idx="126" formatCode="General">
                  <c:v>6.2999999999999874</c:v>
                </c:pt>
                <c:pt idx="127" formatCode="General">
                  <c:v>6.3499999999999854</c:v>
                </c:pt>
                <c:pt idx="128" formatCode="General">
                  <c:v>6.3999999999999853</c:v>
                </c:pt>
                <c:pt idx="129" formatCode="General">
                  <c:v>6.4499999999999904</c:v>
                </c:pt>
                <c:pt idx="130" formatCode="General">
                  <c:v>6.4999999999999893</c:v>
                </c:pt>
                <c:pt idx="131" formatCode="General">
                  <c:v>6.5499999999999874</c:v>
                </c:pt>
                <c:pt idx="132" formatCode="General">
                  <c:v>6.5999999999999854</c:v>
                </c:pt>
                <c:pt idx="133" formatCode="General">
                  <c:v>6.6499999999999844</c:v>
                </c:pt>
                <c:pt idx="134" formatCode="General">
                  <c:v>6.6999999999999842</c:v>
                </c:pt>
                <c:pt idx="135" formatCode="General">
                  <c:v>6.7499999999999893</c:v>
                </c:pt>
                <c:pt idx="136" formatCode="General">
                  <c:v>6.7999999999999838</c:v>
                </c:pt>
                <c:pt idx="137" formatCode="General">
                  <c:v>6.8499999999999837</c:v>
                </c:pt>
                <c:pt idx="138" formatCode="General">
                  <c:v>6.8999999999999835</c:v>
                </c:pt>
                <c:pt idx="139" formatCode="General">
                  <c:v>6.9499999999999833</c:v>
                </c:pt>
                <c:pt idx="140" formatCode="General">
                  <c:v>6.9999999999999831</c:v>
                </c:pt>
                <c:pt idx="141" formatCode="General">
                  <c:v>7.0499999999999829</c:v>
                </c:pt>
                <c:pt idx="142" formatCode="General">
                  <c:v>7.0999999999999828</c:v>
                </c:pt>
                <c:pt idx="143" formatCode="General">
                  <c:v>7.1499999999999826</c:v>
                </c:pt>
                <c:pt idx="144" formatCode="General">
                  <c:v>7.1999999999999815</c:v>
                </c:pt>
                <c:pt idx="145" formatCode="General">
                  <c:v>7.2499999999999822</c:v>
                </c:pt>
                <c:pt idx="146" formatCode="General">
                  <c:v>7.2999999999999821</c:v>
                </c:pt>
                <c:pt idx="147" formatCode="General">
                  <c:v>7.3499999999999819</c:v>
                </c:pt>
                <c:pt idx="148" formatCode="General">
                  <c:v>7.3999999999999817</c:v>
                </c:pt>
                <c:pt idx="149" formatCode="General">
                  <c:v>7.4499999999999824</c:v>
                </c:pt>
              </c:numCache>
            </c:numRef>
          </c:cat>
          <c:val>
            <c:numRef>
              <c:f>Całkowanie!$E$4:$E$153</c:f>
              <c:numCache>
                <c:formatCode>0.00</c:formatCode>
                <c:ptCount val="150"/>
                <c:pt idx="0">
                  <c:v>18.396000000000001</c:v>
                </c:pt>
                <c:pt idx="1">
                  <c:v>18.396000000000001</c:v>
                </c:pt>
                <c:pt idx="2">
                  <c:v>18.396000000000001</c:v>
                </c:pt>
                <c:pt idx="3">
                  <c:v>18.396000000000001</c:v>
                </c:pt>
                <c:pt idx="4">
                  <c:v>20.22290283944292</c:v>
                </c:pt>
                <c:pt idx="5">
                  <c:v>23.675687469834731</c:v>
                </c:pt>
                <c:pt idx="6">
                  <c:v>28.469363295206929</c:v>
                </c:pt>
                <c:pt idx="7">
                  <c:v>34.263048531900289</c:v>
                </c:pt>
                <c:pt idx="8">
                  <c:v>40.692174853064301</c:v>
                </c:pt>
                <c:pt idx="9">
                  <c:v>47.400571003890157</c:v>
                </c:pt>
                <c:pt idx="10">
                  <c:v>50.537217514645022</c:v>
                </c:pt>
                <c:pt idx="11">
                  <c:v>49.97738315835479</c:v>
                </c:pt>
                <c:pt idx="12">
                  <c:v>45.958622765547325</c:v>
                </c:pt>
                <c:pt idx="13">
                  <c:v>39.050212727047949</c:v>
                </c:pt>
                <c:pt idx="14">
                  <c:v>30.146510827850591</c:v>
                </c:pt>
                <c:pt idx="15">
                  <c:v>20.425949543368702</c:v>
                </c:pt>
                <c:pt idx="16">
                  <c:v>11.222678860923718</c:v>
                </c:pt>
                <c:pt idx="17">
                  <c:v>3.8139120435634908</c:v>
                </c:pt>
                <c:pt idx="18">
                  <c:v>-0.80872317475595457</c:v>
                </c:pt>
                <c:pt idx="19">
                  <c:v>-2.1039265166455809</c:v>
                </c:pt>
                <c:pt idx="20">
                  <c:v>-4.7320580250676397E-2</c:v>
                </c:pt>
                <c:pt idx="21">
                  <c:v>4.8905861630224345</c:v>
                </c:pt>
                <c:pt idx="22">
                  <c:v>11.839130492910224</c:v>
                </c:pt>
                <c:pt idx="23">
                  <c:v>19.68560315359608</c:v>
                </c:pt>
                <c:pt idx="24">
                  <c:v>27.273470743964982</c:v>
                </c:pt>
                <c:pt idx="25">
                  <c:v>33.591094125437394</c:v>
                </c:pt>
                <c:pt idx="26">
                  <c:v>37.899882970712021</c:v>
                </c:pt>
                <c:pt idx="27">
                  <c:v>39.785193351068862</c:v>
                </c:pt>
                <c:pt idx="28">
                  <c:v>39.151875782858099</c:v>
                </c:pt>
                <c:pt idx="29">
                  <c:v>36.197888730963356</c:v>
                </c:pt>
                <c:pt idx="30">
                  <c:v>31.383679529822189</c:v>
                </c:pt>
                <c:pt idx="31">
                  <c:v>25.391524379179689</c:v>
                </c:pt>
                <c:pt idx="32">
                  <c:v>19.056601594964889</c:v>
                </c:pt>
                <c:pt idx="33">
                  <c:v>13.259564296314824</c:v>
                </c:pt>
                <c:pt idx="34">
                  <c:v>8.7934749624099098</c:v>
                </c:pt>
                <c:pt idx="35">
                  <c:v>6.2374385862446982</c:v>
                </c:pt>
                <c:pt idx="36">
                  <c:v>5.8692525264855355</c:v>
                </c:pt>
                <c:pt idx="37">
                  <c:v>7.6334644122457975</c:v>
                </c:pt>
                <c:pt idx="38">
                  <c:v>11.16535588746717</c:v>
                </c:pt>
                <c:pt idx="39">
                  <c:v>15.863277512602854</c:v>
                </c:pt>
                <c:pt idx="40">
                  <c:v>20.996162753656993</c:v>
                </c:pt>
                <c:pt idx="41">
                  <c:v>25.825089265799587</c:v>
                </c:pt>
                <c:pt idx="42">
                  <c:v>29.712594039988829</c:v>
                </c:pt>
                <c:pt idx="43">
                  <c:v>32.199080115160626</c:v>
                </c:pt>
                <c:pt idx="44">
                  <c:v>33.040480758965998</c:v>
                </c:pt>
                <c:pt idx="45">
                  <c:v>32.214645016277075</c:v>
                </c:pt>
                <c:pt idx="46">
                  <c:v>29.907399686330141</c:v>
                </c:pt>
                <c:pt idx="47">
                  <c:v>26.483971167788805</c:v>
                </c:pt>
                <c:pt idx="48">
                  <c:v>22.444609010569575</c:v>
                </c:pt>
                <c:pt idx="49">
                  <c:v>18.361665264923829</c:v>
                </c:pt>
                <c:pt idx="50">
                  <c:v>14.800978449625788</c:v>
                </c:pt>
                <c:pt idx="51">
                  <c:v>12.239115759998798</c:v>
                </c:pt>
                <c:pt idx="52">
                  <c:v>10.99307047770807</c:v>
                </c:pt>
                <c:pt idx="53">
                  <c:v>11.176860915599599</c:v>
                </c:pt>
                <c:pt idx="54">
                  <c:v>12.692423701735498</c:v>
                </c:pt>
                <c:pt idx="55">
                  <c:v>15.254724002303867</c:v>
                </c:pt>
                <c:pt idx="56">
                  <c:v>18.44513777393421</c:v>
                </c:pt>
                <c:pt idx="57">
                  <c:v>21.782472015576882</c:v>
                </c:pt>
                <c:pt idx="58">
                  <c:v>24.797762380054888</c:v>
                </c:pt>
                <c:pt idx="59">
                  <c:v>27.099131000404618</c:v>
                </c:pt>
                <c:pt idx="60">
                  <c:v>28.417427327681246</c:v>
                </c:pt>
                <c:pt idx="61">
                  <c:v>28.629942328476758</c:v>
                </c:pt>
                <c:pt idx="62">
                  <c:v>27.764456742075026</c:v>
                </c:pt>
                <c:pt idx="63">
                  <c:v>25.987244747543723</c:v>
                </c:pt>
                <c:pt idx="64">
                  <c:v>23.577429162970226</c:v>
                </c:pt>
                <c:pt idx="65">
                  <c:v>20.888945057958534</c:v>
                </c:pt>
                <c:pt idx="66">
                  <c:v>18.302322962823489</c:v>
                </c:pt>
                <c:pt idx="67">
                  <c:v>16.171440582997256</c:v>
                </c:pt>
                <c:pt idx="68">
                  <c:v>14.773324725469468</c:v>
                </c:pt>
                <c:pt idx="69">
                  <c:v>14.269843576011652</c:v>
                </c:pt>
                <c:pt idx="70">
                  <c:v>14.688070437908408</c:v>
                </c:pt>
                <c:pt idx="71">
                  <c:v>15.922262056860674</c:v>
                </c:pt>
                <c:pt idx="72">
                  <c:v>17.756246108114542</c:v>
                </c:pt>
                <c:pt idx="73">
                  <c:v>19.901439335822769</c:v>
                </c:pt>
                <c:pt idx="74">
                  <c:v>22.043172255142956</c:v>
                </c:pt>
                <c:pt idx="75">
                  <c:v>23.887008791829153</c:v>
                </c:pt>
                <c:pt idx="76">
                  <c:v>25.197742528273523</c:v>
                </c:pt>
                <c:pt idx="77">
                  <c:v>25.826375735360887</c:v>
                </c:pt>
                <c:pt idx="78">
                  <c:v>25.723431271199136</c:v>
                </c:pt>
                <c:pt idx="79">
                  <c:v>24.939145324345592</c:v>
                </c:pt>
                <c:pt idx="80">
                  <c:v>23.612018701408935</c:v>
                </c:pt>
                <c:pt idx="81">
                  <c:v>21.947419253801776</c:v>
                </c:pt>
                <c:pt idx="82">
                  <c:v>20.188320003417122</c:v>
                </c:pt>
                <c:pt idx="83">
                  <c:v>18.581270860842761</c:v>
                </c:pt>
                <c:pt idx="84">
                  <c:v>17.341997522936037</c:v>
                </c:pt>
                <c:pt idx="85">
                  <c:v>16.625784558121723</c:v>
                </c:pt>
                <c:pt idx="86">
                  <c:v>16.507391881916448</c:v>
                </c:pt>
                <c:pt idx="87">
                  <c:v>16.973646535029307</c:v>
                </c:pt>
                <c:pt idx="88">
                  <c:v>17.929536948059834</c:v>
                </c:pt>
                <c:pt idx="89">
                  <c:v>19.216239290177668</c:v>
                </c:pt>
                <c:pt idx="90">
                  <c:v>20.637527000134281</c:v>
                </c:pt>
                <c:pt idx="91">
                  <c:v>21.989822424855475</c:v>
                </c:pt>
                <c:pt idx="92">
                  <c:v>23.090979895861789</c:v>
                </c:pt>
                <c:pt idx="93">
                  <c:v>23.803724173800259</c:v>
                </c:pt>
                <c:pt idx="94">
                  <c:v>24.051142741788826</c:v>
                </c:pt>
                <c:pt idx="95">
                  <c:v>23.823183768387057</c:v>
                </c:pt>
                <c:pt idx="96">
                  <c:v>23.174311451078331</c:v>
                </c:pt>
                <c:pt idx="97">
                  <c:v>22.213237760572724</c:v>
                </c:pt>
                <c:pt idx="98">
                  <c:v>21.086198725427387</c:v>
                </c:pt>
                <c:pt idx="99">
                  <c:v>19.955817146379029</c:v>
                </c:pt>
                <c:pt idx="100">
                  <c:v>18.978222561452913</c:v>
                </c:pt>
                <c:pt idx="101">
                  <c:v>18.281563926779022</c:v>
                </c:pt>
                <c:pt idx="102">
                  <c:v>17.949050603690303</c:v>
                </c:pt>
                <c:pt idx="103">
                  <c:v>18.009034328949216</c:v>
                </c:pt>
                <c:pt idx="104">
                  <c:v>18.433484718672705</c:v>
                </c:pt>
                <c:pt idx="105">
                  <c:v>19.144782382984289</c:v>
                </c:pt>
                <c:pt idx="106">
                  <c:v>20.029378583319687</c:v>
                </c:pt>
                <c:pt idx="107">
                  <c:v>20.955828610391656</c:v>
                </c:pt>
                <c:pt idx="108">
                  <c:v>21.794190075101429</c:v>
                </c:pt>
                <c:pt idx="109">
                  <c:v>22.433853276845504</c:v>
                </c:pt>
                <c:pt idx="110">
                  <c:v>22.797448224649173</c:v>
                </c:pt>
                <c:pt idx="111">
                  <c:v>22.849331078318087</c:v>
                </c:pt>
                <c:pt idx="112">
                  <c:v>22.598042303283584</c:v>
                </c:pt>
                <c:pt idx="113">
                  <c:v>22.092887732643007</c:v>
                </c:pt>
                <c:pt idx="114">
                  <c:v>21.415393454142077</c:v>
                </c:pt>
                <c:pt idx="115">
                  <c:v>20.666878880973169</c:v>
                </c:pt>
                <c:pt idx="116">
                  <c:v>19.95381577856077</c:v>
                </c:pt>
                <c:pt idx="117">
                  <c:v>19.372950894015691</c:v>
                </c:pt>
                <c:pt idx="118">
                  <c:v>18.998259116437428</c:v>
                </c:pt>
                <c:pt idx="119">
                  <c:v>18.87156690571177</c:v>
                </c:pt>
                <c:pt idx="120">
                  <c:v>18.998129104056627</c:v>
                </c:pt>
                <c:pt idx="121">
                  <c:v>19.347646281078855</c:v>
                </c:pt>
                <c:pt idx="122">
                  <c:v>19.860334634199109</c:v>
                </c:pt>
                <c:pt idx="123">
                  <c:v>20.456882725789139</c:v>
                </c:pt>
                <c:pt idx="124">
                  <c:v>21.05059571491639</c:v>
                </c:pt>
                <c:pt idx="125">
                  <c:v>21.559823110876611</c:v>
                </c:pt>
                <c:pt idx="126">
                  <c:v>21.918895048511601</c:v>
                </c:pt>
                <c:pt idx="127">
                  <c:v>22.086181755835739</c:v>
                </c:pt>
                <c:pt idx="128">
                  <c:v>22.048422125212156</c:v>
                </c:pt>
                <c:pt idx="129">
                  <c:v>21.821023857152593</c:v>
                </c:pt>
                <c:pt idx="130">
                  <c:v>21.444544958780089</c:v>
                </c:pt>
                <c:pt idx="131">
                  <c:v>20.977997193167372</c:v>
                </c:pt>
                <c:pt idx="132">
                  <c:v>20.48996103664609</c:v>
                </c:pt>
                <c:pt idx="133">
                  <c:v>20.048753577094971</c:v>
                </c:pt>
                <c:pt idx="134">
                  <c:v>19.7130085312704</c:v>
                </c:pt>
                <c:pt idx="135">
                  <c:v>19.523968121957235</c:v>
                </c:pt>
                <c:pt idx="136">
                  <c:v>19.500530589159201</c:v>
                </c:pt>
                <c:pt idx="137">
                  <c:v>19.637670402437731</c:v>
                </c:pt>
                <c:pt idx="138">
                  <c:v>19.908321715781486</c:v>
                </c:pt>
                <c:pt idx="139">
                  <c:v>20.268286449577104</c:v>
                </c:pt>
                <c:pt idx="140">
                  <c:v>20.663293730276127</c:v>
                </c:pt>
                <c:pt idx="141">
                  <c:v>21.037070584765473</c:v>
                </c:pt>
                <c:pt idx="142">
                  <c:v>21.339218337702071</c:v>
                </c:pt>
                <c:pt idx="143">
                  <c:v>21.531814025282838</c:v>
                </c:pt>
                <c:pt idx="144">
                  <c:v>21.593923917271827</c:v>
                </c:pt>
                <c:pt idx="145">
                  <c:v>21.523562402704872</c:v>
                </c:pt>
                <c:pt idx="146">
                  <c:v>21.336993811456757</c:v>
                </c:pt>
                <c:pt idx="147">
                  <c:v>21.065614232603703</c:v>
                </c:pt>
                <c:pt idx="148">
                  <c:v>20.750938863547027</c:v>
                </c:pt>
                <c:pt idx="149">
                  <c:v>20.438439089096239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3227520"/>
        <c:axId val="123487744"/>
      </c:lineChart>
      <c:catAx>
        <c:axId val="12322752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pl-PL" sz="1800" dirty="0">
                    <a:latin typeface="Times New Roman" pitchFamily="18" charset="0"/>
                    <a:cs typeface="Times New Roman" pitchFamily="18" charset="0"/>
                  </a:rPr>
                  <a:t>t [s]</a:t>
                </a:r>
              </a:p>
            </c:rich>
          </c:tx>
          <c:layout>
            <c:manualLayout>
              <c:xMode val="edge"/>
              <c:yMode val="edge"/>
              <c:x val="0.95193387743845881"/>
              <c:y val="0.89173182985999699"/>
            </c:manualLayout>
          </c:layout>
          <c:overlay val="0"/>
        </c:title>
        <c:numFmt formatCode="0.00" sourceLinked="1"/>
        <c:majorTickMark val="out"/>
        <c:minorTickMark val="none"/>
        <c:tickLblPos val="nextTo"/>
        <c:crossAx val="123487744"/>
        <c:crosses val="autoZero"/>
        <c:auto val="1"/>
        <c:lblAlgn val="ctr"/>
        <c:lblOffset val="100"/>
        <c:noMultiLvlLbl val="0"/>
      </c:catAx>
      <c:valAx>
        <c:axId val="123487744"/>
        <c:scaling>
          <c:orientation val="minMax"/>
          <c:max val="53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pl-PL" sz="1800" b="1" dirty="0">
                    <a:latin typeface="Times New Roman" pitchFamily="18" charset="0"/>
                    <a:cs typeface="Times New Roman" pitchFamily="18" charset="0"/>
                  </a:rPr>
                  <a:t>kąt </a:t>
                </a:r>
                <a:r>
                  <a:rPr lang="el-GR" sz="1800" b="1" dirty="0">
                    <a:latin typeface="Times New Roman" pitchFamily="18" charset="0"/>
                    <a:ea typeface="Cambria Math"/>
                    <a:cs typeface="Times New Roman" pitchFamily="18" charset="0"/>
                  </a:rPr>
                  <a:t>δ</a:t>
                </a:r>
                <a:r>
                  <a:rPr lang="pl-PL" sz="1800" b="1" dirty="0">
                    <a:latin typeface="Times New Roman" pitchFamily="18" charset="0"/>
                    <a:ea typeface="Cambria Math"/>
                    <a:cs typeface="Times New Roman" pitchFamily="18" charset="0"/>
                  </a:rPr>
                  <a:t> [</a:t>
                </a:r>
                <a:r>
                  <a:rPr lang="pl-PL" sz="1800" b="1" dirty="0">
                    <a:latin typeface="Times New Roman"/>
                    <a:ea typeface="Cambria Math"/>
                    <a:cs typeface="Times New Roman"/>
                  </a:rPr>
                  <a:t>°]</a:t>
                </a:r>
                <a:endParaRPr lang="pl-PL" sz="1800" b="1" dirty="0">
                  <a:latin typeface="Times New Roman" pitchFamily="18" charset="0"/>
                  <a:cs typeface="Times New Roman" pitchFamily="18" charset="0"/>
                </a:endParaRPr>
              </a:p>
            </c:rich>
          </c:tx>
          <c:layout>
            <c:manualLayout>
              <c:xMode val="edge"/>
              <c:yMode val="edge"/>
              <c:x val="1.9940906140286048E-2"/>
              <c:y val="2.0556146697878981E-2"/>
            </c:manualLayout>
          </c:layout>
          <c:overlay val="0"/>
        </c:title>
        <c:numFmt formatCode="0.00" sourceLinked="1"/>
        <c:majorTickMark val="out"/>
        <c:minorTickMark val="none"/>
        <c:tickLblPos val="nextTo"/>
        <c:crossAx val="123227520"/>
        <c:crosses val="autoZero"/>
        <c:crossBetween val="midCat"/>
      </c:valAx>
    </c:plotArea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pl-PL" sz="1600" dirty="0">
                <a:latin typeface="Times New Roman" pitchFamily="18" charset="0"/>
                <a:cs typeface="Times New Roman" pitchFamily="18" charset="0"/>
              </a:rPr>
              <a:t>Charakterystyka</a:t>
            </a:r>
            <a:r>
              <a:rPr lang="pl-PL" sz="1600" baseline="0" dirty="0">
                <a:latin typeface="Times New Roman" pitchFamily="18" charset="0"/>
                <a:cs typeface="Times New Roman" pitchFamily="18" charset="0"/>
              </a:rPr>
              <a:t> pracy układu dla tz=0,45s</a:t>
            </a:r>
            <a:endParaRPr lang="pl-PL" sz="1600" dirty="0">
              <a:latin typeface="Times New Roman" pitchFamily="18" charset="0"/>
              <a:cs typeface="Times New Roman" pitchFamily="18" charset="0"/>
            </a:endParaRP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9.4026880213518627E-2"/>
          <c:y val="0.15884702197043529"/>
          <c:w val="0.65746457619925391"/>
          <c:h val="0.73028652477260225"/>
        </c:manualLayout>
      </c:layout>
      <c:lineChart>
        <c:grouping val="standard"/>
        <c:varyColors val="0"/>
        <c:ser>
          <c:idx val="0"/>
          <c:order val="0"/>
          <c:tx>
            <c:v>praca normalna</c:v>
          </c:tx>
          <c:spPr>
            <a:ln>
              <a:solidFill>
                <a:srgbClr val="000099"/>
              </a:solidFill>
            </a:ln>
          </c:spPr>
          <c:marker>
            <c:symbol val="none"/>
          </c:marker>
          <c:cat>
            <c:numRef>
              <c:f>'układ parametry'!$M$16:$M$52</c:f>
              <c:numCache>
                <c:formatCode>General</c:formatCode>
                <c:ptCount val="37"/>
                <c:pt idx="0">
                  <c:v>0</c:v>
                </c:pt>
                <c:pt idx="1">
                  <c:v>5</c:v>
                </c:pt>
                <c:pt idx="2">
                  <c:v>10</c:v>
                </c:pt>
                <c:pt idx="3">
                  <c:v>15</c:v>
                </c:pt>
                <c:pt idx="4">
                  <c:v>20</c:v>
                </c:pt>
                <c:pt idx="5">
                  <c:v>25</c:v>
                </c:pt>
                <c:pt idx="6">
                  <c:v>30</c:v>
                </c:pt>
                <c:pt idx="7">
                  <c:v>35</c:v>
                </c:pt>
                <c:pt idx="8">
                  <c:v>40</c:v>
                </c:pt>
                <c:pt idx="9">
                  <c:v>45</c:v>
                </c:pt>
                <c:pt idx="10">
                  <c:v>50</c:v>
                </c:pt>
                <c:pt idx="11">
                  <c:v>55</c:v>
                </c:pt>
                <c:pt idx="12">
                  <c:v>60</c:v>
                </c:pt>
                <c:pt idx="13">
                  <c:v>65</c:v>
                </c:pt>
                <c:pt idx="14">
                  <c:v>70</c:v>
                </c:pt>
                <c:pt idx="15">
                  <c:v>75</c:v>
                </c:pt>
                <c:pt idx="16">
                  <c:v>80</c:v>
                </c:pt>
                <c:pt idx="17">
                  <c:v>85</c:v>
                </c:pt>
                <c:pt idx="18">
                  <c:v>90</c:v>
                </c:pt>
                <c:pt idx="19">
                  <c:v>95</c:v>
                </c:pt>
                <c:pt idx="20">
                  <c:v>100</c:v>
                </c:pt>
                <c:pt idx="21">
                  <c:v>105</c:v>
                </c:pt>
                <c:pt idx="22">
                  <c:v>110</c:v>
                </c:pt>
                <c:pt idx="23">
                  <c:v>115</c:v>
                </c:pt>
                <c:pt idx="24">
                  <c:v>120</c:v>
                </c:pt>
                <c:pt idx="25">
                  <c:v>125</c:v>
                </c:pt>
                <c:pt idx="26">
                  <c:v>130</c:v>
                </c:pt>
                <c:pt idx="27">
                  <c:v>135</c:v>
                </c:pt>
                <c:pt idx="28">
                  <c:v>140</c:v>
                </c:pt>
                <c:pt idx="29">
                  <c:v>145</c:v>
                </c:pt>
                <c:pt idx="30">
                  <c:v>150</c:v>
                </c:pt>
                <c:pt idx="31">
                  <c:v>155</c:v>
                </c:pt>
                <c:pt idx="32">
                  <c:v>160</c:v>
                </c:pt>
                <c:pt idx="33">
                  <c:v>165</c:v>
                </c:pt>
                <c:pt idx="34">
                  <c:v>170</c:v>
                </c:pt>
                <c:pt idx="35">
                  <c:v>175</c:v>
                </c:pt>
                <c:pt idx="36">
                  <c:v>180</c:v>
                </c:pt>
              </c:numCache>
            </c:numRef>
          </c:cat>
          <c:val>
            <c:numRef>
              <c:f>'układ parametry'!$N$16:$N$52</c:f>
              <c:numCache>
                <c:formatCode>0</c:formatCode>
                <c:ptCount val="37"/>
                <c:pt idx="0" formatCode="General">
                  <c:v>0</c:v>
                </c:pt>
                <c:pt idx="1">
                  <c:v>138.13193602599566</c:v>
                </c:pt>
                <c:pt idx="2">
                  <c:v>275.2126046124888</c:v>
                </c:pt>
                <c:pt idx="3">
                  <c:v>410.19873909996744</c:v>
                </c:pt>
                <c:pt idx="4">
                  <c:v>542.06301349812441</c:v>
                </c:pt>
                <c:pt idx="5">
                  <c:v>669.80186105696487</c:v>
                </c:pt>
                <c:pt idx="6">
                  <c:v>792.44311201573748</c:v>
                </c:pt>
                <c:pt idx="7">
                  <c:v>909.05339240184253</c:v>
                </c:pt>
                <c:pt idx="8">
                  <c:v>1018.7452275703201</c:v>
                </c:pt>
                <c:pt idx="9">
                  <c:v>1120.6837964217998</c:v>
                </c:pt>
                <c:pt idx="10">
                  <c:v>1214.0932848951297</c:v>
                </c:pt>
                <c:pt idx="11">
                  <c:v>1298.2627903808479</c:v>
                </c:pt>
                <c:pt idx="12">
                  <c:v>1372.5517321192558</c:v>
                </c:pt>
                <c:pt idx="13">
                  <c:v>1436.3947264068374</c:v>
                </c:pt>
                <c:pt idx="14">
                  <c:v>1489.3058895076251</c:v>
                </c:pt>
                <c:pt idx="15">
                  <c:v>1530.8825355217689</c:v>
                </c:pt>
                <c:pt idx="16">
                  <c:v>1560.8082410684449</c:v>
                </c:pt>
                <c:pt idx="17">
                  <c:v>1578.8552534588071</c:v>
                </c:pt>
                <c:pt idx="18">
                  <c:v>1584.8862240314752</c:v>
                </c:pt>
                <c:pt idx="19">
                  <c:v>1578.8552534588071</c:v>
                </c:pt>
                <c:pt idx="20">
                  <c:v>1560.8082410684449</c:v>
                </c:pt>
                <c:pt idx="21">
                  <c:v>1530.8825355217689</c:v>
                </c:pt>
                <c:pt idx="22">
                  <c:v>1489.3058895076251</c:v>
                </c:pt>
                <c:pt idx="23">
                  <c:v>1436.3947264068374</c:v>
                </c:pt>
                <c:pt idx="24">
                  <c:v>1372.5517321192558</c:v>
                </c:pt>
                <c:pt idx="25">
                  <c:v>1298.2627903808479</c:v>
                </c:pt>
                <c:pt idx="26">
                  <c:v>1214.0932848951297</c:v>
                </c:pt>
                <c:pt idx="27">
                  <c:v>1120.6837964217998</c:v>
                </c:pt>
                <c:pt idx="28">
                  <c:v>1018.7452275703205</c:v>
                </c:pt>
                <c:pt idx="29">
                  <c:v>909.05339240184253</c:v>
                </c:pt>
                <c:pt idx="30">
                  <c:v>792.44311201573748</c:v>
                </c:pt>
                <c:pt idx="31">
                  <c:v>669.80186105696498</c:v>
                </c:pt>
                <c:pt idx="32">
                  <c:v>542.06301349812497</c:v>
                </c:pt>
                <c:pt idx="33">
                  <c:v>410.1987390999679</c:v>
                </c:pt>
                <c:pt idx="34">
                  <c:v>275.21260461248875</c:v>
                </c:pt>
                <c:pt idx="35">
                  <c:v>138.13193602599571</c:v>
                </c:pt>
                <c:pt idx="36">
                  <c:v>1.9417209085781544E-13</c:v>
                </c:pt>
              </c:numCache>
            </c:numRef>
          </c:val>
          <c:smooth val="0"/>
        </c:ser>
        <c:ser>
          <c:idx val="1"/>
          <c:order val="1"/>
          <c:tx>
            <c:v>zwarcie</c:v>
          </c:tx>
          <c:marker>
            <c:symbol val="none"/>
          </c:marker>
          <c:cat>
            <c:numRef>
              <c:f>'układ parametry'!$M$16:$M$52</c:f>
              <c:numCache>
                <c:formatCode>General</c:formatCode>
                <c:ptCount val="37"/>
                <c:pt idx="0">
                  <c:v>0</c:v>
                </c:pt>
                <c:pt idx="1">
                  <c:v>5</c:v>
                </c:pt>
                <c:pt idx="2">
                  <c:v>10</c:v>
                </c:pt>
                <c:pt idx="3">
                  <c:v>15</c:v>
                </c:pt>
                <c:pt idx="4">
                  <c:v>20</c:v>
                </c:pt>
                <c:pt idx="5">
                  <c:v>25</c:v>
                </c:pt>
                <c:pt idx="6">
                  <c:v>30</c:v>
                </c:pt>
                <c:pt idx="7">
                  <c:v>35</c:v>
                </c:pt>
                <c:pt idx="8">
                  <c:v>40</c:v>
                </c:pt>
                <c:pt idx="9">
                  <c:v>45</c:v>
                </c:pt>
                <c:pt idx="10">
                  <c:v>50</c:v>
                </c:pt>
                <c:pt idx="11">
                  <c:v>55</c:v>
                </c:pt>
                <c:pt idx="12">
                  <c:v>60</c:v>
                </c:pt>
                <c:pt idx="13">
                  <c:v>65</c:v>
                </c:pt>
                <c:pt idx="14">
                  <c:v>70</c:v>
                </c:pt>
                <c:pt idx="15">
                  <c:v>75</c:v>
                </c:pt>
                <c:pt idx="16">
                  <c:v>80</c:v>
                </c:pt>
                <c:pt idx="17">
                  <c:v>85</c:v>
                </c:pt>
                <c:pt idx="18">
                  <c:v>90</c:v>
                </c:pt>
                <c:pt idx="19">
                  <c:v>95</c:v>
                </c:pt>
                <c:pt idx="20">
                  <c:v>100</c:v>
                </c:pt>
                <c:pt idx="21">
                  <c:v>105</c:v>
                </c:pt>
                <c:pt idx="22">
                  <c:v>110</c:v>
                </c:pt>
                <c:pt idx="23">
                  <c:v>115</c:v>
                </c:pt>
                <c:pt idx="24">
                  <c:v>120</c:v>
                </c:pt>
                <c:pt idx="25">
                  <c:v>125</c:v>
                </c:pt>
                <c:pt idx="26">
                  <c:v>130</c:v>
                </c:pt>
                <c:pt idx="27">
                  <c:v>135</c:v>
                </c:pt>
                <c:pt idx="28">
                  <c:v>140</c:v>
                </c:pt>
                <c:pt idx="29">
                  <c:v>145</c:v>
                </c:pt>
                <c:pt idx="30">
                  <c:v>150</c:v>
                </c:pt>
                <c:pt idx="31">
                  <c:v>155</c:v>
                </c:pt>
                <c:pt idx="32">
                  <c:v>160</c:v>
                </c:pt>
                <c:pt idx="33">
                  <c:v>165</c:v>
                </c:pt>
                <c:pt idx="34">
                  <c:v>170</c:v>
                </c:pt>
                <c:pt idx="35">
                  <c:v>175</c:v>
                </c:pt>
                <c:pt idx="36">
                  <c:v>180</c:v>
                </c:pt>
              </c:numCache>
            </c:numRef>
          </c:cat>
          <c:val>
            <c:numRef>
              <c:f>'układ parametry'!$O$16:$O$52</c:f>
              <c:numCache>
                <c:formatCode>0</c:formatCode>
                <c:ptCount val="37"/>
                <c:pt idx="0" formatCode="General">
                  <c:v>0</c:v>
                </c:pt>
                <c:pt idx="1">
                  <c:v>13.894528405186168</c:v>
                </c:pt>
                <c:pt idx="2">
                  <c:v>27.683311059463229</c:v>
                </c:pt>
                <c:pt idx="3">
                  <c:v>41.261407000937545</c:v>
                </c:pt>
                <c:pt idx="4">
                  <c:v>54.525478720816011</c:v>
                </c:pt>
                <c:pt idx="5">
                  <c:v>67.374578624244819</c:v>
                </c:pt>
                <c:pt idx="6">
                  <c:v>79.710917302460288</c:v>
                </c:pt>
                <c:pt idx="7">
                  <c:v>91.440607769236706</c:v>
                </c:pt>
                <c:pt idx="8">
                  <c:v>102.47437999753943</c:v>
                </c:pt>
                <c:pt idx="9">
                  <c:v>112.72826031833955</c:v>
                </c:pt>
                <c:pt idx="10">
                  <c:v>122.12421051093223</c:v>
                </c:pt>
                <c:pt idx="11">
                  <c:v>130.59072172092218</c:v>
                </c:pt>
                <c:pt idx="12">
                  <c:v>138.06335868578236</c:v>
                </c:pt>
                <c:pt idx="13">
                  <c:v>144.48525012610759</c:v>
                </c:pt>
                <c:pt idx="14">
                  <c:v>149.80752157039547</c:v>
                </c:pt>
                <c:pt idx="15">
                  <c:v>153.98966731927717</c:v>
                </c:pt>
                <c:pt idx="16">
                  <c:v>156.99985871835514</c:v>
                </c:pt>
                <c:pt idx="17">
                  <c:v>158.81518639348107</c:v>
                </c:pt>
                <c:pt idx="18">
                  <c:v>159.4218346049206</c:v>
                </c:pt>
                <c:pt idx="19">
                  <c:v>158.81518639348107</c:v>
                </c:pt>
                <c:pt idx="20">
                  <c:v>156.99985871835514</c:v>
                </c:pt>
                <c:pt idx="21">
                  <c:v>153.98966731927717</c:v>
                </c:pt>
                <c:pt idx="22">
                  <c:v>149.80752157039547</c:v>
                </c:pt>
                <c:pt idx="23">
                  <c:v>144.48525012610762</c:v>
                </c:pt>
                <c:pt idx="24">
                  <c:v>138.06335868578236</c:v>
                </c:pt>
                <c:pt idx="25">
                  <c:v>130.59072172092218</c:v>
                </c:pt>
                <c:pt idx="26">
                  <c:v>122.12421051093223</c:v>
                </c:pt>
                <c:pt idx="27">
                  <c:v>112.72826031833957</c:v>
                </c:pt>
                <c:pt idx="28">
                  <c:v>102.47437999753946</c:v>
                </c:pt>
                <c:pt idx="29">
                  <c:v>91.440607769236735</c:v>
                </c:pt>
                <c:pt idx="30">
                  <c:v>79.710917302460288</c:v>
                </c:pt>
                <c:pt idx="31">
                  <c:v>67.374578624244819</c:v>
                </c:pt>
                <c:pt idx="32">
                  <c:v>54.525478720816032</c:v>
                </c:pt>
                <c:pt idx="33">
                  <c:v>41.261407000937595</c:v>
                </c:pt>
                <c:pt idx="34">
                  <c:v>27.683311059463222</c:v>
                </c:pt>
                <c:pt idx="35">
                  <c:v>13.894528405186168</c:v>
                </c:pt>
                <c:pt idx="36">
                  <c:v>1.9531541434491918E-14</c:v>
                </c:pt>
              </c:numCache>
            </c:numRef>
          </c:val>
          <c:smooth val="0"/>
        </c:ser>
        <c:ser>
          <c:idx val="2"/>
          <c:order val="2"/>
          <c:tx>
            <c:v>wyłączenie 1 toru</c:v>
          </c:tx>
          <c:spPr>
            <a:ln>
              <a:solidFill>
                <a:srgbClr val="0070C0"/>
              </a:solidFill>
            </a:ln>
          </c:spPr>
          <c:marker>
            <c:symbol val="none"/>
          </c:marker>
          <c:cat>
            <c:numRef>
              <c:f>'układ parametry'!$M$16:$M$52</c:f>
              <c:numCache>
                <c:formatCode>General</c:formatCode>
                <c:ptCount val="37"/>
                <c:pt idx="0">
                  <c:v>0</c:v>
                </c:pt>
                <c:pt idx="1">
                  <c:v>5</c:v>
                </c:pt>
                <c:pt idx="2">
                  <c:v>10</c:v>
                </c:pt>
                <c:pt idx="3">
                  <c:v>15</c:v>
                </c:pt>
                <c:pt idx="4">
                  <c:v>20</c:v>
                </c:pt>
                <c:pt idx="5">
                  <c:v>25</c:v>
                </c:pt>
                <c:pt idx="6">
                  <c:v>30</c:v>
                </c:pt>
                <c:pt idx="7">
                  <c:v>35</c:v>
                </c:pt>
                <c:pt idx="8">
                  <c:v>40</c:v>
                </c:pt>
                <c:pt idx="9">
                  <c:v>45</c:v>
                </c:pt>
                <c:pt idx="10">
                  <c:v>50</c:v>
                </c:pt>
                <c:pt idx="11">
                  <c:v>55</c:v>
                </c:pt>
                <c:pt idx="12">
                  <c:v>60</c:v>
                </c:pt>
                <c:pt idx="13">
                  <c:v>65</c:v>
                </c:pt>
                <c:pt idx="14">
                  <c:v>70</c:v>
                </c:pt>
                <c:pt idx="15">
                  <c:v>75</c:v>
                </c:pt>
                <c:pt idx="16">
                  <c:v>80</c:v>
                </c:pt>
                <c:pt idx="17">
                  <c:v>85</c:v>
                </c:pt>
                <c:pt idx="18">
                  <c:v>90</c:v>
                </c:pt>
                <c:pt idx="19">
                  <c:v>95</c:v>
                </c:pt>
                <c:pt idx="20">
                  <c:v>100</c:v>
                </c:pt>
                <c:pt idx="21">
                  <c:v>105</c:v>
                </c:pt>
                <c:pt idx="22">
                  <c:v>110</c:v>
                </c:pt>
                <c:pt idx="23">
                  <c:v>115</c:v>
                </c:pt>
                <c:pt idx="24">
                  <c:v>120</c:v>
                </c:pt>
                <c:pt idx="25">
                  <c:v>125</c:v>
                </c:pt>
                <c:pt idx="26">
                  <c:v>130</c:v>
                </c:pt>
                <c:pt idx="27">
                  <c:v>135</c:v>
                </c:pt>
                <c:pt idx="28">
                  <c:v>140</c:v>
                </c:pt>
                <c:pt idx="29">
                  <c:v>145</c:v>
                </c:pt>
                <c:pt idx="30">
                  <c:v>150</c:v>
                </c:pt>
                <c:pt idx="31">
                  <c:v>155</c:v>
                </c:pt>
                <c:pt idx="32">
                  <c:v>160</c:v>
                </c:pt>
                <c:pt idx="33">
                  <c:v>165</c:v>
                </c:pt>
                <c:pt idx="34">
                  <c:v>170</c:v>
                </c:pt>
                <c:pt idx="35">
                  <c:v>175</c:v>
                </c:pt>
                <c:pt idx="36">
                  <c:v>180</c:v>
                </c:pt>
              </c:numCache>
            </c:numRef>
          </c:cat>
          <c:val>
            <c:numRef>
              <c:f>'układ parametry'!$P$16:$P$52</c:f>
              <c:numCache>
                <c:formatCode>0</c:formatCode>
                <c:ptCount val="37"/>
                <c:pt idx="0" formatCode="General">
                  <c:v>0</c:v>
                </c:pt>
                <c:pt idx="1">
                  <c:v>123.59524933946165</c:v>
                </c:pt>
                <c:pt idx="2">
                  <c:v>246.24986420259683</c:v>
                </c:pt>
                <c:pt idx="3">
                  <c:v>367.03036890941894</c:v>
                </c:pt>
                <c:pt idx="4">
                  <c:v>485.01755088984402</c:v>
                </c:pt>
                <c:pt idx="5">
                  <c:v>599.31345644639305</c:v>
                </c:pt>
                <c:pt idx="6">
                  <c:v>709.04822472402248</c:v>
                </c:pt>
                <c:pt idx="7">
                  <c:v>813.38670787648368</c:v>
                </c:pt>
                <c:pt idx="8">
                  <c:v>911.53482704568012</c:v>
                </c:pt>
                <c:pt idx="9">
                  <c:v>1002.7456157812793</c:v>
                </c:pt>
                <c:pt idx="10">
                  <c:v>1086.3249049064298</c:v>
                </c:pt>
                <c:pt idx="11">
                  <c:v>1161.6366055643309</c:v>
                </c:pt>
                <c:pt idx="12">
                  <c:v>1228.1075502385258</c:v>
                </c:pt>
                <c:pt idx="13">
                  <c:v>1285.2318549037961</c:v>
                </c:pt>
                <c:pt idx="14">
                  <c:v>1332.5747691090291</c:v>
                </c:pt>
                <c:pt idx="15">
                  <c:v>1369.7759846907015</c:v>
                </c:pt>
                <c:pt idx="16">
                  <c:v>1396.5523779355242</c:v>
                </c:pt>
                <c:pt idx="17">
                  <c:v>1412.7001643228762</c:v>
                </c:pt>
                <c:pt idx="18">
                  <c:v>1418.0964494480497</c:v>
                </c:pt>
                <c:pt idx="19">
                  <c:v>1412.7001643228762</c:v>
                </c:pt>
                <c:pt idx="20">
                  <c:v>1396.5523779355242</c:v>
                </c:pt>
                <c:pt idx="21">
                  <c:v>1369.7759846907015</c:v>
                </c:pt>
                <c:pt idx="22">
                  <c:v>1332.5747691090301</c:v>
                </c:pt>
                <c:pt idx="23">
                  <c:v>1285.2318549037961</c:v>
                </c:pt>
                <c:pt idx="24">
                  <c:v>1228.1075502385258</c:v>
                </c:pt>
                <c:pt idx="25">
                  <c:v>1161.6366055643307</c:v>
                </c:pt>
                <c:pt idx="26">
                  <c:v>1086.3249049064298</c:v>
                </c:pt>
                <c:pt idx="27">
                  <c:v>1002.7456157812796</c:v>
                </c:pt>
                <c:pt idx="28">
                  <c:v>911.53482704568057</c:v>
                </c:pt>
                <c:pt idx="29">
                  <c:v>813.38670787648414</c:v>
                </c:pt>
                <c:pt idx="30">
                  <c:v>709.04822472402248</c:v>
                </c:pt>
                <c:pt idx="31">
                  <c:v>599.31345644639305</c:v>
                </c:pt>
                <c:pt idx="32">
                  <c:v>485.0175508898443</c:v>
                </c:pt>
                <c:pt idx="33">
                  <c:v>367.03036890941894</c:v>
                </c:pt>
                <c:pt idx="34">
                  <c:v>246.24986420259674</c:v>
                </c:pt>
                <c:pt idx="35">
                  <c:v>123.59524933946165</c:v>
                </c:pt>
                <c:pt idx="36">
                  <c:v>1.7373786739526999E-13</c:v>
                </c:pt>
              </c:numCache>
            </c:numRef>
          </c:val>
          <c:smooth val="0"/>
        </c:ser>
        <c:ser>
          <c:idx val="3"/>
          <c:order val="3"/>
          <c:tx>
            <c:v>moc elektryczna Pe0=Pm</c:v>
          </c:tx>
          <c:marker>
            <c:symbol val="none"/>
          </c:marker>
          <c:cat>
            <c:numRef>
              <c:f>'układ parametry'!$M$16:$M$52</c:f>
              <c:numCache>
                <c:formatCode>General</c:formatCode>
                <c:ptCount val="37"/>
                <c:pt idx="0">
                  <c:v>0</c:v>
                </c:pt>
                <c:pt idx="1">
                  <c:v>5</c:v>
                </c:pt>
                <c:pt idx="2">
                  <c:v>10</c:v>
                </c:pt>
                <c:pt idx="3">
                  <c:v>15</c:v>
                </c:pt>
                <c:pt idx="4">
                  <c:v>20</c:v>
                </c:pt>
                <c:pt idx="5">
                  <c:v>25</c:v>
                </c:pt>
                <c:pt idx="6">
                  <c:v>30</c:v>
                </c:pt>
                <c:pt idx="7">
                  <c:v>35</c:v>
                </c:pt>
                <c:pt idx="8">
                  <c:v>40</c:v>
                </c:pt>
                <c:pt idx="9">
                  <c:v>45</c:v>
                </c:pt>
                <c:pt idx="10">
                  <c:v>50</c:v>
                </c:pt>
                <c:pt idx="11">
                  <c:v>55</c:v>
                </c:pt>
                <c:pt idx="12">
                  <c:v>60</c:v>
                </c:pt>
                <c:pt idx="13">
                  <c:v>65</c:v>
                </c:pt>
                <c:pt idx="14">
                  <c:v>70</c:v>
                </c:pt>
                <c:pt idx="15">
                  <c:v>75</c:v>
                </c:pt>
                <c:pt idx="16">
                  <c:v>80</c:v>
                </c:pt>
                <c:pt idx="17">
                  <c:v>85</c:v>
                </c:pt>
                <c:pt idx="18">
                  <c:v>90</c:v>
                </c:pt>
                <c:pt idx="19">
                  <c:v>95</c:v>
                </c:pt>
                <c:pt idx="20">
                  <c:v>100</c:v>
                </c:pt>
                <c:pt idx="21">
                  <c:v>105</c:v>
                </c:pt>
                <c:pt idx="22">
                  <c:v>110</c:v>
                </c:pt>
                <c:pt idx="23">
                  <c:v>115</c:v>
                </c:pt>
                <c:pt idx="24">
                  <c:v>120</c:v>
                </c:pt>
                <c:pt idx="25">
                  <c:v>125</c:v>
                </c:pt>
                <c:pt idx="26">
                  <c:v>130</c:v>
                </c:pt>
                <c:pt idx="27">
                  <c:v>135</c:v>
                </c:pt>
                <c:pt idx="28">
                  <c:v>140</c:v>
                </c:pt>
                <c:pt idx="29">
                  <c:v>145</c:v>
                </c:pt>
                <c:pt idx="30">
                  <c:v>150</c:v>
                </c:pt>
                <c:pt idx="31">
                  <c:v>155</c:v>
                </c:pt>
                <c:pt idx="32">
                  <c:v>160</c:v>
                </c:pt>
                <c:pt idx="33">
                  <c:v>165</c:v>
                </c:pt>
                <c:pt idx="34">
                  <c:v>170</c:v>
                </c:pt>
                <c:pt idx="35">
                  <c:v>175</c:v>
                </c:pt>
                <c:pt idx="36">
                  <c:v>180</c:v>
                </c:pt>
              </c:numCache>
            </c:numRef>
          </c:cat>
          <c:val>
            <c:numRef>
              <c:f>'układ parametry'!$L$16:$L$52</c:f>
              <c:numCache>
                <c:formatCode>General</c:formatCode>
                <c:ptCount val="37"/>
                <c:pt idx="0" formatCode="0">
                  <c:v>500.16281979702836</c:v>
                </c:pt>
                <c:pt idx="1">
                  <c:v>500</c:v>
                </c:pt>
                <c:pt idx="2">
                  <c:v>500</c:v>
                </c:pt>
                <c:pt idx="3">
                  <c:v>500</c:v>
                </c:pt>
                <c:pt idx="4">
                  <c:v>500</c:v>
                </c:pt>
                <c:pt idx="5">
                  <c:v>500</c:v>
                </c:pt>
                <c:pt idx="6">
                  <c:v>500</c:v>
                </c:pt>
                <c:pt idx="7">
                  <c:v>500</c:v>
                </c:pt>
                <c:pt idx="8">
                  <c:v>500</c:v>
                </c:pt>
                <c:pt idx="9">
                  <c:v>500</c:v>
                </c:pt>
                <c:pt idx="10">
                  <c:v>500</c:v>
                </c:pt>
                <c:pt idx="11">
                  <c:v>500</c:v>
                </c:pt>
                <c:pt idx="12">
                  <c:v>500</c:v>
                </c:pt>
                <c:pt idx="13">
                  <c:v>500</c:v>
                </c:pt>
                <c:pt idx="14">
                  <c:v>500</c:v>
                </c:pt>
                <c:pt idx="15">
                  <c:v>500</c:v>
                </c:pt>
                <c:pt idx="16">
                  <c:v>500</c:v>
                </c:pt>
                <c:pt idx="17">
                  <c:v>500</c:v>
                </c:pt>
                <c:pt idx="18">
                  <c:v>500</c:v>
                </c:pt>
                <c:pt idx="19">
                  <c:v>500</c:v>
                </c:pt>
                <c:pt idx="20">
                  <c:v>500</c:v>
                </c:pt>
                <c:pt idx="21">
                  <c:v>500</c:v>
                </c:pt>
                <c:pt idx="22">
                  <c:v>500</c:v>
                </c:pt>
                <c:pt idx="23">
                  <c:v>500</c:v>
                </c:pt>
                <c:pt idx="24">
                  <c:v>500</c:v>
                </c:pt>
                <c:pt idx="25">
                  <c:v>500</c:v>
                </c:pt>
                <c:pt idx="26">
                  <c:v>500</c:v>
                </c:pt>
                <c:pt idx="27">
                  <c:v>500</c:v>
                </c:pt>
                <c:pt idx="28">
                  <c:v>500</c:v>
                </c:pt>
                <c:pt idx="29">
                  <c:v>500</c:v>
                </c:pt>
                <c:pt idx="30">
                  <c:v>500</c:v>
                </c:pt>
                <c:pt idx="31">
                  <c:v>500</c:v>
                </c:pt>
                <c:pt idx="32">
                  <c:v>500</c:v>
                </c:pt>
                <c:pt idx="33">
                  <c:v>500</c:v>
                </c:pt>
                <c:pt idx="34">
                  <c:v>500</c:v>
                </c:pt>
                <c:pt idx="35">
                  <c:v>500</c:v>
                </c:pt>
                <c:pt idx="36">
                  <c:v>500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3556992"/>
        <c:axId val="123558912"/>
      </c:lineChart>
      <c:catAx>
        <c:axId val="123556992"/>
        <c:scaling>
          <c:orientation val="minMax"/>
        </c:scaling>
        <c:delete val="0"/>
        <c:axPos val="b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pl-PL" sz="1600" dirty="0">
                    <a:latin typeface="Times New Roman" pitchFamily="18" charset="0"/>
                    <a:cs typeface="Times New Roman" pitchFamily="18" charset="0"/>
                  </a:rPr>
                  <a:t>kąt obciążenia [˚]</a:t>
                </a:r>
              </a:p>
            </c:rich>
          </c:tx>
          <c:layout>
            <c:manualLayout>
              <c:xMode val="edge"/>
              <c:yMode val="edge"/>
              <c:x val="0.76299848420008598"/>
              <c:y val="0.8772091908429489"/>
            </c:manualLayout>
          </c:layout>
          <c:overlay val="0"/>
        </c:title>
        <c:numFmt formatCode="General" sourceLinked="1"/>
        <c:majorTickMark val="none"/>
        <c:minorTickMark val="none"/>
        <c:tickLblPos val="nextTo"/>
        <c:crossAx val="123558912"/>
        <c:crosses val="autoZero"/>
        <c:auto val="1"/>
        <c:lblAlgn val="ctr"/>
        <c:lblOffset val="100"/>
        <c:noMultiLvlLbl val="0"/>
      </c:catAx>
      <c:valAx>
        <c:axId val="123558912"/>
        <c:scaling>
          <c:orientation val="minMax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pl-PL" sz="1600" dirty="0">
                    <a:latin typeface="Times New Roman" pitchFamily="18" charset="0"/>
                    <a:cs typeface="Times New Roman" pitchFamily="18" charset="0"/>
                  </a:rPr>
                  <a:t>Moc [MW]</a:t>
                </a:r>
              </a:p>
            </c:rich>
          </c:tx>
          <c:layout>
            <c:manualLayout>
              <c:xMode val="edge"/>
              <c:yMode val="edge"/>
              <c:x val="3.6425110688063513E-2"/>
              <c:y val="6.9617545191580518E-2"/>
            </c:manualLayout>
          </c:layout>
          <c:overlay val="0"/>
        </c:title>
        <c:numFmt formatCode="General" sourceLinked="1"/>
        <c:majorTickMark val="none"/>
        <c:minorTickMark val="none"/>
        <c:tickLblPos val="nextTo"/>
        <c:crossAx val="123556992"/>
        <c:crosses val="autoZero"/>
        <c:crossBetween val="midCat"/>
      </c:valAx>
    </c:plotArea>
    <c:legend>
      <c:legendPos val="r"/>
      <c:legendEntry>
        <c:idx val="0"/>
        <c:txPr>
          <a:bodyPr/>
          <a:lstStyle/>
          <a:p>
            <a:pPr>
              <a:defRPr sz="1600">
                <a:latin typeface="Times New Roman" pitchFamily="18" charset="0"/>
                <a:cs typeface="Times New Roman" pitchFamily="18" charset="0"/>
              </a:defRPr>
            </a:pPr>
            <a:endParaRPr lang="pl-PL"/>
          </a:p>
        </c:txPr>
      </c:legendEntry>
      <c:legendEntry>
        <c:idx val="1"/>
        <c:txPr>
          <a:bodyPr/>
          <a:lstStyle/>
          <a:p>
            <a:pPr>
              <a:defRPr sz="1600">
                <a:latin typeface="Times New Roman" pitchFamily="18" charset="0"/>
                <a:cs typeface="Times New Roman" pitchFamily="18" charset="0"/>
              </a:defRPr>
            </a:pPr>
            <a:endParaRPr lang="pl-PL"/>
          </a:p>
        </c:txPr>
      </c:legendEntry>
      <c:legendEntry>
        <c:idx val="2"/>
        <c:txPr>
          <a:bodyPr/>
          <a:lstStyle/>
          <a:p>
            <a:pPr>
              <a:defRPr sz="1600">
                <a:latin typeface="Times New Roman" pitchFamily="18" charset="0"/>
                <a:cs typeface="Times New Roman" pitchFamily="18" charset="0"/>
              </a:defRPr>
            </a:pPr>
            <a:endParaRPr lang="pl-PL"/>
          </a:p>
        </c:txPr>
      </c:legendEntry>
      <c:legendEntry>
        <c:idx val="3"/>
        <c:txPr>
          <a:bodyPr/>
          <a:lstStyle/>
          <a:p>
            <a:pPr>
              <a:defRPr sz="1600">
                <a:latin typeface="Times New Roman" pitchFamily="18" charset="0"/>
                <a:cs typeface="Times New Roman" pitchFamily="18" charset="0"/>
              </a:defRPr>
            </a:pPr>
            <a:endParaRPr lang="pl-PL"/>
          </a:p>
        </c:txPr>
      </c:legendEntry>
      <c:layout>
        <c:manualLayout>
          <c:xMode val="edge"/>
          <c:yMode val="edge"/>
          <c:x val="0.7439284382886926"/>
          <c:y val="0.24665726580231773"/>
          <c:w val="0.24343179003204451"/>
          <c:h val="0.54241808502330302"/>
        </c:manualLayout>
      </c:layout>
      <c:overlay val="0"/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algn="ctr">
              <a:defRPr/>
            </a:pPr>
            <a:r>
              <a:rPr lang="pl-PL" sz="1600" b="1" i="0" baseline="0" dirty="0" smtClean="0">
                <a:latin typeface="Times New Roman" pitchFamily="18" charset="0"/>
                <a:cs typeface="Times New Roman" pitchFamily="18" charset="0"/>
              </a:rPr>
              <a:t>Przebieg </a:t>
            </a:r>
            <a:r>
              <a:rPr lang="el-GR" sz="1600" b="1" i="0" baseline="0" dirty="0" smtClean="0">
                <a:latin typeface="Times New Roman" pitchFamily="18" charset="0"/>
                <a:cs typeface="Times New Roman" pitchFamily="18" charset="0"/>
              </a:rPr>
              <a:t>δ</a:t>
            </a:r>
            <a:r>
              <a:rPr lang="pl-PL" sz="1600" b="1" i="0" baseline="0" dirty="0" smtClean="0">
                <a:latin typeface="Times New Roman" pitchFamily="18" charset="0"/>
                <a:cs typeface="Times New Roman" pitchFamily="18" charset="0"/>
              </a:rPr>
              <a:t>(t) kąta obciążenia w funkcji czasu  </a:t>
            </a:r>
            <a:r>
              <a:rPr lang="pl-PL" sz="1600" b="1" i="0" baseline="0" smtClean="0">
                <a:latin typeface="Times New Roman" pitchFamily="18" charset="0"/>
                <a:cs typeface="Times New Roman" pitchFamily="18" charset="0"/>
              </a:rPr>
              <a:t>dla tz=0,45s</a:t>
            </a:r>
            <a:endParaRPr lang="pl-PL" sz="1600" b="1" i="0" baseline="0" dirty="0">
              <a:latin typeface="Times New Roman" pitchFamily="18" charset="0"/>
              <a:cs typeface="Times New Roman" pitchFamily="18" charset="0"/>
            </a:endParaRPr>
          </a:p>
        </c:rich>
      </c:tx>
      <c:layout>
        <c:manualLayout>
          <c:xMode val="edge"/>
          <c:yMode val="edge"/>
          <c:x val="0.14859122595817353"/>
          <c:y val="1.5307656808656307E-4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2039973747354862"/>
          <c:y val="0.13184842663484023"/>
          <c:w val="0.80722740018927563"/>
          <c:h val="0.81679303239749113"/>
        </c:manualLayout>
      </c:layout>
      <c:lineChart>
        <c:grouping val="standard"/>
        <c:varyColors val="0"/>
        <c:ser>
          <c:idx val="0"/>
          <c:order val="0"/>
          <c:spPr>
            <a:ln>
              <a:solidFill>
                <a:srgbClr val="FF0000"/>
              </a:solidFill>
            </a:ln>
          </c:spPr>
          <c:marker>
            <c:symbol val="none"/>
          </c:marker>
          <c:cat>
            <c:numRef>
              <c:f>'tz=0,35s'!$D$4:$D$150</c:f>
              <c:numCache>
                <c:formatCode>0.00</c:formatCode>
                <c:ptCount val="147"/>
                <c:pt idx="0">
                  <c:v>0</c:v>
                </c:pt>
                <c:pt idx="1">
                  <c:v>0.05</c:v>
                </c:pt>
                <c:pt idx="2">
                  <c:v>0.1</c:v>
                </c:pt>
                <c:pt idx="3">
                  <c:v>0.15000000000000024</c:v>
                </c:pt>
                <c:pt idx="4">
                  <c:v>0.2</c:v>
                </c:pt>
                <c:pt idx="5">
                  <c:v>0.25</c:v>
                </c:pt>
                <c:pt idx="6">
                  <c:v>0.30000000000000032</c:v>
                </c:pt>
                <c:pt idx="7">
                  <c:v>0.35000000000000031</c:v>
                </c:pt>
                <c:pt idx="8">
                  <c:v>0.40000000000000008</c:v>
                </c:pt>
                <c:pt idx="9">
                  <c:v>0.45</c:v>
                </c:pt>
                <c:pt idx="10">
                  <c:v>0.5</c:v>
                </c:pt>
                <c:pt idx="11">
                  <c:v>0.54999999999999993</c:v>
                </c:pt>
                <c:pt idx="12">
                  <c:v>0.60000000000000064</c:v>
                </c:pt>
                <c:pt idx="13">
                  <c:v>0.6500000000000018</c:v>
                </c:pt>
                <c:pt idx="14">
                  <c:v>0.70000000000000062</c:v>
                </c:pt>
                <c:pt idx="15">
                  <c:v>0.75000000000000167</c:v>
                </c:pt>
                <c:pt idx="16">
                  <c:v>0.8000000000000006</c:v>
                </c:pt>
                <c:pt idx="17">
                  <c:v>0.85000000000000064</c:v>
                </c:pt>
                <c:pt idx="18">
                  <c:v>0.90000000000000024</c:v>
                </c:pt>
                <c:pt idx="19">
                  <c:v>0.95000000000000062</c:v>
                </c:pt>
                <c:pt idx="20">
                  <c:v>1.0000000000000002</c:v>
                </c:pt>
                <c:pt idx="21">
                  <c:v>1.0500000000000003</c:v>
                </c:pt>
                <c:pt idx="22">
                  <c:v>1.1000000000000003</c:v>
                </c:pt>
                <c:pt idx="23">
                  <c:v>1.1500000000000021</c:v>
                </c:pt>
                <c:pt idx="24">
                  <c:v>1.2000000000000004</c:v>
                </c:pt>
                <c:pt idx="25">
                  <c:v>1.2500000000000004</c:v>
                </c:pt>
                <c:pt idx="26">
                  <c:v>1.3000000000000005</c:v>
                </c:pt>
                <c:pt idx="27">
                  <c:v>1.3500000000000005</c:v>
                </c:pt>
                <c:pt idx="28">
                  <c:v>1.4000000000000006</c:v>
                </c:pt>
                <c:pt idx="29">
                  <c:v>1.4500000000000006</c:v>
                </c:pt>
                <c:pt idx="30">
                  <c:v>1.5000000000000007</c:v>
                </c:pt>
                <c:pt idx="31">
                  <c:v>1.5500000000000007</c:v>
                </c:pt>
                <c:pt idx="32">
                  <c:v>1.6000000000000021</c:v>
                </c:pt>
                <c:pt idx="33">
                  <c:v>1.6500000000000021</c:v>
                </c:pt>
                <c:pt idx="34">
                  <c:v>1.7000000000000008</c:v>
                </c:pt>
                <c:pt idx="35">
                  <c:v>1.7500000000000009</c:v>
                </c:pt>
                <c:pt idx="36">
                  <c:v>1.8000000000000009</c:v>
                </c:pt>
                <c:pt idx="37">
                  <c:v>1.8500000000000021</c:v>
                </c:pt>
                <c:pt idx="38">
                  <c:v>1.9000000000000021</c:v>
                </c:pt>
                <c:pt idx="39">
                  <c:v>1.950000000000004</c:v>
                </c:pt>
                <c:pt idx="40">
                  <c:v>2.0000000000000009</c:v>
                </c:pt>
                <c:pt idx="41">
                  <c:v>2.0500000000000007</c:v>
                </c:pt>
                <c:pt idx="42">
                  <c:v>2.1000000000000005</c:v>
                </c:pt>
                <c:pt idx="43">
                  <c:v>2.1500000000000004</c:v>
                </c:pt>
                <c:pt idx="44">
                  <c:v>2.2000000000000002</c:v>
                </c:pt>
                <c:pt idx="45">
                  <c:v>2.25</c:v>
                </c:pt>
                <c:pt idx="46">
                  <c:v>2.2999999999999998</c:v>
                </c:pt>
                <c:pt idx="47">
                  <c:v>2.3499999999999988</c:v>
                </c:pt>
                <c:pt idx="48">
                  <c:v>2.3999999999999977</c:v>
                </c:pt>
                <c:pt idx="49">
                  <c:v>2.4499999999999993</c:v>
                </c:pt>
                <c:pt idx="50">
                  <c:v>2.4999999999999987</c:v>
                </c:pt>
                <c:pt idx="51">
                  <c:v>2.5499999999999989</c:v>
                </c:pt>
                <c:pt idx="52">
                  <c:v>2.5999999999999988</c:v>
                </c:pt>
                <c:pt idx="53">
                  <c:v>2.6499999999999986</c:v>
                </c:pt>
                <c:pt idx="54">
                  <c:v>2.6999999999999984</c:v>
                </c:pt>
                <c:pt idx="55">
                  <c:v>2.7499999999999982</c:v>
                </c:pt>
                <c:pt idx="56">
                  <c:v>2.799999999999998</c:v>
                </c:pt>
                <c:pt idx="57">
                  <c:v>2.8499999999999979</c:v>
                </c:pt>
                <c:pt idx="58">
                  <c:v>2.8999999999999977</c:v>
                </c:pt>
                <c:pt idx="59">
                  <c:v>2.9499999999999975</c:v>
                </c:pt>
                <c:pt idx="60">
                  <c:v>2.9999999999999973</c:v>
                </c:pt>
                <c:pt idx="61">
                  <c:v>3.0499999999999972</c:v>
                </c:pt>
                <c:pt idx="62">
                  <c:v>3.099999999999997</c:v>
                </c:pt>
                <c:pt idx="63">
                  <c:v>3.1499999999999972</c:v>
                </c:pt>
                <c:pt idx="64">
                  <c:v>3.1999999999999966</c:v>
                </c:pt>
                <c:pt idx="65">
                  <c:v>3.2499999999999982</c:v>
                </c:pt>
                <c:pt idx="66">
                  <c:v>3.2999999999999972</c:v>
                </c:pt>
                <c:pt idx="67">
                  <c:v>3.3499999999999961</c:v>
                </c:pt>
                <c:pt idx="68">
                  <c:v>3.3999999999999937</c:v>
                </c:pt>
                <c:pt idx="69">
                  <c:v>3.4499999999999957</c:v>
                </c:pt>
                <c:pt idx="70">
                  <c:v>3.4999999999999947</c:v>
                </c:pt>
                <c:pt idx="71">
                  <c:v>3.5499999999999954</c:v>
                </c:pt>
                <c:pt idx="72">
                  <c:v>3.5999999999999948</c:v>
                </c:pt>
                <c:pt idx="73">
                  <c:v>3.649999999999995</c:v>
                </c:pt>
                <c:pt idx="74">
                  <c:v>3.6999999999999948</c:v>
                </c:pt>
                <c:pt idx="75">
                  <c:v>3.7499999999999951</c:v>
                </c:pt>
                <c:pt idx="76">
                  <c:v>3.7999999999999945</c:v>
                </c:pt>
                <c:pt idx="77">
                  <c:v>3.8499999999999943</c:v>
                </c:pt>
                <c:pt idx="78">
                  <c:v>3.8999999999999937</c:v>
                </c:pt>
                <c:pt idx="79">
                  <c:v>3.949999999999994</c:v>
                </c:pt>
                <c:pt idx="80">
                  <c:v>3.9999999999999938</c:v>
                </c:pt>
                <c:pt idx="81">
                  <c:v>4.0499999999999936</c:v>
                </c:pt>
                <c:pt idx="82">
                  <c:v>4.0999999999999925</c:v>
                </c:pt>
                <c:pt idx="83">
                  <c:v>4.1499999999999915</c:v>
                </c:pt>
                <c:pt idx="84">
                  <c:v>4.1999999999999895</c:v>
                </c:pt>
                <c:pt idx="85">
                  <c:v>4.2499999999999929</c:v>
                </c:pt>
                <c:pt idx="86">
                  <c:v>4.2999999999999927</c:v>
                </c:pt>
                <c:pt idx="87">
                  <c:v>4.3499999999999925</c:v>
                </c:pt>
                <c:pt idx="88">
                  <c:v>4.3999999999999915</c:v>
                </c:pt>
                <c:pt idx="89">
                  <c:v>4.4499999999999922</c:v>
                </c:pt>
                <c:pt idx="90">
                  <c:v>4.499999999999992</c:v>
                </c:pt>
                <c:pt idx="91">
                  <c:v>4.5499999999999918</c:v>
                </c:pt>
                <c:pt idx="92">
                  <c:v>4.5999999999999917</c:v>
                </c:pt>
                <c:pt idx="93">
                  <c:v>4.6499999999999915</c:v>
                </c:pt>
                <c:pt idx="94">
                  <c:v>4.6999999999999895</c:v>
                </c:pt>
                <c:pt idx="95">
                  <c:v>4.7499999999999911</c:v>
                </c:pt>
                <c:pt idx="96">
                  <c:v>4.7999999999999909</c:v>
                </c:pt>
                <c:pt idx="97">
                  <c:v>4.8499999999999908</c:v>
                </c:pt>
                <c:pt idx="98">
                  <c:v>4.8999999999999906</c:v>
                </c:pt>
                <c:pt idx="99">
                  <c:v>4.9499999999999904</c:v>
                </c:pt>
                <c:pt idx="100">
                  <c:v>4.9999999999999902</c:v>
                </c:pt>
                <c:pt idx="101">
                  <c:v>5.0499999999999901</c:v>
                </c:pt>
                <c:pt idx="102">
                  <c:v>5.0999999999999899</c:v>
                </c:pt>
                <c:pt idx="103">
                  <c:v>5.1499999999999897</c:v>
                </c:pt>
                <c:pt idx="104">
                  <c:v>5.1999999999999895</c:v>
                </c:pt>
                <c:pt idx="105">
                  <c:v>5.2499999999999893</c:v>
                </c:pt>
                <c:pt idx="106">
                  <c:v>5.2999999999999892</c:v>
                </c:pt>
                <c:pt idx="107">
                  <c:v>5.349999999999989</c:v>
                </c:pt>
                <c:pt idx="108">
                  <c:v>5.3999999999999888</c:v>
                </c:pt>
                <c:pt idx="109">
                  <c:v>5.4499999999999904</c:v>
                </c:pt>
                <c:pt idx="110">
                  <c:v>5.4999999999999893</c:v>
                </c:pt>
                <c:pt idx="111">
                  <c:v>5.5499999999999883</c:v>
                </c:pt>
                <c:pt idx="112">
                  <c:v>5.5999999999999881</c:v>
                </c:pt>
                <c:pt idx="113">
                  <c:v>5.6499999999999879</c:v>
                </c:pt>
                <c:pt idx="114">
                  <c:v>5.6999999999999877</c:v>
                </c:pt>
                <c:pt idx="115">
                  <c:v>5.7499999999999893</c:v>
                </c:pt>
                <c:pt idx="116">
                  <c:v>5.7999999999999874</c:v>
                </c:pt>
                <c:pt idx="117">
                  <c:v>5.8499999999999872</c:v>
                </c:pt>
                <c:pt idx="118">
                  <c:v>5.899999999999987</c:v>
                </c:pt>
                <c:pt idx="119">
                  <c:v>5.9499999999999904</c:v>
                </c:pt>
                <c:pt idx="120">
                  <c:v>5.9999999999999893</c:v>
                </c:pt>
                <c:pt idx="121">
                  <c:v>6.0499999999999874</c:v>
                </c:pt>
                <c:pt idx="122">
                  <c:v>6.0999999999999863</c:v>
                </c:pt>
                <c:pt idx="123">
                  <c:v>6.1499999999999861</c:v>
                </c:pt>
                <c:pt idx="124">
                  <c:v>6.199999999999986</c:v>
                </c:pt>
                <c:pt idx="125">
                  <c:v>6.2499999999999893</c:v>
                </c:pt>
                <c:pt idx="126">
                  <c:v>6.2999999999999874</c:v>
                </c:pt>
                <c:pt idx="127">
                  <c:v>6.3499999999999854</c:v>
                </c:pt>
                <c:pt idx="128">
                  <c:v>6.3999999999999853</c:v>
                </c:pt>
                <c:pt idx="129">
                  <c:v>6.4499999999999904</c:v>
                </c:pt>
                <c:pt idx="130">
                  <c:v>6.4999999999999893</c:v>
                </c:pt>
                <c:pt idx="131">
                  <c:v>6.5499999999999874</c:v>
                </c:pt>
                <c:pt idx="132">
                  <c:v>6.5999999999999854</c:v>
                </c:pt>
                <c:pt idx="133">
                  <c:v>6.6499999999999844</c:v>
                </c:pt>
                <c:pt idx="134">
                  <c:v>6.6999999999999842</c:v>
                </c:pt>
                <c:pt idx="135">
                  <c:v>6.7499999999999893</c:v>
                </c:pt>
                <c:pt idx="136">
                  <c:v>6.7999999999999838</c:v>
                </c:pt>
                <c:pt idx="137">
                  <c:v>6.8499999999999837</c:v>
                </c:pt>
                <c:pt idx="138">
                  <c:v>6.8999999999999835</c:v>
                </c:pt>
                <c:pt idx="139">
                  <c:v>6.9499999999999833</c:v>
                </c:pt>
                <c:pt idx="140">
                  <c:v>6.9999999999999831</c:v>
                </c:pt>
                <c:pt idx="141">
                  <c:v>7.0499999999999829</c:v>
                </c:pt>
                <c:pt idx="142">
                  <c:v>7.0999999999999828</c:v>
                </c:pt>
                <c:pt idx="143">
                  <c:v>7.1499999999999826</c:v>
                </c:pt>
                <c:pt idx="144">
                  <c:v>7.1999999999999815</c:v>
                </c:pt>
                <c:pt idx="145">
                  <c:v>7.2499999999999822</c:v>
                </c:pt>
                <c:pt idx="146">
                  <c:v>7.2999999999999821</c:v>
                </c:pt>
              </c:numCache>
            </c:numRef>
          </c:cat>
          <c:val>
            <c:numRef>
              <c:f>'tz=0,35s'!$E$4:$E$150</c:f>
              <c:numCache>
                <c:formatCode>0.00</c:formatCode>
                <c:ptCount val="147"/>
                <c:pt idx="0">
                  <c:v>18.396000000000001</c:v>
                </c:pt>
                <c:pt idx="1">
                  <c:v>18.396000000000001</c:v>
                </c:pt>
                <c:pt idx="2">
                  <c:v>18.396000000000001</c:v>
                </c:pt>
                <c:pt idx="3">
                  <c:v>18.396000000000001</c:v>
                </c:pt>
                <c:pt idx="4">
                  <c:v>21.073690667291878</c:v>
                </c:pt>
                <c:pt idx="5">
                  <c:v>26.25344781433397</c:v>
                </c:pt>
                <c:pt idx="6">
                  <c:v>33.731620327331186</c:v>
                </c:pt>
                <c:pt idx="7">
                  <c:v>43.286094453528143</c:v>
                </c:pt>
                <c:pt idx="8">
                  <c:v>54.689372024936631</c:v>
                </c:pt>
                <c:pt idx="9">
                  <c:v>67.725281898391358</c:v>
                </c:pt>
                <c:pt idx="10">
                  <c:v>82.20842907885681</c:v>
                </c:pt>
                <c:pt idx="11">
                  <c:v>98.004399853630318</c:v>
                </c:pt>
                <c:pt idx="12">
                  <c:v>107.62891939547907</c:v>
                </c:pt>
                <c:pt idx="13">
                  <c:v>111.70473151411946</c:v>
                </c:pt>
                <c:pt idx="14">
                  <c:v>110.71131566674666</c:v>
                </c:pt>
                <c:pt idx="15">
                  <c:v>104.84918956314642</c:v>
                </c:pt>
                <c:pt idx="16">
                  <c:v>94.098178731402697</c:v>
                </c:pt>
                <c:pt idx="17">
                  <c:v>78.442411088844722</c:v>
                </c:pt>
                <c:pt idx="18">
                  <c:v>58.276693416175142</c:v>
                </c:pt>
                <c:pt idx="19">
                  <c:v>34.916486768278936</c:v>
                </c:pt>
                <c:pt idx="20">
                  <c:v>10.869946135179131</c:v>
                </c:pt>
                <c:pt idx="21">
                  <c:v>-10.588923971423313</c:v>
                </c:pt>
                <c:pt idx="22">
                  <c:v>-26.446552278459876</c:v>
                </c:pt>
                <c:pt idx="23">
                  <c:v>-34.774809821668029</c:v>
                </c:pt>
                <c:pt idx="24">
                  <c:v>-34.895120767028629</c:v>
                </c:pt>
                <c:pt idx="25">
                  <c:v>-27.203333996243817</c:v>
                </c:pt>
                <c:pt idx="26">
                  <c:v>-13.060153475332694</c:v>
                </c:pt>
                <c:pt idx="27">
                  <c:v>5.2604847004445787</c:v>
                </c:pt>
                <c:pt idx="28">
                  <c:v>24.868342687521068</c:v>
                </c:pt>
                <c:pt idx="29">
                  <c:v>42.923213832421666</c:v>
                </c:pt>
                <c:pt idx="30">
                  <c:v>57.303997176589405</c:v>
                </c:pt>
                <c:pt idx="31">
                  <c:v>66.839348041856539</c:v>
                </c:pt>
                <c:pt idx="32">
                  <c:v>71.114341561281179</c:v>
                </c:pt>
                <c:pt idx="33">
                  <c:v>70.1661068084953</c:v>
                </c:pt>
                <c:pt idx="34">
                  <c:v>64.302114347600778</c:v>
                </c:pt>
                <c:pt idx="35">
                  <c:v>54.102309618154614</c:v>
                </c:pt>
                <c:pt idx="36">
                  <c:v>40.551853024375596</c:v>
                </c:pt>
                <c:pt idx="37">
                  <c:v>25.168248614050114</c:v>
                </c:pt>
                <c:pt idx="38">
                  <c:v>9.9411927533634188</c:v>
                </c:pt>
                <c:pt idx="39">
                  <c:v>-3.0045907988851961</c:v>
                </c:pt>
                <c:pt idx="40">
                  <c:v>-11.883479685930929</c:v>
                </c:pt>
                <c:pt idx="41">
                  <c:v>-15.603066194484457</c:v>
                </c:pt>
                <c:pt idx="42">
                  <c:v>-13.889112924218857</c:v>
                </c:pt>
                <c:pt idx="43">
                  <c:v>-7.2574776839337174</c:v>
                </c:pt>
                <c:pt idx="44">
                  <c:v>3.0860801079915019</c:v>
                </c:pt>
                <c:pt idx="45">
                  <c:v>15.43518542009609</c:v>
                </c:pt>
                <c:pt idx="46">
                  <c:v>27.897425443759431</c:v>
                </c:pt>
                <c:pt idx="47">
                  <c:v>38.764229222690624</c:v>
                </c:pt>
                <c:pt idx="48">
                  <c:v>46.779766230307558</c:v>
                </c:pt>
                <c:pt idx="49">
                  <c:v>51.220466147530217</c:v>
                </c:pt>
                <c:pt idx="50">
                  <c:v>51.835970863014595</c:v>
                </c:pt>
                <c:pt idx="51">
                  <c:v>48.761126553973554</c:v>
                </c:pt>
                <c:pt idx="52">
                  <c:v>42.469785787389881</c:v>
                </c:pt>
                <c:pt idx="53">
                  <c:v>33.770763402252093</c:v>
                </c:pt>
                <c:pt idx="54">
                  <c:v>23.791712383115723</c:v>
                </c:pt>
                <c:pt idx="55">
                  <c:v>13.883544584185154</c:v>
                </c:pt>
                <c:pt idx="56">
                  <c:v>5.4225212000034659</c:v>
                </c:pt>
                <c:pt idx="57">
                  <c:v>-0.43596750864741557</c:v>
                </c:pt>
                <c:pt idx="58">
                  <c:v>-2.9601442304543042</c:v>
                </c:pt>
                <c:pt idx="59">
                  <c:v>-1.9450458112728581</c:v>
                </c:pt>
                <c:pt idx="60">
                  <c:v>2.2829544556701342</c:v>
                </c:pt>
                <c:pt idx="61">
                  <c:v>8.9404690834665992</c:v>
                </c:pt>
                <c:pt idx="62">
                  <c:v>16.930459507995689</c:v>
                </c:pt>
                <c:pt idx="63">
                  <c:v>25.039984938448391</c:v>
                </c:pt>
                <c:pt idx="64">
                  <c:v>32.148513776636484</c:v>
                </c:pt>
                <c:pt idx="65">
                  <c:v>37.387160695499148</c:v>
                </c:pt>
                <c:pt idx="66">
                  <c:v>40.215647694537395</c:v>
                </c:pt>
                <c:pt idx="67">
                  <c:v>40.429768617668145</c:v>
                </c:pt>
                <c:pt idx="68">
                  <c:v>38.136191363852625</c:v>
                </c:pt>
                <c:pt idx="69">
                  <c:v>33.721826970227575</c:v>
                </c:pt>
                <c:pt idx="70">
                  <c:v>27.819195795950762</c:v>
                </c:pt>
                <c:pt idx="71">
                  <c:v>21.249561357000761</c:v>
                </c:pt>
                <c:pt idx="72">
                  <c:v>14.926270800863797</c:v>
                </c:pt>
                <c:pt idx="73">
                  <c:v>9.7220936159277205</c:v>
                </c:pt>
                <c:pt idx="74">
                  <c:v>6.3298493223118903</c:v>
                </c:pt>
                <c:pt idx="75">
                  <c:v>5.153733203698347</c:v>
                </c:pt>
                <c:pt idx="76">
                  <c:v>6.2553367758241416</c:v>
                </c:pt>
                <c:pt idx="77">
                  <c:v>9.3592874862856767</c:v>
                </c:pt>
                <c:pt idx="78">
                  <c:v>13.912475384714828</c:v>
                </c:pt>
                <c:pt idx="79">
                  <c:v>19.18560248513171</c:v>
                </c:pt>
                <c:pt idx="80">
                  <c:v>24.398256172408725</c:v>
                </c:pt>
                <c:pt idx="81">
                  <c:v>28.840635511420029</c:v>
                </c:pt>
                <c:pt idx="82">
                  <c:v>31.966303466070986</c:v>
                </c:pt>
                <c:pt idx="83">
                  <c:v>33.443983252155853</c:v>
                </c:pt>
                <c:pt idx="84">
                  <c:v>33.172894805000304</c:v>
                </c:pt>
                <c:pt idx="85">
                  <c:v>31.273853638359004</c:v>
                </c:pt>
                <c:pt idx="86">
                  <c:v>28.064929042580829</c:v>
                </c:pt>
                <c:pt idx="87">
                  <c:v>24.02233385544141</c:v>
                </c:pt>
                <c:pt idx="88">
                  <c:v>19.722738016596516</c:v>
                </c:pt>
                <c:pt idx="89">
                  <c:v>15.76669001225812</c:v>
                </c:pt>
                <c:pt idx="90">
                  <c:v>12.691995133050698</c:v>
                </c:pt>
                <c:pt idx="91">
                  <c:v>10.893612247221776</c:v>
                </c:pt>
                <c:pt idx="92">
                  <c:v>10.567068104485383</c:v>
                </c:pt>
                <c:pt idx="93">
                  <c:v>11.686037335120472</c:v>
                </c:pt>
                <c:pt idx="94">
                  <c:v>14.016494335385996</c:v>
                </c:pt>
                <c:pt idx="95">
                  <c:v>17.163155492220497</c:v>
                </c:pt>
                <c:pt idx="96">
                  <c:v>20.638742557585356</c:v>
                </c:pt>
                <c:pt idx="97">
                  <c:v>23.942454781504829</c:v>
                </c:pt>
                <c:pt idx="98">
                  <c:v>26.632603159913884</c:v>
                </c:pt>
                <c:pt idx="99">
                  <c:v>28.381552562895312</c:v>
                </c:pt>
                <c:pt idx="100">
                  <c:v>29.007837142516031</c:v>
                </c:pt>
                <c:pt idx="101">
                  <c:v>28.486654949392342</c:v>
                </c:pt>
                <c:pt idx="102">
                  <c:v>26.942698319558932</c:v>
                </c:pt>
                <c:pt idx="103">
                  <c:v>24.628466242112889</c:v>
                </c:pt>
                <c:pt idx="104">
                  <c:v>21.889445618264986</c:v>
                </c:pt>
                <c:pt idx="105">
                  <c:v>19.117569795282744</c:v>
                </c:pt>
                <c:pt idx="106">
                  <c:v>16.696938835128016</c:v>
                </c:pt>
                <c:pt idx="107">
                  <c:v>14.949306429499813</c:v>
                </c:pt>
                <c:pt idx="108">
                  <c:v>14.088725469722718</c:v>
                </c:pt>
                <c:pt idx="109">
                  <c:v>14.193577639804976</c:v>
                </c:pt>
                <c:pt idx="110">
                  <c:v>15.200612132978382</c:v>
                </c:pt>
                <c:pt idx="111">
                  <c:v>16.921215472659327</c:v>
                </c:pt>
                <c:pt idx="112">
                  <c:v>19.076126048956027</c:v>
                </c:pt>
                <c:pt idx="113">
                  <c:v>21.341711817934012</c:v>
                </c:pt>
                <c:pt idx="114">
                  <c:v>23.399231458513015</c:v>
                </c:pt>
                <c:pt idx="115">
                  <c:v>24.978793352367379</c:v>
                </c:pt>
                <c:pt idx="116">
                  <c:v>25.892026567544949</c:v>
                </c:pt>
                <c:pt idx="117">
                  <c:v>26.050748626604697</c:v>
                </c:pt>
                <c:pt idx="118">
                  <c:v>25.471662948320489</c:v>
                </c:pt>
                <c:pt idx="119">
                  <c:v>24.268493870408179</c:v>
                </c:pt>
                <c:pt idx="120">
                  <c:v>22.633260396295913</c:v>
                </c:pt>
                <c:pt idx="121">
                  <c:v>20.808568853730929</c:v>
                </c:pt>
                <c:pt idx="122">
                  <c:v>19.053615711069376</c:v>
                </c:pt>
                <c:pt idx="123">
                  <c:v>17.607965360689821</c:v>
                </c:pt>
                <c:pt idx="124">
                  <c:v>16.658319179347249</c:v>
                </c:pt>
                <c:pt idx="125">
                  <c:v>16.313572584822339</c:v>
                </c:pt>
                <c:pt idx="126">
                  <c:v>16.592182025199087</c:v>
                </c:pt>
                <c:pt idx="127">
                  <c:v>17.423614553068589</c:v>
                </c:pt>
                <c:pt idx="128">
                  <c:v>18.663097147528877</c:v>
                </c:pt>
                <c:pt idx="129">
                  <c:v>20.11660511576704</c:v>
                </c:pt>
                <c:pt idx="130">
                  <c:v>21.57145134470489</c:v>
                </c:pt>
                <c:pt idx="131">
                  <c:v>22.82726797767803</c:v>
                </c:pt>
                <c:pt idx="132">
                  <c:v>23.722711899090122</c:v>
                </c:pt>
                <c:pt idx="133">
                  <c:v>24.154618317579988</c:v>
                </c:pt>
                <c:pt idx="134">
                  <c:v>24.088007463735629</c:v>
                </c:pt>
                <c:pt idx="135">
                  <c:v>23.556761703094722</c:v>
                </c:pt>
                <c:pt idx="136">
                  <c:v>22.655709785694718</c:v>
                </c:pt>
                <c:pt idx="137">
                  <c:v>21.525438342878129</c:v>
                </c:pt>
                <c:pt idx="138">
                  <c:v>20.331698222476838</c:v>
                </c:pt>
                <c:pt idx="139">
                  <c:v>19.241924054832033</c:v>
                </c:pt>
                <c:pt idx="140">
                  <c:v>18.401986206289827</c:v>
                </c:pt>
                <c:pt idx="141">
                  <c:v>17.916517840804289</c:v>
                </c:pt>
                <c:pt idx="142">
                  <c:v>17.835754291456144</c:v>
                </c:pt>
                <c:pt idx="143">
                  <c:v>18.150784307475114</c:v>
                </c:pt>
                <c:pt idx="144">
                  <c:v>18.797676603304829</c:v>
                </c:pt>
                <c:pt idx="145">
                  <c:v>19.669447017471473</c:v>
                </c:pt>
                <c:pt idx="146">
                  <c:v>20.633588665596537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3437056"/>
        <c:axId val="123438976"/>
      </c:lineChart>
      <c:catAx>
        <c:axId val="12343705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pl-PL" sz="1800" b="1" i="0" baseline="0" dirty="0">
                    <a:latin typeface="Times New Roman" pitchFamily="18" charset="0"/>
                    <a:cs typeface="Times New Roman" pitchFamily="18" charset="0"/>
                  </a:rPr>
                  <a:t>t [s]</a:t>
                </a:r>
              </a:p>
            </c:rich>
          </c:tx>
          <c:layout>
            <c:manualLayout>
              <c:xMode val="edge"/>
              <c:yMode val="edge"/>
              <c:x val="0.9079086317224847"/>
              <c:y val="0.84723215815668296"/>
            </c:manualLayout>
          </c:layout>
          <c:overlay val="0"/>
        </c:title>
        <c:numFmt formatCode="0.00" sourceLinked="1"/>
        <c:majorTickMark val="out"/>
        <c:minorTickMark val="none"/>
        <c:tickLblPos val="nextTo"/>
        <c:crossAx val="123438976"/>
        <c:crosses val="autoZero"/>
        <c:auto val="1"/>
        <c:lblAlgn val="ctr"/>
        <c:lblOffset val="100"/>
        <c:noMultiLvlLbl val="0"/>
      </c:catAx>
      <c:valAx>
        <c:axId val="123438976"/>
        <c:scaling>
          <c:orientation val="minMax"/>
          <c:max val="120"/>
          <c:min val="-40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 marL="0" marR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sz="10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pl-PL" sz="1800" b="1" i="0" baseline="0" dirty="0">
                    <a:latin typeface="Times New Roman" pitchFamily="18" charset="0"/>
                    <a:cs typeface="Times New Roman" pitchFamily="18" charset="0"/>
                  </a:rPr>
                  <a:t>kąt </a:t>
                </a:r>
                <a:r>
                  <a:rPr lang="el-GR" sz="1800" b="1" i="0" baseline="0" dirty="0">
                    <a:latin typeface="Times New Roman" pitchFamily="18" charset="0"/>
                    <a:cs typeface="Times New Roman" pitchFamily="18" charset="0"/>
                  </a:rPr>
                  <a:t>δ</a:t>
                </a:r>
                <a:r>
                  <a:rPr lang="pl-PL" sz="1800" b="1" i="0" baseline="0" dirty="0">
                    <a:latin typeface="Times New Roman" pitchFamily="18" charset="0"/>
                    <a:cs typeface="Times New Roman" pitchFamily="18" charset="0"/>
                  </a:rPr>
                  <a:t> [°]</a:t>
                </a:r>
              </a:p>
            </c:rich>
          </c:tx>
          <c:layout>
            <c:manualLayout>
              <c:xMode val="edge"/>
              <c:yMode val="edge"/>
              <c:x val="1.3797536321518641E-2"/>
              <c:y val="5.5931605594927887E-2"/>
            </c:manualLayout>
          </c:layout>
          <c:overlay val="0"/>
        </c:title>
        <c:numFmt formatCode="0.00" sourceLinked="1"/>
        <c:majorTickMark val="out"/>
        <c:minorTickMark val="none"/>
        <c:tickLblPos val="nextTo"/>
        <c:crossAx val="12343705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pl-PL" sz="1800" dirty="0">
                <a:latin typeface="Times New Roman" pitchFamily="18" charset="0"/>
                <a:cs typeface="Times New Roman" pitchFamily="18" charset="0"/>
              </a:rPr>
              <a:t>Charakterystyka</a:t>
            </a:r>
            <a:r>
              <a:rPr lang="pl-PL" sz="1800" baseline="0" dirty="0">
                <a:latin typeface="Times New Roman" pitchFamily="18" charset="0"/>
                <a:cs typeface="Times New Roman" pitchFamily="18" charset="0"/>
              </a:rPr>
              <a:t> pracy układu </a:t>
            </a:r>
            <a:r>
              <a:rPr lang="pl-PL" sz="1800" baseline="0">
                <a:latin typeface="Times New Roman" pitchFamily="18" charset="0"/>
                <a:cs typeface="Times New Roman" pitchFamily="18" charset="0"/>
              </a:rPr>
              <a:t>dla </a:t>
            </a:r>
            <a:r>
              <a:rPr lang="pl-PL" sz="1800" baseline="0" smtClean="0">
                <a:latin typeface="Times New Roman" pitchFamily="18" charset="0"/>
                <a:cs typeface="Times New Roman" pitchFamily="18" charset="0"/>
              </a:rPr>
              <a:t>tz=0,55s</a:t>
            </a:r>
            <a:endParaRPr lang="pl-PL" sz="1800" dirty="0">
              <a:latin typeface="Times New Roman" pitchFamily="18" charset="0"/>
              <a:cs typeface="Times New Roman" pitchFamily="18" charset="0"/>
            </a:endParaRP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9.4026880213518627E-2"/>
          <c:y val="0.15884702197043529"/>
          <c:w val="0.65746457619925391"/>
          <c:h val="0.73028652477260225"/>
        </c:manualLayout>
      </c:layout>
      <c:lineChart>
        <c:grouping val="standard"/>
        <c:varyColors val="0"/>
        <c:ser>
          <c:idx val="0"/>
          <c:order val="0"/>
          <c:tx>
            <c:v>praca normalna</c:v>
          </c:tx>
          <c:spPr>
            <a:ln>
              <a:solidFill>
                <a:srgbClr val="000099"/>
              </a:solidFill>
            </a:ln>
          </c:spPr>
          <c:marker>
            <c:symbol val="none"/>
          </c:marker>
          <c:cat>
            <c:numRef>
              <c:f>'układ parametry'!$M$16:$M$52</c:f>
              <c:numCache>
                <c:formatCode>General</c:formatCode>
                <c:ptCount val="37"/>
                <c:pt idx="0">
                  <c:v>0</c:v>
                </c:pt>
                <c:pt idx="1">
                  <c:v>5</c:v>
                </c:pt>
                <c:pt idx="2">
                  <c:v>10</c:v>
                </c:pt>
                <c:pt idx="3">
                  <c:v>15</c:v>
                </c:pt>
                <c:pt idx="4">
                  <c:v>20</c:v>
                </c:pt>
                <c:pt idx="5">
                  <c:v>25</c:v>
                </c:pt>
                <c:pt idx="6">
                  <c:v>30</c:v>
                </c:pt>
                <c:pt idx="7">
                  <c:v>35</c:v>
                </c:pt>
                <c:pt idx="8">
                  <c:v>40</c:v>
                </c:pt>
                <c:pt idx="9">
                  <c:v>45</c:v>
                </c:pt>
                <c:pt idx="10">
                  <c:v>50</c:v>
                </c:pt>
                <c:pt idx="11">
                  <c:v>55</c:v>
                </c:pt>
                <c:pt idx="12">
                  <c:v>60</c:v>
                </c:pt>
                <c:pt idx="13">
                  <c:v>65</c:v>
                </c:pt>
                <c:pt idx="14">
                  <c:v>70</c:v>
                </c:pt>
                <c:pt idx="15">
                  <c:v>75</c:v>
                </c:pt>
                <c:pt idx="16">
                  <c:v>80</c:v>
                </c:pt>
                <c:pt idx="17">
                  <c:v>85</c:v>
                </c:pt>
                <c:pt idx="18">
                  <c:v>90</c:v>
                </c:pt>
                <c:pt idx="19">
                  <c:v>95</c:v>
                </c:pt>
                <c:pt idx="20">
                  <c:v>100</c:v>
                </c:pt>
                <c:pt idx="21">
                  <c:v>105</c:v>
                </c:pt>
                <c:pt idx="22">
                  <c:v>110</c:v>
                </c:pt>
                <c:pt idx="23">
                  <c:v>115</c:v>
                </c:pt>
                <c:pt idx="24">
                  <c:v>120</c:v>
                </c:pt>
                <c:pt idx="25">
                  <c:v>125</c:v>
                </c:pt>
                <c:pt idx="26">
                  <c:v>130</c:v>
                </c:pt>
                <c:pt idx="27">
                  <c:v>135</c:v>
                </c:pt>
                <c:pt idx="28">
                  <c:v>140</c:v>
                </c:pt>
                <c:pt idx="29">
                  <c:v>145</c:v>
                </c:pt>
                <c:pt idx="30">
                  <c:v>150</c:v>
                </c:pt>
                <c:pt idx="31">
                  <c:v>155</c:v>
                </c:pt>
                <c:pt idx="32">
                  <c:v>160</c:v>
                </c:pt>
                <c:pt idx="33">
                  <c:v>165</c:v>
                </c:pt>
                <c:pt idx="34">
                  <c:v>170</c:v>
                </c:pt>
                <c:pt idx="35">
                  <c:v>175</c:v>
                </c:pt>
                <c:pt idx="36">
                  <c:v>180</c:v>
                </c:pt>
              </c:numCache>
            </c:numRef>
          </c:cat>
          <c:val>
            <c:numRef>
              <c:f>'układ parametry'!$N$16:$N$52</c:f>
              <c:numCache>
                <c:formatCode>0</c:formatCode>
                <c:ptCount val="37"/>
                <c:pt idx="0" formatCode="General">
                  <c:v>0</c:v>
                </c:pt>
                <c:pt idx="1">
                  <c:v>138.13193602599566</c:v>
                </c:pt>
                <c:pt idx="2">
                  <c:v>275.2126046124888</c:v>
                </c:pt>
                <c:pt idx="3">
                  <c:v>410.19873909996744</c:v>
                </c:pt>
                <c:pt idx="4">
                  <c:v>542.06301349812441</c:v>
                </c:pt>
                <c:pt idx="5">
                  <c:v>669.80186105696487</c:v>
                </c:pt>
                <c:pt idx="6">
                  <c:v>792.44311201573748</c:v>
                </c:pt>
                <c:pt idx="7">
                  <c:v>909.05339240184253</c:v>
                </c:pt>
                <c:pt idx="8">
                  <c:v>1018.7452275703201</c:v>
                </c:pt>
                <c:pt idx="9">
                  <c:v>1120.6837964217998</c:v>
                </c:pt>
                <c:pt idx="10">
                  <c:v>1214.0932848951297</c:v>
                </c:pt>
                <c:pt idx="11">
                  <c:v>1298.2627903808479</c:v>
                </c:pt>
                <c:pt idx="12">
                  <c:v>1372.5517321192558</c:v>
                </c:pt>
                <c:pt idx="13">
                  <c:v>1436.3947264068374</c:v>
                </c:pt>
                <c:pt idx="14">
                  <c:v>1489.3058895076251</c:v>
                </c:pt>
                <c:pt idx="15">
                  <c:v>1530.8825355217689</c:v>
                </c:pt>
                <c:pt idx="16">
                  <c:v>1560.8082410684449</c:v>
                </c:pt>
                <c:pt idx="17">
                  <c:v>1578.8552534588071</c:v>
                </c:pt>
                <c:pt idx="18">
                  <c:v>1584.8862240314752</c:v>
                </c:pt>
                <c:pt idx="19">
                  <c:v>1578.8552534588071</c:v>
                </c:pt>
                <c:pt idx="20">
                  <c:v>1560.8082410684449</c:v>
                </c:pt>
                <c:pt idx="21">
                  <c:v>1530.8825355217689</c:v>
                </c:pt>
                <c:pt idx="22">
                  <c:v>1489.3058895076251</c:v>
                </c:pt>
                <c:pt idx="23">
                  <c:v>1436.3947264068374</c:v>
                </c:pt>
                <c:pt idx="24">
                  <c:v>1372.5517321192558</c:v>
                </c:pt>
                <c:pt idx="25">
                  <c:v>1298.2627903808479</c:v>
                </c:pt>
                <c:pt idx="26">
                  <c:v>1214.0932848951297</c:v>
                </c:pt>
                <c:pt idx="27">
                  <c:v>1120.6837964217998</c:v>
                </c:pt>
                <c:pt idx="28">
                  <c:v>1018.7452275703205</c:v>
                </c:pt>
                <c:pt idx="29">
                  <c:v>909.05339240184253</c:v>
                </c:pt>
                <c:pt idx="30">
                  <c:v>792.44311201573748</c:v>
                </c:pt>
                <c:pt idx="31">
                  <c:v>669.80186105696498</c:v>
                </c:pt>
                <c:pt idx="32">
                  <c:v>542.06301349812497</c:v>
                </c:pt>
                <c:pt idx="33">
                  <c:v>410.1987390999679</c:v>
                </c:pt>
                <c:pt idx="34">
                  <c:v>275.21260461248875</c:v>
                </c:pt>
                <c:pt idx="35">
                  <c:v>138.13193602599571</c:v>
                </c:pt>
                <c:pt idx="36">
                  <c:v>1.9417209085781544E-13</c:v>
                </c:pt>
              </c:numCache>
            </c:numRef>
          </c:val>
          <c:smooth val="0"/>
        </c:ser>
        <c:ser>
          <c:idx val="1"/>
          <c:order val="1"/>
          <c:tx>
            <c:v>zwarcie</c:v>
          </c:tx>
          <c:marker>
            <c:symbol val="none"/>
          </c:marker>
          <c:cat>
            <c:numRef>
              <c:f>'układ parametry'!$M$16:$M$52</c:f>
              <c:numCache>
                <c:formatCode>General</c:formatCode>
                <c:ptCount val="37"/>
                <c:pt idx="0">
                  <c:v>0</c:v>
                </c:pt>
                <c:pt idx="1">
                  <c:v>5</c:v>
                </c:pt>
                <c:pt idx="2">
                  <c:v>10</c:v>
                </c:pt>
                <c:pt idx="3">
                  <c:v>15</c:v>
                </c:pt>
                <c:pt idx="4">
                  <c:v>20</c:v>
                </c:pt>
                <c:pt idx="5">
                  <c:v>25</c:v>
                </c:pt>
                <c:pt idx="6">
                  <c:v>30</c:v>
                </c:pt>
                <c:pt idx="7">
                  <c:v>35</c:v>
                </c:pt>
                <c:pt idx="8">
                  <c:v>40</c:v>
                </c:pt>
                <c:pt idx="9">
                  <c:v>45</c:v>
                </c:pt>
                <c:pt idx="10">
                  <c:v>50</c:v>
                </c:pt>
                <c:pt idx="11">
                  <c:v>55</c:v>
                </c:pt>
                <c:pt idx="12">
                  <c:v>60</c:v>
                </c:pt>
                <c:pt idx="13">
                  <c:v>65</c:v>
                </c:pt>
                <c:pt idx="14">
                  <c:v>70</c:v>
                </c:pt>
                <c:pt idx="15">
                  <c:v>75</c:v>
                </c:pt>
                <c:pt idx="16">
                  <c:v>80</c:v>
                </c:pt>
                <c:pt idx="17">
                  <c:v>85</c:v>
                </c:pt>
                <c:pt idx="18">
                  <c:v>90</c:v>
                </c:pt>
                <c:pt idx="19">
                  <c:v>95</c:v>
                </c:pt>
                <c:pt idx="20">
                  <c:v>100</c:v>
                </c:pt>
                <c:pt idx="21">
                  <c:v>105</c:v>
                </c:pt>
                <c:pt idx="22">
                  <c:v>110</c:v>
                </c:pt>
                <c:pt idx="23">
                  <c:v>115</c:v>
                </c:pt>
                <c:pt idx="24">
                  <c:v>120</c:v>
                </c:pt>
                <c:pt idx="25">
                  <c:v>125</c:v>
                </c:pt>
                <c:pt idx="26">
                  <c:v>130</c:v>
                </c:pt>
                <c:pt idx="27">
                  <c:v>135</c:v>
                </c:pt>
                <c:pt idx="28">
                  <c:v>140</c:v>
                </c:pt>
                <c:pt idx="29">
                  <c:v>145</c:v>
                </c:pt>
                <c:pt idx="30">
                  <c:v>150</c:v>
                </c:pt>
                <c:pt idx="31">
                  <c:v>155</c:v>
                </c:pt>
                <c:pt idx="32">
                  <c:v>160</c:v>
                </c:pt>
                <c:pt idx="33">
                  <c:v>165</c:v>
                </c:pt>
                <c:pt idx="34">
                  <c:v>170</c:v>
                </c:pt>
                <c:pt idx="35">
                  <c:v>175</c:v>
                </c:pt>
                <c:pt idx="36">
                  <c:v>180</c:v>
                </c:pt>
              </c:numCache>
            </c:numRef>
          </c:cat>
          <c:val>
            <c:numRef>
              <c:f>'układ parametry'!$O$16:$O$52</c:f>
              <c:numCache>
                <c:formatCode>0</c:formatCode>
                <c:ptCount val="37"/>
                <c:pt idx="0" formatCode="General">
                  <c:v>0</c:v>
                </c:pt>
                <c:pt idx="1">
                  <c:v>13.894528405186168</c:v>
                </c:pt>
                <c:pt idx="2">
                  <c:v>27.683311059463229</c:v>
                </c:pt>
                <c:pt idx="3">
                  <c:v>41.261407000937545</c:v>
                </c:pt>
                <c:pt idx="4">
                  <c:v>54.525478720816011</c:v>
                </c:pt>
                <c:pt idx="5">
                  <c:v>67.374578624244819</c:v>
                </c:pt>
                <c:pt idx="6">
                  <c:v>79.710917302460288</c:v>
                </c:pt>
                <c:pt idx="7">
                  <c:v>91.440607769236706</c:v>
                </c:pt>
                <c:pt idx="8">
                  <c:v>102.47437999753943</c:v>
                </c:pt>
                <c:pt idx="9">
                  <c:v>112.72826031833955</c:v>
                </c:pt>
                <c:pt idx="10">
                  <c:v>122.12421051093223</c:v>
                </c:pt>
                <c:pt idx="11">
                  <c:v>130.59072172092218</c:v>
                </c:pt>
                <c:pt idx="12">
                  <c:v>138.06335868578236</c:v>
                </c:pt>
                <c:pt idx="13">
                  <c:v>144.48525012610759</c:v>
                </c:pt>
                <c:pt idx="14">
                  <c:v>149.80752157039547</c:v>
                </c:pt>
                <c:pt idx="15">
                  <c:v>153.98966731927717</c:v>
                </c:pt>
                <c:pt idx="16">
                  <c:v>156.99985871835514</c:v>
                </c:pt>
                <c:pt idx="17">
                  <c:v>158.81518639348107</c:v>
                </c:pt>
                <c:pt idx="18">
                  <c:v>159.4218346049206</c:v>
                </c:pt>
                <c:pt idx="19">
                  <c:v>158.81518639348107</c:v>
                </c:pt>
                <c:pt idx="20">
                  <c:v>156.99985871835514</c:v>
                </c:pt>
                <c:pt idx="21">
                  <c:v>153.98966731927717</c:v>
                </c:pt>
                <c:pt idx="22">
                  <c:v>149.80752157039547</c:v>
                </c:pt>
                <c:pt idx="23">
                  <c:v>144.48525012610762</c:v>
                </c:pt>
                <c:pt idx="24">
                  <c:v>138.06335868578236</c:v>
                </c:pt>
                <c:pt idx="25">
                  <c:v>130.59072172092218</c:v>
                </c:pt>
                <c:pt idx="26">
                  <c:v>122.12421051093223</c:v>
                </c:pt>
                <c:pt idx="27">
                  <c:v>112.72826031833957</c:v>
                </c:pt>
                <c:pt idx="28">
                  <c:v>102.47437999753946</c:v>
                </c:pt>
                <c:pt idx="29">
                  <c:v>91.440607769236735</c:v>
                </c:pt>
                <c:pt idx="30">
                  <c:v>79.710917302460288</c:v>
                </c:pt>
                <c:pt idx="31">
                  <c:v>67.374578624244819</c:v>
                </c:pt>
                <c:pt idx="32">
                  <c:v>54.525478720816032</c:v>
                </c:pt>
                <c:pt idx="33">
                  <c:v>41.261407000937595</c:v>
                </c:pt>
                <c:pt idx="34">
                  <c:v>27.683311059463222</c:v>
                </c:pt>
                <c:pt idx="35">
                  <c:v>13.894528405186168</c:v>
                </c:pt>
                <c:pt idx="36">
                  <c:v>1.9531541434491918E-14</c:v>
                </c:pt>
              </c:numCache>
            </c:numRef>
          </c:val>
          <c:smooth val="0"/>
        </c:ser>
        <c:ser>
          <c:idx val="2"/>
          <c:order val="2"/>
          <c:tx>
            <c:v>wyłączenie 1 toru</c:v>
          </c:tx>
          <c:spPr>
            <a:ln>
              <a:solidFill>
                <a:srgbClr val="0070C0"/>
              </a:solidFill>
            </a:ln>
          </c:spPr>
          <c:marker>
            <c:symbol val="none"/>
          </c:marker>
          <c:cat>
            <c:numRef>
              <c:f>'układ parametry'!$M$16:$M$52</c:f>
              <c:numCache>
                <c:formatCode>General</c:formatCode>
                <c:ptCount val="37"/>
                <c:pt idx="0">
                  <c:v>0</c:v>
                </c:pt>
                <c:pt idx="1">
                  <c:v>5</c:v>
                </c:pt>
                <c:pt idx="2">
                  <c:v>10</c:v>
                </c:pt>
                <c:pt idx="3">
                  <c:v>15</c:v>
                </c:pt>
                <c:pt idx="4">
                  <c:v>20</c:v>
                </c:pt>
                <c:pt idx="5">
                  <c:v>25</c:v>
                </c:pt>
                <c:pt idx="6">
                  <c:v>30</c:v>
                </c:pt>
                <c:pt idx="7">
                  <c:v>35</c:v>
                </c:pt>
                <c:pt idx="8">
                  <c:v>40</c:v>
                </c:pt>
                <c:pt idx="9">
                  <c:v>45</c:v>
                </c:pt>
                <c:pt idx="10">
                  <c:v>50</c:v>
                </c:pt>
                <c:pt idx="11">
                  <c:v>55</c:v>
                </c:pt>
                <c:pt idx="12">
                  <c:v>60</c:v>
                </c:pt>
                <c:pt idx="13">
                  <c:v>65</c:v>
                </c:pt>
                <c:pt idx="14">
                  <c:v>70</c:v>
                </c:pt>
                <c:pt idx="15">
                  <c:v>75</c:v>
                </c:pt>
                <c:pt idx="16">
                  <c:v>80</c:v>
                </c:pt>
                <c:pt idx="17">
                  <c:v>85</c:v>
                </c:pt>
                <c:pt idx="18">
                  <c:v>90</c:v>
                </c:pt>
                <c:pt idx="19">
                  <c:v>95</c:v>
                </c:pt>
                <c:pt idx="20">
                  <c:v>100</c:v>
                </c:pt>
                <c:pt idx="21">
                  <c:v>105</c:v>
                </c:pt>
                <c:pt idx="22">
                  <c:v>110</c:v>
                </c:pt>
                <c:pt idx="23">
                  <c:v>115</c:v>
                </c:pt>
                <c:pt idx="24">
                  <c:v>120</c:v>
                </c:pt>
                <c:pt idx="25">
                  <c:v>125</c:v>
                </c:pt>
                <c:pt idx="26">
                  <c:v>130</c:v>
                </c:pt>
                <c:pt idx="27">
                  <c:v>135</c:v>
                </c:pt>
                <c:pt idx="28">
                  <c:v>140</c:v>
                </c:pt>
                <c:pt idx="29">
                  <c:v>145</c:v>
                </c:pt>
                <c:pt idx="30">
                  <c:v>150</c:v>
                </c:pt>
                <c:pt idx="31">
                  <c:v>155</c:v>
                </c:pt>
                <c:pt idx="32">
                  <c:v>160</c:v>
                </c:pt>
                <c:pt idx="33">
                  <c:v>165</c:v>
                </c:pt>
                <c:pt idx="34">
                  <c:v>170</c:v>
                </c:pt>
                <c:pt idx="35">
                  <c:v>175</c:v>
                </c:pt>
                <c:pt idx="36">
                  <c:v>180</c:v>
                </c:pt>
              </c:numCache>
            </c:numRef>
          </c:cat>
          <c:val>
            <c:numRef>
              <c:f>'układ parametry'!$P$16:$P$52</c:f>
              <c:numCache>
                <c:formatCode>0</c:formatCode>
                <c:ptCount val="37"/>
                <c:pt idx="0" formatCode="General">
                  <c:v>0</c:v>
                </c:pt>
                <c:pt idx="1">
                  <c:v>123.59524933946165</c:v>
                </c:pt>
                <c:pt idx="2">
                  <c:v>246.24986420259683</c:v>
                </c:pt>
                <c:pt idx="3">
                  <c:v>367.03036890941894</c:v>
                </c:pt>
                <c:pt idx="4">
                  <c:v>485.01755088984402</c:v>
                </c:pt>
                <c:pt idx="5">
                  <c:v>599.31345644639305</c:v>
                </c:pt>
                <c:pt idx="6">
                  <c:v>709.04822472402248</c:v>
                </c:pt>
                <c:pt idx="7">
                  <c:v>813.38670787648368</c:v>
                </c:pt>
                <c:pt idx="8">
                  <c:v>911.53482704568012</c:v>
                </c:pt>
                <c:pt idx="9">
                  <c:v>1002.7456157812793</c:v>
                </c:pt>
                <c:pt idx="10">
                  <c:v>1086.3249049064298</c:v>
                </c:pt>
                <c:pt idx="11">
                  <c:v>1161.6366055643309</c:v>
                </c:pt>
                <c:pt idx="12">
                  <c:v>1228.1075502385258</c:v>
                </c:pt>
                <c:pt idx="13">
                  <c:v>1285.2318549037961</c:v>
                </c:pt>
                <c:pt idx="14">
                  <c:v>1332.5747691090291</c:v>
                </c:pt>
                <c:pt idx="15">
                  <c:v>1369.7759846907015</c:v>
                </c:pt>
                <c:pt idx="16">
                  <c:v>1396.5523779355242</c:v>
                </c:pt>
                <c:pt idx="17">
                  <c:v>1412.7001643228762</c:v>
                </c:pt>
                <c:pt idx="18">
                  <c:v>1418.0964494480497</c:v>
                </c:pt>
                <c:pt idx="19">
                  <c:v>1412.7001643228762</c:v>
                </c:pt>
                <c:pt idx="20">
                  <c:v>1396.5523779355242</c:v>
                </c:pt>
                <c:pt idx="21">
                  <c:v>1369.7759846907015</c:v>
                </c:pt>
                <c:pt idx="22">
                  <c:v>1332.5747691090301</c:v>
                </c:pt>
                <c:pt idx="23">
                  <c:v>1285.2318549037961</c:v>
                </c:pt>
                <c:pt idx="24">
                  <c:v>1228.1075502385258</c:v>
                </c:pt>
                <c:pt idx="25">
                  <c:v>1161.6366055643307</c:v>
                </c:pt>
                <c:pt idx="26">
                  <c:v>1086.3249049064298</c:v>
                </c:pt>
                <c:pt idx="27">
                  <c:v>1002.7456157812796</c:v>
                </c:pt>
                <c:pt idx="28">
                  <c:v>911.53482704568057</c:v>
                </c:pt>
                <c:pt idx="29">
                  <c:v>813.38670787648414</c:v>
                </c:pt>
                <c:pt idx="30">
                  <c:v>709.04822472402248</c:v>
                </c:pt>
                <c:pt idx="31">
                  <c:v>599.31345644639305</c:v>
                </c:pt>
                <c:pt idx="32">
                  <c:v>485.0175508898443</c:v>
                </c:pt>
                <c:pt idx="33">
                  <c:v>367.03036890941894</c:v>
                </c:pt>
                <c:pt idx="34">
                  <c:v>246.24986420259674</c:v>
                </c:pt>
                <c:pt idx="35">
                  <c:v>123.59524933946165</c:v>
                </c:pt>
                <c:pt idx="36">
                  <c:v>1.7373786739526999E-13</c:v>
                </c:pt>
              </c:numCache>
            </c:numRef>
          </c:val>
          <c:smooth val="0"/>
        </c:ser>
        <c:ser>
          <c:idx val="3"/>
          <c:order val="3"/>
          <c:tx>
            <c:v>moc elektryczna Pe0=Pm</c:v>
          </c:tx>
          <c:marker>
            <c:symbol val="none"/>
          </c:marker>
          <c:cat>
            <c:numRef>
              <c:f>'układ parametry'!$M$16:$M$52</c:f>
              <c:numCache>
                <c:formatCode>General</c:formatCode>
                <c:ptCount val="37"/>
                <c:pt idx="0">
                  <c:v>0</c:v>
                </c:pt>
                <c:pt idx="1">
                  <c:v>5</c:v>
                </c:pt>
                <c:pt idx="2">
                  <c:v>10</c:v>
                </c:pt>
                <c:pt idx="3">
                  <c:v>15</c:v>
                </c:pt>
                <c:pt idx="4">
                  <c:v>20</c:v>
                </c:pt>
                <c:pt idx="5">
                  <c:v>25</c:v>
                </c:pt>
                <c:pt idx="6">
                  <c:v>30</c:v>
                </c:pt>
                <c:pt idx="7">
                  <c:v>35</c:v>
                </c:pt>
                <c:pt idx="8">
                  <c:v>40</c:v>
                </c:pt>
                <c:pt idx="9">
                  <c:v>45</c:v>
                </c:pt>
                <c:pt idx="10">
                  <c:v>50</c:v>
                </c:pt>
                <c:pt idx="11">
                  <c:v>55</c:v>
                </c:pt>
                <c:pt idx="12">
                  <c:v>60</c:v>
                </c:pt>
                <c:pt idx="13">
                  <c:v>65</c:v>
                </c:pt>
                <c:pt idx="14">
                  <c:v>70</c:v>
                </c:pt>
                <c:pt idx="15">
                  <c:v>75</c:v>
                </c:pt>
                <c:pt idx="16">
                  <c:v>80</c:v>
                </c:pt>
                <c:pt idx="17">
                  <c:v>85</c:v>
                </c:pt>
                <c:pt idx="18">
                  <c:v>90</c:v>
                </c:pt>
                <c:pt idx="19">
                  <c:v>95</c:v>
                </c:pt>
                <c:pt idx="20">
                  <c:v>100</c:v>
                </c:pt>
                <c:pt idx="21">
                  <c:v>105</c:v>
                </c:pt>
                <c:pt idx="22">
                  <c:v>110</c:v>
                </c:pt>
                <c:pt idx="23">
                  <c:v>115</c:v>
                </c:pt>
                <c:pt idx="24">
                  <c:v>120</c:v>
                </c:pt>
                <c:pt idx="25">
                  <c:v>125</c:v>
                </c:pt>
                <c:pt idx="26">
                  <c:v>130</c:v>
                </c:pt>
                <c:pt idx="27">
                  <c:v>135</c:v>
                </c:pt>
                <c:pt idx="28">
                  <c:v>140</c:v>
                </c:pt>
                <c:pt idx="29">
                  <c:v>145</c:v>
                </c:pt>
                <c:pt idx="30">
                  <c:v>150</c:v>
                </c:pt>
                <c:pt idx="31">
                  <c:v>155</c:v>
                </c:pt>
                <c:pt idx="32">
                  <c:v>160</c:v>
                </c:pt>
                <c:pt idx="33">
                  <c:v>165</c:v>
                </c:pt>
                <c:pt idx="34">
                  <c:v>170</c:v>
                </c:pt>
                <c:pt idx="35">
                  <c:v>175</c:v>
                </c:pt>
                <c:pt idx="36">
                  <c:v>180</c:v>
                </c:pt>
              </c:numCache>
            </c:numRef>
          </c:cat>
          <c:val>
            <c:numRef>
              <c:f>'układ parametry'!$L$16:$L$52</c:f>
              <c:numCache>
                <c:formatCode>General</c:formatCode>
                <c:ptCount val="37"/>
                <c:pt idx="0" formatCode="0">
                  <c:v>500.16281979702836</c:v>
                </c:pt>
                <c:pt idx="1">
                  <c:v>500</c:v>
                </c:pt>
                <c:pt idx="2">
                  <c:v>500</c:v>
                </c:pt>
                <c:pt idx="3">
                  <c:v>500</c:v>
                </c:pt>
                <c:pt idx="4">
                  <c:v>500</c:v>
                </c:pt>
                <c:pt idx="5">
                  <c:v>500</c:v>
                </c:pt>
                <c:pt idx="6">
                  <c:v>500</c:v>
                </c:pt>
                <c:pt idx="7">
                  <c:v>500</c:v>
                </c:pt>
                <c:pt idx="8">
                  <c:v>500</c:v>
                </c:pt>
                <c:pt idx="9">
                  <c:v>500</c:v>
                </c:pt>
                <c:pt idx="10">
                  <c:v>500</c:v>
                </c:pt>
                <c:pt idx="11">
                  <c:v>500</c:v>
                </c:pt>
                <c:pt idx="12">
                  <c:v>500</c:v>
                </c:pt>
                <c:pt idx="13">
                  <c:v>500</c:v>
                </c:pt>
                <c:pt idx="14">
                  <c:v>500</c:v>
                </c:pt>
                <c:pt idx="15">
                  <c:v>500</c:v>
                </c:pt>
                <c:pt idx="16">
                  <c:v>500</c:v>
                </c:pt>
                <c:pt idx="17">
                  <c:v>500</c:v>
                </c:pt>
                <c:pt idx="18">
                  <c:v>500</c:v>
                </c:pt>
                <c:pt idx="19">
                  <c:v>500</c:v>
                </c:pt>
                <c:pt idx="20">
                  <c:v>500</c:v>
                </c:pt>
                <c:pt idx="21">
                  <c:v>500</c:v>
                </c:pt>
                <c:pt idx="22">
                  <c:v>500</c:v>
                </c:pt>
                <c:pt idx="23">
                  <c:v>500</c:v>
                </c:pt>
                <c:pt idx="24">
                  <c:v>500</c:v>
                </c:pt>
                <c:pt idx="25">
                  <c:v>500</c:v>
                </c:pt>
                <c:pt idx="26">
                  <c:v>500</c:v>
                </c:pt>
                <c:pt idx="27">
                  <c:v>500</c:v>
                </c:pt>
                <c:pt idx="28">
                  <c:v>500</c:v>
                </c:pt>
                <c:pt idx="29">
                  <c:v>500</c:v>
                </c:pt>
                <c:pt idx="30">
                  <c:v>500</c:v>
                </c:pt>
                <c:pt idx="31">
                  <c:v>500</c:v>
                </c:pt>
                <c:pt idx="32">
                  <c:v>500</c:v>
                </c:pt>
                <c:pt idx="33">
                  <c:v>500</c:v>
                </c:pt>
                <c:pt idx="34">
                  <c:v>500</c:v>
                </c:pt>
                <c:pt idx="35">
                  <c:v>500</c:v>
                </c:pt>
                <c:pt idx="36">
                  <c:v>500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30123264"/>
        <c:axId val="130125184"/>
      </c:lineChart>
      <c:catAx>
        <c:axId val="130123264"/>
        <c:scaling>
          <c:orientation val="minMax"/>
        </c:scaling>
        <c:delete val="0"/>
        <c:axPos val="b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pl-PL" sz="1800" dirty="0">
                    <a:latin typeface="Times New Roman" pitchFamily="18" charset="0"/>
                    <a:cs typeface="Times New Roman" pitchFamily="18" charset="0"/>
                  </a:rPr>
                  <a:t>kąt obciążenia [˚]</a:t>
                </a:r>
              </a:p>
            </c:rich>
          </c:tx>
          <c:layout>
            <c:manualLayout>
              <c:xMode val="edge"/>
              <c:yMode val="edge"/>
              <c:x val="0.76299848420008598"/>
              <c:y val="0.8772091908429489"/>
            </c:manualLayout>
          </c:layout>
          <c:overlay val="0"/>
        </c:title>
        <c:numFmt formatCode="General" sourceLinked="1"/>
        <c:majorTickMark val="none"/>
        <c:minorTickMark val="none"/>
        <c:tickLblPos val="nextTo"/>
        <c:crossAx val="130125184"/>
        <c:crosses val="autoZero"/>
        <c:auto val="1"/>
        <c:lblAlgn val="ctr"/>
        <c:lblOffset val="100"/>
        <c:noMultiLvlLbl val="0"/>
      </c:catAx>
      <c:valAx>
        <c:axId val="130125184"/>
        <c:scaling>
          <c:orientation val="minMax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pl-PL" sz="1800" dirty="0">
                    <a:latin typeface="Times New Roman" pitchFamily="18" charset="0"/>
                    <a:cs typeface="Times New Roman" pitchFamily="18" charset="0"/>
                  </a:rPr>
                  <a:t>Moc [MW]</a:t>
                </a:r>
              </a:p>
            </c:rich>
          </c:tx>
          <c:layout>
            <c:manualLayout>
              <c:xMode val="edge"/>
              <c:yMode val="edge"/>
              <c:x val="3.6425110688063513E-2"/>
              <c:y val="6.9617545191580518E-2"/>
            </c:manualLayout>
          </c:layout>
          <c:overlay val="0"/>
        </c:title>
        <c:numFmt formatCode="General" sourceLinked="1"/>
        <c:majorTickMark val="none"/>
        <c:minorTickMark val="none"/>
        <c:tickLblPos val="nextTo"/>
        <c:crossAx val="130123264"/>
        <c:crosses val="autoZero"/>
        <c:crossBetween val="midCat"/>
      </c:valAx>
    </c:plotArea>
    <c:legend>
      <c:legendPos val="r"/>
      <c:legendEntry>
        <c:idx val="0"/>
        <c:txPr>
          <a:bodyPr/>
          <a:lstStyle/>
          <a:p>
            <a:pPr>
              <a:defRPr sz="1600">
                <a:latin typeface="Times New Roman" pitchFamily="18" charset="0"/>
                <a:cs typeface="Times New Roman" pitchFamily="18" charset="0"/>
              </a:defRPr>
            </a:pPr>
            <a:endParaRPr lang="pl-PL"/>
          </a:p>
        </c:txPr>
      </c:legendEntry>
      <c:legendEntry>
        <c:idx val="1"/>
        <c:txPr>
          <a:bodyPr/>
          <a:lstStyle/>
          <a:p>
            <a:pPr>
              <a:defRPr sz="1600">
                <a:latin typeface="Times New Roman" pitchFamily="18" charset="0"/>
                <a:cs typeface="Times New Roman" pitchFamily="18" charset="0"/>
              </a:defRPr>
            </a:pPr>
            <a:endParaRPr lang="pl-PL"/>
          </a:p>
        </c:txPr>
      </c:legendEntry>
      <c:legendEntry>
        <c:idx val="2"/>
        <c:txPr>
          <a:bodyPr/>
          <a:lstStyle/>
          <a:p>
            <a:pPr>
              <a:defRPr sz="1600">
                <a:latin typeface="Times New Roman" pitchFamily="18" charset="0"/>
                <a:cs typeface="Times New Roman" pitchFamily="18" charset="0"/>
              </a:defRPr>
            </a:pPr>
            <a:endParaRPr lang="pl-PL"/>
          </a:p>
        </c:txPr>
      </c:legendEntry>
      <c:legendEntry>
        <c:idx val="3"/>
        <c:txPr>
          <a:bodyPr/>
          <a:lstStyle/>
          <a:p>
            <a:pPr>
              <a:defRPr sz="1600">
                <a:latin typeface="Times New Roman" pitchFamily="18" charset="0"/>
                <a:cs typeface="Times New Roman" pitchFamily="18" charset="0"/>
              </a:defRPr>
            </a:pPr>
            <a:endParaRPr lang="pl-PL"/>
          </a:p>
        </c:txPr>
      </c:legendEntry>
      <c:layout>
        <c:manualLayout>
          <c:xMode val="edge"/>
          <c:yMode val="edge"/>
          <c:x val="0.7439284382886926"/>
          <c:y val="0.24665726580231773"/>
          <c:w val="0.24343179003204451"/>
          <c:h val="0.54241808502330302"/>
        </c:manualLayout>
      </c:layout>
      <c:overlay val="0"/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pl-PL" sz="1800" b="1" i="0" baseline="0" dirty="0" smtClean="0">
                <a:latin typeface="Times New Roman" pitchFamily="18" charset="0"/>
                <a:cs typeface="Times New Roman" pitchFamily="18" charset="0"/>
              </a:rPr>
              <a:t>Przebieg </a:t>
            </a:r>
            <a:r>
              <a:rPr lang="el-GR" sz="1800" b="1" i="0" baseline="0" dirty="0" smtClean="0">
                <a:latin typeface="Times New Roman" pitchFamily="18" charset="0"/>
                <a:cs typeface="Times New Roman" pitchFamily="18" charset="0"/>
              </a:rPr>
              <a:t>δ</a:t>
            </a:r>
            <a:r>
              <a:rPr lang="pl-PL" sz="1800" b="1" i="0" baseline="0" dirty="0" smtClean="0">
                <a:latin typeface="Times New Roman" pitchFamily="18" charset="0"/>
                <a:cs typeface="Times New Roman" pitchFamily="18" charset="0"/>
              </a:rPr>
              <a:t>(t) kąta obciążenia w funkcji czasu  dla </a:t>
            </a: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pl-PL" sz="1800" b="1" i="0" baseline="0" smtClean="0">
                <a:latin typeface="Times New Roman" pitchFamily="18" charset="0"/>
                <a:cs typeface="Times New Roman" pitchFamily="18" charset="0"/>
              </a:rPr>
              <a:t> tz=0,55s</a:t>
            </a:r>
            <a:endParaRPr lang="pl-PL" sz="1800" b="1" i="0" baseline="0" dirty="0">
              <a:latin typeface="Times New Roman" pitchFamily="18" charset="0"/>
              <a:cs typeface="Times New Roman" pitchFamily="18" charset="0"/>
            </a:endParaRPr>
          </a:p>
        </c:rich>
      </c:tx>
      <c:layout>
        <c:manualLayout>
          <c:xMode val="edge"/>
          <c:yMode val="edge"/>
          <c:x val="0.13821066471941271"/>
          <c:y val="0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1971364855056227"/>
          <c:y val="0.16317610012534595"/>
          <c:w val="0.79686388453104418"/>
          <c:h val="0.6612678865451872"/>
        </c:manualLayout>
      </c:layout>
      <c:lineChart>
        <c:grouping val="standard"/>
        <c:varyColors val="0"/>
        <c:ser>
          <c:idx val="0"/>
          <c:order val="0"/>
          <c:spPr>
            <a:ln>
              <a:solidFill>
                <a:srgbClr val="FF0000"/>
              </a:solidFill>
            </a:ln>
          </c:spPr>
          <c:marker>
            <c:symbol val="none"/>
          </c:marker>
          <c:cat>
            <c:numRef>
              <c:f>'tz=0,45s'!$D$4:$D$150</c:f>
              <c:numCache>
                <c:formatCode>0.00</c:formatCode>
                <c:ptCount val="147"/>
                <c:pt idx="0">
                  <c:v>0</c:v>
                </c:pt>
                <c:pt idx="1">
                  <c:v>0.05</c:v>
                </c:pt>
                <c:pt idx="2">
                  <c:v>0.1</c:v>
                </c:pt>
                <c:pt idx="3">
                  <c:v>0.15000000000000024</c:v>
                </c:pt>
                <c:pt idx="4">
                  <c:v>0.2</c:v>
                </c:pt>
                <c:pt idx="5">
                  <c:v>0.25</c:v>
                </c:pt>
                <c:pt idx="6">
                  <c:v>0.30000000000000032</c:v>
                </c:pt>
                <c:pt idx="7">
                  <c:v>0.35000000000000031</c:v>
                </c:pt>
                <c:pt idx="8">
                  <c:v>0.40000000000000008</c:v>
                </c:pt>
                <c:pt idx="9">
                  <c:v>0.45</c:v>
                </c:pt>
                <c:pt idx="10">
                  <c:v>0.5</c:v>
                </c:pt>
                <c:pt idx="11">
                  <c:v>0.54999999999999993</c:v>
                </c:pt>
                <c:pt idx="12">
                  <c:v>0.60000000000000064</c:v>
                </c:pt>
                <c:pt idx="13">
                  <c:v>0.6500000000000018</c:v>
                </c:pt>
                <c:pt idx="14">
                  <c:v>0.70000000000000062</c:v>
                </c:pt>
                <c:pt idx="15">
                  <c:v>0.75000000000000167</c:v>
                </c:pt>
                <c:pt idx="16">
                  <c:v>0.8000000000000006</c:v>
                </c:pt>
                <c:pt idx="17">
                  <c:v>0.85000000000000064</c:v>
                </c:pt>
                <c:pt idx="18">
                  <c:v>0.90000000000000024</c:v>
                </c:pt>
                <c:pt idx="19">
                  <c:v>0.95000000000000062</c:v>
                </c:pt>
                <c:pt idx="20">
                  <c:v>1.0000000000000002</c:v>
                </c:pt>
                <c:pt idx="21">
                  <c:v>1.0500000000000003</c:v>
                </c:pt>
                <c:pt idx="22">
                  <c:v>1.1000000000000003</c:v>
                </c:pt>
                <c:pt idx="23">
                  <c:v>1.1500000000000021</c:v>
                </c:pt>
                <c:pt idx="24">
                  <c:v>1.2000000000000004</c:v>
                </c:pt>
                <c:pt idx="25">
                  <c:v>1.2500000000000004</c:v>
                </c:pt>
                <c:pt idx="26">
                  <c:v>1.3000000000000005</c:v>
                </c:pt>
                <c:pt idx="27">
                  <c:v>1.3500000000000005</c:v>
                </c:pt>
                <c:pt idx="28">
                  <c:v>1.4000000000000006</c:v>
                </c:pt>
                <c:pt idx="29">
                  <c:v>1.4500000000000006</c:v>
                </c:pt>
                <c:pt idx="30">
                  <c:v>1.5000000000000007</c:v>
                </c:pt>
                <c:pt idx="31">
                  <c:v>1.5500000000000007</c:v>
                </c:pt>
                <c:pt idx="32">
                  <c:v>1.6000000000000021</c:v>
                </c:pt>
                <c:pt idx="33">
                  <c:v>1.6500000000000021</c:v>
                </c:pt>
                <c:pt idx="34">
                  <c:v>1.7000000000000008</c:v>
                </c:pt>
                <c:pt idx="35">
                  <c:v>1.7500000000000009</c:v>
                </c:pt>
                <c:pt idx="36">
                  <c:v>1.8000000000000009</c:v>
                </c:pt>
                <c:pt idx="37">
                  <c:v>1.8500000000000021</c:v>
                </c:pt>
                <c:pt idx="38">
                  <c:v>1.9000000000000021</c:v>
                </c:pt>
                <c:pt idx="39">
                  <c:v>1.950000000000004</c:v>
                </c:pt>
                <c:pt idx="40">
                  <c:v>2.0000000000000009</c:v>
                </c:pt>
                <c:pt idx="41">
                  <c:v>2.0500000000000007</c:v>
                </c:pt>
                <c:pt idx="42">
                  <c:v>2.1000000000000005</c:v>
                </c:pt>
                <c:pt idx="43">
                  <c:v>2.1500000000000004</c:v>
                </c:pt>
                <c:pt idx="44">
                  <c:v>2.2000000000000002</c:v>
                </c:pt>
                <c:pt idx="45">
                  <c:v>2.25</c:v>
                </c:pt>
                <c:pt idx="46">
                  <c:v>2.2999999999999998</c:v>
                </c:pt>
                <c:pt idx="47">
                  <c:v>2.3499999999999988</c:v>
                </c:pt>
                <c:pt idx="48">
                  <c:v>2.3999999999999977</c:v>
                </c:pt>
                <c:pt idx="49">
                  <c:v>2.4499999999999993</c:v>
                </c:pt>
                <c:pt idx="50">
                  <c:v>2.4999999999999987</c:v>
                </c:pt>
                <c:pt idx="51">
                  <c:v>2.5499999999999989</c:v>
                </c:pt>
                <c:pt idx="52">
                  <c:v>2.5999999999999988</c:v>
                </c:pt>
                <c:pt idx="53">
                  <c:v>2.6499999999999986</c:v>
                </c:pt>
                <c:pt idx="54">
                  <c:v>2.6999999999999984</c:v>
                </c:pt>
                <c:pt idx="55">
                  <c:v>2.7499999999999982</c:v>
                </c:pt>
                <c:pt idx="56">
                  <c:v>2.799999999999998</c:v>
                </c:pt>
                <c:pt idx="57">
                  <c:v>2.8499999999999979</c:v>
                </c:pt>
                <c:pt idx="58">
                  <c:v>2.8999999999999977</c:v>
                </c:pt>
                <c:pt idx="59">
                  <c:v>2.9499999999999975</c:v>
                </c:pt>
                <c:pt idx="60">
                  <c:v>2.9999999999999973</c:v>
                </c:pt>
                <c:pt idx="61">
                  <c:v>3.0499999999999972</c:v>
                </c:pt>
                <c:pt idx="62">
                  <c:v>3.099999999999997</c:v>
                </c:pt>
                <c:pt idx="63">
                  <c:v>3.1499999999999972</c:v>
                </c:pt>
                <c:pt idx="64">
                  <c:v>3.1999999999999966</c:v>
                </c:pt>
                <c:pt idx="65">
                  <c:v>3.2499999999999982</c:v>
                </c:pt>
                <c:pt idx="66">
                  <c:v>3.2999999999999972</c:v>
                </c:pt>
                <c:pt idx="67">
                  <c:v>3.3499999999999961</c:v>
                </c:pt>
                <c:pt idx="68">
                  <c:v>3.3999999999999937</c:v>
                </c:pt>
                <c:pt idx="69">
                  <c:v>3.4499999999999957</c:v>
                </c:pt>
                <c:pt idx="70">
                  <c:v>3.4999999999999947</c:v>
                </c:pt>
                <c:pt idx="71">
                  <c:v>3.5499999999999954</c:v>
                </c:pt>
                <c:pt idx="72">
                  <c:v>3.5999999999999948</c:v>
                </c:pt>
                <c:pt idx="73">
                  <c:v>3.649999999999995</c:v>
                </c:pt>
                <c:pt idx="74">
                  <c:v>3.6999999999999948</c:v>
                </c:pt>
                <c:pt idx="75">
                  <c:v>3.7499999999999951</c:v>
                </c:pt>
                <c:pt idx="76">
                  <c:v>3.7999999999999945</c:v>
                </c:pt>
                <c:pt idx="77">
                  <c:v>3.8499999999999943</c:v>
                </c:pt>
                <c:pt idx="78">
                  <c:v>3.8999999999999937</c:v>
                </c:pt>
                <c:pt idx="79">
                  <c:v>3.949999999999994</c:v>
                </c:pt>
                <c:pt idx="80">
                  <c:v>3.9999999999999938</c:v>
                </c:pt>
                <c:pt idx="81">
                  <c:v>4.0499999999999936</c:v>
                </c:pt>
                <c:pt idx="82">
                  <c:v>4.0999999999999925</c:v>
                </c:pt>
                <c:pt idx="83">
                  <c:v>4.1499999999999915</c:v>
                </c:pt>
                <c:pt idx="84">
                  <c:v>4.1999999999999895</c:v>
                </c:pt>
                <c:pt idx="85">
                  <c:v>4.2499999999999929</c:v>
                </c:pt>
                <c:pt idx="86">
                  <c:v>4.2999999999999927</c:v>
                </c:pt>
                <c:pt idx="87">
                  <c:v>4.3499999999999925</c:v>
                </c:pt>
                <c:pt idx="88">
                  <c:v>4.3999999999999915</c:v>
                </c:pt>
                <c:pt idx="89">
                  <c:v>4.4499999999999922</c:v>
                </c:pt>
                <c:pt idx="90">
                  <c:v>4.499999999999992</c:v>
                </c:pt>
                <c:pt idx="91">
                  <c:v>4.5499999999999918</c:v>
                </c:pt>
                <c:pt idx="92">
                  <c:v>4.5999999999999917</c:v>
                </c:pt>
                <c:pt idx="93">
                  <c:v>4.6499999999999915</c:v>
                </c:pt>
                <c:pt idx="94">
                  <c:v>4.6999999999999895</c:v>
                </c:pt>
                <c:pt idx="95">
                  <c:v>4.7499999999999911</c:v>
                </c:pt>
                <c:pt idx="96">
                  <c:v>4.7999999999999909</c:v>
                </c:pt>
                <c:pt idx="97">
                  <c:v>4.8499999999999908</c:v>
                </c:pt>
                <c:pt idx="98">
                  <c:v>4.8999999999999906</c:v>
                </c:pt>
                <c:pt idx="99">
                  <c:v>4.9499999999999904</c:v>
                </c:pt>
                <c:pt idx="100">
                  <c:v>4.9999999999999902</c:v>
                </c:pt>
                <c:pt idx="101">
                  <c:v>5.0499999999999901</c:v>
                </c:pt>
                <c:pt idx="102">
                  <c:v>5.0999999999999899</c:v>
                </c:pt>
                <c:pt idx="103">
                  <c:v>5.1499999999999897</c:v>
                </c:pt>
                <c:pt idx="104">
                  <c:v>5.1999999999999895</c:v>
                </c:pt>
                <c:pt idx="105">
                  <c:v>5.2499999999999893</c:v>
                </c:pt>
                <c:pt idx="106">
                  <c:v>5.2999999999999892</c:v>
                </c:pt>
                <c:pt idx="107">
                  <c:v>5.349999999999989</c:v>
                </c:pt>
                <c:pt idx="108">
                  <c:v>5.3999999999999888</c:v>
                </c:pt>
                <c:pt idx="109">
                  <c:v>5.4499999999999904</c:v>
                </c:pt>
                <c:pt idx="110">
                  <c:v>5.4999999999999893</c:v>
                </c:pt>
                <c:pt idx="111">
                  <c:v>5.5499999999999883</c:v>
                </c:pt>
                <c:pt idx="112">
                  <c:v>5.5999999999999881</c:v>
                </c:pt>
                <c:pt idx="113">
                  <c:v>5.6499999999999879</c:v>
                </c:pt>
                <c:pt idx="114">
                  <c:v>5.6999999999999877</c:v>
                </c:pt>
                <c:pt idx="115">
                  <c:v>5.7499999999999893</c:v>
                </c:pt>
                <c:pt idx="116">
                  <c:v>5.7999999999999874</c:v>
                </c:pt>
                <c:pt idx="117">
                  <c:v>5.8499999999999872</c:v>
                </c:pt>
                <c:pt idx="118">
                  <c:v>5.899999999999987</c:v>
                </c:pt>
                <c:pt idx="119">
                  <c:v>5.9499999999999904</c:v>
                </c:pt>
                <c:pt idx="120">
                  <c:v>5.9999999999999893</c:v>
                </c:pt>
                <c:pt idx="121">
                  <c:v>6.0499999999999874</c:v>
                </c:pt>
                <c:pt idx="122">
                  <c:v>6.0999999999999863</c:v>
                </c:pt>
                <c:pt idx="123">
                  <c:v>6.1499999999999861</c:v>
                </c:pt>
                <c:pt idx="124">
                  <c:v>6.199999999999986</c:v>
                </c:pt>
                <c:pt idx="125">
                  <c:v>6.2499999999999893</c:v>
                </c:pt>
                <c:pt idx="126">
                  <c:v>6.2999999999999874</c:v>
                </c:pt>
                <c:pt idx="127">
                  <c:v>6.3499999999999854</c:v>
                </c:pt>
                <c:pt idx="128">
                  <c:v>6.3999999999999853</c:v>
                </c:pt>
                <c:pt idx="129">
                  <c:v>6.4499999999999904</c:v>
                </c:pt>
                <c:pt idx="130">
                  <c:v>6.4999999999999893</c:v>
                </c:pt>
                <c:pt idx="131">
                  <c:v>6.5499999999999874</c:v>
                </c:pt>
                <c:pt idx="132">
                  <c:v>6.5999999999999854</c:v>
                </c:pt>
                <c:pt idx="133">
                  <c:v>6.6499999999999844</c:v>
                </c:pt>
                <c:pt idx="134">
                  <c:v>6.6999999999999842</c:v>
                </c:pt>
                <c:pt idx="135">
                  <c:v>6.7499999999999893</c:v>
                </c:pt>
                <c:pt idx="136">
                  <c:v>6.7999999999999838</c:v>
                </c:pt>
                <c:pt idx="137">
                  <c:v>6.8499999999999837</c:v>
                </c:pt>
                <c:pt idx="138">
                  <c:v>6.8999999999999835</c:v>
                </c:pt>
                <c:pt idx="139">
                  <c:v>6.9499999999999833</c:v>
                </c:pt>
                <c:pt idx="140">
                  <c:v>6.9999999999999831</c:v>
                </c:pt>
                <c:pt idx="141">
                  <c:v>7.0499999999999829</c:v>
                </c:pt>
                <c:pt idx="142">
                  <c:v>7.0999999999999828</c:v>
                </c:pt>
                <c:pt idx="143">
                  <c:v>7.1499999999999826</c:v>
                </c:pt>
                <c:pt idx="144">
                  <c:v>7.1999999999999815</c:v>
                </c:pt>
                <c:pt idx="145">
                  <c:v>7.2499999999999822</c:v>
                </c:pt>
                <c:pt idx="146">
                  <c:v>7.2999999999999821</c:v>
                </c:pt>
              </c:numCache>
            </c:numRef>
          </c:cat>
          <c:val>
            <c:numRef>
              <c:f>'tz=0,45s'!$E$4:$E$150</c:f>
              <c:numCache>
                <c:formatCode>0.00</c:formatCode>
                <c:ptCount val="147"/>
                <c:pt idx="0">
                  <c:v>18.396000000000001</c:v>
                </c:pt>
                <c:pt idx="1">
                  <c:v>18.396000000000001</c:v>
                </c:pt>
                <c:pt idx="2">
                  <c:v>18.396000000000001</c:v>
                </c:pt>
                <c:pt idx="3">
                  <c:v>18.396000000000001</c:v>
                </c:pt>
                <c:pt idx="4">
                  <c:v>21.073690667291878</c:v>
                </c:pt>
                <c:pt idx="5">
                  <c:v>26.25344781433397</c:v>
                </c:pt>
                <c:pt idx="6">
                  <c:v>33.731620327331186</c:v>
                </c:pt>
                <c:pt idx="7">
                  <c:v>43.286094453528143</c:v>
                </c:pt>
                <c:pt idx="8">
                  <c:v>54.689372024936631</c:v>
                </c:pt>
                <c:pt idx="9">
                  <c:v>67.725281898391358</c:v>
                </c:pt>
                <c:pt idx="10">
                  <c:v>82.20842907885681</c:v>
                </c:pt>
                <c:pt idx="11">
                  <c:v>98.004399853630318</c:v>
                </c:pt>
                <c:pt idx="12">
                  <c:v>115.04803739795889</c:v>
                </c:pt>
                <c:pt idx="13">
                  <c:v>133.35695799374759</c:v>
                </c:pt>
                <c:pt idx="14">
                  <c:v>147.59016831733629</c:v>
                </c:pt>
                <c:pt idx="15">
                  <c:v>159.56470261845178</c:v>
                </c:pt>
                <c:pt idx="16">
                  <c:v>170.9704748309052</c:v>
                </c:pt>
                <c:pt idx="17">
                  <c:v>183.45834752917469</c:v>
                </c:pt>
                <c:pt idx="18">
                  <c:v>198.80817619807709</c:v>
                </c:pt>
                <c:pt idx="19">
                  <c:v>219.0890810902454</c:v>
                </c:pt>
                <c:pt idx="20">
                  <c:v>246.65543145565084</c:v>
                </c:pt>
                <c:pt idx="21">
                  <c:v>283.57069594063199</c:v>
                </c:pt>
                <c:pt idx="22">
                  <c:v>329.82276315841256</c:v>
                </c:pt>
                <c:pt idx="23">
                  <c:v>380.98251521479864</c:v>
                </c:pt>
                <c:pt idx="24">
                  <c:v>429.53883483541318</c:v>
                </c:pt>
                <c:pt idx="25">
                  <c:v>470.73597942905963</c:v>
                </c:pt>
                <c:pt idx="26">
                  <c:v>504.95615175652176</c:v>
                </c:pt>
                <c:pt idx="27">
                  <c:v>535.59558520188455</c:v>
                </c:pt>
                <c:pt idx="28">
                  <c:v>567.03196733123741</c:v>
                </c:pt>
                <c:pt idx="29">
                  <c:v>603.71005189353798</c:v>
                </c:pt>
                <c:pt idx="30">
                  <c:v>649.09935388625468</c:v>
                </c:pt>
                <c:pt idx="31">
                  <c:v>703.17276283169224</c:v>
                </c:pt>
                <c:pt idx="32">
                  <c:v>759.96324017658958</c:v>
                </c:pt>
                <c:pt idx="33">
                  <c:v>811.46968689282789</c:v>
                </c:pt>
                <c:pt idx="34">
                  <c:v>854.9396763089926</c:v>
                </c:pt>
                <c:pt idx="35">
                  <c:v>893.23830618872876</c:v>
                </c:pt>
                <c:pt idx="36">
                  <c:v>931.6053118261234</c:v>
                </c:pt>
                <c:pt idx="37">
                  <c:v>975.45479579333448</c:v>
                </c:pt>
                <c:pt idx="38">
                  <c:v>1028.2594985940348</c:v>
                </c:pt>
                <c:pt idx="39">
                  <c:v>1088.0291757679811</c:v>
                </c:pt>
                <c:pt idx="40">
                  <c:v>1146.6085023169328</c:v>
                </c:pt>
                <c:pt idx="41">
                  <c:v>1197.488692448838</c:v>
                </c:pt>
                <c:pt idx="42">
                  <c:v>1241.3139418434296</c:v>
                </c:pt>
                <c:pt idx="43">
                  <c:v>1283.2207168817711</c:v>
                </c:pt>
                <c:pt idx="44">
                  <c:v>1329.3374096866339</c:v>
                </c:pt>
                <c:pt idx="45">
                  <c:v>1384.0235238194996</c:v>
                </c:pt>
                <c:pt idx="46">
                  <c:v>1445.9485187062044</c:v>
                </c:pt>
                <c:pt idx="47">
                  <c:v>1506.8796345274598</c:v>
                </c:pt>
                <c:pt idx="48">
                  <c:v>1559.9782528712612</c:v>
                </c:pt>
                <c:pt idx="49">
                  <c:v>1606.0873162315104</c:v>
                </c:pt>
                <c:pt idx="50">
                  <c:v>1650.8384901397524</c:v>
                </c:pt>
                <c:pt idx="51">
                  <c:v>1700.656325182043</c:v>
                </c:pt>
                <c:pt idx="52">
                  <c:v>1759.2895054669111</c:v>
                </c:pt>
                <c:pt idx="53">
                  <c:v>1823.4737676448351</c:v>
                </c:pt>
                <c:pt idx="54">
                  <c:v>1884.0636514683013</c:v>
                </c:pt>
                <c:pt idx="55">
                  <c:v>1936.2053953593409</c:v>
                </c:pt>
                <c:pt idx="56">
                  <c:v>1982.875355458453</c:v>
                </c:pt>
                <c:pt idx="57">
                  <c:v>2030.6124096810347</c:v>
                </c:pt>
                <c:pt idx="58">
                  <c:v>2085.4636304162868</c:v>
                </c:pt>
                <c:pt idx="59">
                  <c:v>2148.6849535019201</c:v>
                </c:pt>
                <c:pt idx="60">
                  <c:v>2213.3785391633764</c:v>
                </c:pt>
                <c:pt idx="61">
                  <c:v>2271.0398510947748</c:v>
                </c:pt>
                <c:pt idx="62">
                  <c:v>2320.9169439061861</c:v>
                </c:pt>
                <c:pt idx="63">
                  <c:v>2368.5176310123402</c:v>
                </c:pt>
                <c:pt idx="64">
                  <c:v>2420.7454571019935</c:v>
                </c:pt>
                <c:pt idx="65">
                  <c:v>2481.6702507506957</c:v>
                </c:pt>
                <c:pt idx="66">
                  <c:v>2547.7610022429162</c:v>
                </c:pt>
                <c:pt idx="67">
                  <c:v>2609.5926559741015</c:v>
                </c:pt>
                <c:pt idx="68">
                  <c:v>2662.8690285575112</c:v>
                </c:pt>
                <c:pt idx="69">
                  <c:v>2711.3633819292581</c:v>
                </c:pt>
                <c:pt idx="70">
                  <c:v>2762.0733283555137</c:v>
                </c:pt>
                <c:pt idx="71">
                  <c:v>2820.6830264265359</c:v>
                </c:pt>
                <c:pt idx="72">
                  <c:v>2886.5987500351052</c:v>
                </c:pt>
                <c:pt idx="73">
                  <c:v>2951.2258373380491</c:v>
                </c:pt>
                <c:pt idx="74">
                  <c:v>3007.6067700120193</c:v>
                </c:pt>
                <c:pt idx="75">
                  <c:v>3057.4586508207517</c:v>
                </c:pt>
                <c:pt idx="76">
                  <c:v>3107.4208170139841</c:v>
                </c:pt>
                <c:pt idx="77">
                  <c:v>3164.0775581008852</c:v>
                </c:pt>
                <c:pt idx="78">
                  <c:v>3229.0661855546787</c:v>
                </c:pt>
                <c:pt idx="79">
                  <c:v>3295.3836009599395</c:v>
                </c:pt>
                <c:pt idx="80">
                  <c:v>3354.4155245381589</c:v>
                </c:pt>
                <c:pt idx="81">
                  <c:v>3405.7868108611497</c:v>
                </c:pt>
                <c:pt idx="82">
                  <c:v>3455.4941516854665</c:v>
                </c:pt>
                <c:pt idx="83">
                  <c:v>3510.5943387707152</c:v>
                </c:pt>
                <c:pt idx="84">
                  <c:v>3574.3572934352933</c:v>
                </c:pt>
                <c:pt idx="85">
                  <c:v>3641.5621997437734</c:v>
                </c:pt>
                <c:pt idx="86">
                  <c:v>3702.7839374288687</c:v>
                </c:pt>
                <c:pt idx="87">
                  <c:v>3755.6899185670168</c:v>
                </c:pt>
                <c:pt idx="88">
                  <c:v>3805.4527845944262</c:v>
                </c:pt>
                <c:pt idx="89">
                  <c:v>3859.3323622777548</c:v>
                </c:pt>
                <c:pt idx="90">
                  <c:v>3921.7903094108087</c:v>
                </c:pt>
                <c:pt idx="91">
                  <c:v>3989.3236701287597</c:v>
                </c:pt>
                <c:pt idx="92">
                  <c:v>4052.3235695030462</c:v>
                </c:pt>
                <c:pt idx="93">
                  <c:v>4106.716502355941</c:v>
                </c:pt>
                <c:pt idx="94">
                  <c:v>4156.7346395931954</c:v>
                </c:pt>
                <c:pt idx="95">
                  <c:v>4209.6595478580257</c:v>
                </c:pt>
                <c:pt idx="96">
                  <c:v>4270.8300882727917</c:v>
                </c:pt>
                <c:pt idx="97">
                  <c:v>4338.3062133201029</c:v>
                </c:pt>
                <c:pt idx="98">
                  <c:v>4402.7343899438265</c:v>
                </c:pt>
                <c:pt idx="99">
                  <c:v>4458.5450232763233</c:v>
                </c:pt>
                <c:pt idx="100">
                  <c:v>4508.9540309998474</c:v>
                </c:pt>
                <c:pt idx="101">
                  <c:v>4561.1335330674083</c:v>
                </c:pt>
                <c:pt idx="102">
                  <c:v>4621.0734645449684</c:v>
                </c:pt>
                <c:pt idx="103">
                  <c:v>4688.2233892334207</c:v>
                </c:pt>
                <c:pt idx="104">
                  <c:v>4753.7856258345973</c:v>
                </c:pt>
                <c:pt idx="105">
                  <c:v>4810.9415937193844</c:v>
                </c:pt>
                <c:pt idx="106">
                  <c:v>4861.8407235130044</c:v>
                </c:pt>
                <c:pt idx="107">
                  <c:v>4913.4431934624254</c:v>
                </c:pt>
                <c:pt idx="108">
                  <c:v>4972.2231313322472</c:v>
                </c:pt>
                <c:pt idx="109">
                  <c:v>5038.8552834431121</c:v>
                </c:pt>
                <c:pt idx="110">
                  <c:v>5105.30162115243</c:v>
                </c:pt>
                <c:pt idx="111">
                  <c:v>5163.7339193995485</c:v>
                </c:pt>
                <c:pt idx="112">
                  <c:v>5215.2019520816139</c:v>
                </c:pt>
                <c:pt idx="113">
                  <c:v>5266.3676986999053</c:v>
                </c:pt>
                <c:pt idx="114">
                  <c:v>5324.061821324065</c:v>
                </c:pt>
                <c:pt idx="115">
                  <c:v>5390.0365248487924</c:v>
                </c:pt>
                <c:pt idx="116">
                  <c:v>5457.1501299574838</c:v>
                </c:pt>
                <c:pt idx="117">
                  <c:v>5516.7939143716758</c:v>
                </c:pt>
                <c:pt idx="118">
                  <c:v>5568.8978843599434</c:v>
                </c:pt>
                <c:pt idx="119">
                  <c:v>5619.7484179657495</c:v>
                </c:pt>
                <c:pt idx="120">
                  <c:v>5676.4309556249873</c:v>
                </c:pt>
                <c:pt idx="121">
                  <c:v>5741.6444824512519</c:v>
                </c:pt>
                <c:pt idx="122">
                  <c:v>5809.2326895219321</c:v>
                </c:pt>
                <c:pt idx="123">
                  <c:v>5870.0256507329113</c:v>
                </c:pt>
                <c:pt idx="124">
                  <c:v>5922.8254042745721</c:v>
                </c:pt>
                <c:pt idx="125">
                  <c:v>5973.4698125469395</c:v>
                </c:pt>
                <c:pt idx="126">
                  <c:v>6029.2143903349352</c:v>
                </c:pt>
                <c:pt idx="127">
                  <c:v>6093.5891768362717</c:v>
                </c:pt>
                <c:pt idx="128">
                  <c:v>6161.4770091220335</c:v>
                </c:pt>
                <c:pt idx="129">
                  <c:v>6223.3569235308432</c:v>
                </c:pt>
                <c:pt idx="130">
                  <c:v>6276.9072627867745</c:v>
                </c:pt>
                <c:pt idx="131">
                  <c:v>6327.4464833192915</c:v>
                </c:pt>
                <c:pt idx="132">
                  <c:v>6382.3265603188538</c:v>
                </c:pt>
                <c:pt idx="133">
                  <c:v>6445.8052764705717</c:v>
                </c:pt>
                <c:pt idx="134">
                  <c:v>6513.8311594436354</c:v>
                </c:pt>
                <c:pt idx="135">
                  <c:v>6576.7333629034365</c:v>
                </c:pt>
                <c:pt idx="136">
                  <c:v>6631.0847663164468</c:v>
                </c:pt>
                <c:pt idx="137">
                  <c:v>6681.6143734270954</c:v>
                </c:pt>
                <c:pt idx="138">
                  <c:v>6735.7039942253214</c:v>
                </c:pt>
                <c:pt idx="139">
                  <c:v>6798.2459699555193</c:v>
                </c:pt>
                <c:pt idx="140">
                  <c:v>6866.2592041849812</c:v>
                </c:pt>
                <c:pt idx="141">
                  <c:v>6930.1143298055185</c:v>
                </c:pt>
                <c:pt idx="142">
                  <c:v>6985.3128041632117</c:v>
                </c:pt>
                <c:pt idx="143">
                  <c:v>7035.9247363097384</c:v>
                </c:pt>
                <c:pt idx="144">
                  <c:v>7089.2992454478954</c:v>
                </c:pt>
                <c:pt idx="145">
                  <c:v>7150.8782993580944</c:v>
                </c:pt>
                <c:pt idx="146">
                  <c:v>7218.7378661094735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9855872"/>
        <c:axId val="129857792"/>
      </c:lineChart>
      <c:catAx>
        <c:axId val="12985587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 marL="0" marR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sz="10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pl-PL" sz="1800" b="1" i="0" baseline="0" dirty="0">
                    <a:latin typeface="Times New Roman" pitchFamily="18" charset="0"/>
                    <a:cs typeface="Times New Roman" pitchFamily="18" charset="0"/>
                  </a:rPr>
                  <a:t>t [s]</a:t>
                </a:r>
                <a:endParaRPr lang="pl-PL" sz="1800" dirty="0">
                  <a:latin typeface="Times New Roman" pitchFamily="18" charset="0"/>
                  <a:cs typeface="Times New Roman" pitchFamily="18" charset="0"/>
                </a:endParaRPr>
              </a:p>
            </c:rich>
          </c:tx>
          <c:layout>
            <c:manualLayout>
              <c:xMode val="edge"/>
              <c:yMode val="edge"/>
              <c:x val="0.91754438012252959"/>
              <c:y val="0.85114119828499601"/>
            </c:manualLayout>
          </c:layout>
          <c:overlay val="0"/>
        </c:title>
        <c:numFmt formatCode="0.00" sourceLinked="1"/>
        <c:majorTickMark val="out"/>
        <c:minorTickMark val="none"/>
        <c:tickLblPos val="nextTo"/>
        <c:crossAx val="129857792"/>
        <c:crosses val="autoZero"/>
        <c:auto val="1"/>
        <c:lblAlgn val="ctr"/>
        <c:lblOffset val="100"/>
        <c:noMultiLvlLbl val="0"/>
      </c:catAx>
      <c:valAx>
        <c:axId val="129857792"/>
        <c:scaling>
          <c:orientation val="minMax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pl-PL" sz="1800" b="1" i="0" baseline="0" dirty="0">
                    <a:latin typeface="Times New Roman" pitchFamily="18" charset="0"/>
                    <a:cs typeface="Times New Roman" pitchFamily="18" charset="0"/>
                  </a:rPr>
                  <a:t>kąt </a:t>
                </a:r>
                <a:r>
                  <a:rPr lang="el-GR" sz="1800" b="1" i="0" baseline="0" dirty="0">
                    <a:latin typeface="Times New Roman" pitchFamily="18" charset="0"/>
                    <a:cs typeface="Times New Roman" pitchFamily="18" charset="0"/>
                  </a:rPr>
                  <a:t>δ</a:t>
                </a:r>
                <a:r>
                  <a:rPr lang="pl-PL" sz="1800" b="1" i="0" baseline="0" dirty="0">
                    <a:latin typeface="Times New Roman" pitchFamily="18" charset="0"/>
                    <a:cs typeface="Times New Roman" pitchFamily="18" charset="0"/>
                  </a:rPr>
                  <a:t> [°]</a:t>
                </a:r>
                <a:endParaRPr lang="pl-PL" sz="1800" dirty="0">
                  <a:latin typeface="Times New Roman" pitchFamily="18" charset="0"/>
                  <a:cs typeface="Times New Roman" pitchFamily="18" charset="0"/>
                </a:endParaRPr>
              </a:p>
            </c:rich>
          </c:tx>
          <c:layout>
            <c:manualLayout>
              <c:xMode val="edge"/>
              <c:yMode val="edge"/>
              <c:x val="8.7145359557636495E-3"/>
              <c:y val="4.7291608253979135E-2"/>
            </c:manualLayout>
          </c:layout>
          <c:overlay val="0"/>
        </c:title>
        <c:numFmt formatCode="0.00" sourceLinked="1"/>
        <c:majorTickMark val="out"/>
        <c:minorTickMark val="none"/>
        <c:tickLblPos val="nextTo"/>
        <c:crossAx val="12985587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0.49457</cdr:x>
      <cdr:y>0.22315</cdr:y>
    </cdr:from>
    <cdr:to>
      <cdr:x>0.70833</cdr:x>
      <cdr:y>0.29743</cdr:y>
    </cdr:to>
    <cdr:sp macro="" textlink="">
      <cdr:nvSpPr>
        <cdr:cNvPr id="2" name="pole tekstowe 1"/>
        <cdr:cNvSpPr txBox="1"/>
      </cdr:nvSpPr>
      <cdr:spPr>
        <a:xfrm xmlns:a="http://schemas.openxmlformats.org/drawingml/2006/main">
          <a:off x="2889249" y="763061"/>
          <a:ext cx="1248833" cy="254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pl-PL" sz="1200" b="1">
              <a:latin typeface="Times New Roman" pitchFamily="18" charset="0"/>
              <a:cs typeface="Times New Roman" pitchFamily="18" charset="0"/>
            </a:rPr>
            <a:t>Pe=1584,9·sin</a:t>
          </a:r>
          <a:r>
            <a:rPr lang="el-GR" sz="1200" b="1">
              <a:latin typeface="Times New Roman" pitchFamily="18" charset="0"/>
              <a:cs typeface="Times New Roman" pitchFamily="18" charset="0"/>
            </a:rPr>
            <a:t>δ</a:t>
          </a:r>
          <a:endParaRPr lang="pl-PL" sz="1200" b="1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0.39144</cdr:x>
      <cdr:y>0.47385</cdr:y>
    </cdr:from>
    <cdr:to>
      <cdr:x>0.61206</cdr:x>
      <cdr:y>0.54547</cdr:y>
    </cdr:to>
    <cdr:sp macro="" textlink="">
      <cdr:nvSpPr>
        <cdr:cNvPr id="3" name="pole tekstowe 2"/>
        <cdr:cNvSpPr txBox="1"/>
      </cdr:nvSpPr>
      <cdr:spPr>
        <a:xfrm xmlns:a="http://schemas.openxmlformats.org/drawingml/2006/main">
          <a:off x="2254738" y="1597598"/>
          <a:ext cx="1270797" cy="2414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pl-PL" sz="1200" b="1">
              <a:latin typeface="Times New Roman" pitchFamily="18" charset="0"/>
              <a:cs typeface="Times New Roman" pitchFamily="18" charset="0"/>
            </a:rPr>
            <a:t>Pe=1418,10·sin</a:t>
          </a:r>
          <a:r>
            <a:rPr lang="el-GR" sz="1200" b="1">
              <a:latin typeface="Times New Roman" pitchFamily="18" charset="0"/>
              <a:cs typeface="Times New Roman" pitchFamily="18" charset="0"/>
            </a:rPr>
            <a:t>δ</a:t>
          </a:r>
          <a:endParaRPr lang="pl-PL" sz="1200" b="1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0.48188</cdr:x>
      <cdr:y>0.77097</cdr:y>
    </cdr:from>
    <cdr:to>
      <cdr:x>0.69565</cdr:x>
      <cdr:y>0.84834</cdr:y>
    </cdr:to>
    <cdr:sp macro="" textlink="">
      <cdr:nvSpPr>
        <cdr:cNvPr id="4" name="pole tekstowe 3"/>
        <cdr:cNvSpPr txBox="1"/>
      </cdr:nvSpPr>
      <cdr:spPr>
        <a:xfrm xmlns:a="http://schemas.openxmlformats.org/drawingml/2006/main">
          <a:off x="2815166" y="2636310"/>
          <a:ext cx="1248833" cy="26458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pl-PL" sz="1200" b="1">
              <a:latin typeface="Times New Roman" pitchFamily="18" charset="0"/>
              <a:ea typeface="+mn-ea"/>
              <a:cs typeface="Times New Roman" pitchFamily="18" charset="0"/>
            </a:rPr>
            <a:t>Pe=612,34·sin</a:t>
          </a:r>
          <a:r>
            <a:rPr lang="el-GR" sz="1200" b="1">
              <a:latin typeface="Times New Roman" pitchFamily="18" charset="0"/>
              <a:ea typeface="+mn-ea"/>
              <a:cs typeface="Times New Roman" pitchFamily="18" charset="0"/>
            </a:rPr>
            <a:t>δ</a:t>
          </a:r>
          <a:endParaRPr lang="pl-PL" sz="1200" b="1">
            <a:latin typeface="Times New Roman" pitchFamily="18" charset="0"/>
            <a:ea typeface="+mn-ea"/>
            <a:cs typeface="Times New Roman" pitchFamily="18" charset="0"/>
          </a:endParaRPr>
        </a:p>
        <a:p xmlns:a="http://schemas.openxmlformats.org/drawingml/2006/main">
          <a:endParaRPr lang="pl-PL" sz="110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0.49457</cdr:x>
      <cdr:y>0.22315</cdr:y>
    </cdr:from>
    <cdr:to>
      <cdr:x>0.70833</cdr:x>
      <cdr:y>0.29743</cdr:y>
    </cdr:to>
    <cdr:sp macro="" textlink="">
      <cdr:nvSpPr>
        <cdr:cNvPr id="2" name="pole tekstowe 1"/>
        <cdr:cNvSpPr txBox="1"/>
      </cdr:nvSpPr>
      <cdr:spPr>
        <a:xfrm xmlns:a="http://schemas.openxmlformats.org/drawingml/2006/main">
          <a:off x="2889249" y="763061"/>
          <a:ext cx="1248833" cy="254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pl-PL" sz="1100" b="1"/>
            <a:t>Pe=1584,9·sin</a:t>
          </a:r>
          <a:r>
            <a:rPr lang="el-GR" sz="1100" b="1"/>
            <a:t>δ</a:t>
          </a:r>
          <a:endParaRPr lang="pl-PL" sz="1100" b="1"/>
        </a:p>
      </cdr:txBody>
    </cdr:sp>
  </cdr:relSizeAnchor>
  <cdr:relSizeAnchor xmlns:cdr="http://schemas.openxmlformats.org/drawingml/2006/chartDrawing">
    <cdr:from>
      <cdr:x>0.40036</cdr:x>
      <cdr:y>0.47385</cdr:y>
    </cdr:from>
    <cdr:to>
      <cdr:x>0.60145</cdr:x>
      <cdr:y>0.53265</cdr:y>
    </cdr:to>
    <cdr:sp macro="" textlink="">
      <cdr:nvSpPr>
        <cdr:cNvPr id="3" name="pole tekstowe 2"/>
        <cdr:cNvSpPr txBox="1"/>
      </cdr:nvSpPr>
      <cdr:spPr>
        <a:xfrm xmlns:a="http://schemas.openxmlformats.org/drawingml/2006/main">
          <a:off x="2338916" y="1620310"/>
          <a:ext cx="1174750" cy="20108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pl-PL" sz="1100" b="1"/>
            <a:t>Pe=1418,10·sin</a:t>
          </a:r>
          <a:r>
            <a:rPr lang="el-GR" sz="1100" b="1"/>
            <a:t>δ</a:t>
          </a:r>
          <a:endParaRPr lang="pl-PL" sz="1100" b="1"/>
        </a:p>
      </cdr:txBody>
    </cdr:sp>
  </cdr:relSizeAnchor>
  <cdr:relSizeAnchor xmlns:cdr="http://schemas.openxmlformats.org/drawingml/2006/chartDrawing">
    <cdr:from>
      <cdr:x>0.48188</cdr:x>
      <cdr:y>0.77097</cdr:y>
    </cdr:from>
    <cdr:to>
      <cdr:x>0.69565</cdr:x>
      <cdr:y>0.84834</cdr:y>
    </cdr:to>
    <cdr:sp macro="" textlink="">
      <cdr:nvSpPr>
        <cdr:cNvPr id="4" name="pole tekstowe 3"/>
        <cdr:cNvSpPr txBox="1"/>
      </cdr:nvSpPr>
      <cdr:spPr>
        <a:xfrm xmlns:a="http://schemas.openxmlformats.org/drawingml/2006/main">
          <a:off x="2815166" y="2636310"/>
          <a:ext cx="1248833" cy="26458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pl-PL" sz="1100" b="1">
              <a:latin typeface="+mn-lt"/>
              <a:ea typeface="+mn-ea"/>
              <a:cs typeface="+mn-cs"/>
            </a:rPr>
            <a:t>Pe=159,42·sin</a:t>
          </a:r>
          <a:r>
            <a:rPr lang="el-GR" sz="1100" b="1">
              <a:latin typeface="+mn-lt"/>
              <a:ea typeface="+mn-ea"/>
              <a:cs typeface="+mn-cs"/>
            </a:rPr>
            <a:t>δ</a:t>
          </a:r>
          <a:endParaRPr lang="pl-PL" sz="1100" b="1">
            <a:latin typeface="+mn-lt"/>
            <a:ea typeface="+mn-ea"/>
            <a:cs typeface="+mn-cs"/>
          </a:endParaRPr>
        </a:p>
        <a:p xmlns:a="http://schemas.openxmlformats.org/drawingml/2006/main">
          <a:endParaRPr lang="pl-PL" sz="110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0.49457</cdr:x>
      <cdr:y>0.22315</cdr:y>
    </cdr:from>
    <cdr:to>
      <cdr:x>0.70833</cdr:x>
      <cdr:y>0.29743</cdr:y>
    </cdr:to>
    <cdr:sp macro="" textlink="">
      <cdr:nvSpPr>
        <cdr:cNvPr id="2" name="pole tekstowe 1"/>
        <cdr:cNvSpPr txBox="1"/>
      </cdr:nvSpPr>
      <cdr:spPr>
        <a:xfrm xmlns:a="http://schemas.openxmlformats.org/drawingml/2006/main">
          <a:off x="2889249" y="763061"/>
          <a:ext cx="1248833" cy="254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pl-PL" sz="1100" b="1"/>
            <a:t>Pe=1584,9·sin</a:t>
          </a:r>
          <a:r>
            <a:rPr lang="el-GR" sz="1100" b="1"/>
            <a:t>δ</a:t>
          </a:r>
          <a:endParaRPr lang="pl-PL" sz="1100" b="1"/>
        </a:p>
      </cdr:txBody>
    </cdr:sp>
  </cdr:relSizeAnchor>
  <cdr:relSizeAnchor xmlns:cdr="http://schemas.openxmlformats.org/drawingml/2006/chartDrawing">
    <cdr:from>
      <cdr:x>0.40036</cdr:x>
      <cdr:y>0.47385</cdr:y>
    </cdr:from>
    <cdr:to>
      <cdr:x>0.60145</cdr:x>
      <cdr:y>0.53265</cdr:y>
    </cdr:to>
    <cdr:sp macro="" textlink="">
      <cdr:nvSpPr>
        <cdr:cNvPr id="3" name="pole tekstowe 2"/>
        <cdr:cNvSpPr txBox="1"/>
      </cdr:nvSpPr>
      <cdr:spPr>
        <a:xfrm xmlns:a="http://schemas.openxmlformats.org/drawingml/2006/main">
          <a:off x="2338916" y="1620310"/>
          <a:ext cx="1174750" cy="20108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pl-PL" sz="1100" b="1"/>
            <a:t>Pe=1418,10·sin</a:t>
          </a:r>
          <a:r>
            <a:rPr lang="el-GR" sz="1100" b="1"/>
            <a:t>δ</a:t>
          </a:r>
          <a:endParaRPr lang="pl-PL" sz="1100" b="1"/>
        </a:p>
      </cdr:txBody>
    </cdr:sp>
  </cdr:relSizeAnchor>
  <cdr:relSizeAnchor xmlns:cdr="http://schemas.openxmlformats.org/drawingml/2006/chartDrawing">
    <cdr:from>
      <cdr:x>0.48188</cdr:x>
      <cdr:y>0.77097</cdr:y>
    </cdr:from>
    <cdr:to>
      <cdr:x>0.69565</cdr:x>
      <cdr:y>0.84834</cdr:y>
    </cdr:to>
    <cdr:sp macro="" textlink="">
      <cdr:nvSpPr>
        <cdr:cNvPr id="4" name="pole tekstowe 3"/>
        <cdr:cNvSpPr txBox="1"/>
      </cdr:nvSpPr>
      <cdr:spPr>
        <a:xfrm xmlns:a="http://schemas.openxmlformats.org/drawingml/2006/main">
          <a:off x="2815166" y="2636310"/>
          <a:ext cx="1248833" cy="26458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pl-PL" sz="1100" b="1">
              <a:latin typeface="+mn-lt"/>
              <a:ea typeface="+mn-ea"/>
              <a:cs typeface="+mn-cs"/>
            </a:rPr>
            <a:t>Pe=159,42·sin</a:t>
          </a:r>
          <a:r>
            <a:rPr lang="el-GR" sz="1100" b="1">
              <a:latin typeface="+mn-lt"/>
              <a:ea typeface="+mn-ea"/>
              <a:cs typeface="+mn-cs"/>
            </a:rPr>
            <a:t>δ</a:t>
          </a:r>
          <a:endParaRPr lang="pl-PL" sz="1100" b="1">
            <a:latin typeface="+mn-lt"/>
            <a:ea typeface="+mn-ea"/>
            <a:cs typeface="+mn-cs"/>
          </a:endParaRPr>
        </a:p>
        <a:p xmlns:a="http://schemas.openxmlformats.org/drawingml/2006/main">
          <a:endParaRPr lang="pl-PL" sz="110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39266E2E-AE1B-4BA8-A94D-603BB0E4AB8E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083632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noProof="0" smtClean="0"/>
              <a:t>Kliknij, aby edytować style wzorca tekstu</a:t>
            </a:r>
          </a:p>
          <a:p>
            <a:pPr lvl="1"/>
            <a:r>
              <a:rPr lang="pl-PL" noProof="0" smtClean="0"/>
              <a:t>Drugi poziom</a:t>
            </a:r>
          </a:p>
          <a:p>
            <a:pPr lvl="2"/>
            <a:r>
              <a:rPr lang="pl-PL" noProof="0" smtClean="0"/>
              <a:t>Trzeci poziom</a:t>
            </a:r>
          </a:p>
          <a:p>
            <a:pPr lvl="3"/>
            <a:r>
              <a:rPr lang="pl-PL" noProof="0" smtClean="0"/>
              <a:t>Czwarty poziom</a:t>
            </a:r>
          </a:p>
          <a:p>
            <a:pPr lvl="4"/>
            <a:r>
              <a:rPr lang="pl-PL" noProof="0" smtClean="0"/>
              <a:t>Piąty poziom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E897163-9F3C-4C57-A7C3-19FCB5AD9F86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8295479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ymbol zastępczy obrazu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Symbol zastępczy notatek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pl-PL" altLang="pl-PL" smtClean="0"/>
              <a:t>Strona tytułowa</a:t>
            </a:r>
          </a:p>
        </p:txBody>
      </p:sp>
      <p:sp>
        <p:nvSpPr>
          <p:cNvPr id="6148" name="Symbol zastępczy numeru slajd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BF74BA0D-96CD-4515-9FC7-FAA59BB1A948}" type="slidenum">
              <a:rPr lang="pl-PL" altLang="pl-PL" sz="1200" smtClean="0"/>
              <a:pPr/>
              <a:t>1</a:t>
            </a:fld>
            <a:endParaRPr lang="pl-PL" altLang="pl-PL" sz="120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tlo_wymiar_pp_zaokraglone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88" y="0"/>
            <a:ext cx="8316912" cy="6211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5" descr="log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6273800"/>
            <a:ext cx="790575" cy="468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735013" y="5032375"/>
            <a:ext cx="5276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defRPr/>
            </a:pPr>
            <a:endParaRPr lang="pl-PL" sz="1800">
              <a:latin typeface="Arial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 userDrawn="1"/>
        </p:nvSpPr>
        <p:spPr bwMode="auto">
          <a:xfrm>
            <a:off x="3595880" y="6308725"/>
            <a:ext cx="289681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pl-PL" sz="2000" i="1" smtClean="0">
                <a:solidFill>
                  <a:schemeClr val="bg1"/>
                </a:solidFill>
                <a:latin typeface="Calibri" pitchFamily="34" charset="0"/>
              </a:rPr>
              <a:t>http://www.plans.com.pl</a:t>
            </a:r>
            <a:endParaRPr lang="pl-PL" sz="2000" i="1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116013" y="1548674"/>
            <a:ext cx="7772400" cy="1869769"/>
          </a:xfrm>
        </p:spPr>
        <p:txBody>
          <a:bodyPr anchor="b"/>
          <a:lstStyle>
            <a:lvl1pPr>
              <a:defRPr lang="pl-PL" sz="3600" i="0" u="none" dirty="0">
                <a:latin typeface="Calibri" pitchFamily="34" charset="0"/>
              </a:defRPr>
            </a:lvl1pPr>
          </a:lstStyle>
          <a:p>
            <a:r>
              <a:rPr lang="pl-PL" dirty="0" smtClean="0"/>
              <a:t>Kliknij, aby edytować styl</a:t>
            </a:r>
            <a:endParaRPr lang="pl-PL" dirty="0"/>
          </a:p>
        </p:txBody>
      </p:sp>
      <p:sp>
        <p:nvSpPr>
          <p:cNvPr id="614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835150" y="3803956"/>
            <a:ext cx="6400800" cy="1443294"/>
          </a:xfrm>
        </p:spPr>
        <p:txBody>
          <a:bodyPr/>
          <a:lstStyle>
            <a:lvl1pPr marL="0" indent="0" algn="ctr">
              <a:buFontTx/>
              <a:buNone/>
              <a:defRPr sz="2400" i="1">
                <a:latin typeface="Calibri" pitchFamily="34" charset="0"/>
              </a:defRPr>
            </a:lvl1pPr>
          </a:lstStyle>
          <a:p>
            <a:r>
              <a:rPr lang="pl-PL" dirty="0"/>
              <a:t>Kliknij, aby edytować styl wzorca podtytułu</a:t>
            </a:r>
          </a:p>
        </p:txBody>
      </p:sp>
    </p:spTree>
    <p:extLst>
      <p:ext uri="{BB962C8B-B14F-4D97-AF65-F5344CB8AC3E}">
        <p14:creationId xmlns:p14="http://schemas.microsoft.com/office/powerpoint/2010/main" val="36419250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71550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921500" y="260350"/>
            <a:ext cx="1909763" cy="5865813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1187450" y="260350"/>
            <a:ext cx="5581650" cy="5865813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60682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l-PL" smtClean="0"/>
              <a:t>Kliknij, aby edytować styl wzorca podtytułu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94062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92881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22768840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GB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8905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GB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690285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l-PL" smtClean="0"/>
              <a:t>Kliknij, aby edytować styl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454322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1422921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GB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19278597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Kliknij, aby edytować styl</a:t>
            </a:r>
            <a:endParaRPr lang="en-GB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dirty="0" smtClean="0"/>
              <a:t>Kliknij, aby edytować style wzorca tekstu</a:t>
            </a:r>
          </a:p>
          <a:p>
            <a:pPr lvl="1"/>
            <a:r>
              <a:rPr lang="pl-PL" dirty="0" smtClean="0"/>
              <a:t>Drugi poziom</a:t>
            </a:r>
          </a:p>
          <a:p>
            <a:pPr lvl="2"/>
            <a:r>
              <a:rPr lang="pl-PL" dirty="0" smtClean="0"/>
              <a:t>Trzeci poziom</a:t>
            </a:r>
          </a:p>
          <a:p>
            <a:pPr lvl="3"/>
            <a:r>
              <a:rPr lang="pl-PL" dirty="0" smtClean="0"/>
              <a:t>Czwarty poziom</a:t>
            </a:r>
          </a:p>
          <a:p>
            <a:pPr lvl="4"/>
            <a:r>
              <a:rPr lang="pl-PL" dirty="0" smtClean="0"/>
              <a:t>Piąty poziom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303832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101389364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96611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28948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130285" y="4406900"/>
            <a:ext cx="7772400" cy="1362075"/>
          </a:xfrm>
        </p:spPr>
        <p:txBody>
          <a:bodyPr anchor="t"/>
          <a:lstStyle>
            <a:lvl1pPr algn="l">
              <a:defRPr sz="3600" b="1" cap="none" baseline="0"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r>
              <a:rPr lang="pl-PL" dirty="0" smtClean="0"/>
              <a:t>Kliknij, aby edytować styl</a:t>
            </a:r>
            <a:endParaRPr lang="en-GB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130285" y="2906713"/>
            <a:ext cx="7772400" cy="1500187"/>
          </a:xfrm>
        </p:spPr>
        <p:txBody>
          <a:bodyPr anchor="b"/>
          <a:lstStyle>
            <a:lvl1pPr marL="0" indent="0">
              <a:buNone/>
              <a:defRPr sz="24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 dirty="0" smtClean="0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8337363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1187450" y="1196975"/>
            <a:ext cx="3744913" cy="4929188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dirty="0" smtClean="0"/>
              <a:t>Kliknij, aby edytować style wzorca tekstu</a:t>
            </a:r>
          </a:p>
          <a:p>
            <a:pPr lvl="1"/>
            <a:r>
              <a:rPr lang="pl-PL" dirty="0" smtClean="0"/>
              <a:t>Drugi poziom</a:t>
            </a:r>
          </a:p>
          <a:p>
            <a:pPr lvl="2"/>
            <a:r>
              <a:rPr lang="pl-PL" dirty="0" smtClean="0"/>
              <a:t>Trzeci poziom</a:t>
            </a:r>
          </a:p>
          <a:p>
            <a:pPr lvl="3"/>
            <a:r>
              <a:rPr lang="pl-PL" dirty="0" smtClean="0"/>
              <a:t>Czwarty poziom</a:t>
            </a:r>
          </a:p>
          <a:p>
            <a:pPr lvl="4"/>
            <a:r>
              <a:rPr lang="pl-PL" dirty="0" smtClean="0"/>
              <a:t>Piąty poziom</a:t>
            </a:r>
            <a:endParaRPr lang="en-GB" dirty="0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084763" y="1196975"/>
            <a:ext cx="3746500" cy="4929188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dirty="0" smtClean="0"/>
              <a:t>Kliknij, aby edytować style wzorca tekstu</a:t>
            </a:r>
          </a:p>
          <a:p>
            <a:pPr lvl="1"/>
            <a:r>
              <a:rPr lang="pl-PL" dirty="0" smtClean="0"/>
              <a:t>Drugi poziom</a:t>
            </a:r>
          </a:p>
          <a:p>
            <a:pPr lvl="2"/>
            <a:r>
              <a:rPr lang="pl-PL" dirty="0" smtClean="0"/>
              <a:t>Trzeci poziom</a:t>
            </a:r>
          </a:p>
          <a:p>
            <a:pPr lvl="3"/>
            <a:r>
              <a:rPr lang="pl-PL" dirty="0" smtClean="0"/>
              <a:t>Czwarty poziom</a:t>
            </a:r>
          </a:p>
          <a:p>
            <a:pPr lvl="4"/>
            <a:r>
              <a:rPr lang="pl-PL" dirty="0" smtClean="0"/>
              <a:t>Piąty poziom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887979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GB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39077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Kliknij, aby edytować styl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80186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67135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GB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19311866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22791087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4.jpe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003300"/>
            </a:gs>
            <a:gs pos="100000">
              <a:srgbClr val="008000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tlo_wymiar_pp_zaokraglone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artisticGlowDiffused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88" y="0"/>
            <a:ext cx="8316912" cy="6211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187450" y="90488"/>
            <a:ext cx="7643813" cy="1017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dirty="0" smtClean="0"/>
              <a:t>Kliknij, aby edytować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7450" y="1196975"/>
            <a:ext cx="7643813" cy="4929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dirty="0" smtClean="0"/>
              <a:t>Kliknij, aby edytować style wzorca tekstu</a:t>
            </a:r>
          </a:p>
          <a:p>
            <a:pPr lvl="1"/>
            <a:r>
              <a:rPr lang="pl-PL" dirty="0" smtClean="0"/>
              <a:t>Drugi poziom</a:t>
            </a:r>
          </a:p>
          <a:p>
            <a:pPr lvl="2"/>
            <a:r>
              <a:rPr lang="pl-PL" dirty="0" smtClean="0"/>
              <a:t>Trzeci poziom</a:t>
            </a:r>
          </a:p>
          <a:p>
            <a:pPr lvl="3"/>
            <a:r>
              <a:rPr lang="pl-PL" dirty="0" smtClean="0"/>
              <a:t>Czwarty poziom</a:t>
            </a:r>
          </a:p>
          <a:p>
            <a:pPr lvl="4"/>
            <a:r>
              <a:rPr lang="pl-PL" dirty="0" smtClean="0"/>
              <a:t>Piąty poziom</a:t>
            </a:r>
          </a:p>
        </p:txBody>
      </p:sp>
      <p:pic>
        <p:nvPicPr>
          <p:cNvPr id="1029" name="Picture 5" descr="logo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6273800"/>
            <a:ext cx="790575" cy="468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0422" name="Text Box 6"/>
          <p:cNvSpPr txBox="1">
            <a:spLocks noChangeArrowheads="1"/>
          </p:cNvSpPr>
          <p:nvPr/>
        </p:nvSpPr>
        <p:spPr bwMode="auto">
          <a:xfrm>
            <a:off x="735013" y="5032375"/>
            <a:ext cx="5276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defRPr/>
            </a:pPr>
            <a:endParaRPr lang="pl-PL" sz="1800">
              <a:latin typeface="Arial" charset="0"/>
            </a:endParaRPr>
          </a:p>
        </p:txBody>
      </p:sp>
      <p:sp>
        <p:nvSpPr>
          <p:cNvPr id="60423" name="Text Box 7"/>
          <p:cNvSpPr txBox="1">
            <a:spLocks noChangeArrowheads="1"/>
          </p:cNvSpPr>
          <p:nvPr/>
        </p:nvSpPr>
        <p:spPr bwMode="auto">
          <a:xfrm>
            <a:off x="183031" y="3244241"/>
            <a:ext cx="400110" cy="28017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vert270" wrap="square">
            <a:spAutoFit/>
          </a:bodyPr>
          <a:lstStyle/>
          <a:p>
            <a:pPr marL="0" indent="0" algn="ctr" eaLnBrk="1" hangingPunct="1">
              <a:tabLst>
                <a:tab pos="5745163" algn="l"/>
              </a:tabLst>
              <a:defRPr/>
            </a:pPr>
            <a:r>
              <a:rPr lang="pl-PL" sz="1400" b="1" i="1" kern="1200" smtClean="0">
                <a:solidFill>
                  <a:schemeClr val="bg1"/>
                </a:solidFill>
                <a:effectLst/>
                <a:latin typeface="+mn-lt"/>
                <a:ea typeface="+mn-ea"/>
                <a:cs typeface="Times New Roman" pitchFamily="18" charset="0"/>
              </a:rPr>
              <a:t>Z.Zdun,  K</a:t>
            </a:r>
            <a:r>
              <a:rPr lang="pl-PL" sz="1400" b="1" i="1" kern="1200" dirty="0" smtClean="0">
                <a:solidFill>
                  <a:schemeClr val="bg1"/>
                </a:solidFill>
                <a:effectLst/>
                <a:latin typeface="+mn-lt"/>
                <a:ea typeface="+mn-ea"/>
                <a:cs typeface="Times New Roman" pitchFamily="18" charset="0"/>
              </a:rPr>
              <a:t>. Księżyk</a:t>
            </a:r>
            <a:r>
              <a:rPr lang="pl-PL" sz="1400" b="1" i="1" kern="1200" smtClean="0">
                <a:solidFill>
                  <a:schemeClr val="bg1"/>
                </a:solidFill>
                <a:effectLst/>
                <a:latin typeface="+mn-lt"/>
                <a:ea typeface="+mn-ea"/>
                <a:cs typeface="Times New Roman" pitchFamily="18" charset="0"/>
              </a:rPr>
              <a:t>,  T</a:t>
            </a:r>
            <a:r>
              <a:rPr lang="pl-PL" sz="1400" b="1" i="1" kern="1200" dirty="0" smtClean="0">
                <a:solidFill>
                  <a:schemeClr val="bg1"/>
                </a:solidFill>
                <a:effectLst/>
                <a:latin typeface="+mn-lt"/>
                <a:ea typeface="+mn-ea"/>
                <a:cs typeface="Times New Roman" pitchFamily="18" charset="0"/>
              </a:rPr>
              <a:t>. Zdun</a:t>
            </a:r>
            <a:endParaRPr lang="pl-PL" sz="1400" b="1" i="1" dirty="0">
              <a:solidFill>
                <a:schemeClr val="bg1"/>
              </a:solidFill>
              <a:latin typeface="+mn-lt"/>
              <a:cs typeface="Times New Roman" pitchFamily="18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 userDrawn="1"/>
        </p:nvSpPr>
        <p:spPr bwMode="auto">
          <a:xfrm>
            <a:off x="7683336" y="6400800"/>
            <a:ext cx="12622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72000" tIns="0" rIns="72000" bIns="0">
            <a:spAutoFit/>
          </a:bodyPr>
          <a:lstStyle/>
          <a:p>
            <a:pPr marL="0" indent="0" algn="r" eaLnBrk="1" hangingPunct="1">
              <a:tabLst>
                <a:tab pos="5745163" algn="l"/>
              </a:tabLst>
              <a:defRPr/>
            </a:pPr>
            <a:fld id="{34202E44-C938-40AA-B568-A228CA52DE24}" type="slidenum">
              <a:rPr lang="pl-PL" sz="1600" b="1" i="1" kern="1200" smtClean="0">
                <a:solidFill>
                  <a:schemeClr val="bg1"/>
                </a:solidFill>
                <a:effectLst/>
                <a:latin typeface="Calibri" pitchFamily="34" charset="0"/>
                <a:ea typeface="+mn-ea"/>
                <a:cs typeface="+mn-cs"/>
              </a:rPr>
              <a:pPr marL="0" indent="0" algn="r" eaLnBrk="1" hangingPunct="1">
                <a:tabLst>
                  <a:tab pos="5745163" algn="l"/>
                </a:tabLst>
                <a:defRPr/>
              </a:pPr>
              <a:t>‹#›</a:t>
            </a:fld>
            <a:r>
              <a:rPr lang="pl-PL" sz="1600" b="1" i="1" kern="1200" smtClean="0">
                <a:solidFill>
                  <a:schemeClr val="bg1"/>
                </a:solidFill>
                <a:effectLst/>
                <a:latin typeface="Calibri" pitchFamily="34" charset="0"/>
                <a:ea typeface="+mn-ea"/>
                <a:cs typeface="+mn-cs"/>
              </a:rPr>
              <a:t>/18</a:t>
            </a:r>
            <a:endParaRPr lang="pl-PL" sz="2000" i="1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 userDrawn="1"/>
        </p:nvSpPr>
        <p:spPr bwMode="auto">
          <a:xfrm>
            <a:off x="4415172" y="6396542"/>
            <a:ext cx="864789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marL="0" indent="0" algn="ctr" eaLnBrk="1" hangingPunct="1">
              <a:tabLst>
                <a:tab pos="5745163" algn="l"/>
              </a:tabLst>
              <a:defRPr/>
            </a:pPr>
            <a:r>
              <a:rPr lang="pl-PL" sz="1600" b="1" i="1" kern="1200" smtClean="0">
                <a:solidFill>
                  <a:schemeClr val="bg1"/>
                </a:solidFill>
                <a:effectLst/>
                <a:latin typeface="Calibri" pitchFamily="34" charset="0"/>
                <a:ea typeface="+mn-ea"/>
                <a:cs typeface="+mn-cs"/>
              </a:rPr>
              <a:t>Stabilność</a:t>
            </a:r>
            <a:endParaRPr lang="pl-PL" sz="2000" i="1" dirty="0">
              <a:solidFill>
                <a:schemeClr val="bg1"/>
              </a:solidFill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0" r:id="rId1"/>
    <p:sldLayoutId id="2147483799" r:id="rId2"/>
    <p:sldLayoutId id="2147483800" r:id="rId3"/>
    <p:sldLayoutId id="2147483801" r:id="rId4"/>
    <p:sldLayoutId id="2147483802" r:id="rId5"/>
    <p:sldLayoutId id="2147483803" r:id="rId6"/>
    <p:sldLayoutId id="2147483804" r:id="rId7"/>
    <p:sldLayoutId id="2147483805" r:id="rId8"/>
    <p:sldLayoutId id="2147483806" r:id="rId9"/>
    <p:sldLayoutId id="2147483807" r:id="rId10"/>
    <p:sldLayoutId id="2147483808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222268"/>
          </a:solidFill>
          <a:latin typeface="Tahoma" pitchFamily="34" charset="0"/>
          <a:ea typeface="Tahoma" pitchFamily="34" charset="0"/>
          <a:cs typeface="Tahoma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222268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222268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222268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222268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003300"/>
            </a:gs>
            <a:gs pos="100000">
              <a:srgbClr val="008000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tlo_wymiar_pp_zaokraglone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88" y="0"/>
            <a:ext cx="8316912" cy="6211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 descr="logo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6273800"/>
            <a:ext cx="790575" cy="468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3492" name="Text Box 4"/>
          <p:cNvSpPr txBox="1">
            <a:spLocks noChangeArrowheads="1"/>
          </p:cNvSpPr>
          <p:nvPr/>
        </p:nvSpPr>
        <p:spPr bwMode="auto">
          <a:xfrm>
            <a:off x="735013" y="5032375"/>
            <a:ext cx="5276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defRPr/>
            </a:pPr>
            <a:endParaRPr lang="pl-PL" sz="1800">
              <a:latin typeface="Arial" charset="0"/>
            </a:endParaRPr>
          </a:p>
        </p:txBody>
      </p:sp>
      <p:sp>
        <p:nvSpPr>
          <p:cNvPr id="63493" name="Text Box 5"/>
          <p:cNvSpPr txBox="1">
            <a:spLocks noChangeArrowheads="1"/>
          </p:cNvSpPr>
          <p:nvPr/>
        </p:nvSpPr>
        <p:spPr bwMode="auto">
          <a:xfrm>
            <a:off x="1592263" y="6308725"/>
            <a:ext cx="69040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pl-PL" sz="2000" i="1">
                <a:solidFill>
                  <a:schemeClr val="bg1"/>
                </a:solidFill>
                <a:latin typeface="Arial" charset="0"/>
              </a:rPr>
              <a:t>Warsztaty użytkowników programu PLANS – Kościelisko’10</a:t>
            </a:r>
          </a:p>
        </p:txBody>
      </p:sp>
      <p:pic>
        <p:nvPicPr>
          <p:cNvPr id="2054" name="Picture 6" descr="tlo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743200" y="-6324600"/>
            <a:ext cx="1465262" cy="1952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09" r:id="rId1"/>
    <p:sldLayoutId id="2147483810" r:id="rId2"/>
    <p:sldLayoutId id="2147483811" r:id="rId3"/>
    <p:sldLayoutId id="2147483812" r:id="rId4"/>
    <p:sldLayoutId id="2147483813" r:id="rId5"/>
    <p:sldLayoutId id="2147483814" r:id="rId6"/>
    <p:sldLayoutId id="2147483815" r:id="rId7"/>
    <p:sldLayoutId id="2147483816" r:id="rId8"/>
    <p:sldLayoutId id="2147483817" r:id="rId9"/>
    <p:sldLayoutId id="2147483818" r:id="rId10"/>
    <p:sldLayoutId id="2147483819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6.wmf"/><Relationship Id="rId4" Type="http://schemas.openxmlformats.org/officeDocument/2006/relationships/oleObject" Target="../embeddings/oleObject2.bin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6.wmf"/><Relationship Id="rId4" Type="http://schemas.openxmlformats.org/officeDocument/2006/relationships/oleObject" Target="../embeddings/oleObject3.bin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5.wmf"/><Relationship Id="rId4" Type="http://schemas.openxmlformats.org/officeDocument/2006/relationships/oleObject" Target="../embeddings/oleObject1.bin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831850" y="4286250"/>
            <a:ext cx="3803650" cy="1263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1" hangingPunct="1">
              <a:spcBef>
                <a:spcPts val="0"/>
              </a:spcBef>
              <a:defRPr/>
            </a:pPr>
            <a:r>
              <a:rPr lang="pl-PL" sz="2400" i="1" kern="0">
                <a:latin typeface="Calibri" pitchFamily="34" charset="0"/>
              </a:rPr>
              <a:t>dr inż. Zbigniew Zdun</a:t>
            </a:r>
          </a:p>
          <a:p>
            <a:pPr algn="ctr" eaLnBrk="1" hangingPunct="1">
              <a:spcBef>
                <a:spcPts val="0"/>
              </a:spcBef>
              <a:defRPr/>
            </a:pPr>
            <a:r>
              <a:rPr lang="pl-PL" sz="2400" b="1"/>
              <a:t>† </a:t>
            </a:r>
            <a:r>
              <a:rPr lang="pl-PL" sz="2400" i="1" kern="0" smtClean="0">
                <a:latin typeface="Calibri" pitchFamily="34" charset="0"/>
              </a:rPr>
              <a:t>dr </a:t>
            </a:r>
            <a:r>
              <a:rPr lang="pl-PL" sz="2400" i="1" kern="0">
                <a:latin typeface="Calibri" pitchFamily="34" charset="0"/>
              </a:rPr>
              <a:t>inż. Krzysztof Księżyk</a:t>
            </a:r>
          </a:p>
          <a:p>
            <a:pPr algn="ctr" eaLnBrk="1" hangingPunct="1">
              <a:spcBef>
                <a:spcPts val="0"/>
              </a:spcBef>
              <a:defRPr/>
            </a:pPr>
            <a:r>
              <a:rPr lang="pl-PL" sz="2400" i="1" kern="0">
                <a:latin typeface="Calibri" pitchFamily="34" charset="0"/>
              </a:rPr>
              <a:t>mgr inż. Tomasz Zdun</a:t>
            </a:r>
          </a:p>
          <a:p>
            <a:pPr algn="ctr" eaLnBrk="1" hangingPunct="1">
              <a:spcBef>
                <a:spcPts val="0"/>
              </a:spcBef>
              <a:defRPr/>
            </a:pPr>
            <a:endParaRPr lang="pl-PL" sz="2400" b="1" i="1" kern="0" dirty="0">
              <a:latin typeface="Calibri" pitchFamily="34" charset="0"/>
            </a:endParaRPr>
          </a:p>
        </p:txBody>
      </p:sp>
      <p:sp>
        <p:nvSpPr>
          <p:cNvPr id="3075" name="Rectangle 1"/>
          <p:cNvSpPr>
            <a:spLocks noChangeArrowheads="1"/>
          </p:cNvSpPr>
          <p:nvPr/>
        </p:nvSpPr>
        <p:spPr bwMode="auto">
          <a:xfrm>
            <a:off x="6856413" y="347663"/>
            <a:ext cx="1820862" cy="823912"/>
          </a:xfrm>
          <a:prstGeom prst="rect">
            <a:avLst/>
          </a:prstGeom>
          <a:solidFill>
            <a:srgbClr val="66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pl-PL" altLang="pl-PL"/>
          </a:p>
        </p:txBody>
      </p:sp>
      <p:sp>
        <p:nvSpPr>
          <p:cNvPr id="3076" name="Rectangle 2"/>
          <p:cNvSpPr>
            <a:spLocks noChangeArrowheads="1"/>
          </p:cNvSpPr>
          <p:nvPr/>
        </p:nvSpPr>
        <p:spPr bwMode="auto">
          <a:xfrm>
            <a:off x="6683375" y="500063"/>
            <a:ext cx="1851025" cy="854075"/>
          </a:xfrm>
          <a:prstGeom prst="rect">
            <a:avLst/>
          </a:prstGeom>
          <a:solidFill>
            <a:srgbClr val="66FF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pl-PL" altLang="pl-PL"/>
          </a:p>
        </p:txBody>
      </p:sp>
      <p:sp>
        <p:nvSpPr>
          <p:cNvPr id="3077" name="Text Box 3"/>
          <p:cNvSpPr txBox="1">
            <a:spLocks noChangeArrowheads="1"/>
          </p:cNvSpPr>
          <p:nvPr/>
        </p:nvSpPr>
        <p:spPr bwMode="auto">
          <a:xfrm>
            <a:off x="6494463" y="742950"/>
            <a:ext cx="1892300" cy="846138"/>
          </a:xfrm>
          <a:prstGeom prst="rect">
            <a:avLst/>
          </a:prstGeom>
          <a:solidFill>
            <a:srgbClr val="FF33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lnSpc>
                <a:spcPct val="120000"/>
              </a:lnSpc>
              <a:spcBef>
                <a:spcPts val="1200"/>
              </a:spcBef>
            </a:pPr>
            <a:r>
              <a:rPr lang="en-US" altLang="pl-PL" sz="1200" b="1" i="1">
                <a:latin typeface="Calibri" pitchFamily="34" charset="0"/>
              </a:rPr>
              <a:t>Plans Sp. z o.o.</a:t>
            </a:r>
          </a:p>
          <a:p>
            <a:pPr eaLnBrk="1" hangingPunct="1">
              <a:lnSpc>
                <a:spcPct val="120000"/>
              </a:lnSpc>
            </a:pPr>
            <a:r>
              <a:rPr lang="en-US" altLang="pl-PL" sz="1100" i="1">
                <a:latin typeface="Calibri" pitchFamily="34" charset="0"/>
              </a:rPr>
              <a:t>email:plans@plans.com.pl</a:t>
            </a:r>
          </a:p>
          <a:p>
            <a:pPr algn="ctr" eaLnBrk="1" hangingPunct="1">
              <a:lnSpc>
                <a:spcPct val="120000"/>
              </a:lnSpc>
            </a:pPr>
            <a:r>
              <a:rPr lang="en-US" altLang="pl-PL" sz="1000">
                <a:latin typeface="Calibri" pitchFamily="34" charset="0"/>
              </a:rPr>
              <a:t>tel. 603 590 726</a:t>
            </a:r>
            <a:endParaRPr lang="pl-PL" altLang="pl-PL" sz="1800">
              <a:latin typeface="Arial" charset="0"/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4066333" y="2832546"/>
            <a:ext cx="1817805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 defTabSz="909638"/>
            <a:r>
              <a:rPr lang="pl-PL" altLang="pl-PL" sz="2800" i="1" kern="0" smtClean="0">
                <a:solidFill>
                  <a:srgbClr val="0070C0"/>
                </a:solidFill>
              </a:rPr>
              <a:t>Stabilność</a:t>
            </a:r>
            <a:endParaRPr kumimoji="1" lang="pl-PL" altLang="pl-PL" sz="2800" i="1" kern="0" smtClean="0">
              <a:solidFill>
                <a:srgbClr val="0070C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5890823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3589359" y="234716"/>
            <a:ext cx="1965282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222268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222268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222268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222268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222268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pl-PL" altLang="pl-PL" sz="1400" i="1" kern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Symulacja komputerowa 2</a:t>
            </a:r>
          </a:p>
        </p:txBody>
      </p:sp>
      <p:graphicFrame>
        <p:nvGraphicFramePr>
          <p:cNvPr id="3" name="Wykres 2"/>
          <p:cNvGraphicFramePr/>
          <p:nvPr>
            <p:extLst>
              <p:ext uri="{D42A27DB-BD31-4B8C-83A1-F6EECF244321}">
                <p14:modId xmlns:p14="http://schemas.microsoft.com/office/powerpoint/2010/main" val="3092107090"/>
              </p:ext>
            </p:extLst>
          </p:nvPr>
        </p:nvGraphicFramePr>
        <p:xfrm>
          <a:off x="1247590" y="739979"/>
          <a:ext cx="7500990" cy="40719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pole tekstowe 3"/>
          <p:cNvSpPr txBox="1"/>
          <p:nvPr/>
        </p:nvSpPr>
        <p:spPr>
          <a:xfrm>
            <a:off x="5724160" y="4797190"/>
            <a:ext cx="292895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dirty="0" smtClean="0">
                <a:latin typeface="Times New Roman" pitchFamily="18" charset="0"/>
                <a:cs typeface="Times New Roman" pitchFamily="18" charset="0"/>
              </a:rPr>
              <a:t>Współczynnik tłumienia D=1, czas zwarcia t</a:t>
            </a:r>
            <a:r>
              <a:rPr lang="pl-PL" sz="1600" baseline="-25000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pl-PL" sz="1600" dirty="0" smtClean="0">
                <a:latin typeface="Times New Roman" pitchFamily="18" charset="0"/>
                <a:cs typeface="Times New Roman" pitchFamily="18" charset="0"/>
              </a:rPr>
              <a:t>=0,45s,  odległość  zwarcia od generatora 10 km (k=0,1)</a:t>
            </a:r>
          </a:p>
        </p:txBody>
      </p:sp>
      <p:grpSp>
        <p:nvGrpSpPr>
          <p:cNvPr id="5" name="Grupa 4"/>
          <p:cNvGrpSpPr/>
          <p:nvPr/>
        </p:nvGrpSpPr>
        <p:grpSpPr>
          <a:xfrm>
            <a:off x="1247590" y="4797190"/>
            <a:ext cx="3357586" cy="1167956"/>
            <a:chOff x="928662" y="5143512"/>
            <a:chExt cx="3357586" cy="1167956"/>
          </a:xfrm>
        </p:grpSpPr>
        <p:sp>
          <p:nvSpPr>
            <p:cNvPr id="6" name="pole tekstowe 5"/>
            <p:cNvSpPr txBox="1"/>
            <p:nvPr/>
          </p:nvSpPr>
          <p:spPr>
            <a:xfrm>
              <a:off x="928662" y="5143512"/>
              <a:ext cx="328614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l-PL" sz="1600" i="1" dirty="0" smtClean="0">
                  <a:latin typeface="Times New Roman" pitchFamily="18" charset="0"/>
                  <a:cs typeface="Times New Roman" pitchFamily="18" charset="0"/>
                </a:rPr>
                <a:t>X</a:t>
              </a:r>
              <a:r>
                <a:rPr lang="pl-PL" sz="1600" baseline="-25000" dirty="0" smtClean="0">
                  <a:latin typeface="Times New Roman" pitchFamily="18" charset="0"/>
                  <a:cs typeface="Times New Roman" pitchFamily="18" charset="0"/>
                </a:rPr>
                <a:t>Z</a:t>
              </a:r>
              <a:r>
                <a:rPr lang="pl-PL" sz="1600" dirty="0" smtClean="0">
                  <a:latin typeface="Times New Roman" pitchFamily="18" charset="0"/>
                  <a:cs typeface="Times New Roman" pitchFamily="18" charset="0"/>
                </a:rPr>
                <a:t>=1394,167 Ω – stan zwarcia</a:t>
              </a:r>
            </a:p>
          </p:txBody>
        </p:sp>
        <p:graphicFrame>
          <p:nvGraphicFramePr>
            <p:cNvPr id="7" name="Object 1"/>
            <p:cNvGraphicFramePr>
              <a:graphicFrameLocks noChangeAspect="1"/>
            </p:cNvGraphicFramePr>
            <p:nvPr/>
          </p:nvGraphicFramePr>
          <p:xfrm>
            <a:off x="928662" y="5643578"/>
            <a:ext cx="3357586" cy="66789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55" name="Equation" r:id="rId4" imgW="2298700" imgH="457200" progId="Equation.DSMT4">
                    <p:embed/>
                  </p:oleObj>
                </mc:Choice>
                <mc:Fallback>
                  <p:oleObj name="Equation" r:id="rId4" imgW="2298700" imgH="45720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28662" y="5643578"/>
                          <a:ext cx="3357586" cy="66789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210992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AsOne/>
      </p:bldGraphic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"/>
          <p:cNvSpPr txBox="1">
            <a:spLocks noChangeArrowheads="1"/>
          </p:cNvSpPr>
          <p:nvPr/>
        </p:nvSpPr>
        <p:spPr bwMode="auto">
          <a:xfrm>
            <a:off x="3863473" y="162706"/>
            <a:ext cx="141705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222268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222268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222268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222268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222268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pl-PL" altLang="pl-PL" sz="1400" i="1" kern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Wyniki symulacji 2</a:t>
            </a:r>
          </a:p>
        </p:txBody>
      </p:sp>
      <p:grpSp>
        <p:nvGrpSpPr>
          <p:cNvPr id="3" name="Przebieg kąta"/>
          <p:cNvGrpSpPr/>
          <p:nvPr/>
        </p:nvGrpSpPr>
        <p:grpSpPr>
          <a:xfrm>
            <a:off x="1388750" y="660329"/>
            <a:ext cx="7143800" cy="5228245"/>
            <a:chOff x="1000100" y="785794"/>
            <a:chExt cx="7143800" cy="5228245"/>
          </a:xfrm>
        </p:grpSpPr>
        <p:graphicFrame>
          <p:nvGraphicFramePr>
            <p:cNvPr id="4" name="Wykres 3"/>
            <p:cNvGraphicFramePr/>
            <p:nvPr>
              <p:extLst>
                <p:ext uri="{D42A27DB-BD31-4B8C-83A1-F6EECF244321}">
                  <p14:modId xmlns:p14="http://schemas.microsoft.com/office/powerpoint/2010/main" val="4204176636"/>
                </p:ext>
              </p:extLst>
            </p:nvPr>
          </p:nvGraphicFramePr>
          <p:xfrm>
            <a:off x="1000100" y="785794"/>
            <a:ext cx="7143800" cy="4429156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sp>
          <p:nvSpPr>
            <p:cNvPr id="5" name="pole tekstowe 4"/>
            <p:cNvSpPr txBox="1"/>
            <p:nvPr/>
          </p:nvSpPr>
          <p:spPr>
            <a:xfrm>
              <a:off x="1357290" y="5429264"/>
              <a:ext cx="6715172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l-PL" sz="1600" dirty="0" smtClean="0">
                  <a:latin typeface="Times New Roman" pitchFamily="18" charset="0"/>
                  <a:cs typeface="Times New Roman" pitchFamily="18" charset="0"/>
                </a:rPr>
                <a:t>Współczynnik tłumienia D=1, odległość  zwarcia </a:t>
              </a:r>
              <a:r>
                <a:rPr lang="pl-PL" sz="1600" smtClean="0">
                  <a:latin typeface="Times New Roman" pitchFamily="18" charset="0"/>
                  <a:cs typeface="Times New Roman" pitchFamily="18" charset="0"/>
                </a:rPr>
                <a:t>od generatora </a:t>
              </a:r>
              <a:r>
                <a:rPr lang="pl-PL" sz="1600" dirty="0" smtClean="0">
                  <a:latin typeface="Times New Roman" pitchFamily="18" charset="0"/>
                  <a:cs typeface="Times New Roman" pitchFamily="18" charset="0"/>
                </a:rPr>
                <a:t>10 km (k=0,1), maksymalny kąt obciążenia 111,70</a:t>
              </a:r>
              <a:r>
                <a:rPr lang="el-GR" sz="1600" dirty="0" smtClean="0">
                  <a:latin typeface="Times New Roman" pitchFamily="18" charset="0"/>
                  <a:cs typeface="Times New Roman" pitchFamily="18" charset="0"/>
                </a:rPr>
                <a:t>°</a:t>
              </a:r>
              <a:r>
                <a:rPr lang="pl-PL" sz="1600" dirty="0" smtClean="0">
                  <a:latin typeface="Times New Roman" pitchFamily="18" charset="0"/>
                  <a:cs typeface="Times New Roman" pitchFamily="18" charset="0"/>
                </a:rPr>
                <a:t>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10992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3589359" y="260560"/>
            <a:ext cx="1965282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222268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222268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222268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222268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222268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pl-PL" altLang="pl-PL" sz="1400" i="1" kern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Symulacja komputerowa 3</a:t>
            </a:r>
          </a:p>
        </p:txBody>
      </p:sp>
      <p:graphicFrame>
        <p:nvGraphicFramePr>
          <p:cNvPr id="3" name="Wykres 2"/>
          <p:cNvGraphicFramePr/>
          <p:nvPr>
            <p:extLst>
              <p:ext uri="{D42A27DB-BD31-4B8C-83A1-F6EECF244321}">
                <p14:modId xmlns:p14="http://schemas.microsoft.com/office/powerpoint/2010/main" val="1007278538"/>
              </p:ext>
            </p:extLst>
          </p:nvPr>
        </p:nvGraphicFramePr>
        <p:xfrm>
          <a:off x="1175580" y="548600"/>
          <a:ext cx="7500990" cy="40719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pole tekstowe 3"/>
          <p:cNvSpPr txBox="1"/>
          <p:nvPr/>
        </p:nvSpPr>
        <p:spPr>
          <a:xfrm>
            <a:off x="5676174" y="4834880"/>
            <a:ext cx="292895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dirty="0" smtClean="0">
                <a:latin typeface="Times New Roman" pitchFamily="18" charset="0"/>
                <a:cs typeface="Times New Roman" pitchFamily="18" charset="0"/>
              </a:rPr>
              <a:t>Współczynnik tłumienia D=1, czas </a:t>
            </a:r>
            <a:r>
              <a:rPr lang="pl-PL" sz="1600" smtClean="0">
                <a:latin typeface="Times New Roman" pitchFamily="18" charset="0"/>
                <a:cs typeface="Times New Roman" pitchFamily="18" charset="0"/>
              </a:rPr>
              <a:t>zwarcia t</a:t>
            </a:r>
            <a:r>
              <a:rPr lang="pl-PL" sz="1600" baseline="-2500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pl-PL" sz="1600" smtClean="0">
                <a:latin typeface="Times New Roman" pitchFamily="18" charset="0"/>
                <a:cs typeface="Times New Roman" pitchFamily="18" charset="0"/>
              </a:rPr>
              <a:t>=0,55s</a:t>
            </a:r>
            <a:r>
              <a:rPr lang="pl-PL" sz="1600" dirty="0" smtClean="0">
                <a:latin typeface="Times New Roman" pitchFamily="18" charset="0"/>
                <a:cs typeface="Times New Roman" pitchFamily="18" charset="0"/>
              </a:rPr>
              <a:t>,  odległość  zwarcia od generatora 10 km (k=0,1)</a:t>
            </a:r>
          </a:p>
        </p:txBody>
      </p:sp>
      <p:grpSp>
        <p:nvGrpSpPr>
          <p:cNvPr id="5" name="Grupa 4"/>
          <p:cNvGrpSpPr/>
          <p:nvPr/>
        </p:nvGrpSpPr>
        <p:grpSpPr>
          <a:xfrm>
            <a:off x="1175580" y="4834880"/>
            <a:ext cx="3357586" cy="1167956"/>
            <a:chOff x="928662" y="5143512"/>
            <a:chExt cx="3357586" cy="1167956"/>
          </a:xfrm>
        </p:grpSpPr>
        <p:sp>
          <p:nvSpPr>
            <p:cNvPr id="6" name="pole tekstowe 5"/>
            <p:cNvSpPr txBox="1"/>
            <p:nvPr/>
          </p:nvSpPr>
          <p:spPr>
            <a:xfrm>
              <a:off x="928662" y="5143512"/>
              <a:ext cx="328614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l-PL" sz="1600" i="1" dirty="0" smtClean="0">
                  <a:latin typeface="Times New Roman" pitchFamily="18" charset="0"/>
                  <a:cs typeface="Times New Roman" pitchFamily="18" charset="0"/>
                </a:rPr>
                <a:t>X</a:t>
              </a:r>
              <a:r>
                <a:rPr lang="pl-PL" sz="1600" baseline="-25000" dirty="0" smtClean="0">
                  <a:latin typeface="Times New Roman" pitchFamily="18" charset="0"/>
                  <a:cs typeface="Times New Roman" pitchFamily="18" charset="0"/>
                </a:rPr>
                <a:t>Z</a:t>
              </a:r>
              <a:r>
                <a:rPr lang="pl-PL" sz="1600" dirty="0" smtClean="0">
                  <a:latin typeface="Times New Roman" pitchFamily="18" charset="0"/>
                  <a:cs typeface="Times New Roman" pitchFamily="18" charset="0"/>
                </a:rPr>
                <a:t>=1394,167 Ω – stan zwarcia</a:t>
              </a:r>
            </a:p>
          </p:txBody>
        </p:sp>
        <p:graphicFrame>
          <p:nvGraphicFramePr>
            <p:cNvPr id="7" name="Object 1"/>
            <p:cNvGraphicFramePr>
              <a:graphicFrameLocks noChangeAspect="1"/>
            </p:cNvGraphicFramePr>
            <p:nvPr/>
          </p:nvGraphicFramePr>
          <p:xfrm>
            <a:off x="928662" y="5643578"/>
            <a:ext cx="3357586" cy="66789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79" name="Equation" r:id="rId4" imgW="2298700" imgH="457200" progId="Equation.DSMT4">
                    <p:embed/>
                  </p:oleObj>
                </mc:Choice>
                <mc:Fallback>
                  <p:oleObj name="Equation" r:id="rId4" imgW="2298700" imgH="45720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28662" y="5643578"/>
                          <a:ext cx="3357586" cy="66789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210992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AsOne/>
      </p:bldGraphic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Przebieg_Kąta"/>
          <p:cNvGrpSpPr/>
          <p:nvPr/>
        </p:nvGrpSpPr>
        <p:grpSpPr>
          <a:xfrm>
            <a:off x="1461904" y="659757"/>
            <a:ext cx="7286676" cy="5154268"/>
            <a:chOff x="1071538" y="857232"/>
            <a:chExt cx="7286676" cy="5154268"/>
          </a:xfrm>
        </p:grpSpPr>
        <p:graphicFrame>
          <p:nvGraphicFramePr>
            <p:cNvPr id="3" name="Wykres 2"/>
            <p:cNvGraphicFramePr/>
            <p:nvPr>
              <p:extLst>
                <p:ext uri="{D42A27DB-BD31-4B8C-83A1-F6EECF244321}">
                  <p14:modId xmlns:p14="http://schemas.microsoft.com/office/powerpoint/2010/main" val="2836695043"/>
                </p:ext>
              </p:extLst>
            </p:nvPr>
          </p:nvGraphicFramePr>
          <p:xfrm>
            <a:off x="1071538" y="857232"/>
            <a:ext cx="7286676" cy="4786346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sp>
          <p:nvSpPr>
            <p:cNvPr id="4" name="pole tekstowe 3"/>
            <p:cNvSpPr txBox="1"/>
            <p:nvPr/>
          </p:nvSpPr>
          <p:spPr>
            <a:xfrm>
              <a:off x="1214414" y="5426725"/>
              <a:ext cx="700092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l-PL" sz="1600" dirty="0" smtClean="0">
                  <a:latin typeface="Times New Roman" pitchFamily="18" charset="0"/>
                  <a:cs typeface="Times New Roman" pitchFamily="18" charset="0"/>
                </a:rPr>
                <a:t>Współczynnik tłumienia D=1, odległość  zwarcia od generatora 10 km (k=0,1), maksymalny kąt obciążenia nieokreślony.</a:t>
              </a:r>
            </a:p>
          </p:txBody>
        </p:sp>
      </p:grpSp>
      <p:sp>
        <p:nvSpPr>
          <p:cNvPr id="5" name="Tytuł"/>
          <p:cNvSpPr txBox="1">
            <a:spLocks noChangeArrowheads="1"/>
          </p:cNvSpPr>
          <p:nvPr/>
        </p:nvSpPr>
        <p:spPr bwMode="auto">
          <a:xfrm>
            <a:off x="3589359" y="333156"/>
            <a:ext cx="1965282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222268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222268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222268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222268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222268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pl-PL" altLang="pl-PL" sz="1400" i="1" kern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Symulacja komputerowa 3</a:t>
            </a:r>
          </a:p>
        </p:txBody>
      </p:sp>
    </p:spTree>
    <p:extLst>
      <p:ext uri="{BB962C8B-B14F-4D97-AF65-F5344CB8AC3E}">
        <p14:creationId xmlns:p14="http://schemas.microsoft.com/office/powerpoint/2010/main" val="210992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xt_Podpis"/>
          <p:cNvSpPr txBox="1">
            <a:spLocks noChangeArrowheads="1"/>
          </p:cNvSpPr>
          <p:nvPr/>
        </p:nvSpPr>
        <p:spPr bwMode="auto">
          <a:xfrm>
            <a:off x="3526684" y="5733320"/>
            <a:ext cx="2819683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l" defTabSz="912813" rtl="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defTabSz="912813" rtl="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Arial Black" pitchFamily="34" charset="0"/>
              </a:defRPr>
            </a:lvl2pPr>
            <a:lvl3pPr algn="l" defTabSz="912813" rtl="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Arial Black" pitchFamily="34" charset="0"/>
              </a:defRPr>
            </a:lvl3pPr>
            <a:lvl4pPr algn="l" defTabSz="912813" rtl="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Arial Black" pitchFamily="34" charset="0"/>
              </a:defRPr>
            </a:lvl4pPr>
            <a:lvl5pPr algn="l" defTabSz="912813" rtl="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Arial Black" pitchFamily="34" charset="0"/>
              </a:defRPr>
            </a:lvl5pPr>
            <a:lvl6pPr marL="457200" algn="l" defTabSz="912813" rtl="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Arial Black" pitchFamily="34" charset="0"/>
              </a:defRPr>
            </a:lvl6pPr>
            <a:lvl7pPr marL="914400" algn="l" defTabSz="912813" rtl="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Arial Black" pitchFamily="34" charset="0"/>
              </a:defRPr>
            </a:lvl7pPr>
            <a:lvl8pPr marL="1371600" algn="l" defTabSz="912813" rtl="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Arial Black" pitchFamily="34" charset="0"/>
              </a:defRPr>
            </a:lvl8pPr>
            <a:lvl9pPr marL="1828800" algn="l" defTabSz="912813" rtl="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Arial Black" pitchFamily="34" charset="0"/>
              </a:defRPr>
            </a:lvl9pPr>
          </a:lstStyle>
          <a:p>
            <a:pPr algn="ctr"/>
            <a:r>
              <a:rPr lang="pl-PL" altLang="pl-PL" sz="1600" b="1" i="1" kern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Zwarcie przemijające   tz=</a:t>
            </a:r>
            <a:r>
              <a:rPr lang="pl-PL" altLang="pl-PL" sz="1600" b="1" i="1" kern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100</a:t>
            </a:r>
            <a:r>
              <a:rPr lang="pl-PL" altLang="pl-PL" sz="1600" b="1" i="1" kern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ms</a:t>
            </a:r>
          </a:p>
        </p:txBody>
      </p:sp>
      <p:pic>
        <p:nvPicPr>
          <p:cNvPr id="3" name="Przebieg_kąta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550" y="1161733"/>
            <a:ext cx="7582959" cy="4534533"/>
          </a:xfrm>
          <a:prstGeom prst="rect">
            <a:avLst/>
          </a:prstGeom>
        </p:spPr>
      </p:pic>
      <p:cxnSp>
        <p:nvCxnSpPr>
          <p:cNvPr id="4" name="Strz_Pgen"/>
          <p:cNvCxnSpPr>
            <a:stCxn id="5" idx="2"/>
          </p:cNvCxnSpPr>
          <p:nvPr/>
        </p:nvCxnSpPr>
        <p:spPr bwMode="auto">
          <a:xfrm flipH="1">
            <a:off x="5608977" y="973702"/>
            <a:ext cx="889814" cy="2531498"/>
          </a:xfrm>
          <a:prstGeom prst="straightConnector1">
            <a:avLst/>
          </a:prstGeom>
          <a:solidFill>
            <a:schemeClr val="accent1"/>
          </a:solidFill>
          <a:ln w="15875" cap="flat" cmpd="sng" algn="ctr">
            <a:solidFill>
              <a:srgbClr val="6600CC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" name="Txt_Pgen"/>
          <p:cNvSpPr txBox="1">
            <a:spLocks noChangeArrowheads="1"/>
          </p:cNvSpPr>
          <p:nvPr/>
        </p:nvSpPr>
        <p:spPr bwMode="auto">
          <a:xfrm>
            <a:off x="5822324" y="727481"/>
            <a:ext cx="1352934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l" defTabSz="912813" rtl="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defTabSz="912813" rtl="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Arial Black" pitchFamily="34" charset="0"/>
              </a:defRPr>
            </a:lvl2pPr>
            <a:lvl3pPr algn="l" defTabSz="912813" rtl="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Arial Black" pitchFamily="34" charset="0"/>
              </a:defRPr>
            </a:lvl3pPr>
            <a:lvl4pPr algn="l" defTabSz="912813" rtl="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Arial Black" pitchFamily="34" charset="0"/>
              </a:defRPr>
            </a:lvl4pPr>
            <a:lvl5pPr algn="l" defTabSz="912813" rtl="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Arial Black" pitchFamily="34" charset="0"/>
              </a:defRPr>
            </a:lvl5pPr>
            <a:lvl6pPr marL="457200" algn="l" defTabSz="912813" rtl="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Arial Black" pitchFamily="34" charset="0"/>
              </a:defRPr>
            </a:lvl6pPr>
            <a:lvl7pPr marL="914400" algn="l" defTabSz="912813" rtl="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Arial Black" pitchFamily="34" charset="0"/>
              </a:defRPr>
            </a:lvl7pPr>
            <a:lvl8pPr marL="1371600" algn="l" defTabSz="912813" rtl="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Arial Black" pitchFamily="34" charset="0"/>
              </a:defRPr>
            </a:lvl8pPr>
            <a:lvl9pPr marL="1828800" algn="l" defTabSz="912813" rtl="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Arial Black" pitchFamily="34" charset="0"/>
              </a:defRPr>
            </a:lvl9pPr>
          </a:lstStyle>
          <a:p>
            <a:pPr algn="ctr"/>
            <a:r>
              <a:rPr lang="pl-PL" altLang="pl-PL" sz="1600" b="1" i="1" kern="0" smtClean="0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Moc generatora</a:t>
            </a:r>
          </a:p>
        </p:txBody>
      </p:sp>
      <p:cxnSp>
        <p:nvCxnSpPr>
          <p:cNvPr id="6" name="Strz_obroty"/>
          <p:cNvCxnSpPr/>
          <p:nvPr/>
        </p:nvCxnSpPr>
        <p:spPr bwMode="auto">
          <a:xfrm flipH="1">
            <a:off x="3694281" y="1016732"/>
            <a:ext cx="780677" cy="1916968"/>
          </a:xfrm>
          <a:prstGeom prst="straightConnector1">
            <a:avLst/>
          </a:prstGeom>
          <a:solidFill>
            <a:schemeClr val="accent1"/>
          </a:solidFill>
          <a:ln w="15875" cap="flat" cmpd="sng" algn="ctr">
            <a:solidFill>
              <a:srgbClr val="33CC33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" name="Txt_obroty"/>
          <p:cNvSpPr txBox="1">
            <a:spLocks noChangeArrowheads="1"/>
          </p:cNvSpPr>
          <p:nvPr/>
        </p:nvSpPr>
        <p:spPr bwMode="auto">
          <a:xfrm>
            <a:off x="4325120" y="727481"/>
            <a:ext cx="537006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l" defTabSz="912813" rtl="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defTabSz="912813" rtl="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Arial Black" pitchFamily="34" charset="0"/>
              </a:defRPr>
            </a:lvl2pPr>
            <a:lvl3pPr algn="l" defTabSz="912813" rtl="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Arial Black" pitchFamily="34" charset="0"/>
              </a:defRPr>
            </a:lvl3pPr>
            <a:lvl4pPr algn="l" defTabSz="912813" rtl="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Arial Black" pitchFamily="34" charset="0"/>
              </a:defRPr>
            </a:lvl4pPr>
            <a:lvl5pPr algn="l" defTabSz="912813" rtl="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Arial Black" pitchFamily="34" charset="0"/>
              </a:defRPr>
            </a:lvl5pPr>
            <a:lvl6pPr marL="457200" algn="l" defTabSz="912813" rtl="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Arial Black" pitchFamily="34" charset="0"/>
              </a:defRPr>
            </a:lvl6pPr>
            <a:lvl7pPr marL="914400" algn="l" defTabSz="912813" rtl="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Arial Black" pitchFamily="34" charset="0"/>
              </a:defRPr>
            </a:lvl7pPr>
            <a:lvl8pPr marL="1371600" algn="l" defTabSz="912813" rtl="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Arial Black" pitchFamily="34" charset="0"/>
              </a:defRPr>
            </a:lvl8pPr>
            <a:lvl9pPr marL="1828800" algn="l" defTabSz="912813" rtl="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Arial Black" pitchFamily="34" charset="0"/>
              </a:defRPr>
            </a:lvl9pPr>
          </a:lstStyle>
          <a:p>
            <a:pPr algn="ctr"/>
            <a:r>
              <a:rPr lang="pl-PL" altLang="pl-PL" sz="1600" b="1" i="1" kern="0" smtClean="0">
                <a:solidFill>
                  <a:srgbClr val="33CC33"/>
                </a:solidFill>
                <a:latin typeface="Times New Roman" pitchFamily="18" charset="0"/>
                <a:cs typeface="Times New Roman" pitchFamily="18" charset="0"/>
              </a:rPr>
              <a:t>obroty</a:t>
            </a:r>
          </a:p>
        </p:txBody>
      </p:sp>
      <p:cxnSp>
        <p:nvCxnSpPr>
          <p:cNvPr id="8" name="Strz_Kąt"/>
          <p:cNvCxnSpPr/>
          <p:nvPr/>
        </p:nvCxnSpPr>
        <p:spPr bwMode="auto">
          <a:xfrm flipH="1">
            <a:off x="3046583" y="980728"/>
            <a:ext cx="492271" cy="1171922"/>
          </a:xfrm>
          <a:prstGeom prst="straightConnector1">
            <a:avLst/>
          </a:prstGeom>
          <a:solidFill>
            <a:schemeClr val="accent1"/>
          </a:solidFill>
          <a:ln w="158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9" name="Txt_Kąt"/>
          <p:cNvSpPr txBox="1">
            <a:spLocks noChangeArrowheads="1"/>
          </p:cNvSpPr>
          <p:nvPr/>
        </p:nvSpPr>
        <p:spPr bwMode="auto">
          <a:xfrm>
            <a:off x="3469230" y="727481"/>
            <a:ext cx="419987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l" defTabSz="912813" rtl="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defTabSz="912813" rtl="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Arial Black" pitchFamily="34" charset="0"/>
              </a:defRPr>
            </a:lvl2pPr>
            <a:lvl3pPr algn="l" defTabSz="912813" rtl="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Arial Black" pitchFamily="34" charset="0"/>
              </a:defRPr>
            </a:lvl3pPr>
            <a:lvl4pPr algn="l" defTabSz="912813" rtl="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Arial Black" pitchFamily="34" charset="0"/>
              </a:defRPr>
            </a:lvl4pPr>
            <a:lvl5pPr algn="l" defTabSz="912813" rtl="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Arial Black" pitchFamily="34" charset="0"/>
              </a:defRPr>
            </a:lvl5pPr>
            <a:lvl6pPr marL="457200" algn="l" defTabSz="912813" rtl="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Arial Black" pitchFamily="34" charset="0"/>
              </a:defRPr>
            </a:lvl6pPr>
            <a:lvl7pPr marL="914400" algn="l" defTabSz="912813" rtl="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Arial Black" pitchFamily="34" charset="0"/>
              </a:defRPr>
            </a:lvl7pPr>
            <a:lvl8pPr marL="1371600" algn="l" defTabSz="912813" rtl="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Arial Black" pitchFamily="34" charset="0"/>
              </a:defRPr>
            </a:lvl8pPr>
            <a:lvl9pPr marL="1828800" algn="l" defTabSz="912813" rtl="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Arial Black" pitchFamily="34" charset="0"/>
              </a:defRPr>
            </a:lvl9pPr>
          </a:lstStyle>
          <a:p>
            <a:pPr algn="ctr"/>
            <a:r>
              <a:rPr lang="pl-PL" altLang="pl-PL" sz="1600" b="1" i="1" kern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kąt </a:t>
            </a:r>
            <a:r>
              <a:rPr lang="el-GR" altLang="pl-PL" sz="1600" b="1" i="1" kern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δ</a:t>
            </a:r>
            <a:endParaRPr lang="pl-PL" altLang="pl-PL" sz="1600" b="1" i="1" kern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0" name="Strz_Ug"/>
          <p:cNvCxnSpPr/>
          <p:nvPr/>
        </p:nvCxnSpPr>
        <p:spPr bwMode="auto">
          <a:xfrm flipH="1">
            <a:off x="2684630" y="1000125"/>
            <a:ext cx="276225" cy="752475"/>
          </a:xfrm>
          <a:prstGeom prst="straightConnector1">
            <a:avLst/>
          </a:prstGeom>
          <a:solidFill>
            <a:schemeClr val="accent1"/>
          </a:solidFill>
          <a:ln w="15875" cap="flat" cmpd="sng" algn="ctr">
            <a:solidFill>
              <a:srgbClr val="0070C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1" name="Txt_Ug"/>
          <p:cNvSpPr txBox="1">
            <a:spLocks noChangeArrowheads="1"/>
          </p:cNvSpPr>
          <p:nvPr/>
        </p:nvSpPr>
        <p:spPr bwMode="auto">
          <a:xfrm>
            <a:off x="2896966" y="727481"/>
            <a:ext cx="250068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l" defTabSz="912813" rtl="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defTabSz="912813" rtl="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Arial Black" pitchFamily="34" charset="0"/>
              </a:defRPr>
            </a:lvl2pPr>
            <a:lvl3pPr algn="l" defTabSz="912813" rtl="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Arial Black" pitchFamily="34" charset="0"/>
              </a:defRPr>
            </a:lvl3pPr>
            <a:lvl4pPr algn="l" defTabSz="912813" rtl="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Arial Black" pitchFamily="34" charset="0"/>
              </a:defRPr>
            </a:lvl4pPr>
            <a:lvl5pPr algn="l" defTabSz="912813" rtl="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Arial Black" pitchFamily="34" charset="0"/>
              </a:defRPr>
            </a:lvl5pPr>
            <a:lvl6pPr marL="457200" algn="l" defTabSz="912813" rtl="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Arial Black" pitchFamily="34" charset="0"/>
              </a:defRPr>
            </a:lvl6pPr>
            <a:lvl7pPr marL="914400" algn="l" defTabSz="912813" rtl="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Arial Black" pitchFamily="34" charset="0"/>
              </a:defRPr>
            </a:lvl7pPr>
            <a:lvl8pPr marL="1371600" algn="l" defTabSz="912813" rtl="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Arial Black" pitchFamily="34" charset="0"/>
              </a:defRPr>
            </a:lvl8pPr>
            <a:lvl9pPr marL="1828800" algn="l" defTabSz="912813" rtl="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Arial Black" pitchFamily="34" charset="0"/>
              </a:defRPr>
            </a:lvl9pPr>
          </a:lstStyle>
          <a:p>
            <a:pPr algn="ctr"/>
            <a:r>
              <a:rPr lang="pl-PL" altLang="pl-PL" sz="1600" b="1" i="1" kern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Ug</a:t>
            </a:r>
          </a:p>
        </p:txBody>
      </p:sp>
      <p:sp>
        <p:nvSpPr>
          <p:cNvPr id="12" name="Tytuł"/>
          <p:cNvSpPr txBox="1">
            <a:spLocks noChangeArrowheads="1"/>
          </p:cNvSpPr>
          <p:nvPr/>
        </p:nvSpPr>
        <p:spPr bwMode="auto">
          <a:xfrm>
            <a:off x="1157604" y="291425"/>
            <a:ext cx="6828792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l" defTabSz="912813" rtl="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defTabSz="912813" rtl="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Arial Black" pitchFamily="34" charset="0"/>
              </a:defRPr>
            </a:lvl2pPr>
            <a:lvl3pPr algn="l" defTabSz="912813" rtl="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Arial Black" pitchFamily="34" charset="0"/>
              </a:defRPr>
            </a:lvl3pPr>
            <a:lvl4pPr algn="l" defTabSz="912813" rtl="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Arial Black" pitchFamily="34" charset="0"/>
              </a:defRPr>
            </a:lvl4pPr>
            <a:lvl5pPr algn="l" defTabSz="912813" rtl="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Arial Black" pitchFamily="34" charset="0"/>
              </a:defRPr>
            </a:lvl5pPr>
            <a:lvl6pPr marL="457200" algn="l" defTabSz="912813" rtl="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Arial Black" pitchFamily="34" charset="0"/>
              </a:defRPr>
            </a:lvl6pPr>
            <a:lvl7pPr marL="914400" algn="l" defTabSz="912813" rtl="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Arial Black" pitchFamily="34" charset="0"/>
              </a:defRPr>
            </a:lvl7pPr>
            <a:lvl8pPr marL="1371600" algn="l" defTabSz="912813" rtl="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Arial Black" pitchFamily="34" charset="0"/>
              </a:defRPr>
            </a:lvl8pPr>
            <a:lvl9pPr marL="1828800" algn="l" defTabSz="912813" rtl="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Arial Black" pitchFamily="34" charset="0"/>
              </a:defRPr>
            </a:lvl9pPr>
          </a:lstStyle>
          <a:p>
            <a:pPr algn="ctr"/>
            <a:r>
              <a:rPr lang="pl-PL" altLang="pl-PL" sz="1400" b="1" i="1" kern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Przebiegi dla generatora nr 6 w elektrowni Bełchatów podczas zwarcia  na szynach ROG411</a:t>
            </a:r>
          </a:p>
        </p:txBody>
      </p:sp>
    </p:spTree>
    <p:extLst>
      <p:ext uri="{BB962C8B-B14F-4D97-AF65-F5344CB8AC3E}">
        <p14:creationId xmlns:p14="http://schemas.microsoft.com/office/powerpoint/2010/main" val="210992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7" grpId="0"/>
      <p:bldP spid="9" grpId="0"/>
      <p:bldP spid="1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xt_Podpis"/>
          <p:cNvSpPr txBox="1">
            <a:spLocks noChangeArrowheads="1"/>
          </p:cNvSpPr>
          <p:nvPr/>
        </p:nvSpPr>
        <p:spPr bwMode="auto">
          <a:xfrm>
            <a:off x="3476196" y="5733320"/>
            <a:ext cx="2819683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l" defTabSz="912813" rtl="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defTabSz="912813" rtl="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Arial Black" pitchFamily="34" charset="0"/>
              </a:defRPr>
            </a:lvl2pPr>
            <a:lvl3pPr algn="l" defTabSz="912813" rtl="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Arial Black" pitchFamily="34" charset="0"/>
              </a:defRPr>
            </a:lvl3pPr>
            <a:lvl4pPr algn="l" defTabSz="912813" rtl="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Arial Black" pitchFamily="34" charset="0"/>
              </a:defRPr>
            </a:lvl4pPr>
            <a:lvl5pPr algn="l" defTabSz="912813" rtl="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Arial Black" pitchFamily="34" charset="0"/>
              </a:defRPr>
            </a:lvl5pPr>
            <a:lvl6pPr marL="457200" algn="l" defTabSz="912813" rtl="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Arial Black" pitchFamily="34" charset="0"/>
              </a:defRPr>
            </a:lvl6pPr>
            <a:lvl7pPr marL="914400" algn="l" defTabSz="912813" rtl="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Arial Black" pitchFamily="34" charset="0"/>
              </a:defRPr>
            </a:lvl7pPr>
            <a:lvl8pPr marL="1371600" algn="l" defTabSz="912813" rtl="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Arial Black" pitchFamily="34" charset="0"/>
              </a:defRPr>
            </a:lvl8pPr>
            <a:lvl9pPr marL="1828800" algn="l" defTabSz="912813" rtl="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Arial Black" pitchFamily="34" charset="0"/>
              </a:defRPr>
            </a:lvl9pPr>
          </a:lstStyle>
          <a:p>
            <a:pPr algn="ctr"/>
            <a:r>
              <a:rPr lang="pl-PL" altLang="pl-PL" sz="1600" b="1" i="1" kern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Zwarcie przemijające   tz=</a:t>
            </a:r>
            <a:r>
              <a:rPr lang="pl-PL" altLang="pl-PL" sz="1600" b="1" i="1" ker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pl-PL" altLang="pl-PL" sz="1600" b="1" i="1" kern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00</a:t>
            </a:r>
            <a:r>
              <a:rPr lang="pl-PL" altLang="pl-PL" sz="1600" b="1" i="1" kern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ms</a:t>
            </a:r>
          </a:p>
        </p:txBody>
      </p:sp>
      <p:pic>
        <p:nvPicPr>
          <p:cNvPr id="3" name="Przebieg_Kąta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2483" y="1123628"/>
            <a:ext cx="7640117" cy="4610744"/>
          </a:xfrm>
          <a:prstGeom prst="rect">
            <a:avLst/>
          </a:prstGeom>
        </p:spPr>
      </p:pic>
      <p:cxnSp>
        <p:nvCxnSpPr>
          <p:cNvPr id="4" name="Strz_Pgen"/>
          <p:cNvCxnSpPr>
            <a:stCxn id="5" idx="2"/>
          </p:cNvCxnSpPr>
          <p:nvPr/>
        </p:nvCxnSpPr>
        <p:spPr bwMode="auto">
          <a:xfrm flipH="1">
            <a:off x="5036538" y="973702"/>
            <a:ext cx="1411765" cy="1411182"/>
          </a:xfrm>
          <a:prstGeom prst="straightConnector1">
            <a:avLst/>
          </a:prstGeom>
          <a:solidFill>
            <a:schemeClr val="accent1"/>
          </a:solidFill>
          <a:ln w="15875" cap="flat" cmpd="sng" algn="ctr">
            <a:solidFill>
              <a:srgbClr val="6600CC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" name="Txt_Pgen"/>
          <p:cNvSpPr txBox="1">
            <a:spLocks noChangeArrowheads="1"/>
          </p:cNvSpPr>
          <p:nvPr/>
        </p:nvSpPr>
        <p:spPr bwMode="auto">
          <a:xfrm>
            <a:off x="5771836" y="727481"/>
            <a:ext cx="1352934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l" defTabSz="912813" rtl="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defTabSz="912813" rtl="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Arial Black" pitchFamily="34" charset="0"/>
              </a:defRPr>
            </a:lvl2pPr>
            <a:lvl3pPr algn="l" defTabSz="912813" rtl="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Arial Black" pitchFamily="34" charset="0"/>
              </a:defRPr>
            </a:lvl3pPr>
            <a:lvl4pPr algn="l" defTabSz="912813" rtl="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Arial Black" pitchFamily="34" charset="0"/>
              </a:defRPr>
            </a:lvl4pPr>
            <a:lvl5pPr algn="l" defTabSz="912813" rtl="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Arial Black" pitchFamily="34" charset="0"/>
              </a:defRPr>
            </a:lvl5pPr>
            <a:lvl6pPr marL="457200" algn="l" defTabSz="912813" rtl="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Arial Black" pitchFamily="34" charset="0"/>
              </a:defRPr>
            </a:lvl6pPr>
            <a:lvl7pPr marL="914400" algn="l" defTabSz="912813" rtl="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Arial Black" pitchFamily="34" charset="0"/>
              </a:defRPr>
            </a:lvl7pPr>
            <a:lvl8pPr marL="1371600" algn="l" defTabSz="912813" rtl="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Arial Black" pitchFamily="34" charset="0"/>
              </a:defRPr>
            </a:lvl8pPr>
            <a:lvl9pPr marL="1828800" algn="l" defTabSz="912813" rtl="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Arial Black" pitchFamily="34" charset="0"/>
              </a:defRPr>
            </a:lvl9pPr>
          </a:lstStyle>
          <a:p>
            <a:pPr algn="ctr"/>
            <a:r>
              <a:rPr lang="pl-PL" altLang="pl-PL" sz="1600" b="1" i="1" kern="0" smtClean="0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Moc generatora</a:t>
            </a:r>
          </a:p>
        </p:txBody>
      </p:sp>
      <p:cxnSp>
        <p:nvCxnSpPr>
          <p:cNvPr id="6" name="Strz_Obroty"/>
          <p:cNvCxnSpPr/>
          <p:nvPr/>
        </p:nvCxnSpPr>
        <p:spPr bwMode="auto">
          <a:xfrm>
            <a:off x="4424471" y="1016732"/>
            <a:ext cx="72007" cy="2124236"/>
          </a:xfrm>
          <a:prstGeom prst="straightConnector1">
            <a:avLst/>
          </a:prstGeom>
          <a:solidFill>
            <a:schemeClr val="accent1"/>
          </a:solidFill>
          <a:ln w="15875" cap="flat" cmpd="sng" algn="ctr">
            <a:solidFill>
              <a:srgbClr val="33CC33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" name="Txt_Obroty"/>
          <p:cNvSpPr txBox="1">
            <a:spLocks noChangeArrowheads="1"/>
          </p:cNvSpPr>
          <p:nvPr/>
        </p:nvSpPr>
        <p:spPr bwMode="auto">
          <a:xfrm>
            <a:off x="4274632" y="727481"/>
            <a:ext cx="537006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l" defTabSz="912813" rtl="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defTabSz="912813" rtl="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Arial Black" pitchFamily="34" charset="0"/>
              </a:defRPr>
            </a:lvl2pPr>
            <a:lvl3pPr algn="l" defTabSz="912813" rtl="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Arial Black" pitchFamily="34" charset="0"/>
              </a:defRPr>
            </a:lvl3pPr>
            <a:lvl4pPr algn="l" defTabSz="912813" rtl="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Arial Black" pitchFamily="34" charset="0"/>
              </a:defRPr>
            </a:lvl4pPr>
            <a:lvl5pPr algn="l" defTabSz="912813" rtl="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Arial Black" pitchFamily="34" charset="0"/>
              </a:defRPr>
            </a:lvl5pPr>
            <a:lvl6pPr marL="457200" algn="l" defTabSz="912813" rtl="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Arial Black" pitchFamily="34" charset="0"/>
              </a:defRPr>
            </a:lvl6pPr>
            <a:lvl7pPr marL="914400" algn="l" defTabSz="912813" rtl="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Arial Black" pitchFamily="34" charset="0"/>
              </a:defRPr>
            </a:lvl7pPr>
            <a:lvl8pPr marL="1371600" algn="l" defTabSz="912813" rtl="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Arial Black" pitchFamily="34" charset="0"/>
              </a:defRPr>
            </a:lvl8pPr>
            <a:lvl9pPr marL="1828800" algn="l" defTabSz="912813" rtl="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Arial Black" pitchFamily="34" charset="0"/>
              </a:defRPr>
            </a:lvl9pPr>
          </a:lstStyle>
          <a:p>
            <a:pPr algn="ctr"/>
            <a:r>
              <a:rPr lang="pl-PL" altLang="pl-PL" sz="1600" b="1" i="1" kern="0" smtClean="0">
                <a:solidFill>
                  <a:srgbClr val="33CC33"/>
                </a:solidFill>
                <a:latin typeface="Times New Roman" pitchFamily="18" charset="0"/>
                <a:cs typeface="Times New Roman" pitchFamily="18" charset="0"/>
              </a:rPr>
              <a:t>obroty</a:t>
            </a:r>
          </a:p>
        </p:txBody>
      </p:sp>
      <p:cxnSp>
        <p:nvCxnSpPr>
          <p:cNvPr id="8" name="Strz_Kąt"/>
          <p:cNvCxnSpPr/>
          <p:nvPr/>
        </p:nvCxnSpPr>
        <p:spPr bwMode="auto">
          <a:xfrm flipH="1">
            <a:off x="2984310" y="980728"/>
            <a:ext cx="504057" cy="1692188"/>
          </a:xfrm>
          <a:prstGeom prst="straightConnector1">
            <a:avLst/>
          </a:prstGeom>
          <a:solidFill>
            <a:schemeClr val="accent1"/>
          </a:solidFill>
          <a:ln w="158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9" name="Txt_Kąt"/>
          <p:cNvSpPr txBox="1">
            <a:spLocks noChangeArrowheads="1"/>
          </p:cNvSpPr>
          <p:nvPr/>
        </p:nvSpPr>
        <p:spPr bwMode="auto">
          <a:xfrm>
            <a:off x="3418742" y="727481"/>
            <a:ext cx="419987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l" defTabSz="912813" rtl="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defTabSz="912813" rtl="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Arial Black" pitchFamily="34" charset="0"/>
              </a:defRPr>
            </a:lvl2pPr>
            <a:lvl3pPr algn="l" defTabSz="912813" rtl="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Arial Black" pitchFamily="34" charset="0"/>
              </a:defRPr>
            </a:lvl3pPr>
            <a:lvl4pPr algn="l" defTabSz="912813" rtl="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Arial Black" pitchFamily="34" charset="0"/>
              </a:defRPr>
            </a:lvl4pPr>
            <a:lvl5pPr algn="l" defTabSz="912813" rtl="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Arial Black" pitchFamily="34" charset="0"/>
              </a:defRPr>
            </a:lvl5pPr>
            <a:lvl6pPr marL="457200" algn="l" defTabSz="912813" rtl="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Arial Black" pitchFamily="34" charset="0"/>
              </a:defRPr>
            </a:lvl6pPr>
            <a:lvl7pPr marL="914400" algn="l" defTabSz="912813" rtl="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Arial Black" pitchFamily="34" charset="0"/>
              </a:defRPr>
            </a:lvl7pPr>
            <a:lvl8pPr marL="1371600" algn="l" defTabSz="912813" rtl="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Arial Black" pitchFamily="34" charset="0"/>
              </a:defRPr>
            </a:lvl8pPr>
            <a:lvl9pPr marL="1828800" algn="l" defTabSz="912813" rtl="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Arial Black" pitchFamily="34" charset="0"/>
              </a:defRPr>
            </a:lvl9pPr>
          </a:lstStyle>
          <a:p>
            <a:pPr algn="ctr"/>
            <a:r>
              <a:rPr lang="pl-PL" altLang="pl-PL" sz="1600" b="1" i="1" kern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kąt </a:t>
            </a:r>
            <a:r>
              <a:rPr lang="el-GR" altLang="pl-PL" sz="1600" b="1" i="1" kern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δ</a:t>
            </a:r>
            <a:endParaRPr lang="pl-PL" altLang="pl-PL" sz="1600" b="1" i="1" kern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0" name="Strz_Ug"/>
          <p:cNvCxnSpPr/>
          <p:nvPr/>
        </p:nvCxnSpPr>
        <p:spPr bwMode="auto">
          <a:xfrm flipH="1">
            <a:off x="1760174" y="1000125"/>
            <a:ext cx="1150194" cy="2824919"/>
          </a:xfrm>
          <a:prstGeom prst="straightConnector1">
            <a:avLst/>
          </a:prstGeom>
          <a:solidFill>
            <a:schemeClr val="accent1"/>
          </a:solidFill>
          <a:ln w="15875" cap="flat" cmpd="sng" algn="ctr">
            <a:solidFill>
              <a:srgbClr val="0070C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1" name="Txt_Ug"/>
          <p:cNvSpPr txBox="1">
            <a:spLocks noChangeArrowheads="1"/>
          </p:cNvSpPr>
          <p:nvPr/>
        </p:nvSpPr>
        <p:spPr bwMode="auto">
          <a:xfrm>
            <a:off x="2846478" y="727481"/>
            <a:ext cx="250068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l" defTabSz="912813" rtl="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defTabSz="912813" rtl="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Arial Black" pitchFamily="34" charset="0"/>
              </a:defRPr>
            </a:lvl2pPr>
            <a:lvl3pPr algn="l" defTabSz="912813" rtl="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Arial Black" pitchFamily="34" charset="0"/>
              </a:defRPr>
            </a:lvl3pPr>
            <a:lvl4pPr algn="l" defTabSz="912813" rtl="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Arial Black" pitchFamily="34" charset="0"/>
              </a:defRPr>
            </a:lvl4pPr>
            <a:lvl5pPr algn="l" defTabSz="912813" rtl="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Arial Black" pitchFamily="34" charset="0"/>
              </a:defRPr>
            </a:lvl5pPr>
            <a:lvl6pPr marL="457200" algn="l" defTabSz="912813" rtl="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Arial Black" pitchFamily="34" charset="0"/>
              </a:defRPr>
            </a:lvl6pPr>
            <a:lvl7pPr marL="914400" algn="l" defTabSz="912813" rtl="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Arial Black" pitchFamily="34" charset="0"/>
              </a:defRPr>
            </a:lvl7pPr>
            <a:lvl8pPr marL="1371600" algn="l" defTabSz="912813" rtl="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Arial Black" pitchFamily="34" charset="0"/>
              </a:defRPr>
            </a:lvl8pPr>
            <a:lvl9pPr marL="1828800" algn="l" defTabSz="912813" rtl="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Arial Black" pitchFamily="34" charset="0"/>
              </a:defRPr>
            </a:lvl9pPr>
          </a:lstStyle>
          <a:p>
            <a:pPr algn="ctr"/>
            <a:r>
              <a:rPr lang="pl-PL" altLang="pl-PL" sz="1600" b="1" i="1" kern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Ug</a:t>
            </a:r>
          </a:p>
        </p:txBody>
      </p:sp>
      <p:sp>
        <p:nvSpPr>
          <p:cNvPr id="12" name="Tytuł"/>
          <p:cNvSpPr txBox="1">
            <a:spLocks noChangeArrowheads="1"/>
          </p:cNvSpPr>
          <p:nvPr/>
        </p:nvSpPr>
        <p:spPr bwMode="auto">
          <a:xfrm>
            <a:off x="1157604" y="291425"/>
            <a:ext cx="6828792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l" defTabSz="912813" rtl="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defTabSz="912813" rtl="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Arial Black" pitchFamily="34" charset="0"/>
              </a:defRPr>
            </a:lvl2pPr>
            <a:lvl3pPr algn="l" defTabSz="912813" rtl="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Arial Black" pitchFamily="34" charset="0"/>
              </a:defRPr>
            </a:lvl3pPr>
            <a:lvl4pPr algn="l" defTabSz="912813" rtl="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Arial Black" pitchFamily="34" charset="0"/>
              </a:defRPr>
            </a:lvl4pPr>
            <a:lvl5pPr algn="l" defTabSz="912813" rtl="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Arial Black" pitchFamily="34" charset="0"/>
              </a:defRPr>
            </a:lvl5pPr>
            <a:lvl6pPr marL="457200" algn="l" defTabSz="912813" rtl="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Arial Black" pitchFamily="34" charset="0"/>
              </a:defRPr>
            </a:lvl6pPr>
            <a:lvl7pPr marL="914400" algn="l" defTabSz="912813" rtl="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Arial Black" pitchFamily="34" charset="0"/>
              </a:defRPr>
            </a:lvl7pPr>
            <a:lvl8pPr marL="1371600" algn="l" defTabSz="912813" rtl="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Arial Black" pitchFamily="34" charset="0"/>
              </a:defRPr>
            </a:lvl8pPr>
            <a:lvl9pPr marL="1828800" algn="l" defTabSz="912813" rtl="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Arial Black" pitchFamily="34" charset="0"/>
              </a:defRPr>
            </a:lvl9pPr>
          </a:lstStyle>
          <a:p>
            <a:pPr algn="ctr"/>
            <a:r>
              <a:rPr lang="pl-PL" altLang="pl-PL" sz="1400" b="1" i="1" kern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Przebiegi dla generatora nr 6 w elektrowni Bełchatów podczas zwarcia  na szynach ROG411</a:t>
            </a:r>
          </a:p>
        </p:txBody>
      </p:sp>
    </p:spTree>
    <p:extLst>
      <p:ext uri="{BB962C8B-B14F-4D97-AF65-F5344CB8AC3E}">
        <p14:creationId xmlns:p14="http://schemas.microsoft.com/office/powerpoint/2010/main" val="14213058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2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22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500"/>
                            </p:stCondLst>
                            <p:childTnLst>
                              <p:par>
                                <p:cTn id="3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4000"/>
                            </p:stCondLst>
                            <p:childTnLst>
                              <p:par>
                                <p:cTn id="36" presetID="22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0"/>
                            </p:stCondLst>
                            <p:childTnLst>
                              <p:par>
                                <p:cTn id="4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7" grpId="0"/>
      <p:bldP spid="9" grpId="0"/>
      <p:bldP spid="1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xt_Podpis"/>
          <p:cNvSpPr txBox="1">
            <a:spLocks noChangeArrowheads="1"/>
          </p:cNvSpPr>
          <p:nvPr/>
        </p:nvSpPr>
        <p:spPr bwMode="auto">
          <a:xfrm>
            <a:off x="3548206" y="5733320"/>
            <a:ext cx="2819683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l" defTabSz="912813" rtl="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defTabSz="912813" rtl="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Arial Black" pitchFamily="34" charset="0"/>
              </a:defRPr>
            </a:lvl2pPr>
            <a:lvl3pPr algn="l" defTabSz="912813" rtl="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Arial Black" pitchFamily="34" charset="0"/>
              </a:defRPr>
            </a:lvl3pPr>
            <a:lvl4pPr algn="l" defTabSz="912813" rtl="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Arial Black" pitchFamily="34" charset="0"/>
              </a:defRPr>
            </a:lvl4pPr>
            <a:lvl5pPr algn="l" defTabSz="912813" rtl="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Arial Black" pitchFamily="34" charset="0"/>
              </a:defRPr>
            </a:lvl5pPr>
            <a:lvl6pPr marL="457200" algn="l" defTabSz="912813" rtl="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Arial Black" pitchFamily="34" charset="0"/>
              </a:defRPr>
            </a:lvl6pPr>
            <a:lvl7pPr marL="914400" algn="l" defTabSz="912813" rtl="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Arial Black" pitchFamily="34" charset="0"/>
              </a:defRPr>
            </a:lvl7pPr>
            <a:lvl8pPr marL="1371600" algn="l" defTabSz="912813" rtl="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Arial Black" pitchFamily="34" charset="0"/>
              </a:defRPr>
            </a:lvl8pPr>
            <a:lvl9pPr marL="1828800" algn="l" defTabSz="912813" rtl="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Arial Black" pitchFamily="34" charset="0"/>
              </a:defRPr>
            </a:lvl9pPr>
          </a:lstStyle>
          <a:p>
            <a:pPr algn="ctr"/>
            <a:r>
              <a:rPr lang="pl-PL" altLang="pl-PL" sz="1600" b="1" i="1" kern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Zwarcie przemijające   tz=</a:t>
            </a:r>
            <a:r>
              <a:rPr lang="pl-PL" altLang="pl-PL" sz="1600" b="1" i="1" kern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pl-PL" altLang="pl-PL" sz="1600" b="1" i="1" ker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pl-PL" altLang="pl-PL" sz="1600" b="1" i="1" kern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pl-PL" altLang="pl-PL" sz="1600" b="1" i="1" kern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ms</a:t>
            </a:r>
          </a:p>
        </p:txBody>
      </p:sp>
      <p:pic>
        <p:nvPicPr>
          <p:cNvPr id="3" name="Przebieg_Kąta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4493" y="1142681"/>
            <a:ext cx="7640117" cy="4572638"/>
          </a:xfrm>
          <a:prstGeom prst="rect">
            <a:avLst/>
          </a:prstGeom>
        </p:spPr>
      </p:pic>
      <p:cxnSp>
        <p:nvCxnSpPr>
          <p:cNvPr id="4" name="Strz_Pg"/>
          <p:cNvCxnSpPr>
            <a:stCxn id="5" idx="2"/>
          </p:cNvCxnSpPr>
          <p:nvPr/>
        </p:nvCxnSpPr>
        <p:spPr bwMode="auto">
          <a:xfrm flipH="1">
            <a:off x="5936640" y="973702"/>
            <a:ext cx="583673" cy="1051142"/>
          </a:xfrm>
          <a:prstGeom prst="straightConnector1">
            <a:avLst/>
          </a:prstGeom>
          <a:solidFill>
            <a:schemeClr val="accent1"/>
          </a:solidFill>
          <a:ln w="15875" cap="flat" cmpd="sng" algn="ctr">
            <a:solidFill>
              <a:srgbClr val="6600CC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" name="Txt_Pg"/>
          <p:cNvSpPr txBox="1">
            <a:spLocks noChangeArrowheads="1"/>
          </p:cNvSpPr>
          <p:nvPr/>
        </p:nvSpPr>
        <p:spPr bwMode="auto">
          <a:xfrm>
            <a:off x="5843846" y="727481"/>
            <a:ext cx="1352934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l" defTabSz="912813" rtl="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defTabSz="912813" rtl="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Arial Black" pitchFamily="34" charset="0"/>
              </a:defRPr>
            </a:lvl2pPr>
            <a:lvl3pPr algn="l" defTabSz="912813" rtl="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Arial Black" pitchFamily="34" charset="0"/>
              </a:defRPr>
            </a:lvl3pPr>
            <a:lvl4pPr algn="l" defTabSz="912813" rtl="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Arial Black" pitchFamily="34" charset="0"/>
              </a:defRPr>
            </a:lvl4pPr>
            <a:lvl5pPr algn="l" defTabSz="912813" rtl="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Arial Black" pitchFamily="34" charset="0"/>
              </a:defRPr>
            </a:lvl5pPr>
            <a:lvl6pPr marL="457200" algn="l" defTabSz="912813" rtl="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Arial Black" pitchFamily="34" charset="0"/>
              </a:defRPr>
            </a:lvl6pPr>
            <a:lvl7pPr marL="914400" algn="l" defTabSz="912813" rtl="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Arial Black" pitchFamily="34" charset="0"/>
              </a:defRPr>
            </a:lvl7pPr>
            <a:lvl8pPr marL="1371600" algn="l" defTabSz="912813" rtl="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Arial Black" pitchFamily="34" charset="0"/>
              </a:defRPr>
            </a:lvl8pPr>
            <a:lvl9pPr marL="1828800" algn="l" defTabSz="912813" rtl="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Arial Black" pitchFamily="34" charset="0"/>
              </a:defRPr>
            </a:lvl9pPr>
          </a:lstStyle>
          <a:p>
            <a:pPr algn="ctr"/>
            <a:r>
              <a:rPr lang="pl-PL" altLang="pl-PL" sz="1600" b="1" i="1" kern="0" smtClean="0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Moc generatora</a:t>
            </a:r>
          </a:p>
        </p:txBody>
      </p:sp>
      <p:cxnSp>
        <p:nvCxnSpPr>
          <p:cNvPr id="6" name="Strz_Obroty"/>
          <p:cNvCxnSpPr/>
          <p:nvPr/>
        </p:nvCxnSpPr>
        <p:spPr bwMode="auto">
          <a:xfrm>
            <a:off x="4496481" y="1016732"/>
            <a:ext cx="1836203" cy="2808312"/>
          </a:xfrm>
          <a:prstGeom prst="straightConnector1">
            <a:avLst/>
          </a:prstGeom>
          <a:solidFill>
            <a:schemeClr val="accent1"/>
          </a:solidFill>
          <a:ln w="15875" cap="flat" cmpd="sng" algn="ctr">
            <a:solidFill>
              <a:srgbClr val="33CC33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" name="Txt_Obroty"/>
          <p:cNvSpPr txBox="1">
            <a:spLocks noChangeArrowheads="1"/>
          </p:cNvSpPr>
          <p:nvPr/>
        </p:nvSpPr>
        <p:spPr bwMode="auto">
          <a:xfrm>
            <a:off x="4346642" y="727481"/>
            <a:ext cx="537006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l" defTabSz="912813" rtl="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defTabSz="912813" rtl="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Arial Black" pitchFamily="34" charset="0"/>
              </a:defRPr>
            </a:lvl2pPr>
            <a:lvl3pPr algn="l" defTabSz="912813" rtl="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Arial Black" pitchFamily="34" charset="0"/>
              </a:defRPr>
            </a:lvl3pPr>
            <a:lvl4pPr algn="l" defTabSz="912813" rtl="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Arial Black" pitchFamily="34" charset="0"/>
              </a:defRPr>
            </a:lvl4pPr>
            <a:lvl5pPr algn="l" defTabSz="912813" rtl="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Arial Black" pitchFamily="34" charset="0"/>
              </a:defRPr>
            </a:lvl5pPr>
            <a:lvl6pPr marL="457200" algn="l" defTabSz="912813" rtl="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Arial Black" pitchFamily="34" charset="0"/>
              </a:defRPr>
            </a:lvl6pPr>
            <a:lvl7pPr marL="914400" algn="l" defTabSz="912813" rtl="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Arial Black" pitchFamily="34" charset="0"/>
              </a:defRPr>
            </a:lvl7pPr>
            <a:lvl8pPr marL="1371600" algn="l" defTabSz="912813" rtl="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Arial Black" pitchFamily="34" charset="0"/>
              </a:defRPr>
            </a:lvl8pPr>
            <a:lvl9pPr marL="1828800" algn="l" defTabSz="912813" rtl="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Arial Black" pitchFamily="34" charset="0"/>
              </a:defRPr>
            </a:lvl9pPr>
          </a:lstStyle>
          <a:p>
            <a:pPr algn="ctr"/>
            <a:r>
              <a:rPr lang="pl-PL" altLang="pl-PL" sz="1600" b="1" i="1" kern="0" smtClean="0">
                <a:solidFill>
                  <a:srgbClr val="33CC33"/>
                </a:solidFill>
                <a:latin typeface="Times New Roman" pitchFamily="18" charset="0"/>
                <a:cs typeface="Times New Roman" pitchFamily="18" charset="0"/>
              </a:rPr>
              <a:t>obroty</a:t>
            </a:r>
          </a:p>
        </p:txBody>
      </p:sp>
      <p:cxnSp>
        <p:nvCxnSpPr>
          <p:cNvPr id="8" name="Strz_Kąta"/>
          <p:cNvCxnSpPr/>
          <p:nvPr/>
        </p:nvCxnSpPr>
        <p:spPr bwMode="auto">
          <a:xfrm flipH="1">
            <a:off x="2516260" y="980728"/>
            <a:ext cx="1044118" cy="2700300"/>
          </a:xfrm>
          <a:prstGeom prst="straightConnector1">
            <a:avLst/>
          </a:prstGeom>
          <a:solidFill>
            <a:schemeClr val="accent1"/>
          </a:solidFill>
          <a:ln w="158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9" name="Txt_Kąta"/>
          <p:cNvSpPr txBox="1">
            <a:spLocks noChangeArrowheads="1"/>
          </p:cNvSpPr>
          <p:nvPr/>
        </p:nvSpPr>
        <p:spPr bwMode="auto">
          <a:xfrm>
            <a:off x="3490752" y="727481"/>
            <a:ext cx="419987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l" defTabSz="912813" rtl="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defTabSz="912813" rtl="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Arial Black" pitchFamily="34" charset="0"/>
              </a:defRPr>
            </a:lvl2pPr>
            <a:lvl3pPr algn="l" defTabSz="912813" rtl="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Arial Black" pitchFamily="34" charset="0"/>
              </a:defRPr>
            </a:lvl3pPr>
            <a:lvl4pPr algn="l" defTabSz="912813" rtl="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Arial Black" pitchFamily="34" charset="0"/>
              </a:defRPr>
            </a:lvl4pPr>
            <a:lvl5pPr algn="l" defTabSz="912813" rtl="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Arial Black" pitchFamily="34" charset="0"/>
              </a:defRPr>
            </a:lvl5pPr>
            <a:lvl6pPr marL="457200" algn="l" defTabSz="912813" rtl="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Arial Black" pitchFamily="34" charset="0"/>
              </a:defRPr>
            </a:lvl6pPr>
            <a:lvl7pPr marL="914400" algn="l" defTabSz="912813" rtl="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Arial Black" pitchFamily="34" charset="0"/>
              </a:defRPr>
            </a:lvl7pPr>
            <a:lvl8pPr marL="1371600" algn="l" defTabSz="912813" rtl="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Arial Black" pitchFamily="34" charset="0"/>
              </a:defRPr>
            </a:lvl8pPr>
            <a:lvl9pPr marL="1828800" algn="l" defTabSz="912813" rtl="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Arial Black" pitchFamily="34" charset="0"/>
              </a:defRPr>
            </a:lvl9pPr>
          </a:lstStyle>
          <a:p>
            <a:pPr algn="ctr"/>
            <a:r>
              <a:rPr lang="pl-PL" altLang="pl-PL" sz="1600" b="1" i="1" kern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kąt </a:t>
            </a:r>
            <a:r>
              <a:rPr lang="el-GR" altLang="pl-PL" sz="1600" b="1" i="1" kern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δ</a:t>
            </a:r>
            <a:endParaRPr lang="pl-PL" altLang="pl-PL" sz="1600" b="1" i="1" kern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0" name="Strz_Ug"/>
          <p:cNvCxnSpPr/>
          <p:nvPr/>
        </p:nvCxnSpPr>
        <p:spPr bwMode="auto">
          <a:xfrm flipH="1">
            <a:off x="2516260" y="1000125"/>
            <a:ext cx="466118" cy="1600783"/>
          </a:xfrm>
          <a:prstGeom prst="straightConnector1">
            <a:avLst/>
          </a:prstGeom>
          <a:solidFill>
            <a:schemeClr val="accent1"/>
          </a:solidFill>
          <a:ln w="15875" cap="flat" cmpd="sng" algn="ctr">
            <a:solidFill>
              <a:srgbClr val="0070C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1" name="Txt_Ug"/>
          <p:cNvSpPr txBox="1">
            <a:spLocks noChangeArrowheads="1"/>
          </p:cNvSpPr>
          <p:nvPr/>
        </p:nvSpPr>
        <p:spPr bwMode="auto">
          <a:xfrm>
            <a:off x="2918488" y="727481"/>
            <a:ext cx="250068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l" defTabSz="912813" rtl="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defTabSz="912813" rtl="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Arial Black" pitchFamily="34" charset="0"/>
              </a:defRPr>
            </a:lvl2pPr>
            <a:lvl3pPr algn="l" defTabSz="912813" rtl="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Arial Black" pitchFamily="34" charset="0"/>
              </a:defRPr>
            </a:lvl3pPr>
            <a:lvl4pPr algn="l" defTabSz="912813" rtl="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Arial Black" pitchFamily="34" charset="0"/>
              </a:defRPr>
            </a:lvl4pPr>
            <a:lvl5pPr algn="l" defTabSz="912813" rtl="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Arial Black" pitchFamily="34" charset="0"/>
              </a:defRPr>
            </a:lvl5pPr>
            <a:lvl6pPr marL="457200" algn="l" defTabSz="912813" rtl="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Arial Black" pitchFamily="34" charset="0"/>
              </a:defRPr>
            </a:lvl6pPr>
            <a:lvl7pPr marL="914400" algn="l" defTabSz="912813" rtl="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Arial Black" pitchFamily="34" charset="0"/>
              </a:defRPr>
            </a:lvl7pPr>
            <a:lvl8pPr marL="1371600" algn="l" defTabSz="912813" rtl="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Arial Black" pitchFamily="34" charset="0"/>
              </a:defRPr>
            </a:lvl8pPr>
            <a:lvl9pPr marL="1828800" algn="l" defTabSz="912813" rtl="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Arial Black" pitchFamily="34" charset="0"/>
              </a:defRPr>
            </a:lvl9pPr>
          </a:lstStyle>
          <a:p>
            <a:pPr algn="ctr"/>
            <a:r>
              <a:rPr lang="pl-PL" altLang="pl-PL" sz="1600" b="1" i="1" kern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Ug</a:t>
            </a:r>
          </a:p>
        </p:txBody>
      </p:sp>
      <p:sp>
        <p:nvSpPr>
          <p:cNvPr id="12" name="Tytuł"/>
          <p:cNvSpPr txBox="1">
            <a:spLocks noChangeArrowheads="1"/>
          </p:cNvSpPr>
          <p:nvPr/>
        </p:nvSpPr>
        <p:spPr bwMode="auto">
          <a:xfrm>
            <a:off x="1157604" y="291425"/>
            <a:ext cx="6828792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l" defTabSz="912813" rtl="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defTabSz="912813" rtl="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Arial Black" pitchFamily="34" charset="0"/>
              </a:defRPr>
            </a:lvl2pPr>
            <a:lvl3pPr algn="l" defTabSz="912813" rtl="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Arial Black" pitchFamily="34" charset="0"/>
              </a:defRPr>
            </a:lvl3pPr>
            <a:lvl4pPr algn="l" defTabSz="912813" rtl="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Arial Black" pitchFamily="34" charset="0"/>
              </a:defRPr>
            </a:lvl4pPr>
            <a:lvl5pPr algn="l" defTabSz="912813" rtl="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Arial Black" pitchFamily="34" charset="0"/>
              </a:defRPr>
            </a:lvl5pPr>
            <a:lvl6pPr marL="457200" algn="l" defTabSz="912813" rtl="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Arial Black" pitchFamily="34" charset="0"/>
              </a:defRPr>
            </a:lvl6pPr>
            <a:lvl7pPr marL="914400" algn="l" defTabSz="912813" rtl="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Arial Black" pitchFamily="34" charset="0"/>
              </a:defRPr>
            </a:lvl7pPr>
            <a:lvl8pPr marL="1371600" algn="l" defTabSz="912813" rtl="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Arial Black" pitchFamily="34" charset="0"/>
              </a:defRPr>
            </a:lvl8pPr>
            <a:lvl9pPr marL="1828800" algn="l" defTabSz="912813" rtl="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Arial Black" pitchFamily="34" charset="0"/>
              </a:defRPr>
            </a:lvl9pPr>
          </a:lstStyle>
          <a:p>
            <a:pPr algn="ctr"/>
            <a:r>
              <a:rPr lang="pl-PL" altLang="pl-PL" sz="1400" b="1" i="1" kern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Przebiegi dla generatora nr 6 w elektrowni Bełchatów podczas zwarcia  na szynach ROG411</a:t>
            </a:r>
          </a:p>
        </p:txBody>
      </p:sp>
    </p:spTree>
    <p:extLst>
      <p:ext uri="{BB962C8B-B14F-4D97-AF65-F5344CB8AC3E}">
        <p14:creationId xmlns:p14="http://schemas.microsoft.com/office/powerpoint/2010/main" val="14213058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7" grpId="0"/>
      <p:bldP spid="9" grpId="0"/>
      <p:bldP spid="11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pis"/>
          <p:cNvSpPr txBox="1">
            <a:spLocks noChangeArrowheads="1"/>
          </p:cNvSpPr>
          <p:nvPr/>
        </p:nvSpPr>
        <p:spPr bwMode="auto">
          <a:xfrm>
            <a:off x="3322650" y="5733320"/>
            <a:ext cx="2819683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l" defTabSz="912813" rtl="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defTabSz="912813" rtl="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Arial Black" pitchFamily="34" charset="0"/>
              </a:defRPr>
            </a:lvl2pPr>
            <a:lvl3pPr algn="l" defTabSz="912813" rtl="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Arial Black" pitchFamily="34" charset="0"/>
              </a:defRPr>
            </a:lvl3pPr>
            <a:lvl4pPr algn="l" defTabSz="912813" rtl="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Arial Black" pitchFamily="34" charset="0"/>
              </a:defRPr>
            </a:lvl4pPr>
            <a:lvl5pPr algn="l" defTabSz="912813" rtl="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Arial Black" pitchFamily="34" charset="0"/>
              </a:defRPr>
            </a:lvl5pPr>
            <a:lvl6pPr marL="457200" algn="l" defTabSz="912813" rtl="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Arial Black" pitchFamily="34" charset="0"/>
              </a:defRPr>
            </a:lvl6pPr>
            <a:lvl7pPr marL="914400" algn="l" defTabSz="912813" rtl="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Arial Black" pitchFamily="34" charset="0"/>
              </a:defRPr>
            </a:lvl7pPr>
            <a:lvl8pPr marL="1371600" algn="l" defTabSz="912813" rtl="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Arial Black" pitchFamily="34" charset="0"/>
              </a:defRPr>
            </a:lvl8pPr>
            <a:lvl9pPr marL="1828800" algn="l" defTabSz="912813" rtl="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Arial Black" pitchFamily="34" charset="0"/>
              </a:defRPr>
            </a:lvl9pPr>
          </a:lstStyle>
          <a:p>
            <a:pPr algn="ctr"/>
            <a:r>
              <a:rPr lang="pl-PL" altLang="pl-PL" sz="1600" b="1" i="1" kern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Zwarcie przemijające   tz=</a:t>
            </a:r>
            <a:r>
              <a:rPr lang="pl-PL" altLang="pl-PL" sz="1600" b="1" i="1" kern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300</a:t>
            </a:r>
            <a:r>
              <a:rPr lang="pl-PL" altLang="pl-PL" sz="1600" b="1" i="1" kern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ms</a:t>
            </a:r>
          </a:p>
        </p:txBody>
      </p:sp>
      <p:pic>
        <p:nvPicPr>
          <p:cNvPr id="3" name="Przebieg_Kata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411" y="1118865"/>
            <a:ext cx="7659169" cy="4620270"/>
          </a:xfrm>
          <a:prstGeom prst="rect">
            <a:avLst/>
          </a:prstGeom>
        </p:spPr>
      </p:pic>
      <p:cxnSp>
        <p:nvCxnSpPr>
          <p:cNvPr id="4" name="Strz_Pgen"/>
          <p:cNvCxnSpPr>
            <a:stCxn id="5" idx="2"/>
          </p:cNvCxnSpPr>
          <p:nvPr/>
        </p:nvCxnSpPr>
        <p:spPr bwMode="auto">
          <a:xfrm flipH="1">
            <a:off x="5711084" y="973702"/>
            <a:ext cx="583673" cy="907126"/>
          </a:xfrm>
          <a:prstGeom prst="straightConnector1">
            <a:avLst/>
          </a:prstGeom>
          <a:solidFill>
            <a:schemeClr val="accent1"/>
          </a:solidFill>
          <a:ln w="15875" cap="flat" cmpd="sng" algn="ctr">
            <a:solidFill>
              <a:srgbClr val="6600CC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" name="Txt_Pgen"/>
          <p:cNvSpPr txBox="1">
            <a:spLocks noChangeArrowheads="1"/>
          </p:cNvSpPr>
          <p:nvPr/>
        </p:nvSpPr>
        <p:spPr bwMode="auto">
          <a:xfrm>
            <a:off x="5618290" y="727481"/>
            <a:ext cx="1352934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l" defTabSz="912813" rtl="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defTabSz="912813" rtl="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Arial Black" pitchFamily="34" charset="0"/>
              </a:defRPr>
            </a:lvl2pPr>
            <a:lvl3pPr algn="l" defTabSz="912813" rtl="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Arial Black" pitchFamily="34" charset="0"/>
              </a:defRPr>
            </a:lvl3pPr>
            <a:lvl4pPr algn="l" defTabSz="912813" rtl="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Arial Black" pitchFamily="34" charset="0"/>
              </a:defRPr>
            </a:lvl4pPr>
            <a:lvl5pPr algn="l" defTabSz="912813" rtl="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Arial Black" pitchFamily="34" charset="0"/>
              </a:defRPr>
            </a:lvl5pPr>
            <a:lvl6pPr marL="457200" algn="l" defTabSz="912813" rtl="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Arial Black" pitchFamily="34" charset="0"/>
              </a:defRPr>
            </a:lvl6pPr>
            <a:lvl7pPr marL="914400" algn="l" defTabSz="912813" rtl="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Arial Black" pitchFamily="34" charset="0"/>
              </a:defRPr>
            </a:lvl7pPr>
            <a:lvl8pPr marL="1371600" algn="l" defTabSz="912813" rtl="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Arial Black" pitchFamily="34" charset="0"/>
              </a:defRPr>
            </a:lvl8pPr>
            <a:lvl9pPr marL="1828800" algn="l" defTabSz="912813" rtl="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Arial Black" pitchFamily="34" charset="0"/>
              </a:defRPr>
            </a:lvl9pPr>
          </a:lstStyle>
          <a:p>
            <a:pPr algn="ctr"/>
            <a:r>
              <a:rPr lang="pl-PL" altLang="pl-PL" sz="1600" b="1" i="1" kern="0" smtClean="0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Moc generatora</a:t>
            </a:r>
          </a:p>
        </p:txBody>
      </p:sp>
      <p:cxnSp>
        <p:nvCxnSpPr>
          <p:cNvPr id="6" name="Strz_Obroty"/>
          <p:cNvCxnSpPr/>
          <p:nvPr/>
        </p:nvCxnSpPr>
        <p:spPr bwMode="auto">
          <a:xfrm flipH="1">
            <a:off x="4054900" y="1016732"/>
            <a:ext cx="216025" cy="252028"/>
          </a:xfrm>
          <a:prstGeom prst="straightConnector1">
            <a:avLst/>
          </a:prstGeom>
          <a:solidFill>
            <a:schemeClr val="accent1"/>
          </a:solidFill>
          <a:ln w="15875" cap="flat" cmpd="sng" algn="ctr">
            <a:solidFill>
              <a:srgbClr val="33CC33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" name="Txt_Obroty"/>
          <p:cNvSpPr txBox="1">
            <a:spLocks noChangeArrowheads="1"/>
          </p:cNvSpPr>
          <p:nvPr/>
        </p:nvSpPr>
        <p:spPr bwMode="auto">
          <a:xfrm>
            <a:off x="4121086" y="727481"/>
            <a:ext cx="537006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l" defTabSz="912813" rtl="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defTabSz="912813" rtl="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Arial Black" pitchFamily="34" charset="0"/>
              </a:defRPr>
            </a:lvl2pPr>
            <a:lvl3pPr algn="l" defTabSz="912813" rtl="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Arial Black" pitchFamily="34" charset="0"/>
              </a:defRPr>
            </a:lvl3pPr>
            <a:lvl4pPr algn="l" defTabSz="912813" rtl="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Arial Black" pitchFamily="34" charset="0"/>
              </a:defRPr>
            </a:lvl4pPr>
            <a:lvl5pPr algn="l" defTabSz="912813" rtl="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Arial Black" pitchFamily="34" charset="0"/>
              </a:defRPr>
            </a:lvl5pPr>
            <a:lvl6pPr marL="457200" algn="l" defTabSz="912813" rtl="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Arial Black" pitchFamily="34" charset="0"/>
              </a:defRPr>
            </a:lvl6pPr>
            <a:lvl7pPr marL="914400" algn="l" defTabSz="912813" rtl="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Arial Black" pitchFamily="34" charset="0"/>
              </a:defRPr>
            </a:lvl7pPr>
            <a:lvl8pPr marL="1371600" algn="l" defTabSz="912813" rtl="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Arial Black" pitchFamily="34" charset="0"/>
              </a:defRPr>
            </a:lvl8pPr>
            <a:lvl9pPr marL="1828800" algn="l" defTabSz="912813" rtl="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Arial Black" pitchFamily="34" charset="0"/>
              </a:defRPr>
            </a:lvl9pPr>
          </a:lstStyle>
          <a:p>
            <a:pPr algn="ctr"/>
            <a:r>
              <a:rPr lang="pl-PL" altLang="pl-PL" sz="1600" b="1" i="1" kern="0" smtClean="0">
                <a:solidFill>
                  <a:srgbClr val="33CC33"/>
                </a:solidFill>
                <a:latin typeface="Times New Roman" pitchFamily="18" charset="0"/>
                <a:cs typeface="Times New Roman" pitchFamily="18" charset="0"/>
              </a:rPr>
              <a:t>obroty</a:t>
            </a:r>
          </a:p>
        </p:txBody>
      </p:sp>
      <p:cxnSp>
        <p:nvCxnSpPr>
          <p:cNvPr id="8" name="Strz_Kąt"/>
          <p:cNvCxnSpPr/>
          <p:nvPr/>
        </p:nvCxnSpPr>
        <p:spPr bwMode="auto">
          <a:xfrm flipH="1">
            <a:off x="1966668" y="980728"/>
            <a:ext cx="1368154" cy="396044"/>
          </a:xfrm>
          <a:prstGeom prst="straightConnector1">
            <a:avLst/>
          </a:prstGeom>
          <a:solidFill>
            <a:schemeClr val="accent1"/>
          </a:solidFill>
          <a:ln w="158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9" name="Txt_Kąt"/>
          <p:cNvSpPr txBox="1">
            <a:spLocks noChangeArrowheads="1"/>
          </p:cNvSpPr>
          <p:nvPr/>
        </p:nvSpPr>
        <p:spPr bwMode="auto">
          <a:xfrm>
            <a:off x="3265196" y="727481"/>
            <a:ext cx="419987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l" defTabSz="912813" rtl="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defTabSz="912813" rtl="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Arial Black" pitchFamily="34" charset="0"/>
              </a:defRPr>
            </a:lvl2pPr>
            <a:lvl3pPr algn="l" defTabSz="912813" rtl="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Arial Black" pitchFamily="34" charset="0"/>
              </a:defRPr>
            </a:lvl3pPr>
            <a:lvl4pPr algn="l" defTabSz="912813" rtl="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Arial Black" pitchFamily="34" charset="0"/>
              </a:defRPr>
            </a:lvl4pPr>
            <a:lvl5pPr algn="l" defTabSz="912813" rtl="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Arial Black" pitchFamily="34" charset="0"/>
              </a:defRPr>
            </a:lvl5pPr>
            <a:lvl6pPr marL="457200" algn="l" defTabSz="912813" rtl="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Arial Black" pitchFamily="34" charset="0"/>
              </a:defRPr>
            </a:lvl6pPr>
            <a:lvl7pPr marL="914400" algn="l" defTabSz="912813" rtl="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Arial Black" pitchFamily="34" charset="0"/>
              </a:defRPr>
            </a:lvl7pPr>
            <a:lvl8pPr marL="1371600" algn="l" defTabSz="912813" rtl="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Arial Black" pitchFamily="34" charset="0"/>
              </a:defRPr>
            </a:lvl8pPr>
            <a:lvl9pPr marL="1828800" algn="l" defTabSz="912813" rtl="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Arial Black" pitchFamily="34" charset="0"/>
              </a:defRPr>
            </a:lvl9pPr>
          </a:lstStyle>
          <a:p>
            <a:pPr algn="ctr"/>
            <a:r>
              <a:rPr lang="pl-PL" altLang="pl-PL" sz="1600" b="1" i="1" kern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kąt </a:t>
            </a:r>
            <a:r>
              <a:rPr lang="el-GR" altLang="pl-PL" sz="1600" b="1" i="1" kern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δ</a:t>
            </a:r>
            <a:endParaRPr lang="pl-PL" altLang="pl-PL" sz="1600" b="1" i="1" kern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0" name="Strz_Ug"/>
          <p:cNvCxnSpPr/>
          <p:nvPr/>
        </p:nvCxnSpPr>
        <p:spPr bwMode="auto">
          <a:xfrm flipH="1">
            <a:off x="2362712" y="1000125"/>
            <a:ext cx="394110" cy="1672791"/>
          </a:xfrm>
          <a:prstGeom prst="straightConnector1">
            <a:avLst/>
          </a:prstGeom>
          <a:solidFill>
            <a:schemeClr val="accent1"/>
          </a:solidFill>
          <a:ln w="15875" cap="flat" cmpd="sng" algn="ctr">
            <a:solidFill>
              <a:srgbClr val="0070C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1" name="Txt_Ug"/>
          <p:cNvSpPr txBox="1">
            <a:spLocks noChangeArrowheads="1"/>
          </p:cNvSpPr>
          <p:nvPr/>
        </p:nvSpPr>
        <p:spPr bwMode="auto">
          <a:xfrm>
            <a:off x="2692932" y="727481"/>
            <a:ext cx="250068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l" defTabSz="912813" rtl="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defTabSz="912813" rtl="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Arial Black" pitchFamily="34" charset="0"/>
              </a:defRPr>
            </a:lvl2pPr>
            <a:lvl3pPr algn="l" defTabSz="912813" rtl="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Arial Black" pitchFamily="34" charset="0"/>
              </a:defRPr>
            </a:lvl3pPr>
            <a:lvl4pPr algn="l" defTabSz="912813" rtl="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Arial Black" pitchFamily="34" charset="0"/>
              </a:defRPr>
            </a:lvl4pPr>
            <a:lvl5pPr algn="l" defTabSz="912813" rtl="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Arial Black" pitchFamily="34" charset="0"/>
              </a:defRPr>
            </a:lvl5pPr>
            <a:lvl6pPr marL="457200" algn="l" defTabSz="912813" rtl="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Arial Black" pitchFamily="34" charset="0"/>
              </a:defRPr>
            </a:lvl6pPr>
            <a:lvl7pPr marL="914400" algn="l" defTabSz="912813" rtl="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Arial Black" pitchFamily="34" charset="0"/>
              </a:defRPr>
            </a:lvl7pPr>
            <a:lvl8pPr marL="1371600" algn="l" defTabSz="912813" rtl="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Arial Black" pitchFamily="34" charset="0"/>
              </a:defRPr>
            </a:lvl8pPr>
            <a:lvl9pPr marL="1828800" algn="l" defTabSz="912813" rtl="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Arial Black" pitchFamily="34" charset="0"/>
              </a:defRPr>
            </a:lvl9pPr>
          </a:lstStyle>
          <a:p>
            <a:pPr algn="ctr"/>
            <a:r>
              <a:rPr lang="pl-PL" altLang="pl-PL" sz="1600" b="1" i="1" kern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Ug</a:t>
            </a:r>
          </a:p>
        </p:txBody>
      </p:sp>
      <p:sp>
        <p:nvSpPr>
          <p:cNvPr id="12" name="Tytuł"/>
          <p:cNvSpPr txBox="1">
            <a:spLocks noChangeArrowheads="1"/>
          </p:cNvSpPr>
          <p:nvPr/>
        </p:nvSpPr>
        <p:spPr bwMode="auto">
          <a:xfrm>
            <a:off x="1157604" y="291425"/>
            <a:ext cx="6828792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l" defTabSz="912813" rtl="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defTabSz="912813" rtl="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Arial Black" pitchFamily="34" charset="0"/>
              </a:defRPr>
            </a:lvl2pPr>
            <a:lvl3pPr algn="l" defTabSz="912813" rtl="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Arial Black" pitchFamily="34" charset="0"/>
              </a:defRPr>
            </a:lvl3pPr>
            <a:lvl4pPr algn="l" defTabSz="912813" rtl="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Arial Black" pitchFamily="34" charset="0"/>
              </a:defRPr>
            </a:lvl4pPr>
            <a:lvl5pPr algn="l" defTabSz="912813" rtl="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Arial Black" pitchFamily="34" charset="0"/>
              </a:defRPr>
            </a:lvl5pPr>
            <a:lvl6pPr marL="457200" algn="l" defTabSz="912813" rtl="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Arial Black" pitchFamily="34" charset="0"/>
              </a:defRPr>
            </a:lvl6pPr>
            <a:lvl7pPr marL="914400" algn="l" defTabSz="912813" rtl="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Arial Black" pitchFamily="34" charset="0"/>
              </a:defRPr>
            </a:lvl7pPr>
            <a:lvl8pPr marL="1371600" algn="l" defTabSz="912813" rtl="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Arial Black" pitchFamily="34" charset="0"/>
              </a:defRPr>
            </a:lvl8pPr>
            <a:lvl9pPr marL="1828800" algn="l" defTabSz="912813" rtl="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Arial Black" pitchFamily="34" charset="0"/>
              </a:defRPr>
            </a:lvl9pPr>
          </a:lstStyle>
          <a:p>
            <a:pPr algn="ctr"/>
            <a:r>
              <a:rPr lang="pl-PL" altLang="pl-PL" sz="1400" b="1" i="1" kern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Przebiegi dla generatora nr 6 w elektrowni Bełchatów podczas zwarcia  na szynach ROG411</a:t>
            </a:r>
          </a:p>
        </p:txBody>
      </p:sp>
    </p:spTree>
    <p:extLst>
      <p:ext uri="{BB962C8B-B14F-4D97-AF65-F5344CB8AC3E}">
        <p14:creationId xmlns:p14="http://schemas.microsoft.com/office/powerpoint/2010/main" val="14213058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7" grpId="0"/>
      <p:bldP spid="9" grpId="0"/>
      <p:bldP spid="11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3844920" y="2697977"/>
            <a:ext cx="131606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09638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z"/>
              <a:defRPr kumimoji="1" sz="27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09638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y"/>
              <a:defRPr kumimoji="1" sz="23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09638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x"/>
              <a:defRPr kumimoji="1" sz="21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09638" eaLnBrk="0" hangingPunct="0">
              <a:spcBef>
                <a:spcPct val="20000"/>
              </a:spcBef>
              <a:buClr>
                <a:schemeClr val="accent2"/>
              </a:buClr>
              <a:buChar char="•"/>
              <a:defRPr kumimoji="1" sz="21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09638" eaLnBrk="0" hangingPunct="0">
              <a:spcBef>
                <a:spcPct val="20000"/>
              </a:spcBef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096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096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096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096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kumimoji="0" lang="pl-PL" altLang="pl-PL" sz="2400" b="1" i="1" smtClean="0">
                <a:solidFill>
                  <a:srgbClr val="0070C0"/>
                </a:solidFill>
                <a:latin typeface="Times New Roman" pitchFamily="18" charset="0"/>
              </a:rPr>
              <a:t>Stabilność</a:t>
            </a:r>
            <a:endParaRPr lang="pl-PL" altLang="pl-PL" sz="2400" i="1" dirty="0">
              <a:solidFill>
                <a:srgbClr val="0070C0"/>
              </a:solidFill>
              <a:latin typeface="Arial Black" pitchFamily="34" charset="0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5123044" y="5096309"/>
            <a:ext cx="3366306" cy="4154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342900" indent="-342900" defTabSz="912813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None/>
              <a:defRPr/>
            </a:pPr>
            <a:r>
              <a:rPr kumimoji="1" lang="pl-PL" sz="2700" i="1" kern="0" smtClean="0">
                <a:solidFill>
                  <a:srgbClr val="00B050"/>
                </a:solidFill>
                <a:latin typeface="+mn-lt"/>
              </a:rPr>
              <a:t>Dziękujemy </a:t>
            </a:r>
            <a:r>
              <a:rPr kumimoji="1" lang="pl-PL" sz="2700" i="1" kern="0">
                <a:solidFill>
                  <a:srgbClr val="00B050"/>
                </a:solidFill>
                <a:latin typeface="+mn-lt"/>
              </a:rPr>
              <a:t>za </a:t>
            </a:r>
            <a:r>
              <a:rPr kumimoji="1" lang="pl-PL" sz="2700" i="1" kern="0" smtClean="0">
                <a:solidFill>
                  <a:srgbClr val="00B050"/>
                </a:solidFill>
                <a:latin typeface="+mn-lt"/>
              </a:rPr>
              <a:t>uwagę</a:t>
            </a:r>
            <a:endParaRPr kumimoji="1" lang="pl-PL" sz="2700" kern="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2691377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54" name="P=EU/X sin"/>
              <p:cNvSpPr txBox="1"/>
              <p:nvPr/>
            </p:nvSpPr>
            <p:spPr>
              <a:xfrm>
                <a:off x="5569019" y="4965544"/>
                <a:ext cx="1734577" cy="5517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l-PL" sz="1600" b="1" i="1" smtClean="0">
                          <a:solidFill>
                            <a:srgbClr val="FF0000"/>
                          </a:solidFill>
                          <a:effectLst/>
                          <a:latin typeface="Cambria Math"/>
                        </a:rPr>
                        <m:t>𝑷</m:t>
                      </m:r>
                      <m:r>
                        <a:rPr lang="pl-PL" sz="1600" b="1" i="1" smtClean="0">
                          <a:solidFill>
                            <a:srgbClr val="FF0000"/>
                          </a:solidFill>
                          <a:effectLst/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pl-PL" sz="1600" b="1" i="1" smtClean="0">
                              <a:solidFill>
                                <a:srgbClr val="FF0000"/>
                              </a:solidFill>
                              <a:effectLst/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pl-PL" sz="1600" b="1" i="1" smtClean="0">
                              <a:solidFill>
                                <a:srgbClr val="FF0000"/>
                              </a:solidFill>
                              <a:effectLst/>
                              <a:latin typeface="Cambria Math"/>
                              <a:ea typeface="Cambria Math"/>
                            </a:rPr>
                            <m:t>𝑬</m:t>
                          </m:r>
                          <m:r>
                            <a:rPr lang="pl-PL" sz="1600" b="1" i="1" smtClean="0">
                              <a:solidFill>
                                <a:srgbClr val="FF0000"/>
                              </a:solidFill>
                              <a:effectLst/>
                              <a:latin typeface="Cambria Math"/>
                              <a:ea typeface="Cambria Math"/>
                            </a:rPr>
                            <m:t>∙</m:t>
                          </m:r>
                          <m:r>
                            <a:rPr lang="pl-PL" sz="1600" b="1" i="1" smtClean="0">
                              <a:solidFill>
                                <a:srgbClr val="FF0000"/>
                              </a:solidFill>
                              <a:effectLst/>
                              <a:latin typeface="Cambria Math"/>
                              <a:ea typeface="Cambria Math"/>
                            </a:rPr>
                            <m:t>𝑼</m:t>
                          </m:r>
                        </m:num>
                        <m:den>
                          <m:r>
                            <a:rPr lang="pl-PL" sz="1600" b="1" i="1" smtClean="0">
                              <a:solidFill>
                                <a:srgbClr val="FF0000"/>
                              </a:solidFill>
                              <a:effectLst/>
                              <a:latin typeface="Cambria Math"/>
                              <a:ea typeface="Cambria Math"/>
                            </a:rPr>
                            <m:t>𝑿</m:t>
                          </m:r>
                        </m:den>
                      </m:f>
                      <m:r>
                        <a:rPr lang="pl-PL" sz="1600" b="1" i="1" smtClean="0">
                          <a:solidFill>
                            <a:srgbClr val="FF0000"/>
                          </a:solidFill>
                          <a:effectLst/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pl-PL" sz="1600" b="1" i="1" smtClean="0">
                          <a:solidFill>
                            <a:srgbClr val="FF0000"/>
                          </a:solidFill>
                          <a:effectLst/>
                          <a:latin typeface="Cambria Math"/>
                          <a:ea typeface="Cambria Math"/>
                        </a:rPr>
                        <m:t>𝒔𝒊𝒏</m:t>
                      </m:r>
                      <m:r>
                        <a:rPr lang="el-GR" sz="1600" b="1" i="1" smtClean="0">
                          <a:solidFill>
                            <a:srgbClr val="FF0000"/>
                          </a:solidFill>
                          <a:effectLst/>
                          <a:latin typeface="Cambria Math"/>
                          <a:ea typeface="Cambria Math"/>
                        </a:rPr>
                        <m:t>𝜹</m:t>
                      </m:r>
                      <m:r>
                        <a:rPr lang="pl-PL" sz="1600" b="1" i="1" smtClean="0">
                          <a:solidFill>
                            <a:srgbClr val="FF0000"/>
                          </a:solidFill>
                          <a:effectLst/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pl-PL" sz="1600" b="1" i="1" smtClean="0">
                          <a:effectLst/>
                          <a:latin typeface="Cambria Math"/>
                          <a:ea typeface="Cambria Math"/>
                        </a:rPr>
                        <m:t> </m:t>
                      </m:r>
                    </m:oMath>
                  </m:oMathPara>
                </a14:m>
                <a:endParaRPr lang="pl-PL" sz="1600" b="1" i="1" dirty="0">
                  <a:effectLst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54" name="P=EU/X sin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9019" y="4965544"/>
                <a:ext cx="1734577" cy="551754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5" name="Txt_Moc_cz"/>
          <p:cNvSpPr>
            <a:spLocks noChangeArrowheads="1"/>
          </p:cNvSpPr>
          <p:nvPr/>
        </p:nvSpPr>
        <p:spPr bwMode="auto">
          <a:xfrm>
            <a:off x="5522508" y="4617778"/>
            <a:ext cx="894476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z"/>
              <a:defRPr kumimoji="1" sz="27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y"/>
              <a:defRPr kumimoji="1" sz="23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x"/>
              <a:defRPr kumimoji="1" sz="21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Char char="•"/>
              <a:defRPr kumimoji="1" sz="21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kumimoji="0" lang="pl-PL" altLang="pl-PL" sz="1400" b="1" i="1" smtClean="0">
                <a:solidFill>
                  <a:srgbClr val="333399"/>
                </a:solidFill>
                <a:latin typeface="Times New Roman" pitchFamily="18" charset="0"/>
              </a:rPr>
              <a:t>Moc czynna</a:t>
            </a:r>
            <a:endParaRPr kumimoji="0" lang="pl-PL" altLang="pl-PL" sz="1400" b="1" i="1">
              <a:solidFill>
                <a:srgbClr val="333399"/>
              </a:solidFill>
              <a:latin typeface="Times New Roman" pitchFamily="18" charset="0"/>
            </a:endParaRPr>
          </a:p>
        </p:txBody>
      </p:sp>
      <p:grpSp>
        <p:nvGrpSpPr>
          <p:cNvPr id="157" name="Upr_Sch_zast"/>
          <p:cNvGrpSpPr/>
          <p:nvPr/>
        </p:nvGrpSpPr>
        <p:grpSpPr>
          <a:xfrm>
            <a:off x="2515064" y="4437178"/>
            <a:ext cx="2309066" cy="1368152"/>
            <a:chOff x="2123728" y="4329100"/>
            <a:chExt cx="2309066" cy="1368152"/>
          </a:xfrm>
        </p:grpSpPr>
        <p:sp>
          <p:nvSpPr>
            <p:cNvPr id="32" name="Oval 23"/>
            <p:cNvSpPr>
              <a:spLocks noChangeArrowheads="1"/>
            </p:cNvSpPr>
            <p:nvPr/>
          </p:nvSpPr>
          <p:spPr bwMode="auto">
            <a:xfrm>
              <a:off x="2123728" y="4724730"/>
              <a:ext cx="72385" cy="72422"/>
            </a:xfrm>
            <a:prstGeom prst="ellipse">
              <a:avLst/>
            </a:prstGeom>
            <a:solidFill>
              <a:srgbClr val="FFFFFF"/>
            </a:solidFill>
            <a:ln w="19050" algn="ctr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pl-PL" altLang="pl-PL" sz="1400">
                <a:cs typeface="Times New Roman" panose="02020603050405020304" pitchFamily="18" charset="0"/>
              </a:endParaRPr>
            </a:p>
          </p:txBody>
        </p:sp>
        <p:sp>
          <p:nvSpPr>
            <p:cNvPr id="38" name="Oval 33"/>
            <p:cNvSpPr>
              <a:spLocks noChangeArrowheads="1"/>
            </p:cNvSpPr>
            <p:nvPr/>
          </p:nvSpPr>
          <p:spPr bwMode="auto">
            <a:xfrm>
              <a:off x="4211960" y="4724730"/>
              <a:ext cx="72385" cy="72422"/>
            </a:xfrm>
            <a:prstGeom prst="ellipse">
              <a:avLst/>
            </a:prstGeom>
            <a:solidFill>
              <a:srgbClr val="FFFFFF"/>
            </a:solidFill>
            <a:ln w="19050" algn="ctr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pl-PL" altLang="pl-PL" sz="1400">
                <a:cs typeface="Times New Roman" panose="02020603050405020304" pitchFamily="18" charset="0"/>
              </a:endParaRPr>
            </a:p>
          </p:txBody>
        </p:sp>
        <p:cxnSp>
          <p:nvCxnSpPr>
            <p:cNvPr id="138" name="AutoShape 18"/>
            <p:cNvCxnSpPr>
              <a:cxnSpLocks noChangeShapeType="1"/>
            </p:cNvCxnSpPr>
            <p:nvPr/>
          </p:nvCxnSpPr>
          <p:spPr bwMode="auto">
            <a:xfrm flipV="1">
              <a:off x="3492120" y="4761148"/>
              <a:ext cx="720000" cy="0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grpSp>
          <p:nvGrpSpPr>
            <p:cNvPr id="139" name="Cewka"/>
            <p:cNvGrpSpPr/>
            <p:nvPr/>
          </p:nvGrpSpPr>
          <p:grpSpPr>
            <a:xfrm>
              <a:off x="2915062" y="4653136"/>
              <a:ext cx="576818" cy="108012"/>
              <a:chOff x="4031940" y="2996952"/>
              <a:chExt cx="576818" cy="108012"/>
            </a:xfrm>
          </p:grpSpPr>
          <p:sp>
            <p:nvSpPr>
              <p:cNvPr id="140" name="Arc 25"/>
              <p:cNvSpPr>
                <a:spLocks/>
              </p:cNvSpPr>
              <p:nvPr/>
            </p:nvSpPr>
            <p:spPr bwMode="auto">
              <a:xfrm>
                <a:off x="4031940" y="2996952"/>
                <a:ext cx="144770" cy="108000"/>
              </a:xfrm>
              <a:custGeom>
                <a:avLst/>
                <a:gdLst>
                  <a:gd name="T0" fmla="*/ 0 w 43200"/>
                  <a:gd name="T1" fmla="*/ 0 h 25137"/>
                  <a:gd name="T2" fmla="*/ 0 w 43200"/>
                  <a:gd name="T3" fmla="*/ 0 h 25137"/>
                  <a:gd name="T4" fmla="*/ 0 w 43200"/>
                  <a:gd name="T5" fmla="*/ 0 h 25137"/>
                  <a:gd name="T6" fmla="*/ 0 60000 65536"/>
                  <a:gd name="T7" fmla="*/ 0 60000 65536"/>
                  <a:gd name="T8" fmla="*/ 0 60000 65536"/>
                  <a:gd name="T9" fmla="*/ 0 w 43200"/>
                  <a:gd name="T10" fmla="*/ 0 h 25137"/>
                  <a:gd name="T11" fmla="*/ 43200 w 43200"/>
                  <a:gd name="T12" fmla="*/ 25137 h 25137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200" h="25137" fill="none" extrusionOk="0">
                    <a:moveTo>
                      <a:pt x="291" y="25136"/>
                    </a:moveTo>
                    <a:cubicBezTo>
                      <a:pt x="97" y="23967"/>
                      <a:pt x="0" y="22784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22676"/>
                      <a:pt x="43119" y="23750"/>
                      <a:pt x="42959" y="24815"/>
                    </a:cubicBezTo>
                  </a:path>
                  <a:path w="43200" h="25137" stroke="0" extrusionOk="0">
                    <a:moveTo>
                      <a:pt x="291" y="25136"/>
                    </a:moveTo>
                    <a:cubicBezTo>
                      <a:pt x="97" y="23967"/>
                      <a:pt x="0" y="22784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22676"/>
                      <a:pt x="43119" y="23750"/>
                      <a:pt x="42959" y="24815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pl-PL" sz="1400">
                  <a:cs typeface="Times New Roman" panose="02020603050405020304" pitchFamily="18" charset="0"/>
                </a:endParaRPr>
              </a:p>
            </p:txBody>
          </p:sp>
          <p:sp>
            <p:nvSpPr>
              <p:cNvPr id="141" name="Arc 26"/>
              <p:cNvSpPr>
                <a:spLocks/>
              </p:cNvSpPr>
              <p:nvPr/>
            </p:nvSpPr>
            <p:spPr bwMode="auto">
              <a:xfrm>
                <a:off x="4175956" y="2996966"/>
                <a:ext cx="144770" cy="107998"/>
              </a:xfrm>
              <a:custGeom>
                <a:avLst/>
                <a:gdLst>
                  <a:gd name="T0" fmla="*/ 0 w 43200"/>
                  <a:gd name="T1" fmla="*/ 0 h 25137"/>
                  <a:gd name="T2" fmla="*/ 0 w 43200"/>
                  <a:gd name="T3" fmla="*/ 0 h 25137"/>
                  <a:gd name="T4" fmla="*/ 0 w 43200"/>
                  <a:gd name="T5" fmla="*/ 0 h 25137"/>
                  <a:gd name="T6" fmla="*/ 0 60000 65536"/>
                  <a:gd name="T7" fmla="*/ 0 60000 65536"/>
                  <a:gd name="T8" fmla="*/ 0 60000 65536"/>
                  <a:gd name="T9" fmla="*/ 0 w 43200"/>
                  <a:gd name="T10" fmla="*/ 0 h 25137"/>
                  <a:gd name="T11" fmla="*/ 43200 w 43200"/>
                  <a:gd name="T12" fmla="*/ 25137 h 25137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200" h="25137" fill="none" extrusionOk="0">
                    <a:moveTo>
                      <a:pt x="291" y="25136"/>
                    </a:moveTo>
                    <a:cubicBezTo>
                      <a:pt x="97" y="23967"/>
                      <a:pt x="0" y="22784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22676"/>
                      <a:pt x="43119" y="23750"/>
                      <a:pt x="42959" y="24815"/>
                    </a:cubicBezTo>
                  </a:path>
                  <a:path w="43200" h="25137" stroke="0" extrusionOk="0">
                    <a:moveTo>
                      <a:pt x="291" y="25136"/>
                    </a:moveTo>
                    <a:cubicBezTo>
                      <a:pt x="97" y="23967"/>
                      <a:pt x="0" y="22784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22676"/>
                      <a:pt x="43119" y="23750"/>
                      <a:pt x="42959" y="24815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pl-PL" sz="1400">
                  <a:cs typeface="Times New Roman" panose="02020603050405020304" pitchFamily="18" charset="0"/>
                </a:endParaRPr>
              </a:p>
            </p:txBody>
          </p:sp>
          <p:sp>
            <p:nvSpPr>
              <p:cNvPr id="142" name="Arc 27"/>
              <p:cNvSpPr>
                <a:spLocks/>
              </p:cNvSpPr>
              <p:nvPr/>
            </p:nvSpPr>
            <p:spPr bwMode="auto">
              <a:xfrm>
                <a:off x="4319972" y="2996966"/>
                <a:ext cx="144770" cy="107998"/>
              </a:xfrm>
              <a:custGeom>
                <a:avLst/>
                <a:gdLst>
                  <a:gd name="T0" fmla="*/ 0 w 43200"/>
                  <a:gd name="T1" fmla="*/ 0 h 25137"/>
                  <a:gd name="T2" fmla="*/ 0 w 43200"/>
                  <a:gd name="T3" fmla="*/ 0 h 25137"/>
                  <a:gd name="T4" fmla="*/ 0 w 43200"/>
                  <a:gd name="T5" fmla="*/ 0 h 25137"/>
                  <a:gd name="T6" fmla="*/ 0 60000 65536"/>
                  <a:gd name="T7" fmla="*/ 0 60000 65536"/>
                  <a:gd name="T8" fmla="*/ 0 60000 65536"/>
                  <a:gd name="T9" fmla="*/ 0 w 43200"/>
                  <a:gd name="T10" fmla="*/ 0 h 25137"/>
                  <a:gd name="T11" fmla="*/ 43200 w 43200"/>
                  <a:gd name="T12" fmla="*/ 25137 h 25137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200" h="25137" fill="none" extrusionOk="0">
                    <a:moveTo>
                      <a:pt x="291" y="25136"/>
                    </a:moveTo>
                    <a:cubicBezTo>
                      <a:pt x="97" y="23967"/>
                      <a:pt x="0" y="22784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22676"/>
                      <a:pt x="43119" y="23750"/>
                      <a:pt x="42959" y="24815"/>
                    </a:cubicBezTo>
                  </a:path>
                  <a:path w="43200" h="25137" stroke="0" extrusionOk="0">
                    <a:moveTo>
                      <a:pt x="291" y="25136"/>
                    </a:moveTo>
                    <a:cubicBezTo>
                      <a:pt x="97" y="23967"/>
                      <a:pt x="0" y="22784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22676"/>
                      <a:pt x="43119" y="23750"/>
                      <a:pt x="42959" y="24815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pl-PL" sz="1400">
                  <a:cs typeface="Times New Roman" panose="02020603050405020304" pitchFamily="18" charset="0"/>
                </a:endParaRPr>
              </a:p>
            </p:txBody>
          </p:sp>
          <p:sp>
            <p:nvSpPr>
              <p:cNvPr id="143" name="Arc 28"/>
              <p:cNvSpPr>
                <a:spLocks/>
              </p:cNvSpPr>
              <p:nvPr/>
            </p:nvSpPr>
            <p:spPr bwMode="auto">
              <a:xfrm>
                <a:off x="4463988" y="2996966"/>
                <a:ext cx="144770" cy="107998"/>
              </a:xfrm>
              <a:custGeom>
                <a:avLst/>
                <a:gdLst>
                  <a:gd name="T0" fmla="*/ 0 w 43200"/>
                  <a:gd name="T1" fmla="*/ 0 h 25137"/>
                  <a:gd name="T2" fmla="*/ 0 w 43200"/>
                  <a:gd name="T3" fmla="*/ 0 h 25137"/>
                  <a:gd name="T4" fmla="*/ 0 w 43200"/>
                  <a:gd name="T5" fmla="*/ 0 h 25137"/>
                  <a:gd name="T6" fmla="*/ 0 60000 65536"/>
                  <a:gd name="T7" fmla="*/ 0 60000 65536"/>
                  <a:gd name="T8" fmla="*/ 0 60000 65536"/>
                  <a:gd name="T9" fmla="*/ 0 w 43200"/>
                  <a:gd name="T10" fmla="*/ 0 h 25137"/>
                  <a:gd name="T11" fmla="*/ 43200 w 43200"/>
                  <a:gd name="T12" fmla="*/ 25137 h 25137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200" h="25137" fill="none" extrusionOk="0">
                    <a:moveTo>
                      <a:pt x="291" y="25136"/>
                    </a:moveTo>
                    <a:cubicBezTo>
                      <a:pt x="97" y="23967"/>
                      <a:pt x="0" y="22784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22676"/>
                      <a:pt x="43119" y="23750"/>
                      <a:pt x="42959" y="24815"/>
                    </a:cubicBezTo>
                  </a:path>
                  <a:path w="43200" h="25137" stroke="0" extrusionOk="0">
                    <a:moveTo>
                      <a:pt x="291" y="25136"/>
                    </a:moveTo>
                    <a:cubicBezTo>
                      <a:pt x="97" y="23967"/>
                      <a:pt x="0" y="22784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22676"/>
                      <a:pt x="43119" y="23750"/>
                      <a:pt x="42959" y="24815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pl-PL" sz="1400">
                  <a:cs typeface="Times New Roman" panose="02020603050405020304" pitchFamily="18" charset="0"/>
                </a:endParaRPr>
              </a:p>
            </p:txBody>
          </p:sp>
        </p:grpSp>
        <p:cxnSp>
          <p:nvCxnSpPr>
            <p:cNvPr id="144" name="AutoShape 18"/>
            <p:cNvCxnSpPr>
              <a:cxnSpLocks noChangeShapeType="1"/>
            </p:cNvCxnSpPr>
            <p:nvPr/>
          </p:nvCxnSpPr>
          <p:spPr bwMode="auto">
            <a:xfrm flipV="1">
              <a:off x="2195816" y="4761148"/>
              <a:ext cx="720000" cy="0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45" name="Text Box 9"/>
            <p:cNvSpPr txBox="1">
              <a:spLocks noChangeArrowheads="1"/>
            </p:cNvSpPr>
            <p:nvPr/>
          </p:nvSpPr>
          <p:spPr bwMode="auto">
            <a:xfrm>
              <a:off x="3127094" y="4329100"/>
              <a:ext cx="136256" cy="246221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Aft>
                  <a:spcPts val="1000"/>
                </a:spcAft>
              </a:pPr>
              <a:r>
                <a:rPr lang="pl-PL" altLang="pl-PL" sz="1600" b="1" i="1" smtClean="0">
                  <a:cs typeface="Times New Roman" panose="02020603050405020304" pitchFamily="18" charset="0"/>
                </a:rPr>
                <a:t>X</a:t>
              </a:r>
              <a:endParaRPr lang="pl-PL" altLang="pl-PL" sz="1600" baseline="-25000" dirty="0">
                <a:cs typeface="Times New Roman" panose="02020603050405020304" pitchFamily="18" charset="0"/>
              </a:endParaRPr>
            </a:p>
          </p:txBody>
        </p:sp>
        <p:cxnSp>
          <p:nvCxnSpPr>
            <p:cNvPr id="146" name="AutoShape 31"/>
            <p:cNvCxnSpPr>
              <a:cxnSpLocks noChangeShapeType="1"/>
            </p:cNvCxnSpPr>
            <p:nvPr/>
          </p:nvCxnSpPr>
          <p:spPr bwMode="auto">
            <a:xfrm flipV="1">
              <a:off x="2159964" y="5697252"/>
              <a:ext cx="2088000" cy="0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47" name="AutoShape 31"/>
            <p:cNvCxnSpPr>
              <a:cxnSpLocks noChangeShapeType="1"/>
            </p:cNvCxnSpPr>
            <p:nvPr/>
          </p:nvCxnSpPr>
          <p:spPr bwMode="auto">
            <a:xfrm>
              <a:off x="2159732" y="4833244"/>
              <a:ext cx="0" cy="792000"/>
            </a:xfrm>
            <a:prstGeom prst="straightConnector1">
              <a:avLst/>
            </a:prstGeom>
            <a:noFill/>
            <a:ln w="19050">
              <a:solidFill>
                <a:srgbClr val="FF0000"/>
              </a:solidFill>
              <a:round/>
              <a:headEnd type="arrow"/>
              <a:tailEnd type="none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48" name="Text Box 9"/>
            <p:cNvSpPr txBox="1">
              <a:spLocks noChangeArrowheads="1"/>
            </p:cNvSpPr>
            <p:nvPr/>
          </p:nvSpPr>
          <p:spPr bwMode="auto">
            <a:xfrm>
              <a:off x="2230200" y="5013844"/>
              <a:ext cx="120225" cy="215444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Aft>
                  <a:spcPts val="1000"/>
                </a:spcAft>
              </a:pPr>
              <a:r>
                <a:rPr lang="pl-PL" altLang="pl-PL" sz="1400" b="1" i="1" smtClean="0">
                  <a:solidFill>
                    <a:srgbClr val="FF0000"/>
                  </a:solidFill>
                  <a:cs typeface="Times New Roman" panose="02020603050405020304" pitchFamily="18" charset="0"/>
                </a:rPr>
                <a:t>E</a:t>
              </a:r>
              <a:endParaRPr lang="pl-PL" altLang="pl-PL" sz="1400" dirty="0">
                <a:solidFill>
                  <a:srgbClr val="FF0000"/>
                </a:solidFill>
                <a:cs typeface="Times New Roman" panose="02020603050405020304" pitchFamily="18" charset="0"/>
              </a:endParaRPr>
            </a:p>
          </p:txBody>
        </p:sp>
        <p:cxnSp>
          <p:nvCxnSpPr>
            <p:cNvPr id="149" name="AutoShape 31"/>
            <p:cNvCxnSpPr>
              <a:cxnSpLocks noChangeShapeType="1"/>
            </p:cNvCxnSpPr>
            <p:nvPr/>
          </p:nvCxnSpPr>
          <p:spPr bwMode="auto">
            <a:xfrm>
              <a:off x="4247964" y="4833156"/>
              <a:ext cx="0" cy="792000"/>
            </a:xfrm>
            <a:prstGeom prst="straightConnector1">
              <a:avLst/>
            </a:prstGeom>
            <a:noFill/>
            <a:ln w="19050">
              <a:solidFill>
                <a:srgbClr val="FF0000"/>
              </a:solidFill>
              <a:round/>
              <a:headEnd type="arrow"/>
              <a:tailEnd type="none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50" name="Text Box 9"/>
            <p:cNvSpPr txBox="1">
              <a:spLocks noChangeArrowheads="1"/>
            </p:cNvSpPr>
            <p:nvPr/>
          </p:nvSpPr>
          <p:spPr bwMode="auto">
            <a:xfrm>
              <a:off x="4302950" y="5013176"/>
              <a:ext cx="129844" cy="215444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Aft>
                  <a:spcPts val="1000"/>
                </a:spcAft>
              </a:pPr>
              <a:r>
                <a:rPr lang="pl-PL" altLang="pl-PL" sz="1400" b="1" i="1" smtClean="0">
                  <a:solidFill>
                    <a:srgbClr val="FF0000"/>
                  </a:solidFill>
                  <a:cs typeface="Times New Roman" panose="02020603050405020304" pitchFamily="18" charset="0"/>
                </a:rPr>
                <a:t>U</a:t>
              </a:r>
              <a:endParaRPr lang="pl-PL" altLang="pl-PL" sz="1400" dirty="0">
                <a:solidFill>
                  <a:srgbClr val="FF0000"/>
                </a:solidFill>
                <a:cs typeface="Times New Roman" panose="02020603050405020304" pitchFamily="18" charset="0"/>
              </a:endParaRPr>
            </a:p>
          </p:txBody>
        </p:sp>
        <p:cxnSp>
          <p:nvCxnSpPr>
            <p:cNvPr id="152" name="AutoShape 32"/>
            <p:cNvCxnSpPr>
              <a:cxnSpLocks noChangeShapeType="1"/>
            </p:cNvCxnSpPr>
            <p:nvPr/>
          </p:nvCxnSpPr>
          <p:spPr bwMode="auto">
            <a:xfrm>
              <a:off x="2483768" y="4761064"/>
              <a:ext cx="216000" cy="84"/>
            </a:xfrm>
            <a:prstGeom prst="straightConnector1">
              <a:avLst/>
            </a:prstGeom>
            <a:noFill/>
            <a:ln w="34925">
              <a:solidFill>
                <a:srgbClr val="FF0000"/>
              </a:solidFill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53" name="Text Box 9"/>
            <p:cNvSpPr txBox="1">
              <a:spLocks noChangeArrowheads="1"/>
            </p:cNvSpPr>
            <p:nvPr/>
          </p:nvSpPr>
          <p:spPr bwMode="auto">
            <a:xfrm>
              <a:off x="2510614" y="4473696"/>
              <a:ext cx="189154" cy="215444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Aft>
                  <a:spcPts val="1000"/>
                </a:spcAft>
              </a:pPr>
              <a:r>
                <a:rPr lang="pl-PL" altLang="pl-PL" sz="1400" b="1" i="1" smtClean="0">
                  <a:solidFill>
                    <a:srgbClr val="FF0000"/>
                  </a:solidFill>
                  <a:cs typeface="Times New Roman" panose="02020603050405020304" pitchFamily="18" charset="0"/>
                </a:rPr>
                <a:t>Pe</a:t>
              </a:r>
              <a:endParaRPr lang="pl-PL" altLang="pl-PL" sz="1400" dirty="0">
                <a:solidFill>
                  <a:srgbClr val="FF0000"/>
                </a:solidFill>
                <a:cs typeface="Times New Roman" panose="02020603050405020304" pitchFamily="18" charset="0"/>
              </a:endParaRPr>
            </a:p>
          </p:txBody>
        </p:sp>
      </p:grpSp>
      <p:sp>
        <p:nvSpPr>
          <p:cNvPr id="151" name="Txt_Upr_Sch_zst"/>
          <p:cNvSpPr>
            <a:spLocks noChangeArrowheads="1"/>
          </p:cNvSpPr>
          <p:nvPr/>
        </p:nvSpPr>
        <p:spPr bwMode="auto">
          <a:xfrm>
            <a:off x="1758980" y="4221734"/>
            <a:ext cx="232114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z"/>
              <a:defRPr kumimoji="1" sz="27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y"/>
              <a:defRPr kumimoji="1" sz="23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x"/>
              <a:defRPr kumimoji="1" sz="21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Char char="•"/>
              <a:defRPr kumimoji="1" sz="21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kumimoji="0" lang="pl-PL" altLang="pl-PL" sz="1400" b="1" i="1" smtClean="0">
                <a:solidFill>
                  <a:srgbClr val="333399"/>
                </a:solidFill>
                <a:latin typeface="Times New Roman" pitchFamily="18" charset="0"/>
              </a:rPr>
              <a:t>Uproszczony schemat zastępczy</a:t>
            </a:r>
            <a:endParaRPr kumimoji="0" lang="pl-PL" altLang="pl-PL" sz="1400" b="1" i="1">
              <a:solidFill>
                <a:srgbClr val="333399"/>
              </a:solidFill>
              <a:latin typeface="Times New Roman" pitchFamily="18" charset="0"/>
            </a:endParaRPr>
          </a:p>
        </p:txBody>
      </p:sp>
      <p:grpSp>
        <p:nvGrpSpPr>
          <p:cNvPr id="156" name="Sch_zast"/>
          <p:cNvGrpSpPr/>
          <p:nvPr/>
        </p:nvGrpSpPr>
        <p:grpSpPr>
          <a:xfrm>
            <a:off x="1758980" y="2312942"/>
            <a:ext cx="6485530" cy="1692188"/>
            <a:chOff x="1367644" y="2204864"/>
            <a:chExt cx="6485530" cy="1692188"/>
          </a:xfrm>
        </p:grpSpPr>
        <p:cxnSp>
          <p:nvCxnSpPr>
            <p:cNvPr id="49" name="AutoShape 31"/>
            <p:cNvCxnSpPr>
              <a:cxnSpLocks noChangeShapeType="1"/>
            </p:cNvCxnSpPr>
            <p:nvPr/>
          </p:nvCxnSpPr>
          <p:spPr bwMode="auto">
            <a:xfrm flipV="1">
              <a:off x="1727684" y="3897052"/>
              <a:ext cx="6012000" cy="0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9" name="AutoShape 18"/>
            <p:cNvCxnSpPr>
              <a:cxnSpLocks noChangeShapeType="1"/>
            </p:cNvCxnSpPr>
            <p:nvPr/>
          </p:nvCxnSpPr>
          <p:spPr bwMode="auto">
            <a:xfrm flipV="1">
              <a:off x="5508344" y="2636912"/>
              <a:ext cx="1080000" cy="0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grpSp>
          <p:nvGrpSpPr>
            <p:cNvPr id="70" name="Cewka"/>
            <p:cNvGrpSpPr/>
            <p:nvPr/>
          </p:nvGrpSpPr>
          <p:grpSpPr>
            <a:xfrm>
              <a:off x="4931286" y="2528900"/>
              <a:ext cx="576818" cy="108012"/>
              <a:chOff x="4031940" y="2996952"/>
              <a:chExt cx="576818" cy="108012"/>
            </a:xfrm>
          </p:grpSpPr>
          <p:sp>
            <p:nvSpPr>
              <p:cNvPr id="51" name="Arc 25"/>
              <p:cNvSpPr>
                <a:spLocks/>
              </p:cNvSpPr>
              <p:nvPr/>
            </p:nvSpPr>
            <p:spPr bwMode="auto">
              <a:xfrm>
                <a:off x="4031940" y="2996952"/>
                <a:ext cx="144770" cy="108000"/>
              </a:xfrm>
              <a:custGeom>
                <a:avLst/>
                <a:gdLst>
                  <a:gd name="T0" fmla="*/ 0 w 43200"/>
                  <a:gd name="T1" fmla="*/ 0 h 25137"/>
                  <a:gd name="T2" fmla="*/ 0 w 43200"/>
                  <a:gd name="T3" fmla="*/ 0 h 25137"/>
                  <a:gd name="T4" fmla="*/ 0 w 43200"/>
                  <a:gd name="T5" fmla="*/ 0 h 25137"/>
                  <a:gd name="T6" fmla="*/ 0 60000 65536"/>
                  <a:gd name="T7" fmla="*/ 0 60000 65536"/>
                  <a:gd name="T8" fmla="*/ 0 60000 65536"/>
                  <a:gd name="T9" fmla="*/ 0 w 43200"/>
                  <a:gd name="T10" fmla="*/ 0 h 25137"/>
                  <a:gd name="T11" fmla="*/ 43200 w 43200"/>
                  <a:gd name="T12" fmla="*/ 25137 h 25137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200" h="25137" fill="none" extrusionOk="0">
                    <a:moveTo>
                      <a:pt x="291" y="25136"/>
                    </a:moveTo>
                    <a:cubicBezTo>
                      <a:pt x="97" y="23967"/>
                      <a:pt x="0" y="22784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22676"/>
                      <a:pt x="43119" y="23750"/>
                      <a:pt x="42959" y="24815"/>
                    </a:cubicBezTo>
                  </a:path>
                  <a:path w="43200" h="25137" stroke="0" extrusionOk="0">
                    <a:moveTo>
                      <a:pt x="291" y="25136"/>
                    </a:moveTo>
                    <a:cubicBezTo>
                      <a:pt x="97" y="23967"/>
                      <a:pt x="0" y="22784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22676"/>
                      <a:pt x="43119" y="23750"/>
                      <a:pt x="42959" y="24815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pl-PL" sz="1400">
                  <a:cs typeface="Times New Roman" panose="02020603050405020304" pitchFamily="18" charset="0"/>
                </a:endParaRPr>
              </a:p>
            </p:txBody>
          </p:sp>
          <p:sp>
            <p:nvSpPr>
              <p:cNvPr id="52" name="Arc 26"/>
              <p:cNvSpPr>
                <a:spLocks/>
              </p:cNvSpPr>
              <p:nvPr/>
            </p:nvSpPr>
            <p:spPr bwMode="auto">
              <a:xfrm>
                <a:off x="4175956" y="2996966"/>
                <a:ext cx="144770" cy="107998"/>
              </a:xfrm>
              <a:custGeom>
                <a:avLst/>
                <a:gdLst>
                  <a:gd name="T0" fmla="*/ 0 w 43200"/>
                  <a:gd name="T1" fmla="*/ 0 h 25137"/>
                  <a:gd name="T2" fmla="*/ 0 w 43200"/>
                  <a:gd name="T3" fmla="*/ 0 h 25137"/>
                  <a:gd name="T4" fmla="*/ 0 w 43200"/>
                  <a:gd name="T5" fmla="*/ 0 h 25137"/>
                  <a:gd name="T6" fmla="*/ 0 60000 65536"/>
                  <a:gd name="T7" fmla="*/ 0 60000 65536"/>
                  <a:gd name="T8" fmla="*/ 0 60000 65536"/>
                  <a:gd name="T9" fmla="*/ 0 w 43200"/>
                  <a:gd name="T10" fmla="*/ 0 h 25137"/>
                  <a:gd name="T11" fmla="*/ 43200 w 43200"/>
                  <a:gd name="T12" fmla="*/ 25137 h 25137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200" h="25137" fill="none" extrusionOk="0">
                    <a:moveTo>
                      <a:pt x="291" y="25136"/>
                    </a:moveTo>
                    <a:cubicBezTo>
                      <a:pt x="97" y="23967"/>
                      <a:pt x="0" y="22784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22676"/>
                      <a:pt x="43119" y="23750"/>
                      <a:pt x="42959" y="24815"/>
                    </a:cubicBezTo>
                  </a:path>
                  <a:path w="43200" h="25137" stroke="0" extrusionOk="0">
                    <a:moveTo>
                      <a:pt x="291" y="25136"/>
                    </a:moveTo>
                    <a:cubicBezTo>
                      <a:pt x="97" y="23967"/>
                      <a:pt x="0" y="22784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22676"/>
                      <a:pt x="43119" y="23750"/>
                      <a:pt x="42959" y="24815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pl-PL" sz="1400">
                  <a:cs typeface="Times New Roman" panose="02020603050405020304" pitchFamily="18" charset="0"/>
                </a:endParaRPr>
              </a:p>
            </p:txBody>
          </p:sp>
          <p:sp>
            <p:nvSpPr>
              <p:cNvPr id="53" name="Arc 27"/>
              <p:cNvSpPr>
                <a:spLocks/>
              </p:cNvSpPr>
              <p:nvPr/>
            </p:nvSpPr>
            <p:spPr bwMode="auto">
              <a:xfrm>
                <a:off x="4319972" y="2996966"/>
                <a:ext cx="144770" cy="107998"/>
              </a:xfrm>
              <a:custGeom>
                <a:avLst/>
                <a:gdLst>
                  <a:gd name="T0" fmla="*/ 0 w 43200"/>
                  <a:gd name="T1" fmla="*/ 0 h 25137"/>
                  <a:gd name="T2" fmla="*/ 0 w 43200"/>
                  <a:gd name="T3" fmla="*/ 0 h 25137"/>
                  <a:gd name="T4" fmla="*/ 0 w 43200"/>
                  <a:gd name="T5" fmla="*/ 0 h 25137"/>
                  <a:gd name="T6" fmla="*/ 0 60000 65536"/>
                  <a:gd name="T7" fmla="*/ 0 60000 65536"/>
                  <a:gd name="T8" fmla="*/ 0 60000 65536"/>
                  <a:gd name="T9" fmla="*/ 0 w 43200"/>
                  <a:gd name="T10" fmla="*/ 0 h 25137"/>
                  <a:gd name="T11" fmla="*/ 43200 w 43200"/>
                  <a:gd name="T12" fmla="*/ 25137 h 25137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200" h="25137" fill="none" extrusionOk="0">
                    <a:moveTo>
                      <a:pt x="291" y="25136"/>
                    </a:moveTo>
                    <a:cubicBezTo>
                      <a:pt x="97" y="23967"/>
                      <a:pt x="0" y="22784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22676"/>
                      <a:pt x="43119" y="23750"/>
                      <a:pt x="42959" y="24815"/>
                    </a:cubicBezTo>
                  </a:path>
                  <a:path w="43200" h="25137" stroke="0" extrusionOk="0">
                    <a:moveTo>
                      <a:pt x="291" y="25136"/>
                    </a:moveTo>
                    <a:cubicBezTo>
                      <a:pt x="97" y="23967"/>
                      <a:pt x="0" y="22784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22676"/>
                      <a:pt x="43119" y="23750"/>
                      <a:pt x="42959" y="24815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pl-PL" sz="1400">
                  <a:cs typeface="Times New Roman" panose="02020603050405020304" pitchFamily="18" charset="0"/>
                </a:endParaRPr>
              </a:p>
            </p:txBody>
          </p:sp>
          <p:sp>
            <p:nvSpPr>
              <p:cNvPr id="54" name="Arc 28"/>
              <p:cNvSpPr>
                <a:spLocks/>
              </p:cNvSpPr>
              <p:nvPr/>
            </p:nvSpPr>
            <p:spPr bwMode="auto">
              <a:xfrm>
                <a:off x="4463988" y="2996966"/>
                <a:ext cx="144770" cy="107998"/>
              </a:xfrm>
              <a:custGeom>
                <a:avLst/>
                <a:gdLst>
                  <a:gd name="T0" fmla="*/ 0 w 43200"/>
                  <a:gd name="T1" fmla="*/ 0 h 25137"/>
                  <a:gd name="T2" fmla="*/ 0 w 43200"/>
                  <a:gd name="T3" fmla="*/ 0 h 25137"/>
                  <a:gd name="T4" fmla="*/ 0 w 43200"/>
                  <a:gd name="T5" fmla="*/ 0 h 25137"/>
                  <a:gd name="T6" fmla="*/ 0 60000 65536"/>
                  <a:gd name="T7" fmla="*/ 0 60000 65536"/>
                  <a:gd name="T8" fmla="*/ 0 60000 65536"/>
                  <a:gd name="T9" fmla="*/ 0 w 43200"/>
                  <a:gd name="T10" fmla="*/ 0 h 25137"/>
                  <a:gd name="T11" fmla="*/ 43200 w 43200"/>
                  <a:gd name="T12" fmla="*/ 25137 h 25137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200" h="25137" fill="none" extrusionOk="0">
                    <a:moveTo>
                      <a:pt x="291" y="25136"/>
                    </a:moveTo>
                    <a:cubicBezTo>
                      <a:pt x="97" y="23967"/>
                      <a:pt x="0" y="22784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22676"/>
                      <a:pt x="43119" y="23750"/>
                      <a:pt x="42959" y="24815"/>
                    </a:cubicBezTo>
                  </a:path>
                  <a:path w="43200" h="25137" stroke="0" extrusionOk="0">
                    <a:moveTo>
                      <a:pt x="291" y="25136"/>
                    </a:moveTo>
                    <a:cubicBezTo>
                      <a:pt x="97" y="23967"/>
                      <a:pt x="0" y="22784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22676"/>
                      <a:pt x="43119" y="23750"/>
                      <a:pt x="42959" y="24815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pl-PL" sz="1400"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71" name="Cewka"/>
            <p:cNvGrpSpPr/>
            <p:nvPr/>
          </p:nvGrpSpPr>
          <p:grpSpPr>
            <a:xfrm>
              <a:off x="3060181" y="2744924"/>
              <a:ext cx="576818" cy="108012"/>
              <a:chOff x="4031940" y="2996952"/>
              <a:chExt cx="576818" cy="108012"/>
            </a:xfrm>
          </p:grpSpPr>
          <p:sp>
            <p:nvSpPr>
              <p:cNvPr id="72" name="Arc 25"/>
              <p:cNvSpPr>
                <a:spLocks/>
              </p:cNvSpPr>
              <p:nvPr/>
            </p:nvSpPr>
            <p:spPr bwMode="auto">
              <a:xfrm>
                <a:off x="4031940" y="2996952"/>
                <a:ext cx="144770" cy="108000"/>
              </a:xfrm>
              <a:custGeom>
                <a:avLst/>
                <a:gdLst>
                  <a:gd name="T0" fmla="*/ 0 w 43200"/>
                  <a:gd name="T1" fmla="*/ 0 h 25137"/>
                  <a:gd name="T2" fmla="*/ 0 w 43200"/>
                  <a:gd name="T3" fmla="*/ 0 h 25137"/>
                  <a:gd name="T4" fmla="*/ 0 w 43200"/>
                  <a:gd name="T5" fmla="*/ 0 h 25137"/>
                  <a:gd name="T6" fmla="*/ 0 60000 65536"/>
                  <a:gd name="T7" fmla="*/ 0 60000 65536"/>
                  <a:gd name="T8" fmla="*/ 0 60000 65536"/>
                  <a:gd name="T9" fmla="*/ 0 w 43200"/>
                  <a:gd name="T10" fmla="*/ 0 h 25137"/>
                  <a:gd name="T11" fmla="*/ 43200 w 43200"/>
                  <a:gd name="T12" fmla="*/ 25137 h 25137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200" h="25137" fill="none" extrusionOk="0">
                    <a:moveTo>
                      <a:pt x="291" y="25136"/>
                    </a:moveTo>
                    <a:cubicBezTo>
                      <a:pt x="97" y="23967"/>
                      <a:pt x="0" y="22784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22676"/>
                      <a:pt x="43119" y="23750"/>
                      <a:pt x="42959" y="24815"/>
                    </a:cubicBezTo>
                  </a:path>
                  <a:path w="43200" h="25137" stroke="0" extrusionOk="0">
                    <a:moveTo>
                      <a:pt x="291" y="25136"/>
                    </a:moveTo>
                    <a:cubicBezTo>
                      <a:pt x="97" y="23967"/>
                      <a:pt x="0" y="22784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22676"/>
                      <a:pt x="43119" y="23750"/>
                      <a:pt x="42959" y="24815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pl-PL" sz="1400">
                  <a:cs typeface="Times New Roman" panose="02020603050405020304" pitchFamily="18" charset="0"/>
                </a:endParaRPr>
              </a:p>
            </p:txBody>
          </p:sp>
          <p:sp>
            <p:nvSpPr>
              <p:cNvPr id="73" name="Arc 26"/>
              <p:cNvSpPr>
                <a:spLocks/>
              </p:cNvSpPr>
              <p:nvPr/>
            </p:nvSpPr>
            <p:spPr bwMode="auto">
              <a:xfrm>
                <a:off x="4175956" y="2996966"/>
                <a:ext cx="144770" cy="107998"/>
              </a:xfrm>
              <a:custGeom>
                <a:avLst/>
                <a:gdLst>
                  <a:gd name="T0" fmla="*/ 0 w 43200"/>
                  <a:gd name="T1" fmla="*/ 0 h 25137"/>
                  <a:gd name="T2" fmla="*/ 0 w 43200"/>
                  <a:gd name="T3" fmla="*/ 0 h 25137"/>
                  <a:gd name="T4" fmla="*/ 0 w 43200"/>
                  <a:gd name="T5" fmla="*/ 0 h 25137"/>
                  <a:gd name="T6" fmla="*/ 0 60000 65536"/>
                  <a:gd name="T7" fmla="*/ 0 60000 65536"/>
                  <a:gd name="T8" fmla="*/ 0 60000 65536"/>
                  <a:gd name="T9" fmla="*/ 0 w 43200"/>
                  <a:gd name="T10" fmla="*/ 0 h 25137"/>
                  <a:gd name="T11" fmla="*/ 43200 w 43200"/>
                  <a:gd name="T12" fmla="*/ 25137 h 25137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200" h="25137" fill="none" extrusionOk="0">
                    <a:moveTo>
                      <a:pt x="291" y="25136"/>
                    </a:moveTo>
                    <a:cubicBezTo>
                      <a:pt x="97" y="23967"/>
                      <a:pt x="0" y="22784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22676"/>
                      <a:pt x="43119" y="23750"/>
                      <a:pt x="42959" y="24815"/>
                    </a:cubicBezTo>
                  </a:path>
                  <a:path w="43200" h="25137" stroke="0" extrusionOk="0">
                    <a:moveTo>
                      <a:pt x="291" y="25136"/>
                    </a:moveTo>
                    <a:cubicBezTo>
                      <a:pt x="97" y="23967"/>
                      <a:pt x="0" y="22784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22676"/>
                      <a:pt x="43119" y="23750"/>
                      <a:pt x="42959" y="24815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pl-PL" sz="1400">
                  <a:cs typeface="Times New Roman" panose="02020603050405020304" pitchFamily="18" charset="0"/>
                </a:endParaRPr>
              </a:p>
            </p:txBody>
          </p:sp>
          <p:sp>
            <p:nvSpPr>
              <p:cNvPr id="74" name="Arc 27"/>
              <p:cNvSpPr>
                <a:spLocks/>
              </p:cNvSpPr>
              <p:nvPr/>
            </p:nvSpPr>
            <p:spPr bwMode="auto">
              <a:xfrm>
                <a:off x="4319972" y="2996966"/>
                <a:ext cx="144770" cy="107998"/>
              </a:xfrm>
              <a:custGeom>
                <a:avLst/>
                <a:gdLst>
                  <a:gd name="T0" fmla="*/ 0 w 43200"/>
                  <a:gd name="T1" fmla="*/ 0 h 25137"/>
                  <a:gd name="T2" fmla="*/ 0 w 43200"/>
                  <a:gd name="T3" fmla="*/ 0 h 25137"/>
                  <a:gd name="T4" fmla="*/ 0 w 43200"/>
                  <a:gd name="T5" fmla="*/ 0 h 25137"/>
                  <a:gd name="T6" fmla="*/ 0 60000 65536"/>
                  <a:gd name="T7" fmla="*/ 0 60000 65536"/>
                  <a:gd name="T8" fmla="*/ 0 60000 65536"/>
                  <a:gd name="T9" fmla="*/ 0 w 43200"/>
                  <a:gd name="T10" fmla="*/ 0 h 25137"/>
                  <a:gd name="T11" fmla="*/ 43200 w 43200"/>
                  <a:gd name="T12" fmla="*/ 25137 h 25137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200" h="25137" fill="none" extrusionOk="0">
                    <a:moveTo>
                      <a:pt x="291" y="25136"/>
                    </a:moveTo>
                    <a:cubicBezTo>
                      <a:pt x="97" y="23967"/>
                      <a:pt x="0" y="22784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22676"/>
                      <a:pt x="43119" y="23750"/>
                      <a:pt x="42959" y="24815"/>
                    </a:cubicBezTo>
                  </a:path>
                  <a:path w="43200" h="25137" stroke="0" extrusionOk="0">
                    <a:moveTo>
                      <a:pt x="291" y="25136"/>
                    </a:moveTo>
                    <a:cubicBezTo>
                      <a:pt x="97" y="23967"/>
                      <a:pt x="0" y="22784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22676"/>
                      <a:pt x="43119" y="23750"/>
                      <a:pt x="42959" y="24815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pl-PL" sz="1400">
                  <a:cs typeface="Times New Roman" panose="02020603050405020304" pitchFamily="18" charset="0"/>
                </a:endParaRPr>
              </a:p>
            </p:txBody>
          </p:sp>
          <p:sp>
            <p:nvSpPr>
              <p:cNvPr id="75" name="Arc 28"/>
              <p:cNvSpPr>
                <a:spLocks/>
              </p:cNvSpPr>
              <p:nvPr/>
            </p:nvSpPr>
            <p:spPr bwMode="auto">
              <a:xfrm>
                <a:off x="4463988" y="2996966"/>
                <a:ext cx="144770" cy="107998"/>
              </a:xfrm>
              <a:custGeom>
                <a:avLst/>
                <a:gdLst>
                  <a:gd name="T0" fmla="*/ 0 w 43200"/>
                  <a:gd name="T1" fmla="*/ 0 h 25137"/>
                  <a:gd name="T2" fmla="*/ 0 w 43200"/>
                  <a:gd name="T3" fmla="*/ 0 h 25137"/>
                  <a:gd name="T4" fmla="*/ 0 w 43200"/>
                  <a:gd name="T5" fmla="*/ 0 h 25137"/>
                  <a:gd name="T6" fmla="*/ 0 60000 65536"/>
                  <a:gd name="T7" fmla="*/ 0 60000 65536"/>
                  <a:gd name="T8" fmla="*/ 0 60000 65536"/>
                  <a:gd name="T9" fmla="*/ 0 w 43200"/>
                  <a:gd name="T10" fmla="*/ 0 h 25137"/>
                  <a:gd name="T11" fmla="*/ 43200 w 43200"/>
                  <a:gd name="T12" fmla="*/ 25137 h 25137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200" h="25137" fill="none" extrusionOk="0">
                    <a:moveTo>
                      <a:pt x="291" y="25136"/>
                    </a:moveTo>
                    <a:cubicBezTo>
                      <a:pt x="97" y="23967"/>
                      <a:pt x="0" y="22784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22676"/>
                      <a:pt x="43119" y="23750"/>
                      <a:pt x="42959" y="24815"/>
                    </a:cubicBezTo>
                  </a:path>
                  <a:path w="43200" h="25137" stroke="0" extrusionOk="0">
                    <a:moveTo>
                      <a:pt x="291" y="25136"/>
                    </a:moveTo>
                    <a:cubicBezTo>
                      <a:pt x="97" y="23967"/>
                      <a:pt x="0" y="22784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22676"/>
                      <a:pt x="43119" y="23750"/>
                      <a:pt x="42959" y="24815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pl-PL" sz="1400"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76" name="Cewka"/>
            <p:cNvGrpSpPr/>
            <p:nvPr/>
          </p:nvGrpSpPr>
          <p:grpSpPr>
            <a:xfrm>
              <a:off x="4355976" y="2960948"/>
              <a:ext cx="576818" cy="108012"/>
              <a:chOff x="4031940" y="2996952"/>
              <a:chExt cx="576818" cy="108012"/>
            </a:xfrm>
          </p:grpSpPr>
          <p:sp>
            <p:nvSpPr>
              <p:cNvPr id="77" name="Arc 25"/>
              <p:cNvSpPr>
                <a:spLocks/>
              </p:cNvSpPr>
              <p:nvPr/>
            </p:nvSpPr>
            <p:spPr bwMode="auto">
              <a:xfrm>
                <a:off x="4031940" y="2996952"/>
                <a:ext cx="144770" cy="108000"/>
              </a:xfrm>
              <a:custGeom>
                <a:avLst/>
                <a:gdLst>
                  <a:gd name="T0" fmla="*/ 0 w 43200"/>
                  <a:gd name="T1" fmla="*/ 0 h 25137"/>
                  <a:gd name="T2" fmla="*/ 0 w 43200"/>
                  <a:gd name="T3" fmla="*/ 0 h 25137"/>
                  <a:gd name="T4" fmla="*/ 0 w 43200"/>
                  <a:gd name="T5" fmla="*/ 0 h 25137"/>
                  <a:gd name="T6" fmla="*/ 0 60000 65536"/>
                  <a:gd name="T7" fmla="*/ 0 60000 65536"/>
                  <a:gd name="T8" fmla="*/ 0 60000 65536"/>
                  <a:gd name="T9" fmla="*/ 0 w 43200"/>
                  <a:gd name="T10" fmla="*/ 0 h 25137"/>
                  <a:gd name="T11" fmla="*/ 43200 w 43200"/>
                  <a:gd name="T12" fmla="*/ 25137 h 25137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200" h="25137" fill="none" extrusionOk="0">
                    <a:moveTo>
                      <a:pt x="291" y="25136"/>
                    </a:moveTo>
                    <a:cubicBezTo>
                      <a:pt x="97" y="23967"/>
                      <a:pt x="0" y="22784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22676"/>
                      <a:pt x="43119" y="23750"/>
                      <a:pt x="42959" y="24815"/>
                    </a:cubicBezTo>
                  </a:path>
                  <a:path w="43200" h="25137" stroke="0" extrusionOk="0">
                    <a:moveTo>
                      <a:pt x="291" y="25136"/>
                    </a:moveTo>
                    <a:cubicBezTo>
                      <a:pt x="97" y="23967"/>
                      <a:pt x="0" y="22784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22676"/>
                      <a:pt x="43119" y="23750"/>
                      <a:pt x="42959" y="24815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pl-PL" sz="1400">
                  <a:cs typeface="Times New Roman" panose="02020603050405020304" pitchFamily="18" charset="0"/>
                </a:endParaRPr>
              </a:p>
            </p:txBody>
          </p:sp>
          <p:sp>
            <p:nvSpPr>
              <p:cNvPr id="78" name="Arc 26"/>
              <p:cNvSpPr>
                <a:spLocks/>
              </p:cNvSpPr>
              <p:nvPr/>
            </p:nvSpPr>
            <p:spPr bwMode="auto">
              <a:xfrm>
                <a:off x="4175956" y="2996966"/>
                <a:ext cx="144770" cy="107998"/>
              </a:xfrm>
              <a:custGeom>
                <a:avLst/>
                <a:gdLst>
                  <a:gd name="T0" fmla="*/ 0 w 43200"/>
                  <a:gd name="T1" fmla="*/ 0 h 25137"/>
                  <a:gd name="T2" fmla="*/ 0 w 43200"/>
                  <a:gd name="T3" fmla="*/ 0 h 25137"/>
                  <a:gd name="T4" fmla="*/ 0 w 43200"/>
                  <a:gd name="T5" fmla="*/ 0 h 25137"/>
                  <a:gd name="T6" fmla="*/ 0 60000 65536"/>
                  <a:gd name="T7" fmla="*/ 0 60000 65536"/>
                  <a:gd name="T8" fmla="*/ 0 60000 65536"/>
                  <a:gd name="T9" fmla="*/ 0 w 43200"/>
                  <a:gd name="T10" fmla="*/ 0 h 25137"/>
                  <a:gd name="T11" fmla="*/ 43200 w 43200"/>
                  <a:gd name="T12" fmla="*/ 25137 h 25137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200" h="25137" fill="none" extrusionOk="0">
                    <a:moveTo>
                      <a:pt x="291" y="25136"/>
                    </a:moveTo>
                    <a:cubicBezTo>
                      <a:pt x="97" y="23967"/>
                      <a:pt x="0" y="22784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22676"/>
                      <a:pt x="43119" y="23750"/>
                      <a:pt x="42959" y="24815"/>
                    </a:cubicBezTo>
                  </a:path>
                  <a:path w="43200" h="25137" stroke="0" extrusionOk="0">
                    <a:moveTo>
                      <a:pt x="291" y="25136"/>
                    </a:moveTo>
                    <a:cubicBezTo>
                      <a:pt x="97" y="23967"/>
                      <a:pt x="0" y="22784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22676"/>
                      <a:pt x="43119" y="23750"/>
                      <a:pt x="42959" y="24815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pl-PL" sz="1400">
                  <a:cs typeface="Times New Roman" panose="02020603050405020304" pitchFamily="18" charset="0"/>
                </a:endParaRPr>
              </a:p>
            </p:txBody>
          </p:sp>
          <p:sp>
            <p:nvSpPr>
              <p:cNvPr id="79" name="Arc 27"/>
              <p:cNvSpPr>
                <a:spLocks/>
              </p:cNvSpPr>
              <p:nvPr/>
            </p:nvSpPr>
            <p:spPr bwMode="auto">
              <a:xfrm>
                <a:off x="4319972" y="2996966"/>
                <a:ext cx="144770" cy="107998"/>
              </a:xfrm>
              <a:custGeom>
                <a:avLst/>
                <a:gdLst>
                  <a:gd name="T0" fmla="*/ 0 w 43200"/>
                  <a:gd name="T1" fmla="*/ 0 h 25137"/>
                  <a:gd name="T2" fmla="*/ 0 w 43200"/>
                  <a:gd name="T3" fmla="*/ 0 h 25137"/>
                  <a:gd name="T4" fmla="*/ 0 w 43200"/>
                  <a:gd name="T5" fmla="*/ 0 h 25137"/>
                  <a:gd name="T6" fmla="*/ 0 60000 65536"/>
                  <a:gd name="T7" fmla="*/ 0 60000 65536"/>
                  <a:gd name="T8" fmla="*/ 0 60000 65536"/>
                  <a:gd name="T9" fmla="*/ 0 w 43200"/>
                  <a:gd name="T10" fmla="*/ 0 h 25137"/>
                  <a:gd name="T11" fmla="*/ 43200 w 43200"/>
                  <a:gd name="T12" fmla="*/ 25137 h 25137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200" h="25137" fill="none" extrusionOk="0">
                    <a:moveTo>
                      <a:pt x="291" y="25136"/>
                    </a:moveTo>
                    <a:cubicBezTo>
                      <a:pt x="97" y="23967"/>
                      <a:pt x="0" y="22784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22676"/>
                      <a:pt x="43119" y="23750"/>
                      <a:pt x="42959" y="24815"/>
                    </a:cubicBezTo>
                  </a:path>
                  <a:path w="43200" h="25137" stroke="0" extrusionOk="0">
                    <a:moveTo>
                      <a:pt x="291" y="25136"/>
                    </a:moveTo>
                    <a:cubicBezTo>
                      <a:pt x="97" y="23967"/>
                      <a:pt x="0" y="22784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22676"/>
                      <a:pt x="43119" y="23750"/>
                      <a:pt x="42959" y="24815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pl-PL" sz="1400">
                  <a:cs typeface="Times New Roman" panose="02020603050405020304" pitchFamily="18" charset="0"/>
                </a:endParaRPr>
              </a:p>
            </p:txBody>
          </p:sp>
          <p:sp>
            <p:nvSpPr>
              <p:cNvPr id="80" name="Arc 28"/>
              <p:cNvSpPr>
                <a:spLocks/>
              </p:cNvSpPr>
              <p:nvPr/>
            </p:nvSpPr>
            <p:spPr bwMode="auto">
              <a:xfrm>
                <a:off x="4463988" y="2996966"/>
                <a:ext cx="144770" cy="107998"/>
              </a:xfrm>
              <a:custGeom>
                <a:avLst/>
                <a:gdLst>
                  <a:gd name="T0" fmla="*/ 0 w 43200"/>
                  <a:gd name="T1" fmla="*/ 0 h 25137"/>
                  <a:gd name="T2" fmla="*/ 0 w 43200"/>
                  <a:gd name="T3" fmla="*/ 0 h 25137"/>
                  <a:gd name="T4" fmla="*/ 0 w 43200"/>
                  <a:gd name="T5" fmla="*/ 0 h 25137"/>
                  <a:gd name="T6" fmla="*/ 0 60000 65536"/>
                  <a:gd name="T7" fmla="*/ 0 60000 65536"/>
                  <a:gd name="T8" fmla="*/ 0 60000 65536"/>
                  <a:gd name="T9" fmla="*/ 0 w 43200"/>
                  <a:gd name="T10" fmla="*/ 0 h 25137"/>
                  <a:gd name="T11" fmla="*/ 43200 w 43200"/>
                  <a:gd name="T12" fmla="*/ 25137 h 25137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200" h="25137" fill="none" extrusionOk="0">
                    <a:moveTo>
                      <a:pt x="291" y="25136"/>
                    </a:moveTo>
                    <a:cubicBezTo>
                      <a:pt x="97" y="23967"/>
                      <a:pt x="0" y="22784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22676"/>
                      <a:pt x="43119" y="23750"/>
                      <a:pt x="42959" y="24815"/>
                    </a:cubicBezTo>
                  </a:path>
                  <a:path w="43200" h="25137" stroke="0" extrusionOk="0">
                    <a:moveTo>
                      <a:pt x="291" y="25136"/>
                    </a:moveTo>
                    <a:cubicBezTo>
                      <a:pt x="97" y="23967"/>
                      <a:pt x="0" y="22784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22676"/>
                      <a:pt x="43119" y="23750"/>
                      <a:pt x="42959" y="24815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pl-PL" sz="1400"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81" name="Cewka"/>
            <p:cNvGrpSpPr/>
            <p:nvPr/>
          </p:nvGrpSpPr>
          <p:grpSpPr>
            <a:xfrm>
              <a:off x="5507350" y="2960948"/>
              <a:ext cx="576818" cy="108012"/>
              <a:chOff x="4031940" y="2996952"/>
              <a:chExt cx="576818" cy="108012"/>
            </a:xfrm>
          </p:grpSpPr>
          <p:sp>
            <p:nvSpPr>
              <p:cNvPr id="82" name="Arc 25"/>
              <p:cNvSpPr>
                <a:spLocks/>
              </p:cNvSpPr>
              <p:nvPr/>
            </p:nvSpPr>
            <p:spPr bwMode="auto">
              <a:xfrm>
                <a:off x="4031940" y="2996952"/>
                <a:ext cx="144770" cy="108000"/>
              </a:xfrm>
              <a:custGeom>
                <a:avLst/>
                <a:gdLst>
                  <a:gd name="T0" fmla="*/ 0 w 43200"/>
                  <a:gd name="T1" fmla="*/ 0 h 25137"/>
                  <a:gd name="T2" fmla="*/ 0 w 43200"/>
                  <a:gd name="T3" fmla="*/ 0 h 25137"/>
                  <a:gd name="T4" fmla="*/ 0 w 43200"/>
                  <a:gd name="T5" fmla="*/ 0 h 25137"/>
                  <a:gd name="T6" fmla="*/ 0 60000 65536"/>
                  <a:gd name="T7" fmla="*/ 0 60000 65536"/>
                  <a:gd name="T8" fmla="*/ 0 60000 65536"/>
                  <a:gd name="T9" fmla="*/ 0 w 43200"/>
                  <a:gd name="T10" fmla="*/ 0 h 25137"/>
                  <a:gd name="T11" fmla="*/ 43200 w 43200"/>
                  <a:gd name="T12" fmla="*/ 25137 h 25137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200" h="25137" fill="none" extrusionOk="0">
                    <a:moveTo>
                      <a:pt x="291" y="25136"/>
                    </a:moveTo>
                    <a:cubicBezTo>
                      <a:pt x="97" y="23967"/>
                      <a:pt x="0" y="22784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22676"/>
                      <a:pt x="43119" y="23750"/>
                      <a:pt x="42959" y="24815"/>
                    </a:cubicBezTo>
                  </a:path>
                  <a:path w="43200" h="25137" stroke="0" extrusionOk="0">
                    <a:moveTo>
                      <a:pt x="291" y="25136"/>
                    </a:moveTo>
                    <a:cubicBezTo>
                      <a:pt x="97" y="23967"/>
                      <a:pt x="0" y="22784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22676"/>
                      <a:pt x="43119" y="23750"/>
                      <a:pt x="42959" y="24815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pl-PL" sz="1400">
                  <a:cs typeface="Times New Roman" panose="02020603050405020304" pitchFamily="18" charset="0"/>
                </a:endParaRPr>
              </a:p>
            </p:txBody>
          </p:sp>
          <p:sp>
            <p:nvSpPr>
              <p:cNvPr id="83" name="Arc 26"/>
              <p:cNvSpPr>
                <a:spLocks/>
              </p:cNvSpPr>
              <p:nvPr/>
            </p:nvSpPr>
            <p:spPr bwMode="auto">
              <a:xfrm>
                <a:off x="4175956" y="2996966"/>
                <a:ext cx="144770" cy="107998"/>
              </a:xfrm>
              <a:custGeom>
                <a:avLst/>
                <a:gdLst>
                  <a:gd name="T0" fmla="*/ 0 w 43200"/>
                  <a:gd name="T1" fmla="*/ 0 h 25137"/>
                  <a:gd name="T2" fmla="*/ 0 w 43200"/>
                  <a:gd name="T3" fmla="*/ 0 h 25137"/>
                  <a:gd name="T4" fmla="*/ 0 w 43200"/>
                  <a:gd name="T5" fmla="*/ 0 h 25137"/>
                  <a:gd name="T6" fmla="*/ 0 60000 65536"/>
                  <a:gd name="T7" fmla="*/ 0 60000 65536"/>
                  <a:gd name="T8" fmla="*/ 0 60000 65536"/>
                  <a:gd name="T9" fmla="*/ 0 w 43200"/>
                  <a:gd name="T10" fmla="*/ 0 h 25137"/>
                  <a:gd name="T11" fmla="*/ 43200 w 43200"/>
                  <a:gd name="T12" fmla="*/ 25137 h 25137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200" h="25137" fill="none" extrusionOk="0">
                    <a:moveTo>
                      <a:pt x="291" y="25136"/>
                    </a:moveTo>
                    <a:cubicBezTo>
                      <a:pt x="97" y="23967"/>
                      <a:pt x="0" y="22784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22676"/>
                      <a:pt x="43119" y="23750"/>
                      <a:pt x="42959" y="24815"/>
                    </a:cubicBezTo>
                  </a:path>
                  <a:path w="43200" h="25137" stroke="0" extrusionOk="0">
                    <a:moveTo>
                      <a:pt x="291" y="25136"/>
                    </a:moveTo>
                    <a:cubicBezTo>
                      <a:pt x="97" y="23967"/>
                      <a:pt x="0" y="22784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22676"/>
                      <a:pt x="43119" y="23750"/>
                      <a:pt x="42959" y="24815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pl-PL" sz="1400">
                  <a:cs typeface="Times New Roman" panose="02020603050405020304" pitchFamily="18" charset="0"/>
                </a:endParaRPr>
              </a:p>
            </p:txBody>
          </p:sp>
          <p:sp>
            <p:nvSpPr>
              <p:cNvPr id="84" name="Arc 27"/>
              <p:cNvSpPr>
                <a:spLocks/>
              </p:cNvSpPr>
              <p:nvPr/>
            </p:nvSpPr>
            <p:spPr bwMode="auto">
              <a:xfrm>
                <a:off x="4319972" y="2996966"/>
                <a:ext cx="144770" cy="107998"/>
              </a:xfrm>
              <a:custGeom>
                <a:avLst/>
                <a:gdLst>
                  <a:gd name="T0" fmla="*/ 0 w 43200"/>
                  <a:gd name="T1" fmla="*/ 0 h 25137"/>
                  <a:gd name="T2" fmla="*/ 0 w 43200"/>
                  <a:gd name="T3" fmla="*/ 0 h 25137"/>
                  <a:gd name="T4" fmla="*/ 0 w 43200"/>
                  <a:gd name="T5" fmla="*/ 0 h 25137"/>
                  <a:gd name="T6" fmla="*/ 0 60000 65536"/>
                  <a:gd name="T7" fmla="*/ 0 60000 65536"/>
                  <a:gd name="T8" fmla="*/ 0 60000 65536"/>
                  <a:gd name="T9" fmla="*/ 0 w 43200"/>
                  <a:gd name="T10" fmla="*/ 0 h 25137"/>
                  <a:gd name="T11" fmla="*/ 43200 w 43200"/>
                  <a:gd name="T12" fmla="*/ 25137 h 25137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200" h="25137" fill="none" extrusionOk="0">
                    <a:moveTo>
                      <a:pt x="291" y="25136"/>
                    </a:moveTo>
                    <a:cubicBezTo>
                      <a:pt x="97" y="23967"/>
                      <a:pt x="0" y="22784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22676"/>
                      <a:pt x="43119" y="23750"/>
                      <a:pt x="42959" y="24815"/>
                    </a:cubicBezTo>
                  </a:path>
                  <a:path w="43200" h="25137" stroke="0" extrusionOk="0">
                    <a:moveTo>
                      <a:pt x="291" y="25136"/>
                    </a:moveTo>
                    <a:cubicBezTo>
                      <a:pt x="97" y="23967"/>
                      <a:pt x="0" y="22784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22676"/>
                      <a:pt x="43119" y="23750"/>
                      <a:pt x="42959" y="24815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pl-PL" sz="1400">
                  <a:cs typeface="Times New Roman" panose="02020603050405020304" pitchFamily="18" charset="0"/>
                </a:endParaRPr>
              </a:p>
            </p:txBody>
          </p:sp>
          <p:sp>
            <p:nvSpPr>
              <p:cNvPr id="85" name="Arc 28"/>
              <p:cNvSpPr>
                <a:spLocks/>
              </p:cNvSpPr>
              <p:nvPr/>
            </p:nvSpPr>
            <p:spPr bwMode="auto">
              <a:xfrm>
                <a:off x="4463988" y="2996966"/>
                <a:ext cx="144770" cy="107998"/>
              </a:xfrm>
              <a:custGeom>
                <a:avLst/>
                <a:gdLst>
                  <a:gd name="T0" fmla="*/ 0 w 43200"/>
                  <a:gd name="T1" fmla="*/ 0 h 25137"/>
                  <a:gd name="T2" fmla="*/ 0 w 43200"/>
                  <a:gd name="T3" fmla="*/ 0 h 25137"/>
                  <a:gd name="T4" fmla="*/ 0 w 43200"/>
                  <a:gd name="T5" fmla="*/ 0 h 25137"/>
                  <a:gd name="T6" fmla="*/ 0 60000 65536"/>
                  <a:gd name="T7" fmla="*/ 0 60000 65536"/>
                  <a:gd name="T8" fmla="*/ 0 60000 65536"/>
                  <a:gd name="T9" fmla="*/ 0 w 43200"/>
                  <a:gd name="T10" fmla="*/ 0 h 25137"/>
                  <a:gd name="T11" fmla="*/ 43200 w 43200"/>
                  <a:gd name="T12" fmla="*/ 25137 h 25137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200" h="25137" fill="none" extrusionOk="0">
                    <a:moveTo>
                      <a:pt x="291" y="25136"/>
                    </a:moveTo>
                    <a:cubicBezTo>
                      <a:pt x="97" y="23967"/>
                      <a:pt x="0" y="22784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22676"/>
                      <a:pt x="43119" y="23750"/>
                      <a:pt x="42959" y="24815"/>
                    </a:cubicBezTo>
                  </a:path>
                  <a:path w="43200" h="25137" stroke="0" extrusionOk="0">
                    <a:moveTo>
                      <a:pt x="291" y="25136"/>
                    </a:moveTo>
                    <a:cubicBezTo>
                      <a:pt x="97" y="23967"/>
                      <a:pt x="0" y="22784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22676"/>
                      <a:pt x="43119" y="23750"/>
                      <a:pt x="42959" y="24815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pl-PL" sz="1400">
                  <a:cs typeface="Times New Roman" panose="02020603050405020304" pitchFamily="18" charset="0"/>
                </a:endParaRPr>
              </a:p>
            </p:txBody>
          </p:sp>
        </p:grpSp>
        <p:cxnSp>
          <p:nvCxnSpPr>
            <p:cNvPr id="97" name="AutoShape 18"/>
            <p:cNvCxnSpPr>
              <a:cxnSpLocks noChangeShapeType="1"/>
            </p:cNvCxnSpPr>
            <p:nvPr/>
          </p:nvCxnSpPr>
          <p:spPr bwMode="auto">
            <a:xfrm flipV="1">
              <a:off x="3636245" y="2852936"/>
              <a:ext cx="216000" cy="0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8" name="Łącznik prostoliniowy 97"/>
            <p:cNvCxnSpPr/>
            <p:nvPr/>
          </p:nvCxnSpPr>
          <p:spPr bwMode="auto">
            <a:xfrm>
              <a:off x="3851920" y="2528900"/>
              <a:ext cx="0" cy="684000"/>
            </a:xfrm>
            <a:prstGeom prst="line">
              <a:avLst/>
            </a:prstGeom>
            <a:solidFill>
              <a:schemeClr val="accent1"/>
            </a:solidFill>
            <a:ln w="317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9" name="AutoShape 18"/>
            <p:cNvCxnSpPr>
              <a:cxnSpLocks noChangeShapeType="1"/>
            </p:cNvCxnSpPr>
            <p:nvPr/>
          </p:nvCxnSpPr>
          <p:spPr bwMode="auto">
            <a:xfrm flipV="1">
              <a:off x="3851920" y="2636912"/>
              <a:ext cx="1080000" cy="0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0" name="AutoShape 18"/>
            <p:cNvCxnSpPr>
              <a:cxnSpLocks noChangeShapeType="1"/>
            </p:cNvCxnSpPr>
            <p:nvPr/>
          </p:nvCxnSpPr>
          <p:spPr bwMode="auto">
            <a:xfrm flipV="1">
              <a:off x="3851920" y="3068960"/>
              <a:ext cx="504000" cy="0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1" name="AutoShape 18"/>
            <p:cNvCxnSpPr>
              <a:cxnSpLocks noChangeShapeType="1"/>
            </p:cNvCxnSpPr>
            <p:nvPr/>
          </p:nvCxnSpPr>
          <p:spPr bwMode="auto">
            <a:xfrm flipV="1">
              <a:off x="4932088" y="3068960"/>
              <a:ext cx="576000" cy="0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2" name="AutoShape 18"/>
            <p:cNvCxnSpPr>
              <a:cxnSpLocks noChangeShapeType="1"/>
            </p:cNvCxnSpPr>
            <p:nvPr/>
          </p:nvCxnSpPr>
          <p:spPr bwMode="auto">
            <a:xfrm flipV="1">
              <a:off x="6084224" y="3068960"/>
              <a:ext cx="504000" cy="0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3" name="Łącznik prostoliniowy 102"/>
            <p:cNvCxnSpPr/>
            <p:nvPr/>
          </p:nvCxnSpPr>
          <p:spPr bwMode="auto">
            <a:xfrm>
              <a:off x="6588224" y="2492896"/>
              <a:ext cx="0" cy="684000"/>
            </a:xfrm>
            <a:prstGeom prst="line">
              <a:avLst/>
            </a:prstGeom>
            <a:solidFill>
              <a:schemeClr val="accent1"/>
            </a:solidFill>
            <a:ln w="317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4" name="AutoShape 18"/>
            <p:cNvCxnSpPr>
              <a:cxnSpLocks noChangeShapeType="1"/>
            </p:cNvCxnSpPr>
            <p:nvPr/>
          </p:nvCxnSpPr>
          <p:spPr bwMode="auto">
            <a:xfrm flipV="1">
              <a:off x="6588224" y="2852936"/>
              <a:ext cx="252000" cy="0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grpSp>
          <p:nvGrpSpPr>
            <p:cNvPr id="105" name="Cewka"/>
            <p:cNvGrpSpPr/>
            <p:nvPr/>
          </p:nvGrpSpPr>
          <p:grpSpPr>
            <a:xfrm>
              <a:off x="6840224" y="2744924"/>
              <a:ext cx="576818" cy="108012"/>
              <a:chOff x="4031940" y="2996952"/>
              <a:chExt cx="576818" cy="108012"/>
            </a:xfrm>
          </p:grpSpPr>
          <p:sp>
            <p:nvSpPr>
              <p:cNvPr id="106" name="Arc 25"/>
              <p:cNvSpPr>
                <a:spLocks/>
              </p:cNvSpPr>
              <p:nvPr/>
            </p:nvSpPr>
            <p:spPr bwMode="auto">
              <a:xfrm>
                <a:off x="4031940" y="2996952"/>
                <a:ext cx="144770" cy="108000"/>
              </a:xfrm>
              <a:custGeom>
                <a:avLst/>
                <a:gdLst>
                  <a:gd name="T0" fmla="*/ 0 w 43200"/>
                  <a:gd name="T1" fmla="*/ 0 h 25137"/>
                  <a:gd name="T2" fmla="*/ 0 w 43200"/>
                  <a:gd name="T3" fmla="*/ 0 h 25137"/>
                  <a:gd name="T4" fmla="*/ 0 w 43200"/>
                  <a:gd name="T5" fmla="*/ 0 h 25137"/>
                  <a:gd name="T6" fmla="*/ 0 60000 65536"/>
                  <a:gd name="T7" fmla="*/ 0 60000 65536"/>
                  <a:gd name="T8" fmla="*/ 0 60000 65536"/>
                  <a:gd name="T9" fmla="*/ 0 w 43200"/>
                  <a:gd name="T10" fmla="*/ 0 h 25137"/>
                  <a:gd name="T11" fmla="*/ 43200 w 43200"/>
                  <a:gd name="T12" fmla="*/ 25137 h 25137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200" h="25137" fill="none" extrusionOk="0">
                    <a:moveTo>
                      <a:pt x="291" y="25136"/>
                    </a:moveTo>
                    <a:cubicBezTo>
                      <a:pt x="97" y="23967"/>
                      <a:pt x="0" y="22784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22676"/>
                      <a:pt x="43119" y="23750"/>
                      <a:pt x="42959" y="24815"/>
                    </a:cubicBezTo>
                  </a:path>
                  <a:path w="43200" h="25137" stroke="0" extrusionOk="0">
                    <a:moveTo>
                      <a:pt x="291" y="25136"/>
                    </a:moveTo>
                    <a:cubicBezTo>
                      <a:pt x="97" y="23967"/>
                      <a:pt x="0" y="22784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22676"/>
                      <a:pt x="43119" y="23750"/>
                      <a:pt x="42959" y="24815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pl-PL" sz="1400">
                  <a:cs typeface="Times New Roman" panose="02020603050405020304" pitchFamily="18" charset="0"/>
                </a:endParaRPr>
              </a:p>
            </p:txBody>
          </p:sp>
          <p:sp>
            <p:nvSpPr>
              <p:cNvPr id="107" name="Arc 26"/>
              <p:cNvSpPr>
                <a:spLocks/>
              </p:cNvSpPr>
              <p:nvPr/>
            </p:nvSpPr>
            <p:spPr bwMode="auto">
              <a:xfrm>
                <a:off x="4175956" y="2996966"/>
                <a:ext cx="144770" cy="107998"/>
              </a:xfrm>
              <a:custGeom>
                <a:avLst/>
                <a:gdLst>
                  <a:gd name="T0" fmla="*/ 0 w 43200"/>
                  <a:gd name="T1" fmla="*/ 0 h 25137"/>
                  <a:gd name="T2" fmla="*/ 0 w 43200"/>
                  <a:gd name="T3" fmla="*/ 0 h 25137"/>
                  <a:gd name="T4" fmla="*/ 0 w 43200"/>
                  <a:gd name="T5" fmla="*/ 0 h 25137"/>
                  <a:gd name="T6" fmla="*/ 0 60000 65536"/>
                  <a:gd name="T7" fmla="*/ 0 60000 65536"/>
                  <a:gd name="T8" fmla="*/ 0 60000 65536"/>
                  <a:gd name="T9" fmla="*/ 0 w 43200"/>
                  <a:gd name="T10" fmla="*/ 0 h 25137"/>
                  <a:gd name="T11" fmla="*/ 43200 w 43200"/>
                  <a:gd name="T12" fmla="*/ 25137 h 25137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200" h="25137" fill="none" extrusionOk="0">
                    <a:moveTo>
                      <a:pt x="291" y="25136"/>
                    </a:moveTo>
                    <a:cubicBezTo>
                      <a:pt x="97" y="23967"/>
                      <a:pt x="0" y="22784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22676"/>
                      <a:pt x="43119" y="23750"/>
                      <a:pt x="42959" y="24815"/>
                    </a:cubicBezTo>
                  </a:path>
                  <a:path w="43200" h="25137" stroke="0" extrusionOk="0">
                    <a:moveTo>
                      <a:pt x="291" y="25136"/>
                    </a:moveTo>
                    <a:cubicBezTo>
                      <a:pt x="97" y="23967"/>
                      <a:pt x="0" y="22784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22676"/>
                      <a:pt x="43119" y="23750"/>
                      <a:pt x="42959" y="24815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pl-PL" sz="1400">
                  <a:cs typeface="Times New Roman" panose="02020603050405020304" pitchFamily="18" charset="0"/>
                </a:endParaRPr>
              </a:p>
            </p:txBody>
          </p:sp>
          <p:sp>
            <p:nvSpPr>
              <p:cNvPr id="108" name="Arc 27"/>
              <p:cNvSpPr>
                <a:spLocks/>
              </p:cNvSpPr>
              <p:nvPr/>
            </p:nvSpPr>
            <p:spPr bwMode="auto">
              <a:xfrm>
                <a:off x="4319972" y="2996966"/>
                <a:ext cx="144770" cy="107998"/>
              </a:xfrm>
              <a:custGeom>
                <a:avLst/>
                <a:gdLst>
                  <a:gd name="T0" fmla="*/ 0 w 43200"/>
                  <a:gd name="T1" fmla="*/ 0 h 25137"/>
                  <a:gd name="T2" fmla="*/ 0 w 43200"/>
                  <a:gd name="T3" fmla="*/ 0 h 25137"/>
                  <a:gd name="T4" fmla="*/ 0 w 43200"/>
                  <a:gd name="T5" fmla="*/ 0 h 25137"/>
                  <a:gd name="T6" fmla="*/ 0 60000 65536"/>
                  <a:gd name="T7" fmla="*/ 0 60000 65536"/>
                  <a:gd name="T8" fmla="*/ 0 60000 65536"/>
                  <a:gd name="T9" fmla="*/ 0 w 43200"/>
                  <a:gd name="T10" fmla="*/ 0 h 25137"/>
                  <a:gd name="T11" fmla="*/ 43200 w 43200"/>
                  <a:gd name="T12" fmla="*/ 25137 h 25137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200" h="25137" fill="none" extrusionOk="0">
                    <a:moveTo>
                      <a:pt x="291" y="25136"/>
                    </a:moveTo>
                    <a:cubicBezTo>
                      <a:pt x="97" y="23967"/>
                      <a:pt x="0" y="22784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22676"/>
                      <a:pt x="43119" y="23750"/>
                      <a:pt x="42959" y="24815"/>
                    </a:cubicBezTo>
                  </a:path>
                  <a:path w="43200" h="25137" stroke="0" extrusionOk="0">
                    <a:moveTo>
                      <a:pt x="291" y="25136"/>
                    </a:moveTo>
                    <a:cubicBezTo>
                      <a:pt x="97" y="23967"/>
                      <a:pt x="0" y="22784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22676"/>
                      <a:pt x="43119" y="23750"/>
                      <a:pt x="42959" y="24815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pl-PL" sz="1400">
                  <a:cs typeface="Times New Roman" panose="02020603050405020304" pitchFamily="18" charset="0"/>
                </a:endParaRPr>
              </a:p>
            </p:txBody>
          </p:sp>
          <p:sp>
            <p:nvSpPr>
              <p:cNvPr id="109" name="Arc 28"/>
              <p:cNvSpPr>
                <a:spLocks/>
              </p:cNvSpPr>
              <p:nvPr/>
            </p:nvSpPr>
            <p:spPr bwMode="auto">
              <a:xfrm>
                <a:off x="4463988" y="2996966"/>
                <a:ext cx="144770" cy="107998"/>
              </a:xfrm>
              <a:custGeom>
                <a:avLst/>
                <a:gdLst>
                  <a:gd name="T0" fmla="*/ 0 w 43200"/>
                  <a:gd name="T1" fmla="*/ 0 h 25137"/>
                  <a:gd name="T2" fmla="*/ 0 w 43200"/>
                  <a:gd name="T3" fmla="*/ 0 h 25137"/>
                  <a:gd name="T4" fmla="*/ 0 w 43200"/>
                  <a:gd name="T5" fmla="*/ 0 h 25137"/>
                  <a:gd name="T6" fmla="*/ 0 60000 65536"/>
                  <a:gd name="T7" fmla="*/ 0 60000 65536"/>
                  <a:gd name="T8" fmla="*/ 0 60000 65536"/>
                  <a:gd name="T9" fmla="*/ 0 w 43200"/>
                  <a:gd name="T10" fmla="*/ 0 h 25137"/>
                  <a:gd name="T11" fmla="*/ 43200 w 43200"/>
                  <a:gd name="T12" fmla="*/ 25137 h 25137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200" h="25137" fill="none" extrusionOk="0">
                    <a:moveTo>
                      <a:pt x="291" y="25136"/>
                    </a:moveTo>
                    <a:cubicBezTo>
                      <a:pt x="97" y="23967"/>
                      <a:pt x="0" y="22784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22676"/>
                      <a:pt x="43119" y="23750"/>
                      <a:pt x="42959" y="24815"/>
                    </a:cubicBezTo>
                  </a:path>
                  <a:path w="43200" h="25137" stroke="0" extrusionOk="0">
                    <a:moveTo>
                      <a:pt x="291" y="25136"/>
                    </a:moveTo>
                    <a:cubicBezTo>
                      <a:pt x="97" y="23967"/>
                      <a:pt x="0" y="22784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22676"/>
                      <a:pt x="43119" y="23750"/>
                      <a:pt x="42959" y="24815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pl-PL" sz="1400"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110" name="Oval 23"/>
            <p:cNvSpPr>
              <a:spLocks noChangeArrowheads="1"/>
            </p:cNvSpPr>
            <p:nvPr/>
          </p:nvSpPr>
          <p:spPr bwMode="auto">
            <a:xfrm>
              <a:off x="7632340" y="2816932"/>
              <a:ext cx="72385" cy="72422"/>
            </a:xfrm>
            <a:prstGeom prst="ellipse">
              <a:avLst/>
            </a:prstGeom>
            <a:solidFill>
              <a:srgbClr val="FFFFFF"/>
            </a:solidFill>
            <a:ln w="19050" algn="ctr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pl-PL" altLang="pl-PL" sz="1400">
                <a:cs typeface="Times New Roman" panose="02020603050405020304" pitchFamily="18" charset="0"/>
              </a:endParaRPr>
            </a:p>
          </p:txBody>
        </p:sp>
        <p:cxnSp>
          <p:nvCxnSpPr>
            <p:cNvPr id="111" name="AutoShape 18"/>
            <p:cNvCxnSpPr>
              <a:cxnSpLocks noChangeShapeType="1"/>
            </p:cNvCxnSpPr>
            <p:nvPr/>
          </p:nvCxnSpPr>
          <p:spPr bwMode="auto">
            <a:xfrm flipV="1">
              <a:off x="7416288" y="2852936"/>
              <a:ext cx="216000" cy="0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12" name="Text Box 9"/>
            <p:cNvSpPr txBox="1">
              <a:spLocks noChangeArrowheads="1"/>
            </p:cNvSpPr>
            <p:nvPr/>
          </p:nvSpPr>
          <p:spPr bwMode="auto">
            <a:xfrm>
              <a:off x="5067176" y="2204864"/>
              <a:ext cx="288541" cy="246221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Aft>
                  <a:spcPts val="1000"/>
                </a:spcAft>
              </a:pPr>
              <a:r>
                <a:rPr lang="pl-PL" altLang="pl-PL" sz="1600" b="1" i="1" smtClean="0">
                  <a:cs typeface="Times New Roman" panose="02020603050405020304" pitchFamily="18" charset="0"/>
                </a:rPr>
                <a:t>X</a:t>
              </a:r>
              <a:r>
                <a:rPr lang="pl-PL" altLang="pl-PL" sz="1600" b="1" i="1" baseline="-25000" smtClean="0">
                  <a:cs typeface="Times New Roman" panose="02020603050405020304" pitchFamily="18" charset="0"/>
                </a:rPr>
                <a:t>L1</a:t>
              </a:r>
              <a:endParaRPr lang="pl-PL" altLang="pl-PL" sz="1600" baseline="-25000" dirty="0">
                <a:cs typeface="Times New Roman" panose="02020603050405020304" pitchFamily="18" charset="0"/>
              </a:endParaRPr>
            </a:p>
          </p:txBody>
        </p:sp>
        <p:sp>
          <p:nvSpPr>
            <p:cNvPr id="113" name="Text Box 9"/>
            <p:cNvSpPr txBox="1">
              <a:spLocks noChangeArrowheads="1"/>
            </p:cNvSpPr>
            <p:nvPr/>
          </p:nvSpPr>
          <p:spPr bwMode="auto">
            <a:xfrm>
              <a:off x="4454307" y="3104964"/>
              <a:ext cx="379912" cy="246221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Aft>
                  <a:spcPts val="1000"/>
                </a:spcAft>
              </a:pPr>
              <a:r>
                <a:rPr lang="pl-PL" altLang="pl-PL" sz="1600" b="1" i="1" smtClean="0">
                  <a:cs typeface="Times New Roman" panose="02020603050405020304" pitchFamily="18" charset="0"/>
                </a:rPr>
                <a:t>X</a:t>
              </a:r>
              <a:r>
                <a:rPr lang="pl-PL" altLang="pl-PL" sz="1600" b="1" i="1" baseline="-25000" smtClean="0">
                  <a:cs typeface="Times New Roman" panose="02020603050405020304" pitchFamily="18" charset="0"/>
                </a:rPr>
                <a:t>L2A</a:t>
              </a:r>
              <a:endParaRPr lang="pl-PL" altLang="pl-PL" sz="1600" baseline="-25000" dirty="0">
                <a:cs typeface="Times New Roman" panose="02020603050405020304" pitchFamily="18" charset="0"/>
              </a:endParaRPr>
            </a:p>
          </p:txBody>
        </p:sp>
        <p:sp>
          <p:nvSpPr>
            <p:cNvPr id="114" name="Text Box 9"/>
            <p:cNvSpPr txBox="1">
              <a:spLocks noChangeArrowheads="1"/>
            </p:cNvSpPr>
            <p:nvPr/>
          </p:nvSpPr>
          <p:spPr bwMode="auto">
            <a:xfrm>
              <a:off x="6949969" y="2420888"/>
              <a:ext cx="394339" cy="246221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Aft>
                  <a:spcPts val="1000"/>
                </a:spcAft>
              </a:pPr>
              <a:r>
                <a:rPr lang="pl-PL" altLang="pl-PL" sz="1600" b="1" i="1" smtClean="0">
                  <a:cs typeface="Times New Roman" panose="02020603050405020304" pitchFamily="18" charset="0"/>
                </a:rPr>
                <a:t>X</a:t>
              </a:r>
              <a:r>
                <a:rPr lang="pl-PL" altLang="pl-PL" sz="1600" b="1" i="1" baseline="-25000" smtClean="0">
                  <a:cs typeface="Times New Roman" panose="02020603050405020304" pitchFamily="18" charset="0"/>
                </a:rPr>
                <a:t>SEE</a:t>
              </a:r>
              <a:endParaRPr lang="pl-PL" altLang="pl-PL" sz="1600" baseline="-25000" dirty="0">
                <a:cs typeface="Times New Roman" panose="02020603050405020304" pitchFamily="18" charset="0"/>
              </a:endParaRPr>
            </a:p>
          </p:txBody>
        </p:sp>
        <p:sp>
          <p:nvSpPr>
            <p:cNvPr id="115" name="Text Box 9"/>
            <p:cNvSpPr txBox="1">
              <a:spLocks noChangeArrowheads="1"/>
            </p:cNvSpPr>
            <p:nvPr/>
          </p:nvSpPr>
          <p:spPr bwMode="auto">
            <a:xfrm>
              <a:off x="3239343" y="2426695"/>
              <a:ext cx="288541" cy="246221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Aft>
                  <a:spcPts val="1000"/>
                </a:spcAft>
              </a:pPr>
              <a:r>
                <a:rPr lang="pl-PL" altLang="pl-PL" sz="1600" b="1" i="1" smtClean="0">
                  <a:cs typeface="Times New Roman" panose="02020603050405020304" pitchFamily="18" charset="0"/>
                </a:rPr>
                <a:t>X</a:t>
              </a:r>
              <a:r>
                <a:rPr lang="pl-PL" altLang="pl-PL" sz="1600" b="1" i="1" baseline="-25000" smtClean="0">
                  <a:cs typeface="Times New Roman" panose="02020603050405020304" pitchFamily="18" charset="0"/>
                </a:rPr>
                <a:t>Tb</a:t>
              </a:r>
              <a:endParaRPr lang="pl-PL" altLang="pl-PL" sz="1600" baseline="-25000" dirty="0">
                <a:cs typeface="Times New Roman" panose="02020603050405020304" pitchFamily="18" charset="0"/>
              </a:endParaRPr>
            </a:p>
          </p:txBody>
        </p:sp>
        <p:cxnSp>
          <p:nvCxnSpPr>
            <p:cNvPr id="116" name="AutoShape 18"/>
            <p:cNvCxnSpPr>
              <a:cxnSpLocks noChangeShapeType="1"/>
            </p:cNvCxnSpPr>
            <p:nvPr/>
          </p:nvCxnSpPr>
          <p:spPr bwMode="auto">
            <a:xfrm flipV="1">
              <a:off x="2016093" y="2852522"/>
              <a:ext cx="252000" cy="0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grpSp>
          <p:nvGrpSpPr>
            <p:cNvPr id="117" name="Cewka"/>
            <p:cNvGrpSpPr/>
            <p:nvPr/>
          </p:nvGrpSpPr>
          <p:grpSpPr>
            <a:xfrm>
              <a:off x="2268093" y="2744510"/>
              <a:ext cx="576818" cy="108012"/>
              <a:chOff x="4031940" y="2996952"/>
              <a:chExt cx="576818" cy="108012"/>
            </a:xfrm>
          </p:grpSpPr>
          <p:sp>
            <p:nvSpPr>
              <p:cNvPr id="118" name="Arc 25"/>
              <p:cNvSpPr>
                <a:spLocks/>
              </p:cNvSpPr>
              <p:nvPr/>
            </p:nvSpPr>
            <p:spPr bwMode="auto">
              <a:xfrm>
                <a:off x="4031940" y="2996952"/>
                <a:ext cx="144770" cy="108000"/>
              </a:xfrm>
              <a:custGeom>
                <a:avLst/>
                <a:gdLst>
                  <a:gd name="T0" fmla="*/ 0 w 43200"/>
                  <a:gd name="T1" fmla="*/ 0 h 25137"/>
                  <a:gd name="T2" fmla="*/ 0 w 43200"/>
                  <a:gd name="T3" fmla="*/ 0 h 25137"/>
                  <a:gd name="T4" fmla="*/ 0 w 43200"/>
                  <a:gd name="T5" fmla="*/ 0 h 25137"/>
                  <a:gd name="T6" fmla="*/ 0 60000 65536"/>
                  <a:gd name="T7" fmla="*/ 0 60000 65536"/>
                  <a:gd name="T8" fmla="*/ 0 60000 65536"/>
                  <a:gd name="T9" fmla="*/ 0 w 43200"/>
                  <a:gd name="T10" fmla="*/ 0 h 25137"/>
                  <a:gd name="T11" fmla="*/ 43200 w 43200"/>
                  <a:gd name="T12" fmla="*/ 25137 h 25137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200" h="25137" fill="none" extrusionOk="0">
                    <a:moveTo>
                      <a:pt x="291" y="25136"/>
                    </a:moveTo>
                    <a:cubicBezTo>
                      <a:pt x="97" y="23967"/>
                      <a:pt x="0" y="22784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22676"/>
                      <a:pt x="43119" y="23750"/>
                      <a:pt x="42959" y="24815"/>
                    </a:cubicBezTo>
                  </a:path>
                  <a:path w="43200" h="25137" stroke="0" extrusionOk="0">
                    <a:moveTo>
                      <a:pt x="291" y="25136"/>
                    </a:moveTo>
                    <a:cubicBezTo>
                      <a:pt x="97" y="23967"/>
                      <a:pt x="0" y="22784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22676"/>
                      <a:pt x="43119" y="23750"/>
                      <a:pt x="42959" y="24815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pl-PL" sz="1400">
                  <a:cs typeface="Times New Roman" panose="02020603050405020304" pitchFamily="18" charset="0"/>
                </a:endParaRPr>
              </a:p>
            </p:txBody>
          </p:sp>
          <p:sp>
            <p:nvSpPr>
              <p:cNvPr id="119" name="Arc 26"/>
              <p:cNvSpPr>
                <a:spLocks/>
              </p:cNvSpPr>
              <p:nvPr/>
            </p:nvSpPr>
            <p:spPr bwMode="auto">
              <a:xfrm>
                <a:off x="4175956" y="2996966"/>
                <a:ext cx="144770" cy="107998"/>
              </a:xfrm>
              <a:custGeom>
                <a:avLst/>
                <a:gdLst>
                  <a:gd name="T0" fmla="*/ 0 w 43200"/>
                  <a:gd name="T1" fmla="*/ 0 h 25137"/>
                  <a:gd name="T2" fmla="*/ 0 w 43200"/>
                  <a:gd name="T3" fmla="*/ 0 h 25137"/>
                  <a:gd name="T4" fmla="*/ 0 w 43200"/>
                  <a:gd name="T5" fmla="*/ 0 h 25137"/>
                  <a:gd name="T6" fmla="*/ 0 60000 65536"/>
                  <a:gd name="T7" fmla="*/ 0 60000 65536"/>
                  <a:gd name="T8" fmla="*/ 0 60000 65536"/>
                  <a:gd name="T9" fmla="*/ 0 w 43200"/>
                  <a:gd name="T10" fmla="*/ 0 h 25137"/>
                  <a:gd name="T11" fmla="*/ 43200 w 43200"/>
                  <a:gd name="T12" fmla="*/ 25137 h 25137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200" h="25137" fill="none" extrusionOk="0">
                    <a:moveTo>
                      <a:pt x="291" y="25136"/>
                    </a:moveTo>
                    <a:cubicBezTo>
                      <a:pt x="97" y="23967"/>
                      <a:pt x="0" y="22784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22676"/>
                      <a:pt x="43119" y="23750"/>
                      <a:pt x="42959" y="24815"/>
                    </a:cubicBezTo>
                  </a:path>
                  <a:path w="43200" h="25137" stroke="0" extrusionOk="0">
                    <a:moveTo>
                      <a:pt x="291" y="25136"/>
                    </a:moveTo>
                    <a:cubicBezTo>
                      <a:pt x="97" y="23967"/>
                      <a:pt x="0" y="22784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22676"/>
                      <a:pt x="43119" y="23750"/>
                      <a:pt x="42959" y="24815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pl-PL" sz="1400">
                  <a:cs typeface="Times New Roman" panose="02020603050405020304" pitchFamily="18" charset="0"/>
                </a:endParaRPr>
              </a:p>
            </p:txBody>
          </p:sp>
          <p:sp>
            <p:nvSpPr>
              <p:cNvPr id="120" name="Arc 27"/>
              <p:cNvSpPr>
                <a:spLocks/>
              </p:cNvSpPr>
              <p:nvPr/>
            </p:nvSpPr>
            <p:spPr bwMode="auto">
              <a:xfrm>
                <a:off x="4319972" y="2996966"/>
                <a:ext cx="144770" cy="107998"/>
              </a:xfrm>
              <a:custGeom>
                <a:avLst/>
                <a:gdLst>
                  <a:gd name="T0" fmla="*/ 0 w 43200"/>
                  <a:gd name="T1" fmla="*/ 0 h 25137"/>
                  <a:gd name="T2" fmla="*/ 0 w 43200"/>
                  <a:gd name="T3" fmla="*/ 0 h 25137"/>
                  <a:gd name="T4" fmla="*/ 0 w 43200"/>
                  <a:gd name="T5" fmla="*/ 0 h 25137"/>
                  <a:gd name="T6" fmla="*/ 0 60000 65536"/>
                  <a:gd name="T7" fmla="*/ 0 60000 65536"/>
                  <a:gd name="T8" fmla="*/ 0 60000 65536"/>
                  <a:gd name="T9" fmla="*/ 0 w 43200"/>
                  <a:gd name="T10" fmla="*/ 0 h 25137"/>
                  <a:gd name="T11" fmla="*/ 43200 w 43200"/>
                  <a:gd name="T12" fmla="*/ 25137 h 25137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200" h="25137" fill="none" extrusionOk="0">
                    <a:moveTo>
                      <a:pt x="291" y="25136"/>
                    </a:moveTo>
                    <a:cubicBezTo>
                      <a:pt x="97" y="23967"/>
                      <a:pt x="0" y="22784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22676"/>
                      <a:pt x="43119" y="23750"/>
                      <a:pt x="42959" y="24815"/>
                    </a:cubicBezTo>
                  </a:path>
                  <a:path w="43200" h="25137" stroke="0" extrusionOk="0">
                    <a:moveTo>
                      <a:pt x="291" y="25136"/>
                    </a:moveTo>
                    <a:cubicBezTo>
                      <a:pt x="97" y="23967"/>
                      <a:pt x="0" y="22784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22676"/>
                      <a:pt x="43119" y="23750"/>
                      <a:pt x="42959" y="24815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pl-PL" sz="1400">
                  <a:cs typeface="Times New Roman" panose="02020603050405020304" pitchFamily="18" charset="0"/>
                </a:endParaRPr>
              </a:p>
            </p:txBody>
          </p:sp>
          <p:sp>
            <p:nvSpPr>
              <p:cNvPr id="121" name="Arc 28"/>
              <p:cNvSpPr>
                <a:spLocks/>
              </p:cNvSpPr>
              <p:nvPr/>
            </p:nvSpPr>
            <p:spPr bwMode="auto">
              <a:xfrm>
                <a:off x="4463988" y="2996966"/>
                <a:ext cx="144770" cy="107998"/>
              </a:xfrm>
              <a:custGeom>
                <a:avLst/>
                <a:gdLst>
                  <a:gd name="T0" fmla="*/ 0 w 43200"/>
                  <a:gd name="T1" fmla="*/ 0 h 25137"/>
                  <a:gd name="T2" fmla="*/ 0 w 43200"/>
                  <a:gd name="T3" fmla="*/ 0 h 25137"/>
                  <a:gd name="T4" fmla="*/ 0 w 43200"/>
                  <a:gd name="T5" fmla="*/ 0 h 25137"/>
                  <a:gd name="T6" fmla="*/ 0 60000 65536"/>
                  <a:gd name="T7" fmla="*/ 0 60000 65536"/>
                  <a:gd name="T8" fmla="*/ 0 60000 65536"/>
                  <a:gd name="T9" fmla="*/ 0 w 43200"/>
                  <a:gd name="T10" fmla="*/ 0 h 25137"/>
                  <a:gd name="T11" fmla="*/ 43200 w 43200"/>
                  <a:gd name="T12" fmla="*/ 25137 h 25137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200" h="25137" fill="none" extrusionOk="0">
                    <a:moveTo>
                      <a:pt x="291" y="25136"/>
                    </a:moveTo>
                    <a:cubicBezTo>
                      <a:pt x="97" y="23967"/>
                      <a:pt x="0" y="22784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22676"/>
                      <a:pt x="43119" y="23750"/>
                      <a:pt x="42959" y="24815"/>
                    </a:cubicBezTo>
                  </a:path>
                  <a:path w="43200" h="25137" stroke="0" extrusionOk="0">
                    <a:moveTo>
                      <a:pt x="291" y="25136"/>
                    </a:moveTo>
                    <a:cubicBezTo>
                      <a:pt x="97" y="23967"/>
                      <a:pt x="0" y="22784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22676"/>
                      <a:pt x="43119" y="23750"/>
                      <a:pt x="42959" y="24815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pl-PL" sz="1400"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122" name="Oval 23"/>
            <p:cNvSpPr>
              <a:spLocks noChangeArrowheads="1"/>
            </p:cNvSpPr>
            <p:nvPr/>
          </p:nvSpPr>
          <p:spPr bwMode="auto">
            <a:xfrm>
              <a:off x="1943708" y="2816518"/>
              <a:ext cx="72385" cy="72422"/>
            </a:xfrm>
            <a:prstGeom prst="ellipse">
              <a:avLst/>
            </a:prstGeom>
            <a:solidFill>
              <a:srgbClr val="FFFFFF"/>
            </a:solidFill>
            <a:ln w="19050" algn="ctr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pl-PL" altLang="pl-PL" sz="1400">
                <a:cs typeface="Times New Roman" panose="02020603050405020304" pitchFamily="18" charset="0"/>
              </a:endParaRPr>
            </a:p>
          </p:txBody>
        </p:sp>
        <p:cxnSp>
          <p:nvCxnSpPr>
            <p:cNvPr id="123" name="AutoShape 18"/>
            <p:cNvCxnSpPr>
              <a:cxnSpLocks noChangeShapeType="1"/>
            </p:cNvCxnSpPr>
            <p:nvPr/>
          </p:nvCxnSpPr>
          <p:spPr bwMode="auto">
            <a:xfrm flipV="1">
              <a:off x="2844157" y="2852522"/>
              <a:ext cx="216000" cy="0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24" name="Text Box 9"/>
            <p:cNvSpPr txBox="1">
              <a:spLocks noChangeArrowheads="1"/>
            </p:cNvSpPr>
            <p:nvPr/>
          </p:nvSpPr>
          <p:spPr bwMode="auto">
            <a:xfrm>
              <a:off x="2346965" y="2420888"/>
              <a:ext cx="274114" cy="246221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Aft>
                  <a:spcPts val="1000"/>
                </a:spcAft>
              </a:pPr>
              <a:r>
                <a:rPr lang="pl-PL" altLang="pl-PL" sz="1600" b="1" i="1" smtClean="0">
                  <a:cs typeface="Times New Roman" panose="02020603050405020304" pitchFamily="18" charset="0"/>
                </a:rPr>
                <a:t>X</a:t>
              </a:r>
              <a:r>
                <a:rPr lang="pl-PL" altLang="pl-PL" sz="1600" b="1" i="1" baseline="-25000" smtClean="0">
                  <a:cs typeface="Times New Roman" panose="02020603050405020304" pitchFamily="18" charset="0"/>
                </a:rPr>
                <a:t>d</a:t>
              </a:r>
              <a:r>
                <a:rPr lang="pl-PL" altLang="pl-PL" sz="1600" b="1" i="1" smtClean="0">
                  <a:cs typeface="Times New Roman" panose="02020603050405020304" pitchFamily="18" charset="0"/>
                </a:rPr>
                <a:t>’</a:t>
              </a:r>
              <a:endParaRPr lang="pl-PL" altLang="pl-PL" sz="1600" baseline="-25000" dirty="0">
                <a:cs typeface="Times New Roman" panose="02020603050405020304" pitchFamily="18" charset="0"/>
              </a:endParaRPr>
            </a:p>
          </p:txBody>
        </p:sp>
        <p:sp>
          <p:nvSpPr>
            <p:cNvPr id="125" name="Text Box 9"/>
            <p:cNvSpPr txBox="1">
              <a:spLocks noChangeArrowheads="1"/>
            </p:cNvSpPr>
            <p:nvPr/>
          </p:nvSpPr>
          <p:spPr bwMode="auto">
            <a:xfrm>
              <a:off x="5652120" y="3032956"/>
              <a:ext cx="379911" cy="246221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Aft>
                  <a:spcPts val="1000"/>
                </a:spcAft>
              </a:pPr>
              <a:r>
                <a:rPr lang="pl-PL" altLang="pl-PL" sz="1600" b="1" i="1" smtClean="0">
                  <a:cs typeface="Times New Roman" panose="02020603050405020304" pitchFamily="18" charset="0"/>
                </a:rPr>
                <a:t>X</a:t>
              </a:r>
              <a:r>
                <a:rPr lang="pl-PL" altLang="pl-PL" sz="1600" b="1" i="1" baseline="-25000" smtClean="0">
                  <a:cs typeface="Times New Roman" panose="02020603050405020304" pitchFamily="18" charset="0"/>
                </a:rPr>
                <a:t>L2B</a:t>
              </a:r>
              <a:endParaRPr lang="pl-PL" altLang="pl-PL" sz="1600" baseline="-25000" dirty="0">
                <a:cs typeface="Times New Roman" panose="02020603050405020304" pitchFamily="18" charset="0"/>
              </a:endParaRPr>
            </a:p>
          </p:txBody>
        </p:sp>
        <p:cxnSp>
          <p:nvCxnSpPr>
            <p:cNvPr id="126" name="AutoShape 31"/>
            <p:cNvCxnSpPr>
              <a:cxnSpLocks noChangeShapeType="1"/>
            </p:cNvCxnSpPr>
            <p:nvPr/>
          </p:nvCxnSpPr>
          <p:spPr bwMode="auto">
            <a:xfrm>
              <a:off x="1979712" y="2996952"/>
              <a:ext cx="0" cy="792000"/>
            </a:xfrm>
            <a:prstGeom prst="straightConnector1">
              <a:avLst/>
            </a:prstGeom>
            <a:noFill/>
            <a:ln w="19050">
              <a:solidFill>
                <a:srgbClr val="FF0000"/>
              </a:solidFill>
              <a:round/>
              <a:headEnd type="arrow"/>
              <a:tailEnd type="none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27" name="AutoShape 31"/>
            <p:cNvCxnSpPr>
              <a:cxnSpLocks noChangeShapeType="1"/>
            </p:cNvCxnSpPr>
            <p:nvPr/>
          </p:nvCxnSpPr>
          <p:spPr bwMode="auto">
            <a:xfrm>
              <a:off x="7668344" y="2996952"/>
              <a:ext cx="0" cy="792000"/>
            </a:xfrm>
            <a:prstGeom prst="straightConnector1">
              <a:avLst/>
            </a:prstGeom>
            <a:noFill/>
            <a:ln w="19050">
              <a:solidFill>
                <a:srgbClr val="FF0000"/>
              </a:solidFill>
              <a:round/>
              <a:headEnd type="arrow"/>
              <a:tailEnd type="none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28" name="AutoShape 32"/>
            <p:cNvCxnSpPr>
              <a:cxnSpLocks noChangeShapeType="1"/>
            </p:cNvCxnSpPr>
            <p:nvPr/>
          </p:nvCxnSpPr>
          <p:spPr bwMode="auto">
            <a:xfrm>
              <a:off x="2843832" y="2852852"/>
              <a:ext cx="216000" cy="84"/>
            </a:xfrm>
            <a:prstGeom prst="straightConnector1">
              <a:avLst/>
            </a:prstGeom>
            <a:noFill/>
            <a:ln w="34925">
              <a:solidFill>
                <a:srgbClr val="FF0000"/>
              </a:solidFill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29" name="Text Box 9"/>
            <p:cNvSpPr txBox="1">
              <a:spLocks noChangeArrowheads="1"/>
            </p:cNvSpPr>
            <p:nvPr/>
          </p:nvSpPr>
          <p:spPr bwMode="auto">
            <a:xfrm>
              <a:off x="2870678" y="2529480"/>
              <a:ext cx="189154" cy="215444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Aft>
                  <a:spcPts val="1000"/>
                </a:spcAft>
              </a:pPr>
              <a:r>
                <a:rPr lang="pl-PL" altLang="pl-PL" sz="1400" b="1" i="1" smtClean="0">
                  <a:solidFill>
                    <a:srgbClr val="FF0000"/>
                  </a:solidFill>
                  <a:cs typeface="Times New Roman" panose="02020603050405020304" pitchFamily="18" charset="0"/>
                </a:rPr>
                <a:t>Pe</a:t>
              </a:r>
              <a:endParaRPr lang="pl-PL" altLang="pl-PL" sz="1400" dirty="0">
                <a:solidFill>
                  <a:srgbClr val="FF0000"/>
                </a:solidFill>
                <a:cs typeface="Times New Roman" panose="02020603050405020304" pitchFamily="18" charset="0"/>
              </a:endParaRPr>
            </a:p>
          </p:txBody>
        </p:sp>
        <p:sp>
          <p:nvSpPr>
            <p:cNvPr id="130" name="Text Box 9"/>
            <p:cNvSpPr txBox="1">
              <a:spLocks noChangeArrowheads="1"/>
            </p:cNvSpPr>
            <p:nvPr/>
          </p:nvSpPr>
          <p:spPr bwMode="auto">
            <a:xfrm>
              <a:off x="1367644" y="2709500"/>
              <a:ext cx="248466" cy="215444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Aft>
                  <a:spcPts val="1000"/>
                </a:spcAft>
              </a:pPr>
              <a:r>
                <a:rPr lang="pl-PL" altLang="pl-PL" sz="1400" b="1" i="1" smtClean="0">
                  <a:solidFill>
                    <a:schemeClr val="accent1">
                      <a:lumMod val="75000"/>
                    </a:schemeClr>
                  </a:solidFill>
                  <a:cs typeface="Times New Roman" panose="02020603050405020304" pitchFamily="18" charset="0"/>
                </a:rPr>
                <a:t>Pm</a:t>
              </a:r>
              <a:endParaRPr lang="pl-PL" altLang="pl-PL" sz="1400" dirty="0">
                <a:solidFill>
                  <a:schemeClr val="accent1">
                    <a:lumMod val="75000"/>
                  </a:schemeClr>
                </a:solidFill>
                <a:cs typeface="Times New Roman" panose="02020603050405020304" pitchFamily="18" charset="0"/>
              </a:endParaRPr>
            </a:p>
          </p:txBody>
        </p:sp>
        <p:sp>
          <p:nvSpPr>
            <p:cNvPr id="131" name="Strzałka w prawo 130"/>
            <p:cNvSpPr/>
            <p:nvPr/>
          </p:nvSpPr>
          <p:spPr bwMode="auto">
            <a:xfrm>
              <a:off x="1654454" y="2781508"/>
              <a:ext cx="216000" cy="108000"/>
            </a:xfrm>
            <a:prstGeom prst="rightArrow">
              <a:avLst/>
            </a:prstGeom>
            <a:solidFill>
              <a:schemeClr val="accent1">
                <a:lumMod val="7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pl-PL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-18"/>
              </a:endParaRPr>
            </a:p>
          </p:txBody>
        </p:sp>
        <p:sp>
          <p:nvSpPr>
            <p:cNvPr id="132" name="Text Box 9"/>
            <p:cNvSpPr txBox="1">
              <a:spLocks noChangeArrowheads="1"/>
            </p:cNvSpPr>
            <p:nvPr/>
          </p:nvSpPr>
          <p:spPr bwMode="auto">
            <a:xfrm>
              <a:off x="2050180" y="3177552"/>
              <a:ext cx="120225" cy="215444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Aft>
                  <a:spcPts val="1000"/>
                </a:spcAft>
              </a:pPr>
              <a:r>
                <a:rPr lang="pl-PL" altLang="pl-PL" sz="1400" b="1" i="1" smtClean="0">
                  <a:solidFill>
                    <a:srgbClr val="FF0000"/>
                  </a:solidFill>
                  <a:cs typeface="Times New Roman" panose="02020603050405020304" pitchFamily="18" charset="0"/>
                </a:rPr>
                <a:t>E</a:t>
              </a:r>
              <a:endParaRPr lang="pl-PL" altLang="pl-PL" sz="1400" dirty="0">
                <a:solidFill>
                  <a:srgbClr val="FF0000"/>
                </a:solidFill>
                <a:cs typeface="Times New Roman" panose="02020603050405020304" pitchFamily="18" charset="0"/>
              </a:endParaRPr>
            </a:p>
          </p:txBody>
        </p:sp>
        <p:sp>
          <p:nvSpPr>
            <p:cNvPr id="133" name="Text Box 9"/>
            <p:cNvSpPr txBox="1">
              <a:spLocks noChangeArrowheads="1"/>
            </p:cNvSpPr>
            <p:nvPr/>
          </p:nvSpPr>
          <p:spPr bwMode="auto">
            <a:xfrm>
              <a:off x="7723330" y="3176972"/>
              <a:ext cx="129844" cy="215444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Aft>
                  <a:spcPts val="1000"/>
                </a:spcAft>
              </a:pPr>
              <a:r>
                <a:rPr lang="pl-PL" altLang="pl-PL" sz="1400" b="1" i="1" smtClean="0">
                  <a:solidFill>
                    <a:srgbClr val="FF0000"/>
                  </a:solidFill>
                  <a:cs typeface="Times New Roman" panose="02020603050405020304" pitchFamily="18" charset="0"/>
                </a:rPr>
                <a:t>U</a:t>
              </a:r>
              <a:endParaRPr lang="pl-PL" altLang="pl-PL" sz="1400" dirty="0">
                <a:solidFill>
                  <a:srgbClr val="FF0000"/>
                </a:solidFill>
                <a:cs typeface="Times New Roman" panose="02020603050405020304" pitchFamily="18" charset="0"/>
              </a:endParaRPr>
            </a:p>
          </p:txBody>
        </p:sp>
      </p:grpSp>
      <p:sp>
        <p:nvSpPr>
          <p:cNvPr id="68" name="Txt_Sch_zst"/>
          <p:cNvSpPr>
            <a:spLocks noChangeArrowheads="1"/>
          </p:cNvSpPr>
          <p:nvPr/>
        </p:nvSpPr>
        <p:spPr bwMode="auto">
          <a:xfrm>
            <a:off x="1686972" y="2132922"/>
            <a:ext cx="1364156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z"/>
              <a:defRPr kumimoji="1" sz="27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y"/>
              <a:defRPr kumimoji="1" sz="23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x"/>
              <a:defRPr kumimoji="1" sz="21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Char char="•"/>
              <a:defRPr kumimoji="1" sz="21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kumimoji="0" lang="pl-PL" altLang="pl-PL" sz="1400" b="1" i="1" smtClean="0">
                <a:solidFill>
                  <a:srgbClr val="333399"/>
                </a:solidFill>
                <a:latin typeface="Times New Roman" pitchFamily="18" charset="0"/>
              </a:rPr>
              <a:t>Schemat zastępczy</a:t>
            </a:r>
            <a:endParaRPr kumimoji="0" lang="pl-PL" altLang="pl-PL" sz="1400" b="1" i="1">
              <a:solidFill>
                <a:srgbClr val="333399"/>
              </a:solidFill>
              <a:latin typeface="Times New Roman" pitchFamily="18" charset="0"/>
            </a:endParaRPr>
          </a:p>
        </p:txBody>
      </p:sp>
      <p:grpSp>
        <p:nvGrpSpPr>
          <p:cNvPr id="134" name="Zwarcie"/>
          <p:cNvGrpSpPr>
            <a:grpSpLocks/>
          </p:cNvGrpSpPr>
          <p:nvPr/>
        </p:nvGrpSpPr>
        <p:grpSpPr bwMode="auto">
          <a:xfrm>
            <a:off x="5539400" y="1664870"/>
            <a:ext cx="109537" cy="215900"/>
            <a:chOff x="11086" y="10553"/>
            <a:chExt cx="171" cy="342"/>
          </a:xfrm>
        </p:grpSpPr>
        <p:cxnSp>
          <p:nvCxnSpPr>
            <p:cNvPr id="135" name="AutoShape 606"/>
            <p:cNvCxnSpPr>
              <a:cxnSpLocks noChangeShapeType="1"/>
            </p:cNvCxnSpPr>
            <p:nvPr/>
          </p:nvCxnSpPr>
          <p:spPr bwMode="auto">
            <a:xfrm flipH="1">
              <a:off x="11086" y="10553"/>
              <a:ext cx="114" cy="171"/>
            </a:xfrm>
            <a:prstGeom prst="straightConnector1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36" name="AutoShape 605"/>
            <p:cNvCxnSpPr>
              <a:cxnSpLocks noChangeShapeType="1"/>
            </p:cNvCxnSpPr>
            <p:nvPr/>
          </p:nvCxnSpPr>
          <p:spPr bwMode="auto">
            <a:xfrm flipV="1">
              <a:off x="11086" y="10667"/>
              <a:ext cx="171" cy="57"/>
            </a:xfrm>
            <a:prstGeom prst="straightConnector1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37" name="AutoShape 604"/>
            <p:cNvCxnSpPr>
              <a:cxnSpLocks noChangeShapeType="1"/>
            </p:cNvCxnSpPr>
            <p:nvPr/>
          </p:nvCxnSpPr>
          <p:spPr bwMode="auto">
            <a:xfrm flipH="1">
              <a:off x="11086" y="10667"/>
              <a:ext cx="171" cy="228"/>
            </a:xfrm>
            <a:prstGeom prst="straightConnector1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16" name="Ukł_Przes"/>
          <p:cNvGrpSpPr/>
          <p:nvPr/>
        </p:nvGrpSpPr>
        <p:grpSpPr>
          <a:xfrm>
            <a:off x="2227032" y="1160814"/>
            <a:ext cx="5184576" cy="864096"/>
            <a:chOff x="1835696" y="1052736"/>
            <a:chExt cx="5184576" cy="864096"/>
          </a:xfrm>
        </p:grpSpPr>
        <p:grpSp>
          <p:nvGrpSpPr>
            <p:cNvPr id="14" name="see"/>
            <p:cNvGrpSpPr/>
            <p:nvPr/>
          </p:nvGrpSpPr>
          <p:grpSpPr>
            <a:xfrm>
              <a:off x="6516067" y="1268760"/>
              <a:ext cx="504205" cy="504000"/>
              <a:chOff x="6372051" y="2312932"/>
              <a:chExt cx="504205" cy="504000"/>
            </a:xfrm>
          </p:grpSpPr>
          <p:sp>
            <p:nvSpPr>
              <p:cNvPr id="46" name="Oval 417"/>
              <p:cNvSpPr>
                <a:spLocks noChangeAspect="1" noChangeArrowheads="1"/>
              </p:cNvSpPr>
              <p:nvPr/>
            </p:nvSpPr>
            <p:spPr bwMode="auto">
              <a:xfrm flipH="1">
                <a:off x="6444103" y="2384924"/>
                <a:ext cx="360145" cy="360000"/>
              </a:xfrm>
              <a:prstGeom prst="ellips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spcBef>
                    <a:spcPct val="20000"/>
                  </a:spcBef>
                  <a:buClr>
                    <a:schemeClr val="accent2"/>
                  </a:buClr>
                  <a:buFont typeface="Monotype Sorts"/>
                  <a:buChar char="z"/>
                  <a:defRPr kumimoji="1" sz="27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2"/>
                  </a:buClr>
                  <a:buFont typeface="Monotype Sorts"/>
                  <a:buChar char="y"/>
                  <a:defRPr kumimoji="1" sz="23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Font typeface="Monotype Sorts"/>
                  <a:buChar char="x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FontTx/>
                  <a:buNone/>
                </a:pPr>
                <a:endParaRPr kumimoji="0" lang="pl-PL" altLang="pl-PL" sz="2400">
                  <a:latin typeface="Times New Roman" pitchFamily="18" charset="0"/>
                </a:endParaRPr>
              </a:p>
            </p:txBody>
          </p:sp>
          <p:sp>
            <p:nvSpPr>
              <p:cNvPr id="47" name="Oval 417"/>
              <p:cNvSpPr>
                <a:spLocks noChangeAspect="1" noChangeArrowheads="1"/>
              </p:cNvSpPr>
              <p:nvPr/>
            </p:nvSpPr>
            <p:spPr bwMode="auto">
              <a:xfrm flipH="1">
                <a:off x="6372051" y="2312932"/>
                <a:ext cx="504205" cy="504000"/>
              </a:xfrm>
              <a:prstGeom prst="ellips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spcBef>
                    <a:spcPct val="20000"/>
                  </a:spcBef>
                  <a:buClr>
                    <a:schemeClr val="accent2"/>
                  </a:buClr>
                  <a:buFont typeface="Monotype Sorts"/>
                  <a:buChar char="z"/>
                  <a:defRPr kumimoji="1" sz="27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2"/>
                  </a:buClr>
                  <a:buFont typeface="Monotype Sorts"/>
                  <a:buChar char="y"/>
                  <a:defRPr kumimoji="1" sz="23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Font typeface="Monotype Sorts"/>
                  <a:buChar char="x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FontTx/>
                  <a:buNone/>
                </a:pPr>
                <a:endParaRPr kumimoji="0" lang="pl-PL" altLang="pl-PL" sz="2400">
                  <a:latin typeface="Times New Roman" pitchFamily="18" charset="0"/>
                </a:endParaRPr>
              </a:p>
            </p:txBody>
          </p:sp>
          <p:sp>
            <p:nvSpPr>
              <p:cNvPr id="48" name="Text Box 9"/>
              <p:cNvSpPr txBox="1">
                <a:spLocks noChangeArrowheads="1"/>
              </p:cNvSpPr>
              <p:nvPr/>
            </p:nvSpPr>
            <p:spPr bwMode="auto">
              <a:xfrm>
                <a:off x="6480212" y="2452246"/>
                <a:ext cx="290144" cy="184666"/>
              </a:xfrm>
              <a:prstGeom prst="rect">
                <a:avLst/>
              </a:prstGeom>
              <a:noFill/>
              <a:ln>
                <a:noFill/>
              </a:ln>
              <a:extLst/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>
                  <a:spcAft>
                    <a:spcPts val="1000"/>
                  </a:spcAft>
                </a:pPr>
                <a:r>
                  <a:rPr lang="pl-PL" altLang="pl-PL" sz="1200" b="1" i="1" dirty="0" smtClean="0">
                    <a:cs typeface="Times New Roman" panose="02020603050405020304" pitchFamily="18" charset="0"/>
                  </a:rPr>
                  <a:t>SEE</a:t>
                </a:r>
                <a:endParaRPr lang="pl-PL" altLang="pl-PL" sz="1200" dirty="0">
                  <a:cs typeface="Times New Roman" panose="02020603050405020304" pitchFamily="18" charset="0"/>
                </a:endParaRPr>
              </a:p>
            </p:txBody>
          </p:sp>
        </p:grpSp>
        <p:cxnSp>
          <p:nvCxnSpPr>
            <p:cNvPr id="30" name="AutoShape 31"/>
            <p:cNvCxnSpPr>
              <a:cxnSpLocks noChangeShapeType="1"/>
            </p:cNvCxnSpPr>
            <p:nvPr/>
          </p:nvCxnSpPr>
          <p:spPr bwMode="auto">
            <a:xfrm flipV="1">
              <a:off x="3527755" y="1520153"/>
              <a:ext cx="180000" cy="635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5" name="AutoShape 30"/>
            <p:cNvCxnSpPr>
              <a:cxnSpLocks noChangeShapeType="1"/>
            </p:cNvCxnSpPr>
            <p:nvPr/>
          </p:nvCxnSpPr>
          <p:spPr bwMode="auto">
            <a:xfrm flipV="1">
              <a:off x="3707755" y="1304764"/>
              <a:ext cx="2628000" cy="0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" name="Łącznik prostoliniowy 3"/>
            <p:cNvCxnSpPr/>
            <p:nvPr/>
          </p:nvCxnSpPr>
          <p:spPr bwMode="auto">
            <a:xfrm>
              <a:off x="3707755" y="1196752"/>
              <a:ext cx="0" cy="612000"/>
            </a:xfrm>
            <a:prstGeom prst="line">
              <a:avLst/>
            </a:prstGeom>
            <a:solidFill>
              <a:schemeClr val="accent1"/>
            </a:solidFill>
            <a:ln w="444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5" name="AutoShape 30"/>
            <p:cNvCxnSpPr>
              <a:cxnSpLocks noChangeShapeType="1"/>
            </p:cNvCxnSpPr>
            <p:nvPr/>
          </p:nvCxnSpPr>
          <p:spPr bwMode="auto">
            <a:xfrm flipV="1">
              <a:off x="3707755" y="1700808"/>
              <a:ext cx="2628000" cy="0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6" name="Łącznik prostoliniowy 55"/>
            <p:cNvCxnSpPr/>
            <p:nvPr/>
          </p:nvCxnSpPr>
          <p:spPr bwMode="auto">
            <a:xfrm>
              <a:off x="6336047" y="1196752"/>
              <a:ext cx="0" cy="612000"/>
            </a:xfrm>
            <a:prstGeom prst="line">
              <a:avLst/>
            </a:prstGeom>
            <a:solidFill>
              <a:schemeClr val="accent1"/>
            </a:solidFill>
            <a:ln w="444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grpSp>
          <p:nvGrpSpPr>
            <p:cNvPr id="13" name="TrfBlk"/>
            <p:cNvGrpSpPr/>
            <p:nvPr/>
          </p:nvGrpSpPr>
          <p:grpSpPr>
            <a:xfrm>
              <a:off x="3059703" y="1340768"/>
              <a:ext cx="468063" cy="324032"/>
              <a:chOff x="1979712" y="1772816"/>
              <a:chExt cx="468063" cy="324032"/>
            </a:xfrm>
          </p:grpSpPr>
          <p:sp>
            <p:nvSpPr>
              <p:cNvPr id="58" name="Oval 417"/>
              <p:cNvSpPr>
                <a:spLocks noChangeAspect="1" noChangeArrowheads="1"/>
              </p:cNvSpPr>
              <p:nvPr/>
            </p:nvSpPr>
            <p:spPr bwMode="auto">
              <a:xfrm flipH="1">
                <a:off x="2123642" y="1772848"/>
                <a:ext cx="324133" cy="324000"/>
              </a:xfrm>
              <a:prstGeom prst="ellips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spcBef>
                    <a:spcPct val="20000"/>
                  </a:spcBef>
                  <a:buClr>
                    <a:schemeClr val="accent2"/>
                  </a:buClr>
                  <a:buFont typeface="Monotype Sorts"/>
                  <a:buChar char="z"/>
                  <a:defRPr kumimoji="1" sz="27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2"/>
                  </a:buClr>
                  <a:buFont typeface="Monotype Sorts"/>
                  <a:buChar char="y"/>
                  <a:defRPr kumimoji="1" sz="23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Font typeface="Monotype Sorts"/>
                  <a:buChar char="x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FontTx/>
                  <a:buNone/>
                </a:pPr>
                <a:endParaRPr kumimoji="0" lang="pl-PL" altLang="pl-PL" sz="2400">
                  <a:latin typeface="Times New Roman" pitchFamily="18" charset="0"/>
                </a:endParaRPr>
              </a:p>
            </p:txBody>
          </p:sp>
          <p:sp>
            <p:nvSpPr>
              <p:cNvPr id="59" name="Oval 417"/>
              <p:cNvSpPr>
                <a:spLocks noChangeAspect="1" noChangeArrowheads="1"/>
              </p:cNvSpPr>
              <p:nvPr/>
            </p:nvSpPr>
            <p:spPr bwMode="auto">
              <a:xfrm flipH="1">
                <a:off x="1979712" y="1772816"/>
                <a:ext cx="324133" cy="324000"/>
              </a:xfrm>
              <a:prstGeom prst="ellips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spcBef>
                    <a:spcPct val="20000"/>
                  </a:spcBef>
                  <a:buClr>
                    <a:schemeClr val="accent2"/>
                  </a:buClr>
                  <a:buFont typeface="Monotype Sorts"/>
                  <a:buChar char="z"/>
                  <a:defRPr kumimoji="1" sz="27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2"/>
                  </a:buClr>
                  <a:buFont typeface="Monotype Sorts"/>
                  <a:buChar char="y"/>
                  <a:defRPr kumimoji="1" sz="23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Font typeface="Monotype Sorts"/>
                  <a:buChar char="x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FontTx/>
                  <a:buNone/>
                </a:pPr>
                <a:endParaRPr kumimoji="0" lang="pl-PL" altLang="pl-PL" sz="2400">
                  <a:latin typeface="Times New Roman" pitchFamily="18" charset="0"/>
                </a:endParaRPr>
              </a:p>
            </p:txBody>
          </p:sp>
        </p:grpSp>
        <p:grpSp>
          <p:nvGrpSpPr>
            <p:cNvPr id="8" name="Gen"/>
            <p:cNvGrpSpPr/>
            <p:nvPr/>
          </p:nvGrpSpPr>
          <p:grpSpPr>
            <a:xfrm>
              <a:off x="2374425" y="1340768"/>
              <a:ext cx="360148" cy="360000"/>
              <a:chOff x="1259632" y="1448780"/>
              <a:chExt cx="360148" cy="360000"/>
            </a:xfrm>
          </p:grpSpPr>
          <p:sp>
            <p:nvSpPr>
              <p:cNvPr id="43" name="Oval 417"/>
              <p:cNvSpPr>
                <a:spLocks noChangeAspect="1" noChangeArrowheads="1"/>
              </p:cNvSpPr>
              <p:nvPr/>
            </p:nvSpPr>
            <p:spPr bwMode="auto">
              <a:xfrm flipH="1">
                <a:off x="1259632" y="1448780"/>
                <a:ext cx="360148" cy="360000"/>
              </a:xfrm>
              <a:prstGeom prst="ellips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spcBef>
                    <a:spcPct val="20000"/>
                  </a:spcBef>
                  <a:buClr>
                    <a:schemeClr val="accent2"/>
                  </a:buClr>
                  <a:buFont typeface="Monotype Sorts"/>
                  <a:buChar char="z"/>
                  <a:defRPr kumimoji="1" sz="27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2"/>
                  </a:buClr>
                  <a:buFont typeface="Monotype Sorts"/>
                  <a:buChar char="y"/>
                  <a:defRPr kumimoji="1" sz="23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Font typeface="Monotype Sorts"/>
                  <a:buChar char="x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FontTx/>
                  <a:buNone/>
                </a:pPr>
                <a:endParaRPr kumimoji="0" lang="pl-PL" altLang="pl-PL" sz="2400">
                  <a:latin typeface="Times New Roman" pitchFamily="18" charset="0"/>
                </a:endParaRPr>
              </a:p>
            </p:txBody>
          </p:sp>
          <p:sp>
            <p:nvSpPr>
              <p:cNvPr id="45" name="Arc 415"/>
              <p:cNvSpPr>
                <a:spLocks/>
              </p:cNvSpPr>
              <p:nvPr/>
            </p:nvSpPr>
            <p:spPr bwMode="auto">
              <a:xfrm>
                <a:off x="1331640" y="1550888"/>
                <a:ext cx="108000" cy="72000"/>
              </a:xfrm>
              <a:custGeom>
                <a:avLst/>
                <a:gdLst>
                  <a:gd name="T0" fmla="*/ 0 w 43200"/>
                  <a:gd name="T1" fmla="*/ 0 h 22519"/>
                  <a:gd name="T2" fmla="*/ 0 w 43200"/>
                  <a:gd name="T3" fmla="*/ 0 h 22519"/>
                  <a:gd name="T4" fmla="*/ 0 w 43200"/>
                  <a:gd name="T5" fmla="*/ 0 h 22519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3200" h="22519" fill="none" extrusionOk="0">
                    <a:moveTo>
                      <a:pt x="19" y="22519"/>
                    </a:moveTo>
                    <a:cubicBezTo>
                      <a:pt x="6" y="22212"/>
                      <a:pt x="0" y="21906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-1"/>
                      <a:pt x="43199" y="9670"/>
                      <a:pt x="43200" y="21599"/>
                    </a:cubicBezTo>
                  </a:path>
                  <a:path w="43200" h="22519" stroke="0" extrusionOk="0">
                    <a:moveTo>
                      <a:pt x="19" y="22519"/>
                    </a:moveTo>
                    <a:cubicBezTo>
                      <a:pt x="6" y="22212"/>
                      <a:pt x="0" y="21906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-1"/>
                      <a:pt x="43199" y="9670"/>
                      <a:pt x="43200" y="21599"/>
                    </a:cubicBezTo>
                    <a:lnTo>
                      <a:pt x="21600" y="21600"/>
                    </a:lnTo>
                    <a:lnTo>
                      <a:pt x="19" y="22519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algn="ctr"/>
                <a:endParaRPr lang="pl-PL"/>
              </a:p>
            </p:txBody>
          </p:sp>
          <p:sp>
            <p:nvSpPr>
              <p:cNvPr id="57" name="Arc 415"/>
              <p:cNvSpPr>
                <a:spLocks/>
              </p:cNvSpPr>
              <p:nvPr/>
            </p:nvSpPr>
            <p:spPr bwMode="auto">
              <a:xfrm rot="10800000">
                <a:off x="1439652" y="1592796"/>
                <a:ext cx="108000" cy="72000"/>
              </a:xfrm>
              <a:custGeom>
                <a:avLst/>
                <a:gdLst>
                  <a:gd name="T0" fmla="*/ 0 w 43200"/>
                  <a:gd name="T1" fmla="*/ 0 h 22519"/>
                  <a:gd name="T2" fmla="*/ 0 w 43200"/>
                  <a:gd name="T3" fmla="*/ 0 h 22519"/>
                  <a:gd name="T4" fmla="*/ 0 w 43200"/>
                  <a:gd name="T5" fmla="*/ 0 h 22519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3200" h="22519" fill="none" extrusionOk="0">
                    <a:moveTo>
                      <a:pt x="19" y="22519"/>
                    </a:moveTo>
                    <a:cubicBezTo>
                      <a:pt x="6" y="22212"/>
                      <a:pt x="0" y="21906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-1"/>
                      <a:pt x="43199" y="9670"/>
                      <a:pt x="43200" y="21599"/>
                    </a:cubicBezTo>
                  </a:path>
                  <a:path w="43200" h="22519" stroke="0" extrusionOk="0">
                    <a:moveTo>
                      <a:pt x="19" y="22519"/>
                    </a:moveTo>
                    <a:cubicBezTo>
                      <a:pt x="6" y="22212"/>
                      <a:pt x="0" y="21906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-1"/>
                      <a:pt x="43199" y="9670"/>
                      <a:pt x="43200" y="21599"/>
                    </a:cubicBezTo>
                    <a:lnTo>
                      <a:pt x="21600" y="21600"/>
                    </a:lnTo>
                    <a:lnTo>
                      <a:pt x="19" y="22519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algn="ctr"/>
                <a:endParaRPr lang="pl-PL"/>
              </a:p>
            </p:txBody>
          </p:sp>
        </p:grpSp>
        <p:cxnSp>
          <p:nvCxnSpPr>
            <p:cNvPr id="60" name="AutoShape 31"/>
            <p:cNvCxnSpPr>
              <a:cxnSpLocks noChangeShapeType="1"/>
            </p:cNvCxnSpPr>
            <p:nvPr/>
          </p:nvCxnSpPr>
          <p:spPr bwMode="auto">
            <a:xfrm flipV="1">
              <a:off x="2735796" y="1520153"/>
              <a:ext cx="324000" cy="635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1" name="AutoShape 31"/>
            <p:cNvCxnSpPr>
              <a:cxnSpLocks noChangeShapeType="1"/>
            </p:cNvCxnSpPr>
            <p:nvPr/>
          </p:nvCxnSpPr>
          <p:spPr bwMode="auto">
            <a:xfrm flipV="1">
              <a:off x="6336067" y="1520788"/>
              <a:ext cx="180000" cy="635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62" name="Text Box 9"/>
            <p:cNvSpPr txBox="1">
              <a:spLocks noChangeArrowheads="1"/>
            </p:cNvSpPr>
            <p:nvPr/>
          </p:nvSpPr>
          <p:spPr bwMode="auto">
            <a:xfrm>
              <a:off x="1835696" y="1376772"/>
              <a:ext cx="248466" cy="215444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Aft>
                  <a:spcPts val="1000"/>
                </a:spcAft>
              </a:pPr>
              <a:r>
                <a:rPr lang="pl-PL" altLang="pl-PL" sz="1400" b="1" i="1" smtClean="0">
                  <a:solidFill>
                    <a:schemeClr val="accent1">
                      <a:lumMod val="75000"/>
                    </a:schemeClr>
                  </a:solidFill>
                  <a:cs typeface="Times New Roman" panose="02020603050405020304" pitchFamily="18" charset="0"/>
                </a:rPr>
                <a:t>Pm</a:t>
              </a:r>
              <a:endParaRPr lang="pl-PL" altLang="pl-PL" sz="1400" dirty="0">
                <a:solidFill>
                  <a:schemeClr val="accent1">
                    <a:lumMod val="75000"/>
                  </a:schemeClr>
                </a:solidFill>
                <a:cs typeface="Times New Roman" panose="02020603050405020304" pitchFamily="18" charset="0"/>
              </a:endParaRPr>
            </a:p>
          </p:txBody>
        </p:sp>
        <p:cxnSp>
          <p:nvCxnSpPr>
            <p:cNvPr id="37" name="AutoShape 32"/>
            <p:cNvCxnSpPr>
              <a:cxnSpLocks noChangeShapeType="1"/>
            </p:cNvCxnSpPr>
            <p:nvPr/>
          </p:nvCxnSpPr>
          <p:spPr bwMode="auto">
            <a:xfrm>
              <a:off x="2807804" y="1520704"/>
              <a:ext cx="216000" cy="84"/>
            </a:xfrm>
            <a:prstGeom prst="straightConnector1">
              <a:avLst/>
            </a:prstGeom>
            <a:noFill/>
            <a:ln w="34925">
              <a:solidFill>
                <a:srgbClr val="FF0000"/>
              </a:solidFill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5" name="Strzałka w prawo 14"/>
            <p:cNvSpPr/>
            <p:nvPr/>
          </p:nvSpPr>
          <p:spPr bwMode="auto">
            <a:xfrm>
              <a:off x="2122506" y="1448780"/>
              <a:ext cx="216000" cy="108000"/>
            </a:xfrm>
            <a:prstGeom prst="rightArrow">
              <a:avLst/>
            </a:prstGeom>
            <a:solidFill>
              <a:schemeClr val="accent1">
                <a:lumMod val="7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pl-PL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-18"/>
              </a:endParaRPr>
            </a:p>
          </p:txBody>
        </p:sp>
        <p:sp>
          <p:nvSpPr>
            <p:cNvPr id="63" name="Text Box 9"/>
            <p:cNvSpPr txBox="1">
              <a:spLocks noChangeArrowheads="1"/>
            </p:cNvSpPr>
            <p:nvPr/>
          </p:nvSpPr>
          <p:spPr bwMode="auto">
            <a:xfrm>
              <a:off x="2807804" y="1197332"/>
              <a:ext cx="189154" cy="215444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Aft>
                  <a:spcPts val="1000"/>
                </a:spcAft>
              </a:pPr>
              <a:r>
                <a:rPr lang="pl-PL" altLang="pl-PL" sz="1400" b="1" i="1" smtClean="0">
                  <a:solidFill>
                    <a:srgbClr val="FF0000"/>
                  </a:solidFill>
                  <a:cs typeface="Times New Roman" panose="02020603050405020304" pitchFamily="18" charset="0"/>
                </a:rPr>
                <a:t>Pe</a:t>
              </a:r>
              <a:endParaRPr lang="pl-PL" altLang="pl-PL" sz="1400" dirty="0">
                <a:solidFill>
                  <a:srgbClr val="FF0000"/>
                </a:solidFill>
                <a:cs typeface="Times New Roman" panose="02020603050405020304" pitchFamily="18" charset="0"/>
              </a:endParaRPr>
            </a:p>
          </p:txBody>
        </p:sp>
        <p:sp>
          <p:nvSpPr>
            <p:cNvPr id="64" name="Text Box 9"/>
            <p:cNvSpPr txBox="1">
              <a:spLocks noChangeArrowheads="1"/>
            </p:cNvSpPr>
            <p:nvPr/>
          </p:nvSpPr>
          <p:spPr bwMode="auto">
            <a:xfrm>
              <a:off x="3158710" y="1052736"/>
              <a:ext cx="198772" cy="215444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Aft>
                  <a:spcPts val="1000"/>
                </a:spcAft>
              </a:pPr>
              <a:r>
                <a:rPr lang="pl-PL" altLang="pl-PL" sz="1400" b="1" i="1" smtClean="0">
                  <a:cs typeface="Times New Roman" panose="02020603050405020304" pitchFamily="18" charset="0"/>
                </a:rPr>
                <a:t>Tb</a:t>
              </a:r>
              <a:endParaRPr lang="pl-PL" altLang="pl-PL" sz="1400" dirty="0">
                <a:cs typeface="Times New Roman" panose="02020603050405020304" pitchFamily="18" charset="0"/>
              </a:endParaRPr>
            </a:p>
          </p:txBody>
        </p:sp>
        <p:sp>
          <p:nvSpPr>
            <p:cNvPr id="65" name="Text Box 9"/>
            <p:cNvSpPr txBox="1">
              <a:spLocks noChangeArrowheads="1"/>
            </p:cNvSpPr>
            <p:nvPr/>
          </p:nvSpPr>
          <p:spPr bwMode="auto">
            <a:xfrm>
              <a:off x="2465016" y="1088740"/>
              <a:ext cx="129844" cy="215444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Aft>
                  <a:spcPts val="1000"/>
                </a:spcAft>
              </a:pPr>
              <a:r>
                <a:rPr lang="pl-PL" altLang="pl-PL" sz="1400" b="1" i="1" smtClean="0">
                  <a:cs typeface="Times New Roman" panose="02020603050405020304" pitchFamily="18" charset="0"/>
                </a:rPr>
                <a:t>G</a:t>
              </a:r>
              <a:endParaRPr lang="pl-PL" altLang="pl-PL" sz="1400" dirty="0">
                <a:cs typeface="Times New Roman" panose="02020603050405020304" pitchFamily="18" charset="0"/>
              </a:endParaRPr>
            </a:p>
          </p:txBody>
        </p:sp>
        <p:sp>
          <p:nvSpPr>
            <p:cNvPr id="66" name="Text Box 9"/>
            <p:cNvSpPr txBox="1">
              <a:spLocks noChangeArrowheads="1"/>
            </p:cNvSpPr>
            <p:nvPr/>
          </p:nvSpPr>
          <p:spPr bwMode="auto">
            <a:xfrm>
              <a:off x="4805276" y="1052736"/>
              <a:ext cx="198772" cy="215444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Aft>
                  <a:spcPts val="1000"/>
                </a:spcAft>
              </a:pPr>
              <a:r>
                <a:rPr lang="pl-PL" altLang="pl-PL" sz="1400" b="1" i="1" smtClean="0">
                  <a:cs typeface="Times New Roman" panose="02020603050405020304" pitchFamily="18" charset="0"/>
                </a:rPr>
                <a:t>L1</a:t>
              </a:r>
              <a:endParaRPr lang="pl-PL" altLang="pl-PL" sz="1400" dirty="0">
                <a:cs typeface="Times New Roman" panose="02020603050405020304" pitchFamily="18" charset="0"/>
              </a:endParaRPr>
            </a:p>
          </p:txBody>
        </p:sp>
        <p:sp>
          <p:nvSpPr>
            <p:cNvPr id="67" name="Text Box 9"/>
            <p:cNvSpPr txBox="1">
              <a:spLocks noChangeArrowheads="1"/>
            </p:cNvSpPr>
            <p:nvPr/>
          </p:nvSpPr>
          <p:spPr bwMode="auto">
            <a:xfrm>
              <a:off x="4805276" y="1701388"/>
              <a:ext cx="198772" cy="215444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Aft>
                  <a:spcPts val="1000"/>
                </a:spcAft>
              </a:pPr>
              <a:r>
                <a:rPr lang="pl-PL" altLang="pl-PL" sz="1400" b="1" i="1" smtClean="0">
                  <a:cs typeface="Times New Roman" panose="02020603050405020304" pitchFamily="18" charset="0"/>
                </a:rPr>
                <a:t>L2</a:t>
              </a:r>
              <a:endParaRPr lang="pl-PL" altLang="pl-PL" sz="1400" dirty="0">
                <a:cs typeface="Times New Roman" panose="02020603050405020304" pitchFamily="18" charset="0"/>
              </a:endParaRPr>
            </a:p>
          </p:txBody>
        </p:sp>
      </p:grpSp>
      <p:sp>
        <p:nvSpPr>
          <p:cNvPr id="6" name="Txt_Ukł_przes"/>
          <p:cNvSpPr>
            <a:spLocks noChangeArrowheads="1"/>
          </p:cNvSpPr>
          <p:nvPr/>
        </p:nvSpPr>
        <p:spPr bwMode="auto">
          <a:xfrm>
            <a:off x="1672449" y="778003"/>
            <a:ext cx="177933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z"/>
              <a:defRPr kumimoji="1" sz="27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y"/>
              <a:defRPr kumimoji="1" sz="23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x"/>
              <a:defRPr kumimoji="1" sz="21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Char char="•"/>
              <a:defRPr kumimoji="1" sz="21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kumimoji="0" lang="pl-PL" altLang="pl-PL" sz="1400" b="1" i="1" smtClean="0">
                <a:solidFill>
                  <a:srgbClr val="333399"/>
                </a:solidFill>
                <a:latin typeface="Times New Roman" pitchFamily="18" charset="0"/>
              </a:rPr>
              <a:t>Prosty układ przesyłowy</a:t>
            </a:r>
            <a:endParaRPr kumimoji="0" lang="pl-PL" altLang="pl-PL" sz="1400" b="1" i="1">
              <a:solidFill>
                <a:srgbClr val="333399"/>
              </a:solidFill>
              <a:latin typeface="Times New Roman" pitchFamily="18" charset="0"/>
            </a:endParaRPr>
          </a:p>
        </p:txBody>
      </p:sp>
      <p:sp>
        <p:nvSpPr>
          <p:cNvPr id="7" name="Tytuł"/>
          <p:cNvSpPr txBox="1">
            <a:spLocks noChangeArrowheads="1"/>
          </p:cNvSpPr>
          <p:nvPr/>
        </p:nvSpPr>
        <p:spPr bwMode="auto">
          <a:xfrm>
            <a:off x="2540194" y="381456"/>
            <a:ext cx="406361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12813" eaLnBrk="0" hangingPunct="0">
              <a:defRPr/>
            </a:pPr>
            <a:r>
              <a:rPr kumimoji="1" lang="pl-PL" sz="1400" b="1" i="1" ker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</a:t>
            </a:r>
            <a:r>
              <a:rPr kumimoji="1" lang="pl-PL" sz="1400" b="1" i="1" kern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rosty układ przesyłowy do </a:t>
            </a:r>
            <a:r>
              <a:rPr kumimoji="1" lang="pl-PL" sz="1400" b="1" i="1" ker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badania stabilności</a:t>
            </a:r>
          </a:p>
        </p:txBody>
      </p:sp>
    </p:spTree>
    <p:extLst>
      <p:ext uri="{BB962C8B-B14F-4D97-AF65-F5344CB8AC3E}">
        <p14:creationId xmlns:p14="http://schemas.microsoft.com/office/powerpoint/2010/main" val="1916316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4" grpId="0"/>
      <p:bldP spid="155" grpId="0"/>
      <p:bldP spid="151" grpId="0"/>
      <p:bldP spid="68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(delta)max"/>
          <p:cNvSpPr>
            <a:spLocks/>
          </p:cNvSpPr>
          <p:nvPr/>
        </p:nvSpPr>
        <p:spPr bwMode="auto">
          <a:xfrm>
            <a:off x="3048772" y="1620890"/>
            <a:ext cx="3432862" cy="3212849"/>
          </a:xfrm>
          <a:custGeom>
            <a:avLst/>
            <a:gdLst>
              <a:gd name="T0" fmla="*/ 0 w 4104"/>
              <a:gd name="T1" fmla="*/ 2119 h 2119"/>
              <a:gd name="T2" fmla="*/ 570 w 4104"/>
              <a:gd name="T3" fmla="*/ 1093 h 2119"/>
              <a:gd name="T4" fmla="*/ 855 w 4104"/>
              <a:gd name="T5" fmla="*/ 694 h 2119"/>
              <a:gd name="T6" fmla="*/ 1254 w 4104"/>
              <a:gd name="T7" fmla="*/ 295 h 2119"/>
              <a:gd name="T8" fmla="*/ 1710 w 4104"/>
              <a:gd name="T9" fmla="*/ 67 h 2119"/>
              <a:gd name="T10" fmla="*/ 2052 w 4104"/>
              <a:gd name="T11" fmla="*/ 10 h 2119"/>
              <a:gd name="T12" fmla="*/ 2451 w 4104"/>
              <a:gd name="T13" fmla="*/ 67 h 2119"/>
              <a:gd name="T14" fmla="*/ 3021 w 4104"/>
              <a:gd name="T15" fmla="*/ 409 h 2119"/>
              <a:gd name="T16" fmla="*/ 3534 w 4104"/>
              <a:gd name="T17" fmla="*/ 1093 h 2119"/>
              <a:gd name="T18" fmla="*/ 4104 w 4104"/>
              <a:gd name="T19" fmla="*/ 2119 h 21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4104" h="2119">
                <a:moveTo>
                  <a:pt x="0" y="2119"/>
                </a:moveTo>
                <a:cubicBezTo>
                  <a:pt x="213" y="1724"/>
                  <a:pt x="427" y="1330"/>
                  <a:pt x="570" y="1093"/>
                </a:cubicBezTo>
                <a:cubicBezTo>
                  <a:pt x="713" y="856"/>
                  <a:pt x="741" y="827"/>
                  <a:pt x="855" y="694"/>
                </a:cubicBezTo>
                <a:cubicBezTo>
                  <a:pt x="969" y="561"/>
                  <a:pt x="1112" y="399"/>
                  <a:pt x="1254" y="295"/>
                </a:cubicBezTo>
                <a:cubicBezTo>
                  <a:pt x="1396" y="191"/>
                  <a:pt x="1577" y="114"/>
                  <a:pt x="1710" y="67"/>
                </a:cubicBezTo>
                <a:cubicBezTo>
                  <a:pt x="1843" y="20"/>
                  <a:pt x="1929" y="10"/>
                  <a:pt x="2052" y="10"/>
                </a:cubicBezTo>
                <a:cubicBezTo>
                  <a:pt x="2175" y="10"/>
                  <a:pt x="2289" y="0"/>
                  <a:pt x="2451" y="67"/>
                </a:cubicBezTo>
                <a:cubicBezTo>
                  <a:pt x="2613" y="134"/>
                  <a:pt x="2841" y="238"/>
                  <a:pt x="3021" y="409"/>
                </a:cubicBezTo>
                <a:cubicBezTo>
                  <a:pt x="3201" y="580"/>
                  <a:pt x="3354" y="808"/>
                  <a:pt x="3534" y="1093"/>
                </a:cubicBezTo>
                <a:cubicBezTo>
                  <a:pt x="3714" y="1378"/>
                  <a:pt x="4009" y="1948"/>
                  <a:pt x="4104" y="2119"/>
                </a:cubicBezTo>
              </a:path>
            </a:pathLst>
          </a:custGeom>
          <a:noFill/>
          <a:ln w="254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10" name="P(delta)min"/>
          <p:cNvSpPr>
            <a:spLocks/>
          </p:cNvSpPr>
          <p:nvPr/>
        </p:nvSpPr>
        <p:spPr bwMode="auto">
          <a:xfrm>
            <a:off x="3053316" y="3620644"/>
            <a:ext cx="3432862" cy="1217638"/>
          </a:xfrm>
          <a:custGeom>
            <a:avLst/>
            <a:gdLst>
              <a:gd name="T0" fmla="*/ 0 w 4104"/>
              <a:gd name="T1" fmla="*/ 2119 h 2119"/>
              <a:gd name="T2" fmla="*/ 570 w 4104"/>
              <a:gd name="T3" fmla="*/ 1093 h 2119"/>
              <a:gd name="T4" fmla="*/ 855 w 4104"/>
              <a:gd name="T5" fmla="*/ 694 h 2119"/>
              <a:gd name="T6" fmla="*/ 1254 w 4104"/>
              <a:gd name="T7" fmla="*/ 295 h 2119"/>
              <a:gd name="T8" fmla="*/ 1710 w 4104"/>
              <a:gd name="T9" fmla="*/ 67 h 2119"/>
              <a:gd name="T10" fmla="*/ 2052 w 4104"/>
              <a:gd name="T11" fmla="*/ 10 h 2119"/>
              <a:gd name="T12" fmla="*/ 2451 w 4104"/>
              <a:gd name="T13" fmla="*/ 67 h 2119"/>
              <a:gd name="T14" fmla="*/ 3021 w 4104"/>
              <a:gd name="T15" fmla="*/ 409 h 2119"/>
              <a:gd name="T16" fmla="*/ 3534 w 4104"/>
              <a:gd name="T17" fmla="*/ 1093 h 2119"/>
              <a:gd name="T18" fmla="*/ 4104 w 4104"/>
              <a:gd name="T19" fmla="*/ 2119 h 21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4104" h="2119">
                <a:moveTo>
                  <a:pt x="0" y="2119"/>
                </a:moveTo>
                <a:cubicBezTo>
                  <a:pt x="213" y="1724"/>
                  <a:pt x="427" y="1330"/>
                  <a:pt x="570" y="1093"/>
                </a:cubicBezTo>
                <a:cubicBezTo>
                  <a:pt x="713" y="856"/>
                  <a:pt x="741" y="827"/>
                  <a:pt x="855" y="694"/>
                </a:cubicBezTo>
                <a:cubicBezTo>
                  <a:pt x="969" y="561"/>
                  <a:pt x="1112" y="399"/>
                  <a:pt x="1254" y="295"/>
                </a:cubicBezTo>
                <a:cubicBezTo>
                  <a:pt x="1396" y="191"/>
                  <a:pt x="1577" y="114"/>
                  <a:pt x="1710" y="67"/>
                </a:cubicBezTo>
                <a:cubicBezTo>
                  <a:pt x="1843" y="20"/>
                  <a:pt x="1929" y="10"/>
                  <a:pt x="2052" y="10"/>
                </a:cubicBezTo>
                <a:cubicBezTo>
                  <a:pt x="2175" y="10"/>
                  <a:pt x="2289" y="0"/>
                  <a:pt x="2451" y="67"/>
                </a:cubicBezTo>
                <a:cubicBezTo>
                  <a:pt x="2613" y="134"/>
                  <a:pt x="2841" y="238"/>
                  <a:pt x="3021" y="409"/>
                </a:cubicBezTo>
                <a:cubicBezTo>
                  <a:pt x="3201" y="580"/>
                  <a:pt x="3354" y="808"/>
                  <a:pt x="3534" y="1093"/>
                </a:cubicBezTo>
                <a:cubicBezTo>
                  <a:pt x="3714" y="1378"/>
                  <a:pt x="4009" y="1948"/>
                  <a:pt x="4104" y="2119"/>
                </a:cubicBezTo>
              </a:path>
            </a:pathLst>
          </a:custGeom>
          <a:noFill/>
          <a:ln w="254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cxnSp>
        <p:nvCxnSpPr>
          <p:cNvPr id="39" name="Ozn_Pmax"/>
          <p:cNvCxnSpPr/>
          <p:nvPr/>
        </p:nvCxnSpPr>
        <p:spPr bwMode="auto">
          <a:xfrm flipV="1">
            <a:off x="4802959" y="2720544"/>
            <a:ext cx="0" cy="2122048"/>
          </a:xfrm>
          <a:prstGeom prst="straightConnector1">
            <a:avLst/>
          </a:prstGeom>
          <a:solidFill>
            <a:schemeClr val="accent1"/>
          </a:solidFill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grpSp>
        <p:nvGrpSpPr>
          <p:cNvPr id="52" name="Pmax"/>
          <p:cNvGrpSpPr/>
          <p:nvPr/>
        </p:nvGrpSpPr>
        <p:grpSpPr>
          <a:xfrm>
            <a:off x="4802959" y="2550342"/>
            <a:ext cx="2361401" cy="1322330"/>
            <a:chOff x="4572000" y="2430706"/>
            <a:chExt cx="2361401" cy="1322330"/>
          </a:xfrm>
        </p:grpSpPr>
        <p:cxnSp>
          <p:nvCxnSpPr>
            <p:cNvPr id="98" name="Łącznik prosty ze strzałką 97"/>
            <p:cNvCxnSpPr>
              <a:stCxn id="48" idx="1"/>
            </p:cNvCxnSpPr>
            <p:nvPr/>
          </p:nvCxnSpPr>
          <p:spPr bwMode="auto">
            <a:xfrm flipH="1">
              <a:off x="4572000" y="2677825"/>
              <a:ext cx="1116124" cy="1075211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8" name="pole tekstowe 47"/>
                <p:cNvSpPr txBox="1"/>
                <p:nvPr/>
              </p:nvSpPr>
              <p:spPr>
                <a:xfrm>
                  <a:off x="5688124" y="2430706"/>
                  <a:ext cx="1245277" cy="494238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pl-PL" sz="1400" b="1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pl-PL" sz="1400" b="1" i="1" smtClean="0">
                                <a:latin typeface="Cambria Math"/>
                              </a:rPr>
                              <m:t>𝑷</m:t>
                            </m:r>
                          </m:e>
                          <m:sub>
                            <m:r>
                              <a:rPr lang="pl-PL" sz="1400" b="1" i="1" smtClean="0">
                                <a:latin typeface="Cambria Math"/>
                              </a:rPr>
                              <m:t>𝒎𝒂𝒙</m:t>
                            </m:r>
                          </m:sub>
                        </m:sSub>
                        <m:r>
                          <a:rPr lang="pl-PL" sz="1400" b="1" i="1" smtClean="0">
                            <a:latin typeface="Cambria Math"/>
                          </a:rPr>
                          <m:t>=</m:t>
                        </m:r>
                        <m:f>
                          <m:fPr>
                            <m:ctrlPr>
                              <a:rPr lang="pl-PL" sz="1400" b="1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pl-PL" sz="1400" b="1" i="1" smtClean="0">
                                <a:latin typeface="Cambria Math"/>
                              </a:rPr>
                              <m:t>𝑬</m:t>
                            </m:r>
                            <m:r>
                              <a:rPr lang="pl-PL" sz="1400" b="1" i="1" smtClean="0">
                                <a:latin typeface="Cambria Math"/>
                                <a:ea typeface="Cambria Math"/>
                              </a:rPr>
                              <m:t>∙</m:t>
                            </m:r>
                            <m:r>
                              <a:rPr lang="pl-PL" sz="1400" b="1" i="1" smtClean="0">
                                <a:latin typeface="Cambria Math"/>
                                <a:ea typeface="Cambria Math"/>
                              </a:rPr>
                              <m:t>𝑼</m:t>
                            </m:r>
                          </m:num>
                          <m:den>
                            <m:r>
                              <a:rPr lang="pl-PL" sz="1400" b="1" i="1" smtClean="0">
                                <a:latin typeface="Cambria Math"/>
                              </a:rPr>
                              <m:t>𝑿</m:t>
                            </m:r>
                          </m:den>
                        </m:f>
                      </m:oMath>
                    </m:oMathPara>
                  </a14:m>
                  <a:endParaRPr lang="pl-PL" sz="1400" b="1" dirty="0"/>
                </a:p>
              </p:txBody>
            </p:sp>
          </mc:Choice>
          <mc:Fallback xmlns="">
            <p:sp>
              <p:nvSpPr>
                <p:cNvPr id="48" name="pole tekstowe 4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688124" y="2430706"/>
                  <a:ext cx="1245277" cy="494238"/>
                </a:xfrm>
                <a:prstGeom prst="rect">
                  <a:avLst/>
                </a:prstGeom>
                <a:blipFill rotWithShape="1">
                  <a:blip r:embed="rId2"/>
                  <a:stretch>
                    <a:fillRect b="-1235"/>
                  </a:stretch>
                </a:blipFill>
              </p:spPr>
              <p:txBody>
                <a:bodyPr/>
                <a:lstStyle/>
                <a:p>
                  <a:r>
                    <a:rPr lang="pl-PL">
                      <a:noFill/>
                    </a:rPr>
                    <a:t> </a:t>
                  </a:r>
                </a:p>
              </p:txBody>
            </p:sp>
          </mc:Fallback>
        </mc:AlternateContent>
      </p:grpSp>
      <p:cxnSp>
        <p:nvCxnSpPr>
          <p:cNvPr id="90" name="dP2_w_góre"/>
          <p:cNvCxnSpPr/>
          <p:nvPr/>
        </p:nvCxnSpPr>
        <p:spPr bwMode="auto">
          <a:xfrm flipH="1" flipV="1">
            <a:off x="5667055" y="3152592"/>
            <a:ext cx="216024" cy="324036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sm" len="sm"/>
            <a:tailEnd type="arrow" w="sm" len="sm"/>
          </a:ln>
          <a:effectLst/>
        </p:spPr>
      </p:cxnSp>
      <p:cxnSp>
        <p:nvCxnSpPr>
          <p:cNvPr id="84" name="dP2_w_dół"/>
          <p:cNvCxnSpPr/>
          <p:nvPr/>
        </p:nvCxnSpPr>
        <p:spPr bwMode="auto">
          <a:xfrm flipH="1" flipV="1">
            <a:off x="5919083" y="3548636"/>
            <a:ext cx="180020" cy="324036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arrow" w="sm" len="sm"/>
            <a:tailEnd type="none" w="sm" len="sm"/>
          </a:ln>
          <a:effectLst/>
        </p:spPr>
      </p:cxnSp>
      <p:cxnSp>
        <p:nvCxnSpPr>
          <p:cNvPr id="89" name="dDlt_2_w_lewo"/>
          <p:cNvCxnSpPr/>
          <p:nvPr/>
        </p:nvCxnSpPr>
        <p:spPr bwMode="auto">
          <a:xfrm>
            <a:off x="5559043" y="4832905"/>
            <a:ext cx="288032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arrow" w="sm" len="sm"/>
            <a:tailEnd type="none" w="sm" len="sm"/>
          </a:ln>
          <a:effectLst/>
        </p:spPr>
      </p:cxnSp>
      <p:cxnSp>
        <p:nvCxnSpPr>
          <p:cNvPr id="81" name="dDlt_2_w prawo"/>
          <p:cNvCxnSpPr/>
          <p:nvPr/>
        </p:nvCxnSpPr>
        <p:spPr bwMode="auto">
          <a:xfrm>
            <a:off x="5847075" y="4832905"/>
            <a:ext cx="288032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sm" len="sm"/>
          </a:ln>
          <a:effectLst/>
        </p:spPr>
      </p:cxnSp>
      <p:sp>
        <p:nvSpPr>
          <p:cNvPr id="83" name="Txt_dDlt_2"/>
          <p:cNvSpPr txBox="1">
            <a:spLocks noChangeArrowheads="1"/>
          </p:cNvSpPr>
          <p:nvPr/>
        </p:nvSpPr>
        <p:spPr bwMode="auto">
          <a:xfrm>
            <a:off x="5988817" y="4874337"/>
            <a:ext cx="234038" cy="246221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Aft>
                <a:spcPts val="1000"/>
              </a:spcAft>
            </a:pPr>
            <a:r>
              <a:rPr lang="el-GR" altLang="pl-PL" sz="1600" b="1" i="1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Δ</a:t>
            </a:r>
            <a:r>
              <a:rPr lang="pl-PL" altLang="pl-PL" sz="1600" b="1" i="1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δ</a:t>
            </a:r>
            <a:endParaRPr lang="pl-PL" altLang="pl-PL" sz="2000" dirty="0">
              <a:solidFill>
                <a:srgbClr val="FF0000"/>
              </a:solidFill>
              <a:cs typeface="Times New Roman" panose="02020603050405020304" pitchFamily="18" charset="0"/>
            </a:endParaRPr>
          </a:p>
        </p:txBody>
      </p:sp>
      <p:grpSp>
        <p:nvGrpSpPr>
          <p:cNvPr id="7" name="Kąt_Dlt_02"/>
          <p:cNvGrpSpPr/>
          <p:nvPr/>
        </p:nvGrpSpPr>
        <p:grpSpPr>
          <a:xfrm>
            <a:off x="5675469" y="3512632"/>
            <a:ext cx="275717" cy="1666921"/>
            <a:chOff x="5444510" y="3392996"/>
            <a:chExt cx="275717" cy="1666921"/>
          </a:xfrm>
        </p:grpSpPr>
        <p:sp>
          <p:nvSpPr>
            <p:cNvPr id="51" name="Text Box 87"/>
            <p:cNvSpPr txBox="1">
              <a:spLocks noChangeArrowheads="1"/>
            </p:cNvSpPr>
            <p:nvPr/>
          </p:nvSpPr>
          <p:spPr bwMode="auto">
            <a:xfrm>
              <a:off x="5444510" y="4752140"/>
              <a:ext cx="275717" cy="30777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Aft>
                  <a:spcPts val="1000"/>
                </a:spcAft>
              </a:pPr>
              <a:r>
                <a:rPr lang="pl-PL" altLang="pl-PL" sz="1600" b="1" i="1" dirty="0" smtClean="0">
                  <a:cs typeface="Times New Roman" panose="02020603050405020304" pitchFamily="18" charset="0"/>
                </a:rPr>
                <a:t>δ</a:t>
              </a:r>
              <a:r>
                <a:rPr lang="pl-PL" altLang="pl-PL" sz="2000" b="1" i="1" baseline="-25000" dirty="0" smtClean="0">
                  <a:cs typeface="Times New Roman" panose="02020603050405020304" pitchFamily="18" charset="0"/>
                </a:rPr>
                <a:t>o2</a:t>
              </a:r>
              <a:endParaRPr lang="pl-PL" altLang="pl-PL" sz="2000" dirty="0">
                <a:cs typeface="Times New Roman" panose="02020603050405020304" pitchFamily="18" charset="0"/>
              </a:endParaRPr>
            </a:p>
          </p:txBody>
        </p:sp>
        <p:cxnSp>
          <p:nvCxnSpPr>
            <p:cNvPr id="80" name="Łącznik prostoliniowy 79"/>
            <p:cNvCxnSpPr/>
            <p:nvPr/>
          </p:nvCxnSpPr>
          <p:spPr bwMode="auto">
            <a:xfrm>
              <a:off x="5616116" y="3429000"/>
              <a:ext cx="7136" cy="1271002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77" name="Oval 23"/>
            <p:cNvSpPr>
              <a:spLocks noChangeAspect="1" noChangeArrowheads="1"/>
            </p:cNvSpPr>
            <p:nvPr/>
          </p:nvSpPr>
          <p:spPr bwMode="auto">
            <a:xfrm>
              <a:off x="5593488" y="3392996"/>
              <a:ext cx="58632" cy="58662"/>
            </a:xfrm>
            <a:prstGeom prst="ellipse">
              <a:avLst/>
            </a:prstGeom>
            <a:solidFill>
              <a:schemeClr val="tx1"/>
            </a:solidFill>
            <a:ln w="19050" algn="ctr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pl-PL" altLang="pl-PL" sz="1400">
                <a:cs typeface="Times New Roman" panose="02020603050405020304" pitchFamily="18" charset="0"/>
              </a:endParaRPr>
            </a:p>
          </p:txBody>
        </p:sp>
      </p:grpSp>
      <p:cxnSp>
        <p:nvCxnSpPr>
          <p:cNvPr id="78" name="Pm=Pe_2"/>
          <p:cNvCxnSpPr/>
          <p:nvPr/>
        </p:nvCxnSpPr>
        <p:spPr bwMode="auto">
          <a:xfrm>
            <a:off x="3038763" y="3548636"/>
            <a:ext cx="2808312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grpSp>
        <p:nvGrpSpPr>
          <p:cNvPr id="61" name="Pham"/>
          <p:cNvGrpSpPr/>
          <p:nvPr/>
        </p:nvGrpSpPr>
        <p:grpSpPr>
          <a:xfrm>
            <a:off x="2210671" y="2864560"/>
            <a:ext cx="1836204" cy="684076"/>
            <a:chOff x="1979712" y="2744924"/>
            <a:chExt cx="1836204" cy="684076"/>
          </a:xfrm>
        </p:grpSpPr>
        <p:cxnSp>
          <p:nvCxnSpPr>
            <p:cNvPr id="65" name="Łącznik prostoliniowy 64"/>
            <p:cNvCxnSpPr/>
            <p:nvPr/>
          </p:nvCxnSpPr>
          <p:spPr bwMode="auto">
            <a:xfrm>
              <a:off x="3134429" y="2924944"/>
              <a:ext cx="681487" cy="0"/>
            </a:xfrm>
            <a:prstGeom prst="line">
              <a:avLst/>
            </a:prstGeom>
            <a:solidFill>
              <a:schemeClr val="accent1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362" name="Łącznik prosty ze strzałką 14361"/>
            <p:cNvCxnSpPr/>
            <p:nvPr/>
          </p:nvCxnSpPr>
          <p:spPr bwMode="auto">
            <a:xfrm>
              <a:off x="3275856" y="2924944"/>
              <a:ext cx="0" cy="504056"/>
            </a:xfrm>
            <a:prstGeom prst="straightConnector1">
              <a:avLst/>
            </a:prstGeom>
            <a:solidFill>
              <a:schemeClr val="accent1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/>
              <a:tailEnd type="arrow"/>
            </a:ln>
            <a:effectLst/>
          </p:spPr>
        </p:cxnSp>
        <p:sp>
          <p:nvSpPr>
            <p:cNvPr id="70" name="Text Box 86"/>
            <p:cNvSpPr txBox="1">
              <a:spLocks noChangeArrowheads="1"/>
            </p:cNvSpPr>
            <p:nvPr/>
          </p:nvSpPr>
          <p:spPr bwMode="auto">
            <a:xfrm>
              <a:off x="1979712" y="2744924"/>
              <a:ext cx="437620" cy="30777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Aft>
                  <a:spcPts val="1000"/>
                </a:spcAft>
              </a:pPr>
              <a:r>
                <a:rPr lang="pl-PL" altLang="pl-PL" sz="1600" b="1" i="1" dirty="0" err="1" smtClean="0">
                  <a:cs typeface="Times New Roman" panose="02020603050405020304" pitchFamily="18" charset="0"/>
                </a:rPr>
                <a:t>P</a:t>
              </a:r>
              <a:r>
                <a:rPr lang="pl-PL" altLang="pl-PL" sz="2000" b="1" i="1" baseline="-25000" dirty="0" err="1" smtClean="0">
                  <a:cs typeface="Times New Roman" panose="02020603050405020304" pitchFamily="18" charset="0"/>
                </a:rPr>
                <a:t>ham</a:t>
              </a:r>
              <a:endParaRPr lang="pl-PL" altLang="pl-PL" sz="2000" i="1" dirty="0">
                <a:cs typeface="Times New Roman" panose="02020603050405020304" pitchFamily="18" charset="0"/>
              </a:endParaRPr>
            </a:p>
          </p:txBody>
        </p:sp>
        <p:cxnSp>
          <p:nvCxnSpPr>
            <p:cNvPr id="14366" name="Łącznik prosty ze strzałką 14365"/>
            <p:cNvCxnSpPr>
              <a:stCxn id="70" idx="3"/>
            </p:cNvCxnSpPr>
            <p:nvPr/>
          </p:nvCxnSpPr>
          <p:spPr bwMode="auto">
            <a:xfrm>
              <a:off x="2417332" y="2898813"/>
              <a:ext cx="858524" cy="278159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5" name="Kąt_Dlt-0"/>
          <p:cNvGrpSpPr/>
          <p:nvPr/>
        </p:nvGrpSpPr>
        <p:grpSpPr>
          <a:xfrm>
            <a:off x="3650222" y="3517212"/>
            <a:ext cx="211105" cy="1688066"/>
            <a:chOff x="3419263" y="3397576"/>
            <a:chExt cx="211105" cy="1688066"/>
          </a:xfrm>
        </p:grpSpPr>
        <p:sp>
          <p:nvSpPr>
            <p:cNvPr id="31" name="Text Box 87"/>
            <p:cNvSpPr txBox="1">
              <a:spLocks noChangeArrowheads="1"/>
            </p:cNvSpPr>
            <p:nvPr/>
          </p:nvSpPr>
          <p:spPr bwMode="auto">
            <a:xfrm>
              <a:off x="3439610" y="4777865"/>
              <a:ext cx="190758" cy="30777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Aft>
                  <a:spcPts val="1000"/>
                </a:spcAft>
              </a:pPr>
              <a:r>
                <a:rPr lang="pl-PL" altLang="pl-PL" sz="1600" b="1" i="1" dirty="0" err="1" smtClean="0">
                  <a:cs typeface="Times New Roman" panose="02020603050405020304" pitchFamily="18" charset="0"/>
                </a:rPr>
                <a:t>δ</a:t>
              </a:r>
              <a:r>
                <a:rPr lang="pl-PL" altLang="pl-PL" sz="2000" b="1" i="1" baseline="-25000" dirty="0" err="1" smtClean="0">
                  <a:cs typeface="Times New Roman" panose="02020603050405020304" pitchFamily="18" charset="0"/>
                </a:rPr>
                <a:t>o</a:t>
              </a:r>
              <a:endParaRPr lang="pl-PL" altLang="pl-PL" sz="2000" dirty="0">
                <a:cs typeface="Times New Roman" panose="02020603050405020304" pitchFamily="18" charset="0"/>
              </a:endParaRPr>
            </a:p>
          </p:txBody>
        </p:sp>
        <p:cxnSp>
          <p:nvCxnSpPr>
            <p:cNvPr id="27" name="Łącznik prostoliniowy 26"/>
            <p:cNvCxnSpPr/>
            <p:nvPr/>
          </p:nvCxnSpPr>
          <p:spPr bwMode="auto">
            <a:xfrm>
              <a:off x="3460683" y="3447647"/>
              <a:ext cx="7136" cy="1271002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9" name="Oval 23"/>
            <p:cNvSpPr>
              <a:spLocks noChangeAspect="1" noChangeArrowheads="1"/>
            </p:cNvSpPr>
            <p:nvPr/>
          </p:nvSpPr>
          <p:spPr bwMode="auto">
            <a:xfrm>
              <a:off x="3419263" y="3397576"/>
              <a:ext cx="58632" cy="58662"/>
            </a:xfrm>
            <a:prstGeom prst="ellipse">
              <a:avLst/>
            </a:prstGeom>
            <a:solidFill>
              <a:schemeClr val="tx1"/>
            </a:solidFill>
            <a:ln w="19050" algn="ctr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pl-PL" altLang="pl-PL" sz="1400">
                <a:cs typeface="Times New Roman" panose="02020603050405020304" pitchFamily="18" charset="0"/>
              </a:endParaRPr>
            </a:p>
          </p:txBody>
        </p:sp>
      </p:grpSp>
      <p:grpSp>
        <p:nvGrpSpPr>
          <p:cNvPr id="4" name="Pm=Pe"/>
          <p:cNvGrpSpPr/>
          <p:nvPr/>
        </p:nvGrpSpPr>
        <p:grpSpPr>
          <a:xfrm>
            <a:off x="2406083" y="3383231"/>
            <a:ext cx="1285086" cy="307777"/>
            <a:chOff x="2175124" y="3263595"/>
            <a:chExt cx="1285086" cy="307777"/>
          </a:xfrm>
        </p:grpSpPr>
        <p:cxnSp>
          <p:nvCxnSpPr>
            <p:cNvPr id="19" name="Łącznik prostoliniowy 18"/>
            <p:cNvCxnSpPr/>
            <p:nvPr/>
          </p:nvCxnSpPr>
          <p:spPr bwMode="auto">
            <a:xfrm>
              <a:off x="2812210" y="3429000"/>
              <a:ext cx="648000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0" name="Text Box 86"/>
            <p:cNvSpPr txBox="1">
              <a:spLocks noChangeArrowheads="1"/>
            </p:cNvSpPr>
            <p:nvPr/>
          </p:nvSpPr>
          <p:spPr bwMode="auto">
            <a:xfrm>
              <a:off x="2175124" y="3263595"/>
              <a:ext cx="575479" cy="30777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Aft>
                  <a:spcPts val="1000"/>
                </a:spcAft>
              </a:pPr>
              <a:r>
                <a:rPr lang="pl-PL" altLang="pl-PL" sz="1600" b="1" i="1" dirty="0" smtClean="0">
                  <a:cs typeface="Times New Roman" panose="02020603050405020304" pitchFamily="18" charset="0"/>
                </a:rPr>
                <a:t>P</a:t>
              </a:r>
              <a:r>
                <a:rPr lang="pl-PL" altLang="pl-PL" sz="2000" b="1" i="1" baseline="-25000" dirty="0" smtClean="0">
                  <a:cs typeface="Times New Roman" panose="02020603050405020304" pitchFamily="18" charset="0"/>
                </a:rPr>
                <a:t>m</a:t>
              </a:r>
              <a:r>
                <a:rPr lang="pl-PL" altLang="pl-PL" sz="1600" b="1" i="1" dirty="0" smtClean="0">
                  <a:cs typeface="Times New Roman" panose="02020603050405020304" pitchFamily="18" charset="0"/>
                </a:rPr>
                <a:t>=P</a:t>
              </a:r>
              <a:r>
                <a:rPr lang="pl-PL" altLang="pl-PL" sz="2000" b="1" i="1" baseline="-25000" dirty="0" smtClean="0">
                  <a:cs typeface="Times New Roman" panose="02020603050405020304" pitchFamily="18" charset="0"/>
                </a:rPr>
                <a:t>e</a:t>
              </a:r>
              <a:endParaRPr lang="pl-PL" altLang="pl-PL" sz="2000" i="1" dirty="0">
                <a:cs typeface="Times New Roman" panose="02020603050405020304" pitchFamily="18" charset="0"/>
              </a:endParaRPr>
            </a:p>
          </p:txBody>
        </p:sp>
      </p:grpSp>
      <p:sp>
        <p:nvSpPr>
          <p:cNvPr id="9" name="P(delta)"/>
          <p:cNvSpPr>
            <a:spLocks/>
          </p:cNvSpPr>
          <p:nvPr/>
        </p:nvSpPr>
        <p:spPr bwMode="auto">
          <a:xfrm>
            <a:off x="3051044" y="2712711"/>
            <a:ext cx="3432862" cy="2123300"/>
          </a:xfrm>
          <a:custGeom>
            <a:avLst/>
            <a:gdLst>
              <a:gd name="T0" fmla="*/ 0 w 4104"/>
              <a:gd name="T1" fmla="*/ 2119 h 2119"/>
              <a:gd name="T2" fmla="*/ 570 w 4104"/>
              <a:gd name="T3" fmla="*/ 1093 h 2119"/>
              <a:gd name="T4" fmla="*/ 855 w 4104"/>
              <a:gd name="T5" fmla="*/ 694 h 2119"/>
              <a:gd name="T6" fmla="*/ 1254 w 4104"/>
              <a:gd name="T7" fmla="*/ 295 h 2119"/>
              <a:gd name="T8" fmla="*/ 1710 w 4104"/>
              <a:gd name="T9" fmla="*/ 67 h 2119"/>
              <a:gd name="T10" fmla="*/ 2052 w 4104"/>
              <a:gd name="T11" fmla="*/ 10 h 2119"/>
              <a:gd name="T12" fmla="*/ 2451 w 4104"/>
              <a:gd name="T13" fmla="*/ 67 h 2119"/>
              <a:gd name="T14" fmla="*/ 3021 w 4104"/>
              <a:gd name="T15" fmla="*/ 409 h 2119"/>
              <a:gd name="T16" fmla="*/ 3534 w 4104"/>
              <a:gd name="T17" fmla="*/ 1093 h 2119"/>
              <a:gd name="T18" fmla="*/ 4104 w 4104"/>
              <a:gd name="T19" fmla="*/ 2119 h 21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4104" h="2119">
                <a:moveTo>
                  <a:pt x="0" y="2119"/>
                </a:moveTo>
                <a:cubicBezTo>
                  <a:pt x="213" y="1724"/>
                  <a:pt x="427" y="1330"/>
                  <a:pt x="570" y="1093"/>
                </a:cubicBezTo>
                <a:cubicBezTo>
                  <a:pt x="713" y="856"/>
                  <a:pt x="741" y="827"/>
                  <a:pt x="855" y="694"/>
                </a:cubicBezTo>
                <a:cubicBezTo>
                  <a:pt x="969" y="561"/>
                  <a:pt x="1112" y="399"/>
                  <a:pt x="1254" y="295"/>
                </a:cubicBezTo>
                <a:cubicBezTo>
                  <a:pt x="1396" y="191"/>
                  <a:pt x="1577" y="114"/>
                  <a:pt x="1710" y="67"/>
                </a:cubicBezTo>
                <a:cubicBezTo>
                  <a:pt x="1843" y="20"/>
                  <a:pt x="1929" y="10"/>
                  <a:pt x="2052" y="10"/>
                </a:cubicBezTo>
                <a:cubicBezTo>
                  <a:pt x="2175" y="10"/>
                  <a:pt x="2289" y="0"/>
                  <a:pt x="2451" y="67"/>
                </a:cubicBezTo>
                <a:cubicBezTo>
                  <a:pt x="2613" y="134"/>
                  <a:pt x="2841" y="238"/>
                  <a:pt x="3021" y="409"/>
                </a:cubicBezTo>
                <a:cubicBezTo>
                  <a:pt x="3201" y="580"/>
                  <a:pt x="3354" y="808"/>
                  <a:pt x="3534" y="1093"/>
                </a:cubicBezTo>
                <a:cubicBezTo>
                  <a:pt x="3714" y="1378"/>
                  <a:pt x="4009" y="1948"/>
                  <a:pt x="4104" y="2119"/>
                </a:cubicBezTo>
              </a:path>
            </a:pathLst>
          </a:custGeom>
          <a:noFill/>
          <a:ln w="22225" cap="flat" cmpd="sng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grpSp>
        <p:nvGrpSpPr>
          <p:cNvPr id="11" name="Osie"/>
          <p:cNvGrpSpPr/>
          <p:nvPr/>
        </p:nvGrpSpPr>
        <p:grpSpPr>
          <a:xfrm>
            <a:off x="2910172" y="1629259"/>
            <a:ext cx="4008190" cy="3486554"/>
            <a:chOff x="1816139" y="-717660"/>
            <a:chExt cx="4008190" cy="3486554"/>
          </a:xfrm>
        </p:grpSpPr>
        <p:sp>
          <p:nvSpPr>
            <p:cNvPr id="12" name="Text Box 114"/>
            <p:cNvSpPr txBox="1">
              <a:spLocks noChangeArrowheads="1"/>
            </p:cNvSpPr>
            <p:nvPr/>
          </p:nvSpPr>
          <p:spPr bwMode="auto">
            <a:xfrm>
              <a:off x="1816139" y="2436732"/>
              <a:ext cx="102592" cy="24622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Aft>
                  <a:spcPts val="1000"/>
                </a:spcAft>
              </a:pPr>
              <a:r>
                <a:rPr lang="pl-PL" altLang="pl-PL" sz="1600" b="1" i="1" dirty="0">
                  <a:cs typeface="Times New Roman" panose="02020603050405020304" pitchFamily="18" charset="0"/>
                </a:rPr>
                <a:t>0</a:t>
              </a:r>
              <a:endParaRPr lang="pl-PL" altLang="pl-PL" sz="1600" i="1" dirty="0">
                <a:cs typeface="Times New Roman" panose="02020603050405020304" pitchFamily="18" charset="0"/>
              </a:endParaRPr>
            </a:p>
          </p:txBody>
        </p:sp>
        <p:sp>
          <p:nvSpPr>
            <p:cNvPr id="13" name="Text Box 86"/>
            <p:cNvSpPr txBox="1">
              <a:spLocks noChangeArrowheads="1"/>
            </p:cNvSpPr>
            <p:nvPr/>
          </p:nvSpPr>
          <p:spPr bwMode="auto">
            <a:xfrm>
              <a:off x="1996372" y="-591134"/>
              <a:ext cx="125034" cy="24622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Aft>
                  <a:spcPts val="1000"/>
                </a:spcAft>
              </a:pPr>
              <a:r>
                <a:rPr lang="pl-PL" altLang="pl-PL" sz="1600" b="1" i="1" dirty="0" smtClean="0">
                  <a:cs typeface="Times New Roman" panose="02020603050405020304" pitchFamily="18" charset="0"/>
                </a:rPr>
                <a:t>P</a:t>
              </a:r>
              <a:endParaRPr lang="pl-PL" altLang="pl-PL" sz="1600" i="1" dirty="0">
                <a:cs typeface="Times New Roman" panose="02020603050405020304" pitchFamily="18" charset="0"/>
              </a:endParaRPr>
            </a:p>
          </p:txBody>
        </p:sp>
        <p:sp>
          <p:nvSpPr>
            <p:cNvPr id="14" name="Text Box 87"/>
            <p:cNvSpPr txBox="1">
              <a:spLocks noChangeArrowheads="1"/>
            </p:cNvSpPr>
            <p:nvPr/>
          </p:nvSpPr>
          <p:spPr bwMode="auto">
            <a:xfrm>
              <a:off x="5658886" y="2553450"/>
              <a:ext cx="91372" cy="21544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Aft>
                  <a:spcPts val="1000"/>
                </a:spcAft>
              </a:pPr>
              <a:r>
                <a:rPr lang="pl-PL" altLang="pl-PL" sz="1400" b="1" i="1" dirty="0">
                  <a:cs typeface="Times New Roman" panose="02020603050405020304" pitchFamily="18" charset="0"/>
                </a:rPr>
                <a:t>δ</a:t>
              </a:r>
              <a:endParaRPr lang="pl-PL" altLang="pl-PL" sz="1400" dirty="0">
                <a:cs typeface="Times New Roman" panose="02020603050405020304" pitchFamily="18" charset="0"/>
              </a:endParaRPr>
            </a:p>
          </p:txBody>
        </p:sp>
        <p:cxnSp>
          <p:nvCxnSpPr>
            <p:cNvPr id="15" name="AutoShape 88"/>
            <p:cNvCxnSpPr>
              <a:cxnSpLocks noChangeShapeType="1"/>
            </p:cNvCxnSpPr>
            <p:nvPr/>
          </p:nvCxnSpPr>
          <p:spPr bwMode="auto">
            <a:xfrm flipH="1" flipV="1">
              <a:off x="1931884" y="-717660"/>
              <a:ext cx="18147" cy="3206855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arrow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6" name="AutoShape 89"/>
            <p:cNvCxnSpPr>
              <a:cxnSpLocks noChangeShapeType="1"/>
            </p:cNvCxnSpPr>
            <p:nvPr/>
          </p:nvCxnSpPr>
          <p:spPr bwMode="auto">
            <a:xfrm flipV="1">
              <a:off x="1953204" y="2488019"/>
              <a:ext cx="3871125" cy="2920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arrow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53" name="Wykres_obroty"/>
          <p:cNvGrpSpPr/>
          <p:nvPr/>
        </p:nvGrpSpPr>
        <p:grpSpPr>
          <a:xfrm>
            <a:off x="3939055" y="3044580"/>
            <a:ext cx="1728000" cy="1497377"/>
            <a:chOff x="2160000" y="1778623"/>
            <a:chExt cx="1728000" cy="1497377"/>
          </a:xfrm>
        </p:grpSpPr>
        <p:graphicFrame>
          <p:nvGraphicFramePr>
            <p:cNvPr id="54" name="Wykres 53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3168606003"/>
                </p:ext>
              </p:extLst>
            </p:nvPr>
          </p:nvGraphicFramePr>
          <p:xfrm>
            <a:off x="2160000" y="1836000"/>
            <a:ext cx="1728000" cy="14400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sp>
          <p:nvSpPr>
            <p:cNvPr id="55" name="Text Box 86"/>
            <p:cNvSpPr txBox="1">
              <a:spLocks noChangeArrowheads="1"/>
            </p:cNvSpPr>
            <p:nvPr/>
          </p:nvSpPr>
          <p:spPr bwMode="auto">
            <a:xfrm>
              <a:off x="2375756" y="1778623"/>
              <a:ext cx="113814" cy="246221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Aft>
                  <a:spcPts val="1000"/>
                </a:spcAft>
              </a:pPr>
              <a:r>
                <a:rPr lang="pl-PL" altLang="pl-PL" sz="1600" b="1" i="1" smtClean="0">
                  <a:cs typeface="Times New Roman" panose="02020603050405020304" pitchFamily="18" charset="0"/>
                </a:rPr>
                <a:t>n</a:t>
              </a:r>
              <a:endParaRPr lang="pl-PL" altLang="pl-PL" sz="1600" i="1" dirty="0">
                <a:cs typeface="Times New Roman" panose="02020603050405020304" pitchFamily="18" charset="0"/>
              </a:endParaRPr>
            </a:p>
          </p:txBody>
        </p:sp>
        <p:sp>
          <p:nvSpPr>
            <p:cNvPr id="56" name="Text Box 86"/>
            <p:cNvSpPr txBox="1">
              <a:spLocks noChangeArrowheads="1"/>
            </p:cNvSpPr>
            <p:nvPr/>
          </p:nvSpPr>
          <p:spPr bwMode="auto">
            <a:xfrm>
              <a:off x="3743908" y="2024844"/>
              <a:ext cx="57708" cy="246221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Aft>
                  <a:spcPts val="1000"/>
                </a:spcAft>
              </a:pPr>
              <a:r>
                <a:rPr lang="pl-PL" altLang="pl-PL" sz="1600" b="1" i="1" smtClean="0">
                  <a:cs typeface="Times New Roman" panose="02020603050405020304" pitchFamily="18" charset="0"/>
                </a:rPr>
                <a:t>t</a:t>
              </a:r>
              <a:endParaRPr lang="pl-PL" altLang="pl-PL" sz="1600" i="1" dirty="0">
                <a:cs typeface="Times New Roman" panose="02020603050405020304" pitchFamily="18" charset="0"/>
              </a:endParaRPr>
            </a:p>
          </p:txBody>
        </p:sp>
        <p:cxnSp>
          <p:nvCxnSpPr>
            <p:cNvPr id="57" name="Łącznik prostoliniowy 56"/>
            <p:cNvCxnSpPr/>
            <p:nvPr/>
          </p:nvCxnSpPr>
          <p:spPr bwMode="auto">
            <a:xfrm>
              <a:off x="2303748" y="2384884"/>
              <a:ext cx="1584000" cy="0"/>
            </a:xfrm>
            <a:prstGeom prst="line">
              <a:avLst/>
            </a:prstGeom>
            <a:solidFill>
              <a:schemeClr val="accent1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cxnSp>
          <p:nvCxnSpPr>
            <p:cNvPr id="58" name="Łącznik prostoliniowy 57"/>
            <p:cNvCxnSpPr/>
            <p:nvPr/>
          </p:nvCxnSpPr>
          <p:spPr bwMode="auto">
            <a:xfrm flipV="1">
              <a:off x="2303748" y="1916884"/>
              <a:ext cx="0" cy="1008000"/>
            </a:xfrm>
            <a:prstGeom prst="line">
              <a:avLst/>
            </a:prstGeom>
            <a:solidFill>
              <a:schemeClr val="accent1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</p:grpSp>
      <p:sp>
        <p:nvSpPr>
          <p:cNvPr id="20" name="dP-&gt;Po"/>
          <p:cNvSpPr/>
          <p:nvPr/>
        </p:nvSpPr>
        <p:spPr bwMode="auto">
          <a:xfrm>
            <a:off x="3638915" y="3536464"/>
            <a:ext cx="45244" cy="66675"/>
          </a:xfrm>
          <a:custGeom>
            <a:avLst/>
            <a:gdLst>
              <a:gd name="connsiteX0" fmla="*/ 0 w 45244"/>
              <a:gd name="connsiteY0" fmla="*/ 66675 h 66675"/>
              <a:gd name="connsiteX1" fmla="*/ 45244 w 45244"/>
              <a:gd name="connsiteY1" fmla="*/ 0 h 66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5244" h="66675">
                <a:moveTo>
                  <a:pt x="0" y="66675"/>
                </a:moveTo>
                <a:lnTo>
                  <a:pt x="45244" y="0"/>
                </a:lnTo>
              </a:path>
            </a:pathLst>
          </a:cu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oval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-18"/>
            </a:endParaRPr>
          </a:p>
        </p:txBody>
      </p:sp>
      <p:sp>
        <p:nvSpPr>
          <p:cNvPr id="18" name="dP_02_w_dół"/>
          <p:cNvSpPr/>
          <p:nvPr/>
        </p:nvSpPr>
        <p:spPr bwMode="auto">
          <a:xfrm>
            <a:off x="3597873" y="3396521"/>
            <a:ext cx="180000" cy="286606"/>
          </a:xfrm>
          <a:custGeom>
            <a:avLst/>
            <a:gdLst>
              <a:gd name="connsiteX0" fmla="*/ 173831 w 173831"/>
              <a:gd name="connsiteY0" fmla="*/ 0 h 257175"/>
              <a:gd name="connsiteX1" fmla="*/ 90488 w 173831"/>
              <a:gd name="connsiteY1" fmla="*/ 114300 h 257175"/>
              <a:gd name="connsiteX2" fmla="*/ 0 w 173831"/>
              <a:gd name="connsiteY2" fmla="*/ 257175 h 257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3831" h="257175">
                <a:moveTo>
                  <a:pt x="173831" y="0"/>
                </a:moveTo>
                <a:cubicBezTo>
                  <a:pt x="146645" y="35718"/>
                  <a:pt x="119460" y="71437"/>
                  <a:pt x="90488" y="114300"/>
                </a:cubicBezTo>
                <a:cubicBezTo>
                  <a:pt x="61516" y="157163"/>
                  <a:pt x="30758" y="207169"/>
                  <a:pt x="0" y="257175"/>
                </a:cubicBezTo>
              </a:path>
            </a:pathLst>
          </a:cu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oval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-18"/>
            </a:endParaRPr>
          </a:p>
        </p:txBody>
      </p:sp>
      <p:sp>
        <p:nvSpPr>
          <p:cNvPr id="17" name="dP_02_w_górę"/>
          <p:cNvSpPr/>
          <p:nvPr/>
        </p:nvSpPr>
        <p:spPr bwMode="auto">
          <a:xfrm>
            <a:off x="3488509" y="3343849"/>
            <a:ext cx="328613" cy="535781"/>
          </a:xfrm>
          <a:custGeom>
            <a:avLst/>
            <a:gdLst>
              <a:gd name="connsiteX0" fmla="*/ 0 w 328613"/>
              <a:gd name="connsiteY0" fmla="*/ 535781 h 535781"/>
              <a:gd name="connsiteX1" fmla="*/ 145256 w 328613"/>
              <a:gd name="connsiteY1" fmla="*/ 266700 h 535781"/>
              <a:gd name="connsiteX2" fmla="*/ 271463 w 328613"/>
              <a:gd name="connsiteY2" fmla="*/ 76200 h 535781"/>
              <a:gd name="connsiteX3" fmla="*/ 328613 w 328613"/>
              <a:gd name="connsiteY3" fmla="*/ 0 h 535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28613" h="535781">
                <a:moveTo>
                  <a:pt x="0" y="535781"/>
                </a:moveTo>
                <a:cubicBezTo>
                  <a:pt x="50006" y="439539"/>
                  <a:pt x="100012" y="343297"/>
                  <a:pt x="145256" y="266700"/>
                </a:cubicBezTo>
                <a:cubicBezTo>
                  <a:pt x="190500" y="190103"/>
                  <a:pt x="240904" y="120650"/>
                  <a:pt x="271463" y="76200"/>
                </a:cubicBezTo>
                <a:cubicBezTo>
                  <a:pt x="302022" y="31750"/>
                  <a:pt x="319485" y="12303"/>
                  <a:pt x="328613" y="0"/>
                </a:cubicBezTo>
              </a:path>
            </a:pathLst>
          </a:cu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oval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-18"/>
            </a:endParaRPr>
          </a:p>
        </p:txBody>
      </p:sp>
      <p:sp>
        <p:nvSpPr>
          <p:cNvPr id="8" name="dP_01_w_dół"/>
          <p:cNvSpPr/>
          <p:nvPr/>
        </p:nvSpPr>
        <p:spPr bwMode="auto">
          <a:xfrm>
            <a:off x="3481365" y="3065242"/>
            <a:ext cx="552450" cy="831057"/>
          </a:xfrm>
          <a:custGeom>
            <a:avLst/>
            <a:gdLst>
              <a:gd name="connsiteX0" fmla="*/ 552450 w 552450"/>
              <a:gd name="connsiteY0" fmla="*/ 0 h 831057"/>
              <a:gd name="connsiteX1" fmla="*/ 407194 w 552450"/>
              <a:gd name="connsiteY1" fmla="*/ 176213 h 831057"/>
              <a:gd name="connsiteX2" fmla="*/ 330994 w 552450"/>
              <a:gd name="connsiteY2" fmla="*/ 280988 h 831057"/>
              <a:gd name="connsiteX3" fmla="*/ 185738 w 552450"/>
              <a:gd name="connsiteY3" fmla="*/ 481013 h 831057"/>
              <a:gd name="connsiteX4" fmla="*/ 109538 w 552450"/>
              <a:gd name="connsiteY4" fmla="*/ 616744 h 831057"/>
              <a:gd name="connsiteX5" fmla="*/ 45244 w 552450"/>
              <a:gd name="connsiteY5" fmla="*/ 738188 h 831057"/>
              <a:gd name="connsiteX6" fmla="*/ 0 w 552450"/>
              <a:gd name="connsiteY6" fmla="*/ 831057 h 8310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52450" h="831057">
                <a:moveTo>
                  <a:pt x="552450" y="0"/>
                </a:moveTo>
                <a:cubicBezTo>
                  <a:pt x="498276" y="64691"/>
                  <a:pt x="444103" y="129382"/>
                  <a:pt x="407194" y="176213"/>
                </a:cubicBezTo>
                <a:cubicBezTo>
                  <a:pt x="370285" y="223044"/>
                  <a:pt x="330994" y="280988"/>
                  <a:pt x="330994" y="280988"/>
                </a:cubicBezTo>
                <a:cubicBezTo>
                  <a:pt x="294085" y="331788"/>
                  <a:pt x="222647" y="425054"/>
                  <a:pt x="185738" y="481013"/>
                </a:cubicBezTo>
                <a:cubicBezTo>
                  <a:pt x="148829" y="536972"/>
                  <a:pt x="132954" y="573882"/>
                  <a:pt x="109538" y="616744"/>
                </a:cubicBezTo>
                <a:cubicBezTo>
                  <a:pt x="86122" y="659606"/>
                  <a:pt x="63500" y="702469"/>
                  <a:pt x="45244" y="738188"/>
                </a:cubicBezTo>
                <a:cubicBezTo>
                  <a:pt x="26988" y="773907"/>
                  <a:pt x="13494" y="802482"/>
                  <a:pt x="0" y="831057"/>
                </a:cubicBezTo>
              </a:path>
            </a:pathLst>
          </a:cu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oval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-18"/>
            </a:endParaRPr>
          </a:p>
        </p:txBody>
      </p:sp>
      <p:sp>
        <p:nvSpPr>
          <p:cNvPr id="2" name="dP_01_w_górę"/>
          <p:cNvSpPr/>
          <p:nvPr/>
        </p:nvSpPr>
        <p:spPr bwMode="auto">
          <a:xfrm>
            <a:off x="3669484" y="3060480"/>
            <a:ext cx="376238" cy="481012"/>
          </a:xfrm>
          <a:custGeom>
            <a:avLst/>
            <a:gdLst>
              <a:gd name="connsiteX0" fmla="*/ 0 w 376238"/>
              <a:gd name="connsiteY0" fmla="*/ 481012 h 481012"/>
              <a:gd name="connsiteX1" fmla="*/ 107156 w 376238"/>
              <a:gd name="connsiteY1" fmla="*/ 330994 h 481012"/>
              <a:gd name="connsiteX2" fmla="*/ 190500 w 376238"/>
              <a:gd name="connsiteY2" fmla="*/ 216694 h 481012"/>
              <a:gd name="connsiteX3" fmla="*/ 285750 w 376238"/>
              <a:gd name="connsiteY3" fmla="*/ 97631 h 481012"/>
              <a:gd name="connsiteX4" fmla="*/ 376238 w 376238"/>
              <a:gd name="connsiteY4" fmla="*/ 0 h 4810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6238" h="481012">
                <a:moveTo>
                  <a:pt x="0" y="481012"/>
                </a:moveTo>
                <a:lnTo>
                  <a:pt x="107156" y="330994"/>
                </a:lnTo>
                <a:cubicBezTo>
                  <a:pt x="138906" y="286941"/>
                  <a:pt x="160734" y="255588"/>
                  <a:pt x="190500" y="216694"/>
                </a:cubicBezTo>
                <a:cubicBezTo>
                  <a:pt x="220266" y="177800"/>
                  <a:pt x="254794" y="133747"/>
                  <a:pt x="285750" y="97631"/>
                </a:cubicBezTo>
                <a:cubicBezTo>
                  <a:pt x="316706" y="61515"/>
                  <a:pt x="346472" y="30757"/>
                  <a:pt x="376238" y="0"/>
                </a:cubicBezTo>
              </a:path>
            </a:pathLst>
          </a:cu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oval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-18"/>
            </a:endParaRPr>
          </a:p>
        </p:txBody>
      </p:sp>
      <p:sp>
        <p:nvSpPr>
          <p:cNvPr id="82" name="D_delta"/>
          <p:cNvSpPr txBox="1">
            <a:spLocks noChangeArrowheads="1"/>
          </p:cNvSpPr>
          <p:nvPr/>
        </p:nvSpPr>
        <p:spPr bwMode="auto">
          <a:xfrm>
            <a:off x="3965469" y="4942934"/>
            <a:ext cx="234038" cy="246221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Aft>
                <a:spcPts val="1000"/>
              </a:spcAft>
            </a:pPr>
            <a:r>
              <a:rPr lang="el-GR" altLang="pl-PL" sz="1600" b="1" i="1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Δ</a:t>
            </a:r>
            <a:r>
              <a:rPr lang="pl-PL" altLang="pl-PL" sz="1600" b="1" i="1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δ</a:t>
            </a:r>
            <a:endParaRPr lang="pl-PL" altLang="pl-PL" sz="2000" dirty="0">
              <a:solidFill>
                <a:srgbClr val="FF0000"/>
              </a:solidFill>
              <a:cs typeface="Times New Roman" panose="02020603050405020304" pitchFamily="18" charset="0"/>
            </a:endParaRPr>
          </a:p>
        </p:txBody>
      </p:sp>
      <p:cxnSp>
        <p:nvCxnSpPr>
          <p:cNvPr id="14343" name="-&gt;D_delta"/>
          <p:cNvCxnSpPr/>
          <p:nvPr/>
        </p:nvCxnSpPr>
        <p:spPr bwMode="auto">
          <a:xfrm>
            <a:off x="3686835" y="4844780"/>
            <a:ext cx="360040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sm" len="sm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1" name="P=EU/X sin"/>
              <p:cNvSpPr txBox="1"/>
              <p:nvPr/>
            </p:nvSpPr>
            <p:spPr>
              <a:xfrm>
                <a:off x="4040490" y="908650"/>
                <a:ext cx="1734577" cy="5517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l-PL" sz="1600" b="1" i="1" smtClean="0">
                          <a:solidFill>
                            <a:srgbClr val="0070C0"/>
                          </a:solidFill>
                          <a:effectLst/>
                          <a:latin typeface="Cambria Math"/>
                        </a:rPr>
                        <m:t>𝑷</m:t>
                      </m:r>
                      <m:r>
                        <a:rPr lang="pl-PL" sz="1600" b="1" i="1" smtClean="0">
                          <a:solidFill>
                            <a:srgbClr val="0070C0"/>
                          </a:solidFill>
                          <a:effectLst/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pl-PL" sz="1600" b="1" i="1" smtClean="0">
                              <a:solidFill>
                                <a:srgbClr val="0070C0"/>
                              </a:solidFill>
                              <a:effectLst/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pl-PL" sz="1600" b="1" i="1" smtClean="0">
                              <a:solidFill>
                                <a:srgbClr val="0070C0"/>
                              </a:solidFill>
                              <a:effectLst/>
                              <a:latin typeface="Cambria Math"/>
                              <a:ea typeface="Cambria Math"/>
                            </a:rPr>
                            <m:t>𝑬</m:t>
                          </m:r>
                          <m:r>
                            <a:rPr lang="pl-PL" sz="1600" b="1" i="1" smtClean="0">
                              <a:solidFill>
                                <a:srgbClr val="0070C0"/>
                              </a:solidFill>
                              <a:effectLst/>
                              <a:latin typeface="Cambria Math"/>
                              <a:ea typeface="Cambria Math"/>
                            </a:rPr>
                            <m:t>∙</m:t>
                          </m:r>
                          <m:r>
                            <a:rPr lang="pl-PL" sz="1600" b="1" i="1" smtClean="0">
                              <a:solidFill>
                                <a:srgbClr val="0070C0"/>
                              </a:solidFill>
                              <a:effectLst/>
                              <a:latin typeface="Cambria Math"/>
                              <a:ea typeface="Cambria Math"/>
                            </a:rPr>
                            <m:t>𝑼</m:t>
                          </m:r>
                        </m:num>
                        <m:den>
                          <m:r>
                            <a:rPr lang="pl-PL" sz="1600" b="1" i="1" smtClean="0">
                              <a:solidFill>
                                <a:srgbClr val="0070C0"/>
                              </a:solidFill>
                              <a:effectLst/>
                              <a:latin typeface="Cambria Math"/>
                              <a:ea typeface="Cambria Math"/>
                            </a:rPr>
                            <m:t>𝑿</m:t>
                          </m:r>
                        </m:den>
                      </m:f>
                      <m:r>
                        <a:rPr lang="pl-PL" sz="1600" b="1" i="1" smtClean="0">
                          <a:solidFill>
                            <a:srgbClr val="0070C0"/>
                          </a:solidFill>
                          <a:effectLst/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pl-PL" sz="1600" b="1" i="1" smtClean="0">
                          <a:solidFill>
                            <a:srgbClr val="0070C0"/>
                          </a:solidFill>
                          <a:effectLst/>
                          <a:latin typeface="Cambria Math"/>
                          <a:ea typeface="Cambria Math"/>
                        </a:rPr>
                        <m:t>𝒔𝒊𝒏</m:t>
                      </m:r>
                      <m:r>
                        <a:rPr lang="el-GR" sz="1600" b="1" i="1" smtClean="0">
                          <a:solidFill>
                            <a:srgbClr val="0070C0"/>
                          </a:solidFill>
                          <a:effectLst/>
                          <a:latin typeface="Cambria Math"/>
                          <a:ea typeface="Cambria Math"/>
                        </a:rPr>
                        <m:t>𝜹</m:t>
                      </m:r>
                      <m:r>
                        <a:rPr lang="pl-PL" sz="1600" b="1" i="1" smtClean="0">
                          <a:solidFill>
                            <a:srgbClr val="0070C0"/>
                          </a:solidFill>
                          <a:effectLst/>
                          <a:latin typeface="Cambria Math"/>
                          <a:ea typeface="Cambria Math"/>
                        </a:rPr>
                        <m:t>  </m:t>
                      </m:r>
                    </m:oMath>
                  </m:oMathPara>
                </a14:m>
                <a:endParaRPr lang="pl-PL" sz="1600" b="1" i="1" dirty="0">
                  <a:solidFill>
                    <a:srgbClr val="0070C0"/>
                  </a:solidFill>
                  <a:effectLst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11" name="P=EU/X sin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40490" y="908650"/>
                <a:ext cx="1734577" cy="551754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Tytuł"/>
          <p:cNvSpPr/>
          <p:nvPr/>
        </p:nvSpPr>
        <p:spPr>
          <a:xfrm>
            <a:off x="2451227" y="224644"/>
            <a:ext cx="4241546" cy="215444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defTabSz="912813" eaLnBrk="0" hangingPunct="0">
              <a:defRPr/>
            </a:pPr>
            <a:r>
              <a:rPr kumimoji="1" lang="pl-PL" sz="1400" b="1" i="1" kern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Stabilność lokalna prostego </a:t>
            </a:r>
            <a:r>
              <a:rPr kumimoji="1" lang="pl-PL" sz="1400" b="1" i="1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układu przesyłowego</a:t>
            </a:r>
            <a:endParaRPr kumimoji="1" lang="pl-PL" sz="1400" b="1" i="1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93463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000"/>
                            </p:stCondLst>
                            <p:childTnLst>
                              <p:par>
                                <p:cTn id="45" presetID="1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4000"/>
                            </p:stCondLst>
                            <p:childTnLst>
                              <p:par>
                                <p:cTn id="51" presetID="1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4500"/>
                            </p:stCondLst>
                            <p:childTnLst>
                              <p:par>
                                <p:cTn id="5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6500"/>
                            </p:stCondLst>
                            <p:childTnLst>
                              <p:par>
                                <p:cTn id="58" presetID="1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7000"/>
                            </p:stCondLst>
                            <p:childTnLst>
                              <p:par>
                                <p:cTn id="6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9000"/>
                            </p:stCondLst>
                            <p:childTnLst>
                              <p:par>
                                <p:cTn id="65" presetID="1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9500"/>
                            </p:stCondLst>
                            <p:childTnLst>
                              <p:par>
                                <p:cTn id="68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500"/>
                            </p:stCondLst>
                            <p:childTnLst>
                              <p:par>
                                <p:cTn id="8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1000"/>
                            </p:stCondLst>
                            <p:childTnLst>
                              <p:par>
                                <p:cTn id="9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8" dur="1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8" dur="1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1" dur="1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0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500"/>
                            </p:stCondLst>
                            <p:childTnLst>
                              <p:par>
                                <p:cTn id="123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0" grpId="0" animBg="1"/>
      <p:bldP spid="83" grpId="0" animBg="1"/>
      <p:bldP spid="9" grpId="0" animBg="1"/>
      <p:bldP spid="20" grpId="0" animBg="1"/>
      <p:bldP spid="20" grpId="1" animBg="1"/>
      <p:bldP spid="18" grpId="0" animBg="1"/>
      <p:bldP spid="18" grpId="1" animBg="1"/>
      <p:bldP spid="17" grpId="0" animBg="1"/>
      <p:bldP spid="17" grpId="1" animBg="1"/>
      <p:bldP spid="8" grpId="0" animBg="1"/>
      <p:bldP spid="8" grpId="1" animBg="1"/>
      <p:bldP spid="2" grpId="0" animBg="1"/>
      <p:bldP spid="2" grpId="1" animBg="1"/>
      <p:bldP spid="82" grpId="0" animBg="1"/>
      <p:bldP spid="1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Pole_hamow"/>
          <p:cNvSpPr/>
          <p:nvPr/>
        </p:nvSpPr>
        <p:spPr bwMode="auto">
          <a:xfrm>
            <a:off x="3518677" y="2213364"/>
            <a:ext cx="661987" cy="883444"/>
          </a:xfrm>
          <a:custGeom>
            <a:avLst/>
            <a:gdLst>
              <a:gd name="connsiteX0" fmla="*/ 683419 w 683419"/>
              <a:gd name="connsiteY0" fmla="*/ 890588 h 890588"/>
              <a:gd name="connsiteX1" fmla="*/ 678657 w 683419"/>
              <a:gd name="connsiteY1" fmla="*/ 0 h 890588"/>
              <a:gd name="connsiteX2" fmla="*/ 492919 w 683419"/>
              <a:gd name="connsiteY2" fmla="*/ 30956 h 890588"/>
              <a:gd name="connsiteX3" fmla="*/ 335757 w 683419"/>
              <a:gd name="connsiteY3" fmla="*/ 90488 h 890588"/>
              <a:gd name="connsiteX4" fmla="*/ 202407 w 683419"/>
              <a:gd name="connsiteY4" fmla="*/ 159544 h 890588"/>
              <a:gd name="connsiteX5" fmla="*/ 76200 w 683419"/>
              <a:gd name="connsiteY5" fmla="*/ 242888 h 890588"/>
              <a:gd name="connsiteX6" fmla="*/ 0 w 683419"/>
              <a:gd name="connsiteY6" fmla="*/ 300038 h 890588"/>
              <a:gd name="connsiteX7" fmla="*/ 0 w 683419"/>
              <a:gd name="connsiteY7" fmla="*/ 890588 h 8905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83419" h="890588">
                <a:moveTo>
                  <a:pt x="683419" y="890588"/>
                </a:moveTo>
                <a:cubicBezTo>
                  <a:pt x="681832" y="593725"/>
                  <a:pt x="680244" y="296863"/>
                  <a:pt x="678657" y="0"/>
                </a:cubicBezTo>
                <a:lnTo>
                  <a:pt x="492919" y="30956"/>
                </a:lnTo>
                <a:lnTo>
                  <a:pt x="335757" y="90488"/>
                </a:lnTo>
                <a:lnTo>
                  <a:pt x="202407" y="159544"/>
                </a:lnTo>
                <a:lnTo>
                  <a:pt x="76200" y="242888"/>
                </a:lnTo>
                <a:lnTo>
                  <a:pt x="0" y="300038"/>
                </a:lnTo>
                <a:lnTo>
                  <a:pt x="0" y="890588"/>
                </a:lnTo>
              </a:path>
            </a:pathLst>
          </a:custGeom>
          <a:solidFill>
            <a:srgbClr val="BF99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-18"/>
            </a:endParaRPr>
          </a:p>
        </p:txBody>
      </p:sp>
      <p:sp>
        <p:nvSpPr>
          <p:cNvPr id="104" name="Txt-hamow"/>
          <p:cNvSpPr txBox="1">
            <a:spLocks noChangeArrowheads="1"/>
          </p:cNvSpPr>
          <p:nvPr/>
        </p:nvSpPr>
        <p:spPr bwMode="auto">
          <a:xfrm>
            <a:off x="3786369" y="2538721"/>
            <a:ext cx="153888" cy="276999"/>
          </a:xfrm>
          <a:prstGeom prst="rect">
            <a:avLst/>
          </a:prstGeom>
          <a:noFill/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Aft>
                <a:spcPts val="1000"/>
              </a:spcAft>
            </a:pPr>
            <a:r>
              <a:rPr lang="pl-PL" sz="1800" b="1" i="1" smtClean="0">
                <a:solidFill>
                  <a:schemeClr val="tx2"/>
                </a:solidFill>
              </a:rPr>
              <a:t>–</a:t>
            </a:r>
            <a:r>
              <a:rPr lang="pl-PL" altLang="pl-PL" sz="1200" b="1" i="1" smtClean="0">
                <a:cs typeface="Times New Roman" panose="02020603050405020304" pitchFamily="18" charset="0"/>
              </a:rPr>
              <a:t> </a:t>
            </a:r>
            <a:endParaRPr lang="pl-PL" altLang="pl-PL" sz="1200" i="1" dirty="0">
              <a:cs typeface="Times New Roman" panose="02020603050405020304" pitchFamily="18" charset="0"/>
            </a:endParaRPr>
          </a:p>
        </p:txBody>
      </p:sp>
      <p:sp>
        <p:nvSpPr>
          <p:cNvPr id="35" name="Pole_Przys"/>
          <p:cNvSpPr/>
          <p:nvPr/>
        </p:nvSpPr>
        <p:spPr bwMode="auto">
          <a:xfrm>
            <a:off x="3040857" y="3104018"/>
            <a:ext cx="479094" cy="1174553"/>
          </a:xfrm>
          <a:custGeom>
            <a:avLst/>
            <a:gdLst>
              <a:gd name="connsiteX0" fmla="*/ 0 w 479094"/>
              <a:gd name="connsiteY0" fmla="*/ 1174553 h 1174553"/>
              <a:gd name="connsiteX1" fmla="*/ 479094 w 479094"/>
              <a:gd name="connsiteY1" fmla="*/ 1133340 h 1174553"/>
              <a:gd name="connsiteX2" fmla="*/ 479094 w 479094"/>
              <a:gd name="connsiteY2" fmla="*/ 0 h 1174553"/>
              <a:gd name="connsiteX3" fmla="*/ 0 w 479094"/>
              <a:gd name="connsiteY3" fmla="*/ 0 h 1174553"/>
              <a:gd name="connsiteX4" fmla="*/ 0 w 479094"/>
              <a:gd name="connsiteY4" fmla="*/ 1174553 h 11745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79094" h="1174553">
                <a:moveTo>
                  <a:pt x="0" y="1174553"/>
                </a:moveTo>
                <a:lnTo>
                  <a:pt x="479094" y="1133340"/>
                </a:lnTo>
                <a:lnTo>
                  <a:pt x="479094" y="0"/>
                </a:lnTo>
                <a:lnTo>
                  <a:pt x="0" y="0"/>
                </a:lnTo>
                <a:lnTo>
                  <a:pt x="0" y="1174553"/>
                </a:lnTo>
                <a:close/>
              </a:path>
            </a:pathLst>
          </a:custGeom>
          <a:solidFill>
            <a:srgbClr val="FFE06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-18"/>
            </a:endParaRPr>
          </a:p>
        </p:txBody>
      </p:sp>
      <p:sp>
        <p:nvSpPr>
          <p:cNvPr id="103" name="Tx-przyśpiesz"/>
          <p:cNvSpPr txBox="1">
            <a:spLocks noChangeArrowheads="1"/>
          </p:cNvSpPr>
          <p:nvPr/>
        </p:nvSpPr>
        <p:spPr bwMode="auto">
          <a:xfrm>
            <a:off x="3184173" y="3469599"/>
            <a:ext cx="145874" cy="307777"/>
          </a:xfrm>
          <a:prstGeom prst="rect">
            <a:avLst/>
          </a:prstGeom>
          <a:noFill/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Aft>
                <a:spcPts val="1000"/>
              </a:spcAft>
            </a:pPr>
            <a:r>
              <a:rPr lang="pl-PL" altLang="pl-PL" sz="2000" b="1" i="1" smtClean="0">
                <a:cs typeface="Times New Roman" panose="02020603050405020304" pitchFamily="18" charset="0"/>
              </a:rPr>
              <a:t>+</a:t>
            </a:r>
            <a:endParaRPr lang="pl-PL" altLang="pl-PL" sz="1600" i="1" dirty="0">
              <a:cs typeface="Times New Roman" panose="02020603050405020304" pitchFamily="18" charset="0"/>
            </a:endParaRPr>
          </a:p>
        </p:txBody>
      </p:sp>
      <p:sp>
        <p:nvSpPr>
          <p:cNvPr id="70" name="P(d)_zwar"/>
          <p:cNvSpPr>
            <a:spLocks/>
          </p:cNvSpPr>
          <p:nvPr/>
        </p:nvSpPr>
        <p:spPr bwMode="auto">
          <a:xfrm>
            <a:off x="2483710" y="4149100"/>
            <a:ext cx="3420000" cy="144000"/>
          </a:xfrm>
          <a:custGeom>
            <a:avLst/>
            <a:gdLst>
              <a:gd name="T0" fmla="*/ 0 w 4104"/>
              <a:gd name="T1" fmla="*/ 2119 h 2119"/>
              <a:gd name="T2" fmla="*/ 570 w 4104"/>
              <a:gd name="T3" fmla="*/ 1093 h 2119"/>
              <a:gd name="T4" fmla="*/ 855 w 4104"/>
              <a:gd name="T5" fmla="*/ 694 h 2119"/>
              <a:gd name="T6" fmla="*/ 1254 w 4104"/>
              <a:gd name="T7" fmla="*/ 295 h 2119"/>
              <a:gd name="T8" fmla="*/ 1710 w 4104"/>
              <a:gd name="T9" fmla="*/ 67 h 2119"/>
              <a:gd name="T10" fmla="*/ 2052 w 4104"/>
              <a:gd name="T11" fmla="*/ 10 h 2119"/>
              <a:gd name="T12" fmla="*/ 2451 w 4104"/>
              <a:gd name="T13" fmla="*/ 67 h 2119"/>
              <a:gd name="T14" fmla="*/ 3021 w 4104"/>
              <a:gd name="T15" fmla="*/ 409 h 2119"/>
              <a:gd name="T16" fmla="*/ 3534 w 4104"/>
              <a:gd name="T17" fmla="*/ 1093 h 2119"/>
              <a:gd name="T18" fmla="*/ 4104 w 4104"/>
              <a:gd name="T19" fmla="*/ 2119 h 21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4104" h="2119">
                <a:moveTo>
                  <a:pt x="0" y="2119"/>
                </a:moveTo>
                <a:cubicBezTo>
                  <a:pt x="213" y="1724"/>
                  <a:pt x="427" y="1330"/>
                  <a:pt x="570" y="1093"/>
                </a:cubicBezTo>
                <a:cubicBezTo>
                  <a:pt x="713" y="856"/>
                  <a:pt x="741" y="827"/>
                  <a:pt x="855" y="694"/>
                </a:cubicBezTo>
                <a:cubicBezTo>
                  <a:pt x="969" y="561"/>
                  <a:pt x="1112" y="399"/>
                  <a:pt x="1254" y="295"/>
                </a:cubicBezTo>
                <a:cubicBezTo>
                  <a:pt x="1396" y="191"/>
                  <a:pt x="1577" y="114"/>
                  <a:pt x="1710" y="67"/>
                </a:cubicBezTo>
                <a:cubicBezTo>
                  <a:pt x="1843" y="20"/>
                  <a:pt x="1929" y="10"/>
                  <a:pt x="2052" y="10"/>
                </a:cubicBezTo>
                <a:cubicBezTo>
                  <a:pt x="2175" y="10"/>
                  <a:pt x="2289" y="0"/>
                  <a:pt x="2451" y="67"/>
                </a:cubicBezTo>
                <a:cubicBezTo>
                  <a:pt x="2613" y="134"/>
                  <a:pt x="2841" y="238"/>
                  <a:pt x="3021" y="409"/>
                </a:cubicBezTo>
                <a:cubicBezTo>
                  <a:pt x="3201" y="580"/>
                  <a:pt x="3354" y="808"/>
                  <a:pt x="3534" y="1093"/>
                </a:cubicBezTo>
                <a:cubicBezTo>
                  <a:pt x="3714" y="1378"/>
                  <a:pt x="4009" y="1948"/>
                  <a:pt x="4104" y="2119"/>
                </a:cubicBezTo>
              </a:path>
            </a:pathLst>
          </a:custGeom>
          <a:noFill/>
          <a:ln w="19050" cap="flat" cmpd="sng">
            <a:solidFill>
              <a:schemeClr val="accent5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grpSp>
        <p:nvGrpSpPr>
          <p:cNvPr id="72" name="Po"/>
          <p:cNvGrpSpPr/>
          <p:nvPr/>
        </p:nvGrpSpPr>
        <p:grpSpPr>
          <a:xfrm>
            <a:off x="1852610" y="2937889"/>
            <a:ext cx="3455543" cy="1661772"/>
            <a:chOff x="2196321" y="3839201"/>
            <a:chExt cx="3455543" cy="1661772"/>
          </a:xfrm>
        </p:grpSpPr>
        <p:sp>
          <p:nvSpPr>
            <p:cNvPr id="73" name="Oval 23"/>
            <p:cNvSpPr>
              <a:spLocks noChangeAspect="1" noChangeArrowheads="1"/>
            </p:cNvSpPr>
            <p:nvPr/>
          </p:nvSpPr>
          <p:spPr bwMode="auto">
            <a:xfrm>
              <a:off x="3347864" y="3973182"/>
              <a:ext cx="71964" cy="72000"/>
            </a:xfrm>
            <a:prstGeom prst="ellipse">
              <a:avLst/>
            </a:prstGeom>
            <a:solidFill>
              <a:schemeClr val="tx1"/>
            </a:solidFill>
            <a:ln w="19050" algn="ctr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pl-PL" altLang="pl-PL" sz="1400">
                <a:cs typeface="Times New Roman" panose="02020603050405020304" pitchFamily="18" charset="0"/>
              </a:endParaRPr>
            </a:p>
          </p:txBody>
        </p:sp>
        <p:sp>
          <p:nvSpPr>
            <p:cNvPr id="75" name="Text Box 87"/>
            <p:cNvSpPr txBox="1">
              <a:spLocks noChangeArrowheads="1"/>
            </p:cNvSpPr>
            <p:nvPr/>
          </p:nvSpPr>
          <p:spPr bwMode="auto">
            <a:xfrm>
              <a:off x="3275856" y="5193196"/>
              <a:ext cx="190758" cy="307777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Aft>
                  <a:spcPts val="1000"/>
                </a:spcAft>
              </a:pPr>
              <a:r>
                <a:rPr lang="pl-PL" altLang="pl-PL" sz="1600" b="1" i="1" dirty="0" err="1" smtClean="0">
                  <a:cs typeface="Times New Roman" panose="02020603050405020304" pitchFamily="18" charset="0"/>
                </a:rPr>
                <a:t>δ</a:t>
              </a:r>
              <a:r>
                <a:rPr lang="pl-PL" altLang="pl-PL" sz="2000" b="1" i="1" baseline="-25000" dirty="0" err="1" smtClean="0">
                  <a:cs typeface="Times New Roman" panose="02020603050405020304" pitchFamily="18" charset="0"/>
                </a:rPr>
                <a:t>o</a:t>
              </a:r>
              <a:endParaRPr lang="pl-PL" altLang="pl-PL" sz="2000" dirty="0">
                <a:cs typeface="Times New Roman" panose="02020603050405020304" pitchFamily="18" charset="0"/>
              </a:endParaRPr>
            </a:p>
          </p:txBody>
        </p:sp>
        <p:sp>
          <p:nvSpPr>
            <p:cNvPr id="78" name="Text Box 86"/>
            <p:cNvSpPr txBox="1">
              <a:spLocks noChangeArrowheads="1"/>
            </p:cNvSpPr>
            <p:nvPr/>
          </p:nvSpPr>
          <p:spPr bwMode="auto">
            <a:xfrm>
              <a:off x="2196321" y="3839201"/>
              <a:ext cx="575479" cy="307777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Aft>
                  <a:spcPts val="1000"/>
                </a:spcAft>
              </a:pPr>
              <a:r>
                <a:rPr lang="pl-PL" altLang="pl-PL" sz="1600" b="1" i="1" dirty="0" smtClean="0">
                  <a:cs typeface="Times New Roman" panose="02020603050405020304" pitchFamily="18" charset="0"/>
                </a:rPr>
                <a:t>P</a:t>
              </a:r>
              <a:r>
                <a:rPr lang="pl-PL" altLang="pl-PL" sz="2000" b="1" i="1" baseline="-25000" dirty="0" smtClean="0">
                  <a:cs typeface="Times New Roman" panose="02020603050405020304" pitchFamily="18" charset="0"/>
                </a:rPr>
                <a:t>m</a:t>
              </a:r>
              <a:r>
                <a:rPr lang="pl-PL" altLang="pl-PL" sz="1600" b="1" i="1" dirty="0" smtClean="0">
                  <a:cs typeface="Times New Roman" panose="02020603050405020304" pitchFamily="18" charset="0"/>
                </a:rPr>
                <a:t>=P</a:t>
              </a:r>
              <a:r>
                <a:rPr lang="pl-PL" altLang="pl-PL" sz="2000" b="1" i="1" baseline="-25000" dirty="0" smtClean="0">
                  <a:cs typeface="Times New Roman" panose="02020603050405020304" pitchFamily="18" charset="0"/>
                </a:rPr>
                <a:t>e</a:t>
              </a:r>
              <a:endParaRPr lang="pl-PL" altLang="pl-PL" sz="2000" i="1" dirty="0">
                <a:cs typeface="Times New Roman" panose="02020603050405020304" pitchFamily="18" charset="0"/>
              </a:endParaRPr>
            </a:p>
          </p:txBody>
        </p:sp>
        <p:cxnSp>
          <p:nvCxnSpPr>
            <p:cNvPr id="79" name="Łącznik prostoliniowy 78"/>
            <p:cNvCxnSpPr/>
            <p:nvPr/>
          </p:nvCxnSpPr>
          <p:spPr bwMode="auto">
            <a:xfrm>
              <a:off x="2807864" y="4004606"/>
              <a:ext cx="2844000" cy="0"/>
            </a:xfrm>
            <a:prstGeom prst="line">
              <a:avLst/>
            </a:prstGeom>
            <a:solidFill>
              <a:schemeClr val="accent1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0" name="Łącznik prostoliniowy 79"/>
            <p:cNvCxnSpPr/>
            <p:nvPr/>
          </p:nvCxnSpPr>
          <p:spPr bwMode="auto">
            <a:xfrm>
              <a:off x="3383868" y="4005064"/>
              <a:ext cx="0" cy="1260000"/>
            </a:xfrm>
            <a:prstGeom prst="line">
              <a:avLst/>
            </a:prstGeom>
            <a:solidFill>
              <a:schemeClr val="accent1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81" name="P(d)"/>
          <p:cNvSpPr>
            <a:spLocks/>
          </p:cNvSpPr>
          <p:nvPr/>
        </p:nvSpPr>
        <p:spPr bwMode="auto">
          <a:xfrm>
            <a:off x="2464473" y="2203652"/>
            <a:ext cx="3420000" cy="2160000"/>
          </a:xfrm>
          <a:custGeom>
            <a:avLst/>
            <a:gdLst>
              <a:gd name="T0" fmla="*/ 0 w 4104"/>
              <a:gd name="T1" fmla="*/ 2119 h 2119"/>
              <a:gd name="T2" fmla="*/ 570 w 4104"/>
              <a:gd name="T3" fmla="*/ 1093 h 2119"/>
              <a:gd name="T4" fmla="*/ 855 w 4104"/>
              <a:gd name="T5" fmla="*/ 694 h 2119"/>
              <a:gd name="T6" fmla="*/ 1254 w 4104"/>
              <a:gd name="T7" fmla="*/ 295 h 2119"/>
              <a:gd name="T8" fmla="*/ 1710 w 4104"/>
              <a:gd name="T9" fmla="*/ 67 h 2119"/>
              <a:gd name="T10" fmla="*/ 2052 w 4104"/>
              <a:gd name="T11" fmla="*/ 10 h 2119"/>
              <a:gd name="T12" fmla="*/ 2451 w 4104"/>
              <a:gd name="T13" fmla="*/ 67 h 2119"/>
              <a:gd name="T14" fmla="*/ 3021 w 4104"/>
              <a:gd name="T15" fmla="*/ 409 h 2119"/>
              <a:gd name="T16" fmla="*/ 3534 w 4104"/>
              <a:gd name="T17" fmla="*/ 1093 h 2119"/>
              <a:gd name="T18" fmla="*/ 4104 w 4104"/>
              <a:gd name="T19" fmla="*/ 2119 h 21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4104" h="2119">
                <a:moveTo>
                  <a:pt x="0" y="2119"/>
                </a:moveTo>
                <a:cubicBezTo>
                  <a:pt x="213" y="1724"/>
                  <a:pt x="427" y="1330"/>
                  <a:pt x="570" y="1093"/>
                </a:cubicBezTo>
                <a:cubicBezTo>
                  <a:pt x="713" y="856"/>
                  <a:pt x="741" y="827"/>
                  <a:pt x="855" y="694"/>
                </a:cubicBezTo>
                <a:cubicBezTo>
                  <a:pt x="969" y="561"/>
                  <a:pt x="1112" y="399"/>
                  <a:pt x="1254" y="295"/>
                </a:cubicBezTo>
                <a:cubicBezTo>
                  <a:pt x="1396" y="191"/>
                  <a:pt x="1577" y="114"/>
                  <a:pt x="1710" y="67"/>
                </a:cubicBezTo>
                <a:cubicBezTo>
                  <a:pt x="1843" y="20"/>
                  <a:pt x="1929" y="10"/>
                  <a:pt x="2052" y="10"/>
                </a:cubicBezTo>
                <a:cubicBezTo>
                  <a:pt x="2175" y="10"/>
                  <a:pt x="2289" y="0"/>
                  <a:pt x="2451" y="67"/>
                </a:cubicBezTo>
                <a:cubicBezTo>
                  <a:pt x="2613" y="134"/>
                  <a:pt x="2841" y="238"/>
                  <a:pt x="3021" y="409"/>
                </a:cubicBezTo>
                <a:cubicBezTo>
                  <a:pt x="3201" y="580"/>
                  <a:pt x="3354" y="808"/>
                  <a:pt x="3534" y="1093"/>
                </a:cubicBezTo>
                <a:cubicBezTo>
                  <a:pt x="3714" y="1378"/>
                  <a:pt x="4009" y="1948"/>
                  <a:pt x="4104" y="2119"/>
                </a:cubicBezTo>
              </a:path>
            </a:pathLst>
          </a:custGeom>
          <a:noFill/>
          <a:ln w="1905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106" name="Txt_Pr_Stab"/>
          <p:cNvSpPr txBox="1">
            <a:spLocks noChangeArrowheads="1"/>
          </p:cNvSpPr>
          <p:nvPr/>
        </p:nvSpPr>
        <p:spPr bwMode="auto">
          <a:xfrm>
            <a:off x="5624452" y="3141497"/>
            <a:ext cx="3052118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12813" eaLnBrk="0" hangingPunct="0">
              <a:defRPr/>
            </a:pPr>
            <a:r>
              <a:rPr kumimoji="1" lang="pl-PL" sz="1400" b="1" i="1" kern="0" smtClean="0">
                <a:solidFill>
                  <a:srgbClr val="0070C0"/>
                </a:solidFill>
                <a:cs typeface="Times New Roman" panose="02020603050405020304" pitchFamily="18" charset="0"/>
              </a:rPr>
              <a:t>Praca stabilna – resynchronizacja: </a:t>
            </a:r>
          </a:p>
          <a:p>
            <a:pPr defTabSz="912813" eaLnBrk="0" hangingPunct="0">
              <a:defRPr/>
            </a:pPr>
            <a:r>
              <a:rPr kumimoji="1" lang="pl-PL" sz="1400" b="1" i="1" kern="0" smtClean="0">
                <a:solidFill>
                  <a:srgbClr val="0070C0"/>
                </a:solidFill>
                <a:cs typeface="Times New Roman" panose="02020603050405020304" pitchFamily="18" charset="0"/>
              </a:rPr>
              <a:t>   </a:t>
            </a:r>
            <a:r>
              <a:rPr lang="pl-PL" altLang="pl-PL" sz="1200" b="1" i="1" smtClean="0">
                <a:cs typeface="Times New Roman" panose="02020603050405020304" pitchFamily="18" charset="0"/>
              </a:rPr>
              <a:t>(+ </a:t>
            </a:r>
            <a:r>
              <a:rPr lang="pl-PL" altLang="pl-PL" sz="1200" b="1" i="1">
                <a:cs typeface="Times New Roman" panose="02020603050405020304" pitchFamily="18" charset="0"/>
              </a:rPr>
              <a:t>pole przyśpieszania) =  </a:t>
            </a:r>
            <a:r>
              <a:rPr lang="pl-PL" altLang="pl-PL" sz="1200" b="1" i="1" smtClean="0">
                <a:cs typeface="Times New Roman" panose="02020603050405020304" pitchFamily="18" charset="0"/>
              </a:rPr>
              <a:t>(</a:t>
            </a:r>
            <a:r>
              <a:rPr lang="pl-PL" sz="1200" b="1" i="1" smtClean="0">
                <a:solidFill>
                  <a:schemeClr val="tx2"/>
                </a:solidFill>
              </a:rPr>
              <a:t>–</a:t>
            </a:r>
            <a:r>
              <a:rPr lang="pl-PL" altLang="pl-PL" sz="1200" b="1" i="1" smtClean="0">
                <a:solidFill>
                  <a:schemeClr val="tx2"/>
                </a:solidFill>
                <a:cs typeface="Times New Roman" panose="02020603050405020304" pitchFamily="18" charset="0"/>
              </a:rPr>
              <a:t>p</a:t>
            </a:r>
            <a:r>
              <a:rPr lang="pl-PL" altLang="pl-PL" sz="1200" b="1" i="1" smtClean="0">
                <a:cs typeface="Times New Roman" panose="02020603050405020304" pitchFamily="18" charset="0"/>
              </a:rPr>
              <a:t>ole </a:t>
            </a:r>
            <a:r>
              <a:rPr lang="pl-PL" altLang="pl-PL" sz="1200" b="1" i="1">
                <a:cs typeface="Times New Roman" panose="02020603050405020304" pitchFamily="18" charset="0"/>
              </a:rPr>
              <a:t>hamowania </a:t>
            </a:r>
            <a:r>
              <a:rPr lang="pl-PL" altLang="pl-PL" sz="1200" b="1" i="1" smtClean="0">
                <a:cs typeface="Times New Roman" panose="02020603050405020304" pitchFamily="18" charset="0"/>
              </a:rPr>
              <a:t>)</a:t>
            </a:r>
            <a:endParaRPr lang="pl-PL" altLang="pl-PL" sz="1200" i="1">
              <a:cs typeface="Times New Roman" panose="02020603050405020304" pitchFamily="18" charset="0"/>
            </a:endParaRPr>
          </a:p>
        </p:txBody>
      </p:sp>
      <p:grpSp>
        <p:nvGrpSpPr>
          <p:cNvPr id="77" name="Wykres_Dlt(t)"/>
          <p:cNvGrpSpPr/>
          <p:nvPr/>
        </p:nvGrpSpPr>
        <p:grpSpPr>
          <a:xfrm>
            <a:off x="1871814" y="4652728"/>
            <a:ext cx="2880000" cy="2016000"/>
            <a:chOff x="4896000" y="3254787"/>
            <a:chExt cx="2880000" cy="2190197"/>
          </a:xfrm>
        </p:grpSpPr>
        <p:graphicFrame>
          <p:nvGraphicFramePr>
            <p:cNvPr id="89" name="Wykres_Dlt(t)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1373773575"/>
                </p:ext>
              </p:extLst>
            </p:nvPr>
          </p:nvGraphicFramePr>
          <p:xfrm>
            <a:off x="4896000" y="3284984"/>
            <a:ext cx="2880000" cy="21600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cxnSp>
          <p:nvCxnSpPr>
            <p:cNvPr id="93" name="Łącznik prostoliniowy 92"/>
            <p:cNvCxnSpPr/>
            <p:nvPr/>
          </p:nvCxnSpPr>
          <p:spPr bwMode="auto">
            <a:xfrm>
              <a:off x="6084168" y="3285176"/>
              <a:ext cx="0" cy="152531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cxnSp>
          <p:nvCxnSpPr>
            <p:cNvPr id="95" name="Łącznik prostoliniowy 94"/>
            <p:cNvCxnSpPr/>
            <p:nvPr/>
          </p:nvCxnSpPr>
          <p:spPr bwMode="auto">
            <a:xfrm flipV="1">
              <a:off x="5400092" y="3284984"/>
              <a:ext cx="1836204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sp>
          <p:nvSpPr>
            <p:cNvPr id="96" name="Text Box 86"/>
            <p:cNvSpPr txBox="1">
              <a:spLocks noChangeArrowheads="1"/>
            </p:cNvSpPr>
            <p:nvPr/>
          </p:nvSpPr>
          <p:spPr bwMode="auto">
            <a:xfrm rot="5400000">
              <a:off x="6216109" y="4607543"/>
              <a:ext cx="57708" cy="246221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Aft>
                  <a:spcPts val="1000"/>
                </a:spcAft>
              </a:pPr>
              <a:r>
                <a:rPr lang="pl-PL" altLang="pl-PL" sz="1600" b="1" i="1" smtClean="0">
                  <a:cs typeface="Times New Roman" panose="02020603050405020304" pitchFamily="18" charset="0"/>
                </a:rPr>
                <a:t>t</a:t>
              </a:r>
              <a:endParaRPr lang="pl-PL" altLang="pl-PL" sz="1600" i="1" dirty="0">
                <a:cs typeface="Times New Roman" panose="02020603050405020304" pitchFamily="18" charset="0"/>
              </a:endParaRPr>
            </a:p>
          </p:txBody>
        </p:sp>
        <p:sp>
          <p:nvSpPr>
            <p:cNvPr id="97" name="Text Box 86"/>
            <p:cNvSpPr txBox="1">
              <a:spLocks noChangeArrowheads="1"/>
            </p:cNvSpPr>
            <p:nvPr/>
          </p:nvSpPr>
          <p:spPr bwMode="auto">
            <a:xfrm>
              <a:off x="7124162" y="3254787"/>
              <a:ext cx="113814" cy="246221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Aft>
                  <a:spcPts val="1000"/>
                </a:spcAft>
              </a:pPr>
              <a:r>
                <a:rPr lang="pl-PL" altLang="pl-PL" sz="1600" b="1" i="1" smtClean="0">
                  <a:cs typeface="Times New Roman" panose="02020603050405020304" pitchFamily="18" charset="0"/>
                </a:rPr>
                <a:t>n</a:t>
              </a:r>
              <a:endParaRPr lang="pl-PL" altLang="pl-PL" sz="1600" i="1" dirty="0">
                <a:cs typeface="Times New Roman" panose="02020603050405020304" pitchFamily="18" charset="0"/>
              </a:endParaRPr>
            </a:p>
          </p:txBody>
        </p:sp>
      </p:grpSp>
      <p:grpSp>
        <p:nvGrpSpPr>
          <p:cNvPr id="82" name="Osie"/>
          <p:cNvGrpSpPr/>
          <p:nvPr/>
        </p:nvGrpSpPr>
        <p:grpSpPr>
          <a:xfrm>
            <a:off x="2284073" y="1813415"/>
            <a:ext cx="3985548" cy="2752568"/>
            <a:chOff x="1764710" y="-69615"/>
            <a:chExt cx="3985548" cy="2752568"/>
          </a:xfrm>
        </p:grpSpPr>
        <p:sp>
          <p:nvSpPr>
            <p:cNvPr id="83" name="Text Box 114"/>
            <p:cNvSpPr txBox="1">
              <a:spLocks noChangeArrowheads="1"/>
            </p:cNvSpPr>
            <p:nvPr/>
          </p:nvSpPr>
          <p:spPr bwMode="auto">
            <a:xfrm>
              <a:off x="1816139" y="2436732"/>
              <a:ext cx="102592" cy="24622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Aft>
                  <a:spcPts val="1000"/>
                </a:spcAft>
              </a:pPr>
              <a:r>
                <a:rPr lang="pl-PL" altLang="pl-PL" sz="1600" b="1" i="1" dirty="0">
                  <a:cs typeface="Times New Roman" panose="02020603050405020304" pitchFamily="18" charset="0"/>
                </a:rPr>
                <a:t>0</a:t>
              </a:r>
              <a:endParaRPr lang="pl-PL" altLang="pl-PL" sz="1600" i="1" dirty="0">
                <a:cs typeface="Times New Roman" panose="02020603050405020304" pitchFamily="18" charset="0"/>
              </a:endParaRPr>
            </a:p>
          </p:txBody>
        </p:sp>
        <p:sp>
          <p:nvSpPr>
            <p:cNvPr id="84" name="Text Box 86"/>
            <p:cNvSpPr txBox="1">
              <a:spLocks noChangeArrowheads="1"/>
            </p:cNvSpPr>
            <p:nvPr/>
          </p:nvSpPr>
          <p:spPr bwMode="auto">
            <a:xfrm>
              <a:off x="1764710" y="-69615"/>
              <a:ext cx="125034" cy="246221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Aft>
                  <a:spcPts val="1000"/>
                </a:spcAft>
              </a:pPr>
              <a:r>
                <a:rPr lang="pl-PL" altLang="pl-PL" sz="1600" b="1" i="1" dirty="0" smtClean="0">
                  <a:cs typeface="Times New Roman" panose="02020603050405020304" pitchFamily="18" charset="0"/>
                </a:rPr>
                <a:t>P</a:t>
              </a:r>
              <a:endParaRPr lang="pl-PL" altLang="pl-PL" sz="1600" i="1" dirty="0">
                <a:cs typeface="Times New Roman" panose="02020603050405020304" pitchFamily="18" charset="0"/>
              </a:endParaRPr>
            </a:p>
          </p:txBody>
        </p:sp>
        <p:sp>
          <p:nvSpPr>
            <p:cNvPr id="85" name="Text Box 87"/>
            <p:cNvSpPr txBox="1">
              <a:spLocks noChangeArrowheads="1"/>
            </p:cNvSpPr>
            <p:nvPr/>
          </p:nvSpPr>
          <p:spPr bwMode="auto">
            <a:xfrm>
              <a:off x="5658886" y="2228834"/>
              <a:ext cx="91372" cy="21544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Aft>
                  <a:spcPts val="1000"/>
                </a:spcAft>
              </a:pPr>
              <a:r>
                <a:rPr lang="pl-PL" altLang="pl-PL" sz="1400" b="1" i="1" dirty="0">
                  <a:cs typeface="Times New Roman" panose="02020603050405020304" pitchFamily="18" charset="0"/>
                </a:rPr>
                <a:t>δ</a:t>
              </a:r>
              <a:endParaRPr lang="pl-PL" altLang="pl-PL" sz="1400" dirty="0">
                <a:cs typeface="Times New Roman" panose="02020603050405020304" pitchFamily="18" charset="0"/>
              </a:endParaRPr>
            </a:p>
          </p:txBody>
        </p:sp>
        <p:cxnSp>
          <p:nvCxnSpPr>
            <p:cNvPr id="86" name="AutoShape 88"/>
            <p:cNvCxnSpPr>
              <a:cxnSpLocks noChangeShapeType="1"/>
            </p:cNvCxnSpPr>
            <p:nvPr/>
          </p:nvCxnSpPr>
          <p:spPr bwMode="auto">
            <a:xfrm flipH="1" flipV="1">
              <a:off x="1944730" y="-39138"/>
              <a:ext cx="0" cy="2520000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arrow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7" name="AutoShape 89"/>
            <p:cNvCxnSpPr>
              <a:cxnSpLocks noChangeShapeType="1"/>
            </p:cNvCxnSpPr>
            <p:nvPr/>
          </p:nvCxnSpPr>
          <p:spPr bwMode="auto">
            <a:xfrm flipV="1">
              <a:off x="1953204" y="2488019"/>
              <a:ext cx="3780000" cy="0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arrow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88" name="Pzwr_7"/>
          <p:cNvCxnSpPr/>
          <p:nvPr/>
        </p:nvCxnSpPr>
        <p:spPr bwMode="auto">
          <a:xfrm rot="-3180000">
            <a:off x="2961317" y="2952891"/>
            <a:ext cx="396000" cy="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90" name="Pzwr_6"/>
          <p:cNvSpPr/>
          <p:nvPr/>
        </p:nvSpPr>
        <p:spPr bwMode="auto">
          <a:xfrm>
            <a:off x="2771241" y="2780787"/>
            <a:ext cx="540327" cy="961901"/>
          </a:xfrm>
          <a:custGeom>
            <a:avLst/>
            <a:gdLst>
              <a:gd name="connsiteX0" fmla="*/ 0 w 540327"/>
              <a:gd name="connsiteY0" fmla="*/ 961901 h 961901"/>
              <a:gd name="connsiteX1" fmla="*/ 118753 w 540327"/>
              <a:gd name="connsiteY1" fmla="*/ 694707 h 961901"/>
              <a:gd name="connsiteX2" fmla="*/ 219693 w 540327"/>
              <a:gd name="connsiteY2" fmla="*/ 492826 h 961901"/>
              <a:gd name="connsiteX3" fmla="*/ 368135 w 540327"/>
              <a:gd name="connsiteY3" fmla="*/ 237507 h 961901"/>
              <a:gd name="connsiteX4" fmla="*/ 540327 w 540327"/>
              <a:gd name="connsiteY4" fmla="*/ 0 h 961901"/>
              <a:gd name="connsiteX5" fmla="*/ 540327 w 540327"/>
              <a:gd name="connsiteY5" fmla="*/ 0 h 961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40327" h="961901">
                <a:moveTo>
                  <a:pt x="0" y="961901"/>
                </a:moveTo>
                <a:cubicBezTo>
                  <a:pt x="41069" y="867393"/>
                  <a:pt x="82138" y="772886"/>
                  <a:pt x="118753" y="694707"/>
                </a:cubicBezTo>
                <a:cubicBezTo>
                  <a:pt x="155368" y="616528"/>
                  <a:pt x="178129" y="569026"/>
                  <a:pt x="219693" y="492826"/>
                </a:cubicBezTo>
                <a:cubicBezTo>
                  <a:pt x="261257" y="416626"/>
                  <a:pt x="314696" y="319645"/>
                  <a:pt x="368135" y="237507"/>
                </a:cubicBezTo>
                <a:cubicBezTo>
                  <a:pt x="421574" y="155369"/>
                  <a:pt x="540327" y="0"/>
                  <a:pt x="540327" y="0"/>
                </a:cubicBezTo>
                <a:lnTo>
                  <a:pt x="540327" y="0"/>
                </a:lnTo>
              </a:path>
            </a:pathLst>
          </a:cu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-18"/>
            </a:endParaRPr>
          </a:p>
        </p:txBody>
      </p:sp>
      <p:sp>
        <p:nvSpPr>
          <p:cNvPr id="91" name="Pzwr_5"/>
          <p:cNvSpPr/>
          <p:nvPr/>
        </p:nvSpPr>
        <p:spPr bwMode="auto">
          <a:xfrm>
            <a:off x="2729340" y="2236054"/>
            <a:ext cx="1446315" cy="1479766"/>
          </a:xfrm>
          <a:custGeom>
            <a:avLst/>
            <a:gdLst>
              <a:gd name="connsiteX0" fmla="*/ 1333500 w 1333500"/>
              <a:gd name="connsiteY0" fmla="*/ 0 h 1466850"/>
              <a:gd name="connsiteX1" fmla="*/ 1252537 w 1333500"/>
              <a:gd name="connsiteY1" fmla="*/ 11907 h 1466850"/>
              <a:gd name="connsiteX2" fmla="*/ 1183481 w 1333500"/>
              <a:gd name="connsiteY2" fmla="*/ 33338 h 1466850"/>
              <a:gd name="connsiteX3" fmla="*/ 1107281 w 1333500"/>
              <a:gd name="connsiteY3" fmla="*/ 64294 h 1466850"/>
              <a:gd name="connsiteX4" fmla="*/ 1038225 w 1333500"/>
              <a:gd name="connsiteY4" fmla="*/ 92869 h 1466850"/>
              <a:gd name="connsiteX5" fmla="*/ 969169 w 1333500"/>
              <a:gd name="connsiteY5" fmla="*/ 133350 h 1466850"/>
              <a:gd name="connsiteX6" fmla="*/ 895350 w 1333500"/>
              <a:gd name="connsiteY6" fmla="*/ 173832 h 1466850"/>
              <a:gd name="connsiteX7" fmla="*/ 804862 w 1333500"/>
              <a:gd name="connsiteY7" fmla="*/ 238125 h 1466850"/>
              <a:gd name="connsiteX8" fmla="*/ 723900 w 1333500"/>
              <a:gd name="connsiteY8" fmla="*/ 304800 h 1466850"/>
              <a:gd name="connsiteX9" fmla="*/ 654844 w 1333500"/>
              <a:gd name="connsiteY9" fmla="*/ 378619 h 1466850"/>
              <a:gd name="connsiteX10" fmla="*/ 588169 w 1333500"/>
              <a:gd name="connsiteY10" fmla="*/ 454819 h 1466850"/>
              <a:gd name="connsiteX11" fmla="*/ 509587 w 1333500"/>
              <a:gd name="connsiteY11" fmla="*/ 554832 h 1466850"/>
              <a:gd name="connsiteX12" fmla="*/ 435769 w 1333500"/>
              <a:gd name="connsiteY12" fmla="*/ 659607 h 1466850"/>
              <a:gd name="connsiteX13" fmla="*/ 330994 w 1333500"/>
              <a:gd name="connsiteY13" fmla="*/ 809625 h 1466850"/>
              <a:gd name="connsiteX14" fmla="*/ 245269 w 1333500"/>
              <a:gd name="connsiteY14" fmla="*/ 959644 h 1466850"/>
              <a:gd name="connsiteX15" fmla="*/ 190500 w 1333500"/>
              <a:gd name="connsiteY15" fmla="*/ 1066800 h 1466850"/>
              <a:gd name="connsiteX16" fmla="*/ 107156 w 1333500"/>
              <a:gd name="connsiteY16" fmla="*/ 1235869 h 1466850"/>
              <a:gd name="connsiteX17" fmla="*/ 59531 w 1333500"/>
              <a:gd name="connsiteY17" fmla="*/ 1343025 h 1466850"/>
              <a:gd name="connsiteX18" fmla="*/ 0 w 1333500"/>
              <a:gd name="connsiteY18" fmla="*/ 1466850 h 1466850"/>
              <a:gd name="connsiteX0" fmla="*/ 1446315 w 1446315"/>
              <a:gd name="connsiteY0" fmla="*/ 0 h 1478725"/>
              <a:gd name="connsiteX1" fmla="*/ 1252537 w 1446315"/>
              <a:gd name="connsiteY1" fmla="*/ 23782 h 1478725"/>
              <a:gd name="connsiteX2" fmla="*/ 1183481 w 1446315"/>
              <a:gd name="connsiteY2" fmla="*/ 45213 h 1478725"/>
              <a:gd name="connsiteX3" fmla="*/ 1107281 w 1446315"/>
              <a:gd name="connsiteY3" fmla="*/ 76169 h 1478725"/>
              <a:gd name="connsiteX4" fmla="*/ 1038225 w 1446315"/>
              <a:gd name="connsiteY4" fmla="*/ 104744 h 1478725"/>
              <a:gd name="connsiteX5" fmla="*/ 969169 w 1446315"/>
              <a:gd name="connsiteY5" fmla="*/ 145225 h 1478725"/>
              <a:gd name="connsiteX6" fmla="*/ 895350 w 1446315"/>
              <a:gd name="connsiteY6" fmla="*/ 185707 h 1478725"/>
              <a:gd name="connsiteX7" fmla="*/ 804862 w 1446315"/>
              <a:gd name="connsiteY7" fmla="*/ 250000 h 1478725"/>
              <a:gd name="connsiteX8" fmla="*/ 723900 w 1446315"/>
              <a:gd name="connsiteY8" fmla="*/ 316675 h 1478725"/>
              <a:gd name="connsiteX9" fmla="*/ 654844 w 1446315"/>
              <a:gd name="connsiteY9" fmla="*/ 390494 h 1478725"/>
              <a:gd name="connsiteX10" fmla="*/ 588169 w 1446315"/>
              <a:gd name="connsiteY10" fmla="*/ 466694 h 1478725"/>
              <a:gd name="connsiteX11" fmla="*/ 509587 w 1446315"/>
              <a:gd name="connsiteY11" fmla="*/ 566707 h 1478725"/>
              <a:gd name="connsiteX12" fmla="*/ 435769 w 1446315"/>
              <a:gd name="connsiteY12" fmla="*/ 671482 h 1478725"/>
              <a:gd name="connsiteX13" fmla="*/ 330994 w 1446315"/>
              <a:gd name="connsiteY13" fmla="*/ 821500 h 1478725"/>
              <a:gd name="connsiteX14" fmla="*/ 245269 w 1446315"/>
              <a:gd name="connsiteY14" fmla="*/ 971519 h 1478725"/>
              <a:gd name="connsiteX15" fmla="*/ 190500 w 1446315"/>
              <a:gd name="connsiteY15" fmla="*/ 1078675 h 1478725"/>
              <a:gd name="connsiteX16" fmla="*/ 107156 w 1446315"/>
              <a:gd name="connsiteY16" fmla="*/ 1247744 h 1478725"/>
              <a:gd name="connsiteX17" fmla="*/ 59531 w 1446315"/>
              <a:gd name="connsiteY17" fmla="*/ 1354900 h 1478725"/>
              <a:gd name="connsiteX18" fmla="*/ 0 w 1446315"/>
              <a:gd name="connsiteY18" fmla="*/ 1478725 h 1478725"/>
              <a:gd name="connsiteX0" fmla="*/ 1446315 w 1446315"/>
              <a:gd name="connsiteY0" fmla="*/ 1041 h 1479766"/>
              <a:gd name="connsiteX1" fmla="*/ 1344570 w 1446315"/>
              <a:gd name="connsiteY1" fmla="*/ 1289 h 1479766"/>
              <a:gd name="connsiteX2" fmla="*/ 1252537 w 1446315"/>
              <a:gd name="connsiteY2" fmla="*/ 24823 h 1479766"/>
              <a:gd name="connsiteX3" fmla="*/ 1183481 w 1446315"/>
              <a:gd name="connsiteY3" fmla="*/ 46254 h 1479766"/>
              <a:gd name="connsiteX4" fmla="*/ 1107281 w 1446315"/>
              <a:gd name="connsiteY4" fmla="*/ 77210 h 1479766"/>
              <a:gd name="connsiteX5" fmla="*/ 1038225 w 1446315"/>
              <a:gd name="connsiteY5" fmla="*/ 105785 h 1479766"/>
              <a:gd name="connsiteX6" fmla="*/ 969169 w 1446315"/>
              <a:gd name="connsiteY6" fmla="*/ 146266 h 1479766"/>
              <a:gd name="connsiteX7" fmla="*/ 895350 w 1446315"/>
              <a:gd name="connsiteY7" fmla="*/ 186748 h 1479766"/>
              <a:gd name="connsiteX8" fmla="*/ 804862 w 1446315"/>
              <a:gd name="connsiteY8" fmla="*/ 251041 h 1479766"/>
              <a:gd name="connsiteX9" fmla="*/ 723900 w 1446315"/>
              <a:gd name="connsiteY9" fmla="*/ 317716 h 1479766"/>
              <a:gd name="connsiteX10" fmla="*/ 654844 w 1446315"/>
              <a:gd name="connsiteY10" fmla="*/ 391535 h 1479766"/>
              <a:gd name="connsiteX11" fmla="*/ 588169 w 1446315"/>
              <a:gd name="connsiteY11" fmla="*/ 467735 h 1479766"/>
              <a:gd name="connsiteX12" fmla="*/ 509587 w 1446315"/>
              <a:gd name="connsiteY12" fmla="*/ 567748 h 1479766"/>
              <a:gd name="connsiteX13" fmla="*/ 435769 w 1446315"/>
              <a:gd name="connsiteY13" fmla="*/ 672523 h 1479766"/>
              <a:gd name="connsiteX14" fmla="*/ 330994 w 1446315"/>
              <a:gd name="connsiteY14" fmla="*/ 822541 h 1479766"/>
              <a:gd name="connsiteX15" fmla="*/ 245269 w 1446315"/>
              <a:gd name="connsiteY15" fmla="*/ 972560 h 1479766"/>
              <a:gd name="connsiteX16" fmla="*/ 190500 w 1446315"/>
              <a:gd name="connsiteY16" fmla="*/ 1079716 h 1479766"/>
              <a:gd name="connsiteX17" fmla="*/ 107156 w 1446315"/>
              <a:gd name="connsiteY17" fmla="*/ 1248785 h 1479766"/>
              <a:gd name="connsiteX18" fmla="*/ 59531 w 1446315"/>
              <a:gd name="connsiteY18" fmla="*/ 1355941 h 1479766"/>
              <a:gd name="connsiteX19" fmla="*/ 0 w 1446315"/>
              <a:gd name="connsiteY19" fmla="*/ 1479766 h 14797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1446315" h="1479766">
                <a:moveTo>
                  <a:pt x="1446315" y="1041"/>
                </a:moveTo>
                <a:cubicBezTo>
                  <a:pt x="1428368" y="4051"/>
                  <a:pt x="1376866" y="-2675"/>
                  <a:pt x="1344570" y="1289"/>
                </a:cubicBezTo>
                <a:cubicBezTo>
                  <a:pt x="1312274" y="5253"/>
                  <a:pt x="1279385" y="17329"/>
                  <a:pt x="1252537" y="24823"/>
                </a:cubicBezTo>
                <a:cubicBezTo>
                  <a:pt x="1225689" y="32317"/>
                  <a:pt x="1207690" y="37523"/>
                  <a:pt x="1183481" y="46254"/>
                </a:cubicBezTo>
                <a:cubicBezTo>
                  <a:pt x="1159272" y="54985"/>
                  <a:pt x="1107281" y="77210"/>
                  <a:pt x="1107281" y="77210"/>
                </a:cubicBezTo>
                <a:cubicBezTo>
                  <a:pt x="1083072" y="87132"/>
                  <a:pt x="1061244" y="94276"/>
                  <a:pt x="1038225" y="105785"/>
                </a:cubicBezTo>
                <a:cubicBezTo>
                  <a:pt x="1015206" y="117294"/>
                  <a:pt x="992981" y="132772"/>
                  <a:pt x="969169" y="146266"/>
                </a:cubicBezTo>
                <a:cubicBezTo>
                  <a:pt x="945357" y="159760"/>
                  <a:pt x="922734" y="169286"/>
                  <a:pt x="895350" y="186748"/>
                </a:cubicBezTo>
                <a:cubicBezTo>
                  <a:pt x="867965" y="204211"/>
                  <a:pt x="833437" y="229213"/>
                  <a:pt x="804862" y="251041"/>
                </a:cubicBezTo>
                <a:cubicBezTo>
                  <a:pt x="776287" y="272869"/>
                  <a:pt x="748903" y="294300"/>
                  <a:pt x="723900" y="317716"/>
                </a:cubicBezTo>
                <a:cubicBezTo>
                  <a:pt x="698897" y="341132"/>
                  <a:pt x="677466" y="366532"/>
                  <a:pt x="654844" y="391535"/>
                </a:cubicBezTo>
                <a:cubicBezTo>
                  <a:pt x="632222" y="416538"/>
                  <a:pt x="612378" y="438366"/>
                  <a:pt x="588169" y="467735"/>
                </a:cubicBezTo>
                <a:cubicBezTo>
                  <a:pt x="563960" y="497104"/>
                  <a:pt x="534987" y="533617"/>
                  <a:pt x="509587" y="567748"/>
                </a:cubicBezTo>
                <a:cubicBezTo>
                  <a:pt x="484187" y="601879"/>
                  <a:pt x="435769" y="672523"/>
                  <a:pt x="435769" y="672523"/>
                </a:cubicBezTo>
                <a:cubicBezTo>
                  <a:pt x="406004" y="714988"/>
                  <a:pt x="362744" y="772535"/>
                  <a:pt x="330994" y="822541"/>
                </a:cubicBezTo>
                <a:cubicBezTo>
                  <a:pt x="299244" y="872547"/>
                  <a:pt x="268685" y="929698"/>
                  <a:pt x="245269" y="972560"/>
                </a:cubicBezTo>
                <a:cubicBezTo>
                  <a:pt x="221853" y="1015422"/>
                  <a:pt x="213519" y="1033678"/>
                  <a:pt x="190500" y="1079716"/>
                </a:cubicBezTo>
                <a:cubicBezTo>
                  <a:pt x="167481" y="1125754"/>
                  <a:pt x="128984" y="1202748"/>
                  <a:pt x="107156" y="1248785"/>
                </a:cubicBezTo>
                <a:cubicBezTo>
                  <a:pt x="85328" y="1294822"/>
                  <a:pt x="77390" y="1317444"/>
                  <a:pt x="59531" y="1355941"/>
                </a:cubicBezTo>
                <a:cubicBezTo>
                  <a:pt x="41672" y="1394438"/>
                  <a:pt x="20836" y="1437102"/>
                  <a:pt x="0" y="1479766"/>
                </a:cubicBezTo>
              </a:path>
            </a:pathLst>
          </a:cu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-18"/>
            </a:endParaRPr>
          </a:p>
        </p:txBody>
      </p:sp>
      <p:sp>
        <p:nvSpPr>
          <p:cNvPr id="92" name="Pzwr_4"/>
          <p:cNvSpPr/>
          <p:nvPr/>
        </p:nvSpPr>
        <p:spPr bwMode="auto">
          <a:xfrm>
            <a:off x="3509832" y="2210023"/>
            <a:ext cx="670956" cy="290946"/>
          </a:xfrm>
          <a:custGeom>
            <a:avLst/>
            <a:gdLst>
              <a:gd name="connsiteX0" fmla="*/ 0 w 670956"/>
              <a:gd name="connsiteY0" fmla="*/ 290946 h 290946"/>
              <a:gd name="connsiteX1" fmla="*/ 100940 w 670956"/>
              <a:gd name="connsiteY1" fmla="*/ 225631 h 290946"/>
              <a:gd name="connsiteX2" fmla="*/ 225631 w 670956"/>
              <a:gd name="connsiteY2" fmla="*/ 142504 h 290946"/>
              <a:gd name="connsiteX3" fmla="*/ 391886 w 670956"/>
              <a:gd name="connsiteY3" fmla="*/ 65314 h 290946"/>
              <a:gd name="connsiteX4" fmla="*/ 552202 w 670956"/>
              <a:gd name="connsiteY4" fmla="*/ 11875 h 290946"/>
              <a:gd name="connsiteX5" fmla="*/ 670956 w 670956"/>
              <a:gd name="connsiteY5" fmla="*/ 0 h 2909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70956" h="290946">
                <a:moveTo>
                  <a:pt x="0" y="290946"/>
                </a:moveTo>
                <a:lnTo>
                  <a:pt x="100940" y="225631"/>
                </a:lnTo>
                <a:cubicBezTo>
                  <a:pt x="138545" y="200891"/>
                  <a:pt x="177140" y="169223"/>
                  <a:pt x="225631" y="142504"/>
                </a:cubicBezTo>
                <a:cubicBezTo>
                  <a:pt x="274122" y="115785"/>
                  <a:pt x="337458" y="87085"/>
                  <a:pt x="391886" y="65314"/>
                </a:cubicBezTo>
                <a:cubicBezTo>
                  <a:pt x="446314" y="43543"/>
                  <a:pt x="505690" y="22761"/>
                  <a:pt x="552202" y="11875"/>
                </a:cubicBezTo>
                <a:cubicBezTo>
                  <a:pt x="598714" y="989"/>
                  <a:pt x="634835" y="494"/>
                  <a:pt x="670956" y="0"/>
                </a:cubicBezTo>
              </a:path>
            </a:pathLst>
          </a:cu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-18"/>
            </a:endParaRPr>
          </a:p>
        </p:txBody>
      </p:sp>
      <p:cxnSp>
        <p:nvCxnSpPr>
          <p:cNvPr id="94" name="Pzwr_3"/>
          <p:cNvCxnSpPr/>
          <p:nvPr/>
        </p:nvCxnSpPr>
        <p:spPr bwMode="auto">
          <a:xfrm>
            <a:off x="3508209" y="2491684"/>
            <a:ext cx="0" cy="17640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107" name="Txt_tz"/>
          <p:cNvSpPr txBox="1">
            <a:spLocks noChangeArrowheads="1"/>
          </p:cNvSpPr>
          <p:nvPr/>
        </p:nvSpPr>
        <p:spPr bwMode="auto">
          <a:xfrm>
            <a:off x="3548696" y="4256460"/>
            <a:ext cx="12503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12813" eaLnBrk="0" hangingPunct="0">
              <a:defRPr/>
            </a:pPr>
            <a:r>
              <a:rPr kumimoji="1" lang="pl-PL" sz="1600" b="1" i="1" kern="0" smtClean="0">
                <a:solidFill>
                  <a:srgbClr val="0070C0"/>
                </a:solidFill>
                <a:cs typeface="Times New Roman" panose="02020603050405020304" pitchFamily="18" charset="0"/>
              </a:rPr>
              <a:t>t</a:t>
            </a:r>
            <a:r>
              <a:rPr kumimoji="1" lang="pl-PL" sz="2000" b="1" i="1" kern="0" baseline="-25000" smtClean="0">
                <a:solidFill>
                  <a:srgbClr val="0070C0"/>
                </a:solidFill>
                <a:cs typeface="Times New Roman" panose="02020603050405020304" pitchFamily="18" charset="0"/>
              </a:rPr>
              <a:t>z</a:t>
            </a:r>
            <a:endParaRPr kumimoji="1" lang="pl-PL" sz="1400" b="1" i="1" kern="0">
              <a:solidFill>
                <a:srgbClr val="0070C0"/>
              </a:solidFill>
              <a:cs typeface="Times New Roman" panose="02020603050405020304" pitchFamily="18" charset="0"/>
            </a:endParaRPr>
          </a:p>
        </p:txBody>
      </p:sp>
      <p:cxnSp>
        <p:nvCxnSpPr>
          <p:cNvPr id="98" name="tz"/>
          <p:cNvCxnSpPr/>
          <p:nvPr/>
        </p:nvCxnSpPr>
        <p:spPr bwMode="auto">
          <a:xfrm>
            <a:off x="3040157" y="4471904"/>
            <a:ext cx="4680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70C0"/>
            </a:solidFill>
            <a:prstDash val="solid"/>
            <a:round/>
            <a:headEnd type="none" w="sm" len="sm"/>
            <a:tailEnd type="arrow" w="sm" len="med"/>
          </a:ln>
          <a:effectLst/>
        </p:spPr>
      </p:cxnSp>
      <p:cxnSp>
        <p:nvCxnSpPr>
          <p:cNvPr id="99" name="Pzwr_2"/>
          <p:cNvCxnSpPr/>
          <p:nvPr/>
        </p:nvCxnSpPr>
        <p:spPr bwMode="auto">
          <a:xfrm rot="-300000">
            <a:off x="3040397" y="4256812"/>
            <a:ext cx="50400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00" name="Pzwr_1"/>
          <p:cNvCxnSpPr/>
          <p:nvPr/>
        </p:nvCxnSpPr>
        <p:spPr bwMode="auto">
          <a:xfrm>
            <a:off x="3040157" y="3121941"/>
            <a:ext cx="0" cy="11520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6" name="P=EU/X sin"/>
              <p:cNvSpPr txBox="1"/>
              <p:nvPr/>
            </p:nvSpPr>
            <p:spPr>
              <a:xfrm>
                <a:off x="5256190" y="2048522"/>
                <a:ext cx="1824859" cy="5517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pl-PL" sz="1600" b="1" i="1" smtClean="0">
                              <a:solidFill>
                                <a:srgbClr val="FF0000"/>
                              </a:solidFill>
                              <a:effectLst/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pl-PL" sz="1600" b="1" i="1" smtClean="0">
                              <a:solidFill>
                                <a:srgbClr val="FF0000"/>
                              </a:solidFill>
                              <a:effectLst/>
                              <a:latin typeface="Cambria Math"/>
                            </a:rPr>
                            <m:t>𝑷</m:t>
                          </m:r>
                        </m:e>
                        <m:sub>
                          <m:r>
                            <a:rPr lang="pl-PL" sz="1600" b="1" i="1" smtClean="0">
                              <a:solidFill>
                                <a:srgbClr val="FF0000"/>
                              </a:solidFill>
                              <a:effectLst/>
                              <a:latin typeface="Cambria Math"/>
                            </a:rPr>
                            <m:t>𝒆</m:t>
                          </m:r>
                        </m:sub>
                      </m:sSub>
                      <m:r>
                        <a:rPr lang="pl-PL" sz="1600" b="1" i="1" smtClean="0">
                          <a:solidFill>
                            <a:srgbClr val="FF0000"/>
                          </a:solidFill>
                          <a:effectLst/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pl-PL" sz="1600" b="1" i="1" smtClean="0">
                              <a:solidFill>
                                <a:srgbClr val="FF0000"/>
                              </a:solidFill>
                              <a:effectLst/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pl-PL" sz="1600" b="1" i="1" smtClean="0">
                              <a:solidFill>
                                <a:srgbClr val="FF0000"/>
                              </a:solidFill>
                              <a:effectLst/>
                              <a:latin typeface="Cambria Math"/>
                              <a:ea typeface="Cambria Math"/>
                            </a:rPr>
                            <m:t>𝑬</m:t>
                          </m:r>
                          <m:r>
                            <a:rPr lang="pl-PL" sz="1600" b="1" i="1" smtClean="0">
                              <a:solidFill>
                                <a:srgbClr val="FF0000"/>
                              </a:solidFill>
                              <a:effectLst/>
                              <a:latin typeface="Cambria Math"/>
                              <a:ea typeface="Cambria Math"/>
                            </a:rPr>
                            <m:t>∙</m:t>
                          </m:r>
                          <m:r>
                            <a:rPr lang="pl-PL" sz="1600" b="1" i="1" smtClean="0">
                              <a:solidFill>
                                <a:srgbClr val="FF0000"/>
                              </a:solidFill>
                              <a:effectLst/>
                              <a:latin typeface="Cambria Math"/>
                              <a:ea typeface="Cambria Math"/>
                            </a:rPr>
                            <m:t>𝑼</m:t>
                          </m:r>
                        </m:num>
                        <m:den>
                          <m:r>
                            <a:rPr lang="pl-PL" sz="1600" b="1" i="1" smtClean="0">
                              <a:solidFill>
                                <a:srgbClr val="FF0000"/>
                              </a:solidFill>
                              <a:effectLst/>
                              <a:latin typeface="Cambria Math"/>
                              <a:ea typeface="Cambria Math"/>
                            </a:rPr>
                            <m:t>𝑿</m:t>
                          </m:r>
                        </m:den>
                      </m:f>
                      <m:r>
                        <a:rPr lang="pl-PL" sz="1600" b="1" i="1" smtClean="0">
                          <a:solidFill>
                            <a:srgbClr val="FF0000"/>
                          </a:solidFill>
                          <a:effectLst/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pl-PL" sz="1600" b="1" i="1" smtClean="0">
                          <a:solidFill>
                            <a:srgbClr val="FF0000"/>
                          </a:solidFill>
                          <a:effectLst/>
                          <a:latin typeface="Cambria Math"/>
                          <a:ea typeface="Cambria Math"/>
                        </a:rPr>
                        <m:t>𝒔𝒊𝒏</m:t>
                      </m:r>
                      <m:r>
                        <a:rPr lang="el-GR" sz="1600" b="1" i="1" smtClean="0">
                          <a:solidFill>
                            <a:srgbClr val="FF0000"/>
                          </a:solidFill>
                          <a:effectLst/>
                          <a:latin typeface="Cambria Math"/>
                          <a:ea typeface="Cambria Math"/>
                        </a:rPr>
                        <m:t>𝜹</m:t>
                      </m:r>
                      <m:r>
                        <a:rPr lang="pl-PL" sz="1600" b="1" i="1" smtClean="0">
                          <a:solidFill>
                            <a:srgbClr val="FF0000"/>
                          </a:solidFill>
                          <a:effectLst/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pl-PL" sz="1600" b="1" i="1" smtClean="0">
                          <a:effectLst/>
                          <a:latin typeface="Cambria Math"/>
                          <a:ea typeface="Cambria Math"/>
                        </a:rPr>
                        <m:t> </m:t>
                      </m:r>
                    </m:oMath>
                  </m:oMathPara>
                </a14:m>
                <a:endParaRPr lang="pl-PL" sz="1600" b="1" i="1" dirty="0">
                  <a:effectLst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6" name="P=EU/X sin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6190" y="2048522"/>
                <a:ext cx="1824859" cy="551754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8" name="Txt_Moc_cz"/>
          <p:cNvSpPr>
            <a:spLocks noChangeArrowheads="1"/>
          </p:cNvSpPr>
          <p:nvPr/>
        </p:nvSpPr>
        <p:spPr bwMode="auto">
          <a:xfrm>
            <a:off x="5472214" y="1796494"/>
            <a:ext cx="894476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z"/>
              <a:defRPr kumimoji="1" sz="27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y"/>
              <a:defRPr kumimoji="1" sz="23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x"/>
              <a:defRPr kumimoji="1" sz="21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Char char="•"/>
              <a:defRPr kumimoji="1" sz="21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1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kumimoji="0" lang="pl-PL" altLang="pl-PL" sz="1400" b="1" i="1" smtClean="0">
                <a:solidFill>
                  <a:srgbClr val="333399"/>
                </a:solidFill>
                <a:latin typeface="Times New Roman" pitchFamily="18" charset="0"/>
              </a:rPr>
              <a:t>Moc czynna</a:t>
            </a:r>
            <a:endParaRPr kumimoji="0" lang="pl-PL" altLang="pl-PL" sz="1400" b="1" i="1">
              <a:solidFill>
                <a:srgbClr val="333399"/>
              </a:solidFill>
              <a:latin typeface="Times New Roman" pitchFamily="18" charset="0"/>
            </a:endParaRPr>
          </a:p>
        </p:txBody>
      </p:sp>
      <p:grpSp>
        <p:nvGrpSpPr>
          <p:cNvPr id="31" name="Zwarcie"/>
          <p:cNvGrpSpPr>
            <a:grpSpLocks/>
          </p:cNvGrpSpPr>
          <p:nvPr/>
        </p:nvGrpSpPr>
        <p:grpSpPr bwMode="auto">
          <a:xfrm>
            <a:off x="3814373" y="1340840"/>
            <a:ext cx="109537" cy="215900"/>
            <a:chOff x="11086" y="10553"/>
            <a:chExt cx="171" cy="342"/>
          </a:xfrm>
        </p:grpSpPr>
        <p:cxnSp>
          <p:nvCxnSpPr>
            <p:cNvPr id="32" name="AutoShape 606"/>
            <p:cNvCxnSpPr>
              <a:cxnSpLocks noChangeShapeType="1"/>
            </p:cNvCxnSpPr>
            <p:nvPr/>
          </p:nvCxnSpPr>
          <p:spPr bwMode="auto">
            <a:xfrm flipH="1">
              <a:off x="11086" y="10553"/>
              <a:ext cx="114" cy="171"/>
            </a:xfrm>
            <a:prstGeom prst="straightConnector1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3" name="AutoShape 605"/>
            <p:cNvCxnSpPr>
              <a:cxnSpLocks noChangeShapeType="1"/>
            </p:cNvCxnSpPr>
            <p:nvPr/>
          </p:nvCxnSpPr>
          <p:spPr bwMode="auto">
            <a:xfrm flipV="1">
              <a:off x="11086" y="10667"/>
              <a:ext cx="171" cy="57"/>
            </a:xfrm>
            <a:prstGeom prst="straightConnector1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4" name="AutoShape 604"/>
            <p:cNvCxnSpPr>
              <a:cxnSpLocks noChangeShapeType="1"/>
            </p:cNvCxnSpPr>
            <p:nvPr/>
          </p:nvCxnSpPr>
          <p:spPr bwMode="auto">
            <a:xfrm flipH="1">
              <a:off x="11086" y="10667"/>
              <a:ext cx="171" cy="228"/>
            </a:xfrm>
            <a:prstGeom prst="straightConnector1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105" name="Txt_Zwar_Przem"/>
          <p:cNvSpPr txBox="1">
            <a:spLocks noChangeArrowheads="1"/>
          </p:cNvSpPr>
          <p:nvPr/>
        </p:nvSpPr>
        <p:spPr bwMode="auto">
          <a:xfrm>
            <a:off x="1585498" y="1629336"/>
            <a:ext cx="368690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12813" eaLnBrk="0" hangingPunct="0">
              <a:defRPr/>
            </a:pPr>
            <a:r>
              <a:rPr kumimoji="1" lang="pl-PL" sz="1400" b="1" i="1" kern="0" smtClean="0">
                <a:solidFill>
                  <a:srgbClr val="0070C0"/>
                </a:solidFill>
                <a:cs typeface="Times New Roman" panose="02020603050405020304" pitchFamily="18" charset="0"/>
              </a:rPr>
              <a:t>Zwarcie przemijające na szynach WN generatora</a:t>
            </a:r>
            <a:endParaRPr kumimoji="1" lang="pl-PL" sz="1400" b="1" i="1" kern="0">
              <a:solidFill>
                <a:srgbClr val="0070C0"/>
              </a:solidFill>
              <a:cs typeface="Times New Roman" panose="02020603050405020304" pitchFamily="18" charset="0"/>
            </a:endParaRPr>
          </a:p>
        </p:txBody>
      </p:sp>
      <p:grpSp>
        <p:nvGrpSpPr>
          <p:cNvPr id="3" name="Ukł_Przes"/>
          <p:cNvGrpSpPr/>
          <p:nvPr/>
        </p:nvGrpSpPr>
        <p:grpSpPr>
          <a:xfrm>
            <a:off x="1979712" y="620610"/>
            <a:ext cx="5184576" cy="864096"/>
            <a:chOff x="1835696" y="1052736"/>
            <a:chExt cx="5184576" cy="864096"/>
          </a:xfrm>
        </p:grpSpPr>
        <p:grpSp>
          <p:nvGrpSpPr>
            <p:cNvPr id="4" name="see"/>
            <p:cNvGrpSpPr/>
            <p:nvPr/>
          </p:nvGrpSpPr>
          <p:grpSpPr>
            <a:xfrm>
              <a:off x="6516067" y="1268760"/>
              <a:ext cx="504205" cy="504000"/>
              <a:chOff x="6372051" y="2312932"/>
              <a:chExt cx="504205" cy="504000"/>
            </a:xfrm>
          </p:grpSpPr>
          <p:sp>
            <p:nvSpPr>
              <p:cNvPr id="28" name="Oval 417"/>
              <p:cNvSpPr>
                <a:spLocks noChangeAspect="1" noChangeArrowheads="1"/>
              </p:cNvSpPr>
              <p:nvPr/>
            </p:nvSpPr>
            <p:spPr bwMode="auto">
              <a:xfrm flipH="1">
                <a:off x="6444103" y="2384924"/>
                <a:ext cx="360145" cy="360000"/>
              </a:xfrm>
              <a:prstGeom prst="ellips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spcBef>
                    <a:spcPct val="20000"/>
                  </a:spcBef>
                  <a:buClr>
                    <a:schemeClr val="accent2"/>
                  </a:buClr>
                  <a:buFont typeface="Monotype Sorts"/>
                  <a:buChar char="z"/>
                  <a:defRPr kumimoji="1" sz="27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2"/>
                  </a:buClr>
                  <a:buFont typeface="Monotype Sorts"/>
                  <a:buChar char="y"/>
                  <a:defRPr kumimoji="1" sz="23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Font typeface="Monotype Sorts"/>
                  <a:buChar char="x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FontTx/>
                  <a:buNone/>
                </a:pPr>
                <a:endParaRPr kumimoji="0" lang="pl-PL" altLang="pl-PL" sz="2400">
                  <a:latin typeface="Times New Roman" pitchFamily="18" charset="0"/>
                </a:endParaRPr>
              </a:p>
            </p:txBody>
          </p:sp>
          <p:sp>
            <p:nvSpPr>
              <p:cNvPr id="29" name="Oval 417"/>
              <p:cNvSpPr>
                <a:spLocks noChangeAspect="1" noChangeArrowheads="1"/>
              </p:cNvSpPr>
              <p:nvPr/>
            </p:nvSpPr>
            <p:spPr bwMode="auto">
              <a:xfrm flipH="1">
                <a:off x="6372051" y="2312932"/>
                <a:ext cx="504205" cy="504000"/>
              </a:xfrm>
              <a:prstGeom prst="ellips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spcBef>
                    <a:spcPct val="20000"/>
                  </a:spcBef>
                  <a:buClr>
                    <a:schemeClr val="accent2"/>
                  </a:buClr>
                  <a:buFont typeface="Monotype Sorts"/>
                  <a:buChar char="z"/>
                  <a:defRPr kumimoji="1" sz="27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2"/>
                  </a:buClr>
                  <a:buFont typeface="Monotype Sorts"/>
                  <a:buChar char="y"/>
                  <a:defRPr kumimoji="1" sz="23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Font typeface="Monotype Sorts"/>
                  <a:buChar char="x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FontTx/>
                  <a:buNone/>
                </a:pPr>
                <a:endParaRPr kumimoji="0" lang="pl-PL" altLang="pl-PL" sz="2400">
                  <a:latin typeface="Times New Roman" pitchFamily="18" charset="0"/>
                </a:endParaRPr>
              </a:p>
            </p:txBody>
          </p:sp>
          <p:sp>
            <p:nvSpPr>
              <p:cNvPr id="30" name="Text Box 9"/>
              <p:cNvSpPr txBox="1">
                <a:spLocks noChangeArrowheads="1"/>
              </p:cNvSpPr>
              <p:nvPr/>
            </p:nvSpPr>
            <p:spPr bwMode="auto">
              <a:xfrm>
                <a:off x="6480212" y="2452246"/>
                <a:ext cx="290144" cy="184666"/>
              </a:xfrm>
              <a:prstGeom prst="rect">
                <a:avLst/>
              </a:prstGeom>
              <a:noFill/>
              <a:ln>
                <a:noFill/>
              </a:ln>
              <a:extLst/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>
                  <a:spcAft>
                    <a:spcPts val="1000"/>
                  </a:spcAft>
                </a:pPr>
                <a:r>
                  <a:rPr lang="pl-PL" altLang="pl-PL" sz="1200" b="1" i="1" dirty="0" smtClean="0">
                    <a:cs typeface="Times New Roman" panose="02020603050405020304" pitchFamily="18" charset="0"/>
                  </a:rPr>
                  <a:t>SEE</a:t>
                </a:r>
                <a:endParaRPr lang="pl-PL" altLang="pl-PL" sz="1200" dirty="0">
                  <a:cs typeface="Times New Roman" panose="02020603050405020304" pitchFamily="18" charset="0"/>
                </a:endParaRPr>
              </a:p>
            </p:txBody>
          </p:sp>
        </p:grpSp>
        <p:cxnSp>
          <p:nvCxnSpPr>
            <p:cNvPr id="5" name="AutoShape 31"/>
            <p:cNvCxnSpPr>
              <a:cxnSpLocks noChangeShapeType="1"/>
            </p:cNvCxnSpPr>
            <p:nvPr/>
          </p:nvCxnSpPr>
          <p:spPr bwMode="auto">
            <a:xfrm flipV="1">
              <a:off x="3527755" y="1520153"/>
              <a:ext cx="180000" cy="635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" name="AutoShape 30"/>
            <p:cNvCxnSpPr>
              <a:cxnSpLocks noChangeShapeType="1"/>
            </p:cNvCxnSpPr>
            <p:nvPr/>
          </p:nvCxnSpPr>
          <p:spPr bwMode="auto">
            <a:xfrm flipV="1">
              <a:off x="3707755" y="1304764"/>
              <a:ext cx="2628000" cy="0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" name="Łącznik prostoliniowy 7"/>
            <p:cNvCxnSpPr/>
            <p:nvPr/>
          </p:nvCxnSpPr>
          <p:spPr bwMode="auto">
            <a:xfrm>
              <a:off x="3707755" y="1196752"/>
              <a:ext cx="0" cy="612000"/>
            </a:xfrm>
            <a:prstGeom prst="line">
              <a:avLst/>
            </a:prstGeom>
            <a:solidFill>
              <a:schemeClr val="accent1"/>
            </a:solidFill>
            <a:ln w="444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" name="AutoShape 30"/>
            <p:cNvCxnSpPr>
              <a:cxnSpLocks noChangeShapeType="1"/>
            </p:cNvCxnSpPr>
            <p:nvPr/>
          </p:nvCxnSpPr>
          <p:spPr bwMode="auto">
            <a:xfrm flipV="1">
              <a:off x="3707755" y="1700808"/>
              <a:ext cx="2628000" cy="0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" name="Łącznik prostoliniowy 9"/>
            <p:cNvCxnSpPr/>
            <p:nvPr/>
          </p:nvCxnSpPr>
          <p:spPr bwMode="auto">
            <a:xfrm>
              <a:off x="6336047" y="1196752"/>
              <a:ext cx="0" cy="612000"/>
            </a:xfrm>
            <a:prstGeom prst="line">
              <a:avLst/>
            </a:prstGeom>
            <a:solidFill>
              <a:schemeClr val="accent1"/>
            </a:solidFill>
            <a:ln w="444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grpSp>
          <p:nvGrpSpPr>
            <p:cNvPr id="11" name="TrfBlk"/>
            <p:cNvGrpSpPr/>
            <p:nvPr/>
          </p:nvGrpSpPr>
          <p:grpSpPr>
            <a:xfrm>
              <a:off x="3059703" y="1340768"/>
              <a:ext cx="468063" cy="324032"/>
              <a:chOff x="1979712" y="1772816"/>
              <a:chExt cx="468063" cy="324032"/>
            </a:xfrm>
          </p:grpSpPr>
          <p:sp>
            <p:nvSpPr>
              <p:cNvPr id="26" name="Oval 417"/>
              <p:cNvSpPr>
                <a:spLocks noChangeAspect="1" noChangeArrowheads="1"/>
              </p:cNvSpPr>
              <p:nvPr/>
            </p:nvSpPr>
            <p:spPr bwMode="auto">
              <a:xfrm flipH="1">
                <a:off x="2123642" y="1772848"/>
                <a:ext cx="324133" cy="324000"/>
              </a:xfrm>
              <a:prstGeom prst="ellips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spcBef>
                    <a:spcPct val="20000"/>
                  </a:spcBef>
                  <a:buClr>
                    <a:schemeClr val="accent2"/>
                  </a:buClr>
                  <a:buFont typeface="Monotype Sorts"/>
                  <a:buChar char="z"/>
                  <a:defRPr kumimoji="1" sz="27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2"/>
                  </a:buClr>
                  <a:buFont typeface="Monotype Sorts"/>
                  <a:buChar char="y"/>
                  <a:defRPr kumimoji="1" sz="23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Font typeface="Monotype Sorts"/>
                  <a:buChar char="x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FontTx/>
                  <a:buNone/>
                </a:pPr>
                <a:endParaRPr kumimoji="0" lang="pl-PL" altLang="pl-PL" sz="2400">
                  <a:latin typeface="Times New Roman" pitchFamily="18" charset="0"/>
                </a:endParaRPr>
              </a:p>
            </p:txBody>
          </p:sp>
          <p:sp>
            <p:nvSpPr>
              <p:cNvPr id="27" name="Oval 417"/>
              <p:cNvSpPr>
                <a:spLocks noChangeAspect="1" noChangeArrowheads="1"/>
              </p:cNvSpPr>
              <p:nvPr/>
            </p:nvSpPr>
            <p:spPr bwMode="auto">
              <a:xfrm flipH="1">
                <a:off x="1979712" y="1772816"/>
                <a:ext cx="324133" cy="324000"/>
              </a:xfrm>
              <a:prstGeom prst="ellips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spcBef>
                    <a:spcPct val="20000"/>
                  </a:spcBef>
                  <a:buClr>
                    <a:schemeClr val="accent2"/>
                  </a:buClr>
                  <a:buFont typeface="Monotype Sorts"/>
                  <a:buChar char="z"/>
                  <a:defRPr kumimoji="1" sz="27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2"/>
                  </a:buClr>
                  <a:buFont typeface="Monotype Sorts"/>
                  <a:buChar char="y"/>
                  <a:defRPr kumimoji="1" sz="23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Font typeface="Monotype Sorts"/>
                  <a:buChar char="x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FontTx/>
                  <a:buNone/>
                </a:pPr>
                <a:endParaRPr kumimoji="0" lang="pl-PL" altLang="pl-PL" sz="2400">
                  <a:latin typeface="Times New Roman" pitchFamily="18" charset="0"/>
                </a:endParaRPr>
              </a:p>
            </p:txBody>
          </p:sp>
        </p:grpSp>
        <p:grpSp>
          <p:nvGrpSpPr>
            <p:cNvPr id="12" name="Gen"/>
            <p:cNvGrpSpPr/>
            <p:nvPr/>
          </p:nvGrpSpPr>
          <p:grpSpPr>
            <a:xfrm>
              <a:off x="2374425" y="1340768"/>
              <a:ext cx="360148" cy="360000"/>
              <a:chOff x="1259632" y="1448780"/>
              <a:chExt cx="360148" cy="360000"/>
            </a:xfrm>
          </p:grpSpPr>
          <p:sp>
            <p:nvSpPr>
              <p:cNvPr id="23" name="Oval 417"/>
              <p:cNvSpPr>
                <a:spLocks noChangeAspect="1" noChangeArrowheads="1"/>
              </p:cNvSpPr>
              <p:nvPr/>
            </p:nvSpPr>
            <p:spPr bwMode="auto">
              <a:xfrm flipH="1">
                <a:off x="1259632" y="1448780"/>
                <a:ext cx="360148" cy="360000"/>
              </a:xfrm>
              <a:prstGeom prst="ellips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spcBef>
                    <a:spcPct val="20000"/>
                  </a:spcBef>
                  <a:buClr>
                    <a:schemeClr val="accent2"/>
                  </a:buClr>
                  <a:buFont typeface="Monotype Sorts"/>
                  <a:buChar char="z"/>
                  <a:defRPr kumimoji="1" sz="27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2"/>
                  </a:buClr>
                  <a:buFont typeface="Monotype Sorts"/>
                  <a:buChar char="y"/>
                  <a:defRPr kumimoji="1" sz="23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Font typeface="Monotype Sorts"/>
                  <a:buChar char="x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FontTx/>
                  <a:buNone/>
                </a:pPr>
                <a:endParaRPr kumimoji="0" lang="pl-PL" altLang="pl-PL" sz="2400">
                  <a:latin typeface="Times New Roman" pitchFamily="18" charset="0"/>
                </a:endParaRPr>
              </a:p>
            </p:txBody>
          </p:sp>
          <p:sp>
            <p:nvSpPr>
              <p:cNvPr id="24" name="Arc 415"/>
              <p:cNvSpPr>
                <a:spLocks/>
              </p:cNvSpPr>
              <p:nvPr/>
            </p:nvSpPr>
            <p:spPr bwMode="auto">
              <a:xfrm>
                <a:off x="1331640" y="1550888"/>
                <a:ext cx="108000" cy="72000"/>
              </a:xfrm>
              <a:custGeom>
                <a:avLst/>
                <a:gdLst>
                  <a:gd name="T0" fmla="*/ 0 w 43200"/>
                  <a:gd name="T1" fmla="*/ 0 h 22519"/>
                  <a:gd name="T2" fmla="*/ 0 w 43200"/>
                  <a:gd name="T3" fmla="*/ 0 h 22519"/>
                  <a:gd name="T4" fmla="*/ 0 w 43200"/>
                  <a:gd name="T5" fmla="*/ 0 h 22519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3200" h="22519" fill="none" extrusionOk="0">
                    <a:moveTo>
                      <a:pt x="19" y="22519"/>
                    </a:moveTo>
                    <a:cubicBezTo>
                      <a:pt x="6" y="22212"/>
                      <a:pt x="0" y="21906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-1"/>
                      <a:pt x="43199" y="9670"/>
                      <a:pt x="43200" y="21599"/>
                    </a:cubicBezTo>
                  </a:path>
                  <a:path w="43200" h="22519" stroke="0" extrusionOk="0">
                    <a:moveTo>
                      <a:pt x="19" y="22519"/>
                    </a:moveTo>
                    <a:cubicBezTo>
                      <a:pt x="6" y="22212"/>
                      <a:pt x="0" y="21906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-1"/>
                      <a:pt x="43199" y="9670"/>
                      <a:pt x="43200" y="21599"/>
                    </a:cubicBezTo>
                    <a:lnTo>
                      <a:pt x="21600" y="21600"/>
                    </a:lnTo>
                    <a:lnTo>
                      <a:pt x="19" y="22519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algn="ctr"/>
                <a:endParaRPr lang="pl-PL"/>
              </a:p>
            </p:txBody>
          </p:sp>
          <p:sp>
            <p:nvSpPr>
              <p:cNvPr id="25" name="Arc 415"/>
              <p:cNvSpPr>
                <a:spLocks/>
              </p:cNvSpPr>
              <p:nvPr/>
            </p:nvSpPr>
            <p:spPr bwMode="auto">
              <a:xfrm rot="10800000">
                <a:off x="1439652" y="1592796"/>
                <a:ext cx="108000" cy="72000"/>
              </a:xfrm>
              <a:custGeom>
                <a:avLst/>
                <a:gdLst>
                  <a:gd name="T0" fmla="*/ 0 w 43200"/>
                  <a:gd name="T1" fmla="*/ 0 h 22519"/>
                  <a:gd name="T2" fmla="*/ 0 w 43200"/>
                  <a:gd name="T3" fmla="*/ 0 h 22519"/>
                  <a:gd name="T4" fmla="*/ 0 w 43200"/>
                  <a:gd name="T5" fmla="*/ 0 h 22519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3200" h="22519" fill="none" extrusionOk="0">
                    <a:moveTo>
                      <a:pt x="19" y="22519"/>
                    </a:moveTo>
                    <a:cubicBezTo>
                      <a:pt x="6" y="22212"/>
                      <a:pt x="0" y="21906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-1"/>
                      <a:pt x="43199" y="9670"/>
                      <a:pt x="43200" y="21599"/>
                    </a:cubicBezTo>
                  </a:path>
                  <a:path w="43200" h="22519" stroke="0" extrusionOk="0">
                    <a:moveTo>
                      <a:pt x="19" y="22519"/>
                    </a:moveTo>
                    <a:cubicBezTo>
                      <a:pt x="6" y="22212"/>
                      <a:pt x="0" y="21906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-1"/>
                      <a:pt x="43199" y="9670"/>
                      <a:pt x="43200" y="21599"/>
                    </a:cubicBezTo>
                    <a:lnTo>
                      <a:pt x="21600" y="21600"/>
                    </a:lnTo>
                    <a:lnTo>
                      <a:pt x="19" y="22519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algn="ctr"/>
                <a:endParaRPr lang="pl-PL"/>
              </a:p>
            </p:txBody>
          </p:sp>
        </p:grpSp>
        <p:cxnSp>
          <p:nvCxnSpPr>
            <p:cNvPr id="13" name="AutoShape 31"/>
            <p:cNvCxnSpPr>
              <a:cxnSpLocks noChangeShapeType="1"/>
            </p:cNvCxnSpPr>
            <p:nvPr/>
          </p:nvCxnSpPr>
          <p:spPr bwMode="auto">
            <a:xfrm flipV="1">
              <a:off x="2735796" y="1520153"/>
              <a:ext cx="324000" cy="635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4" name="AutoShape 31"/>
            <p:cNvCxnSpPr>
              <a:cxnSpLocks noChangeShapeType="1"/>
            </p:cNvCxnSpPr>
            <p:nvPr/>
          </p:nvCxnSpPr>
          <p:spPr bwMode="auto">
            <a:xfrm flipV="1">
              <a:off x="6336067" y="1520788"/>
              <a:ext cx="180000" cy="635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5" name="Text Box 9"/>
            <p:cNvSpPr txBox="1">
              <a:spLocks noChangeArrowheads="1"/>
            </p:cNvSpPr>
            <p:nvPr/>
          </p:nvSpPr>
          <p:spPr bwMode="auto">
            <a:xfrm>
              <a:off x="1835696" y="1376772"/>
              <a:ext cx="248466" cy="215444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Aft>
                  <a:spcPts val="1000"/>
                </a:spcAft>
              </a:pPr>
              <a:r>
                <a:rPr lang="pl-PL" altLang="pl-PL" sz="1400" b="1" i="1" smtClean="0">
                  <a:solidFill>
                    <a:schemeClr val="accent1">
                      <a:lumMod val="75000"/>
                    </a:schemeClr>
                  </a:solidFill>
                  <a:cs typeface="Times New Roman" panose="02020603050405020304" pitchFamily="18" charset="0"/>
                </a:rPr>
                <a:t>Pm</a:t>
              </a:r>
              <a:endParaRPr lang="pl-PL" altLang="pl-PL" sz="1400" dirty="0">
                <a:solidFill>
                  <a:schemeClr val="accent1">
                    <a:lumMod val="75000"/>
                  </a:schemeClr>
                </a:solidFill>
                <a:cs typeface="Times New Roman" panose="02020603050405020304" pitchFamily="18" charset="0"/>
              </a:endParaRPr>
            </a:p>
          </p:txBody>
        </p:sp>
        <p:cxnSp>
          <p:nvCxnSpPr>
            <p:cNvPr id="16" name="AutoShape 32"/>
            <p:cNvCxnSpPr>
              <a:cxnSpLocks noChangeShapeType="1"/>
            </p:cNvCxnSpPr>
            <p:nvPr/>
          </p:nvCxnSpPr>
          <p:spPr bwMode="auto">
            <a:xfrm>
              <a:off x="2807804" y="1520704"/>
              <a:ext cx="216000" cy="84"/>
            </a:xfrm>
            <a:prstGeom prst="straightConnector1">
              <a:avLst/>
            </a:prstGeom>
            <a:noFill/>
            <a:ln w="34925">
              <a:solidFill>
                <a:srgbClr val="FF0000"/>
              </a:solidFill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7" name="Strzałka w prawo 16"/>
            <p:cNvSpPr/>
            <p:nvPr/>
          </p:nvSpPr>
          <p:spPr bwMode="auto">
            <a:xfrm>
              <a:off x="2122506" y="1448780"/>
              <a:ext cx="216000" cy="108000"/>
            </a:xfrm>
            <a:prstGeom prst="rightArrow">
              <a:avLst/>
            </a:prstGeom>
            <a:solidFill>
              <a:schemeClr val="accent1">
                <a:lumMod val="7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pl-PL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-18"/>
              </a:endParaRPr>
            </a:p>
          </p:txBody>
        </p:sp>
        <p:sp>
          <p:nvSpPr>
            <p:cNvPr id="18" name="Text Box 9"/>
            <p:cNvSpPr txBox="1">
              <a:spLocks noChangeArrowheads="1"/>
            </p:cNvSpPr>
            <p:nvPr/>
          </p:nvSpPr>
          <p:spPr bwMode="auto">
            <a:xfrm>
              <a:off x="2807804" y="1197332"/>
              <a:ext cx="189154" cy="215444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Aft>
                  <a:spcPts val="1000"/>
                </a:spcAft>
              </a:pPr>
              <a:r>
                <a:rPr lang="pl-PL" altLang="pl-PL" sz="1400" b="1" i="1" smtClean="0">
                  <a:solidFill>
                    <a:srgbClr val="FF0000"/>
                  </a:solidFill>
                  <a:cs typeface="Times New Roman" panose="02020603050405020304" pitchFamily="18" charset="0"/>
                </a:rPr>
                <a:t>Pe</a:t>
              </a:r>
              <a:endParaRPr lang="pl-PL" altLang="pl-PL" sz="1400" dirty="0">
                <a:solidFill>
                  <a:srgbClr val="FF0000"/>
                </a:solidFill>
                <a:cs typeface="Times New Roman" panose="02020603050405020304" pitchFamily="18" charset="0"/>
              </a:endParaRPr>
            </a:p>
          </p:txBody>
        </p:sp>
        <p:sp>
          <p:nvSpPr>
            <p:cNvPr id="19" name="Text Box 9"/>
            <p:cNvSpPr txBox="1">
              <a:spLocks noChangeArrowheads="1"/>
            </p:cNvSpPr>
            <p:nvPr/>
          </p:nvSpPr>
          <p:spPr bwMode="auto">
            <a:xfrm>
              <a:off x="3158710" y="1052736"/>
              <a:ext cx="198772" cy="215444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Aft>
                  <a:spcPts val="1000"/>
                </a:spcAft>
              </a:pPr>
              <a:r>
                <a:rPr lang="pl-PL" altLang="pl-PL" sz="1400" b="1" i="1" smtClean="0">
                  <a:cs typeface="Times New Roman" panose="02020603050405020304" pitchFamily="18" charset="0"/>
                </a:rPr>
                <a:t>Tb</a:t>
              </a:r>
              <a:endParaRPr lang="pl-PL" altLang="pl-PL" sz="1400" dirty="0">
                <a:cs typeface="Times New Roman" panose="02020603050405020304" pitchFamily="18" charset="0"/>
              </a:endParaRPr>
            </a:p>
          </p:txBody>
        </p:sp>
        <p:sp>
          <p:nvSpPr>
            <p:cNvPr id="20" name="Text Box 9"/>
            <p:cNvSpPr txBox="1">
              <a:spLocks noChangeArrowheads="1"/>
            </p:cNvSpPr>
            <p:nvPr/>
          </p:nvSpPr>
          <p:spPr bwMode="auto">
            <a:xfrm>
              <a:off x="2465016" y="1088740"/>
              <a:ext cx="129844" cy="215444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Aft>
                  <a:spcPts val="1000"/>
                </a:spcAft>
              </a:pPr>
              <a:r>
                <a:rPr lang="pl-PL" altLang="pl-PL" sz="1400" b="1" i="1" smtClean="0">
                  <a:cs typeface="Times New Roman" panose="02020603050405020304" pitchFamily="18" charset="0"/>
                </a:rPr>
                <a:t>G</a:t>
              </a:r>
              <a:endParaRPr lang="pl-PL" altLang="pl-PL" sz="1400" dirty="0">
                <a:cs typeface="Times New Roman" panose="02020603050405020304" pitchFamily="18" charset="0"/>
              </a:endParaRPr>
            </a:p>
          </p:txBody>
        </p:sp>
        <p:sp>
          <p:nvSpPr>
            <p:cNvPr id="21" name="Text Box 9"/>
            <p:cNvSpPr txBox="1">
              <a:spLocks noChangeArrowheads="1"/>
            </p:cNvSpPr>
            <p:nvPr/>
          </p:nvSpPr>
          <p:spPr bwMode="auto">
            <a:xfrm>
              <a:off x="4805276" y="1052736"/>
              <a:ext cx="198772" cy="215444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Aft>
                  <a:spcPts val="1000"/>
                </a:spcAft>
              </a:pPr>
              <a:r>
                <a:rPr lang="pl-PL" altLang="pl-PL" sz="1400" b="1" i="1" smtClean="0">
                  <a:cs typeface="Times New Roman" panose="02020603050405020304" pitchFamily="18" charset="0"/>
                </a:rPr>
                <a:t>L1</a:t>
              </a:r>
              <a:endParaRPr lang="pl-PL" altLang="pl-PL" sz="1400" dirty="0">
                <a:cs typeface="Times New Roman" panose="02020603050405020304" pitchFamily="18" charset="0"/>
              </a:endParaRPr>
            </a:p>
          </p:txBody>
        </p:sp>
        <p:sp>
          <p:nvSpPr>
            <p:cNvPr id="22" name="Text Box 9"/>
            <p:cNvSpPr txBox="1">
              <a:spLocks noChangeArrowheads="1"/>
            </p:cNvSpPr>
            <p:nvPr/>
          </p:nvSpPr>
          <p:spPr bwMode="auto">
            <a:xfrm>
              <a:off x="4805276" y="1701388"/>
              <a:ext cx="198772" cy="215444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Aft>
                  <a:spcPts val="1000"/>
                </a:spcAft>
              </a:pPr>
              <a:r>
                <a:rPr lang="pl-PL" altLang="pl-PL" sz="1400" b="1" i="1" smtClean="0">
                  <a:cs typeface="Times New Roman" panose="02020603050405020304" pitchFamily="18" charset="0"/>
                </a:rPr>
                <a:t>L2</a:t>
              </a:r>
              <a:endParaRPr lang="pl-PL" altLang="pl-PL" sz="1400" dirty="0">
                <a:cs typeface="Times New Roman" panose="02020603050405020304" pitchFamily="18" charset="0"/>
              </a:endParaRPr>
            </a:p>
          </p:txBody>
        </p:sp>
      </p:grpSp>
      <p:sp>
        <p:nvSpPr>
          <p:cNvPr id="7" name="Tytuł"/>
          <p:cNvSpPr txBox="1">
            <a:spLocks noChangeArrowheads="1"/>
          </p:cNvSpPr>
          <p:nvPr/>
        </p:nvSpPr>
        <p:spPr bwMode="auto">
          <a:xfrm>
            <a:off x="2451227" y="188550"/>
            <a:ext cx="4241546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12813" eaLnBrk="0" hangingPunct="0">
              <a:defRPr/>
            </a:pPr>
            <a:r>
              <a:rPr kumimoji="1" lang="pl-PL" sz="1400" b="1" i="1" kern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Badanie stabilności dynamicznej prostego układu</a:t>
            </a:r>
            <a:endParaRPr kumimoji="1" lang="pl-PL" sz="1400" b="1" i="1" ker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9767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2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2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000"/>
                            </p:stCondLst>
                            <p:childTnLst>
                              <p:par>
                                <p:cTn id="4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000"/>
                            </p:stCondLst>
                            <p:childTnLst>
                              <p:par>
                                <p:cTn id="48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2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2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2000"/>
                            </p:stCondLst>
                            <p:childTnLst>
                              <p:par>
                                <p:cTn id="6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2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4000"/>
                            </p:stCondLst>
                            <p:childTnLst>
                              <p:par>
                                <p:cTn id="6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0" dur="1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000"/>
                            </p:stCondLst>
                            <p:childTnLst>
                              <p:par>
                                <p:cTn id="7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4" dur="2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500"/>
                            </p:stCondLst>
                            <p:childTnLst>
                              <p:par>
                                <p:cTn id="8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" grpId="0" animBg="1"/>
      <p:bldP spid="104" grpId="0"/>
      <p:bldP spid="35" grpId="0" animBg="1"/>
      <p:bldP spid="103" grpId="0"/>
      <p:bldP spid="70" grpId="0" animBg="1"/>
      <p:bldP spid="81" grpId="0" animBg="1"/>
      <p:bldP spid="106" grpId="0"/>
      <p:bldP spid="90" grpId="0" animBg="1"/>
      <p:bldP spid="90" grpId="1" animBg="1"/>
      <p:bldP spid="91" grpId="0" animBg="1"/>
      <p:bldP spid="91" grpId="1" animBg="1"/>
      <p:bldP spid="92" grpId="0" animBg="1"/>
      <p:bldP spid="92" grpId="1" animBg="1"/>
      <p:bldP spid="107" grpId="0"/>
      <p:bldP spid="66" grpId="0"/>
      <p:bldP spid="68" grpId="0"/>
      <p:bldP spid="10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Txt_Pr_Stab"/>
          <p:cNvSpPr txBox="1">
            <a:spLocks noChangeArrowheads="1"/>
          </p:cNvSpPr>
          <p:nvPr/>
        </p:nvSpPr>
        <p:spPr bwMode="auto">
          <a:xfrm>
            <a:off x="5858241" y="3464962"/>
            <a:ext cx="2962349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12813" eaLnBrk="0" hangingPunct="0">
              <a:defRPr/>
            </a:pPr>
            <a:r>
              <a:rPr kumimoji="1" lang="pl-PL" sz="1400" b="1" i="1" kern="0" smtClean="0">
                <a:solidFill>
                  <a:srgbClr val="0070C0"/>
                </a:solidFill>
                <a:cs typeface="Times New Roman" panose="02020603050405020304" pitchFamily="18" charset="0"/>
              </a:rPr>
              <a:t>Praca niestabilna   </a:t>
            </a:r>
          </a:p>
          <a:p>
            <a:pPr defTabSz="912813" eaLnBrk="0" hangingPunct="0">
              <a:defRPr/>
            </a:pPr>
            <a:r>
              <a:rPr kumimoji="1" lang="pl-PL" sz="1400" b="1" i="1" kern="0" smtClean="0">
                <a:solidFill>
                  <a:srgbClr val="0070C0"/>
                </a:solidFill>
                <a:cs typeface="Times New Roman" panose="02020603050405020304" pitchFamily="18" charset="0"/>
              </a:rPr>
              <a:t> </a:t>
            </a:r>
            <a:r>
              <a:rPr lang="pl-PL" altLang="pl-PL" sz="1200" b="1" i="1" smtClean="0">
                <a:cs typeface="Times New Roman" panose="02020603050405020304" pitchFamily="18" charset="0"/>
              </a:rPr>
              <a:t>(+ </a:t>
            </a:r>
            <a:r>
              <a:rPr lang="pl-PL" altLang="pl-PL" sz="1200" b="1" i="1">
                <a:cs typeface="Times New Roman" panose="02020603050405020304" pitchFamily="18" charset="0"/>
              </a:rPr>
              <a:t>pole przyśpieszania) </a:t>
            </a:r>
            <a:r>
              <a:rPr lang="pl-PL" altLang="pl-PL" sz="1200" b="1" i="1" smtClean="0">
                <a:cs typeface="Times New Roman" panose="02020603050405020304" pitchFamily="18" charset="0"/>
              </a:rPr>
              <a:t>&gt;  (</a:t>
            </a:r>
            <a:r>
              <a:rPr lang="pl-PL" sz="1200" b="1" i="1" smtClean="0">
                <a:solidFill>
                  <a:schemeClr val="tx2"/>
                </a:solidFill>
              </a:rPr>
              <a:t>–</a:t>
            </a:r>
            <a:r>
              <a:rPr lang="pl-PL" altLang="pl-PL" sz="1200" b="1" i="1" smtClean="0">
                <a:solidFill>
                  <a:schemeClr val="tx2"/>
                </a:solidFill>
                <a:cs typeface="Times New Roman" panose="02020603050405020304" pitchFamily="18" charset="0"/>
              </a:rPr>
              <a:t>p</a:t>
            </a:r>
            <a:r>
              <a:rPr lang="pl-PL" altLang="pl-PL" sz="1200" b="1" i="1" smtClean="0">
                <a:cs typeface="Times New Roman" panose="02020603050405020304" pitchFamily="18" charset="0"/>
              </a:rPr>
              <a:t>ole </a:t>
            </a:r>
            <a:r>
              <a:rPr lang="pl-PL" altLang="pl-PL" sz="1200" b="1" i="1">
                <a:cs typeface="Times New Roman" panose="02020603050405020304" pitchFamily="18" charset="0"/>
              </a:rPr>
              <a:t>hamowania </a:t>
            </a:r>
            <a:r>
              <a:rPr lang="pl-PL" altLang="pl-PL" sz="1200" b="1" i="1" smtClean="0">
                <a:cs typeface="Times New Roman" panose="02020603050405020304" pitchFamily="18" charset="0"/>
              </a:rPr>
              <a:t>)</a:t>
            </a:r>
            <a:endParaRPr lang="pl-PL" altLang="pl-PL" sz="1200" i="1">
              <a:cs typeface="Times New Roman" panose="02020603050405020304" pitchFamily="18" charset="0"/>
            </a:endParaRPr>
          </a:p>
        </p:txBody>
      </p:sp>
      <p:sp>
        <p:nvSpPr>
          <p:cNvPr id="47" name="Pole_hamow"/>
          <p:cNvSpPr/>
          <p:nvPr/>
        </p:nvSpPr>
        <p:spPr bwMode="auto">
          <a:xfrm>
            <a:off x="4201472" y="2316738"/>
            <a:ext cx="1069181" cy="888206"/>
          </a:xfrm>
          <a:custGeom>
            <a:avLst/>
            <a:gdLst>
              <a:gd name="connsiteX0" fmla="*/ 2381 w 1069181"/>
              <a:gd name="connsiteY0" fmla="*/ 888206 h 888206"/>
              <a:gd name="connsiteX1" fmla="*/ 1069181 w 1069181"/>
              <a:gd name="connsiteY1" fmla="*/ 885825 h 888206"/>
              <a:gd name="connsiteX2" fmla="*/ 919163 w 1069181"/>
              <a:gd name="connsiteY2" fmla="*/ 631031 h 888206"/>
              <a:gd name="connsiteX3" fmla="*/ 771525 w 1069181"/>
              <a:gd name="connsiteY3" fmla="*/ 428625 h 888206"/>
              <a:gd name="connsiteX4" fmla="*/ 707231 w 1069181"/>
              <a:gd name="connsiteY4" fmla="*/ 354806 h 888206"/>
              <a:gd name="connsiteX5" fmla="*/ 590550 w 1069181"/>
              <a:gd name="connsiteY5" fmla="*/ 250031 h 888206"/>
              <a:gd name="connsiteX6" fmla="*/ 473869 w 1069181"/>
              <a:gd name="connsiteY6" fmla="*/ 166688 h 888206"/>
              <a:gd name="connsiteX7" fmla="*/ 369094 w 1069181"/>
              <a:gd name="connsiteY7" fmla="*/ 107156 h 888206"/>
              <a:gd name="connsiteX8" fmla="*/ 278606 w 1069181"/>
              <a:gd name="connsiteY8" fmla="*/ 57150 h 888206"/>
              <a:gd name="connsiteX9" fmla="*/ 176213 w 1069181"/>
              <a:gd name="connsiteY9" fmla="*/ 16669 h 888206"/>
              <a:gd name="connsiteX10" fmla="*/ 85725 w 1069181"/>
              <a:gd name="connsiteY10" fmla="*/ 2381 h 888206"/>
              <a:gd name="connsiteX11" fmla="*/ 0 w 1069181"/>
              <a:gd name="connsiteY11" fmla="*/ 0 h 888206"/>
              <a:gd name="connsiteX12" fmla="*/ 2381 w 1069181"/>
              <a:gd name="connsiteY12" fmla="*/ 888206 h 8882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069181" h="888206">
                <a:moveTo>
                  <a:pt x="2381" y="888206"/>
                </a:moveTo>
                <a:lnTo>
                  <a:pt x="1069181" y="885825"/>
                </a:lnTo>
                <a:lnTo>
                  <a:pt x="919163" y="631031"/>
                </a:lnTo>
                <a:lnTo>
                  <a:pt x="771525" y="428625"/>
                </a:lnTo>
                <a:lnTo>
                  <a:pt x="707231" y="354806"/>
                </a:lnTo>
                <a:lnTo>
                  <a:pt x="590550" y="250031"/>
                </a:lnTo>
                <a:lnTo>
                  <a:pt x="473869" y="166688"/>
                </a:lnTo>
                <a:lnTo>
                  <a:pt x="369094" y="107156"/>
                </a:lnTo>
                <a:lnTo>
                  <a:pt x="278606" y="57150"/>
                </a:lnTo>
                <a:lnTo>
                  <a:pt x="176213" y="16669"/>
                </a:lnTo>
                <a:lnTo>
                  <a:pt x="85725" y="2381"/>
                </a:lnTo>
                <a:lnTo>
                  <a:pt x="0" y="0"/>
                </a:lnTo>
                <a:cubicBezTo>
                  <a:pt x="794" y="296863"/>
                  <a:pt x="1587" y="593725"/>
                  <a:pt x="2381" y="888206"/>
                </a:cubicBezTo>
                <a:close/>
              </a:path>
            </a:pathLst>
          </a:custGeom>
          <a:solidFill>
            <a:srgbClr val="BF99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-18"/>
            </a:endParaRPr>
          </a:p>
        </p:txBody>
      </p:sp>
      <p:sp>
        <p:nvSpPr>
          <p:cNvPr id="89" name="Txt-hamow"/>
          <p:cNvSpPr txBox="1">
            <a:spLocks noChangeArrowheads="1"/>
          </p:cNvSpPr>
          <p:nvPr/>
        </p:nvSpPr>
        <p:spPr bwMode="auto">
          <a:xfrm>
            <a:off x="4563917" y="2642096"/>
            <a:ext cx="153888" cy="276999"/>
          </a:xfrm>
          <a:prstGeom prst="rect">
            <a:avLst/>
          </a:prstGeom>
          <a:noFill/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Aft>
                <a:spcPts val="1000"/>
              </a:spcAft>
            </a:pPr>
            <a:r>
              <a:rPr lang="pl-PL" sz="1800" b="1" i="1" smtClean="0">
                <a:solidFill>
                  <a:schemeClr val="tx2"/>
                </a:solidFill>
              </a:rPr>
              <a:t>–</a:t>
            </a:r>
            <a:r>
              <a:rPr lang="pl-PL" altLang="pl-PL" sz="1200" b="1" i="1" smtClean="0">
                <a:cs typeface="Times New Roman" panose="02020603050405020304" pitchFamily="18" charset="0"/>
              </a:rPr>
              <a:t> </a:t>
            </a:r>
            <a:endParaRPr lang="pl-PL" altLang="pl-PL" sz="1200" i="1" dirty="0">
              <a:cs typeface="Times New Roman" panose="02020603050405020304" pitchFamily="18" charset="0"/>
            </a:endParaRPr>
          </a:p>
        </p:txBody>
      </p:sp>
      <p:sp>
        <p:nvSpPr>
          <p:cNvPr id="46" name="Pole_Przysp"/>
          <p:cNvSpPr/>
          <p:nvPr/>
        </p:nvSpPr>
        <p:spPr bwMode="auto">
          <a:xfrm>
            <a:off x="3013228" y="3209707"/>
            <a:ext cx="1190625" cy="1173956"/>
          </a:xfrm>
          <a:custGeom>
            <a:avLst/>
            <a:gdLst>
              <a:gd name="connsiteX0" fmla="*/ 0 w 1190625"/>
              <a:gd name="connsiteY0" fmla="*/ 1173956 h 1173956"/>
              <a:gd name="connsiteX1" fmla="*/ 1190625 w 1190625"/>
              <a:gd name="connsiteY1" fmla="*/ 1104900 h 1173956"/>
              <a:gd name="connsiteX2" fmla="*/ 1190625 w 1190625"/>
              <a:gd name="connsiteY2" fmla="*/ 0 h 1173956"/>
              <a:gd name="connsiteX3" fmla="*/ 0 w 1190625"/>
              <a:gd name="connsiteY3" fmla="*/ 2381 h 1173956"/>
              <a:gd name="connsiteX4" fmla="*/ 0 w 1190625"/>
              <a:gd name="connsiteY4" fmla="*/ 1173956 h 11739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90625" h="1173956">
                <a:moveTo>
                  <a:pt x="0" y="1173956"/>
                </a:moveTo>
                <a:lnTo>
                  <a:pt x="1190625" y="1104900"/>
                </a:lnTo>
                <a:lnTo>
                  <a:pt x="1190625" y="0"/>
                </a:lnTo>
                <a:lnTo>
                  <a:pt x="0" y="2381"/>
                </a:lnTo>
                <a:lnTo>
                  <a:pt x="0" y="1173956"/>
                </a:lnTo>
                <a:close/>
              </a:path>
            </a:pathLst>
          </a:custGeom>
          <a:solidFill>
            <a:srgbClr val="E1E06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-18"/>
            </a:endParaRPr>
          </a:p>
        </p:txBody>
      </p:sp>
      <p:sp>
        <p:nvSpPr>
          <p:cNvPr id="93" name="Tx-przyśpiesz"/>
          <p:cNvSpPr txBox="1">
            <a:spLocks noChangeArrowheads="1"/>
          </p:cNvSpPr>
          <p:nvPr/>
        </p:nvSpPr>
        <p:spPr bwMode="auto">
          <a:xfrm>
            <a:off x="3572239" y="3572974"/>
            <a:ext cx="145874" cy="307777"/>
          </a:xfrm>
          <a:prstGeom prst="rect">
            <a:avLst/>
          </a:prstGeom>
          <a:noFill/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Aft>
                <a:spcPts val="1000"/>
              </a:spcAft>
            </a:pPr>
            <a:r>
              <a:rPr lang="pl-PL" altLang="pl-PL" sz="2000" b="1" i="1" smtClean="0">
                <a:cs typeface="Times New Roman" panose="02020603050405020304" pitchFamily="18" charset="0"/>
              </a:rPr>
              <a:t>+</a:t>
            </a:r>
            <a:endParaRPr lang="pl-PL" altLang="pl-PL" sz="1600" i="1" dirty="0">
              <a:cs typeface="Times New Roman" panose="02020603050405020304" pitchFamily="18" charset="0"/>
            </a:endParaRPr>
          </a:p>
        </p:txBody>
      </p:sp>
      <p:sp>
        <p:nvSpPr>
          <p:cNvPr id="107" name="Txt_tz"/>
          <p:cNvSpPr txBox="1">
            <a:spLocks noChangeArrowheads="1"/>
          </p:cNvSpPr>
          <p:nvPr/>
        </p:nvSpPr>
        <p:spPr bwMode="auto">
          <a:xfrm>
            <a:off x="4129464" y="4555534"/>
            <a:ext cx="12503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12813" eaLnBrk="0" hangingPunct="0">
              <a:defRPr/>
            </a:pPr>
            <a:r>
              <a:rPr kumimoji="1" lang="pl-PL" sz="1600" b="1" i="1" kern="0" smtClean="0">
                <a:solidFill>
                  <a:srgbClr val="0070C0"/>
                </a:solidFill>
                <a:cs typeface="Times New Roman" panose="02020603050405020304" pitchFamily="18" charset="0"/>
              </a:rPr>
              <a:t>t</a:t>
            </a:r>
            <a:r>
              <a:rPr kumimoji="1" lang="pl-PL" sz="2000" b="1" i="1" kern="0" baseline="-25000" smtClean="0">
                <a:solidFill>
                  <a:srgbClr val="0070C0"/>
                </a:solidFill>
                <a:cs typeface="Times New Roman" panose="02020603050405020304" pitchFamily="18" charset="0"/>
              </a:rPr>
              <a:t>z</a:t>
            </a:r>
            <a:endParaRPr kumimoji="1" lang="pl-PL" sz="1400" b="1" i="1" kern="0">
              <a:solidFill>
                <a:srgbClr val="0070C0"/>
              </a:solidFill>
              <a:cs typeface="Times New Roman" panose="02020603050405020304" pitchFamily="18" charset="0"/>
            </a:endParaRPr>
          </a:p>
        </p:txBody>
      </p:sp>
      <p:cxnSp>
        <p:nvCxnSpPr>
          <p:cNvPr id="98" name="tz"/>
          <p:cNvCxnSpPr/>
          <p:nvPr/>
        </p:nvCxnSpPr>
        <p:spPr bwMode="auto">
          <a:xfrm>
            <a:off x="3013340" y="4575279"/>
            <a:ext cx="12240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70C0"/>
            </a:solidFill>
            <a:prstDash val="solid"/>
            <a:round/>
            <a:headEnd type="none" w="sm" len="sm"/>
            <a:tailEnd type="arrow" w="sm" len="med"/>
          </a:ln>
          <a:effectLst/>
        </p:spPr>
      </p:cxnSp>
      <p:sp>
        <p:nvSpPr>
          <p:cNvPr id="70" name="P(d)_zwar"/>
          <p:cNvSpPr>
            <a:spLocks/>
          </p:cNvSpPr>
          <p:nvPr/>
        </p:nvSpPr>
        <p:spPr bwMode="auto">
          <a:xfrm>
            <a:off x="2451829" y="4323267"/>
            <a:ext cx="3420000" cy="144000"/>
          </a:xfrm>
          <a:custGeom>
            <a:avLst/>
            <a:gdLst>
              <a:gd name="T0" fmla="*/ 0 w 4104"/>
              <a:gd name="T1" fmla="*/ 2119 h 2119"/>
              <a:gd name="T2" fmla="*/ 570 w 4104"/>
              <a:gd name="T3" fmla="*/ 1093 h 2119"/>
              <a:gd name="T4" fmla="*/ 855 w 4104"/>
              <a:gd name="T5" fmla="*/ 694 h 2119"/>
              <a:gd name="T6" fmla="*/ 1254 w 4104"/>
              <a:gd name="T7" fmla="*/ 295 h 2119"/>
              <a:gd name="T8" fmla="*/ 1710 w 4104"/>
              <a:gd name="T9" fmla="*/ 67 h 2119"/>
              <a:gd name="T10" fmla="*/ 2052 w 4104"/>
              <a:gd name="T11" fmla="*/ 10 h 2119"/>
              <a:gd name="T12" fmla="*/ 2451 w 4104"/>
              <a:gd name="T13" fmla="*/ 67 h 2119"/>
              <a:gd name="T14" fmla="*/ 3021 w 4104"/>
              <a:gd name="T15" fmla="*/ 409 h 2119"/>
              <a:gd name="T16" fmla="*/ 3534 w 4104"/>
              <a:gd name="T17" fmla="*/ 1093 h 2119"/>
              <a:gd name="T18" fmla="*/ 4104 w 4104"/>
              <a:gd name="T19" fmla="*/ 2119 h 21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4104" h="2119">
                <a:moveTo>
                  <a:pt x="0" y="2119"/>
                </a:moveTo>
                <a:cubicBezTo>
                  <a:pt x="213" y="1724"/>
                  <a:pt x="427" y="1330"/>
                  <a:pt x="570" y="1093"/>
                </a:cubicBezTo>
                <a:cubicBezTo>
                  <a:pt x="713" y="856"/>
                  <a:pt x="741" y="827"/>
                  <a:pt x="855" y="694"/>
                </a:cubicBezTo>
                <a:cubicBezTo>
                  <a:pt x="969" y="561"/>
                  <a:pt x="1112" y="399"/>
                  <a:pt x="1254" y="295"/>
                </a:cubicBezTo>
                <a:cubicBezTo>
                  <a:pt x="1396" y="191"/>
                  <a:pt x="1577" y="114"/>
                  <a:pt x="1710" y="67"/>
                </a:cubicBezTo>
                <a:cubicBezTo>
                  <a:pt x="1843" y="20"/>
                  <a:pt x="1929" y="10"/>
                  <a:pt x="2052" y="10"/>
                </a:cubicBezTo>
                <a:cubicBezTo>
                  <a:pt x="2175" y="10"/>
                  <a:pt x="2289" y="0"/>
                  <a:pt x="2451" y="67"/>
                </a:cubicBezTo>
                <a:cubicBezTo>
                  <a:pt x="2613" y="134"/>
                  <a:pt x="2841" y="238"/>
                  <a:pt x="3021" y="409"/>
                </a:cubicBezTo>
                <a:cubicBezTo>
                  <a:pt x="3201" y="580"/>
                  <a:pt x="3354" y="808"/>
                  <a:pt x="3534" y="1093"/>
                </a:cubicBezTo>
                <a:cubicBezTo>
                  <a:pt x="3714" y="1378"/>
                  <a:pt x="4009" y="1948"/>
                  <a:pt x="4104" y="2119"/>
                </a:cubicBezTo>
              </a:path>
            </a:pathLst>
          </a:custGeom>
          <a:noFill/>
          <a:ln w="25400" cap="flat" cmpd="sng">
            <a:solidFill>
              <a:schemeClr val="accent5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grpSp>
        <p:nvGrpSpPr>
          <p:cNvPr id="31" name="Zwarcie"/>
          <p:cNvGrpSpPr>
            <a:grpSpLocks/>
          </p:cNvGrpSpPr>
          <p:nvPr/>
        </p:nvGrpSpPr>
        <p:grpSpPr bwMode="auto">
          <a:xfrm>
            <a:off x="3671900" y="1124662"/>
            <a:ext cx="109537" cy="215900"/>
            <a:chOff x="11086" y="10553"/>
            <a:chExt cx="171" cy="342"/>
          </a:xfrm>
        </p:grpSpPr>
        <p:cxnSp>
          <p:nvCxnSpPr>
            <p:cNvPr id="32" name="AutoShape 606"/>
            <p:cNvCxnSpPr>
              <a:cxnSpLocks noChangeShapeType="1"/>
            </p:cNvCxnSpPr>
            <p:nvPr/>
          </p:nvCxnSpPr>
          <p:spPr bwMode="auto">
            <a:xfrm flipH="1">
              <a:off x="11086" y="10553"/>
              <a:ext cx="114" cy="171"/>
            </a:xfrm>
            <a:prstGeom prst="straightConnector1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3" name="AutoShape 605"/>
            <p:cNvCxnSpPr>
              <a:cxnSpLocks noChangeShapeType="1"/>
            </p:cNvCxnSpPr>
            <p:nvPr/>
          </p:nvCxnSpPr>
          <p:spPr bwMode="auto">
            <a:xfrm flipV="1">
              <a:off x="11086" y="10667"/>
              <a:ext cx="171" cy="57"/>
            </a:xfrm>
            <a:prstGeom prst="straightConnector1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4" name="AutoShape 604"/>
            <p:cNvCxnSpPr>
              <a:cxnSpLocks noChangeShapeType="1"/>
            </p:cNvCxnSpPr>
            <p:nvPr/>
          </p:nvCxnSpPr>
          <p:spPr bwMode="auto">
            <a:xfrm flipH="1">
              <a:off x="11086" y="10667"/>
              <a:ext cx="171" cy="228"/>
            </a:xfrm>
            <a:prstGeom prst="straightConnector1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72" name="Po"/>
          <p:cNvGrpSpPr/>
          <p:nvPr/>
        </p:nvGrpSpPr>
        <p:grpSpPr>
          <a:xfrm>
            <a:off x="1825793" y="3041264"/>
            <a:ext cx="3455543" cy="1661772"/>
            <a:chOff x="2196321" y="3839201"/>
            <a:chExt cx="3455543" cy="1661772"/>
          </a:xfrm>
        </p:grpSpPr>
        <p:sp>
          <p:nvSpPr>
            <p:cNvPr id="73" name="Oval 23"/>
            <p:cNvSpPr>
              <a:spLocks noChangeAspect="1" noChangeArrowheads="1"/>
            </p:cNvSpPr>
            <p:nvPr/>
          </p:nvSpPr>
          <p:spPr bwMode="auto">
            <a:xfrm>
              <a:off x="3347864" y="3973182"/>
              <a:ext cx="71964" cy="72000"/>
            </a:xfrm>
            <a:prstGeom prst="ellipse">
              <a:avLst/>
            </a:prstGeom>
            <a:solidFill>
              <a:schemeClr val="tx1"/>
            </a:solidFill>
            <a:ln w="19050" algn="ctr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pl-PL" altLang="pl-PL" sz="1400">
                <a:cs typeface="Times New Roman" panose="02020603050405020304" pitchFamily="18" charset="0"/>
              </a:endParaRPr>
            </a:p>
          </p:txBody>
        </p:sp>
        <p:sp>
          <p:nvSpPr>
            <p:cNvPr id="75" name="Text Box 87"/>
            <p:cNvSpPr txBox="1">
              <a:spLocks noChangeArrowheads="1"/>
            </p:cNvSpPr>
            <p:nvPr/>
          </p:nvSpPr>
          <p:spPr bwMode="auto">
            <a:xfrm>
              <a:off x="3275856" y="5193196"/>
              <a:ext cx="190758" cy="307777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Aft>
                  <a:spcPts val="1000"/>
                </a:spcAft>
              </a:pPr>
              <a:r>
                <a:rPr lang="pl-PL" altLang="pl-PL" sz="1600" b="1" i="1" dirty="0" err="1" smtClean="0">
                  <a:cs typeface="Times New Roman" panose="02020603050405020304" pitchFamily="18" charset="0"/>
                </a:rPr>
                <a:t>δ</a:t>
              </a:r>
              <a:r>
                <a:rPr lang="pl-PL" altLang="pl-PL" sz="2000" b="1" i="1" baseline="-25000" dirty="0" err="1" smtClean="0">
                  <a:cs typeface="Times New Roman" panose="02020603050405020304" pitchFamily="18" charset="0"/>
                </a:rPr>
                <a:t>o</a:t>
              </a:r>
              <a:endParaRPr lang="pl-PL" altLang="pl-PL" sz="2000" dirty="0">
                <a:cs typeface="Times New Roman" panose="02020603050405020304" pitchFamily="18" charset="0"/>
              </a:endParaRPr>
            </a:p>
          </p:txBody>
        </p:sp>
        <p:sp>
          <p:nvSpPr>
            <p:cNvPr id="78" name="Text Box 86"/>
            <p:cNvSpPr txBox="1">
              <a:spLocks noChangeArrowheads="1"/>
            </p:cNvSpPr>
            <p:nvPr/>
          </p:nvSpPr>
          <p:spPr bwMode="auto">
            <a:xfrm>
              <a:off x="2196321" y="3839201"/>
              <a:ext cx="575479" cy="307777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Aft>
                  <a:spcPts val="1000"/>
                </a:spcAft>
              </a:pPr>
              <a:r>
                <a:rPr lang="pl-PL" altLang="pl-PL" sz="1600" b="1" i="1" dirty="0" smtClean="0">
                  <a:cs typeface="Times New Roman" panose="02020603050405020304" pitchFamily="18" charset="0"/>
                </a:rPr>
                <a:t>P</a:t>
              </a:r>
              <a:r>
                <a:rPr lang="pl-PL" altLang="pl-PL" sz="2000" b="1" i="1" baseline="-25000" dirty="0" smtClean="0">
                  <a:cs typeface="Times New Roman" panose="02020603050405020304" pitchFamily="18" charset="0"/>
                </a:rPr>
                <a:t>m</a:t>
              </a:r>
              <a:r>
                <a:rPr lang="pl-PL" altLang="pl-PL" sz="1600" b="1" i="1" dirty="0" smtClean="0">
                  <a:cs typeface="Times New Roman" panose="02020603050405020304" pitchFamily="18" charset="0"/>
                </a:rPr>
                <a:t>=P</a:t>
              </a:r>
              <a:r>
                <a:rPr lang="pl-PL" altLang="pl-PL" sz="2000" b="1" i="1" baseline="-25000" dirty="0" smtClean="0">
                  <a:cs typeface="Times New Roman" panose="02020603050405020304" pitchFamily="18" charset="0"/>
                </a:rPr>
                <a:t>e</a:t>
              </a:r>
              <a:endParaRPr lang="pl-PL" altLang="pl-PL" sz="2000" i="1" dirty="0">
                <a:cs typeface="Times New Roman" panose="02020603050405020304" pitchFamily="18" charset="0"/>
              </a:endParaRPr>
            </a:p>
          </p:txBody>
        </p:sp>
        <p:cxnSp>
          <p:nvCxnSpPr>
            <p:cNvPr id="79" name="Łącznik prostoliniowy 78"/>
            <p:cNvCxnSpPr/>
            <p:nvPr/>
          </p:nvCxnSpPr>
          <p:spPr bwMode="auto">
            <a:xfrm>
              <a:off x="2807864" y="4004606"/>
              <a:ext cx="2844000" cy="0"/>
            </a:xfrm>
            <a:prstGeom prst="line">
              <a:avLst/>
            </a:prstGeom>
            <a:solidFill>
              <a:schemeClr val="accent1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0" name="Łącznik prostoliniowy 79"/>
            <p:cNvCxnSpPr/>
            <p:nvPr/>
          </p:nvCxnSpPr>
          <p:spPr bwMode="auto">
            <a:xfrm>
              <a:off x="3383868" y="4005064"/>
              <a:ext cx="0" cy="1260000"/>
            </a:xfrm>
            <a:prstGeom prst="line">
              <a:avLst/>
            </a:prstGeom>
            <a:solidFill>
              <a:schemeClr val="accent1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81" name="P(d)"/>
          <p:cNvSpPr>
            <a:spLocks/>
          </p:cNvSpPr>
          <p:nvPr/>
        </p:nvSpPr>
        <p:spPr bwMode="auto">
          <a:xfrm>
            <a:off x="2437656" y="2307027"/>
            <a:ext cx="3420000" cy="2160000"/>
          </a:xfrm>
          <a:custGeom>
            <a:avLst/>
            <a:gdLst>
              <a:gd name="T0" fmla="*/ 0 w 4104"/>
              <a:gd name="T1" fmla="*/ 2119 h 2119"/>
              <a:gd name="T2" fmla="*/ 570 w 4104"/>
              <a:gd name="T3" fmla="*/ 1093 h 2119"/>
              <a:gd name="T4" fmla="*/ 855 w 4104"/>
              <a:gd name="T5" fmla="*/ 694 h 2119"/>
              <a:gd name="T6" fmla="*/ 1254 w 4104"/>
              <a:gd name="T7" fmla="*/ 295 h 2119"/>
              <a:gd name="T8" fmla="*/ 1710 w 4104"/>
              <a:gd name="T9" fmla="*/ 67 h 2119"/>
              <a:gd name="T10" fmla="*/ 2052 w 4104"/>
              <a:gd name="T11" fmla="*/ 10 h 2119"/>
              <a:gd name="T12" fmla="*/ 2451 w 4104"/>
              <a:gd name="T13" fmla="*/ 67 h 2119"/>
              <a:gd name="T14" fmla="*/ 3021 w 4104"/>
              <a:gd name="T15" fmla="*/ 409 h 2119"/>
              <a:gd name="T16" fmla="*/ 3534 w 4104"/>
              <a:gd name="T17" fmla="*/ 1093 h 2119"/>
              <a:gd name="T18" fmla="*/ 4104 w 4104"/>
              <a:gd name="T19" fmla="*/ 2119 h 21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4104" h="2119">
                <a:moveTo>
                  <a:pt x="0" y="2119"/>
                </a:moveTo>
                <a:cubicBezTo>
                  <a:pt x="213" y="1724"/>
                  <a:pt x="427" y="1330"/>
                  <a:pt x="570" y="1093"/>
                </a:cubicBezTo>
                <a:cubicBezTo>
                  <a:pt x="713" y="856"/>
                  <a:pt x="741" y="827"/>
                  <a:pt x="855" y="694"/>
                </a:cubicBezTo>
                <a:cubicBezTo>
                  <a:pt x="969" y="561"/>
                  <a:pt x="1112" y="399"/>
                  <a:pt x="1254" y="295"/>
                </a:cubicBezTo>
                <a:cubicBezTo>
                  <a:pt x="1396" y="191"/>
                  <a:pt x="1577" y="114"/>
                  <a:pt x="1710" y="67"/>
                </a:cubicBezTo>
                <a:cubicBezTo>
                  <a:pt x="1843" y="20"/>
                  <a:pt x="1929" y="10"/>
                  <a:pt x="2052" y="10"/>
                </a:cubicBezTo>
                <a:cubicBezTo>
                  <a:pt x="2175" y="10"/>
                  <a:pt x="2289" y="0"/>
                  <a:pt x="2451" y="67"/>
                </a:cubicBezTo>
                <a:cubicBezTo>
                  <a:pt x="2613" y="134"/>
                  <a:pt x="2841" y="238"/>
                  <a:pt x="3021" y="409"/>
                </a:cubicBezTo>
                <a:cubicBezTo>
                  <a:pt x="3201" y="580"/>
                  <a:pt x="3354" y="808"/>
                  <a:pt x="3534" y="1093"/>
                </a:cubicBezTo>
                <a:cubicBezTo>
                  <a:pt x="3714" y="1378"/>
                  <a:pt x="4009" y="1948"/>
                  <a:pt x="4104" y="2119"/>
                </a:cubicBezTo>
              </a:path>
            </a:pathLst>
          </a:custGeom>
          <a:noFill/>
          <a:ln w="1905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cxnSp>
        <p:nvCxnSpPr>
          <p:cNvPr id="94" name="Pzwr_3"/>
          <p:cNvCxnSpPr/>
          <p:nvPr/>
        </p:nvCxnSpPr>
        <p:spPr bwMode="auto">
          <a:xfrm>
            <a:off x="4201472" y="2307027"/>
            <a:ext cx="0" cy="20160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49" name="Pzwr_4"/>
          <p:cNvSpPr/>
          <p:nvPr/>
        </p:nvSpPr>
        <p:spPr bwMode="auto">
          <a:xfrm>
            <a:off x="4187186" y="2314354"/>
            <a:ext cx="1216819" cy="1133475"/>
          </a:xfrm>
          <a:custGeom>
            <a:avLst/>
            <a:gdLst>
              <a:gd name="connsiteX0" fmla="*/ 0 w 1216819"/>
              <a:gd name="connsiteY0" fmla="*/ 0 h 1133475"/>
              <a:gd name="connsiteX1" fmla="*/ 92869 w 1216819"/>
              <a:gd name="connsiteY1" fmla="*/ 2382 h 1133475"/>
              <a:gd name="connsiteX2" fmla="*/ 190500 w 1216819"/>
              <a:gd name="connsiteY2" fmla="*/ 21432 h 1133475"/>
              <a:gd name="connsiteX3" fmla="*/ 290513 w 1216819"/>
              <a:gd name="connsiteY3" fmla="*/ 59532 h 1133475"/>
              <a:gd name="connsiteX4" fmla="*/ 454819 w 1216819"/>
              <a:gd name="connsiteY4" fmla="*/ 150019 h 1133475"/>
              <a:gd name="connsiteX5" fmla="*/ 626269 w 1216819"/>
              <a:gd name="connsiteY5" fmla="*/ 266700 h 1133475"/>
              <a:gd name="connsiteX6" fmla="*/ 752475 w 1216819"/>
              <a:gd name="connsiteY6" fmla="*/ 390525 h 1133475"/>
              <a:gd name="connsiteX7" fmla="*/ 950119 w 1216819"/>
              <a:gd name="connsiteY7" fmla="*/ 647700 h 1133475"/>
              <a:gd name="connsiteX8" fmla="*/ 1097756 w 1216819"/>
              <a:gd name="connsiteY8" fmla="*/ 914400 h 1133475"/>
              <a:gd name="connsiteX9" fmla="*/ 1216819 w 1216819"/>
              <a:gd name="connsiteY9" fmla="*/ 1133475 h 1133475"/>
              <a:gd name="connsiteX0" fmla="*/ 0 w 1216819"/>
              <a:gd name="connsiteY0" fmla="*/ 0 h 1133475"/>
              <a:gd name="connsiteX1" fmla="*/ 92869 w 1216819"/>
              <a:gd name="connsiteY1" fmla="*/ 2382 h 1133475"/>
              <a:gd name="connsiteX2" fmla="*/ 190500 w 1216819"/>
              <a:gd name="connsiteY2" fmla="*/ 21432 h 1133475"/>
              <a:gd name="connsiteX3" fmla="*/ 290513 w 1216819"/>
              <a:gd name="connsiteY3" fmla="*/ 59532 h 1133475"/>
              <a:gd name="connsiteX4" fmla="*/ 454819 w 1216819"/>
              <a:gd name="connsiteY4" fmla="*/ 150019 h 1133475"/>
              <a:gd name="connsiteX5" fmla="*/ 626269 w 1216819"/>
              <a:gd name="connsiteY5" fmla="*/ 266700 h 1133475"/>
              <a:gd name="connsiteX6" fmla="*/ 778669 w 1216819"/>
              <a:gd name="connsiteY6" fmla="*/ 411956 h 1133475"/>
              <a:gd name="connsiteX7" fmla="*/ 950119 w 1216819"/>
              <a:gd name="connsiteY7" fmla="*/ 647700 h 1133475"/>
              <a:gd name="connsiteX8" fmla="*/ 1097756 w 1216819"/>
              <a:gd name="connsiteY8" fmla="*/ 914400 h 1133475"/>
              <a:gd name="connsiteX9" fmla="*/ 1216819 w 1216819"/>
              <a:gd name="connsiteY9" fmla="*/ 1133475 h 1133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16819" h="1133475">
                <a:moveTo>
                  <a:pt x="0" y="0"/>
                </a:moveTo>
                <a:lnTo>
                  <a:pt x="92869" y="2382"/>
                </a:lnTo>
                <a:cubicBezTo>
                  <a:pt x="124619" y="5954"/>
                  <a:pt x="157559" y="11907"/>
                  <a:pt x="190500" y="21432"/>
                </a:cubicBezTo>
                <a:cubicBezTo>
                  <a:pt x="223441" y="30957"/>
                  <a:pt x="246460" y="38101"/>
                  <a:pt x="290513" y="59532"/>
                </a:cubicBezTo>
                <a:cubicBezTo>
                  <a:pt x="334566" y="80963"/>
                  <a:pt x="398860" y="115491"/>
                  <a:pt x="454819" y="150019"/>
                </a:cubicBezTo>
                <a:cubicBezTo>
                  <a:pt x="510778" y="184547"/>
                  <a:pt x="572294" y="223044"/>
                  <a:pt x="626269" y="266700"/>
                </a:cubicBezTo>
                <a:cubicBezTo>
                  <a:pt x="680244" y="310356"/>
                  <a:pt x="724694" y="348456"/>
                  <a:pt x="778669" y="411956"/>
                </a:cubicBezTo>
                <a:cubicBezTo>
                  <a:pt x="832644" y="475456"/>
                  <a:pt x="896938" y="563959"/>
                  <a:pt x="950119" y="647700"/>
                </a:cubicBezTo>
                <a:cubicBezTo>
                  <a:pt x="1003300" y="731441"/>
                  <a:pt x="1053306" y="833438"/>
                  <a:pt x="1097756" y="914400"/>
                </a:cubicBezTo>
                <a:cubicBezTo>
                  <a:pt x="1142206" y="995363"/>
                  <a:pt x="1216819" y="1133475"/>
                  <a:pt x="1216819" y="1133475"/>
                </a:cubicBezTo>
              </a:path>
            </a:pathLst>
          </a:cu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-18"/>
            </a:endParaRPr>
          </a:p>
        </p:txBody>
      </p:sp>
      <p:cxnSp>
        <p:nvCxnSpPr>
          <p:cNvPr id="99" name="Pzwr_2"/>
          <p:cNvCxnSpPr/>
          <p:nvPr/>
        </p:nvCxnSpPr>
        <p:spPr bwMode="auto">
          <a:xfrm flipV="1">
            <a:off x="3014539" y="4313531"/>
            <a:ext cx="1188000" cy="720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00" name="Pzwr_1"/>
          <p:cNvCxnSpPr/>
          <p:nvPr/>
        </p:nvCxnSpPr>
        <p:spPr bwMode="auto">
          <a:xfrm>
            <a:off x="3013340" y="3225316"/>
            <a:ext cx="0" cy="11520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grpSp>
        <p:nvGrpSpPr>
          <p:cNvPr id="82" name="Osie"/>
          <p:cNvGrpSpPr/>
          <p:nvPr/>
        </p:nvGrpSpPr>
        <p:grpSpPr>
          <a:xfrm>
            <a:off x="2257256" y="1916790"/>
            <a:ext cx="3985548" cy="2752568"/>
            <a:chOff x="1764710" y="-69615"/>
            <a:chExt cx="3985548" cy="2752568"/>
          </a:xfrm>
        </p:grpSpPr>
        <p:sp>
          <p:nvSpPr>
            <p:cNvPr id="83" name="Text Box 114"/>
            <p:cNvSpPr txBox="1">
              <a:spLocks noChangeArrowheads="1"/>
            </p:cNvSpPr>
            <p:nvPr/>
          </p:nvSpPr>
          <p:spPr bwMode="auto">
            <a:xfrm>
              <a:off x="1816139" y="2436732"/>
              <a:ext cx="102592" cy="24622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Aft>
                  <a:spcPts val="1000"/>
                </a:spcAft>
              </a:pPr>
              <a:r>
                <a:rPr lang="pl-PL" altLang="pl-PL" sz="1600" b="1" i="1" dirty="0">
                  <a:cs typeface="Times New Roman" panose="02020603050405020304" pitchFamily="18" charset="0"/>
                </a:rPr>
                <a:t>0</a:t>
              </a:r>
              <a:endParaRPr lang="pl-PL" altLang="pl-PL" sz="1600" i="1" dirty="0">
                <a:cs typeface="Times New Roman" panose="02020603050405020304" pitchFamily="18" charset="0"/>
              </a:endParaRPr>
            </a:p>
          </p:txBody>
        </p:sp>
        <p:sp>
          <p:nvSpPr>
            <p:cNvPr id="84" name="Text Box 86"/>
            <p:cNvSpPr txBox="1">
              <a:spLocks noChangeArrowheads="1"/>
            </p:cNvSpPr>
            <p:nvPr/>
          </p:nvSpPr>
          <p:spPr bwMode="auto">
            <a:xfrm>
              <a:off x="1764710" y="-69615"/>
              <a:ext cx="125034" cy="246221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Aft>
                  <a:spcPts val="1000"/>
                </a:spcAft>
              </a:pPr>
              <a:r>
                <a:rPr lang="pl-PL" altLang="pl-PL" sz="1600" b="1" i="1" dirty="0" smtClean="0">
                  <a:cs typeface="Times New Roman" panose="02020603050405020304" pitchFamily="18" charset="0"/>
                </a:rPr>
                <a:t>P</a:t>
              </a:r>
              <a:endParaRPr lang="pl-PL" altLang="pl-PL" sz="1600" i="1" dirty="0">
                <a:cs typeface="Times New Roman" panose="02020603050405020304" pitchFamily="18" charset="0"/>
              </a:endParaRPr>
            </a:p>
          </p:txBody>
        </p:sp>
        <p:sp>
          <p:nvSpPr>
            <p:cNvPr id="85" name="Text Box 87"/>
            <p:cNvSpPr txBox="1">
              <a:spLocks noChangeArrowheads="1"/>
            </p:cNvSpPr>
            <p:nvPr/>
          </p:nvSpPr>
          <p:spPr bwMode="auto">
            <a:xfrm>
              <a:off x="5658886" y="2228834"/>
              <a:ext cx="91372" cy="21544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Aft>
                  <a:spcPts val="1000"/>
                </a:spcAft>
              </a:pPr>
              <a:r>
                <a:rPr lang="pl-PL" altLang="pl-PL" sz="1400" b="1" i="1" dirty="0">
                  <a:cs typeface="Times New Roman" panose="02020603050405020304" pitchFamily="18" charset="0"/>
                </a:rPr>
                <a:t>δ</a:t>
              </a:r>
              <a:endParaRPr lang="pl-PL" altLang="pl-PL" sz="1400" dirty="0">
                <a:cs typeface="Times New Roman" panose="02020603050405020304" pitchFamily="18" charset="0"/>
              </a:endParaRPr>
            </a:p>
          </p:txBody>
        </p:sp>
        <p:cxnSp>
          <p:nvCxnSpPr>
            <p:cNvPr id="86" name="AutoShape 88"/>
            <p:cNvCxnSpPr>
              <a:cxnSpLocks noChangeShapeType="1"/>
            </p:cNvCxnSpPr>
            <p:nvPr/>
          </p:nvCxnSpPr>
          <p:spPr bwMode="auto">
            <a:xfrm flipH="1" flipV="1">
              <a:off x="1944730" y="-39138"/>
              <a:ext cx="0" cy="2520000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arrow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7" name="AutoShape 89"/>
            <p:cNvCxnSpPr>
              <a:cxnSpLocks noChangeShapeType="1"/>
            </p:cNvCxnSpPr>
            <p:nvPr/>
          </p:nvCxnSpPr>
          <p:spPr bwMode="auto">
            <a:xfrm flipV="1">
              <a:off x="1953204" y="2488019"/>
              <a:ext cx="3780000" cy="0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arrow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105" name="Txt_zwar_przem"/>
          <p:cNvSpPr txBox="1">
            <a:spLocks noChangeArrowheads="1"/>
          </p:cNvSpPr>
          <p:nvPr/>
        </p:nvSpPr>
        <p:spPr bwMode="auto">
          <a:xfrm>
            <a:off x="1763688" y="1412694"/>
            <a:ext cx="5740354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12813" eaLnBrk="0" hangingPunct="0">
              <a:defRPr/>
            </a:pPr>
            <a:r>
              <a:rPr kumimoji="1" lang="pl-PL" sz="1400" b="1" i="1" kern="0" smtClean="0">
                <a:solidFill>
                  <a:srgbClr val="0070C0"/>
                </a:solidFill>
                <a:cs typeface="Times New Roman" panose="02020603050405020304" pitchFamily="18" charset="0"/>
              </a:rPr>
              <a:t>Zwarcie przemijające na szynach WN generatora – długi czas trwania zwarcia</a:t>
            </a:r>
            <a:endParaRPr kumimoji="1" lang="pl-PL" sz="1400" b="1" i="1" kern="0">
              <a:solidFill>
                <a:srgbClr val="0070C0"/>
              </a:solidFill>
              <a:cs typeface="Times New Roman" panose="02020603050405020304" pitchFamily="18" charset="0"/>
            </a:endParaRPr>
          </a:p>
        </p:txBody>
      </p:sp>
      <p:grpSp>
        <p:nvGrpSpPr>
          <p:cNvPr id="3" name="Ukł_Przes"/>
          <p:cNvGrpSpPr/>
          <p:nvPr/>
        </p:nvGrpSpPr>
        <p:grpSpPr>
          <a:xfrm>
            <a:off x="1835696" y="476590"/>
            <a:ext cx="5184576" cy="864096"/>
            <a:chOff x="1835696" y="1052736"/>
            <a:chExt cx="5184576" cy="864096"/>
          </a:xfrm>
        </p:grpSpPr>
        <p:grpSp>
          <p:nvGrpSpPr>
            <p:cNvPr id="4" name="see"/>
            <p:cNvGrpSpPr/>
            <p:nvPr/>
          </p:nvGrpSpPr>
          <p:grpSpPr>
            <a:xfrm>
              <a:off x="6516067" y="1268760"/>
              <a:ext cx="504205" cy="504000"/>
              <a:chOff x="6372051" y="2312932"/>
              <a:chExt cx="504205" cy="504000"/>
            </a:xfrm>
          </p:grpSpPr>
          <p:sp>
            <p:nvSpPr>
              <p:cNvPr id="28" name="Oval 417"/>
              <p:cNvSpPr>
                <a:spLocks noChangeAspect="1" noChangeArrowheads="1"/>
              </p:cNvSpPr>
              <p:nvPr/>
            </p:nvSpPr>
            <p:spPr bwMode="auto">
              <a:xfrm flipH="1">
                <a:off x="6444103" y="2384924"/>
                <a:ext cx="360145" cy="360000"/>
              </a:xfrm>
              <a:prstGeom prst="ellips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spcBef>
                    <a:spcPct val="20000"/>
                  </a:spcBef>
                  <a:buClr>
                    <a:schemeClr val="accent2"/>
                  </a:buClr>
                  <a:buFont typeface="Monotype Sorts"/>
                  <a:buChar char="z"/>
                  <a:defRPr kumimoji="1" sz="27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2"/>
                  </a:buClr>
                  <a:buFont typeface="Monotype Sorts"/>
                  <a:buChar char="y"/>
                  <a:defRPr kumimoji="1" sz="23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Font typeface="Monotype Sorts"/>
                  <a:buChar char="x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FontTx/>
                  <a:buNone/>
                </a:pPr>
                <a:endParaRPr kumimoji="0" lang="pl-PL" altLang="pl-PL" sz="2400">
                  <a:latin typeface="Times New Roman" pitchFamily="18" charset="0"/>
                </a:endParaRPr>
              </a:p>
            </p:txBody>
          </p:sp>
          <p:sp>
            <p:nvSpPr>
              <p:cNvPr id="29" name="Oval 417"/>
              <p:cNvSpPr>
                <a:spLocks noChangeAspect="1" noChangeArrowheads="1"/>
              </p:cNvSpPr>
              <p:nvPr/>
            </p:nvSpPr>
            <p:spPr bwMode="auto">
              <a:xfrm flipH="1">
                <a:off x="6372051" y="2312932"/>
                <a:ext cx="504205" cy="504000"/>
              </a:xfrm>
              <a:prstGeom prst="ellips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spcBef>
                    <a:spcPct val="20000"/>
                  </a:spcBef>
                  <a:buClr>
                    <a:schemeClr val="accent2"/>
                  </a:buClr>
                  <a:buFont typeface="Monotype Sorts"/>
                  <a:buChar char="z"/>
                  <a:defRPr kumimoji="1" sz="27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2"/>
                  </a:buClr>
                  <a:buFont typeface="Monotype Sorts"/>
                  <a:buChar char="y"/>
                  <a:defRPr kumimoji="1" sz="23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Font typeface="Monotype Sorts"/>
                  <a:buChar char="x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FontTx/>
                  <a:buNone/>
                </a:pPr>
                <a:endParaRPr kumimoji="0" lang="pl-PL" altLang="pl-PL" sz="2400">
                  <a:latin typeface="Times New Roman" pitchFamily="18" charset="0"/>
                </a:endParaRPr>
              </a:p>
            </p:txBody>
          </p:sp>
          <p:sp>
            <p:nvSpPr>
              <p:cNvPr id="30" name="Text Box 9"/>
              <p:cNvSpPr txBox="1">
                <a:spLocks noChangeArrowheads="1"/>
              </p:cNvSpPr>
              <p:nvPr/>
            </p:nvSpPr>
            <p:spPr bwMode="auto">
              <a:xfrm>
                <a:off x="6480212" y="2452246"/>
                <a:ext cx="290144" cy="184666"/>
              </a:xfrm>
              <a:prstGeom prst="rect">
                <a:avLst/>
              </a:prstGeom>
              <a:noFill/>
              <a:ln>
                <a:noFill/>
              </a:ln>
              <a:extLst/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>
                  <a:spcAft>
                    <a:spcPts val="1000"/>
                  </a:spcAft>
                </a:pPr>
                <a:r>
                  <a:rPr lang="pl-PL" altLang="pl-PL" sz="1200" b="1" i="1" dirty="0" smtClean="0">
                    <a:cs typeface="Times New Roman" panose="02020603050405020304" pitchFamily="18" charset="0"/>
                  </a:rPr>
                  <a:t>SEE</a:t>
                </a:r>
                <a:endParaRPr lang="pl-PL" altLang="pl-PL" sz="1200" dirty="0">
                  <a:cs typeface="Times New Roman" panose="02020603050405020304" pitchFamily="18" charset="0"/>
                </a:endParaRPr>
              </a:p>
            </p:txBody>
          </p:sp>
        </p:grpSp>
        <p:cxnSp>
          <p:nvCxnSpPr>
            <p:cNvPr id="5" name="AutoShape 31"/>
            <p:cNvCxnSpPr>
              <a:cxnSpLocks noChangeShapeType="1"/>
            </p:cNvCxnSpPr>
            <p:nvPr/>
          </p:nvCxnSpPr>
          <p:spPr bwMode="auto">
            <a:xfrm flipV="1">
              <a:off x="3527755" y="1520153"/>
              <a:ext cx="180000" cy="635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" name="AutoShape 30"/>
            <p:cNvCxnSpPr>
              <a:cxnSpLocks noChangeShapeType="1"/>
            </p:cNvCxnSpPr>
            <p:nvPr/>
          </p:nvCxnSpPr>
          <p:spPr bwMode="auto">
            <a:xfrm flipV="1">
              <a:off x="3707755" y="1304764"/>
              <a:ext cx="2628000" cy="0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" name="Łącznik prostoliniowy 7"/>
            <p:cNvCxnSpPr/>
            <p:nvPr/>
          </p:nvCxnSpPr>
          <p:spPr bwMode="auto">
            <a:xfrm>
              <a:off x="3707755" y="1196752"/>
              <a:ext cx="0" cy="612000"/>
            </a:xfrm>
            <a:prstGeom prst="line">
              <a:avLst/>
            </a:prstGeom>
            <a:solidFill>
              <a:schemeClr val="accent1"/>
            </a:solidFill>
            <a:ln w="444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" name="AutoShape 30"/>
            <p:cNvCxnSpPr>
              <a:cxnSpLocks noChangeShapeType="1"/>
            </p:cNvCxnSpPr>
            <p:nvPr/>
          </p:nvCxnSpPr>
          <p:spPr bwMode="auto">
            <a:xfrm flipV="1">
              <a:off x="3707755" y="1700808"/>
              <a:ext cx="2628000" cy="0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" name="Łącznik prostoliniowy 9"/>
            <p:cNvCxnSpPr/>
            <p:nvPr/>
          </p:nvCxnSpPr>
          <p:spPr bwMode="auto">
            <a:xfrm>
              <a:off x="6336047" y="1196752"/>
              <a:ext cx="0" cy="612000"/>
            </a:xfrm>
            <a:prstGeom prst="line">
              <a:avLst/>
            </a:prstGeom>
            <a:solidFill>
              <a:schemeClr val="accent1"/>
            </a:solidFill>
            <a:ln w="444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grpSp>
          <p:nvGrpSpPr>
            <p:cNvPr id="11" name="TrfBlk"/>
            <p:cNvGrpSpPr/>
            <p:nvPr/>
          </p:nvGrpSpPr>
          <p:grpSpPr>
            <a:xfrm>
              <a:off x="3059703" y="1340768"/>
              <a:ext cx="468063" cy="324032"/>
              <a:chOff x="1979712" y="1772816"/>
              <a:chExt cx="468063" cy="324032"/>
            </a:xfrm>
          </p:grpSpPr>
          <p:sp>
            <p:nvSpPr>
              <p:cNvPr id="26" name="Oval 417"/>
              <p:cNvSpPr>
                <a:spLocks noChangeAspect="1" noChangeArrowheads="1"/>
              </p:cNvSpPr>
              <p:nvPr/>
            </p:nvSpPr>
            <p:spPr bwMode="auto">
              <a:xfrm flipH="1">
                <a:off x="2123642" y="1772848"/>
                <a:ext cx="324133" cy="324000"/>
              </a:xfrm>
              <a:prstGeom prst="ellips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spcBef>
                    <a:spcPct val="20000"/>
                  </a:spcBef>
                  <a:buClr>
                    <a:schemeClr val="accent2"/>
                  </a:buClr>
                  <a:buFont typeface="Monotype Sorts"/>
                  <a:buChar char="z"/>
                  <a:defRPr kumimoji="1" sz="27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2"/>
                  </a:buClr>
                  <a:buFont typeface="Monotype Sorts"/>
                  <a:buChar char="y"/>
                  <a:defRPr kumimoji="1" sz="23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Font typeface="Monotype Sorts"/>
                  <a:buChar char="x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FontTx/>
                  <a:buNone/>
                </a:pPr>
                <a:endParaRPr kumimoji="0" lang="pl-PL" altLang="pl-PL" sz="2400">
                  <a:latin typeface="Times New Roman" pitchFamily="18" charset="0"/>
                </a:endParaRPr>
              </a:p>
            </p:txBody>
          </p:sp>
          <p:sp>
            <p:nvSpPr>
              <p:cNvPr id="27" name="Oval 417"/>
              <p:cNvSpPr>
                <a:spLocks noChangeAspect="1" noChangeArrowheads="1"/>
              </p:cNvSpPr>
              <p:nvPr/>
            </p:nvSpPr>
            <p:spPr bwMode="auto">
              <a:xfrm flipH="1">
                <a:off x="1979712" y="1772816"/>
                <a:ext cx="324133" cy="324000"/>
              </a:xfrm>
              <a:prstGeom prst="ellips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spcBef>
                    <a:spcPct val="20000"/>
                  </a:spcBef>
                  <a:buClr>
                    <a:schemeClr val="accent2"/>
                  </a:buClr>
                  <a:buFont typeface="Monotype Sorts"/>
                  <a:buChar char="z"/>
                  <a:defRPr kumimoji="1" sz="27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2"/>
                  </a:buClr>
                  <a:buFont typeface="Monotype Sorts"/>
                  <a:buChar char="y"/>
                  <a:defRPr kumimoji="1" sz="23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Font typeface="Monotype Sorts"/>
                  <a:buChar char="x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FontTx/>
                  <a:buNone/>
                </a:pPr>
                <a:endParaRPr kumimoji="0" lang="pl-PL" altLang="pl-PL" sz="2400">
                  <a:latin typeface="Times New Roman" pitchFamily="18" charset="0"/>
                </a:endParaRPr>
              </a:p>
            </p:txBody>
          </p:sp>
        </p:grpSp>
        <p:grpSp>
          <p:nvGrpSpPr>
            <p:cNvPr id="12" name="Gen"/>
            <p:cNvGrpSpPr/>
            <p:nvPr/>
          </p:nvGrpSpPr>
          <p:grpSpPr>
            <a:xfrm>
              <a:off x="2374425" y="1340768"/>
              <a:ext cx="360148" cy="360000"/>
              <a:chOff x="1259632" y="1448780"/>
              <a:chExt cx="360148" cy="360000"/>
            </a:xfrm>
          </p:grpSpPr>
          <p:sp>
            <p:nvSpPr>
              <p:cNvPr id="23" name="Oval 417"/>
              <p:cNvSpPr>
                <a:spLocks noChangeAspect="1" noChangeArrowheads="1"/>
              </p:cNvSpPr>
              <p:nvPr/>
            </p:nvSpPr>
            <p:spPr bwMode="auto">
              <a:xfrm flipH="1">
                <a:off x="1259632" y="1448780"/>
                <a:ext cx="360148" cy="360000"/>
              </a:xfrm>
              <a:prstGeom prst="ellips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spcBef>
                    <a:spcPct val="20000"/>
                  </a:spcBef>
                  <a:buClr>
                    <a:schemeClr val="accent2"/>
                  </a:buClr>
                  <a:buFont typeface="Monotype Sorts"/>
                  <a:buChar char="z"/>
                  <a:defRPr kumimoji="1" sz="27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2"/>
                  </a:buClr>
                  <a:buFont typeface="Monotype Sorts"/>
                  <a:buChar char="y"/>
                  <a:defRPr kumimoji="1" sz="23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Font typeface="Monotype Sorts"/>
                  <a:buChar char="x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FontTx/>
                  <a:buNone/>
                </a:pPr>
                <a:endParaRPr kumimoji="0" lang="pl-PL" altLang="pl-PL" sz="2400">
                  <a:latin typeface="Times New Roman" pitchFamily="18" charset="0"/>
                </a:endParaRPr>
              </a:p>
            </p:txBody>
          </p:sp>
          <p:sp>
            <p:nvSpPr>
              <p:cNvPr id="24" name="Arc 415"/>
              <p:cNvSpPr>
                <a:spLocks/>
              </p:cNvSpPr>
              <p:nvPr/>
            </p:nvSpPr>
            <p:spPr bwMode="auto">
              <a:xfrm>
                <a:off x="1331640" y="1550888"/>
                <a:ext cx="108000" cy="72000"/>
              </a:xfrm>
              <a:custGeom>
                <a:avLst/>
                <a:gdLst>
                  <a:gd name="T0" fmla="*/ 0 w 43200"/>
                  <a:gd name="T1" fmla="*/ 0 h 22519"/>
                  <a:gd name="T2" fmla="*/ 0 w 43200"/>
                  <a:gd name="T3" fmla="*/ 0 h 22519"/>
                  <a:gd name="T4" fmla="*/ 0 w 43200"/>
                  <a:gd name="T5" fmla="*/ 0 h 22519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3200" h="22519" fill="none" extrusionOk="0">
                    <a:moveTo>
                      <a:pt x="19" y="22519"/>
                    </a:moveTo>
                    <a:cubicBezTo>
                      <a:pt x="6" y="22212"/>
                      <a:pt x="0" y="21906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-1"/>
                      <a:pt x="43199" y="9670"/>
                      <a:pt x="43200" y="21599"/>
                    </a:cubicBezTo>
                  </a:path>
                  <a:path w="43200" h="22519" stroke="0" extrusionOk="0">
                    <a:moveTo>
                      <a:pt x="19" y="22519"/>
                    </a:moveTo>
                    <a:cubicBezTo>
                      <a:pt x="6" y="22212"/>
                      <a:pt x="0" y="21906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-1"/>
                      <a:pt x="43199" y="9670"/>
                      <a:pt x="43200" y="21599"/>
                    </a:cubicBezTo>
                    <a:lnTo>
                      <a:pt x="21600" y="21600"/>
                    </a:lnTo>
                    <a:lnTo>
                      <a:pt x="19" y="22519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algn="ctr"/>
                <a:endParaRPr lang="pl-PL"/>
              </a:p>
            </p:txBody>
          </p:sp>
          <p:sp>
            <p:nvSpPr>
              <p:cNvPr id="25" name="Arc 415"/>
              <p:cNvSpPr>
                <a:spLocks/>
              </p:cNvSpPr>
              <p:nvPr/>
            </p:nvSpPr>
            <p:spPr bwMode="auto">
              <a:xfrm rot="10800000">
                <a:off x="1439652" y="1592796"/>
                <a:ext cx="108000" cy="72000"/>
              </a:xfrm>
              <a:custGeom>
                <a:avLst/>
                <a:gdLst>
                  <a:gd name="T0" fmla="*/ 0 w 43200"/>
                  <a:gd name="T1" fmla="*/ 0 h 22519"/>
                  <a:gd name="T2" fmla="*/ 0 w 43200"/>
                  <a:gd name="T3" fmla="*/ 0 h 22519"/>
                  <a:gd name="T4" fmla="*/ 0 w 43200"/>
                  <a:gd name="T5" fmla="*/ 0 h 22519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3200" h="22519" fill="none" extrusionOk="0">
                    <a:moveTo>
                      <a:pt x="19" y="22519"/>
                    </a:moveTo>
                    <a:cubicBezTo>
                      <a:pt x="6" y="22212"/>
                      <a:pt x="0" y="21906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-1"/>
                      <a:pt x="43199" y="9670"/>
                      <a:pt x="43200" y="21599"/>
                    </a:cubicBezTo>
                  </a:path>
                  <a:path w="43200" h="22519" stroke="0" extrusionOk="0">
                    <a:moveTo>
                      <a:pt x="19" y="22519"/>
                    </a:moveTo>
                    <a:cubicBezTo>
                      <a:pt x="6" y="22212"/>
                      <a:pt x="0" y="21906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-1"/>
                      <a:pt x="43199" y="9670"/>
                      <a:pt x="43200" y="21599"/>
                    </a:cubicBezTo>
                    <a:lnTo>
                      <a:pt x="21600" y="21600"/>
                    </a:lnTo>
                    <a:lnTo>
                      <a:pt x="19" y="22519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algn="ctr"/>
                <a:endParaRPr lang="pl-PL"/>
              </a:p>
            </p:txBody>
          </p:sp>
        </p:grpSp>
        <p:cxnSp>
          <p:nvCxnSpPr>
            <p:cNvPr id="13" name="AutoShape 31"/>
            <p:cNvCxnSpPr>
              <a:cxnSpLocks noChangeShapeType="1"/>
            </p:cNvCxnSpPr>
            <p:nvPr/>
          </p:nvCxnSpPr>
          <p:spPr bwMode="auto">
            <a:xfrm flipV="1">
              <a:off x="2735796" y="1520153"/>
              <a:ext cx="324000" cy="635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4" name="AutoShape 31"/>
            <p:cNvCxnSpPr>
              <a:cxnSpLocks noChangeShapeType="1"/>
            </p:cNvCxnSpPr>
            <p:nvPr/>
          </p:nvCxnSpPr>
          <p:spPr bwMode="auto">
            <a:xfrm flipV="1">
              <a:off x="6336067" y="1520788"/>
              <a:ext cx="180000" cy="635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5" name="Text Box 9"/>
            <p:cNvSpPr txBox="1">
              <a:spLocks noChangeArrowheads="1"/>
            </p:cNvSpPr>
            <p:nvPr/>
          </p:nvSpPr>
          <p:spPr bwMode="auto">
            <a:xfrm>
              <a:off x="1835696" y="1376772"/>
              <a:ext cx="248466" cy="215444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Aft>
                  <a:spcPts val="1000"/>
                </a:spcAft>
              </a:pPr>
              <a:r>
                <a:rPr lang="pl-PL" altLang="pl-PL" sz="1400" b="1" i="1" smtClean="0">
                  <a:solidFill>
                    <a:schemeClr val="accent1">
                      <a:lumMod val="75000"/>
                    </a:schemeClr>
                  </a:solidFill>
                  <a:cs typeface="Times New Roman" panose="02020603050405020304" pitchFamily="18" charset="0"/>
                </a:rPr>
                <a:t>Pm</a:t>
              </a:r>
              <a:endParaRPr lang="pl-PL" altLang="pl-PL" sz="1400" dirty="0">
                <a:solidFill>
                  <a:schemeClr val="accent1">
                    <a:lumMod val="75000"/>
                  </a:schemeClr>
                </a:solidFill>
                <a:cs typeface="Times New Roman" panose="02020603050405020304" pitchFamily="18" charset="0"/>
              </a:endParaRPr>
            </a:p>
          </p:txBody>
        </p:sp>
        <p:cxnSp>
          <p:nvCxnSpPr>
            <p:cNvPr id="16" name="AutoShape 32"/>
            <p:cNvCxnSpPr>
              <a:cxnSpLocks noChangeShapeType="1"/>
            </p:cNvCxnSpPr>
            <p:nvPr/>
          </p:nvCxnSpPr>
          <p:spPr bwMode="auto">
            <a:xfrm>
              <a:off x="2807804" y="1520704"/>
              <a:ext cx="216000" cy="84"/>
            </a:xfrm>
            <a:prstGeom prst="straightConnector1">
              <a:avLst/>
            </a:prstGeom>
            <a:noFill/>
            <a:ln w="34925">
              <a:solidFill>
                <a:srgbClr val="FF0000"/>
              </a:solidFill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7" name="Strzałka w prawo 16"/>
            <p:cNvSpPr/>
            <p:nvPr/>
          </p:nvSpPr>
          <p:spPr bwMode="auto">
            <a:xfrm>
              <a:off x="2122506" y="1448780"/>
              <a:ext cx="216000" cy="108000"/>
            </a:xfrm>
            <a:prstGeom prst="rightArrow">
              <a:avLst/>
            </a:prstGeom>
            <a:solidFill>
              <a:schemeClr val="accent1">
                <a:lumMod val="7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pl-PL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-18"/>
              </a:endParaRPr>
            </a:p>
          </p:txBody>
        </p:sp>
        <p:sp>
          <p:nvSpPr>
            <p:cNvPr id="18" name="Text Box 9"/>
            <p:cNvSpPr txBox="1">
              <a:spLocks noChangeArrowheads="1"/>
            </p:cNvSpPr>
            <p:nvPr/>
          </p:nvSpPr>
          <p:spPr bwMode="auto">
            <a:xfrm>
              <a:off x="2807804" y="1197332"/>
              <a:ext cx="189154" cy="215444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Aft>
                  <a:spcPts val="1000"/>
                </a:spcAft>
              </a:pPr>
              <a:r>
                <a:rPr lang="pl-PL" altLang="pl-PL" sz="1400" b="1" i="1" smtClean="0">
                  <a:solidFill>
                    <a:srgbClr val="FF0000"/>
                  </a:solidFill>
                  <a:cs typeface="Times New Roman" panose="02020603050405020304" pitchFamily="18" charset="0"/>
                </a:rPr>
                <a:t>Pe</a:t>
              </a:r>
              <a:endParaRPr lang="pl-PL" altLang="pl-PL" sz="1400" dirty="0">
                <a:solidFill>
                  <a:srgbClr val="FF0000"/>
                </a:solidFill>
                <a:cs typeface="Times New Roman" panose="02020603050405020304" pitchFamily="18" charset="0"/>
              </a:endParaRPr>
            </a:p>
          </p:txBody>
        </p:sp>
        <p:sp>
          <p:nvSpPr>
            <p:cNvPr id="19" name="Text Box 9"/>
            <p:cNvSpPr txBox="1">
              <a:spLocks noChangeArrowheads="1"/>
            </p:cNvSpPr>
            <p:nvPr/>
          </p:nvSpPr>
          <p:spPr bwMode="auto">
            <a:xfrm>
              <a:off x="3158710" y="1052736"/>
              <a:ext cx="198772" cy="215444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Aft>
                  <a:spcPts val="1000"/>
                </a:spcAft>
              </a:pPr>
              <a:r>
                <a:rPr lang="pl-PL" altLang="pl-PL" sz="1400" b="1" i="1" smtClean="0">
                  <a:cs typeface="Times New Roman" panose="02020603050405020304" pitchFamily="18" charset="0"/>
                </a:rPr>
                <a:t>Tb</a:t>
              </a:r>
              <a:endParaRPr lang="pl-PL" altLang="pl-PL" sz="1400" dirty="0">
                <a:cs typeface="Times New Roman" panose="02020603050405020304" pitchFamily="18" charset="0"/>
              </a:endParaRPr>
            </a:p>
          </p:txBody>
        </p:sp>
        <p:sp>
          <p:nvSpPr>
            <p:cNvPr id="20" name="Text Box 9"/>
            <p:cNvSpPr txBox="1">
              <a:spLocks noChangeArrowheads="1"/>
            </p:cNvSpPr>
            <p:nvPr/>
          </p:nvSpPr>
          <p:spPr bwMode="auto">
            <a:xfrm>
              <a:off x="2465016" y="1088740"/>
              <a:ext cx="129844" cy="215444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Aft>
                  <a:spcPts val="1000"/>
                </a:spcAft>
              </a:pPr>
              <a:r>
                <a:rPr lang="pl-PL" altLang="pl-PL" sz="1400" b="1" i="1" smtClean="0">
                  <a:cs typeface="Times New Roman" panose="02020603050405020304" pitchFamily="18" charset="0"/>
                </a:rPr>
                <a:t>G</a:t>
              </a:r>
              <a:endParaRPr lang="pl-PL" altLang="pl-PL" sz="1400" dirty="0">
                <a:cs typeface="Times New Roman" panose="02020603050405020304" pitchFamily="18" charset="0"/>
              </a:endParaRPr>
            </a:p>
          </p:txBody>
        </p:sp>
        <p:sp>
          <p:nvSpPr>
            <p:cNvPr id="21" name="Text Box 9"/>
            <p:cNvSpPr txBox="1">
              <a:spLocks noChangeArrowheads="1"/>
            </p:cNvSpPr>
            <p:nvPr/>
          </p:nvSpPr>
          <p:spPr bwMode="auto">
            <a:xfrm>
              <a:off x="4805276" y="1052736"/>
              <a:ext cx="198772" cy="215444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Aft>
                  <a:spcPts val="1000"/>
                </a:spcAft>
              </a:pPr>
              <a:r>
                <a:rPr lang="pl-PL" altLang="pl-PL" sz="1400" b="1" i="1" smtClean="0">
                  <a:cs typeface="Times New Roman" panose="02020603050405020304" pitchFamily="18" charset="0"/>
                </a:rPr>
                <a:t>L1</a:t>
              </a:r>
              <a:endParaRPr lang="pl-PL" altLang="pl-PL" sz="1400" dirty="0">
                <a:cs typeface="Times New Roman" panose="02020603050405020304" pitchFamily="18" charset="0"/>
              </a:endParaRPr>
            </a:p>
          </p:txBody>
        </p:sp>
        <p:sp>
          <p:nvSpPr>
            <p:cNvPr id="22" name="Text Box 9"/>
            <p:cNvSpPr txBox="1">
              <a:spLocks noChangeArrowheads="1"/>
            </p:cNvSpPr>
            <p:nvPr/>
          </p:nvSpPr>
          <p:spPr bwMode="auto">
            <a:xfrm>
              <a:off x="4805276" y="1701388"/>
              <a:ext cx="198772" cy="215444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Aft>
                  <a:spcPts val="1000"/>
                </a:spcAft>
              </a:pPr>
              <a:r>
                <a:rPr lang="pl-PL" altLang="pl-PL" sz="1400" b="1" i="1" smtClean="0">
                  <a:cs typeface="Times New Roman" panose="02020603050405020304" pitchFamily="18" charset="0"/>
                </a:rPr>
                <a:t>L2</a:t>
              </a:r>
              <a:endParaRPr lang="pl-PL" altLang="pl-PL" sz="1400" dirty="0">
                <a:cs typeface="Times New Roman" panose="02020603050405020304" pitchFamily="18" charset="0"/>
              </a:endParaRPr>
            </a:p>
          </p:txBody>
        </p:sp>
      </p:grpSp>
      <p:sp>
        <p:nvSpPr>
          <p:cNvPr id="7" name="Tytuł"/>
          <p:cNvSpPr txBox="1">
            <a:spLocks noChangeArrowheads="1"/>
          </p:cNvSpPr>
          <p:nvPr/>
        </p:nvSpPr>
        <p:spPr bwMode="auto">
          <a:xfrm>
            <a:off x="2451227" y="188550"/>
            <a:ext cx="4241546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12813" eaLnBrk="0" hangingPunct="0">
              <a:defRPr/>
            </a:pPr>
            <a:r>
              <a:rPr kumimoji="1" lang="pl-PL" sz="1400" b="1" i="1" kern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Badanie stabilności dynamicznej prostego układu</a:t>
            </a:r>
            <a:endParaRPr kumimoji="1" lang="pl-PL" sz="1400" b="1" i="1" ker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60" name="Wykr_Dlt(t)_nstb"/>
          <p:cNvGrpSpPr/>
          <p:nvPr/>
        </p:nvGrpSpPr>
        <p:grpSpPr>
          <a:xfrm>
            <a:off x="2618041" y="4581266"/>
            <a:ext cx="1440000" cy="1440000"/>
            <a:chOff x="1835852" y="3564000"/>
            <a:chExt cx="1764148" cy="1620000"/>
          </a:xfrm>
        </p:grpSpPr>
        <p:graphicFrame>
          <p:nvGraphicFramePr>
            <p:cNvPr id="61" name="Wykres 60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2419860829"/>
                </p:ext>
              </p:extLst>
            </p:nvPr>
          </p:nvGraphicFramePr>
          <p:xfrm>
            <a:off x="2160000" y="3564000"/>
            <a:ext cx="1440000" cy="16200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cxnSp>
          <p:nvCxnSpPr>
            <p:cNvPr id="62" name="Łącznik prostoliniowy 61"/>
            <p:cNvCxnSpPr/>
            <p:nvPr/>
          </p:nvCxnSpPr>
          <p:spPr bwMode="auto">
            <a:xfrm flipV="1">
              <a:off x="1835852" y="3717032"/>
              <a:ext cx="14040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cxnSp>
          <p:nvCxnSpPr>
            <p:cNvPr id="63" name="Łącznik prostoliniowy 62"/>
            <p:cNvCxnSpPr/>
            <p:nvPr/>
          </p:nvCxnSpPr>
          <p:spPr bwMode="auto">
            <a:xfrm>
              <a:off x="2303748" y="3717032"/>
              <a:ext cx="0" cy="12960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sp>
          <p:nvSpPr>
            <p:cNvPr id="64" name="Text Box 86"/>
            <p:cNvSpPr txBox="1">
              <a:spLocks noChangeArrowheads="1"/>
            </p:cNvSpPr>
            <p:nvPr/>
          </p:nvSpPr>
          <p:spPr bwMode="auto">
            <a:xfrm>
              <a:off x="3090034" y="3726234"/>
              <a:ext cx="113814" cy="24282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xtLst/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Aft>
                  <a:spcPts val="1000"/>
                </a:spcAft>
              </a:pPr>
              <a:r>
                <a:rPr lang="pl-PL" altLang="pl-PL" sz="1600" b="1" i="1" smtClean="0">
                  <a:cs typeface="Times New Roman" panose="02020603050405020304" pitchFamily="18" charset="0"/>
                </a:rPr>
                <a:t>n</a:t>
              </a:r>
              <a:endParaRPr lang="pl-PL" altLang="pl-PL" sz="1600" i="1" dirty="0">
                <a:cs typeface="Times New Roman" panose="02020603050405020304" pitchFamily="18" charset="0"/>
              </a:endParaRPr>
            </a:p>
          </p:txBody>
        </p:sp>
        <p:sp>
          <p:nvSpPr>
            <p:cNvPr id="65" name="Text Box 86"/>
            <p:cNvSpPr txBox="1">
              <a:spLocks noChangeArrowheads="1"/>
            </p:cNvSpPr>
            <p:nvPr/>
          </p:nvSpPr>
          <p:spPr bwMode="auto">
            <a:xfrm rot="5400000">
              <a:off x="2470411" y="4810510"/>
              <a:ext cx="56912" cy="24622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xtLst/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Aft>
                  <a:spcPts val="1000"/>
                </a:spcAft>
              </a:pPr>
              <a:r>
                <a:rPr lang="pl-PL" altLang="pl-PL" sz="1600" b="1" i="1" smtClean="0">
                  <a:cs typeface="Times New Roman" panose="02020603050405020304" pitchFamily="18" charset="0"/>
                </a:rPr>
                <a:t>t</a:t>
              </a:r>
              <a:endParaRPr lang="pl-PL" altLang="pl-PL" sz="1600" i="1" dirty="0"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56952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2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2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00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000"/>
                            </p:stCondLst>
                            <p:childTnLst>
                              <p:par>
                                <p:cTn id="41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000"/>
                            </p:stCondLst>
                            <p:childTnLst>
                              <p:par>
                                <p:cTn id="4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000"/>
                            </p:stCondLst>
                            <p:childTnLst>
                              <p:par>
                                <p:cTn id="4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4000"/>
                            </p:stCondLst>
                            <p:childTnLst>
                              <p:par>
                                <p:cTn id="5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500"/>
                            </p:stCondLst>
                            <p:childTnLst>
                              <p:par>
                                <p:cTn id="79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500"/>
                            </p:stCondLst>
                            <p:childTnLst>
                              <p:par>
                                <p:cTn id="8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" grpId="0"/>
      <p:bldP spid="47" grpId="0" animBg="1"/>
      <p:bldP spid="89" grpId="0"/>
      <p:bldP spid="46" grpId="0" animBg="1"/>
      <p:bldP spid="93" grpId="0"/>
      <p:bldP spid="107" grpId="0"/>
      <p:bldP spid="70" grpId="0" animBg="1"/>
      <p:bldP spid="81" grpId="0" animBg="1"/>
      <p:bldP spid="49" grpId="0" animBg="1"/>
      <p:bldP spid="49" grpId="1" animBg="1"/>
      <p:bldP spid="10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ole_hamow"/>
          <p:cNvSpPr/>
          <p:nvPr/>
        </p:nvSpPr>
        <p:spPr bwMode="auto">
          <a:xfrm>
            <a:off x="4208745" y="3108960"/>
            <a:ext cx="1129848" cy="428390"/>
          </a:xfrm>
          <a:custGeom>
            <a:avLst/>
            <a:gdLst>
              <a:gd name="connsiteX0" fmla="*/ 0 w 1129848"/>
              <a:gd name="connsiteY0" fmla="*/ 70146 h 428390"/>
              <a:gd name="connsiteX1" fmla="*/ 95198 w 1129848"/>
              <a:gd name="connsiteY1" fmla="*/ 32568 h 428390"/>
              <a:gd name="connsiteX2" fmla="*/ 192901 w 1129848"/>
              <a:gd name="connsiteY2" fmla="*/ 10021 h 428390"/>
              <a:gd name="connsiteX3" fmla="*/ 250521 w 1129848"/>
              <a:gd name="connsiteY3" fmla="*/ 5010 h 428390"/>
              <a:gd name="connsiteX4" fmla="*/ 325677 w 1129848"/>
              <a:gd name="connsiteY4" fmla="*/ 0 h 428390"/>
              <a:gd name="connsiteX5" fmla="*/ 425885 w 1129848"/>
              <a:gd name="connsiteY5" fmla="*/ 2505 h 428390"/>
              <a:gd name="connsiteX6" fmla="*/ 521083 w 1129848"/>
              <a:gd name="connsiteY6" fmla="*/ 15031 h 428390"/>
              <a:gd name="connsiteX7" fmla="*/ 621291 w 1129848"/>
              <a:gd name="connsiteY7" fmla="*/ 52609 h 428390"/>
              <a:gd name="connsiteX8" fmla="*/ 721499 w 1129848"/>
              <a:gd name="connsiteY8" fmla="*/ 105219 h 428390"/>
              <a:gd name="connsiteX9" fmla="*/ 851770 w 1129848"/>
              <a:gd name="connsiteY9" fmla="*/ 180375 h 428390"/>
              <a:gd name="connsiteX10" fmla="*/ 969515 w 1129848"/>
              <a:gd name="connsiteY10" fmla="*/ 268057 h 428390"/>
              <a:gd name="connsiteX11" fmla="*/ 1052187 w 1129848"/>
              <a:gd name="connsiteY11" fmla="*/ 340708 h 428390"/>
              <a:gd name="connsiteX12" fmla="*/ 1129848 w 1129848"/>
              <a:gd name="connsiteY12" fmla="*/ 428390 h 428390"/>
              <a:gd name="connsiteX13" fmla="*/ 2505 w 1129848"/>
              <a:gd name="connsiteY13" fmla="*/ 425885 h 428390"/>
              <a:gd name="connsiteX14" fmla="*/ 0 w 1129848"/>
              <a:gd name="connsiteY14" fmla="*/ 70146 h 4283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129848" h="428390">
                <a:moveTo>
                  <a:pt x="0" y="70146"/>
                </a:moveTo>
                <a:lnTo>
                  <a:pt x="95198" y="32568"/>
                </a:lnTo>
                <a:lnTo>
                  <a:pt x="192901" y="10021"/>
                </a:lnTo>
                <a:lnTo>
                  <a:pt x="250521" y="5010"/>
                </a:lnTo>
                <a:lnTo>
                  <a:pt x="325677" y="0"/>
                </a:lnTo>
                <a:lnTo>
                  <a:pt x="425885" y="2505"/>
                </a:lnTo>
                <a:lnTo>
                  <a:pt x="521083" y="15031"/>
                </a:lnTo>
                <a:lnTo>
                  <a:pt x="621291" y="52609"/>
                </a:lnTo>
                <a:lnTo>
                  <a:pt x="721499" y="105219"/>
                </a:lnTo>
                <a:lnTo>
                  <a:pt x="851770" y="180375"/>
                </a:lnTo>
                <a:lnTo>
                  <a:pt x="969515" y="268057"/>
                </a:lnTo>
                <a:lnTo>
                  <a:pt x="1052187" y="340708"/>
                </a:lnTo>
                <a:lnTo>
                  <a:pt x="1129848" y="428390"/>
                </a:lnTo>
                <a:lnTo>
                  <a:pt x="2505" y="425885"/>
                </a:lnTo>
                <a:lnTo>
                  <a:pt x="0" y="70146"/>
                </a:lnTo>
                <a:close/>
              </a:path>
            </a:pathLst>
          </a:custGeom>
          <a:solidFill>
            <a:srgbClr val="BF99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-18"/>
            </a:endParaRPr>
          </a:p>
        </p:txBody>
      </p:sp>
      <p:sp>
        <p:nvSpPr>
          <p:cNvPr id="77" name="Txt-hamow"/>
          <p:cNvSpPr txBox="1">
            <a:spLocks noChangeArrowheads="1"/>
          </p:cNvSpPr>
          <p:nvPr/>
        </p:nvSpPr>
        <p:spPr bwMode="auto">
          <a:xfrm>
            <a:off x="4535996" y="3176972"/>
            <a:ext cx="153888" cy="276999"/>
          </a:xfrm>
          <a:prstGeom prst="rect">
            <a:avLst/>
          </a:prstGeom>
          <a:noFill/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Aft>
                <a:spcPts val="1000"/>
              </a:spcAft>
            </a:pPr>
            <a:r>
              <a:rPr lang="pl-PL" sz="1800" b="1" i="1" smtClean="0">
                <a:solidFill>
                  <a:schemeClr val="tx2"/>
                </a:solidFill>
              </a:rPr>
              <a:t>–</a:t>
            </a:r>
            <a:r>
              <a:rPr lang="pl-PL" altLang="pl-PL" sz="1200" b="1" i="1" smtClean="0">
                <a:cs typeface="Times New Roman" panose="02020603050405020304" pitchFamily="18" charset="0"/>
              </a:rPr>
              <a:t> </a:t>
            </a:r>
            <a:endParaRPr lang="pl-PL" altLang="pl-PL" sz="1200" i="1" dirty="0">
              <a:cs typeface="Times New Roman" panose="02020603050405020304" pitchFamily="18" charset="0"/>
            </a:endParaRPr>
          </a:p>
        </p:txBody>
      </p:sp>
      <p:sp>
        <p:nvSpPr>
          <p:cNvPr id="39" name="Pole_przysp"/>
          <p:cNvSpPr/>
          <p:nvPr/>
        </p:nvSpPr>
        <p:spPr bwMode="auto">
          <a:xfrm>
            <a:off x="3740272" y="3532340"/>
            <a:ext cx="470978" cy="1635899"/>
          </a:xfrm>
          <a:custGeom>
            <a:avLst/>
            <a:gdLst>
              <a:gd name="connsiteX0" fmla="*/ 0 w 470978"/>
              <a:gd name="connsiteY0" fmla="*/ 0 h 1635899"/>
              <a:gd name="connsiteX1" fmla="*/ 470978 w 470978"/>
              <a:gd name="connsiteY1" fmla="*/ 2505 h 1635899"/>
              <a:gd name="connsiteX2" fmla="*/ 470978 w 470978"/>
              <a:gd name="connsiteY2" fmla="*/ 1595816 h 1635899"/>
              <a:gd name="connsiteX3" fmla="*/ 0 w 470978"/>
              <a:gd name="connsiteY3" fmla="*/ 1635899 h 1635899"/>
              <a:gd name="connsiteX4" fmla="*/ 0 w 470978"/>
              <a:gd name="connsiteY4" fmla="*/ 0 h 16358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70978" h="1635899">
                <a:moveTo>
                  <a:pt x="0" y="0"/>
                </a:moveTo>
                <a:lnTo>
                  <a:pt x="470978" y="2505"/>
                </a:lnTo>
                <a:lnTo>
                  <a:pt x="470978" y="1595816"/>
                </a:lnTo>
                <a:lnTo>
                  <a:pt x="0" y="1635899"/>
                </a:lnTo>
                <a:lnTo>
                  <a:pt x="0" y="0"/>
                </a:lnTo>
                <a:close/>
              </a:path>
            </a:pathLst>
          </a:custGeom>
          <a:solidFill>
            <a:srgbClr val="E1E06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-18"/>
            </a:endParaRPr>
          </a:p>
        </p:txBody>
      </p:sp>
      <p:sp>
        <p:nvSpPr>
          <p:cNvPr id="89" name="Txt-przyśpiesz"/>
          <p:cNvSpPr txBox="1">
            <a:spLocks noChangeArrowheads="1"/>
          </p:cNvSpPr>
          <p:nvPr/>
        </p:nvSpPr>
        <p:spPr bwMode="auto">
          <a:xfrm>
            <a:off x="3886066" y="4129335"/>
            <a:ext cx="145874" cy="307777"/>
          </a:xfrm>
          <a:prstGeom prst="rect">
            <a:avLst/>
          </a:prstGeom>
          <a:noFill/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Aft>
                <a:spcPts val="1000"/>
              </a:spcAft>
            </a:pPr>
            <a:r>
              <a:rPr lang="pl-PL" altLang="pl-PL" sz="2000" b="1" i="1" smtClean="0">
                <a:cs typeface="Times New Roman" panose="02020603050405020304" pitchFamily="18" charset="0"/>
              </a:rPr>
              <a:t>+</a:t>
            </a:r>
            <a:endParaRPr lang="pl-PL" altLang="pl-PL" sz="1600" i="1" dirty="0">
              <a:cs typeface="Times New Roman" panose="02020603050405020304" pitchFamily="18" charset="0"/>
            </a:endParaRPr>
          </a:p>
        </p:txBody>
      </p:sp>
      <p:sp>
        <p:nvSpPr>
          <p:cNvPr id="106" name="Txt_Pr_Stab"/>
          <p:cNvSpPr txBox="1">
            <a:spLocks noChangeArrowheads="1"/>
          </p:cNvSpPr>
          <p:nvPr/>
        </p:nvSpPr>
        <p:spPr bwMode="auto">
          <a:xfrm>
            <a:off x="5868144" y="3573597"/>
            <a:ext cx="2962349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12813" eaLnBrk="0" hangingPunct="0">
              <a:defRPr/>
            </a:pPr>
            <a:r>
              <a:rPr kumimoji="1" lang="pl-PL" sz="1400" b="1" i="1" kern="0" smtClean="0">
                <a:solidFill>
                  <a:srgbClr val="0070C0"/>
                </a:solidFill>
                <a:cs typeface="Times New Roman" panose="02020603050405020304" pitchFamily="18" charset="0"/>
              </a:rPr>
              <a:t>Praca niestabilna : </a:t>
            </a:r>
          </a:p>
          <a:p>
            <a:pPr defTabSz="912813" eaLnBrk="0" hangingPunct="0">
              <a:defRPr/>
            </a:pPr>
            <a:r>
              <a:rPr kumimoji="1" lang="pl-PL" sz="1400" b="1" i="1" kern="0" smtClean="0">
                <a:solidFill>
                  <a:srgbClr val="0070C0"/>
                </a:solidFill>
                <a:cs typeface="Times New Roman" panose="02020603050405020304" pitchFamily="18" charset="0"/>
              </a:rPr>
              <a:t> </a:t>
            </a:r>
            <a:r>
              <a:rPr lang="pl-PL" altLang="pl-PL" sz="1200" b="1" i="1" smtClean="0">
                <a:cs typeface="Times New Roman" panose="02020603050405020304" pitchFamily="18" charset="0"/>
              </a:rPr>
              <a:t>(+ </a:t>
            </a:r>
            <a:r>
              <a:rPr lang="pl-PL" altLang="pl-PL" sz="1200" b="1" i="1">
                <a:cs typeface="Times New Roman" panose="02020603050405020304" pitchFamily="18" charset="0"/>
              </a:rPr>
              <a:t>pole przyśpieszania) </a:t>
            </a:r>
            <a:r>
              <a:rPr lang="pl-PL" altLang="pl-PL" sz="1200" b="1" i="1" smtClean="0">
                <a:cs typeface="Times New Roman" panose="02020603050405020304" pitchFamily="18" charset="0"/>
              </a:rPr>
              <a:t>&gt;  (</a:t>
            </a:r>
            <a:r>
              <a:rPr lang="pl-PL" sz="1200" b="1" i="1" smtClean="0">
                <a:solidFill>
                  <a:schemeClr val="tx2"/>
                </a:solidFill>
              </a:rPr>
              <a:t>–</a:t>
            </a:r>
            <a:r>
              <a:rPr lang="pl-PL" altLang="pl-PL" sz="1200" b="1" i="1" smtClean="0">
                <a:solidFill>
                  <a:schemeClr val="tx2"/>
                </a:solidFill>
                <a:cs typeface="Times New Roman" panose="02020603050405020304" pitchFamily="18" charset="0"/>
              </a:rPr>
              <a:t>p</a:t>
            </a:r>
            <a:r>
              <a:rPr lang="pl-PL" altLang="pl-PL" sz="1200" b="1" i="1" smtClean="0">
                <a:cs typeface="Times New Roman" panose="02020603050405020304" pitchFamily="18" charset="0"/>
              </a:rPr>
              <a:t>ole </a:t>
            </a:r>
            <a:r>
              <a:rPr lang="pl-PL" altLang="pl-PL" sz="1200" b="1" i="1">
                <a:cs typeface="Times New Roman" panose="02020603050405020304" pitchFamily="18" charset="0"/>
              </a:rPr>
              <a:t>hamowania </a:t>
            </a:r>
            <a:r>
              <a:rPr lang="pl-PL" altLang="pl-PL" sz="1200" b="1" i="1" smtClean="0">
                <a:cs typeface="Times New Roman" panose="02020603050405020304" pitchFamily="18" charset="0"/>
              </a:rPr>
              <a:t>)</a:t>
            </a:r>
            <a:endParaRPr lang="pl-PL" altLang="pl-PL" sz="1200" i="1">
              <a:cs typeface="Times New Roman" panose="02020603050405020304" pitchFamily="18" charset="0"/>
            </a:endParaRPr>
          </a:p>
        </p:txBody>
      </p:sp>
      <p:sp>
        <p:nvSpPr>
          <p:cNvPr id="70" name="P(d)_zwar"/>
          <p:cNvSpPr>
            <a:spLocks/>
          </p:cNvSpPr>
          <p:nvPr/>
        </p:nvSpPr>
        <p:spPr bwMode="auto">
          <a:xfrm>
            <a:off x="2822357" y="5121204"/>
            <a:ext cx="3420000" cy="144000"/>
          </a:xfrm>
          <a:custGeom>
            <a:avLst/>
            <a:gdLst>
              <a:gd name="T0" fmla="*/ 0 w 4104"/>
              <a:gd name="T1" fmla="*/ 2119 h 2119"/>
              <a:gd name="T2" fmla="*/ 570 w 4104"/>
              <a:gd name="T3" fmla="*/ 1093 h 2119"/>
              <a:gd name="T4" fmla="*/ 855 w 4104"/>
              <a:gd name="T5" fmla="*/ 694 h 2119"/>
              <a:gd name="T6" fmla="*/ 1254 w 4104"/>
              <a:gd name="T7" fmla="*/ 295 h 2119"/>
              <a:gd name="T8" fmla="*/ 1710 w 4104"/>
              <a:gd name="T9" fmla="*/ 67 h 2119"/>
              <a:gd name="T10" fmla="*/ 2052 w 4104"/>
              <a:gd name="T11" fmla="*/ 10 h 2119"/>
              <a:gd name="T12" fmla="*/ 2451 w 4104"/>
              <a:gd name="T13" fmla="*/ 67 h 2119"/>
              <a:gd name="T14" fmla="*/ 3021 w 4104"/>
              <a:gd name="T15" fmla="*/ 409 h 2119"/>
              <a:gd name="T16" fmla="*/ 3534 w 4104"/>
              <a:gd name="T17" fmla="*/ 1093 h 2119"/>
              <a:gd name="T18" fmla="*/ 4104 w 4104"/>
              <a:gd name="T19" fmla="*/ 2119 h 21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4104" h="2119">
                <a:moveTo>
                  <a:pt x="0" y="2119"/>
                </a:moveTo>
                <a:cubicBezTo>
                  <a:pt x="213" y="1724"/>
                  <a:pt x="427" y="1330"/>
                  <a:pt x="570" y="1093"/>
                </a:cubicBezTo>
                <a:cubicBezTo>
                  <a:pt x="713" y="856"/>
                  <a:pt x="741" y="827"/>
                  <a:pt x="855" y="694"/>
                </a:cubicBezTo>
                <a:cubicBezTo>
                  <a:pt x="969" y="561"/>
                  <a:pt x="1112" y="399"/>
                  <a:pt x="1254" y="295"/>
                </a:cubicBezTo>
                <a:cubicBezTo>
                  <a:pt x="1396" y="191"/>
                  <a:pt x="1577" y="114"/>
                  <a:pt x="1710" y="67"/>
                </a:cubicBezTo>
                <a:cubicBezTo>
                  <a:pt x="1843" y="20"/>
                  <a:pt x="1929" y="10"/>
                  <a:pt x="2052" y="10"/>
                </a:cubicBezTo>
                <a:cubicBezTo>
                  <a:pt x="2175" y="10"/>
                  <a:pt x="2289" y="0"/>
                  <a:pt x="2451" y="67"/>
                </a:cubicBezTo>
                <a:cubicBezTo>
                  <a:pt x="2613" y="134"/>
                  <a:pt x="2841" y="238"/>
                  <a:pt x="3021" y="409"/>
                </a:cubicBezTo>
                <a:cubicBezTo>
                  <a:pt x="3201" y="580"/>
                  <a:pt x="3354" y="808"/>
                  <a:pt x="3534" y="1093"/>
                </a:cubicBezTo>
                <a:cubicBezTo>
                  <a:pt x="3714" y="1378"/>
                  <a:pt x="4009" y="1948"/>
                  <a:pt x="4104" y="2119"/>
                </a:cubicBezTo>
              </a:path>
            </a:pathLst>
          </a:custGeom>
          <a:noFill/>
          <a:ln w="19050" cap="flat" cmpd="sng">
            <a:solidFill>
              <a:schemeClr val="accent5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grpSp>
        <p:nvGrpSpPr>
          <p:cNvPr id="2" name="Po"/>
          <p:cNvGrpSpPr/>
          <p:nvPr/>
        </p:nvGrpSpPr>
        <p:grpSpPr>
          <a:xfrm>
            <a:off x="2196321" y="3429000"/>
            <a:ext cx="3131543" cy="2071973"/>
            <a:chOff x="2196321" y="3429000"/>
            <a:chExt cx="3131543" cy="2071973"/>
          </a:xfrm>
        </p:grpSpPr>
        <p:sp>
          <p:nvSpPr>
            <p:cNvPr id="73" name="Oval 23"/>
            <p:cNvSpPr>
              <a:spLocks noChangeAspect="1" noChangeArrowheads="1"/>
            </p:cNvSpPr>
            <p:nvPr/>
          </p:nvSpPr>
          <p:spPr bwMode="auto">
            <a:xfrm>
              <a:off x="3707948" y="3501008"/>
              <a:ext cx="71964" cy="72000"/>
            </a:xfrm>
            <a:prstGeom prst="ellipse">
              <a:avLst/>
            </a:prstGeom>
            <a:solidFill>
              <a:schemeClr val="tx1"/>
            </a:solidFill>
            <a:ln w="19050" algn="ctr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pl-PL" altLang="pl-PL" sz="1400">
                <a:cs typeface="Times New Roman" panose="02020603050405020304" pitchFamily="18" charset="0"/>
              </a:endParaRPr>
            </a:p>
          </p:txBody>
        </p:sp>
        <p:sp>
          <p:nvSpPr>
            <p:cNvPr id="75" name="Text Box 87"/>
            <p:cNvSpPr txBox="1">
              <a:spLocks noChangeArrowheads="1"/>
            </p:cNvSpPr>
            <p:nvPr/>
          </p:nvSpPr>
          <p:spPr bwMode="auto">
            <a:xfrm>
              <a:off x="3553150" y="5193196"/>
              <a:ext cx="190758" cy="307777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Aft>
                  <a:spcPts val="1000"/>
                </a:spcAft>
              </a:pPr>
              <a:r>
                <a:rPr lang="pl-PL" altLang="pl-PL" sz="1600" b="1" i="1" dirty="0" err="1" smtClean="0">
                  <a:cs typeface="Times New Roman" panose="02020603050405020304" pitchFamily="18" charset="0"/>
                </a:rPr>
                <a:t>δ</a:t>
              </a:r>
              <a:r>
                <a:rPr lang="pl-PL" altLang="pl-PL" sz="2000" b="1" i="1" baseline="-25000" dirty="0" err="1" smtClean="0">
                  <a:cs typeface="Times New Roman" panose="02020603050405020304" pitchFamily="18" charset="0"/>
                </a:rPr>
                <a:t>o</a:t>
              </a:r>
              <a:endParaRPr lang="pl-PL" altLang="pl-PL" sz="2000" dirty="0">
                <a:cs typeface="Times New Roman" panose="02020603050405020304" pitchFamily="18" charset="0"/>
              </a:endParaRPr>
            </a:p>
          </p:txBody>
        </p:sp>
        <p:sp>
          <p:nvSpPr>
            <p:cNvPr id="78" name="Text Box 86"/>
            <p:cNvSpPr txBox="1">
              <a:spLocks noChangeArrowheads="1"/>
            </p:cNvSpPr>
            <p:nvPr/>
          </p:nvSpPr>
          <p:spPr bwMode="auto">
            <a:xfrm>
              <a:off x="2196321" y="3429000"/>
              <a:ext cx="575479" cy="307777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Aft>
                  <a:spcPts val="1000"/>
                </a:spcAft>
              </a:pPr>
              <a:r>
                <a:rPr lang="pl-PL" altLang="pl-PL" sz="1600" b="1" i="1" dirty="0" smtClean="0">
                  <a:cs typeface="Times New Roman" panose="02020603050405020304" pitchFamily="18" charset="0"/>
                </a:rPr>
                <a:t>P</a:t>
              </a:r>
              <a:r>
                <a:rPr lang="pl-PL" altLang="pl-PL" sz="2000" b="1" i="1" baseline="-25000" dirty="0" smtClean="0">
                  <a:cs typeface="Times New Roman" panose="02020603050405020304" pitchFamily="18" charset="0"/>
                </a:rPr>
                <a:t>m</a:t>
              </a:r>
              <a:r>
                <a:rPr lang="pl-PL" altLang="pl-PL" sz="1600" b="1" i="1" dirty="0" smtClean="0">
                  <a:cs typeface="Times New Roman" panose="02020603050405020304" pitchFamily="18" charset="0"/>
                </a:rPr>
                <a:t>=P</a:t>
              </a:r>
              <a:r>
                <a:rPr lang="pl-PL" altLang="pl-PL" sz="2000" b="1" i="1" baseline="-25000" dirty="0" smtClean="0">
                  <a:cs typeface="Times New Roman" panose="02020603050405020304" pitchFamily="18" charset="0"/>
                </a:rPr>
                <a:t>e</a:t>
              </a:r>
              <a:endParaRPr lang="pl-PL" altLang="pl-PL" sz="2000" i="1" dirty="0">
                <a:cs typeface="Times New Roman" panose="02020603050405020304" pitchFamily="18" charset="0"/>
              </a:endParaRPr>
            </a:p>
          </p:txBody>
        </p:sp>
        <p:cxnSp>
          <p:nvCxnSpPr>
            <p:cNvPr id="79" name="Łącznik prostoliniowy 78"/>
            <p:cNvCxnSpPr/>
            <p:nvPr/>
          </p:nvCxnSpPr>
          <p:spPr bwMode="auto">
            <a:xfrm>
              <a:off x="2807864" y="3537012"/>
              <a:ext cx="2520000" cy="0"/>
            </a:xfrm>
            <a:prstGeom prst="line">
              <a:avLst/>
            </a:prstGeom>
            <a:solidFill>
              <a:schemeClr val="accent1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0" name="Łącznik prostoliniowy 79"/>
            <p:cNvCxnSpPr/>
            <p:nvPr/>
          </p:nvCxnSpPr>
          <p:spPr bwMode="auto">
            <a:xfrm>
              <a:off x="3743908" y="3537012"/>
              <a:ext cx="0" cy="1728000"/>
            </a:xfrm>
            <a:prstGeom prst="line">
              <a:avLst/>
            </a:prstGeom>
            <a:solidFill>
              <a:schemeClr val="accent1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81" name="P(d)"/>
          <p:cNvSpPr>
            <a:spLocks/>
          </p:cNvSpPr>
          <p:nvPr/>
        </p:nvSpPr>
        <p:spPr bwMode="auto">
          <a:xfrm>
            <a:off x="2808184" y="3104964"/>
            <a:ext cx="3420000" cy="2160000"/>
          </a:xfrm>
          <a:custGeom>
            <a:avLst/>
            <a:gdLst>
              <a:gd name="T0" fmla="*/ 0 w 4104"/>
              <a:gd name="T1" fmla="*/ 2119 h 2119"/>
              <a:gd name="T2" fmla="*/ 570 w 4104"/>
              <a:gd name="T3" fmla="*/ 1093 h 2119"/>
              <a:gd name="T4" fmla="*/ 855 w 4104"/>
              <a:gd name="T5" fmla="*/ 694 h 2119"/>
              <a:gd name="T6" fmla="*/ 1254 w 4104"/>
              <a:gd name="T7" fmla="*/ 295 h 2119"/>
              <a:gd name="T8" fmla="*/ 1710 w 4104"/>
              <a:gd name="T9" fmla="*/ 67 h 2119"/>
              <a:gd name="T10" fmla="*/ 2052 w 4104"/>
              <a:gd name="T11" fmla="*/ 10 h 2119"/>
              <a:gd name="T12" fmla="*/ 2451 w 4104"/>
              <a:gd name="T13" fmla="*/ 67 h 2119"/>
              <a:gd name="T14" fmla="*/ 3021 w 4104"/>
              <a:gd name="T15" fmla="*/ 409 h 2119"/>
              <a:gd name="T16" fmla="*/ 3534 w 4104"/>
              <a:gd name="T17" fmla="*/ 1093 h 2119"/>
              <a:gd name="T18" fmla="*/ 4104 w 4104"/>
              <a:gd name="T19" fmla="*/ 2119 h 21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4104" h="2119">
                <a:moveTo>
                  <a:pt x="0" y="2119"/>
                </a:moveTo>
                <a:cubicBezTo>
                  <a:pt x="213" y="1724"/>
                  <a:pt x="427" y="1330"/>
                  <a:pt x="570" y="1093"/>
                </a:cubicBezTo>
                <a:cubicBezTo>
                  <a:pt x="713" y="856"/>
                  <a:pt x="741" y="827"/>
                  <a:pt x="855" y="694"/>
                </a:cubicBezTo>
                <a:cubicBezTo>
                  <a:pt x="969" y="561"/>
                  <a:pt x="1112" y="399"/>
                  <a:pt x="1254" y="295"/>
                </a:cubicBezTo>
                <a:cubicBezTo>
                  <a:pt x="1396" y="191"/>
                  <a:pt x="1577" y="114"/>
                  <a:pt x="1710" y="67"/>
                </a:cubicBezTo>
                <a:cubicBezTo>
                  <a:pt x="1843" y="20"/>
                  <a:pt x="1929" y="10"/>
                  <a:pt x="2052" y="10"/>
                </a:cubicBezTo>
                <a:cubicBezTo>
                  <a:pt x="2175" y="10"/>
                  <a:pt x="2289" y="0"/>
                  <a:pt x="2451" y="67"/>
                </a:cubicBezTo>
                <a:cubicBezTo>
                  <a:pt x="2613" y="134"/>
                  <a:pt x="2841" y="238"/>
                  <a:pt x="3021" y="409"/>
                </a:cubicBezTo>
                <a:cubicBezTo>
                  <a:pt x="3201" y="580"/>
                  <a:pt x="3354" y="808"/>
                  <a:pt x="3534" y="1093"/>
                </a:cubicBezTo>
                <a:cubicBezTo>
                  <a:pt x="3714" y="1378"/>
                  <a:pt x="4009" y="1948"/>
                  <a:pt x="4104" y="2119"/>
                </a:cubicBezTo>
              </a:path>
            </a:pathLst>
          </a:custGeom>
          <a:noFill/>
          <a:ln w="1905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grpSp>
        <p:nvGrpSpPr>
          <p:cNvPr id="82" name="Osie"/>
          <p:cNvGrpSpPr/>
          <p:nvPr/>
        </p:nvGrpSpPr>
        <p:grpSpPr>
          <a:xfrm>
            <a:off x="2627784" y="2714727"/>
            <a:ext cx="3985548" cy="2752568"/>
            <a:chOff x="1764710" y="-69615"/>
            <a:chExt cx="3985548" cy="2752568"/>
          </a:xfrm>
        </p:grpSpPr>
        <p:sp>
          <p:nvSpPr>
            <p:cNvPr id="83" name="Text Box 114"/>
            <p:cNvSpPr txBox="1">
              <a:spLocks noChangeArrowheads="1"/>
            </p:cNvSpPr>
            <p:nvPr/>
          </p:nvSpPr>
          <p:spPr bwMode="auto">
            <a:xfrm>
              <a:off x="1816139" y="2436732"/>
              <a:ext cx="102592" cy="24622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Aft>
                  <a:spcPts val="1000"/>
                </a:spcAft>
              </a:pPr>
              <a:r>
                <a:rPr lang="pl-PL" altLang="pl-PL" sz="1600" b="1" i="1" dirty="0">
                  <a:cs typeface="Times New Roman" panose="02020603050405020304" pitchFamily="18" charset="0"/>
                </a:rPr>
                <a:t>0</a:t>
              </a:r>
              <a:endParaRPr lang="pl-PL" altLang="pl-PL" sz="1600" i="1" dirty="0">
                <a:cs typeface="Times New Roman" panose="02020603050405020304" pitchFamily="18" charset="0"/>
              </a:endParaRPr>
            </a:p>
          </p:txBody>
        </p:sp>
        <p:sp>
          <p:nvSpPr>
            <p:cNvPr id="84" name="Text Box 86"/>
            <p:cNvSpPr txBox="1">
              <a:spLocks noChangeArrowheads="1"/>
            </p:cNvSpPr>
            <p:nvPr/>
          </p:nvSpPr>
          <p:spPr bwMode="auto">
            <a:xfrm>
              <a:off x="1764710" y="-69615"/>
              <a:ext cx="125034" cy="246221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Aft>
                  <a:spcPts val="1000"/>
                </a:spcAft>
              </a:pPr>
              <a:r>
                <a:rPr lang="pl-PL" altLang="pl-PL" sz="1600" b="1" i="1" dirty="0" smtClean="0">
                  <a:cs typeface="Times New Roman" panose="02020603050405020304" pitchFamily="18" charset="0"/>
                </a:rPr>
                <a:t>P</a:t>
              </a:r>
              <a:endParaRPr lang="pl-PL" altLang="pl-PL" sz="1600" i="1" dirty="0">
                <a:cs typeface="Times New Roman" panose="02020603050405020304" pitchFamily="18" charset="0"/>
              </a:endParaRPr>
            </a:p>
          </p:txBody>
        </p:sp>
        <p:sp>
          <p:nvSpPr>
            <p:cNvPr id="85" name="Text Box 87"/>
            <p:cNvSpPr txBox="1">
              <a:spLocks noChangeArrowheads="1"/>
            </p:cNvSpPr>
            <p:nvPr/>
          </p:nvSpPr>
          <p:spPr bwMode="auto">
            <a:xfrm>
              <a:off x="5658886" y="2228834"/>
              <a:ext cx="91372" cy="21544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Aft>
                  <a:spcPts val="1000"/>
                </a:spcAft>
              </a:pPr>
              <a:r>
                <a:rPr lang="pl-PL" altLang="pl-PL" sz="1400" b="1" i="1" dirty="0">
                  <a:cs typeface="Times New Roman" panose="02020603050405020304" pitchFamily="18" charset="0"/>
                </a:rPr>
                <a:t>δ</a:t>
              </a:r>
              <a:endParaRPr lang="pl-PL" altLang="pl-PL" sz="1400" dirty="0">
                <a:cs typeface="Times New Roman" panose="02020603050405020304" pitchFamily="18" charset="0"/>
              </a:endParaRPr>
            </a:p>
          </p:txBody>
        </p:sp>
        <p:cxnSp>
          <p:nvCxnSpPr>
            <p:cNvPr id="86" name="AutoShape 88"/>
            <p:cNvCxnSpPr>
              <a:cxnSpLocks noChangeShapeType="1"/>
            </p:cNvCxnSpPr>
            <p:nvPr/>
          </p:nvCxnSpPr>
          <p:spPr bwMode="auto">
            <a:xfrm flipH="1" flipV="1">
              <a:off x="1944730" y="-39138"/>
              <a:ext cx="0" cy="2520000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arrow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7" name="AutoShape 89"/>
            <p:cNvCxnSpPr>
              <a:cxnSpLocks noChangeShapeType="1"/>
            </p:cNvCxnSpPr>
            <p:nvPr/>
          </p:nvCxnSpPr>
          <p:spPr bwMode="auto">
            <a:xfrm flipV="1">
              <a:off x="1953204" y="2488019"/>
              <a:ext cx="3780000" cy="0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arrow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37" name="Pzwr_4"/>
          <p:cNvSpPr/>
          <p:nvPr/>
        </p:nvSpPr>
        <p:spPr bwMode="auto">
          <a:xfrm>
            <a:off x="4207198" y="3114761"/>
            <a:ext cx="1457325" cy="933450"/>
          </a:xfrm>
          <a:custGeom>
            <a:avLst/>
            <a:gdLst>
              <a:gd name="connsiteX0" fmla="*/ 0 w 1457325"/>
              <a:gd name="connsiteY0" fmla="*/ 64294 h 933450"/>
              <a:gd name="connsiteX1" fmla="*/ 100013 w 1457325"/>
              <a:gd name="connsiteY1" fmla="*/ 28575 h 933450"/>
              <a:gd name="connsiteX2" fmla="*/ 195263 w 1457325"/>
              <a:gd name="connsiteY2" fmla="*/ 7144 h 933450"/>
              <a:gd name="connsiteX3" fmla="*/ 292894 w 1457325"/>
              <a:gd name="connsiteY3" fmla="*/ 0 h 933450"/>
              <a:gd name="connsiteX4" fmla="*/ 392906 w 1457325"/>
              <a:gd name="connsiteY4" fmla="*/ 0 h 933450"/>
              <a:gd name="connsiteX5" fmla="*/ 490538 w 1457325"/>
              <a:gd name="connsiteY5" fmla="*/ 7144 h 933450"/>
              <a:gd name="connsiteX6" fmla="*/ 600075 w 1457325"/>
              <a:gd name="connsiteY6" fmla="*/ 40481 h 933450"/>
              <a:gd name="connsiteX7" fmla="*/ 700088 w 1457325"/>
              <a:gd name="connsiteY7" fmla="*/ 90488 h 933450"/>
              <a:gd name="connsiteX8" fmla="*/ 828675 w 1457325"/>
              <a:gd name="connsiteY8" fmla="*/ 164306 h 933450"/>
              <a:gd name="connsiteX9" fmla="*/ 907256 w 1457325"/>
              <a:gd name="connsiteY9" fmla="*/ 219075 h 933450"/>
              <a:gd name="connsiteX10" fmla="*/ 981075 w 1457325"/>
              <a:gd name="connsiteY10" fmla="*/ 273844 h 933450"/>
              <a:gd name="connsiteX11" fmla="*/ 1083469 w 1457325"/>
              <a:gd name="connsiteY11" fmla="*/ 369094 h 933450"/>
              <a:gd name="connsiteX12" fmla="*/ 1169194 w 1457325"/>
              <a:gd name="connsiteY12" fmla="*/ 471488 h 933450"/>
              <a:gd name="connsiteX13" fmla="*/ 1243013 w 1457325"/>
              <a:gd name="connsiteY13" fmla="*/ 573881 h 933450"/>
              <a:gd name="connsiteX14" fmla="*/ 1312069 w 1457325"/>
              <a:gd name="connsiteY14" fmla="*/ 683419 h 933450"/>
              <a:gd name="connsiteX15" fmla="*/ 1369219 w 1457325"/>
              <a:gd name="connsiteY15" fmla="*/ 781050 h 933450"/>
              <a:gd name="connsiteX16" fmla="*/ 1414463 w 1457325"/>
              <a:gd name="connsiteY16" fmla="*/ 859631 h 933450"/>
              <a:gd name="connsiteX17" fmla="*/ 1457325 w 1457325"/>
              <a:gd name="connsiteY17" fmla="*/ 933450 h 933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457325" h="933450">
                <a:moveTo>
                  <a:pt x="0" y="64294"/>
                </a:moveTo>
                <a:cubicBezTo>
                  <a:pt x="33734" y="51197"/>
                  <a:pt x="67469" y="38100"/>
                  <a:pt x="100013" y="28575"/>
                </a:cubicBezTo>
                <a:cubicBezTo>
                  <a:pt x="132557" y="19050"/>
                  <a:pt x="163116" y="11906"/>
                  <a:pt x="195263" y="7144"/>
                </a:cubicBezTo>
                <a:cubicBezTo>
                  <a:pt x="227410" y="2382"/>
                  <a:pt x="259954" y="1191"/>
                  <a:pt x="292894" y="0"/>
                </a:cubicBezTo>
                <a:cubicBezTo>
                  <a:pt x="325834" y="-1191"/>
                  <a:pt x="359965" y="-1191"/>
                  <a:pt x="392906" y="0"/>
                </a:cubicBezTo>
                <a:cubicBezTo>
                  <a:pt x="425847" y="1191"/>
                  <a:pt x="456010" y="397"/>
                  <a:pt x="490538" y="7144"/>
                </a:cubicBezTo>
                <a:cubicBezTo>
                  <a:pt x="525066" y="13891"/>
                  <a:pt x="565150" y="26590"/>
                  <a:pt x="600075" y="40481"/>
                </a:cubicBezTo>
                <a:cubicBezTo>
                  <a:pt x="635000" y="54372"/>
                  <a:pt x="661988" y="69851"/>
                  <a:pt x="700088" y="90488"/>
                </a:cubicBezTo>
                <a:cubicBezTo>
                  <a:pt x="738188" y="111125"/>
                  <a:pt x="794147" y="142875"/>
                  <a:pt x="828675" y="164306"/>
                </a:cubicBezTo>
                <a:cubicBezTo>
                  <a:pt x="863203" y="185737"/>
                  <a:pt x="881856" y="200819"/>
                  <a:pt x="907256" y="219075"/>
                </a:cubicBezTo>
                <a:cubicBezTo>
                  <a:pt x="932656" y="237331"/>
                  <a:pt x="951706" y="248841"/>
                  <a:pt x="981075" y="273844"/>
                </a:cubicBezTo>
                <a:cubicBezTo>
                  <a:pt x="1010444" y="298847"/>
                  <a:pt x="1052116" y="336153"/>
                  <a:pt x="1083469" y="369094"/>
                </a:cubicBezTo>
                <a:cubicBezTo>
                  <a:pt x="1114822" y="402035"/>
                  <a:pt x="1142603" y="437357"/>
                  <a:pt x="1169194" y="471488"/>
                </a:cubicBezTo>
                <a:cubicBezTo>
                  <a:pt x="1195785" y="505619"/>
                  <a:pt x="1219201" y="538559"/>
                  <a:pt x="1243013" y="573881"/>
                </a:cubicBezTo>
                <a:cubicBezTo>
                  <a:pt x="1266825" y="609203"/>
                  <a:pt x="1291035" y="648891"/>
                  <a:pt x="1312069" y="683419"/>
                </a:cubicBezTo>
                <a:cubicBezTo>
                  <a:pt x="1333103" y="717947"/>
                  <a:pt x="1352153" y="751681"/>
                  <a:pt x="1369219" y="781050"/>
                </a:cubicBezTo>
                <a:cubicBezTo>
                  <a:pt x="1386285" y="810419"/>
                  <a:pt x="1414463" y="859631"/>
                  <a:pt x="1414463" y="859631"/>
                </a:cubicBezTo>
                <a:lnTo>
                  <a:pt x="1457325" y="933450"/>
                </a:lnTo>
              </a:path>
            </a:pathLst>
          </a:cu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-18"/>
            </a:endParaRPr>
          </a:p>
        </p:txBody>
      </p:sp>
      <p:cxnSp>
        <p:nvCxnSpPr>
          <p:cNvPr id="94" name="Pzwr_3"/>
          <p:cNvCxnSpPr/>
          <p:nvPr/>
        </p:nvCxnSpPr>
        <p:spPr bwMode="auto">
          <a:xfrm>
            <a:off x="4211960" y="3176972"/>
            <a:ext cx="0" cy="19440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107" name="Txt_tz"/>
          <p:cNvSpPr txBox="1">
            <a:spLocks noChangeArrowheads="1"/>
          </p:cNvSpPr>
          <p:nvPr/>
        </p:nvSpPr>
        <p:spPr bwMode="auto">
          <a:xfrm>
            <a:off x="4158934" y="5337212"/>
            <a:ext cx="12503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12813" eaLnBrk="0" hangingPunct="0">
              <a:defRPr/>
            </a:pPr>
            <a:r>
              <a:rPr kumimoji="1" lang="pl-PL" sz="1600" b="1" i="1" kern="0" smtClean="0">
                <a:solidFill>
                  <a:srgbClr val="0070C0"/>
                </a:solidFill>
                <a:cs typeface="Times New Roman" panose="02020603050405020304" pitchFamily="18" charset="0"/>
              </a:rPr>
              <a:t>t</a:t>
            </a:r>
            <a:r>
              <a:rPr kumimoji="1" lang="pl-PL" sz="2000" b="1" i="1" kern="0" baseline="-25000" smtClean="0">
                <a:solidFill>
                  <a:srgbClr val="0070C0"/>
                </a:solidFill>
                <a:cs typeface="Times New Roman" panose="02020603050405020304" pitchFamily="18" charset="0"/>
              </a:rPr>
              <a:t>z</a:t>
            </a:r>
            <a:endParaRPr kumimoji="1" lang="pl-PL" sz="1400" b="1" i="1" kern="0">
              <a:solidFill>
                <a:srgbClr val="0070C0"/>
              </a:solidFill>
              <a:cs typeface="Times New Roman" panose="02020603050405020304" pitchFamily="18" charset="0"/>
            </a:endParaRPr>
          </a:p>
        </p:txBody>
      </p:sp>
      <p:cxnSp>
        <p:nvCxnSpPr>
          <p:cNvPr id="98" name="tz"/>
          <p:cNvCxnSpPr/>
          <p:nvPr/>
        </p:nvCxnSpPr>
        <p:spPr bwMode="auto">
          <a:xfrm>
            <a:off x="3743960" y="5373216"/>
            <a:ext cx="4680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70C0"/>
            </a:solidFill>
            <a:prstDash val="solid"/>
            <a:round/>
            <a:headEnd type="none" w="sm" len="sm"/>
            <a:tailEnd type="arrow" w="sm" len="med"/>
          </a:ln>
          <a:effectLst/>
        </p:spPr>
      </p:cxnSp>
      <p:cxnSp>
        <p:nvCxnSpPr>
          <p:cNvPr id="99" name="Pzwr_2"/>
          <p:cNvCxnSpPr/>
          <p:nvPr/>
        </p:nvCxnSpPr>
        <p:spPr bwMode="auto">
          <a:xfrm rot="-300000">
            <a:off x="3744990" y="5144721"/>
            <a:ext cx="46800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00" name="Pzwr_1"/>
          <p:cNvCxnSpPr/>
          <p:nvPr/>
        </p:nvCxnSpPr>
        <p:spPr bwMode="auto">
          <a:xfrm>
            <a:off x="3743908" y="3537012"/>
            <a:ext cx="0" cy="16560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grpSp>
        <p:nvGrpSpPr>
          <p:cNvPr id="31" name="Zwarcie"/>
          <p:cNvGrpSpPr>
            <a:grpSpLocks/>
          </p:cNvGrpSpPr>
          <p:nvPr/>
        </p:nvGrpSpPr>
        <p:grpSpPr bwMode="auto">
          <a:xfrm>
            <a:off x="3671900" y="1484784"/>
            <a:ext cx="109537" cy="215900"/>
            <a:chOff x="11086" y="10553"/>
            <a:chExt cx="171" cy="342"/>
          </a:xfrm>
        </p:grpSpPr>
        <p:cxnSp>
          <p:nvCxnSpPr>
            <p:cNvPr id="32" name="AutoShape 606"/>
            <p:cNvCxnSpPr>
              <a:cxnSpLocks noChangeShapeType="1"/>
            </p:cNvCxnSpPr>
            <p:nvPr/>
          </p:nvCxnSpPr>
          <p:spPr bwMode="auto">
            <a:xfrm flipH="1">
              <a:off x="11086" y="10553"/>
              <a:ext cx="114" cy="171"/>
            </a:xfrm>
            <a:prstGeom prst="straightConnector1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3" name="AutoShape 605"/>
            <p:cNvCxnSpPr>
              <a:cxnSpLocks noChangeShapeType="1"/>
            </p:cNvCxnSpPr>
            <p:nvPr/>
          </p:nvCxnSpPr>
          <p:spPr bwMode="auto">
            <a:xfrm flipV="1">
              <a:off x="11086" y="10667"/>
              <a:ext cx="171" cy="57"/>
            </a:xfrm>
            <a:prstGeom prst="straightConnector1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4" name="AutoShape 604"/>
            <p:cNvCxnSpPr>
              <a:cxnSpLocks noChangeShapeType="1"/>
            </p:cNvCxnSpPr>
            <p:nvPr/>
          </p:nvCxnSpPr>
          <p:spPr bwMode="auto">
            <a:xfrm flipH="1">
              <a:off x="11086" y="10667"/>
              <a:ext cx="171" cy="228"/>
            </a:xfrm>
            <a:prstGeom prst="straightConnector1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105" name="Txt_Zwar_Przem"/>
          <p:cNvSpPr txBox="1">
            <a:spLocks noChangeArrowheads="1"/>
          </p:cNvSpPr>
          <p:nvPr/>
        </p:nvSpPr>
        <p:spPr bwMode="auto">
          <a:xfrm>
            <a:off x="1929209" y="2132856"/>
            <a:ext cx="5541582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12813" eaLnBrk="0" hangingPunct="0">
              <a:defRPr/>
            </a:pPr>
            <a:r>
              <a:rPr kumimoji="1" lang="pl-PL" sz="1400" b="1" i="1" kern="0" smtClean="0">
                <a:solidFill>
                  <a:srgbClr val="0070C0"/>
                </a:solidFill>
                <a:cs typeface="Times New Roman" panose="02020603050405020304" pitchFamily="18" charset="0"/>
              </a:rPr>
              <a:t>Zwarcie przemijające na szynach WN generatora – większe obc. generatora</a:t>
            </a:r>
            <a:endParaRPr kumimoji="1" lang="pl-PL" sz="1400" b="1" i="1" kern="0">
              <a:solidFill>
                <a:srgbClr val="0070C0"/>
              </a:solidFill>
              <a:cs typeface="Times New Roman" panose="02020603050405020304" pitchFamily="18" charset="0"/>
            </a:endParaRPr>
          </a:p>
        </p:txBody>
      </p:sp>
      <p:grpSp>
        <p:nvGrpSpPr>
          <p:cNvPr id="3" name="Ukł_Przes"/>
          <p:cNvGrpSpPr/>
          <p:nvPr/>
        </p:nvGrpSpPr>
        <p:grpSpPr>
          <a:xfrm>
            <a:off x="1835696" y="836712"/>
            <a:ext cx="5184576" cy="864096"/>
            <a:chOff x="1835696" y="1052736"/>
            <a:chExt cx="5184576" cy="864096"/>
          </a:xfrm>
        </p:grpSpPr>
        <p:grpSp>
          <p:nvGrpSpPr>
            <p:cNvPr id="4" name="see"/>
            <p:cNvGrpSpPr/>
            <p:nvPr/>
          </p:nvGrpSpPr>
          <p:grpSpPr>
            <a:xfrm>
              <a:off x="6516067" y="1268760"/>
              <a:ext cx="504205" cy="504000"/>
              <a:chOff x="6372051" y="2312932"/>
              <a:chExt cx="504205" cy="504000"/>
            </a:xfrm>
          </p:grpSpPr>
          <p:sp>
            <p:nvSpPr>
              <p:cNvPr id="28" name="Oval 417"/>
              <p:cNvSpPr>
                <a:spLocks noChangeAspect="1" noChangeArrowheads="1"/>
              </p:cNvSpPr>
              <p:nvPr/>
            </p:nvSpPr>
            <p:spPr bwMode="auto">
              <a:xfrm flipH="1">
                <a:off x="6444103" y="2384924"/>
                <a:ext cx="360145" cy="360000"/>
              </a:xfrm>
              <a:prstGeom prst="ellips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spcBef>
                    <a:spcPct val="20000"/>
                  </a:spcBef>
                  <a:buClr>
                    <a:schemeClr val="accent2"/>
                  </a:buClr>
                  <a:buFont typeface="Monotype Sorts"/>
                  <a:buChar char="z"/>
                  <a:defRPr kumimoji="1" sz="27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2"/>
                  </a:buClr>
                  <a:buFont typeface="Monotype Sorts"/>
                  <a:buChar char="y"/>
                  <a:defRPr kumimoji="1" sz="23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Font typeface="Monotype Sorts"/>
                  <a:buChar char="x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FontTx/>
                  <a:buNone/>
                </a:pPr>
                <a:endParaRPr kumimoji="0" lang="pl-PL" altLang="pl-PL" sz="2400">
                  <a:latin typeface="Times New Roman" pitchFamily="18" charset="0"/>
                </a:endParaRPr>
              </a:p>
            </p:txBody>
          </p:sp>
          <p:sp>
            <p:nvSpPr>
              <p:cNvPr id="29" name="Oval 417"/>
              <p:cNvSpPr>
                <a:spLocks noChangeAspect="1" noChangeArrowheads="1"/>
              </p:cNvSpPr>
              <p:nvPr/>
            </p:nvSpPr>
            <p:spPr bwMode="auto">
              <a:xfrm flipH="1">
                <a:off x="6372051" y="2312932"/>
                <a:ext cx="504205" cy="504000"/>
              </a:xfrm>
              <a:prstGeom prst="ellips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spcBef>
                    <a:spcPct val="20000"/>
                  </a:spcBef>
                  <a:buClr>
                    <a:schemeClr val="accent2"/>
                  </a:buClr>
                  <a:buFont typeface="Monotype Sorts"/>
                  <a:buChar char="z"/>
                  <a:defRPr kumimoji="1" sz="27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2"/>
                  </a:buClr>
                  <a:buFont typeface="Monotype Sorts"/>
                  <a:buChar char="y"/>
                  <a:defRPr kumimoji="1" sz="23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Font typeface="Monotype Sorts"/>
                  <a:buChar char="x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FontTx/>
                  <a:buNone/>
                </a:pPr>
                <a:endParaRPr kumimoji="0" lang="pl-PL" altLang="pl-PL" sz="2400">
                  <a:latin typeface="Times New Roman" pitchFamily="18" charset="0"/>
                </a:endParaRPr>
              </a:p>
            </p:txBody>
          </p:sp>
          <p:sp>
            <p:nvSpPr>
              <p:cNvPr id="30" name="Text Box 9"/>
              <p:cNvSpPr txBox="1">
                <a:spLocks noChangeArrowheads="1"/>
              </p:cNvSpPr>
              <p:nvPr/>
            </p:nvSpPr>
            <p:spPr bwMode="auto">
              <a:xfrm>
                <a:off x="6480212" y="2452246"/>
                <a:ext cx="290144" cy="184666"/>
              </a:xfrm>
              <a:prstGeom prst="rect">
                <a:avLst/>
              </a:prstGeom>
              <a:noFill/>
              <a:ln>
                <a:noFill/>
              </a:ln>
              <a:extLst/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>
                  <a:spcAft>
                    <a:spcPts val="1000"/>
                  </a:spcAft>
                </a:pPr>
                <a:r>
                  <a:rPr lang="pl-PL" altLang="pl-PL" sz="1200" b="1" i="1" dirty="0" smtClean="0">
                    <a:cs typeface="Times New Roman" panose="02020603050405020304" pitchFamily="18" charset="0"/>
                  </a:rPr>
                  <a:t>SEE</a:t>
                </a:r>
                <a:endParaRPr lang="pl-PL" altLang="pl-PL" sz="1200" dirty="0">
                  <a:cs typeface="Times New Roman" panose="02020603050405020304" pitchFamily="18" charset="0"/>
                </a:endParaRPr>
              </a:p>
            </p:txBody>
          </p:sp>
        </p:grpSp>
        <p:cxnSp>
          <p:nvCxnSpPr>
            <p:cNvPr id="5" name="AutoShape 31"/>
            <p:cNvCxnSpPr>
              <a:cxnSpLocks noChangeShapeType="1"/>
            </p:cNvCxnSpPr>
            <p:nvPr/>
          </p:nvCxnSpPr>
          <p:spPr bwMode="auto">
            <a:xfrm flipV="1">
              <a:off x="3527755" y="1520153"/>
              <a:ext cx="180000" cy="635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" name="AutoShape 30"/>
            <p:cNvCxnSpPr>
              <a:cxnSpLocks noChangeShapeType="1"/>
            </p:cNvCxnSpPr>
            <p:nvPr/>
          </p:nvCxnSpPr>
          <p:spPr bwMode="auto">
            <a:xfrm flipV="1">
              <a:off x="3707755" y="1304764"/>
              <a:ext cx="2628000" cy="0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" name="Łącznik prostoliniowy 7"/>
            <p:cNvCxnSpPr/>
            <p:nvPr/>
          </p:nvCxnSpPr>
          <p:spPr bwMode="auto">
            <a:xfrm>
              <a:off x="3707755" y="1196752"/>
              <a:ext cx="0" cy="612000"/>
            </a:xfrm>
            <a:prstGeom prst="line">
              <a:avLst/>
            </a:prstGeom>
            <a:solidFill>
              <a:schemeClr val="accent1"/>
            </a:solidFill>
            <a:ln w="444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" name="AutoShape 30"/>
            <p:cNvCxnSpPr>
              <a:cxnSpLocks noChangeShapeType="1"/>
            </p:cNvCxnSpPr>
            <p:nvPr/>
          </p:nvCxnSpPr>
          <p:spPr bwMode="auto">
            <a:xfrm flipV="1">
              <a:off x="3707755" y="1700808"/>
              <a:ext cx="2628000" cy="0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" name="Łącznik prostoliniowy 9"/>
            <p:cNvCxnSpPr/>
            <p:nvPr/>
          </p:nvCxnSpPr>
          <p:spPr bwMode="auto">
            <a:xfrm>
              <a:off x="6336047" y="1196752"/>
              <a:ext cx="0" cy="612000"/>
            </a:xfrm>
            <a:prstGeom prst="line">
              <a:avLst/>
            </a:prstGeom>
            <a:solidFill>
              <a:schemeClr val="accent1"/>
            </a:solidFill>
            <a:ln w="444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grpSp>
          <p:nvGrpSpPr>
            <p:cNvPr id="11" name="TrfBlk"/>
            <p:cNvGrpSpPr/>
            <p:nvPr/>
          </p:nvGrpSpPr>
          <p:grpSpPr>
            <a:xfrm>
              <a:off x="3059703" y="1340768"/>
              <a:ext cx="468063" cy="324032"/>
              <a:chOff x="1979712" y="1772816"/>
              <a:chExt cx="468063" cy="324032"/>
            </a:xfrm>
          </p:grpSpPr>
          <p:sp>
            <p:nvSpPr>
              <p:cNvPr id="26" name="Oval 417"/>
              <p:cNvSpPr>
                <a:spLocks noChangeAspect="1" noChangeArrowheads="1"/>
              </p:cNvSpPr>
              <p:nvPr/>
            </p:nvSpPr>
            <p:spPr bwMode="auto">
              <a:xfrm flipH="1">
                <a:off x="2123642" y="1772848"/>
                <a:ext cx="324133" cy="324000"/>
              </a:xfrm>
              <a:prstGeom prst="ellips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spcBef>
                    <a:spcPct val="20000"/>
                  </a:spcBef>
                  <a:buClr>
                    <a:schemeClr val="accent2"/>
                  </a:buClr>
                  <a:buFont typeface="Monotype Sorts"/>
                  <a:buChar char="z"/>
                  <a:defRPr kumimoji="1" sz="27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2"/>
                  </a:buClr>
                  <a:buFont typeface="Monotype Sorts"/>
                  <a:buChar char="y"/>
                  <a:defRPr kumimoji="1" sz="23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Font typeface="Monotype Sorts"/>
                  <a:buChar char="x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FontTx/>
                  <a:buNone/>
                </a:pPr>
                <a:endParaRPr kumimoji="0" lang="pl-PL" altLang="pl-PL" sz="2400">
                  <a:latin typeface="Times New Roman" pitchFamily="18" charset="0"/>
                </a:endParaRPr>
              </a:p>
            </p:txBody>
          </p:sp>
          <p:sp>
            <p:nvSpPr>
              <p:cNvPr id="27" name="Oval 417"/>
              <p:cNvSpPr>
                <a:spLocks noChangeAspect="1" noChangeArrowheads="1"/>
              </p:cNvSpPr>
              <p:nvPr/>
            </p:nvSpPr>
            <p:spPr bwMode="auto">
              <a:xfrm flipH="1">
                <a:off x="1979712" y="1772816"/>
                <a:ext cx="324133" cy="324000"/>
              </a:xfrm>
              <a:prstGeom prst="ellips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spcBef>
                    <a:spcPct val="20000"/>
                  </a:spcBef>
                  <a:buClr>
                    <a:schemeClr val="accent2"/>
                  </a:buClr>
                  <a:buFont typeface="Monotype Sorts"/>
                  <a:buChar char="z"/>
                  <a:defRPr kumimoji="1" sz="27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2"/>
                  </a:buClr>
                  <a:buFont typeface="Monotype Sorts"/>
                  <a:buChar char="y"/>
                  <a:defRPr kumimoji="1" sz="23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Font typeface="Monotype Sorts"/>
                  <a:buChar char="x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FontTx/>
                  <a:buNone/>
                </a:pPr>
                <a:endParaRPr kumimoji="0" lang="pl-PL" altLang="pl-PL" sz="2400">
                  <a:latin typeface="Times New Roman" pitchFamily="18" charset="0"/>
                </a:endParaRPr>
              </a:p>
            </p:txBody>
          </p:sp>
        </p:grpSp>
        <p:grpSp>
          <p:nvGrpSpPr>
            <p:cNvPr id="12" name="Gen"/>
            <p:cNvGrpSpPr/>
            <p:nvPr/>
          </p:nvGrpSpPr>
          <p:grpSpPr>
            <a:xfrm>
              <a:off x="2374425" y="1340768"/>
              <a:ext cx="360148" cy="360000"/>
              <a:chOff x="1259632" y="1448780"/>
              <a:chExt cx="360148" cy="360000"/>
            </a:xfrm>
          </p:grpSpPr>
          <p:sp>
            <p:nvSpPr>
              <p:cNvPr id="23" name="Oval 417"/>
              <p:cNvSpPr>
                <a:spLocks noChangeAspect="1" noChangeArrowheads="1"/>
              </p:cNvSpPr>
              <p:nvPr/>
            </p:nvSpPr>
            <p:spPr bwMode="auto">
              <a:xfrm flipH="1">
                <a:off x="1259632" y="1448780"/>
                <a:ext cx="360148" cy="360000"/>
              </a:xfrm>
              <a:prstGeom prst="ellips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spcBef>
                    <a:spcPct val="20000"/>
                  </a:spcBef>
                  <a:buClr>
                    <a:schemeClr val="accent2"/>
                  </a:buClr>
                  <a:buFont typeface="Monotype Sorts"/>
                  <a:buChar char="z"/>
                  <a:defRPr kumimoji="1" sz="27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2"/>
                  </a:buClr>
                  <a:buFont typeface="Monotype Sorts"/>
                  <a:buChar char="y"/>
                  <a:defRPr kumimoji="1" sz="23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Font typeface="Monotype Sorts"/>
                  <a:buChar char="x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FontTx/>
                  <a:buNone/>
                </a:pPr>
                <a:endParaRPr kumimoji="0" lang="pl-PL" altLang="pl-PL" sz="2400">
                  <a:latin typeface="Times New Roman" pitchFamily="18" charset="0"/>
                </a:endParaRPr>
              </a:p>
            </p:txBody>
          </p:sp>
          <p:sp>
            <p:nvSpPr>
              <p:cNvPr id="24" name="Arc 415"/>
              <p:cNvSpPr>
                <a:spLocks/>
              </p:cNvSpPr>
              <p:nvPr/>
            </p:nvSpPr>
            <p:spPr bwMode="auto">
              <a:xfrm>
                <a:off x="1331640" y="1550888"/>
                <a:ext cx="108000" cy="72000"/>
              </a:xfrm>
              <a:custGeom>
                <a:avLst/>
                <a:gdLst>
                  <a:gd name="T0" fmla="*/ 0 w 43200"/>
                  <a:gd name="T1" fmla="*/ 0 h 22519"/>
                  <a:gd name="T2" fmla="*/ 0 w 43200"/>
                  <a:gd name="T3" fmla="*/ 0 h 22519"/>
                  <a:gd name="T4" fmla="*/ 0 w 43200"/>
                  <a:gd name="T5" fmla="*/ 0 h 22519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3200" h="22519" fill="none" extrusionOk="0">
                    <a:moveTo>
                      <a:pt x="19" y="22519"/>
                    </a:moveTo>
                    <a:cubicBezTo>
                      <a:pt x="6" y="22212"/>
                      <a:pt x="0" y="21906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-1"/>
                      <a:pt x="43199" y="9670"/>
                      <a:pt x="43200" y="21599"/>
                    </a:cubicBezTo>
                  </a:path>
                  <a:path w="43200" h="22519" stroke="0" extrusionOk="0">
                    <a:moveTo>
                      <a:pt x="19" y="22519"/>
                    </a:moveTo>
                    <a:cubicBezTo>
                      <a:pt x="6" y="22212"/>
                      <a:pt x="0" y="21906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-1"/>
                      <a:pt x="43199" y="9670"/>
                      <a:pt x="43200" y="21599"/>
                    </a:cubicBezTo>
                    <a:lnTo>
                      <a:pt x="21600" y="21600"/>
                    </a:lnTo>
                    <a:lnTo>
                      <a:pt x="19" y="22519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algn="ctr"/>
                <a:endParaRPr lang="pl-PL"/>
              </a:p>
            </p:txBody>
          </p:sp>
          <p:sp>
            <p:nvSpPr>
              <p:cNvPr id="25" name="Arc 415"/>
              <p:cNvSpPr>
                <a:spLocks/>
              </p:cNvSpPr>
              <p:nvPr/>
            </p:nvSpPr>
            <p:spPr bwMode="auto">
              <a:xfrm rot="10800000">
                <a:off x="1439652" y="1592796"/>
                <a:ext cx="108000" cy="72000"/>
              </a:xfrm>
              <a:custGeom>
                <a:avLst/>
                <a:gdLst>
                  <a:gd name="T0" fmla="*/ 0 w 43200"/>
                  <a:gd name="T1" fmla="*/ 0 h 22519"/>
                  <a:gd name="T2" fmla="*/ 0 w 43200"/>
                  <a:gd name="T3" fmla="*/ 0 h 22519"/>
                  <a:gd name="T4" fmla="*/ 0 w 43200"/>
                  <a:gd name="T5" fmla="*/ 0 h 22519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3200" h="22519" fill="none" extrusionOk="0">
                    <a:moveTo>
                      <a:pt x="19" y="22519"/>
                    </a:moveTo>
                    <a:cubicBezTo>
                      <a:pt x="6" y="22212"/>
                      <a:pt x="0" y="21906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-1"/>
                      <a:pt x="43199" y="9670"/>
                      <a:pt x="43200" y="21599"/>
                    </a:cubicBezTo>
                  </a:path>
                  <a:path w="43200" h="22519" stroke="0" extrusionOk="0">
                    <a:moveTo>
                      <a:pt x="19" y="22519"/>
                    </a:moveTo>
                    <a:cubicBezTo>
                      <a:pt x="6" y="22212"/>
                      <a:pt x="0" y="21906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-1"/>
                      <a:pt x="43199" y="9670"/>
                      <a:pt x="43200" y="21599"/>
                    </a:cubicBezTo>
                    <a:lnTo>
                      <a:pt x="21600" y="21600"/>
                    </a:lnTo>
                    <a:lnTo>
                      <a:pt x="19" y="22519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algn="ctr"/>
                <a:endParaRPr lang="pl-PL"/>
              </a:p>
            </p:txBody>
          </p:sp>
        </p:grpSp>
        <p:cxnSp>
          <p:nvCxnSpPr>
            <p:cNvPr id="13" name="AutoShape 31"/>
            <p:cNvCxnSpPr>
              <a:cxnSpLocks noChangeShapeType="1"/>
            </p:cNvCxnSpPr>
            <p:nvPr/>
          </p:nvCxnSpPr>
          <p:spPr bwMode="auto">
            <a:xfrm flipV="1">
              <a:off x="2735796" y="1520153"/>
              <a:ext cx="324000" cy="635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4" name="AutoShape 31"/>
            <p:cNvCxnSpPr>
              <a:cxnSpLocks noChangeShapeType="1"/>
            </p:cNvCxnSpPr>
            <p:nvPr/>
          </p:nvCxnSpPr>
          <p:spPr bwMode="auto">
            <a:xfrm flipV="1">
              <a:off x="6336067" y="1520788"/>
              <a:ext cx="180000" cy="635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5" name="Text Box 9"/>
            <p:cNvSpPr txBox="1">
              <a:spLocks noChangeArrowheads="1"/>
            </p:cNvSpPr>
            <p:nvPr/>
          </p:nvSpPr>
          <p:spPr bwMode="auto">
            <a:xfrm>
              <a:off x="1835696" y="1376772"/>
              <a:ext cx="248466" cy="215444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Aft>
                  <a:spcPts val="1000"/>
                </a:spcAft>
              </a:pPr>
              <a:r>
                <a:rPr lang="pl-PL" altLang="pl-PL" sz="1400" b="1" i="1" smtClean="0">
                  <a:solidFill>
                    <a:schemeClr val="accent1">
                      <a:lumMod val="75000"/>
                    </a:schemeClr>
                  </a:solidFill>
                  <a:cs typeface="Times New Roman" panose="02020603050405020304" pitchFamily="18" charset="0"/>
                </a:rPr>
                <a:t>Pm</a:t>
              </a:r>
              <a:endParaRPr lang="pl-PL" altLang="pl-PL" sz="1400" dirty="0">
                <a:solidFill>
                  <a:schemeClr val="accent1">
                    <a:lumMod val="75000"/>
                  </a:schemeClr>
                </a:solidFill>
                <a:cs typeface="Times New Roman" panose="02020603050405020304" pitchFamily="18" charset="0"/>
              </a:endParaRPr>
            </a:p>
          </p:txBody>
        </p:sp>
        <p:cxnSp>
          <p:nvCxnSpPr>
            <p:cNvPr id="16" name="AutoShape 32"/>
            <p:cNvCxnSpPr>
              <a:cxnSpLocks noChangeShapeType="1"/>
            </p:cNvCxnSpPr>
            <p:nvPr/>
          </p:nvCxnSpPr>
          <p:spPr bwMode="auto">
            <a:xfrm>
              <a:off x="2807804" y="1520704"/>
              <a:ext cx="216000" cy="84"/>
            </a:xfrm>
            <a:prstGeom prst="straightConnector1">
              <a:avLst/>
            </a:prstGeom>
            <a:noFill/>
            <a:ln w="34925">
              <a:solidFill>
                <a:srgbClr val="FF0000"/>
              </a:solidFill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7" name="Strzałka w prawo 16"/>
            <p:cNvSpPr/>
            <p:nvPr/>
          </p:nvSpPr>
          <p:spPr bwMode="auto">
            <a:xfrm>
              <a:off x="2122506" y="1448780"/>
              <a:ext cx="216000" cy="108000"/>
            </a:xfrm>
            <a:prstGeom prst="rightArrow">
              <a:avLst/>
            </a:prstGeom>
            <a:solidFill>
              <a:schemeClr val="accent1">
                <a:lumMod val="7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pl-PL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-18"/>
              </a:endParaRPr>
            </a:p>
          </p:txBody>
        </p:sp>
        <p:sp>
          <p:nvSpPr>
            <p:cNvPr id="18" name="Text Box 9"/>
            <p:cNvSpPr txBox="1">
              <a:spLocks noChangeArrowheads="1"/>
            </p:cNvSpPr>
            <p:nvPr/>
          </p:nvSpPr>
          <p:spPr bwMode="auto">
            <a:xfrm>
              <a:off x="2807804" y="1197332"/>
              <a:ext cx="189154" cy="215444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Aft>
                  <a:spcPts val="1000"/>
                </a:spcAft>
              </a:pPr>
              <a:r>
                <a:rPr lang="pl-PL" altLang="pl-PL" sz="1400" b="1" i="1" smtClean="0">
                  <a:solidFill>
                    <a:srgbClr val="FF0000"/>
                  </a:solidFill>
                  <a:cs typeface="Times New Roman" panose="02020603050405020304" pitchFamily="18" charset="0"/>
                </a:rPr>
                <a:t>Pe</a:t>
              </a:r>
              <a:endParaRPr lang="pl-PL" altLang="pl-PL" sz="1400" dirty="0">
                <a:solidFill>
                  <a:srgbClr val="FF0000"/>
                </a:solidFill>
                <a:cs typeface="Times New Roman" panose="02020603050405020304" pitchFamily="18" charset="0"/>
              </a:endParaRPr>
            </a:p>
          </p:txBody>
        </p:sp>
        <p:sp>
          <p:nvSpPr>
            <p:cNvPr id="19" name="Text Box 9"/>
            <p:cNvSpPr txBox="1">
              <a:spLocks noChangeArrowheads="1"/>
            </p:cNvSpPr>
            <p:nvPr/>
          </p:nvSpPr>
          <p:spPr bwMode="auto">
            <a:xfrm>
              <a:off x="3158710" y="1052736"/>
              <a:ext cx="198772" cy="215444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Aft>
                  <a:spcPts val="1000"/>
                </a:spcAft>
              </a:pPr>
              <a:r>
                <a:rPr lang="pl-PL" altLang="pl-PL" sz="1400" b="1" i="1" smtClean="0">
                  <a:cs typeface="Times New Roman" panose="02020603050405020304" pitchFamily="18" charset="0"/>
                </a:rPr>
                <a:t>Tb</a:t>
              </a:r>
              <a:endParaRPr lang="pl-PL" altLang="pl-PL" sz="1400" dirty="0">
                <a:cs typeface="Times New Roman" panose="02020603050405020304" pitchFamily="18" charset="0"/>
              </a:endParaRPr>
            </a:p>
          </p:txBody>
        </p:sp>
        <p:sp>
          <p:nvSpPr>
            <p:cNvPr id="20" name="Text Box 9"/>
            <p:cNvSpPr txBox="1">
              <a:spLocks noChangeArrowheads="1"/>
            </p:cNvSpPr>
            <p:nvPr/>
          </p:nvSpPr>
          <p:spPr bwMode="auto">
            <a:xfrm>
              <a:off x="2465016" y="1088740"/>
              <a:ext cx="129844" cy="215444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Aft>
                  <a:spcPts val="1000"/>
                </a:spcAft>
              </a:pPr>
              <a:r>
                <a:rPr lang="pl-PL" altLang="pl-PL" sz="1400" b="1" i="1" smtClean="0">
                  <a:cs typeface="Times New Roman" panose="02020603050405020304" pitchFamily="18" charset="0"/>
                </a:rPr>
                <a:t>G</a:t>
              </a:r>
              <a:endParaRPr lang="pl-PL" altLang="pl-PL" sz="1400" dirty="0">
                <a:cs typeface="Times New Roman" panose="02020603050405020304" pitchFamily="18" charset="0"/>
              </a:endParaRPr>
            </a:p>
          </p:txBody>
        </p:sp>
        <p:sp>
          <p:nvSpPr>
            <p:cNvPr id="21" name="Text Box 9"/>
            <p:cNvSpPr txBox="1">
              <a:spLocks noChangeArrowheads="1"/>
            </p:cNvSpPr>
            <p:nvPr/>
          </p:nvSpPr>
          <p:spPr bwMode="auto">
            <a:xfrm>
              <a:off x="4805276" y="1052736"/>
              <a:ext cx="198772" cy="215444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Aft>
                  <a:spcPts val="1000"/>
                </a:spcAft>
              </a:pPr>
              <a:r>
                <a:rPr lang="pl-PL" altLang="pl-PL" sz="1400" b="1" i="1" smtClean="0">
                  <a:cs typeface="Times New Roman" panose="02020603050405020304" pitchFamily="18" charset="0"/>
                </a:rPr>
                <a:t>L1</a:t>
              </a:r>
              <a:endParaRPr lang="pl-PL" altLang="pl-PL" sz="1400" dirty="0">
                <a:cs typeface="Times New Roman" panose="02020603050405020304" pitchFamily="18" charset="0"/>
              </a:endParaRPr>
            </a:p>
          </p:txBody>
        </p:sp>
        <p:sp>
          <p:nvSpPr>
            <p:cNvPr id="22" name="Text Box 9"/>
            <p:cNvSpPr txBox="1">
              <a:spLocks noChangeArrowheads="1"/>
            </p:cNvSpPr>
            <p:nvPr/>
          </p:nvSpPr>
          <p:spPr bwMode="auto">
            <a:xfrm>
              <a:off x="4805276" y="1701388"/>
              <a:ext cx="198772" cy="215444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Aft>
                  <a:spcPts val="1000"/>
                </a:spcAft>
              </a:pPr>
              <a:r>
                <a:rPr lang="pl-PL" altLang="pl-PL" sz="1400" b="1" i="1" smtClean="0">
                  <a:cs typeface="Times New Roman" panose="02020603050405020304" pitchFamily="18" charset="0"/>
                </a:rPr>
                <a:t>L2</a:t>
              </a:r>
              <a:endParaRPr lang="pl-PL" altLang="pl-PL" sz="1400" dirty="0">
                <a:cs typeface="Times New Roman" panose="02020603050405020304" pitchFamily="18" charset="0"/>
              </a:endParaRPr>
            </a:p>
          </p:txBody>
        </p:sp>
      </p:grpSp>
      <p:sp>
        <p:nvSpPr>
          <p:cNvPr id="7" name="Tytuł"/>
          <p:cNvSpPr txBox="1">
            <a:spLocks noChangeArrowheads="1"/>
          </p:cNvSpPr>
          <p:nvPr/>
        </p:nvSpPr>
        <p:spPr bwMode="auto">
          <a:xfrm>
            <a:off x="1943075" y="368660"/>
            <a:ext cx="486832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12813" eaLnBrk="0" hangingPunct="0">
              <a:defRPr/>
            </a:pPr>
            <a:r>
              <a:rPr kumimoji="1" lang="pl-PL" sz="1600" b="1" i="1" kern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Badanie stabilności dynamicznej prostego układu</a:t>
            </a:r>
            <a:endParaRPr kumimoji="1" lang="pl-PL" sz="1600" b="1" i="1" ker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96437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2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2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000"/>
                            </p:stCondLst>
                            <p:childTnLst>
                              <p:par>
                                <p:cTn id="42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000"/>
                            </p:stCondLst>
                            <p:childTnLst>
                              <p:par>
                                <p:cTn id="4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000"/>
                            </p:stCondLst>
                            <p:childTnLst>
                              <p:par>
                                <p:cTn id="4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500"/>
                            </p:stCondLst>
                            <p:childTnLst>
                              <p:par>
                                <p:cTn id="7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 animBg="1"/>
      <p:bldP spid="77" grpId="0"/>
      <p:bldP spid="39" grpId="0" animBg="1"/>
      <p:bldP spid="89" grpId="0"/>
      <p:bldP spid="106" grpId="0"/>
      <p:bldP spid="70" grpId="0" animBg="1"/>
      <p:bldP spid="81" grpId="0" animBg="1"/>
      <p:bldP spid="37" grpId="0" animBg="1"/>
      <p:bldP spid="37" grpId="1" animBg="1"/>
      <p:bldP spid="107" grpId="0"/>
      <p:bldP spid="10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Txt_Pr_Stab"/>
          <p:cNvSpPr txBox="1">
            <a:spLocks noChangeArrowheads="1"/>
          </p:cNvSpPr>
          <p:nvPr/>
        </p:nvSpPr>
        <p:spPr bwMode="auto">
          <a:xfrm>
            <a:off x="5292080" y="3897052"/>
            <a:ext cx="3052118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12813" eaLnBrk="0" hangingPunct="0">
              <a:defRPr/>
            </a:pPr>
            <a:r>
              <a:rPr kumimoji="1" lang="pl-PL" sz="1400" b="1" i="1" kern="0" smtClean="0">
                <a:solidFill>
                  <a:srgbClr val="0070C0"/>
                </a:solidFill>
                <a:cs typeface="Times New Roman" panose="02020603050405020304" pitchFamily="18" charset="0"/>
              </a:rPr>
              <a:t>Praca stabilna – resynchronizacja: </a:t>
            </a:r>
          </a:p>
          <a:p>
            <a:pPr defTabSz="912813" eaLnBrk="0" hangingPunct="0">
              <a:defRPr/>
            </a:pPr>
            <a:r>
              <a:rPr kumimoji="1" lang="pl-PL" sz="1400" b="1" i="1" kern="0" smtClean="0">
                <a:solidFill>
                  <a:srgbClr val="0070C0"/>
                </a:solidFill>
                <a:cs typeface="Times New Roman" panose="02020603050405020304" pitchFamily="18" charset="0"/>
              </a:rPr>
              <a:t>   </a:t>
            </a:r>
            <a:r>
              <a:rPr lang="pl-PL" altLang="pl-PL" sz="1200" b="1" i="1" smtClean="0">
                <a:cs typeface="Times New Roman" panose="02020603050405020304" pitchFamily="18" charset="0"/>
              </a:rPr>
              <a:t>(+ </a:t>
            </a:r>
            <a:r>
              <a:rPr lang="pl-PL" altLang="pl-PL" sz="1200" b="1" i="1">
                <a:cs typeface="Times New Roman" panose="02020603050405020304" pitchFamily="18" charset="0"/>
              </a:rPr>
              <a:t>pole przyśpieszania) =  </a:t>
            </a:r>
            <a:r>
              <a:rPr lang="pl-PL" altLang="pl-PL" sz="1200" b="1" i="1" smtClean="0">
                <a:cs typeface="Times New Roman" panose="02020603050405020304" pitchFamily="18" charset="0"/>
              </a:rPr>
              <a:t>(</a:t>
            </a:r>
            <a:r>
              <a:rPr lang="pl-PL" sz="1200" b="1" i="1" smtClean="0">
                <a:solidFill>
                  <a:schemeClr val="tx2"/>
                </a:solidFill>
              </a:rPr>
              <a:t>–</a:t>
            </a:r>
            <a:r>
              <a:rPr lang="pl-PL" altLang="pl-PL" sz="1200" b="1" i="1" smtClean="0">
                <a:solidFill>
                  <a:schemeClr val="tx2"/>
                </a:solidFill>
                <a:cs typeface="Times New Roman" panose="02020603050405020304" pitchFamily="18" charset="0"/>
              </a:rPr>
              <a:t>p</a:t>
            </a:r>
            <a:r>
              <a:rPr lang="pl-PL" altLang="pl-PL" sz="1200" b="1" i="1" smtClean="0">
                <a:cs typeface="Times New Roman" panose="02020603050405020304" pitchFamily="18" charset="0"/>
              </a:rPr>
              <a:t>ole </a:t>
            </a:r>
            <a:r>
              <a:rPr lang="pl-PL" altLang="pl-PL" sz="1200" b="1" i="1">
                <a:cs typeface="Times New Roman" panose="02020603050405020304" pitchFamily="18" charset="0"/>
              </a:rPr>
              <a:t>hamowania </a:t>
            </a:r>
            <a:r>
              <a:rPr lang="pl-PL" altLang="pl-PL" sz="1200" b="1" i="1" smtClean="0">
                <a:cs typeface="Times New Roman" panose="02020603050405020304" pitchFamily="18" charset="0"/>
              </a:rPr>
              <a:t>)</a:t>
            </a:r>
            <a:endParaRPr lang="pl-PL" altLang="pl-PL" sz="1200" i="1">
              <a:cs typeface="Times New Roman" panose="02020603050405020304" pitchFamily="18" charset="0"/>
            </a:endParaRPr>
          </a:p>
        </p:txBody>
      </p:sp>
      <p:sp>
        <p:nvSpPr>
          <p:cNvPr id="53" name="Pol_hamow"/>
          <p:cNvSpPr/>
          <p:nvPr/>
        </p:nvSpPr>
        <p:spPr bwMode="auto">
          <a:xfrm>
            <a:off x="2988182" y="3109913"/>
            <a:ext cx="719137" cy="895350"/>
          </a:xfrm>
          <a:custGeom>
            <a:avLst/>
            <a:gdLst>
              <a:gd name="connsiteX0" fmla="*/ 2381 w 719137"/>
              <a:gd name="connsiteY0" fmla="*/ 661987 h 895350"/>
              <a:gd name="connsiteX1" fmla="*/ 71437 w 719137"/>
              <a:gd name="connsiteY1" fmla="*/ 619125 h 895350"/>
              <a:gd name="connsiteX2" fmla="*/ 154781 w 719137"/>
              <a:gd name="connsiteY2" fmla="*/ 573881 h 895350"/>
              <a:gd name="connsiteX3" fmla="*/ 254793 w 719137"/>
              <a:gd name="connsiteY3" fmla="*/ 531018 h 895350"/>
              <a:gd name="connsiteX4" fmla="*/ 431006 w 719137"/>
              <a:gd name="connsiteY4" fmla="*/ 469106 h 895350"/>
              <a:gd name="connsiteX5" fmla="*/ 433387 w 719137"/>
              <a:gd name="connsiteY5" fmla="*/ 47625 h 895350"/>
              <a:gd name="connsiteX6" fmla="*/ 514350 w 719137"/>
              <a:gd name="connsiteY6" fmla="*/ 21431 h 895350"/>
              <a:gd name="connsiteX7" fmla="*/ 573881 w 719137"/>
              <a:gd name="connsiteY7" fmla="*/ 9525 h 895350"/>
              <a:gd name="connsiteX8" fmla="*/ 642937 w 719137"/>
              <a:gd name="connsiteY8" fmla="*/ 2381 h 895350"/>
              <a:gd name="connsiteX9" fmla="*/ 719137 w 719137"/>
              <a:gd name="connsiteY9" fmla="*/ 0 h 895350"/>
              <a:gd name="connsiteX10" fmla="*/ 719137 w 719137"/>
              <a:gd name="connsiteY10" fmla="*/ 895350 h 895350"/>
              <a:gd name="connsiteX11" fmla="*/ 0 w 719137"/>
              <a:gd name="connsiteY11" fmla="*/ 895350 h 895350"/>
              <a:gd name="connsiteX12" fmla="*/ 2381 w 719137"/>
              <a:gd name="connsiteY12" fmla="*/ 661987 h 895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719137" h="895350">
                <a:moveTo>
                  <a:pt x="2381" y="661987"/>
                </a:moveTo>
                <a:lnTo>
                  <a:pt x="71437" y="619125"/>
                </a:lnTo>
                <a:lnTo>
                  <a:pt x="154781" y="573881"/>
                </a:lnTo>
                <a:lnTo>
                  <a:pt x="254793" y="531018"/>
                </a:lnTo>
                <a:lnTo>
                  <a:pt x="431006" y="469106"/>
                </a:lnTo>
                <a:cubicBezTo>
                  <a:pt x="431800" y="328612"/>
                  <a:pt x="432593" y="188119"/>
                  <a:pt x="433387" y="47625"/>
                </a:cubicBezTo>
                <a:lnTo>
                  <a:pt x="514350" y="21431"/>
                </a:lnTo>
                <a:lnTo>
                  <a:pt x="573881" y="9525"/>
                </a:lnTo>
                <a:lnTo>
                  <a:pt x="642937" y="2381"/>
                </a:lnTo>
                <a:lnTo>
                  <a:pt x="719137" y="0"/>
                </a:lnTo>
                <a:lnTo>
                  <a:pt x="719137" y="895350"/>
                </a:lnTo>
                <a:lnTo>
                  <a:pt x="0" y="895350"/>
                </a:lnTo>
                <a:cubicBezTo>
                  <a:pt x="794" y="817562"/>
                  <a:pt x="1587" y="739775"/>
                  <a:pt x="2381" y="661987"/>
                </a:cubicBezTo>
                <a:close/>
              </a:path>
            </a:pathLst>
          </a:custGeom>
          <a:solidFill>
            <a:srgbClr val="BF99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-18"/>
            </a:endParaRPr>
          </a:p>
        </p:txBody>
      </p:sp>
      <p:sp>
        <p:nvSpPr>
          <p:cNvPr id="104" name="Txt -"/>
          <p:cNvSpPr txBox="1">
            <a:spLocks noChangeArrowheads="1"/>
          </p:cNvSpPr>
          <p:nvPr/>
        </p:nvSpPr>
        <p:spPr bwMode="auto">
          <a:xfrm>
            <a:off x="3455291" y="3548045"/>
            <a:ext cx="153888" cy="276999"/>
          </a:xfrm>
          <a:prstGeom prst="rect">
            <a:avLst/>
          </a:prstGeom>
          <a:noFill/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Aft>
                <a:spcPts val="1000"/>
              </a:spcAft>
            </a:pPr>
            <a:r>
              <a:rPr lang="pl-PL" sz="1800" b="1" i="1" smtClean="0">
                <a:solidFill>
                  <a:schemeClr val="tx2"/>
                </a:solidFill>
              </a:rPr>
              <a:t>–</a:t>
            </a:r>
            <a:r>
              <a:rPr lang="pl-PL" altLang="pl-PL" sz="1200" b="1" i="1" smtClean="0">
                <a:cs typeface="Times New Roman" panose="02020603050405020304" pitchFamily="18" charset="0"/>
              </a:rPr>
              <a:t> </a:t>
            </a:r>
            <a:endParaRPr lang="pl-PL" altLang="pl-PL" sz="1200" i="1" dirty="0">
              <a:cs typeface="Times New Roman" panose="02020603050405020304" pitchFamily="18" charset="0"/>
            </a:endParaRPr>
          </a:p>
        </p:txBody>
      </p:sp>
      <p:sp>
        <p:nvSpPr>
          <p:cNvPr id="54" name="Pol_przysp"/>
          <p:cNvSpPr/>
          <p:nvPr/>
        </p:nvSpPr>
        <p:spPr bwMode="auto">
          <a:xfrm>
            <a:off x="2521457" y="4002881"/>
            <a:ext cx="466725" cy="995363"/>
          </a:xfrm>
          <a:custGeom>
            <a:avLst/>
            <a:gdLst>
              <a:gd name="connsiteX0" fmla="*/ 0 w 466725"/>
              <a:gd name="connsiteY0" fmla="*/ 995363 h 995363"/>
              <a:gd name="connsiteX1" fmla="*/ 2381 w 466725"/>
              <a:gd name="connsiteY1" fmla="*/ 2382 h 995363"/>
              <a:gd name="connsiteX2" fmla="*/ 466725 w 466725"/>
              <a:gd name="connsiteY2" fmla="*/ 0 h 995363"/>
              <a:gd name="connsiteX3" fmla="*/ 466725 w 466725"/>
              <a:gd name="connsiteY3" fmla="*/ 852488 h 995363"/>
              <a:gd name="connsiteX4" fmla="*/ 0 w 466725"/>
              <a:gd name="connsiteY4" fmla="*/ 995363 h 9953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66725" h="995363">
                <a:moveTo>
                  <a:pt x="0" y="995363"/>
                </a:moveTo>
                <a:cubicBezTo>
                  <a:pt x="794" y="664369"/>
                  <a:pt x="1587" y="333376"/>
                  <a:pt x="2381" y="2382"/>
                </a:cubicBezTo>
                <a:lnTo>
                  <a:pt x="466725" y="0"/>
                </a:lnTo>
                <a:lnTo>
                  <a:pt x="466725" y="852488"/>
                </a:lnTo>
                <a:lnTo>
                  <a:pt x="0" y="995363"/>
                </a:lnTo>
                <a:close/>
              </a:path>
            </a:pathLst>
          </a:custGeom>
          <a:solidFill>
            <a:srgbClr val="E1E06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-18"/>
            </a:endParaRPr>
          </a:p>
        </p:txBody>
      </p:sp>
      <p:sp>
        <p:nvSpPr>
          <p:cNvPr id="103" name="Txt +"/>
          <p:cNvSpPr txBox="1">
            <a:spLocks noChangeArrowheads="1"/>
          </p:cNvSpPr>
          <p:nvPr/>
        </p:nvSpPr>
        <p:spPr bwMode="auto">
          <a:xfrm>
            <a:off x="2697349" y="4293096"/>
            <a:ext cx="145874" cy="307777"/>
          </a:xfrm>
          <a:prstGeom prst="rect">
            <a:avLst/>
          </a:prstGeom>
          <a:noFill/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Aft>
                <a:spcPts val="1000"/>
              </a:spcAft>
            </a:pPr>
            <a:r>
              <a:rPr lang="pl-PL" altLang="pl-PL" sz="2000" b="1" i="1" smtClean="0">
                <a:cs typeface="Times New Roman" panose="02020603050405020304" pitchFamily="18" charset="0"/>
              </a:rPr>
              <a:t>+</a:t>
            </a:r>
            <a:endParaRPr lang="pl-PL" altLang="pl-PL" sz="1600" i="1" dirty="0">
              <a:cs typeface="Times New Roman" panose="02020603050405020304" pitchFamily="18" charset="0"/>
            </a:endParaRPr>
          </a:p>
        </p:txBody>
      </p:sp>
      <p:sp>
        <p:nvSpPr>
          <p:cNvPr id="65" name="P(d)-L2"/>
          <p:cNvSpPr>
            <a:spLocks/>
          </p:cNvSpPr>
          <p:nvPr/>
        </p:nvSpPr>
        <p:spPr bwMode="auto">
          <a:xfrm>
            <a:off x="1943123" y="3537204"/>
            <a:ext cx="3420000" cy="1728000"/>
          </a:xfrm>
          <a:custGeom>
            <a:avLst/>
            <a:gdLst>
              <a:gd name="T0" fmla="*/ 0 w 4104"/>
              <a:gd name="T1" fmla="*/ 2119 h 2119"/>
              <a:gd name="T2" fmla="*/ 570 w 4104"/>
              <a:gd name="T3" fmla="*/ 1093 h 2119"/>
              <a:gd name="T4" fmla="*/ 855 w 4104"/>
              <a:gd name="T5" fmla="*/ 694 h 2119"/>
              <a:gd name="T6" fmla="*/ 1254 w 4104"/>
              <a:gd name="T7" fmla="*/ 295 h 2119"/>
              <a:gd name="T8" fmla="*/ 1710 w 4104"/>
              <a:gd name="T9" fmla="*/ 67 h 2119"/>
              <a:gd name="T10" fmla="*/ 2052 w 4104"/>
              <a:gd name="T11" fmla="*/ 10 h 2119"/>
              <a:gd name="T12" fmla="*/ 2451 w 4104"/>
              <a:gd name="T13" fmla="*/ 67 h 2119"/>
              <a:gd name="T14" fmla="*/ 3021 w 4104"/>
              <a:gd name="T15" fmla="*/ 409 h 2119"/>
              <a:gd name="T16" fmla="*/ 3534 w 4104"/>
              <a:gd name="T17" fmla="*/ 1093 h 2119"/>
              <a:gd name="T18" fmla="*/ 4104 w 4104"/>
              <a:gd name="T19" fmla="*/ 2119 h 21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4104" h="2119">
                <a:moveTo>
                  <a:pt x="0" y="2119"/>
                </a:moveTo>
                <a:cubicBezTo>
                  <a:pt x="213" y="1724"/>
                  <a:pt x="427" y="1330"/>
                  <a:pt x="570" y="1093"/>
                </a:cubicBezTo>
                <a:cubicBezTo>
                  <a:pt x="713" y="856"/>
                  <a:pt x="741" y="827"/>
                  <a:pt x="855" y="694"/>
                </a:cubicBezTo>
                <a:cubicBezTo>
                  <a:pt x="969" y="561"/>
                  <a:pt x="1112" y="399"/>
                  <a:pt x="1254" y="295"/>
                </a:cubicBezTo>
                <a:cubicBezTo>
                  <a:pt x="1396" y="191"/>
                  <a:pt x="1577" y="114"/>
                  <a:pt x="1710" y="67"/>
                </a:cubicBezTo>
                <a:cubicBezTo>
                  <a:pt x="1843" y="20"/>
                  <a:pt x="1929" y="10"/>
                  <a:pt x="2052" y="10"/>
                </a:cubicBezTo>
                <a:cubicBezTo>
                  <a:pt x="2175" y="10"/>
                  <a:pt x="2289" y="0"/>
                  <a:pt x="2451" y="67"/>
                </a:cubicBezTo>
                <a:cubicBezTo>
                  <a:pt x="2613" y="134"/>
                  <a:pt x="2841" y="238"/>
                  <a:pt x="3021" y="409"/>
                </a:cubicBezTo>
                <a:cubicBezTo>
                  <a:pt x="3201" y="580"/>
                  <a:pt x="3354" y="808"/>
                  <a:pt x="3534" y="1093"/>
                </a:cubicBezTo>
                <a:cubicBezTo>
                  <a:pt x="3714" y="1378"/>
                  <a:pt x="4009" y="1948"/>
                  <a:pt x="4104" y="2119"/>
                </a:cubicBezTo>
              </a:path>
            </a:pathLst>
          </a:custGeom>
          <a:noFill/>
          <a:ln w="19050" cap="flat" cmpd="sng">
            <a:solidFill>
              <a:srgbClr val="7030A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grpSp>
        <p:nvGrpSpPr>
          <p:cNvPr id="72" name="Po"/>
          <p:cNvGrpSpPr/>
          <p:nvPr/>
        </p:nvGrpSpPr>
        <p:grpSpPr>
          <a:xfrm>
            <a:off x="1331640" y="3839201"/>
            <a:ext cx="3455543" cy="1661772"/>
            <a:chOff x="2196321" y="3839201"/>
            <a:chExt cx="3455543" cy="1661772"/>
          </a:xfrm>
        </p:grpSpPr>
        <p:sp>
          <p:nvSpPr>
            <p:cNvPr id="73" name="Oval 23"/>
            <p:cNvSpPr>
              <a:spLocks noChangeAspect="1" noChangeArrowheads="1"/>
            </p:cNvSpPr>
            <p:nvPr/>
          </p:nvSpPr>
          <p:spPr bwMode="auto">
            <a:xfrm>
              <a:off x="3347864" y="3973182"/>
              <a:ext cx="71964" cy="72000"/>
            </a:xfrm>
            <a:prstGeom prst="ellipse">
              <a:avLst/>
            </a:prstGeom>
            <a:solidFill>
              <a:schemeClr val="tx1"/>
            </a:solidFill>
            <a:ln w="19050" algn="ctr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pl-PL" altLang="pl-PL" sz="1400">
                <a:cs typeface="Times New Roman" panose="02020603050405020304" pitchFamily="18" charset="0"/>
              </a:endParaRPr>
            </a:p>
          </p:txBody>
        </p:sp>
        <p:sp>
          <p:nvSpPr>
            <p:cNvPr id="75" name="Text Box 87"/>
            <p:cNvSpPr txBox="1">
              <a:spLocks noChangeArrowheads="1"/>
            </p:cNvSpPr>
            <p:nvPr/>
          </p:nvSpPr>
          <p:spPr bwMode="auto">
            <a:xfrm>
              <a:off x="3275856" y="5193196"/>
              <a:ext cx="190758" cy="307777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Aft>
                  <a:spcPts val="1000"/>
                </a:spcAft>
              </a:pPr>
              <a:r>
                <a:rPr lang="pl-PL" altLang="pl-PL" sz="1600" b="1" i="1" dirty="0" err="1" smtClean="0">
                  <a:cs typeface="Times New Roman" panose="02020603050405020304" pitchFamily="18" charset="0"/>
                </a:rPr>
                <a:t>δ</a:t>
              </a:r>
              <a:r>
                <a:rPr lang="pl-PL" altLang="pl-PL" sz="2000" b="1" i="1" baseline="-25000" dirty="0" err="1" smtClean="0">
                  <a:cs typeface="Times New Roman" panose="02020603050405020304" pitchFamily="18" charset="0"/>
                </a:rPr>
                <a:t>o</a:t>
              </a:r>
              <a:endParaRPr lang="pl-PL" altLang="pl-PL" sz="2000" dirty="0">
                <a:cs typeface="Times New Roman" panose="02020603050405020304" pitchFamily="18" charset="0"/>
              </a:endParaRPr>
            </a:p>
          </p:txBody>
        </p:sp>
        <p:sp>
          <p:nvSpPr>
            <p:cNvPr id="78" name="Text Box 86"/>
            <p:cNvSpPr txBox="1">
              <a:spLocks noChangeArrowheads="1"/>
            </p:cNvSpPr>
            <p:nvPr/>
          </p:nvSpPr>
          <p:spPr bwMode="auto">
            <a:xfrm>
              <a:off x="2196321" y="3839201"/>
              <a:ext cx="575479" cy="307777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Aft>
                  <a:spcPts val="1000"/>
                </a:spcAft>
              </a:pPr>
              <a:r>
                <a:rPr lang="pl-PL" altLang="pl-PL" sz="1600" b="1" i="1" dirty="0" smtClean="0">
                  <a:cs typeface="Times New Roman" panose="02020603050405020304" pitchFamily="18" charset="0"/>
                </a:rPr>
                <a:t>P</a:t>
              </a:r>
              <a:r>
                <a:rPr lang="pl-PL" altLang="pl-PL" sz="2000" b="1" i="1" baseline="-25000" dirty="0" smtClean="0">
                  <a:cs typeface="Times New Roman" panose="02020603050405020304" pitchFamily="18" charset="0"/>
                </a:rPr>
                <a:t>m</a:t>
              </a:r>
              <a:r>
                <a:rPr lang="pl-PL" altLang="pl-PL" sz="1600" b="1" i="1" dirty="0" smtClean="0">
                  <a:cs typeface="Times New Roman" panose="02020603050405020304" pitchFamily="18" charset="0"/>
                </a:rPr>
                <a:t>=P</a:t>
              </a:r>
              <a:r>
                <a:rPr lang="pl-PL" altLang="pl-PL" sz="2000" b="1" i="1" baseline="-25000" dirty="0" smtClean="0">
                  <a:cs typeface="Times New Roman" panose="02020603050405020304" pitchFamily="18" charset="0"/>
                </a:rPr>
                <a:t>e</a:t>
              </a:r>
              <a:endParaRPr lang="pl-PL" altLang="pl-PL" sz="2000" i="1" dirty="0">
                <a:cs typeface="Times New Roman" panose="02020603050405020304" pitchFamily="18" charset="0"/>
              </a:endParaRPr>
            </a:p>
          </p:txBody>
        </p:sp>
        <p:cxnSp>
          <p:nvCxnSpPr>
            <p:cNvPr id="79" name="Łącznik prostoliniowy 78"/>
            <p:cNvCxnSpPr/>
            <p:nvPr/>
          </p:nvCxnSpPr>
          <p:spPr bwMode="auto">
            <a:xfrm>
              <a:off x="2807864" y="4004606"/>
              <a:ext cx="2844000" cy="0"/>
            </a:xfrm>
            <a:prstGeom prst="line">
              <a:avLst/>
            </a:prstGeom>
            <a:solidFill>
              <a:schemeClr val="accent1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0" name="Łącznik prostoliniowy 79"/>
            <p:cNvCxnSpPr/>
            <p:nvPr/>
          </p:nvCxnSpPr>
          <p:spPr bwMode="auto">
            <a:xfrm>
              <a:off x="3383868" y="4005064"/>
              <a:ext cx="0" cy="1260000"/>
            </a:xfrm>
            <a:prstGeom prst="line">
              <a:avLst/>
            </a:prstGeom>
            <a:solidFill>
              <a:schemeClr val="accent1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70" name="P(d)_zwar"/>
          <p:cNvSpPr>
            <a:spLocks/>
          </p:cNvSpPr>
          <p:nvPr/>
        </p:nvSpPr>
        <p:spPr bwMode="auto">
          <a:xfrm>
            <a:off x="1957676" y="4797204"/>
            <a:ext cx="3420000" cy="468000"/>
          </a:xfrm>
          <a:custGeom>
            <a:avLst/>
            <a:gdLst>
              <a:gd name="T0" fmla="*/ 0 w 4104"/>
              <a:gd name="T1" fmla="*/ 2119 h 2119"/>
              <a:gd name="T2" fmla="*/ 570 w 4104"/>
              <a:gd name="T3" fmla="*/ 1093 h 2119"/>
              <a:gd name="T4" fmla="*/ 855 w 4104"/>
              <a:gd name="T5" fmla="*/ 694 h 2119"/>
              <a:gd name="T6" fmla="*/ 1254 w 4104"/>
              <a:gd name="T7" fmla="*/ 295 h 2119"/>
              <a:gd name="T8" fmla="*/ 1710 w 4104"/>
              <a:gd name="T9" fmla="*/ 67 h 2119"/>
              <a:gd name="T10" fmla="*/ 2052 w 4104"/>
              <a:gd name="T11" fmla="*/ 10 h 2119"/>
              <a:gd name="T12" fmla="*/ 2451 w 4104"/>
              <a:gd name="T13" fmla="*/ 67 h 2119"/>
              <a:gd name="T14" fmla="*/ 3021 w 4104"/>
              <a:gd name="T15" fmla="*/ 409 h 2119"/>
              <a:gd name="T16" fmla="*/ 3534 w 4104"/>
              <a:gd name="T17" fmla="*/ 1093 h 2119"/>
              <a:gd name="T18" fmla="*/ 4104 w 4104"/>
              <a:gd name="T19" fmla="*/ 2119 h 21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4104" h="2119">
                <a:moveTo>
                  <a:pt x="0" y="2119"/>
                </a:moveTo>
                <a:cubicBezTo>
                  <a:pt x="213" y="1724"/>
                  <a:pt x="427" y="1330"/>
                  <a:pt x="570" y="1093"/>
                </a:cubicBezTo>
                <a:cubicBezTo>
                  <a:pt x="713" y="856"/>
                  <a:pt x="741" y="827"/>
                  <a:pt x="855" y="694"/>
                </a:cubicBezTo>
                <a:cubicBezTo>
                  <a:pt x="969" y="561"/>
                  <a:pt x="1112" y="399"/>
                  <a:pt x="1254" y="295"/>
                </a:cubicBezTo>
                <a:cubicBezTo>
                  <a:pt x="1396" y="191"/>
                  <a:pt x="1577" y="114"/>
                  <a:pt x="1710" y="67"/>
                </a:cubicBezTo>
                <a:cubicBezTo>
                  <a:pt x="1843" y="20"/>
                  <a:pt x="1929" y="10"/>
                  <a:pt x="2052" y="10"/>
                </a:cubicBezTo>
                <a:cubicBezTo>
                  <a:pt x="2175" y="10"/>
                  <a:pt x="2289" y="0"/>
                  <a:pt x="2451" y="67"/>
                </a:cubicBezTo>
                <a:cubicBezTo>
                  <a:pt x="2613" y="134"/>
                  <a:pt x="2841" y="238"/>
                  <a:pt x="3021" y="409"/>
                </a:cubicBezTo>
                <a:cubicBezTo>
                  <a:pt x="3201" y="580"/>
                  <a:pt x="3354" y="808"/>
                  <a:pt x="3534" y="1093"/>
                </a:cubicBezTo>
                <a:cubicBezTo>
                  <a:pt x="3714" y="1378"/>
                  <a:pt x="4009" y="1948"/>
                  <a:pt x="4104" y="2119"/>
                </a:cubicBezTo>
              </a:path>
            </a:pathLst>
          </a:custGeom>
          <a:noFill/>
          <a:ln w="19050" cap="flat" cmpd="sng">
            <a:solidFill>
              <a:srgbClr val="7030A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81" name="P(d)"/>
          <p:cNvSpPr>
            <a:spLocks/>
          </p:cNvSpPr>
          <p:nvPr/>
        </p:nvSpPr>
        <p:spPr bwMode="auto">
          <a:xfrm>
            <a:off x="1943503" y="3104964"/>
            <a:ext cx="3420000" cy="2160000"/>
          </a:xfrm>
          <a:custGeom>
            <a:avLst/>
            <a:gdLst>
              <a:gd name="T0" fmla="*/ 0 w 4104"/>
              <a:gd name="T1" fmla="*/ 2119 h 2119"/>
              <a:gd name="T2" fmla="*/ 570 w 4104"/>
              <a:gd name="T3" fmla="*/ 1093 h 2119"/>
              <a:gd name="T4" fmla="*/ 855 w 4104"/>
              <a:gd name="T5" fmla="*/ 694 h 2119"/>
              <a:gd name="T6" fmla="*/ 1254 w 4104"/>
              <a:gd name="T7" fmla="*/ 295 h 2119"/>
              <a:gd name="T8" fmla="*/ 1710 w 4104"/>
              <a:gd name="T9" fmla="*/ 67 h 2119"/>
              <a:gd name="T10" fmla="*/ 2052 w 4104"/>
              <a:gd name="T11" fmla="*/ 10 h 2119"/>
              <a:gd name="T12" fmla="*/ 2451 w 4104"/>
              <a:gd name="T13" fmla="*/ 67 h 2119"/>
              <a:gd name="T14" fmla="*/ 3021 w 4104"/>
              <a:gd name="T15" fmla="*/ 409 h 2119"/>
              <a:gd name="T16" fmla="*/ 3534 w 4104"/>
              <a:gd name="T17" fmla="*/ 1093 h 2119"/>
              <a:gd name="T18" fmla="*/ 4104 w 4104"/>
              <a:gd name="T19" fmla="*/ 2119 h 21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4104" h="2119">
                <a:moveTo>
                  <a:pt x="0" y="2119"/>
                </a:moveTo>
                <a:cubicBezTo>
                  <a:pt x="213" y="1724"/>
                  <a:pt x="427" y="1330"/>
                  <a:pt x="570" y="1093"/>
                </a:cubicBezTo>
                <a:cubicBezTo>
                  <a:pt x="713" y="856"/>
                  <a:pt x="741" y="827"/>
                  <a:pt x="855" y="694"/>
                </a:cubicBezTo>
                <a:cubicBezTo>
                  <a:pt x="969" y="561"/>
                  <a:pt x="1112" y="399"/>
                  <a:pt x="1254" y="295"/>
                </a:cubicBezTo>
                <a:cubicBezTo>
                  <a:pt x="1396" y="191"/>
                  <a:pt x="1577" y="114"/>
                  <a:pt x="1710" y="67"/>
                </a:cubicBezTo>
                <a:cubicBezTo>
                  <a:pt x="1843" y="20"/>
                  <a:pt x="1929" y="10"/>
                  <a:pt x="2052" y="10"/>
                </a:cubicBezTo>
                <a:cubicBezTo>
                  <a:pt x="2175" y="10"/>
                  <a:pt x="2289" y="0"/>
                  <a:pt x="2451" y="67"/>
                </a:cubicBezTo>
                <a:cubicBezTo>
                  <a:pt x="2613" y="134"/>
                  <a:pt x="2841" y="238"/>
                  <a:pt x="3021" y="409"/>
                </a:cubicBezTo>
                <a:cubicBezTo>
                  <a:pt x="3201" y="580"/>
                  <a:pt x="3354" y="808"/>
                  <a:pt x="3534" y="1093"/>
                </a:cubicBezTo>
                <a:cubicBezTo>
                  <a:pt x="3714" y="1378"/>
                  <a:pt x="4009" y="1948"/>
                  <a:pt x="4104" y="2119"/>
                </a:cubicBezTo>
              </a:path>
            </a:pathLst>
          </a:custGeom>
          <a:noFill/>
          <a:ln w="19050" cap="flat" cmpd="sng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52" name="Pzwr_7"/>
          <p:cNvSpPr/>
          <p:nvPr/>
        </p:nvSpPr>
        <p:spPr bwMode="auto">
          <a:xfrm>
            <a:off x="2350007" y="3113530"/>
            <a:ext cx="1352550" cy="1248920"/>
          </a:xfrm>
          <a:custGeom>
            <a:avLst/>
            <a:gdLst>
              <a:gd name="connsiteX0" fmla="*/ 1352550 w 1352550"/>
              <a:gd name="connsiteY0" fmla="*/ 1145 h 1248920"/>
              <a:gd name="connsiteX1" fmla="*/ 1262062 w 1352550"/>
              <a:gd name="connsiteY1" fmla="*/ 1145 h 1248920"/>
              <a:gd name="connsiteX2" fmla="*/ 1171575 w 1352550"/>
              <a:gd name="connsiteY2" fmla="*/ 13051 h 1248920"/>
              <a:gd name="connsiteX3" fmla="*/ 1085850 w 1352550"/>
              <a:gd name="connsiteY3" fmla="*/ 36864 h 1248920"/>
              <a:gd name="connsiteX4" fmla="*/ 1002506 w 1352550"/>
              <a:gd name="connsiteY4" fmla="*/ 67820 h 1248920"/>
              <a:gd name="connsiteX5" fmla="*/ 909637 w 1352550"/>
              <a:gd name="connsiteY5" fmla="*/ 113064 h 1248920"/>
              <a:gd name="connsiteX6" fmla="*/ 807243 w 1352550"/>
              <a:gd name="connsiteY6" fmla="*/ 167833 h 1248920"/>
              <a:gd name="connsiteX7" fmla="*/ 690562 w 1352550"/>
              <a:gd name="connsiteY7" fmla="*/ 248795 h 1248920"/>
              <a:gd name="connsiteX8" fmla="*/ 585787 w 1352550"/>
              <a:gd name="connsiteY8" fmla="*/ 341664 h 1248920"/>
              <a:gd name="connsiteX9" fmla="*/ 488156 w 1352550"/>
              <a:gd name="connsiteY9" fmla="*/ 453583 h 1248920"/>
              <a:gd name="connsiteX10" fmla="*/ 395287 w 1352550"/>
              <a:gd name="connsiteY10" fmla="*/ 575026 h 1248920"/>
              <a:gd name="connsiteX11" fmla="*/ 285750 w 1352550"/>
              <a:gd name="connsiteY11" fmla="*/ 725045 h 1248920"/>
              <a:gd name="connsiteX12" fmla="*/ 183356 w 1352550"/>
              <a:gd name="connsiteY12" fmla="*/ 879826 h 1248920"/>
              <a:gd name="connsiteX13" fmla="*/ 95250 w 1352550"/>
              <a:gd name="connsiteY13" fmla="*/ 1048895 h 1248920"/>
              <a:gd name="connsiteX14" fmla="*/ 0 w 1352550"/>
              <a:gd name="connsiteY14" fmla="*/ 1248920 h 12489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352550" h="1248920">
                <a:moveTo>
                  <a:pt x="1352550" y="1145"/>
                </a:moveTo>
                <a:cubicBezTo>
                  <a:pt x="1322387" y="153"/>
                  <a:pt x="1292225" y="-839"/>
                  <a:pt x="1262062" y="1145"/>
                </a:cubicBezTo>
                <a:cubicBezTo>
                  <a:pt x="1231899" y="3129"/>
                  <a:pt x="1200944" y="7098"/>
                  <a:pt x="1171575" y="13051"/>
                </a:cubicBezTo>
                <a:cubicBezTo>
                  <a:pt x="1142206" y="19004"/>
                  <a:pt x="1114028" y="27736"/>
                  <a:pt x="1085850" y="36864"/>
                </a:cubicBezTo>
                <a:cubicBezTo>
                  <a:pt x="1057672" y="45992"/>
                  <a:pt x="1031875" y="55120"/>
                  <a:pt x="1002506" y="67820"/>
                </a:cubicBezTo>
                <a:cubicBezTo>
                  <a:pt x="973137" y="80520"/>
                  <a:pt x="942181" y="96395"/>
                  <a:pt x="909637" y="113064"/>
                </a:cubicBezTo>
                <a:cubicBezTo>
                  <a:pt x="877093" y="129733"/>
                  <a:pt x="843755" y="145211"/>
                  <a:pt x="807243" y="167833"/>
                </a:cubicBezTo>
                <a:cubicBezTo>
                  <a:pt x="770731" y="190455"/>
                  <a:pt x="727471" y="219823"/>
                  <a:pt x="690562" y="248795"/>
                </a:cubicBezTo>
                <a:cubicBezTo>
                  <a:pt x="653653" y="277767"/>
                  <a:pt x="619521" y="307533"/>
                  <a:pt x="585787" y="341664"/>
                </a:cubicBezTo>
                <a:cubicBezTo>
                  <a:pt x="552053" y="375795"/>
                  <a:pt x="519906" y="414689"/>
                  <a:pt x="488156" y="453583"/>
                </a:cubicBezTo>
                <a:cubicBezTo>
                  <a:pt x="456406" y="492477"/>
                  <a:pt x="429021" y="529782"/>
                  <a:pt x="395287" y="575026"/>
                </a:cubicBezTo>
                <a:cubicBezTo>
                  <a:pt x="361553" y="620270"/>
                  <a:pt x="321072" y="674245"/>
                  <a:pt x="285750" y="725045"/>
                </a:cubicBezTo>
                <a:cubicBezTo>
                  <a:pt x="250428" y="775845"/>
                  <a:pt x="215106" y="825851"/>
                  <a:pt x="183356" y="879826"/>
                </a:cubicBezTo>
                <a:cubicBezTo>
                  <a:pt x="151606" y="933801"/>
                  <a:pt x="125809" y="987379"/>
                  <a:pt x="95250" y="1048895"/>
                </a:cubicBezTo>
                <a:cubicBezTo>
                  <a:pt x="64691" y="1110411"/>
                  <a:pt x="0" y="1248920"/>
                  <a:pt x="0" y="1248920"/>
                </a:cubicBezTo>
              </a:path>
            </a:pathLst>
          </a:cu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-18"/>
            </a:endParaRPr>
          </a:p>
        </p:txBody>
      </p:sp>
      <p:sp>
        <p:nvSpPr>
          <p:cNvPr id="51" name="Pzwr_6"/>
          <p:cNvSpPr/>
          <p:nvPr/>
        </p:nvSpPr>
        <p:spPr bwMode="auto">
          <a:xfrm>
            <a:off x="3419188" y="3114445"/>
            <a:ext cx="288131" cy="38329"/>
          </a:xfrm>
          <a:custGeom>
            <a:avLst/>
            <a:gdLst>
              <a:gd name="connsiteX0" fmla="*/ 0 w 288131"/>
              <a:gd name="connsiteY0" fmla="*/ 38329 h 38329"/>
              <a:gd name="connsiteX1" fmla="*/ 59531 w 288131"/>
              <a:gd name="connsiteY1" fmla="*/ 21661 h 38329"/>
              <a:gd name="connsiteX2" fmla="*/ 114300 w 288131"/>
              <a:gd name="connsiteY2" fmla="*/ 9754 h 38329"/>
              <a:gd name="connsiteX3" fmla="*/ 173831 w 288131"/>
              <a:gd name="connsiteY3" fmla="*/ 2611 h 38329"/>
              <a:gd name="connsiteX4" fmla="*/ 221456 w 288131"/>
              <a:gd name="connsiteY4" fmla="*/ 229 h 38329"/>
              <a:gd name="connsiteX5" fmla="*/ 288131 w 288131"/>
              <a:gd name="connsiteY5" fmla="*/ 229 h 38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88131" h="38329">
                <a:moveTo>
                  <a:pt x="0" y="38329"/>
                </a:moveTo>
                <a:cubicBezTo>
                  <a:pt x="20240" y="32574"/>
                  <a:pt x="40481" y="26423"/>
                  <a:pt x="59531" y="21661"/>
                </a:cubicBezTo>
                <a:cubicBezTo>
                  <a:pt x="78581" y="16899"/>
                  <a:pt x="95250" y="12929"/>
                  <a:pt x="114300" y="9754"/>
                </a:cubicBezTo>
                <a:cubicBezTo>
                  <a:pt x="133350" y="6579"/>
                  <a:pt x="155972" y="4198"/>
                  <a:pt x="173831" y="2611"/>
                </a:cubicBezTo>
                <a:cubicBezTo>
                  <a:pt x="191690" y="1024"/>
                  <a:pt x="202406" y="626"/>
                  <a:pt x="221456" y="229"/>
                </a:cubicBezTo>
                <a:cubicBezTo>
                  <a:pt x="240506" y="-168"/>
                  <a:pt x="264318" y="30"/>
                  <a:pt x="288131" y="229"/>
                </a:cubicBezTo>
              </a:path>
            </a:pathLst>
          </a:cu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-18"/>
            </a:endParaRPr>
          </a:p>
        </p:txBody>
      </p:sp>
      <p:cxnSp>
        <p:nvCxnSpPr>
          <p:cNvPr id="76" name="Pzwr_5"/>
          <p:cNvCxnSpPr/>
          <p:nvPr/>
        </p:nvCxnSpPr>
        <p:spPr bwMode="auto">
          <a:xfrm>
            <a:off x="3419287" y="3141072"/>
            <a:ext cx="0" cy="4320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71" name="Txt_tp"/>
          <p:cNvSpPr txBox="1">
            <a:spLocks noChangeArrowheads="1"/>
          </p:cNvSpPr>
          <p:nvPr/>
        </p:nvSpPr>
        <p:spPr bwMode="auto">
          <a:xfrm>
            <a:off x="3347279" y="5337212"/>
            <a:ext cx="14266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12813" eaLnBrk="0" hangingPunct="0">
              <a:defRPr/>
            </a:pPr>
            <a:r>
              <a:rPr kumimoji="1" lang="pl-PL" sz="1600" b="1" i="1" kern="0" smtClean="0">
                <a:solidFill>
                  <a:srgbClr val="00B050"/>
                </a:solidFill>
                <a:cs typeface="Times New Roman" panose="02020603050405020304" pitchFamily="18" charset="0"/>
              </a:rPr>
              <a:t>t</a:t>
            </a:r>
            <a:r>
              <a:rPr kumimoji="1" lang="pl-PL" sz="2000" b="1" i="1" kern="0" baseline="-25000" smtClean="0">
                <a:solidFill>
                  <a:srgbClr val="00B050"/>
                </a:solidFill>
                <a:cs typeface="Times New Roman" panose="02020603050405020304" pitchFamily="18" charset="0"/>
              </a:rPr>
              <a:t>p</a:t>
            </a:r>
            <a:endParaRPr kumimoji="1" lang="pl-PL" sz="1400" b="1" i="1" kern="0">
              <a:solidFill>
                <a:srgbClr val="00B050"/>
              </a:solidFill>
              <a:cs typeface="Times New Roman" panose="02020603050405020304" pitchFamily="18" charset="0"/>
            </a:endParaRPr>
          </a:p>
        </p:txBody>
      </p:sp>
      <p:cxnSp>
        <p:nvCxnSpPr>
          <p:cNvPr id="69" name="Lin_tp"/>
          <p:cNvCxnSpPr/>
          <p:nvPr/>
        </p:nvCxnSpPr>
        <p:spPr bwMode="auto">
          <a:xfrm>
            <a:off x="3419188" y="3579019"/>
            <a:ext cx="99" cy="168598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4" name="tp"/>
          <p:cNvCxnSpPr/>
          <p:nvPr/>
        </p:nvCxnSpPr>
        <p:spPr bwMode="auto">
          <a:xfrm>
            <a:off x="2951235" y="5373216"/>
            <a:ext cx="5040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B050"/>
            </a:solidFill>
            <a:prstDash val="solid"/>
            <a:round/>
            <a:headEnd type="none" w="sm" len="sm"/>
            <a:tailEnd type="arrow" w="sm" len="med"/>
          </a:ln>
          <a:effectLst/>
        </p:spPr>
      </p:cxnSp>
      <p:sp>
        <p:nvSpPr>
          <p:cNvPr id="2" name="Pzwr_4"/>
          <p:cNvSpPr/>
          <p:nvPr/>
        </p:nvSpPr>
        <p:spPr bwMode="auto">
          <a:xfrm rot="180000">
            <a:off x="2983470" y="3584173"/>
            <a:ext cx="432000" cy="216000"/>
          </a:xfrm>
          <a:custGeom>
            <a:avLst/>
            <a:gdLst>
              <a:gd name="connsiteX0" fmla="*/ 0 w 471488"/>
              <a:gd name="connsiteY0" fmla="*/ 221456 h 221456"/>
              <a:gd name="connsiteX1" fmla="*/ 95250 w 471488"/>
              <a:gd name="connsiteY1" fmla="*/ 159544 h 221456"/>
              <a:gd name="connsiteX2" fmla="*/ 190500 w 471488"/>
              <a:gd name="connsiteY2" fmla="*/ 107156 h 221456"/>
              <a:gd name="connsiteX3" fmla="*/ 297656 w 471488"/>
              <a:gd name="connsiteY3" fmla="*/ 59531 h 221456"/>
              <a:gd name="connsiteX4" fmla="*/ 371475 w 471488"/>
              <a:gd name="connsiteY4" fmla="*/ 28575 h 221456"/>
              <a:gd name="connsiteX5" fmla="*/ 471488 w 471488"/>
              <a:gd name="connsiteY5" fmla="*/ 0 h 221456"/>
              <a:gd name="connsiteX6" fmla="*/ 471488 w 471488"/>
              <a:gd name="connsiteY6" fmla="*/ 0 h 2214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71488" h="221456">
                <a:moveTo>
                  <a:pt x="0" y="221456"/>
                </a:moveTo>
                <a:cubicBezTo>
                  <a:pt x="31750" y="200025"/>
                  <a:pt x="63500" y="178594"/>
                  <a:pt x="95250" y="159544"/>
                </a:cubicBezTo>
                <a:cubicBezTo>
                  <a:pt x="127000" y="140494"/>
                  <a:pt x="156766" y="123825"/>
                  <a:pt x="190500" y="107156"/>
                </a:cubicBezTo>
                <a:cubicBezTo>
                  <a:pt x="224234" y="90487"/>
                  <a:pt x="267494" y="72628"/>
                  <a:pt x="297656" y="59531"/>
                </a:cubicBezTo>
                <a:cubicBezTo>
                  <a:pt x="327818" y="46434"/>
                  <a:pt x="342503" y="38497"/>
                  <a:pt x="371475" y="28575"/>
                </a:cubicBezTo>
                <a:cubicBezTo>
                  <a:pt x="400447" y="18653"/>
                  <a:pt x="471488" y="0"/>
                  <a:pt x="471488" y="0"/>
                </a:cubicBezTo>
                <a:lnTo>
                  <a:pt x="471488" y="0"/>
                </a:lnTo>
              </a:path>
            </a:pathLst>
          </a:cu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-18"/>
            </a:endParaRPr>
          </a:p>
        </p:txBody>
      </p:sp>
      <p:cxnSp>
        <p:nvCxnSpPr>
          <p:cNvPr id="94" name="Pzwr_3"/>
          <p:cNvCxnSpPr/>
          <p:nvPr/>
        </p:nvCxnSpPr>
        <p:spPr bwMode="auto">
          <a:xfrm>
            <a:off x="2987239" y="3753152"/>
            <a:ext cx="0" cy="11160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67" name="Lin_tz"/>
          <p:cNvCxnSpPr/>
          <p:nvPr/>
        </p:nvCxnSpPr>
        <p:spPr bwMode="auto">
          <a:xfrm>
            <a:off x="2987239" y="4869220"/>
            <a:ext cx="0" cy="396000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7" name="Txt_tz"/>
          <p:cNvSpPr txBox="1">
            <a:spLocks noChangeArrowheads="1"/>
          </p:cNvSpPr>
          <p:nvPr/>
        </p:nvSpPr>
        <p:spPr bwMode="auto">
          <a:xfrm>
            <a:off x="2934213" y="5337212"/>
            <a:ext cx="12503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12813" eaLnBrk="0" hangingPunct="0">
              <a:defRPr/>
            </a:pPr>
            <a:r>
              <a:rPr kumimoji="1" lang="pl-PL" sz="1600" b="1" i="1" kern="0" smtClean="0">
                <a:solidFill>
                  <a:srgbClr val="0070C0"/>
                </a:solidFill>
                <a:cs typeface="Times New Roman" panose="02020603050405020304" pitchFamily="18" charset="0"/>
              </a:rPr>
              <a:t>t</a:t>
            </a:r>
            <a:r>
              <a:rPr kumimoji="1" lang="pl-PL" sz="2000" b="1" i="1" kern="0" baseline="-25000" smtClean="0">
                <a:solidFill>
                  <a:srgbClr val="0070C0"/>
                </a:solidFill>
                <a:cs typeface="Times New Roman" panose="02020603050405020304" pitchFamily="18" charset="0"/>
              </a:rPr>
              <a:t>z</a:t>
            </a:r>
            <a:endParaRPr kumimoji="1" lang="pl-PL" sz="1400" b="1" i="1" kern="0">
              <a:solidFill>
                <a:srgbClr val="0070C0"/>
              </a:solidFill>
              <a:cs typeface="Times New Roman" panose="02020603050405020304" pitchFamily="18" charset="0"/>
            </a:endParaRPr>
          </a:p>
        </p:txBody>
      </p:sp>
      <p:cxnSp>
        <p:nvCxnSpPr>
          <p:cNvPr id="98" name="tz"/>
          <p:cNvCxnSpPr/>
          <p:nvPr/>
        </p:nvCxnSpPr>
        <p:spPr bwMode="auto">
          <a:xfrm>
            <a:off x="2519187" y="5373216"/>
            <a:ext cx="4680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70C0"/>
            </a:solidFill>
            <a:prstDash val="solid"/>
            <a:round/>
            <a:headEnd type="none" w="sm" len="sm"/>
            <a:tailEnd type="arrow" w="sm" len="med"/>
          </a:ln>
          <a:effectLst/>
        </p:spPr>
      </p:cxnSp>
      <p:cxnSp>
        <p:nvCxnSpPr>
          <p:cNvPr id="99" name="Pzwr_2"/>
          <p:cNvCxnSpPr/>
          <p:nvPr/>
        </p:nvCxnSpPr>
        <p:spPr bwMode="auto">
          <a:xfrm rot="-1020000">
            <a:off x="2507466" y="4925209"/>
            <a:ext cx="50400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00" name="Pzwr_1"/>
          <p:cNvCxnSpPr/>
          <p:nvPr/>
        </p:nvCxnSpPr>
        <p:spPr bwMode="auto">
          <a:xfrm>
            <a:off x="2519187" y="4023253"/>
            <a:ext cx="0" cy="9720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grpSp>
        <p:nvGrpSpPr>
          <p:cNvPr id="31" name="Zwarcie"/>
          <p:cNvGrpSpPr>
            <a:grpSpLocks/>
          </p:cNvGrpSpPr>
          <p:nvPr/>
        </p:nvGrpSpPr>
        <p:grpSpPr bwMode="auto">
          <a:xfrm>
            <a:off x="4786499" y="1484784"/>
            <a:ext cx="109537" cy="215900"/>
            <a:chOff x="11086" y="10553"/>
            <a:chExt cx="171" cy="342"/>
          </a:xfrm>
        </p:grpSpPr>
        <p:cxnSp>
          <p:nvCxnSpPr>
            <p:cNvPr id="32" name="AutoShape 606"/>
            <p:cNvCxnSpPr>
              <a:cxnSpLocks noChangeShapeType="1"/>
            </p:cNvCxnSpPr>
            <p:nvPr/>
          </p:nvCxnSpPr>
          <p:spPr bwMode="auto">
            <a:xfrm flipH="1">
              <a:off x="11086" y="10553"/>
              <a:ext cx="114" cy="171"/>
            </a:xfrm>
            <a:prstGeom prst="straightConnector1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3" name="AutoShape 605"/>
            <p:cNvCxnSpPr>
              <a:cxnSpLocks noChangeShapeType="1"/>
            </p:cNvCxnSpPr>
            <p:nvPr/>
          </p:nvCxnSpPr>
          <p:spPr bwMode="auto">
            <a:xfrm flipV="1">
              <a:off x="11086" y="10667"/>
              <a:ext cx="171" cy="57"/>
            </a:xfrm>
            <a:prstGeom prst="straightConnector1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4" name="AutoShape 604"/>
            <p:cNvCxnSpPr>
              <a:cxnSpLocks noChangeShapeType="1"/>
            </p:cNvCxnSpPr>
            <p:nvPr/>
          </p:nvCxnSpPr>
          <p:spPr bwMode="auto">
            <a:xfrm flipH="1">
              <a:off x="11086" y="10667"/>
              <a:ext cx="171" cy="228"/>
            </a:xfrm>
            <a:prstGeom prst="straightConnector1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82" name="Osie"/>
          <p:cNvGrpSpPr/>
          <p:nvPr/>
        </p:nvGrpSpPr>
        <p:grpSpPr>
          <a:xfrm>
            <a:off x="1763103" y="2714727"/>
            <a:ext cx="3985548" cy="2752568"/>
            <a:chOff x="1764710" y="-69615"/>
            <a:chExt cx="3985548" cy="2752568"/>
          </a:xfrm>
        </p:grpSpPr>
        <p:sp>
          <p:nvSpPr>
            <p:cNvPr id="83" name="Text Box 114"/>
            <p:cNvSpPr txBox="1">
              <a:spLocks noChangeArrowheads="1"/>
            </p:cNvSpPr>
            <p:nvPr/>
          </p:nvSpPr>
          <p:spPr bwMode="auto">
            <a:xfrm>
              <a:off x="1816139" y="2436732"/>
              <a:ext cx="102592" cy="24622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Aft>
                  <a:spcPts val="1000"/>
                </a:spcAft>
              </a:pPr>
              <a:r>
                <a:rPr lang="pl-PL" altLang="pl-PL" sz="1600" b="1" i="1" dirty="0">
                  <a:cs typeface="Times New Roman" panose="02020603050405020304" pitchFamily="18" charset="0"/>
                </a:rPr>
                <a:t>0</a:t>
              </a:r>
              <a:endParaRPr lang="pl-PL" altLang="pl-PL" sz="1600" i="1" dirty="0">
                <a:cs typeface="Times New Roman" panose="02020603050405020304" pitchFamily="18" charset="0"/>
              </a:endParaRPr>
            </a:p>
          </p:txBody>
        </p:sp>
        <p:sp>
          <p:nvSpPr>
            <p:cNvPr id="84" name="Text Box 86"/>
            <p:cNvSpPr txBox="1">
              <a:spLocks noChangeArrowheads="1"/>
            </p:cNvSpPr>
            <p:nvPr/>
          </p:nvSpPr>
          <p:spPr bwMode="auto">
            <a:xfrm>
              <a:off x="1764710" y="-69615"/>
              <a:ext cx="125034" cy="246221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Aft>
                  <a:spcPts val="1000"/>
                </a:spcAft>
              </a:pPr>
              <a:r>
                <a:rPr lang="pl-PL" altLang="pl-PL" sz="1600" b="1" i="1" dirty="0" smtClean="0">
                  <a:cs typeface="Times New Roman" panose="02020603050405020304" pitchFamily="18" charset="0"/>
                </a:rPr>
                <a:t>P</a:t>
              </a:r>
              <a:endParaRPr lang="pl-PL" altLang="pl-PL" sz="1600" i="1" dirty="0">
                <a:cs typeface="Times New Roman" panose="02020603050405020304" pitchFamily="18" charset="0"/>
              </a:endParaRPr>
            </a:p>
          </p:txBody>
        </p:sp>
        <p:sp>
          <p:nvSpPr>
            <p:cNvPr id="85" name="Text Box 87"/>
            <p:cNvSpPr txBox="1">
              <a:spLocks noChangeArrowheads="1"/>
            </p:cNvSpPr>
            <p:nvPr/>
          </p:nvSpPr>
          <p:spPr bwMode="auto">
            <a:xfrm>
              <a:off x="5658886" y="2228834"/>
              <a:ext cx="91372" cy="21544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Aft>
                  <a:spcPts val="1000"/>
                </a:spcAft>
              </a:pPr>
              <a:r>
                <a:rPr lang="pl-PL" altLang="pl-PL" sz="1400" b="1" i="1" dirty="0">
                  <a:cs typeface="Times New Roman" panose="02020603050405020304" pitchFamily="18" charset="0"/>
                </a:rPr>
                <a:t>δ</a:t>
              </a:r>
              <a:endParaRPr lang="pl-PL" altLang="pl-PL" sz="1400" dirty="0">
                <a:cs typeface="Times New Roman" panose="02020603050405020304" pitchFamily="18" charset="0"/>
              </a:endParaRPr>
            </a:p>
          </p:txBody>
        </p:sp>
        <p:cxnSp>
          <p:nvCxnSpPr>
            <p:cNvPr id="86" name="AutoShape 88"/>
            <p:cNvCxnSpPr>
              <a:cxnSpLocks noChangeShapeType="1"/>
            </p:cNvCxnSpPr>
            <p:nvPr/>
          </p:nvCxnSpPr>
          <p:spPr bwMode="auto">
            <a:xfrm flipH="1" flipV="1">
              <a:off x="1944730" y="-39138"/>
              <a:ext cx="0" cy="2520000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arrow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7" name="AutoShape 89"/>
            <p:cNvCxnSpPr>
              <a:cxnSpLocks noChangeShapeType="1"/>
            </p:cNvCxnSpPr>
            <p:nvPr/>
          </p:nvCxnSpPr>
          <p:spPr bwMode="auto">
            <a:xfrm flipV="1">
              <a:off x="1953204" y="2488019"/>
              <a:ext cx="3780000" cy="0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arrow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105" name="Txt_SPZ"/>
          <p:cNvSpPr txBox="1">
            <a:spLocks noChangeArrowheads="1"/>
          </p:cNvSpPr>
          <p:nvPr/>
        </p:nvSpPr>
        <p:spPr bwMode="auto">
          <a:xfrm>
            <a:off x="2483183" y="2421446"/>
            <a:ext cx="2452594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12813" eaLnBrk="0" hangingPunct="0">
              <a:defRPr/>
            </a:pPr>
            <a:r>
              <a:rPr kumimoji="1" lang="pl-PL" sz="1400" b="1" i="1" kern="0" smtClean="0">
                <a:solidFill>
                  <a:srgbClr val="0070C0"/>
                </a:solidFill>
                <a:cs typeface="Times New Roman" panose="02020603050405020304" pitchFamily="18" charset="0"/>
              </a:rPr>
              <a:t>Udany SPZ po zwarciu w linii L2</a:t>
            </a:r>
            <a:endParaRPr kumimoji="1" lang="pl-PL" sz="1400" b="1" i="1" kern="0">
              <a:solidFill>
                <a:srgbClr val="0070C0"/>
              </a:solidFill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6" name="P=EU/X sin"/>
              <p:cNvSpPr txBox="1"/>
              <p:nvPr/>
            </p:nvSpPr>
            <p:spPr>
              <a:xfrm>
                <a:off x="1835696" y="1581066"/>
                <a:ext cx="1824859" cy="5517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pl-PL" sz="1600" b="1" i="1" smtClean="0">
                              <a:solidFill>
                                <a:srgbClr val="FF0000"/>
                              </a:solidFill>
                              <a:effectLst/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pl-PL" sz="1600" b="1" i="1" smtClean="0">
                              <a:solidFill>
                                <a:srgbClr val="FF0000"/>
                              </a:solidFill>
                              <a:effectLst/>
                              <a:latin typeface="Cambria Math"/>
                            </a:rPr>
                            <m:t>𝑷</m:t>
                          </m:r>
                        </m:e>
                        <m:sub>
                          <m:r>
                            <a:rPr lang="pl-PL" sz="1600" b="1" i="1" smtClean="0">
                              <a:solidFill>
                                <a:srgbClr val="FF0000"/>
                              </a:solidFill>
                              <a:effectLst/>
                              <a:latin typeface="Cambria Math"/>
                            </a:rPr>
                            <m:t>𝒆</m:t>
                          </m:r>
                        </m:sub>
                      </m:sSub>
                      <m:r>
                        <a:rPr lang="pl-PL" sz="1600" b="1" i="1" smtClean="0">
                          <a:solidFill>
                            <a:srgbClr val="FF0000"/>
                          </a:solidFill>
                          <a:effectLst/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pl-PL" sz="1600" b="1" i="1" smtClean="0">
                              <a:solidFill>
                                <a:srgbClr val="FF0000"/>
                              </a:solidFill>
                              <a:effectLst/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pl-PL" sz="1600" b="1" i="1" smtClean="0">
                              <a:solidFill>
                                <a:srgbClr val="FF0000"/>
                              </a:solidFill>
                              <a:effectLst/>
                              <a:latin typeface="Cambria Math"/>
                              <a:ea typeface="Cambria Math"/>
                            </a:rPr>
                            <m:t>𝑬</m:t>
                          </m:r>
                          <m:r>
                            <a:rPr lang="pl-PL" sz="1600" b="1" i="1" smtClean="0">
                              <a:solidFill>
                                <a:srgbClr val="FF0000"/>
                              </a:solidFill>
                              <a:effectLst/>
                              <a:latin typeface="Cambria Math"/>
                              <a:ea typeface="Cambria Math"/>
                            </a:rPr>
                            <m:t>∙</m:t>
                          </m:r>
                          <m:r>
                            <a:rPr lang="pl-PL" sz="1600" b="1" i="1" smtClean="0">
                              <a:solidFill>
                                <a:srgbClr val="FF0000"/>
                              </a:solidFill>
                              <a:effectLst/>
                              <a:latin typeface="Cambria Math"/>
                              <a:ea typeface="Cambria Math"/>
                            </a:rPr>
                            <m:t>𝑼</m:t>
                          </m:r>
                        </m:num>
                        <m:den>
                          <m:r>
                            <a:rPr lang="pl-PL" sz="1600" b="1" i="1" smtClean="0">
                              <a:solidFill>
                                <a:srgbClr val="FF0000"/>
                              </a:solidFill>
                              <a:effectLst/>
                              <a:latin typeface="Cambria Math"/>
                              <a:ea typeface="Cambria Math"/>
                            </a:rPr>
                            <m:t>𝑿</m:t>
                          </m:r>
                        </m:den>
                      </m:f>
                      <m:r>
                        <a:rPr lang="pl-PL" sz="1600" b="1" i="1" smtClean="0">
                          <a:solidFill>
                            <a:srgbClr val="FF0000"/>
                          </a:solidFill>
                          <a:effectLst/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pl-PL" sz="1600" b="1" i="1" smtClean="0">
                          <a:solidFill>
                            <a:srgbClr val="FF0000"/>
                          </a:solidFill>
                          <a:effectLst/>
                          <a:latin typeface="Cambria Math"/>
                          <a:ea typeface="Cambria Math"/>
                        </a:rPr>
                        <m:t>𝒔𝒊𝒏</m:t>
                      </m:r>
                      <m:r>
                        <a:rPr lang="el-GR" sz="1600" b="1" i="1" smtClean="0">
                          <a:solidFill>
                            <a:srgbClr val="FF0000"/>
                          </a:solidFill>
                          <a:effectLst/>
                          <a:latin typeface="Cambria Math"/>
                          <a:ea typeface="Cambria Math"/>
                        </a:rPr>
                        <m:t>𝜹</m:t>
                      </m:r>
                      <m:r>
                        <a:rPr lang="pl-PL" sz="1600" b="1" i="1" smtClean="0">
                          <a:solidFill>
                            <a:srgbClr val="FF0000"/>
                          </a:solidFill>
                          <a:effectLst/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pl-PL" sz="1600" b="1" i="1" smtClean="0">
                          <a:effectLst/>
                          <a:latin typeface="Cambria Math"/>
                          <a:ea typeface="Cambria Math"/>
                        </a:rPr>
                        <m:t> </m:t>
                      </m:r>
                    </m:oMath>
                  </m:oMathPara>
                </a14:m>
                <a:endParaRPr lang="pl-PL" sz="1600" b="1" i="1" dirty="0">
                  <a:effectLst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6" name="P=EU/X sin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35696" y="1581066"/>
                <a:ext cx="1824859" cy="551754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" name="Ukł_Przes"/>
          <p:cNvGrpSpPr/>
          <p:nvPr/>
        </p:nvGrpSpPr>
        <p:grpSpPr>
          <a:xfrm>
            <a:off x="1835696" y="836712"/>
            <a:ext cx="5184576" cy="756016"/>
            <a:chOff x="1835696" y="1052736"/>
            <a:chExt cx="5184576" cy="756016"/>
          </a:xfrm>
        </p:grpSpPr>
        <p:grpSp>
          <p:nvGrpSpPr>
            <p:cNvPr id="4" name="see"/>
            <p:cNvGrpSpPr/>
            <p:nvPr/>
          </p:nvGrpSpPr>
          <p:grpSpPr>
            <a:xfrm>
              <a:off x="6516067" y="1268760"/>
              <a:ext cx="504205" cy="504000"/>
              <a:chOff x="6372051" y="2312932"/>
              <a:chExt cx="504205" cy="504000"/>
            </a:xfrm>
          </p:grpSpPr>
          <p:sp>
            <p:nvSpPr>
              <p:cNvPr id="28" name="Oval 417"/>
              <p:cNvSpPr>
                <a:spLocks noChangeAspect="1" noChangeArrowheads="1"/>
              </p:cNvSpPr>
              <p:nvPr/>
            </p:nvSpPr>
            <p:spPr bwMode="auto">
              <a:xfrm flipH="1">
                <a:off x="6444103" y="2384924"/>
                <a:ext cx="360145" cy="360000"/>
              </a:xfrm>
              <a:prstGeom prst="ellips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spcBef>
                    <a:spcPct val="20000"/>
                  </a:spcBef>
                  <a:buClr>
                    <a:schemeClr val="accent2"/>
                  </a:buClr>
                  <a:buFont typeface="Monotype Sorts"/>
                  <a:buChar char="z"/>
                  <a:defRPr kumimoji="1" sz="27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2"/>
                  </a:buClr>
                  <a:buFont typeface="Monotype Sorts"/>
                  <a:buChar char="y"/>
                  <a:defRPr kumimoji="1" sz="23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Font typeface="Monotype Sorts"/>
                  <a:buChar char="x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FontTx/>
                  <a:buNone/>
                </a:pPr>
                <a:endParaRPr kumimoji="0" lang="pl-PL" altLang="pl-PL" sz="2400">
                  <a:latin typeface="Times New Roman" pitchFamily="18" charset="0"/>
                </a:endParaRPr>
              </a:p>
            </p:txBody>
          </p:sp>
          <p:sp>
            <p:nvSpPr>
              <p:cNvPr id="29" name="Oval 417"/>
              <p:cNvSpPr>
                <a:spLocks noChangeAspect="1" noChangeArrowheads="1"/>
              </p:cNvSpPr>
              <p:nvPr/>
            </p:nvSpPr>
            <p:spPr bwMode="auto">
              <a:xfrm flipH="1">
                <a:off x="6372051" y="2312932"/>
                <a:ext cx="504205" cy="504000"/>
              </a:xfrm>
              <a:prstGeom prst="ellips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spcBef>
                    <a:spcPct val="20000"/>
                  </a:spcBef>
                  <a:buClr>
                    <a:schemeClr val="accent2"/>
                  </a:buClr>
                  <a:buFont typeface="Monotype Sorts"/>
                  <a:buChar char="z"/>
                  <a:defRPr kumimoji="1" sz="27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2"/>
                  </a:buClr>
                  <a:buFont typeface="Monotype Sorts"/>
                  <a:buChar char="y"/>
                  <a:defRPr kumimoji="1" sz="23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Font typeface="Monotype Sorts"/>
                  <a:buChar char="x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FontTx/>
                  <a:buNone/>
                </a:pPr>
                <a:endParaRPr kumimoji="0" lang="pl-PL" altLang="pl-PL" sz="2400">
                  <a:latin typeface="Times New Roman" pitchFamily="18" charset="0"/>
                </a:endParaRPr>
              </a:p>
            </p:txBody>
          </p:sp>
          <p:sp>
            <p:nvSpPr>
              <p:cNvPr id="30" name="Text Box 9"/>
              <p:cNvSpPr txBox="1">
                <a:spLocks noChangeArrowheads="1"/>
              </p:cNvSpPr>
              <p:nvPr/>
            </p:nvSpPr>
            <p:spPr bwMode="auto">
              <a:xfrm>
                <a:off x="6480212" y="2452246"/>
                <a:ext cx="290144" cy="184666"/>
              </a:xfrm>
              <a:prstGeom prst="rect">
                <a:avLst/>
              </a:prstGeom>
              <a:noFill/>
              <a:ln>
                <a:noFill/>
              </a:ln>
              <a:extLst/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>
                  <a:spcAft>
                    <a:spcPts val="1000"/>
                  </a:spcAft>
                </a:pPr>
                <a:r>
                  <a:rPr lang="pl-PL" altLang="pl-PL" sz="1200" b="1" i="1" dirty="0" smtClean="0">
                    <a:cs typeface="Times New Roman" panose="02020603050405020304" pitchFamily="18" charset="0"/>
                  </a:rPr>
                  <a:t>SEE</a:t>
                </a:r>
                <a:endParaRPr lang="pl-PL" altLang="pl-PL" sz="1200" dirty="0">
                  <a:cs typeface="Times New Roman" panose="02020603050405020304" pitchFamily="18" charset="0"/>
                </a:endParaRPr>
              </a:p>
            </p:txBody>
          </p:sp>
        </p:grpSp>
        <p:cxnSp>
          <p:nvCxnSpPr>
            <p:cNvPr id="5" name="AutoShape 31"/>
            <p:cNvCxnSpPr>
              <a:cxnSpLocks noChangeShapeType="1"/>
            </p:cNvCxnSpPr>
            <p:nvPr/>
          </p:nvCxnSpPr>
          <p:spPr bwMode="auto">
            <a:xfrm flipV="1">
              <a:off x="3527755" y="1520153"/>
              <a:ext cx="180000" cy="635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" name="AutoShape 30"/>
            <p:cNvCxnSpPr>
              <a:cxnSpLocks noChangeShapeType="1"/>
            </p:cNvCxnSpPr>
            <p:nvPr/>
          </p:nvCxnSpPr>
          <p:spPr bwMode="auto">
            <a:xfrm flipV="1">
              <a:off x="3707755" y="1304764"/>
              <a:ext cx="2628000" cy="0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" name="Łącznik prostoliniowy 7"/>
            <p:cNvCxnSpPr/>
            <p:nvPr/>
          </p:nvCxnSpPr>
          <p:spPr bwMode="auto">
            <a:xfrm>
              <a:off x="3707755" y="1196752"/>
              <a:ext cx="0" cy="612000"/>
            </a:xfrm>
            <a:prstGeom prst="line">
              <a:avLst/>
            </a:prstGeom>
            <a:solidFill>
              <a:schemeClr val="accent1"/>
            </a:solidFill>
            <a:ln w="444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" name="AutoShape 30"/>
            <p:cNvCxnSpPr>
              <a:cxnSpLocks noChangeShapeType="1"/>
            </p:cNvCxnSpPr>
            <p:nvPr/>
          </p:nvCxnSpPr>
          <p:spPr bwMode="auto">
            <a:xfrm flipV="1">
              <a:off x="3707755" y="1700808"/>
              <a:ext cx="2628000" cy="0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" name="Łącznik prostoliniowy 9"/>
            <p:cNvCxnSpPr/>
            <p:nvPr/>
          </p:nvCxnSpPr>
          <p:spPr bwMode="auto">
            <a:xfrm>
              <a:off x="6336047" y="1196752"/>
              <a:ext cx="0" cy="612000"/>
            </a:xfrm>
            <a:prstGeom prst="line">
              <a:avLst/>
            </a:prstGeom>
            <a:solidFill>
              <a:schemeClr val="accent1"/>
            </a:solidFill>
            <a:ln w="444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grpSp>
          <p:nvGrpSpPr>
            <p:cNvPr id="11" name="TrfBlk"/>
            <p:cNvGrpSpPr/>
            <p:nvPr/>
          </p:nvGrpSpPr>
          <p:grpSpPr>
            <a:xfrm>
              <a:off x="3059703" y="1340768"/>
              <a:ext cx="468063" cy="324032"/>
              <a:chOff x="1979712" y="1772816"/>
              <a:chExt cx="468063" cy="324032"/>
            </a:xfrm>
          </p:grpSpPr>
          <p:sp>
            <p:nvSpPr>
              <p:cNvPr id="26" name="Oval 417"/>
              <p:cNvSpPr>
                <a:spLocks noChangeAspect="1" noChangeArrowheads="1"/>
              </p:cNvSpPr>
              <p:nvPr/>
            </p:nvSpPr>
            <p:spPr bwMode="auto">
              <a:xfrm flipH="1">
                <a:off x="2123642" y="1772848"/>
                <a:ext cx="324133" cy="324000"/>
              </a:xfrm>
              <a:prstGeom prst="ellips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spcBef>
                    <a:spcPct val="20000"/>
                  </a:spcBef>
                  <a:buClr>
                    <a:schemeClr val="accent2"/>
                  </a:buClr>
                  <a:buFont typeface="Monotype Sorts"/>
                  <a:buChar char="z"/>
                  <a:defRPr kumimoji="1" sz="27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2"/>
                  </a:buClr>
                  <a:buFont typeface="Monotype Sorts"/>
                  <a:buChar char="y"/>
                  <a:defRPr kumimoji="1" sz="23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Font typeface="Monotype Sorts"/>
                  <a:buChar char="x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FontTx/>
                  <a:buNone/>
                </a:pPr>
                <a:endParaRPr kumimoji="0" lang="pl-PL" altLang="pl-PL" sz="2400">
                  <a:latin typeface="Times New Roman" pitchFamily="18" charset="0"/>
                </a:endParaRPr>
              </a:p>
            </p:txBody>
          </p:sp>
          <p:sp>
            <p:nvSpPr>
              <p:cNvPr id="27" name="Oval 417"/>
              <p:cNvSpPr>
                <a:spLocks noChangeAspect="1" noChangeArrowheads="1"/>
              </p:cNvSpPr>
              <p:nvPr/>
            </p:nvSpPr>
            <p:spPr bwMode="auto">
              <a:xfrm flipH="1">
                <a:off x="1979712" y="1772816"/>
                <a:ext cx="324133" cy="324000"/>
              </a:xfrm>
              <a:prstGeom prst="ellips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spcBef>
                    <a:spcPct val="20000"/>
                  </a:spcBef>
                  <a:buClr>
                    <a:schemeClr val="accent2"/>
                  </a:buClr>
                  <a:buFont typeface="Monotype Sorts"/>
                  <a:buChar char="z"/>
                  <a:defRPr kumimoji="1" sz="27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2"/>
                  </a:buClr>
                  <a:buFont typeface="Monotype Sorts"/>
                  <a:buChar char="y"/>
                  <a:defRPr kumimoji="1" sz="23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Font typeface="Monotype Sorts"/>
                  <a:buChar char="x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FontTx/>
                  <a:buNone/>
                </a:pPr>
                <a:endParaRPr kumimoji="0" lang="pl-PL" altLang="pl-PL" sz="2400">
                  <a:latin typeface="Times New Roman" pitchFamily="18" charset="0"/>
                </a:endParaRPr>
              </a:p>
            </p:txBody>
          </p:sp>
        </p:grpSp>
        <p:grpSp>
          <p:nvGrpSpPr>
            <p:cNvPr id="12" name="Gen"/>
            <p:cNvGrpSpPr/>
            <p:nvPr/>
          </p:nvGrpSpPr>
          <p:grpSpPr>
            <a:xfrm>
              <a:off x="2374425" y="1340768"/>
              <a:ext cx="360148" cy="360000"/>
              <a:chOff x="1259632" y="1448780"/>
              <a:chExt cx="360148" cy="360000"/>
            </a:xfrm>
          </p:grpSpPr>
          <p:sp>
            <p:nvSpPr>
              <p:cNvPr id="23" name="Oval 417"/>
              <p:cNvSpPr>
                <a:spLocks noChangeAspect="1" noChangeArrowheads="1"/>
              </p:cNvSpPr>
              <p:nvPr/>
            </p:nvSpPr>
            <p:spPr bwMode="auto">
              <a:xfrm flipH="1">
                <a:off x="1259632" y="1448780"/>
                <a:ext cx="360148" cy="360000"/>
              </a:xfrm>
              <a:prstGeom prst="ellips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spcBef>
                    <a:spcPct val="20000"/>
                  </a:spcBef>
                  <a:buClr>
                    <a:schemeClr val="accent2"/>
                  </a:buClr>
                  <a:buFont typeface="Monotype Sorts"/>
                  <a:buChar char="z"/>
                  <a:defRPr kumimoji="1" sz="27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2"/>
                  </a:buClr>
                  <a:buFont typeface="Monotype Sorts"/>
                  <a:buChar char="y"/>
                  <a:defRPr kumimoji="1" sz="23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Font typeface="Monotype Sorts"/>
                  <a:buChar char="x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Char char="–"/>
                  <a:defRPr kumimoji="1" sz="21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FontTx/>
                  <a:buNone/>
                </a:pPr>
                <a:endParaRPr kumimoji="0" lang="pl-PL" altLang="pl-PL" sz="2400">
                  <a:latin typeface="Times New Roman" pitchFamily="18" charset="0"/>
                </a:endParaRPr>
              </a:p>
            </p:txBody>
          </p:sp>
          <p:sp>
            <p:nvSpPr>
              <p:cNvPr id="24" name="Arc 415"/>
              <p:cNvSpPr>
                <a:spLocks/>
              </p:cNvSpPr>
              <p:nvPr/>
            </p:nvSpPr>
            <p:spPr bwMode="auto">
              <a:xfrm>
                <a:off x="1331640" y="1550888"/>
                <a:ext cx="108000" cy="72000"/>
              </a:xfrm>
              <a:custGeom>
                <a:avLst/>
                <a:gdLst>
                  <a:gd name="T0" fmla="*/ 0 w 43200"/>
                  <a:gd name="T1" fmla="*/ 0 h 22519"/>
                  <a:gd name="T2" fmla="*/ 0 w 43200"/>
                  <a:gd name="T3" fmla="*/ 0 h 22519"/>
                  <a:gd name="T4" fmla="*/ 0 w 43200"/>
                  <a:gd name="T5" fmla="*/ 0 h 22519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3200" h="22519" fill="none" extrusionOk="0">
                    <a:moveTo>
                      <a:pt x="19" y="22519"/>
                    </a:moveTo>
                    <a:cubicBezTo>
                      <a:pt x="6" y="22212"/>
                      <a:pt x="0" y="21906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-1"/>
                      <a:pt x="43199" y="9670"/>
                      <a:pt x="43200" y="21599"/>
                    </a:cubicBezTo>
                  </a:path>
                  <a:path w="43200" h="22519" stroke="0" extrusionOk="0">
                    <a:moveTo>
                      <a:pt x="19" y="22519"/>
                    </a:moveTo>
                    <a:cubicBezTo>
                      <a:pt x="6" y="22212"/>
                      <a:pt x="0" y="21906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-1"/>
                      <a:pt x="43199" y="9670"/>
                      <a:pt x="43200" y="21599"/>
                    </a:cubicBezTo>
                    <a:lnTo>
                      <a:pt x="21600" y="21600"/>
                    </a:lnTo>
                    <a:lnTo>
                      <a:pt x="19" y="22519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algn="ctr"/>
                <a:endParaRPr lang="pl-PL"/>
              </a:p>
            </p:txBody>
          </p:sp>
          <p:sp>
            <p:nvSpPr>
              <p:cNvPr id="25" name="Arc 415"/>
              <p:cNvSpPr>
                <a:spLocks/>
              </p:cNvSpPr>
              <p:nvPr/>
            </p:nvSpPr>
            <p:spPr bwMode="auto">
              <a:xfrm rot="10800000">
                <a:off x="1439652" y="1592796"/>
                <a:ext cx="108000" cy="72000"/>
              </a:xfrm>
              <a:custGeom>
                <a:avLst/>
                <a:gdLst>
                  <a:gd name="T0" fmla="*/ 0 w 43200"/>
                  <a:gd name="T1" fmla="*/ 0 h 22519"/>
                  <a:gd name="T2" fmla="*/ 0 w 43200"/>
                  <a:gd name="T3" fmla="*/ 0 h 22519"/>
                  <a:gd name="T4" fmla="*/ 0 w 43200"/>
                  <a:gd name="T5" fmla="*/ 0 h 22519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3200" h="22519" fill="none" extrusionOk="0">
                    <a:moveTo>
                      <a:pt x="19" y="22519"/>
                    </a:moveTo>
                    <a:cubicBezTo>
                      <a:pt x="6" y="22212"/>
                      <a:pt x="0" y="21906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-1"/>
                      <a:pt x="43199" y="9670"/>
                      <a:pt x="43200" y="21599"/>
                    </a:cubicBezTo>
                  </a:path>
                  <a:path w="43200" h="22519" stroke="0" extrusionOk="0">
                    <a:moveTo>
                      <a:pt x="19" y="22519"/>
                    </a:moveTo>
                    <a:cubicBezTo>
                      <a:pt x="6" y="22212"/>
                      <a:pt x="0" y="21906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-1"/>
                      <a:pt x="43199" y="9670"/>
                      <a:pt x="43200" y="21599"/>
                    </a:cubicBezTo>
                    <a:lnTo>
                      <a:pt x="21600" y="21600"/>
                    </a:lnTo>
                    <a:lnTo>
                      <a:pt x="19" y="22519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algn="ctr"/>
                <a:endParaRPr lang="pl-PL"/>
              </a:p>
            </p:txBody>
          </p:sp>
        </p:grpSp>
        <p:cxnSp>
          <p:nvCxnSpPr>
            <p:cNvPr id="13" name="AutoShape 31"/>
            <p:cNvCxnSpPr>
              <a:cxnSpLocks noChangeShapeType="1"/>
            </p:cNvCxnSpPr>
            <p:nvPr/>
          </p:nvCxnSpPr>
          <p:spPr bwMode="auto">
            <a:xfrm flipV="1">
              <a:off x="2735796" y="1520153"/>
              <a:ext cx="324000" cy="635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4" name="AutoShape 31"/>
            <p:cNvCxnSpPr>
              <a:cxnSpLocks noChangeShapeType="1"/>
            </p:cNvCxnSpPr>
            <p:nvPr/>
          </p:nvCxnSpPr>
          <p:spPr bwMode="auto">
            <a:xfrm flipV="1">
              <a:off x="6336067" y="1520788"/>
              <a:ext cx="180000" cy="635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5" name="Text Box 9"/>
            <p:cNvSpPr txBox="1">
              <a:spLocks noChangeArrowheads="1"/>
            </p:cNvSpPr>
            <p:nvPr/>
          </p:nvSpPr>
          <p:spPr bwMode="auto">
            <a:xfrm>
              <a:off x="1835696" y="1376772"/>
              <a:ext cx="248466" cy="215444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Aft>
                  <a:spcPts val="1000"/>
                </a:spcAft>
              </a:pPr>
              <a:r>
                <a:rPr lang="pl-PL" altLang="pl-PL" sz="1400" b="1" i="1" smtClean="0">
                  <a:solidFill>
                    <a:schemeClr val="accent1">
                      <a:lumMod val="75000"/>
                    </a:schemeClr>
                  </a:solidFill>
                  <a:cs typeface="Times New Roman" panose="02020603050405020304" pitchFamily="18" charset="0"/>
                </a:rPr>
                <a:t>Pm</a:t>
              </a:r>
              <a:endParaRPr lang="pl-PL" altLang="pl-PL" sz="1400" dirty="0">
                <a:solidFill>
                  <a:schemeClr val="accent1">
                    <a:lumMod val="75000"/>
                  </a:schemeClr>
                </a:solidFill>
                <a:cs typeface="Times New Roman" panose="02020603050405020304" pitchFamily="18" charset="0"/>
              </a:endParaRPr>
            </a:p>
          </p:txBody>
        </p:sp>
        <p:cxnSp>
          <p:nvCxnSpPr>
            <p:cNvPr id="16" name="AutoShape 32"/>
            <p:cNvCxnSpPr>
              <a:cxnSpLocks noChangeShapeType="1"/>
            </p:cNvCxnSpPr>
            <p:nvPr/>
          </p:nvCxnSpPr>
          <p:spPr bwMode="auto">
            <a:xfrm>
              <a:off x="2807804" y="1520704"/>
              <a:ext cx="216000" cy="84"/>
            </a:xfrm>
            <a:prstGeom prst="straightConnector1">
              <a:avLst/>
            </a:prstGeom>
            <a:noFill/>
            <a:ln w="34925">
              <a:solidFill>
                <a:srgbClr val="FF0000"/>
              </a:solidFill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7" name="Strzałka w prawo 16"/>
            <p:cNvSpPr/>
            <p:nvPr/>
          </p:nvSpPr>
          <p:spPr bwMode="auto">
            <a:xfrm>
              <a:off x="2122506" y="1448780"/>
              <a:ext cx="216000" cy="108000"/>
            </a:xfrm>
            <a:prstGeom prst="rightArrow">
              <a:avLst/>
            </a:prstGeom>
            <a:solidFill>
              <a:schemeClr val="accent1">
                <a:lumMod val="7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pl-PL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-18"/>
              </a:endParaRPr>
            </a:p>
          </p:txBody>
        </p:sp>
        <p:sp>
          <p:nvSpPr>
            <p:cNvPr id="18" name="Text Box 9"/>
            <p:cNvSpPr txBox="1">
              <a:spLocks noChangeArrowheads="1"/>
            </p:cNvSpPr>
            <p:nvPr/>
          </p:nvSpPr>
          <p:spPr bwMode="auto">
            <a:xfrm>
              <a:off x="2807804" y="1197332"/>
              <a:ext cx="189154" cy="215444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Aft>
                  <a:spcPts val="1000"/>
                </a:spcAft>
              </a:pPr>
              <a:r>
                <a:rPr lang="pl-PL" altLang="pl-PL" sz="1400" b="1" i="1" smtClean="0">
                  <a:solidFill>
                    <a:srgbClr val="FF0000"/>
                  </a:solidFill>
                  <a:cs typeface="Times New Roman" panose="02020603050405020304" pitchFamily="18" charset="0"/>
                </a:rPr>
                <a:t>Pe</a:t>
              </a:r>
              <a:endParaRPr lang="pl-PL" altLang="pl-PL" sz="1400" dirty="0">
                <a:solidFill>
                  <a:srgbClr val="FF0000"/>
                </a:solidFill>
                <a:cs typeface="Times New Roman" panose="02020603050405020304" pitchFamily="18" charset="0"/>
              </a:endParaRPr>
            </a:p>
          </p:txBody>
        </p:sp>
        <p:sp>
          <p:nvSpPr>
            <p:cNvPr id="19" name="Text Box 9"/>
            <p:cNvSpPr txBox="1">
              <a:spLocks noChangeArrowheads="1"/>
            </p:cNvSpPr>
            <p:nvPr/>
          </p:nvSpPr>
          <p:spPr bwMode="auto">
            <a:xfrm>
              <a:off x="3158710" y="1052736"/>
              <a:ext cx="198772" cy="215444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Aft>
                  <a:spcPts val="1000"/>
                </a:spcAft>
              </a:pPr>
              <a:r>
                <a:rPr lang="pl-PL" altLang="pl-PL" sz="1400" b="1" i="1" smtClean="0">
                  <a:cs typeface="Times New Roman" panose="02020603050405020304" pitchFamily="18" charset="0"/>
                </a:rPr>
                <a:t>Tb</a:t>
              </a:r>
              <a:endParaRPr lang="pl-PL" altLang="pl-PL" sz="1400" dirty="0">
                <a:cs typeface="Times New Roman" panose="02020603050405020304" pitchFamily="18" charset="0"/>
              </a:endParaRPr>
            </a:p>
          </p:txBody>
        </p:sp>
        <p:sp>
          <p:nvSpPr>
            <p:cNvPr id="20" name="Text Box 9"/>
            <p:cNvSpPr txBox="1">
              <a:spLocks noChangeArrowheads="1"/>
            </p:cNvSpPr>
            <p:nvPr/>
          </p:nvSpPr>
          <p:spPr bwMode="auto">
            <a:xfrm>
              <a:off x="2465016" y="1088740"/>
              <a:ext cx="129844" cy="215444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Aft>
                  <a:spcPts val="1000"/>
                </a:spcAft>
              </a:pPr>
              <a:r>
                <a:rPr lang="pl-PL" altLang="pl-PL" sz="1400" b="1" i="1" smtClean="0">
                  <a:cs typeface="Times New Roman" panose="02020603050405020304" pitchFamily="18" charset="0"/>
                </a:rPr>
                <a:t>G</a:t>
              </a:r>
              <a:endParaRPr lang="pl-PL" altLang="pl-PL" sz="1400" dirty="0">
                <a:cs typeface="Times New Roman" panose="02020603050405020304" pitchFamily="18" charset="0"/>
              </a:endParaRPr>
            </a:p>
          </p:txBody>
        </p:sp>
        <p:sp>
          <p:nvSpPr>
            <p:cNvPr id="21" name="Text Box 9"/>
            <p:cNvSpPr txBox="1">
              <a:spLocks noChangeArrowheads="1"/>
            </p:cNvSpPr>
            <p:nvPr/>
          </p:nvSpPr>
          <p:spPr bwMode="auto">
            <a:xfrm>
              <a:off x="4805276" y="1052736"/>
              <a:ext cx="198772" cy="215444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Aft>
                  <a:spcPts val="1000"/>
                </a:spcAft>
              </a:pPr>
              <a:r>
                <a:rPr lang="pl-PL" altLang="pl-PL" sz="1400" b="1" i="1" smtClean="0">
                  <a:cs typeface="Times New Roman" panose="02020603050405020304" pitchFamily="18" charset="0"/>
                </a:rPr>
                <a:t>L1</a:t>
              </a:r>
              <a:endParaRPr lang="pl-PL" altLang="pl-PL" sz="1400" dirty="0">
                <a:cs typeface="Times New Roman" panose="02020603050405020304" pitchFamily="18" charset="0"/>
              </a:endParaRPr>
            </a:p>
          </p:txBody>
        </p:sp>
        <p:sp>
          <p:nvSpPr>
            <p:cNvPr id="22" name="Text Box 9"/>
            <p:cNvSpPr txBox="1">
              <a:spLocks noChangeArrowheads="1"/>
            </p:cNvSpPr>
            <p:nvPr/>
          </p:nvSpPr>
          <p:spPr bwMode="auto">
            <a:xfrm>
              <a:off x="4805276" y="1412776"/>
              <a:ext cx="198772" cy="215444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Aft>
                  <a:spcPts val="1000"/>
                </a:spcAft>
              </a:pPr>
              <a:r>
                <a:rPr lang="pl-PL" altLang="pl-PL" sz="1400" b="1" i="1" smtClean="0">
                  <a:cs typeface="Times New Roman" panose="02020603050405020304" pitchFamily="18" charset="0"/>
                </a:rPr>
                <a:t>L2</a:t>
              </a:r>
              <a:endParaRPr lang="pl-PL" altLang="pl-PL" sz="1400" dirty="0">
                <a:cs typeface="Times New Roman" panose="02020603050405020304" pitchFamily="18" charset="0"/>
              </a:endParaRPr>
            </a:p>
          </p:txBody>
        </p:sp>
      </p:grpSp>
      <p:grpSp>
        <p:nvGrpSpPr>
          <p:cNvPr id="63" name="Wyl_L"/>
          <p:cNvGrpSpPr/>
          <p:nvPr/>
        </p:nvGrpSpPr>
        <p:grpSpPr>
          <a:xfrm>
            <a:off x="3851920" y="1304764"/>
            <a:ext cx="288000" cy="288008"/>
            <a:chOff x="3851920" y="1304764"/>
            <a:chExt cx="288000" cy="288008"/>
          </a:xfrm>
        </p:grpSpPr>
        <p:sp>
          <p:nvSpPr>
            <p:cNvPr id="55" name="Prostokąt 54"/>
            <p:cNvSpPr/>
            <p:nvPr/>
          </p:nvSpPr>
          <p:spPr bwMode="auto">
            <a:xfrm>
              <a:off x="3851920" y="1376772"/>
              <a:ext cx="288000" cy="216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pl-PL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-18"/>
              </a:endParaRPr>
            </a:p>
          </p:txBody>
        </p:sp>
        <p:cxnSp>
          <p:nvCxnSpPr>
            <p:cNvPr id="117" name="Łącznik prostoliniowy 116"/>
            <p:cNvCxnSpPr/>
            <p:nvPr/>
          </p:nvCxnSpPr>
          <p:spPr bwMode="auto">
            <a:xfrm flipV="1">
              <a:off x="3851920" y="1304764"/>
              <a:ext cx="216000" cy="18000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64" name="Wyl_P"/>
          <p:cNvGrpSpPr/>
          <p:nvPr/>
        </p:nvGrpSpPr>
        <p:grpSpPr>
          <a:xfrm>
            <a:off x="5904180" y="1304764"/>
            <a:ext cx="288000" cy="216000"/>
            <a:chOff x="5904180" y="1304764"/>
            <a:chExt cx="288000" cy="216000"/>
          </a:xfrm>
        </p:grpSpPr>
        <p:sp>
          <p:nvSpPr>
            <p:cNvPr id="119" name="Prostokąt 118"/>
            <p:cNvSpPr/>
            <p:nvPr/>
          </p:nvSpPr>
          <p:spPr bwMode="auto">
            <a:xfrm>
              <a:off x="5904180" y="1304764"/>
              <a:ext cx="288000" cy="216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pl-PL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-18"/>
              </a:endParaRPr>
            </a:p>
          </p:txBody>
        </p:sp>
        <p:cxnSp>
          <p:nvCxnSpPr>
            <p:cNvPr id="116" name="Łącznik prostoliniowy 115"/>
            <p:cNvCxnSpPr/>
            <p:nvPr/>
          </p:nvCxnSpPr>
          <p:spPr bwMode="auto">
            <a:xfrm>
              <a:off x="5976156" y="1340768"/>
              <a:ext cx="216000" cy="14400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7" name="Tytuł"/>
          <p:cNvSpPr txBox="1">
            <a:spLocks noChangeArrowheads="1"/>
          </p:cNvSpPr>
          <p:nvPr/>
        </p:nvSpPr>
        <p:spPr bwMode="auto">
          <a:xfrm>
            <a:off x="1943075" y="368660"/>
            <a:ext cx="486832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12813" eaLnBrk="0" hangingPunct="0">
              <a:defRPr/>
            </a:pPr>
            <a:r>
              <a:rPr kumimoji="1" lang="pl-PL" sz="1600" b="1" i="1" kern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Badanie stabilności dynamicznej prostego układu</a:t>
            </a:r>
            <a:endParaRPr kumimoji="1" lang="pl-PL" sz="1600" b="1" i="1" ker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4399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2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8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2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60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600"/>
                            </p:stCondLst>
                            <p:childTnLst>
                              <p:par>
                                <p:cTn id="4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600"/>
                            </p:stCondLst>
                            <p:childTnLst>
                              <p:par>
                                <p:cTn id="51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2000"/>
                            </p:stCondLst>
                            <p:childTnLst>
                              <p:par>
                                <p:cTn id="7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2000"/>
                            </p:stCondLst>
                            <p:childTnLst>
                              <p:par>
                                <p:cTn id="73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9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" grpId="0"/>
      <p:bldP spid="53" grpId="0" animBg="1"/>
      <p:bldP spid="104" grpId="0"/>
      <p:bldP spid="54" grpId="0" animBg="1"/>
      <p:bldP spid="103" grpId="0"/>
      <p:bldP spid="65" grpId="0" animBg="1"/>
      <p:bldP spid="70" grpId="0" animBg="1"/>
      <p:bldP spid="81" grpId="0" animBg="1"/>
      <p:bldP spid="52" grpId="0" animBg="1"/>
      <p:bldP spid="52" grpId="1" animBg="1"/>
      <p:bldP spid="51" grpId="0" animBg="1"/>
      <p:bldP spid="51" grpId="1" animBg="1"/>
      <p:bldP spid="71" grpId="0"/>
      <p:bldP spid="2" grpId="0" animBg="1"/>
      <p:bldP spid="2" grpId="1" animBg="1"/>
      <p:bldP spid="107" grpId="0"/>
      <p:bldP spid="105" grpId="0"/>
      <p:bldP spid="6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3589359" y="260560"/>
            <a:ext cx="1965282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222268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222268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222268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222268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222268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pl-PL" altLang="pl-PL" sz="1400" i="1" kern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Symulacja komputerowa 1</a:t>
            </a:r>
          </a:p>
        </p:txBody>
      </p:sp>
      <p:sp>
        <p:nvSpPr>
          <p:cNvPr id="4" name="pole tekstowe 3"/>
          <p:cNvSpPr txBox="1"/>
          <p:nvPr/>
        </p:nvSpPr>
        <p:spPr>
          <a:xfrm>
            <a:off x="1121837" y="4870959"/>
            <a:ext cx="3738203" cy="64633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pl-PL" sz="1400" i="1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pl-PL" sz="1400" baseline="-25000" smtClean="0">
                <a:latin typeface="Times New Roman" pitchFamily="18" charset="0"/>
                <a:cs typeface="Times New Roman" pitchFamily="18" charset="0"/>
              </a:rPr>
              <a:t>W1</a:t>
            </a:r>
            <a:r>
              <a:rPr lang="pl-PL" sz="1400" smtClean="0">
                <a:latin typeface="Times New Roman" pitchFamily="18" charset="0"/>
                <a:cs typeface="Times New Roman" pitchFamily="18" charset="0"/>
              </a:rPr>
              <a:t>= 140,29 </a:t>
            </a:r>
            <a:r>
              <a:rPr lang="pl-PL" sz="1400" dirty="0" smtClean="0">
                <a:latin typeface="Times New Roman" pitchFamily="18" charset="0"/>
                <a:cs typeface="Times New Roman" pitchFamily="18" charset="0"/>
              </a:rPr>
              <a:t>Ω– normalna praca</a:t>
            </a:r>
          </a:p>
          <a:p>
            <a:r>
              <a:rPr lang="pl-PL" sz="1400" i="1" smtClean="0">
                <a:latin typeface="Times New Roman" pitchFamily="18" charset="0"/>
                <a:cs typeface="Times New Roman" pitchFamily="18" charset="0"/>
              </a:rPr>
              <a:t> X</a:t>
            </a:r>
            <a:r>
              <a:rPr lang="pl-PL" sz="1400" baseline="-25000" smtClean="0">
                <a:latin typeface="Times New Roman" pitchFamily="18" charset="0"/>
                <a:cs typeface="Times New Roman" pitchFamily="18" charset="0"/>
              </a:rPr>
              <a:t>Z </a:t>
            </a:r>
            <a:r>
              <a:rPr lang="pl-PL" sz="1400" smtClean="0">
                <a:latin typeface="Times New Roman" pitchFamily="18" charset="0"/>
                <a:cs typeface="Times New Roman" pitchFamily="18" charset="0"/>
              </a:rPr>
              <a:t>= 363,10 Ω </a:t>
            </a:r>
            <a:r>
              <a:rPr lang="pl-PL" sz="1400" dirty="0" smtClean="0">
                <a:latin typeface="Times New Roman" pitchFamily="18" charset="0"/>
                <a:cs typeface="Times New Roman" pitchFamily="18" charset="0"/>
              </a:rPr>
              <a:t>– stan zwarcia</a:t>
            </a:r>
          </a:p>
          <a:p>
            <a:r>
              <a:rPr lang="pl-PL" sz="1400" i="1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pl-PL" sz="1400" baseline="-25000" smtClean="0">
                <a:latin typeface="Times New Roman" pitchFamily="18" charset="0"/>
                <a:cs typeface="Times New Roman" pitchFamily="18" charset="0"/>
              </a:rPr>
              <a:t>W2</a:t>
            </a:r>
            <a:r>
              <a:rPr lang="pl-PL" sz="1400" smtClean="0">
                <a:latin typeface="Times New Roman" pitchFamily="18" charset="0"/>
                <a:cs typeface="Times New Roman" pitchFamily="18" charset="0"/>
              </a:rPr>
              <a:t>=156,79 </a:t>
            </a:r>
            <a:r>
              <a:rPr lang="pl-PL" sz="1400" dirty="0" smtClean="0">
                <a:latin typeface="Times New Roman" pitchFamily="18" charset="0"/>
                <a:cs typeface="Times New Roman" pitchFamily="18" charset="0"/>
              </a:rPr>
              <a:t>Ω – stan po </a:t>
            </a:r>
            <a:r>
              <a:rPr lang="pl-PL" sz="1400" smtClean="0">
                <a:latin typeface="Times New Roman" pitchFamily="18" charset="0"/>
                <a:cs typeface="Times New Roman" pitchFamily="18" charset="0"/>
              </a:rPr>
              <a:t>wyłączeniu   jednego </a:t>
            </a:r>
            <a:r>
              <a:rPr lang="pl-PL" sz="1400" dirty="0" smtClean="0">
                <a:latin typeface="Times New Roman" pitchFamily="18" charset="0"/>
                <a:cs typeface="Times New Roman" pitchFamily="18" charset="0"/>
              </a:rPr>
              <a:t>toru  </a:t>
            </a:r>
            <a:endParaRPr lang="pl-PL" sz="1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Wykres 5"/>
          <p:cNvGraphicFramePr/>
          <p:nvPr>
            <p:extLst>
              <p:ext uri="{D42A27DB-BD31-4B8C-83A1-F6EECF244321}">
                <p14:modId xmlns:p14="http://schemas.microsoft.com/office/powerpoint/2010/main" val="2076004290"/>
              </p:ext>
            </p:extLst>
          </p:nvPr>
        </p:nvGraphicFramePr>
        <p:xfrm>
          <a:off x="1320744" y="548600"/>
          <a:ext cx="7500990" cy="42148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05718142"/>
              </p:ext>
            </p:extLst>
          </p:nvPr>
        </p:nvGraphicFramePr>
        <p:xfrm>
          <a:off x="4390862" y="4653170"/>
          <a:ext cx="4357718" cy="596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Equation" r:id="rId4" imgW="3060700" imgH="419100" progId="Equation.DSMT4">
                  <p:embed/>
                </p:oleObj>
              </mc:Choice>
              <mc:Fallback>
                <p:oleObj name="Equation" r:id="rId4" imgW="3060700" imgH="4191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90862" y="4653170"/>
                        <a:ext cx="4357718" cy="596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05526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Graphic spid="6" grpId="0">
        <p:bldAsOne/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Przebieg_kąta"/>
          <p:cNvGrpSpPr/>
          <p:nvPr/>
        </p:nvGrpSpPr>
        <p:grpSpPr>
          <a:xfrm>
            <a:off x="1178440" y="761245"/>
            <a:ext cx="7858180" cy="5299683"/>
            <a:chOff x="642910" y="857232"/>
            <a:chExt cx="7858180" cy="5299683"/>
          </a:xfrm>
        </p:grpSpPr>
        <p:graphicFrame>
          <p:nvGraphicFramePr>
            <p:cNvPr id="9" name="Wykres 8"/>
            <p:cNvGraphicFramePr/>
            <p:nvPr>
              <p:extLst>
                <p:ext uri="{D42A27DB-BD31-4B8C-83A1-F6EECF244321}">
                  <p14:modId xmlns:p14="http://schemas.microsoft.com/office/powerpoint/2010/main" val="2895349865"/>
                </p:ext>
              </p:extLst>
            </p:nvPr>
          </p:nvGraphicFramePr>
          <p:xfrm>
            <a:off x="642910" y="857232"/>
            <a:ext cx="7643866" cy="464347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sp>
          <p:nvSpPr>
            <p:cNvPr id="10" name="pole tekstowe 9"/>
            <p:cNvSpPr txBox="1"/>
            <p:nvPr/>
          </p:nvSpPr>
          <p:spPr>
            <a:xfrm>
              <a:off x="857224" y="5572140"/>
              <a:ext cx="764386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l-PL" sz="1600" dirty="0" smtClean="0">
                  <a:latin typeface="Times New Roman" pitchFamily="18" charset="0"/>
                  <a:cs typeface="Times New Roman" pitchFamily="18" charset="0"/>
                </a:rPr>
                <a:t>Współczynnik tłumienia D=1, odległość  zwarcia od generatora 60 km (k=0,6), maksymalny kąt obciążenia 47,4</a:t>
              </a:r>
              <a:r>
                <a:rPr lang="el-GR" sz="1600" dirty="0" smtClean="0">
                  <a:latin typeface="Times New Roman" pitchFamily="18" charset="0"/>
                  <a:cs typeface="Times New Roman" pitchFamily="18" charset="0"/>
                </a:rPr>
                <a:t>°</a:t>
              </a:r>
              <a:r>
                <a:rPr lang="pl-PL" sz="1600" dirty="0" smtClean="0">
                  <a:latin typeface="Times New Roman" pitchFamily="18" charset="0"/>
                  <a:cs typeface="Times New Roman" pitchFamily="18" charset="0"/>
                </a:rPr>
                <a:t>.</a:t>
              </a:r>
              <a:endParaRPr lang="pl-PL" sz="16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1" name="Tytuł"/>
          <p:cNvSpPr txBox="1">
            <a:spLocks noChangeArrowheads="1"/>
          </p:cNvSpPr>
          <p:nvPr/>
        </p:nvSpPr>
        <p:spPr bwMode="auto">
          <a:xfrm>
            <a:off x="3843436" y="234716"/>
            <a:ext cx="1457129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222268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222268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222268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222268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222268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pl-PL" altLang="pl-PL" sz="1400" i="1" kern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Wyniki symulacja 1</a:t>
            </a:r>
          </a:p>
        </p:txBody>
      </p:sp>
    </p:spTree>
    <p:extLst>
      <p:ext uri="{BB962C8B-B14F-4D97-AF65-F5344CB8AC3E}">
        <p14:creationId xmlns:p14="http://schemas.microsoft.com/office/powerpoint/2010/main" val="2336701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Karwia2006">
  <a:themeElements>
    <a:clrScheme name="Karwia2006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rwia2006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Karwia2006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arwia2006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arwia2006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arwia2006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arwia2006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arwia2006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rwia2006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rwia2006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rwia2006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rwia2006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rwia2006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rwia2006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Projekt domyślny">
  <a:themeElements>
    <a:clrScheme name="2_Projekt domyślny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Projekt domyśln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2_Projekt domyśln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Projekt domyślny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Projekt domyślny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Projekt domyślny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Projekt domyślny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Projekt domyślny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Projekt domyślny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Projekt domyślny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Projekt domyślny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Projekt domyślny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Projekt domyślny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Projekt domyślny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3335</TotalTime>
  <Words>671</Words>
  <Application>Microsoft Office PowerPoint</Application>
  <PresentationFormat>Pokaz na ekranie (4:3)</PresentationFormat>
  <Paragraphs>203</Paragraphs>
  <Slides>18</Slides>
  <Notes>1</Notes>
  <HiddenSlides>0</HiddenSlides>
  <MMClips>0</MMClips>
  <ScaleCrop>false</ScaleCrop>
  <HeadingPairs>
    <vt:vector size="6" baseType="variant">
      <vt:variant>
        <vt:lpstr>Motyw</vt:lpstr>
      </vt:variant>
      <vt:variant>
        <vt:i4>2</vt:i4>
      </vt:variant>
      <vt:variant>
        <vt:lpstr>Osadzone serwery OLE</vt:lpstr>
      </vt:variant>
      <vt:variant>
        <vt:i4>1</vt:i4>
      </vt:variant>
      <vt:variant>
        <vt:lpstr>Tytuły slajdów</vt:lpstr>
      </vt:variant>
      <vt:variant>
        <vt:i4>18</vt:i4>
      </vt:variant>
    </vt:vector>
  </HeadingPairs>
  <TitlesOfParts>
    <vt:vector size="21" baseType="lpstr">
      <vt:lpstr>Karwia2006</vt:lpstr>
      <vt:lpstr>2_Projekt domyślny</vt:lpstr>
      <vt:lpstr>Equation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Warsztaty użytkowników programu PLANS</dc:title>
  <dc:creator>tmzdun</dc:creator>
  <cp:lastModifiedBy>ZZ</cp:lastModifiedBy>
  <cp:revision>209</cp:revision>
  <dcterms:created xsi:type="dcterms:W3CDTF">2004-09-15T07:26:02Z</dcterms:created>
  <dcterms:modified xsi:type="dcterms:W3CDTF">2020-12-18T14:39:53Z</dcterms:modified>
</cp:coreProperties>
</file>