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4" r:id="rId1"/>
    <p:sldMasterId id="2147483776" r:id="rId2"/>
  </p:sldMasterIdLst>
  <p:notesMasterIdLst>
    <p:notesMasterId r:id="rId36"/>
  </p:notesMasterIdLst>
  <p:handoutMasterIdLst>
    <p:handoutMasterId r:id="rId37"/>
  </p:handoutMasterIdLst>
  <p:sldIdLst>
    <p:sldId id="303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48" r:id="rId17"/>
    <p:sldId id="349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44" r:id="rId27"/>
    <p:sldId id="339" r:id="rId28"/>
    <p:sldId id="340" r:id="rId29"/>
    <p:sldId id="341" r:id="rId30"/>
    <p:sldId id="343" r:id="rId31"/>
    <p:sldId id="345" r:id="rId32"/>
    <p:sldId id="346" r:id="rId33"/>
    <p:sldId id="347" r:id="rId34"/>
    <p:sldId id="317" r:id="rId35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3qSDhgMNWTSRvUHjdRC0Cw==" hashData="tyMfuxCjxlUo6GPY34k8K3LJ0ds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000099"/>
    <a:srgbClr val="006600"/>
    <a:srgbClr val="003300"/>
    <a:srgbClr val="003366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9" autoAdjust="0"/>
    <p:restoredTop sz="94595" autoAdjust="0"/>
  </p:normalViewPr>
  <p:slideViewPr>
    <p:cSldViewPr>
      <p:cViewPr>
        <p:scale>
          <a:sx n="90" d="100"/>
          <a:sy n="90" d="100"/>
        </p:scale>
        <p:origin x="-13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9266E2E-AE1B-4BA8-A94D-603BB0E4AB8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8363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E897163-9F3C-4C57-A7C3-19FCB5AD9F8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29547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 smtClean="0"/>
              <a:t>Strona tytułowa</a:t>
            </a:r>
          </a:p>
        </p:txBody>
      </p:sp>
      <p:sp>
        <p:nvSpPr>
          <p:cNvPr id="614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F74BA0D-96CD-4515-9FC7-FAA59BB1A948}" type="slidenum">
              <a:rPr lang="pl-PL" altLang="pl-PL" sz="1200" smtClean="0"/>
              <a:pPr/>
              <a:t>1</a:t>
            </a:fld>
            <a:endParaRPr lang="pl-PL" altLang="pl-PL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Times New Roman" pitchFamily="18" charset="0"/>
            </a:endParaRPr>
          </a:p>
        </p:txBody>
      </p:sp>
      <p:sp>
        <p:nvSpPr>
          <p:cNvPr id="3789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7420" indent="-272085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88340" indent="-21766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23674" indent="-21766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59010" indent="-21766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94346" indent="-21766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29682" indent="-21766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65018" indent="-21766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700353" indent="-21766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E2290409-4332-493F-AA1B-12F2EE417E38}" type="slidenum">
              <a:rPr kumimoji="0" lang="pl-PL" altLang="pl-PL" smtClean="0"/>
              <a:pPr>
                <a:spcBef>
                  <a:spcPct val="0"/>
                </a:spcBef>
              </a:pPr>
              <a:t>14</a:t>
            </a:fld>
            <a:endParaRPr kumimoji="0" lang="pl-PL" alt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54E31-F402-487C-88C3-CA3A17DB4975}" type="slidenum">
              <a:rPr lang="pl-PL" smtClean="0"/>
              <a:pPr>
                <a:defRPr/>
              </a:pPr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7073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lo_wymiar_pp_zaokraglon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8316912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73800"/>
            <a:ext cx="7905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35013" y="5032375"/>
            <a:ext cx="527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endParaRPr lang="pl-PL" sz="1800">
              <a:latin typeface="Arial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3595880" y="6308725"/>
            <a:ext cx="28968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l-PL" sz="2000" i="1" smtClean="0">
                <a:solidFill>
                  <a:schemeClr val="bg1"/>
                </a:solidFill>
                <a:latin typeface="Calibri" pitchFamily="34" charset="0"/>
              </a:rPr>
              <a:t>http://www.plans.com.pl</a:t>
            </a:r>
            <a:endParaRPr lang="pl-PL" sz="20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16013" y="1548674"/>
            <a:ext cx="7772400" cy="1869769"/>
          </a:xfrm>
        </p:spPr>
        <p:txBody>
          <a:bodyPr anchor="b"/>
          <a:lstStyle>
            <a:lvl1pPr>
              <a:defRPr lang="pl-PL" sz="3600" i="0" u="none" dirty="0">
                <a:latin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35150" y="3803956"/>
            <a:ext cx="6400800" cy="1443294"/>
          </a:xfrm>
        </p:spPr>
        <p:txBody>
          <a:bodyPr/>
          <a:lstStyle>
            <a:lvl1pPr marL="0" indent="0" algn="ctr">
              <a:buFontTx/>
              <a:buNone/>
              <a:defRPr sz="2400" i="1">
                <a:latin typeface="Calibri" pitchFamily="34" charset="0"/>
              </a:defRPr>
            </a:lvl1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641925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155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21500" y="260350"/>
            <a:ext cx="1909763" cy="586581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87450" y="260350"/>
            <a:ext cx="5581650" cy="586581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068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406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288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76884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90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902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543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4229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2785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383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13893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966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89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30285" y="4406900"/>
            <a:ext cx="7772400" cy="1362075"/>
          </a:xfrm>
        </p:spPr>
        <p:txBody>
          <a:bodyPr anchor="t"/>
          <a:lstStyle>
            <a:lvl1pPr algn="l">
              <a:defRPr sz="3600" b="1" cap="none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en-GB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30285" y="2906713"/>
            <a:ext cx="7772400" cy="1500187"/>
          </a:xfr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83373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187450" y="1196975"/>
            <a:ext cx="3744913" cy="492918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GB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84763" y="1196975"/>
            <a:ext cx="3746500" cy="492918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8797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907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018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135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31186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7910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3300"/>
            </a:gs>
            <a:gs pos="100000">
              <a:srgbClr val="008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lo_wymiar_pp_zaokraglon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8316912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90488"/>
            <a:ext cx="7643813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196975"/>
            <a:ext cx="7643813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</a:p>
        </p:txBody>
      </p:sp>
      <p:pic>
        <p:nvPicPr>
          <p:cNvPr id="1029" name="Picture 5" descr="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73800"/>
            <a:ext cx="7905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735013" y="5032375"/>
            <a:ext cx="527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endParaRPr lang="pl-PL" sz="1800">
              <a:latin typeface="Arial" charset="0"/>
            </a:endParaRP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183031" y="3244241"/>
            <a:ext cx="400110" cy="280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vert270" wrap="square">
            <a:spAutoFit/>
          </a:bodyPr>
          <a:lstStyle/>
          <a:p>
            <a:pPr marL="0" indent="0" algn="ctr" eaLnBrk="1" hangingPunct="1">
              <a:tabLst>
                <a:tab pos="5745163" algn="l"/>
              </a:tabLst>
              <a:defRPr/>
            </a:pPr>
            <a:r>
              <a:rPr lang="pl-PL" sz="1400" b="1" i="1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Times New Roman" pitchFamily="18" charset="0"/>
              </a:rPr>
              <a:t>Z.Zdun,  K</a:t>
            </a:r>
            <a:r>
              <a:rPr lang="pl-PL" sz="1400" b="1" i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Times New Roman" pitchFamily="18" charset="0"/>
              </a:rPr>
              <a:t>. Księżyk</a:t>
            </a:r>
            <a:r>
              <a:rPr lang="pl-PL" sz="1400" b="1" i="1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Times New Roman" pitchFamily="18" charset="0"/>
              </a:rPr>
              <a:t>,  T</a:t>
            </a:r>
            <a:r>
              <a:rPr lang="pl-PL" sz="1400" b="1" i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Times New Roman" pitchFamily="18" charset="0"/>
              </a:rPr>
              <a:t>. Zdun</a:t>
            </a:r>
            <a:endParaRPr lang="pl-PL" sz="1400" b="1" i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7683336" y="6400800"/>
            <a:ext cx="1262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2000" tIns="0" rIns="72000" bIns="0">
            <a:spAutoFit/>
          </a:bodyPr>
          <a:lstStyle/>
          <a:p>
            <a:pPr marL="0" indent="0" algn="r" eaLnBrk="1" hangingPunct="1">
              <a:tabLst>
                <a:tab pos="5745163" algn="l"/>
              </a:tabLst>
              <a:defRPr/>
            </a:pPr>
            <a:fld id="{34202E44-C938-40AA-B568-A228CA52DE24}" type="slidenum">
              <a:rPr lang="pl-PL" sz="1600" b="1" i="1" kern="1200" smtClean="0">
                <a:solidFill>
                  <a:schemeClr val="bg1"/>
                </a:solidFill>
                <a:effectLst/>
                <a:latin typeface="Calibri" pitchFamily="34" charset="0"/>
                <a:ea typeface="+mn-ea"/>
                <a:cs typeface="+mn-cs"/>
              </a:rPr>
              <a:pPr marL="0" indent="0" algn="r" eaLnBrk="1" hangingPunct="1">
                <a:tabLst>
                  <a:tab pos="5745163" algn="l"/>
                </a:tabLst>
                <a:defRPr/>
              </a:pPr>
              <a:t>‹#›</a:t>
            </a:fld>
            <a:r>
              <a:rPr lang="pl-PL" sz="1600" b="1" i="1" kern="1200" smtClean="0">
                <a:solidFill>
                  <a:schemeClr val="bg1"/>
                </a:solidFill>
                <a:effectLst/>
                <a:latin typeface="Calibri" pitchFamily="34" charset="0"/>
                <a:ea typeface="+mn-ea"/>
                <a:cs typeface="+mn-cs"/>
              </a:rPr>
              <a:t>/31</a:t>
            </a:r>
            <a:endParaRPr lang="pl-PL" sz="20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 userDrawn="1"/>
        </p:nvSpPr>
        <p:spPr bwMode="auto">
          <a:xfrm>
            <a:off x="3928989" y="6396542"/>
            <a:ext cx="18371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0" indent="0" algn="ctr" eaLnBrk="1" hangingPunct="1">
              <a:tabLst>
                <a:tab pos="5745163" algn="l"/>
              </a:tabLst>
              <a:defRPr/>
            </a:pPr>
            <a:r>
              <a:rPr lang="pl-PL" sz="1600" b="1" i="1" kern="1200" smtClean="0">
                <a:solidFill>
                  <a:schemeClr val="bg1"/>
                </a:solidFill>
                <a:effectLst/>
                <a:latin typeface="Calibri" pitchFamily="34" charset="0"/>
                <a:ea typeface="+mn-ea"/>
                <a:cs typeface="+mn-cs"/>
              </a:rPr>
              <a:t>Obliczenia zwarciowe</a:t>
            </a:r>
            <a:endParaRPr lang="pl-PL" sz="20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68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2268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2268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2268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2268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3300"/>
            </a:gs>
            <a:gs pos="100000">
              <a:srgbClr val="008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lo_wymiar_pp_zaokraglon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8316912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73800"/>
            <a:ext cx="7905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735013" y="5032375"/>
            <a:ext cx="527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endParaRPr lang="pl-PL" sz="1800">
              <a:latin typeface="Arial" charset="0"/>
            </a:endParaRP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1592263" y="6308725"/>
            <a:ext cx="6904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l-PL" sz="2000" i="1">
                <a:solidFill>
                  <a:schemeClr val="bg1"/>
                </a:solidFill>
                <a:latin typeface="Arial" charset="0"/>
              </a:rPr>
              <a:t>Warsztaty użytkowników programu PLANS – Kościelisko’10</a:t>
            </a:r>
          </a:p>
        </p:txBody>
      </p:sp>
      <p:pic>
        <p:nvPicPr>
          <p:cNvPr id="2054" name="Picture 6" descr="tl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3200" y="-6324600"/>
            <a:ext cx="1465262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21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34.wmf"/><Relationship Id="rId18" Type="http://schemas.openxmlformats.org/officeDocument/2006/relationships/oleObject" Target="../embeddings/oleObject32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29.bin"/><Relationship Id="rId1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1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5" Type="http://schemas.openxmlformats.org/officeDocument/2006/relationships/image" Target="../media/image35.wmf"/><Relationship Id="rId10" Type="http://schemas.openxmlformats.org/officeDocument/2006/relationships/oleObject" Target="../embeddings/oleObject28.bin"/><Relationship Id="rId19" Type="http://schemas.openxmlformats.org/officeDocument/2006/relationships/image" Target="../media/image37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30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3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39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43.wmf"/><Relationship Id="rId3" Type="http://schemas.openxmlformats.org/officeDocument/2006/relationships/image" Target="../media/image48.png"/><Relationship Id="rId7" Type="http://schemas.openxmlformats.org/officeDocument/2006/relationships/image" Target="../media/image430.png"/><Relationship Id="rId12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2.png"/><Relationship Id="rId1" Type="http://schemas.openxmlformats.org/officeDocument/2006/relationships/vmlDrawing" Target="../drawings/vmlDrawing9.vml"/><Relationship Id="rId6" Type="http://schemas.openxmlformats.org/officeDocument/2006/relationships/image" Target="../media/image420.png"/><Relationship Id="rId11" Type="http://schemas.openxmlformats.org/officeDocument/2006/relationships/image" Target="../media/image42.wmf"/><Relationship Id="rId5" Type="http://schemas.openxmlformats.org/officeDocument/2006/relationships/image" Target="../media/image41.png"/><Relationship Id="rId15" Type="http://schemas.openxmlformats.org/officeDocument/2006/relationships/image" Target="../media/image44.wmf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49.png"/><Relationship Id="rId9" Type="http://schemas.openxmlformats.org/officeDocument/2006/relationships/image" Target="../media/image51.png"/><Relationship Id="rId14" Type="http://schemas.openxmlformats.org/officeDocument/2006/relationships/oleObject" Target="../embeddings/oleObject39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image" Target="../media/image58.png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43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4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3.png"/><Relationship Id="rId7" Type="http://schemas.openxmlformats.org/officeDocument/2006/relationships/image" Target="../media/image59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4.png"/><Relationship Id="rId9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2.png"/><Relationship Id="rId7" Type="http://schemas.openxmlformats.org/officeDocument/2006/relationships/image" Target="../media/image69.png"/><Relationship Id="rId2" Type="http://schemas.openxmlformats.org/officeDocument/2006/relationships/image" Target="../media/image5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0.png"/><Relationship Id="rId3" Type="http://schemas.openxmlformats.org/officeDocument/2006/relationships/image" Target="../media/image620.png"/><Relationship Id="rId7" Type="http://schemas.openxmlformats.org/officeDocument/2006/relationships/image" Target="../media/image691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1.png"/><Relationship Id="rId5" Type="http://schemas.openxmlformats.org/officeDocument/2006/relationships/image" Target="../media/image671.png"/><Relationship Id="rId4" Type="http://schemas.openxmlformats.org/officeDocument/2006/relationships/image" Target="../media/image660.png"/><Relationship Id="rId9" Type="http://schemas.openxmlformats.org/officeDocument/2006/relationships/image" Target="../media/image68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10.png"/><Relationship Id="rId7" Type="http://schemas.openxmlformats.org/officeDocument/2006/relationships/image" Target="../media/image700.png"/><Relationship Id="rId2" Type="http://schemas.openxmlformats.org/officeDocument/2006/relationships/image" Target="../media/image7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0.png"/><Relationship Id="rId5" Type="http://schemas.openxmlformats.org/officeDocument/2006/relationships/image" Target="../media/image73.png"/><Relationship Id="rId4" Type="http://schemas.openxmlformats.org/officeDocument/2006/relationships/image" Target="../media/image7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54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59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1850" y="4286250"/>
            <a:ext cx="380365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pl-PL" sz="2400" i="1" kern="0">
                <a:latin typeface="Calibri" pitchFamily="34" charset="0"/>
              </a:rPr>
              <a:t>dr inż. Zbigniew Zdun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pl-PL" sz="2400" b="1"/>
              <a:t>† </a:t>
            </a:r>
            <a:r>
              <a:rPr lang="pl-PL" sz="2400" i="1" kern="0" smtClean="0">
                <a:latin typeface="Calibri" pitchFamily="34" charset="0"/>
              </a:rPr>
              <a:t>dr </a:t>
            </a:r>
            <a:r>
              <a:rPr lang="pl-PL" sz="2400" i="1" kern="0">
                <a:latin typeface="Calibri" pitchFamily="34" charset="0"/>
              </a:rPr>
              <a:t>inż. Krzysztof Księżyk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pl-PL" sz="2400" i="1" kern="0">
                <a:latin typeface="Calibri" pitchFamily="34" charset="0"/>
              </a:rPr>
              <a:t>mgr inż. Tomasz Zdun</a:t>
            </a:r>
          </a:p>
          <a:p>
            <a:pPr algn="ctr" eaLnBrk="1" hangingPunct="1">
              <a:spcBef>
                <a:spcPts val="0"/>
              </a:spcBef>
              <a:defRPr/>
            </a:pPr>
            <a:endParaRPr lang="pl-PL" sz="2400" b="1" i="1" kern="0" dirty="0">
              <a:latin typeface="Calibri" pitchFamily="34" charset="0"/>
            </a:endParaRPr>
          </a:p>
        </p:txBody>
      </p:sp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6856413" y="347663"/>
            <a:ext cx="1820862" cy="823912"/>
          </a:xfrm>
          <a:prstGeom prst="rect">
            <a:avLst/>
          </a:prstGeom>
          <a:solidFill>
            <a:srgbClr val="66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l-PL" altLang="pl-PL"/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6683375" y="500063"/>
            <a:ext cx="1851025" cy="854075"/>
          </a:xfrm>
          <a:prstGeom prst="rect">
            <a:avLst/>
          </a:prstGeom>
          <a:solidFill>
            <a:srgbClr val="66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l-PL" altLang="pl-PL"/>
          </a:p>
        </p:txBody>
      </p:sp>
      <p:sp>
        <p:nvSpPr>
          <p:cNvPr id="3077" name="Text Box 3"/>
          <p:cNvSpPr txBox="1">
            <a:spLocks noChangeArrowheads="1"/>
          </p:cNvSpPr>
          <p:nvPr/>
        </p:nvSpPr>
        <p:spPr bwMode="auto">
          <a:xfrm>
            <a:off x="6494463" y="742950"/>
            <a:ext cx="1892300" cy="846138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altLang="pl-PL" sz="1200" b="1" i="1">
                <a:latin typeface="Calibri" pitchFamily="34" charset="0"/>
              </a:rPr>
              <a:t>Plans Sp. z o.o.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pl-PL" sz="1100" i="1">
                <a:latin typeface="Calibri" pitchFamily="34" charset="0"/>
              </a:rPr>
              <a:t>email:plans@plans.com.pl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altLang="pl-PL" sz="1000">
                <a:latin typeface="Calibri" pitchFamily="34" charset="0"/>
              </a:rPr>
              <a:t>tel. 603 590 726</a:t>
            </a:r>
            <a:endParaRPr lang="pl-PL" altLang="pl-PL" sz="1800">
              <a:latin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78880" y="2832546"/>
            <a:ext cx="379270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9638"/>
            <a:r>
              <a:rPr lang="pl-PL" altLang="pl-PL" sz="2800" i="1" kern="0" smtClean="0">
                <a:solidFill>
                  <a:srgbClr val="0070C0"/>
                </a:solidFill>
              </a:rPr>
              <a:t>Obliczenia zwarciowe</a:t>
            </a:r>
            <a:endParaRPr kumimoji="1" lang="pl-PL" altLang="pl-PL" sz="2800" i="1" kern="0" smtClean="0">
              <a:solidFill>
                <a:srgbClr val="0070C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89082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xt_wsp_m,n"/>
          <p:cNvSpPr>
            <a:spLocks noChangeArrowheads="1"/>
          </p:cNvSpPr>
          <p:nvPr/>
        </p:nvSpPr>
        <p:spPr bwMode="auto">
          <a:xfrm>
            <a:off x="1979712" y="5697252"/>
            <a:ext cx="55287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sz="14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współczynniki m,n są funkcjami czasu dla jakiego obliczamy prąd cieplny</a:t>
            </a:r>
            <a:endParaRPr kumimoji="0" lang="pl-PL" altLang="pl-PL" sz="1400" b="1" i="1">
              <a:solidFill>
                <a:srgbClr val="002060"/>
              </a:solidFill>
              <a:latin typeface="Times New Roman" pitchFamily="18" charset="0"/>
            </a:endParaRPr>
          </a:p>
        </p:txBody>
      </p:sp>
      <p:grpSp>
        <p:nvGrpSpPr>
          <p:cNvPr id="30" name="Ith_gdzie"/>
          <p:cNvGrpSpPr/>
          <p:nvPr/>
        </p:nvGrpSpPr>
        <p:grpSpPr>
          <a:xfrm>
            <a:off x="1939264" y="4617712"/>
            <a:ext cx="7061228" cy="1006371"/>
            <a:chOff x="1547664" y="4617712"/>
            <a:chExt cx="7061228" cy="1006371"/>
          </a:xfrm>
        </p:grpSpPr>
        <p:sp>
          <p:nvSpPr>
            <p:cNvPr id="88" name="Txt_IB"/>
            <p:cNvSpPr>
              <a:spLocks noChangeArrowheads="1"/>
            </p:cNvSpPr>
            <p:nvPr/>
          </p:nvSpPr>
          <p:spPr bwMode="auto">
            <a:xfrm>
              <a:off x="1576493" y="4617712"/>
              <a:ext cx="43922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400" b="1" i="1" smtClean="0">
                  <a:solidFill>
                    <a:srgbClr val="002060"/>
                  </a:solidFill>
                  <a:latin typeface="Times New Roman" pitchFamily="18" charset="0"/>
                </a:rPr>
                <a:t>gdzie:</a:t>
              </a:r>
            </a:p>
          </p:txBody>
        </p:sp>
        <p:sp>
          <p:nvSpPr>
            <p:cNvPr id="89" name="Txt_IB"/>
            <p:cNvSpPr>
              <a:spLocks noChangeArrowheads="1"/>
            </p:cNvSpPr>
            <p:nvPr/>
          </p:nvSpPr>
          <p:spPr bwMode="auto">
            <a:xfrm>
              <a:off x="1547664" y="4905744"/>
              <a:ext cx="70612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sz="1400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 </a:t>
              </a:r>
              <a:r>
                <a:rPr lang="pl-PL" sz="14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współczynniki </a:t>
              </a:r>
              <a:r>
                <a:rPr lang="pl-PL" sz="1400" b="1" i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odpowiadający za wzrost efektu cieplnego spowodowany prądem udarowym</a:t>
              </a:r>
              <a:endParaRPr kumimoji="0" lang="pl-PL" altLang="pl-PL" sz="1400" b="1" i="1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91" name="Txt_IB"/>
            <p:cNvSpPr>
              <a:spLocks noChangeArrowheads="1"/>
            </p:cNvSpPr>
            <p:nvPr/>
          </p:nvSpPr>
          <p:spPr bwMode="auto">
            <a:xfrm>
              <a:off x="1547664" y="5193196"/>
              <a:ext cx="606095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sz="1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pl-PL" sz="1400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l-PL" sz="14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współczynniki </a:t>
              </a:r>
              <a:r>
                <a:rPr lang="pl-PL" sz="1400" b="1" i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odpowiadający za zmniejszenie  efektu cieplnego spowodowany 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sz="14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l-PL" sz="1400" b="1" i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zmianą wartości składowej okresowej</a:t>
              </a:r>
              <a:endParaRPr kumimoji="0" lang="pl-PL" altLang="pl-PL" sz="1400" b="1" i="1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9" name="Ith"/>
          <p:cNvGrpSpPr/>
          <p:nvPr/>
        </p:nvGrpSpPr>
        <p:grpSpPr>
          <a:xfrm>
            <a:off x="1577496" y="4257092"/>
            <a:ext cx="3704998" cy="308610"/>
            <a:chOff x="1185896" y="4257092"/>
            <a:chExt cx="3704998" cy="308610"/>
          </a:xfrm>
        </p:grpSpPr>
        <p:sp>
          <p:nvSpPr>
            <p:cNvPr id="52" name="Txt_Ith"/>
            <p:cNvSpPr>
              <a:spLocks noChangeArrowheads="1"/>
            </p:cNvSpPr>
            <p:nvPr/>
          </p:nvSpPr>
          <p:spPr bwMode="auto">
            <a:xfrm>
              <a:off x="1185896" y="4329681"/>
              <a:ext cx="234198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400" b="1" i="1">
                  <a:solidFill>
                    <a:srgbClr val="002060"/>
                  </a:solidFill>
                  <a:latin typeface="Times New Roman" pitchFamily="18" charset="0"/>
                </a:rPr>
                <a:t>I</a:t>
              </a:r>
              <a:r>
                <a:rPr kumimoji="0" lang="pl-PL" altLang="pl-PL" sz="1400" b="1" i="1" baseline="-25000">
                  <a:solidFill>
                    <a:srgbClr val="002060"/>
                  </a:solidFill>
                  <a:latin typeface="Times New Roman" pitchFamily="18" charset="0"/>
                </a:rPr>
                <a:t>th</a:t>
              </a:r>
              <a:r>
                <a:rPr kumimoji="0" lang="pl-PL" altLang="pl-PL" sz="1400" b="1" i="1">
                  <a:solidFill>
                    <a:srgbClr val="002060"/>
                  </a:solidFill>
                  <a:latin typeface="Times New Roman" pitchFamily="18" charset="0"/>
                </a:rPr>
                <a:t> – prąd cieplny (t sekundowy)</a:t>
              </a:r>
            </a:p>
          </p:txBody>
        </p:sp>
        <p:graphicFrame>
          <p:nvGraphicFramePr>
            <p:cNvPr id="24" name="Obiek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1790252"/>
                </p:ext>
              </p:extLst>
            </p:nvPr>
          </p:nvGraphicFramePr>
          <p:xfrm>
            <a:off x="3707889" y="4257092"/>
            <a:ext cx="1183005" cy="3086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50" name="Równanie" r:id="rId3" imgW="876300" imgH="228600" progId="Equation.3">
                    <p:embed/>
                  </p:oleObj>
                </mc:Choice>
                <mc:Fallback>
                  <p:oleObj name="Równanie" r:id="rId3" imgW="8763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7889" y="4257092"/>
                          <a:ext cx="1183005" cy="30861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" name="IB_gdzie"/>
          <p:cNvGrpSpPr/>
          <p:nvPr/>
        </p:nvGrpSpPr>
        <p:grpSpPr>
          <a:xfrm>
            <a:off x="2263300" y="2207766"/>
            <a:ext cx="5793711" cy="2012161"/>
            <a:chOff x="1871700" y="2207766"/>
            <a:chExt cx="5793711" cy="2012161"/>
          </a:xfrm>
        </p:grpSpPr>
        <p:sp>
          <p:nvSpPr>
            <p:cNvPr id="66" name="Txt_IB"/>
            <p:cNvSpPr>
              <a:spLocks noChangeArrowheads="1"/>
            </p:cNvSpPr>
            <p:nvPr/>
          </p:nvSpPr>
          <p:spPr bwMode="auto">
            <a:xfrm>
              <a:off x="1871700" y="2207766"/>
              <a:ext cx="43922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400" b="1" i="1" smtClean="0">
                  <a:solidFill>
                    <a:srgbClr val="002060"/>
                  </a:solidFill>
                  <a:latin typeface="Times New Roman" pitchFamily="18" charset="0"/>
                </a:rPr>
                <a:t>gdzie:</a:t>
              </a:r>
            </a:p>
          </p:txBody>
        </p:sp>
        <p:sp>
          <p:nvSpPr>
            <p:cNvPr id="68" name="Txt_IB"/>
            <p:cNvSpPr>
              <a:spLocks noChangeArrowheads="1"/>
            </p:cNvSpPr>
            <p:nvPr/>
          </p:nvSpPr>
          <p:spPr bwMode="auto">
            <a:xfrm>
              <a:off x="2841240" y="3142128"/>
              <a:ext cx="348172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400" b="1" i="1" smtClean="0">
                  <a:solidFill>
                    <a:srgbClr val="002060"/>
                  </a:solidFill>
                  <a:latin typeface="Times New Roman" pitchFamily="18" charset="0"/>
                </a:rPr>
                <a:t>– udział w prądzie zwarcie od i-tego generatora</a:t>
              </a:r>
              <a:endParaRPr kumimoji="0" lang="pl-PL" altLang="pl-PL" sz="1400" b="1" i="1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4" name="Obiek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01397055"/>
                </p:ext>
              </p:extLst>
            </p:nvPr>
          </p:nvGraphicFramePr>
          <p:xfrm>
            <a:off x="2447764" y="3068960"/>
            <a:ext cx="342752" cy="3084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51" name="Równanie" r:id="rId5" imgW="253890" imgH="228501" progId="Equation.3">
                    <p:embed/>
                  </p:oleObj>
                </mc:Choice>
                <mc:Fallback>
                  <p:oleObj name="Równanie" r:id="rId5" imgW="253890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7764" y="3068960"/>
                          <a:ext cx="342752" cy="3084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" name="Txt_IB"/>
            <p:cNvSpPr>
              <a:spLocks noChangeArrowheads="1"/>
            </p:cNvSpPr>
            <p:nvPr/>
          </p:nvSpPr>
          <p:spPr bwMode="auto">
            <a:xfrm>
              <a:off x="2841237" y="3456540"/>
              <a:ext cx="317074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400" b="1" i="1" smtClean="0">
                  <a:solidFill>
                    <a:srgbClr val="002060"/>
                  </a:solidFill>
                  <a:latin typeface="Times New Roman" pitchFamily="18" charset="0"/>
                </a:rPr>
                <a:t>– udział w prądzie zwarcie od j-tego silnika</a:t>
              </a:r>
              <a:endParaRPr kumimoji="0" lang="pl-PL" altLang="pl-PL" sz="1400" b="1" i="1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6" name="Obiek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5963221"/>
                </p:ext>
              </p:extLst>
            </p:nvPr>
          </p:nvGraphicFramePr>
          <p:xfrm>
            <a:off x="2447764" y="3392996"/>
            <a:ext cx="359733" cy="3426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52" name="Równanie" r:id="rId7" imgW="266469" imgH="253780" progId="Equation.3">
                    <p:embed/>
                  </p:oleObj>
                </mc:Choice>
                <mc:Fallback>
                  <p:oleObj name="Równanie" r:id="rId7" imgW="266469" imgH="2537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7764" y="3392996"/>
                          <a:ext cx="359733" cy="34260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7" name="Txt_IB"/>
            <p:cNvSpPr>
              <a:spLocks noChangeArrowheads="1"/>
            </p:cNvSpPr>
            <p:nvPr/>
          </p:nvSpPr>
          <p:spPr bwMode="auto">
            <a:xfrm>
              <a:off x="2847020" y="2638072"/>
              <a:ext cx="453329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400" b="1" i="1" smtClean="0">
                  <a:solidFill>
                    <a:srgbClr val="002060"/>
                  </a:solidFill>
                  <a:latin typeface="Times New Roman" pitchFamily="18" charset="0"/>
                </a:rPr>
                <a:t>– stosunek spadku napięcia na reaktancji generatora/silnika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400" b="1" i="1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kumimoji="0" lang="pl-PL" altLang="pl-PL" sz="1400" b="1" i="1" smtClean="0">
                  <a:solidFill>
                    <a:srgbClr val="002060"/>
                  </a:solidFill>
                  <a:latin typeface="Times New Roman" pitchFamily="18" charset="0"/>
                </a:rPr>
                <a:t>  do Un jako odległość generatora/silnika od miejsca zwarcia</a:t>
              </a:r>
              <a:endParaRPr kumimoji="0" lang="pl-PL" altLang="pl-PL" sz="1400" b="1" i="1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8" name="Obiek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9516652"/>
                </p:ext>
              </p:extLst>
            </p:nvPr>
          </p:nvGraphicFramePr>
          <p:xfrm>
            <a:off x="1932243" y="2565480"/>
            <a:ext cx="929873" cy="4845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53" name="Równanie" r:id="rId9" imgW="672808" imgH="355446" progId="Equation.3">
                    <p:embed/>
                  </p:oleObj>
                </mc:Choice>
                <mc:Fallback>
                  <p:oleObj name="Równanie" r:id="rId9" imgW="672808" imgH="355446" progId="Equation.3">
                    <p:embed/>
                    <p:pic>
                      <p:nvPicPr>
                        <p:cNvPr id="0" name="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2243" y="2565480"/>
                          <a:ext cx="929873" cy="4845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5" name="Txt_IB"/>
            <p:cNvSpPr>
              <a:spLocks noChangeArrowheads="1"/>
            </p:cNvSpPr>
            <p:nvPr/>
          </p:nvSpPr>
          <p:spPr bwMode="auto">
            <a:xfrm>
              <a:off x="2519772" y="3789040"/>
              <a:ext cx="5145639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sz="1400" i="1">
                  <a:sym typeface="Symbol"/>
                </a:rPr>
                <a:t></a:t>
              </a:r>
              <a:r>
                <a:rPr lang="pl-PL" sz="1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, q </a:t>
              </a:r>
              <a:r>
                <a:rPr lang="pl-PL" sz="14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współczynniki zmniejszające udział od </a:t>
              </a:r>
              <a:r>
                <a:rPr lang="pl-PL" sz="1400" b="1" i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generatora/silnika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4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pl-PL" altLang="pl-PL" sz="1400" b="1" i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zależne od czasu trwania zwarcia (otwarcia styków wyłącznika)</a:t>
              </a:r>
              <a:endParaRPr kumimoji="0" lang="pl-PL" altLang="pl-PL" sz="1400" b="1" i="1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7" name="IB"/>
          <p:cNvGrpSpPr/>
          <p:nvPr/>
        </p:nvGrpSpPr>
        <p:grpSpPr>
          <a:xfrm>
            <a:off x="1554293" y="1716235"/>
            <a:ext cx="6500976" cy="792480"/>
            <a:chOff x="1203372" y="1716235"/>
            <a:chExt cx="6500976" cy="792480"/>
          </a:xfrm>
        </p:grpSpPr>
        <p:sp>
          <p:nvSpPr>
            <p:cNvPr id="53" name="Txt_IB"/>
            <p:cNvSpPr>
              <a:spLocks noChangeArrowheads="1"/>
            </p:cNvSpPr>
            <p:nvPr/>
          </p:nvSpPr>
          <p:spPr bwMode="auto">
            <a:xfrm>
              <a:off x="1203372" y="1896255"/>
              <a:ext cx="172483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400" b="1" i="1">
                  <a:solidFill>
                    <a:srgbClr val="002060"/>
                  </a:solidFill>
                  <a:latin typeface="Times New Roman" pitchFamily="18" charset="0"/>
                </a:rPr>
                <a:t>I</a:t>
              </a:r>
              <a:r>
                <a:rPr kumimoji="0" lang="pl-PL" altLang="pl-PL" sz="1400" b="1" i="1" baseline="-25000">
                  <a:solidFill>
                    <a:srgbClr val="002060"/>
                  </a:solidFill>
                  <a:latin typeface="Times New Roman" pitchFamily="18" charset="0"/>
                </a:rPr>
                <a:t>B</a:t>
              </a:r>
              <a:r>
                <a:rPr kumimoji="0" lang="pl-PL" altLang="pl-PL" sz="1400" b="1" i="1">
                  <a:solidFill>
                    <a:srgbClr val="002060"/>
                  </a:solidFill>
                  <a:latin typeface="Times New Roman" pitchFamily="18" charset="0"/>
                </a:rPr>
                <a:t> – prąd wyłączeniowy</a:t>
              </a:r>
            </a:p>
          </p:txBody>
        </p:sp>
        <p:graphicFrame>
          <p:nvGraphicFramePr>
            <p:cNvPr id="12" name="Obiek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1554968"/>
                </p:ext>
              </p:extLst>
            </p:nvPr>
          </p:nvGraphicFramePr>
          <p:xfrm>
            <a:off x="3147588" y="1716235"/>
            <a:ext cx="4556760" cy="792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54" name="Równanie" r:id="rId11" imgW="3505200" imgH="609600" progId="Equation.3">
                    <p:embed/>
                  </p:oleObj>
                </mc:Choice>
                <mc:Fallback>
                  <p:oleObj name="Równanie" r:id="rId11" imgW="3505200" imgH="609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7588" y="1716235"/>
                          <a:ext cx="4556760" cy="792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ip"/>
          <p:cNvGrpSpPr/>
          <p:nvPr/>
        </p:nvGrpSpPr>
        <p:grpSpPr>
          <a:xfrm>
            <a:off x="1554293" y="1268760"/>
            <a:ext cx="4657129" cy="381000"/>
            <a:chOff x="1247019" y="1268760"/>
            <a:chExt cx="4657129" cy="381000"/>
          </a:xfrm>
        </p:grpSpPr>
        <p:sp>
          <p:nvSpPr>
            <p:cNvPr id="55" name="Txt_ip"/>
            <p:cNvSpPr>
              <a:spLocks noChangeArrowheads="1"/>
            </p:cNvSpPr>
            <p:nvPr/>
          </p:nvSpPr>
          <p:spPr bwMode="auto">
            <a:xfrm>
              <a:off x="1247019" y="1340769"/>
              <a:ext cx="131286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400" b="1" i="1">
                  <a:solidFill>
                    <a:srgbClr val="002060"/>
                  </a:solidFill>
                  <a:latin typeface="Times New Roman" pitchFamily="18" charset="0"/>
                </a:rPr>
                <a:t>i</a:t>
              </a:r>
              <a:r>
                <a:rPr kumimoji="0" lang="pl-PL" altLang="pl-PL" sz="1400" b="1" i="1" baseline="-25000">
                  <a:solidFill>
                    <a:srgbClr val="002060"/>
                  </a:solidFill>
                  <a:latin typeface="Times New Roman" pitchFamily="18" charset="0"/>
                </a:rPr>
                <a:t>p</a:t>
              </a:r>
              <a:r>
                <a:rPr kumimoji="0" lang="pl-PL" altLang="pl-PL" sz="1400" b="1" i="1">
                  <a:solidFill>
                    <a:srgbClr val="002060"/>
                  </a:solidFill>
                  <a:latin typeface="Times New Roman" pitchFamily="18" charset="0"/>
                </a:rPr>
                <a:t> – prąd udarowy</a:t>
              </a:r>
            </a:p>
          </p:txBody>
        </p:sp>
        <p:graphicFrame>
          <p:nvGraphicFramePr>
            <p:cNvPr id="7" name="Obiek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4307388"/>
                </p:ext>
              </p:extLst>
            </p:nvPr>
          </p:nvGraphicFramePr>
          <p:xfrm>
            <a:off x="2735793" y="1268760"/>
            <a:ext cx="123825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55" name="Równanie" r:id="rId13" imgW="825500" imgH="254000" progId="Equation.3">
                    <p:embed/>
                  </p:oleObj>
                </mc:Choice>
                <mc:Fallback>
                  <p:oleObj name="Równanie" r:id="rId13" imgW="825500" imgH="254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5793" y="1268760"/>
                          <a:ext cx="1238250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iek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7947767"/>
                </p:ext>
              </p:extLst>
            </p:nvPr>
          </p:nvGraphicFramePr>
          <p:xfrm>
            <a:off x="4273024" y="1307047"/>
            <a:ext cx="1631124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56" name="Równanie" r:id="rId15" imgW="1308100" imgH="228600" progId="Equation.3">
                    <p:embed/>
                  </p:oleObj>
                </mc:Choice>
                <mc:Fallback>
                  <p:oleObj name="Równanie" r:id="rId15" imgW="1308100" imgH="228600" progId="Equation.3">
                    <p:embed/>
                    <p:pic>
                      <p:nvPicPr>
                        <p:cNvPr id="0" name="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3024" y="1307047"/>
                          <a:ext cx="1631124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Ik&quot;"/>
          <p:cNvGrpSpPr/>
          <p:nvPr/>
        </p:nvGrpSpPr>
        <p:grpSpPr>
          <a:xfrm>
            <a:off x="1554293" y="620688"/>
            <a:ext cx="3337299" cy="541102"/>
            <a:chOff x="1162693" y="620688"/>
            <a:chExt cx="3337299" cy="541102"/>
          </a:xfrm>
        </p:grpSpPr>
        <p:sp>
          <p:nvSpPr>
            <p:cNvPr id="57" name="Txt_Ik&quot;"/>
            <p:cNvSpPr>
              <a:spLocks noChangeArrowheads="1"/>
            </p:cNvSpPr>
            <p:nvPr/>
          </p:nvSpPr>
          <p:spPr bwMode="auto">
            <a:xfrm>
              <a:off x="1162693" y="765283"/>
              <a:ext cx="2218556" cy="236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400" b="1" i="1">
                  <a:solidFill>
                    <a:srgbClr val="002060"/>
                  </a:solidFill>
                  <a:latin typeface="Times New Roman" pitchFamily="18" charset="0"/>
                </a:rPr>
                <a:t>I</a:t>
              </a:r>
              <a:r>
                <a:rPr kumimoji="0" lang="pl-PL" altLang="pl-PL" sz="1400" b="1" i="1" baseline="-25000">
                  <a:solidFill>
                    <a:srgbClr val="002060"/>
                  </a:solidFill>
                  <a:latin typeface="Times New Roman" pitchFamily="18" charset="0"/>
                </a:rPr>
                <a:t>k</a:t>
              </a:r>
              <a:r>
                <a:rPr kumimoji="0" lang="pl-PL" altLang="pl-PL" sz="1400" b="1" i="1" baseline="30000">
                  <a:solidFill>
                    <a:srgbClr val="002060"/>
                  </a:solidFill>
                  <a:latin typeface="Times New Roman" pitchFamily="18" charset="0"/>
                </a:rPr>
                <a:t>”</a:t>
              </a:r>
              <a:r>
                <a:rPr kumimoji="0" lang="pl-PL" altLang="pl-PL" sz="1400" b="1" i="1">
                  <a:solidFill>
                    <a:srgbClr val="002060"/>
                  </a:solidFill>
                  <a:latin typeface="Times New Roman" pitchFamily="18" charset="0"/>
                </a:rPr>
                <a:t> – początkowy prąd zwarcia</a:t>
              </a:r>
            </a:p>
          </p:txBody>
        </p:sp>
        <p:graphicFrame>
          <p:nvGraphicFramePr>
            <p:cNvPr id="4" name="Obiek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3480801"/>
                </p:ext>
              </p:extLst>
            </p:nvPr>
          </p:nvGraphicFramePr>
          <p:xfrm>
            <a:off x="3592337" y="620688"/>
            <a:ext cx="907655" cy="5411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57" name="Równanie" r:id="rId17" imgW="660113" imgH="393529" progId="Equation.3">
                    <p:embed/>
                  </p:oleObj>
                </mc:Choice>
                <mc:Fallback>
                  <p:oleObj name="Równanie" r:id="rId17" imgW="660113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2337" y="620688"/>
                          <a:ext cx="907655" cy="5411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Tytuł"/>
          <p:cNvSpPr txBox="1">
            <a:spLocks noChangeArrowheads="1"/>
          </p:cNvSpPr>
          <p:nvPr/>
        </p:nvSpPr>
        <p:spPr bwMode="auto">
          <a:xfrm>
            <a:off x="1672168" y="327429"/>
            <a:ext cx="579966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Wyznaczanie wielkości zwarciowych </a:t>
            </a:r>
            <a:r>
              <a:rPr lang="pl-PL" sz="1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zgodnie normą </a:t>
            </a:r>
            <a:r>
              <a:rPr lang="pl-PL" sz="1400" b="1" i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PN-EN 60909-0</a:t>
            </a:r>
            <a:endParaRPr kumimoji="1" lang="pl-PL" sz="1400" b="1" i="1" ker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87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dzie_X"/>
          <p:cNvGrpSpPr/>
          <p:nvPr/>
        </p:nvGrpSpPr>
        <p:grpSpPr>
          <a:xfrm>
            <a:off x="2339752" y="3499726"/>
            <a:ext cx="3871947" cy="1081402"/>
            <a:chOff x="2702725" y="3427718"/>
            <a:chExt cx="3871947" cy="1081402"/>
          </a:xfrm>
        </p:grpSpPr>
        <p:sp>
          <p:nvSpPr>
            <p:cNvPr id="15" name="Txt_IB"/>
            <p:cNvSpPr>
              <a:spLocks noChangeArrowheads="1"/>
            </p:cNvSpPr>
            <p:nvPr/>
          </p:nvSpPr>
          <p:spPr bwMode="auto">
            <a:xfrm>
              <a:off x="2702725" y="3427718"/>
              <a:ext cx="43922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400" b="1" i="1" smtClean="0">
                  <a:solidFill>
                    <a:srgbClr val="002060"/>
                  </a:solidFill>
                  <a:latin typeface="Times New Roman" pitchFamily="18" charset="0"/>
                </a:rPr>
                <a:t>gdzie:</a:t>
              </a:r>
            </a:p>
          </p:txBody>
        </p:sp>
        <p:sp>
          <p:nvSpPr>
            <p:cNvPr id="20" name="Txt_IB"/>
            <p:cNvSpPr>
              <a:spLocks noChangeArrowheads="1"/>
            </p:cNvSpPr>
            <p:nvPr/>
          </p:nvSpPr>
          <p:spPr bwMode="auto">
            <a:xfrm>
              <a:off x="3678045" y="3717491"/>
              <a:ext cx="289662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400" b="1" i="1" smtClean="0">
                  <a:solidFill>
                    <a:srgbClr val="002060"/>
                  </a:solidFill>
                  <a:latin typeface="Times New Roman" pitchFamily="18" charset="0"/>
                </a:rPr>
                <a:t>– krotność prądu rozruchowego silnika</a:t>
              </a:r>
              <a:endParaRPr kumimoji="0" lang="pl-PL" altLang="pl-PL" sz="1400" b="1" i="1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24" name="Obiek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3701248"/>
                </p:ext>
              </p:extLst>
            </p:nvPr>
          </p:nvGraphicFramePr>
          <p:xfrm>
            <a:off x="3059832" y="3715170"/>
            <a:ext cx="634725" cy="2538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6" name="Równanie" r:id="rId3" imgW="507780" imgH="203112" progId="Equation.3">
                    <p:embed/>
                  </p:oleObj>
                </mc:Choice>
                <mc:Fallback>
                  <p:oleObj name="Równanie" r:id="rId3" imgW="507780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9832" y="3715170"/>
                          <a:ext cx="634725" cy="25389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Txt_IB"/>
            <p:cNvSpPr>
              <a:spLocks noChangeArrowheads="1"/>
            </p:cNvSpPr>
            <p:nvPr/>
          </p:nvSpPr>
          <p:spPr bwMode="auto">
            <a:xfrm>
              <a:off x="3347864" y="4005064"/>
              <a:ext cx="260488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sz="1400" i="1" smtClean="0"/>
                <a:t>U</a:t>
              </a:r>
              <a:r>
                <a:rPr lang="pl-PL" sz="1400" i="1" baseline="-25000" smtClean="0"/>
                <a:t>rM </a:t>
              </a:r>
              <a:r>
                <a:rPr lang="pl-PL" sz="1400" b="1" i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 napięcie znamionowe silnika</a:t>
              </a:r>
              <a:endParaRPr kumimoji="0" lang="pl-PL" altLang="pl-PL" sz="1400" b="1" i="1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28" name="Txt_IB"/>
            <p:cNvSpPr>
              <a:spLocks noChangeArrowheads="1"/>
            </p:cNvSpPr>
            <p:nvPr/>
          </p:nvSpPr>
          <p:spPr bwMode="auto">
            <a:xfrm>
              <a:off x="3347864" y="4293676"/>
              <a:ext cx="302166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sz="1400" i="1" smtClean="0"/>
                <a:t>S</a:t>
              </a:r>
              <a:r>
                <a:rPr lang="pl-PL" sz="1400" i="1" baseline="-25000" smtClean="0"/>
                <a:t>rM </a:t>
              </a:r>
              <a:r>
                <a:rPr lang="pl-PL" sz="1400" b="1" i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 znamionowa moc pozorna silnika</a:t>
              </a:r>
              <a:endParaRPr kumimoji="0" lang="pl-PL" altLang="pl-PL" sz="1400" b="1" i="1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1" name="X_Siln_Asynchr"/>
          <p:cNvGrpSpPr/>
          <p:nvPr/>
        </p:nvGrpSpPr>
        <p:grpSpPr>
          <a:xfrm>
            <a:off x="1890184" y="2805621"/>
            <a:ext cx="4788532" cy="587375"/>
            <a:chOff x="2303748" y="2805621"/>
            <a:chExt cx="4788532" cy="587375"/>
          </a:xfrm>
        </p:grpSpPr>
        <p:sp>
          <p:nvSpPr>
            <p:cNvPr id="10" name="Txt_Ik&quot;"/>
            <p:cNvSpPr>
              <a:spLocks noChangeArrowheads="1"/>
            </p:cNvSpPr>
            <p:nvPr/>
          </p:nvSpPr>
          <p:spPr bwMode="auto">
            <a:xfrm>
              <a:off x="2303748" y="2975359"/>
              <a:ext cx="282449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400" b="1" i="1" smtClean="0">
                  <a:solidFill>
                    <a:srgbClr val="002060"/>
                  </a:solidFill>
                  <a:latin typeface="Times New Roman" pitchFamily="18" charset="0"/>
                </a:rPr>
                <a:t>Reaktancja silnika asynchronicznego:</a:t>
              </a:r>
              <a:endParaRPr kumimoji="0" lang="pl-PL" altLang="pl-PL" sz="1400" b="1" i="1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3" name="Obiek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46619985"/>
                </p:ext>
              </p:extLst>
            </p:nvPr>
          </p:nvGraphicFramePr>
          <p:xfrm>
            <a:off x="5361905" y="2805621"/>
            <a:ext cx="1730375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7" name="Równanie" r:id="rId5" imgW="1384300" imgH="469900" progId="Equation.3">
                    <p:embed/>
                  </p:oleObj>
                </mc:Choice>
                <mc:Fallback>
                  <p:oleObj name="Równanie" r:id="rId5" imgW="1384300" imgH="469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61905" y="2805621"/>
                          <a:ext cx="1730375" cy="587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" name="Wsp_KG"/>
          <p:cNvGrpSpPr/>
          <p:nvPr/>
        </p:nvGrpSpPr>
        <p:grpSpPr>
          <a:xfrm>
            <a:off x="1890184" y="2121975"/>
            <a:ext cx="5382116" cy="550941"/>
            <a:chOff x="2290775" y="2121975"/>
            <a:chExt cx="5382116" cy="550941"/>
          </a:xfrm>
        </p:grpSpPr>
        <p:sp>
          <p:nvSpPr>
            <p:cNvPr id="6" name="Txt_Ik&quot;"/>
            <p:cNvSpPr>
              <a:spLocks noChangeArrowheads="1"/>
            </p:cNvSpPr>
            <p:nvPr/>
          </p:nvSpPr>
          <p:spPr bwMode="auto">
            <a:xfrm>
              <a:off x="2290775" y="2277471"/>
              <a:ext cx="321081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400" b="1" i="1" smtClean="0">
                  <a:solidFill>
                    <a:srgbClr val="002060"/>
                  </a:solidFill>
                  <a:latin typeface="Times New Roman" pitchFamily="18" charset="0"/>
                </a:rPr>
                <a:t>Współczynnik korekcyjny  X</a:t>
              </a:r>
              <a:r>
                <a:rPr kumimoji="0" lang="pl-PL" altLang="pl-PL" sz="1400" b="1" i="1" baseline="-25000" smtClean="0">
                  <a:solidFill>
                    <a:srgbClr val="002060"/>
                  </a:solidFill>
                  <a:latin typeface="Times New Roman" pitchFamily="18" charset="0"/>
                </a:rPr>
                <a:t>d</a:t>
              </a:r>
              <a:r>
                <a:rPr kumimoji="0" lang="pl-PL" altLang="pl-PL" sz="1400" b="1" i="1" baseline="30000" smtClean="0">
                  <a:solidFill>
                    <a:srgbClr val="002060"/>
                  </a:solidFill>
                  <a:latin typeface="Times New Roman" pitchFamily="18" charset="0"/>
                </a:rPr>
                <a:t>”</a:t>
              </a:r>
              <a:r>
                <a:rPr kumimoji="0" lang="pl-PL" altLang="pl-PL" sz="1400" b="1" i="1" smtClean="0">
                  <a:solidFill>
                    <a:srgbClr val="002060"/>
                  </a:solidFill>
                  <a:latin typeface="Times New Roman" pitchFamily="18" charset="0"/>
                </a:rPr>
                <a:t>  generatora:</a:t>
              </a:r>
              <a:endParaRPr kumimoji="0" lang="pl-PL" altLang="pl-PL" sz="1400" b="1" i="1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9" name="Obiek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8980033"/>
                </p:ext>
              </p:extLst>
            </p:nvPr>
          </p:nvGraphicFramePr>
          <p:xfrm>
            <a:off x="5575761" y="2121975"/>
            <a:ext cx="2097130" cy="5509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8" name="Równanie" r:id="rId7" imgW="1497950" imgH="393529" progId="Equation.3">
                    <p:embed/>
                  </p:oleObj>
                </mc:Choice>
                <mc:Fallback>
                  <p:oleObj name="Równanie" r:id="rId7" imgW="1497950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75761" y="2121975"/>
                          <a:ext cx="2097130" cy="55094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Wsp_KT"/>
          <p:cNvGrpSpPr/>
          <p:nvPr/>
        </p:nvGrpSpPr>
        <p:grpSpPr>
          <a:xfrm>
            <a:off x="1890184" y="1280729"/>
            <a:ext cx="5598140" cy="528091"/>
            <a:chOff x="1162693" y="1280729"/>
            <a:chExt cx="5598140" cy="528091"/>
          </a:xfrm>
        </p:grpSpPr>
        <p:sp>
          <p:nvSpPr>
            <p:cNvPr id="3" name="Txt_Ik&quot;"/>
            <p:cNvSpPr>
              <a:spLocks noChangeArrowheads="1"/>
            </p:cNvSpPr>
            <p:nvPr/>
          </p:nvSpPr>
          <p:spPr bwMode="auto">
            <a:xfrm>
              <a:off x="1162693" y="1427187"/>
              <a:ext cx="398987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400" b="1" i="1" smtClean="0">
                  <a:solidFill>
                    <a:srgbClr val="002060"/>
                  </a:solidFill>
                  <a:latin typeface="Times New Roman" pitchFamily="18" charset="0"/>
                </a:rPr>
                <a:t>Współczynnik korekcyjny reaktancji transformatora:</a:t>
              </a:r>
              <a:endParaRPr kumimoji="0" lang="pl-PL" altLang="pl-PL" sz="1400" b="1" i="1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5" name="Obiek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72822"/>
                </p:ext>
              </p:extLst>
            </p:nvPr>
          </p:nvGraphicFramePr>
          <p:xfrm>
            <a:off x="5292080" y="1280729"/>
            <a:ext cx="1468753" cy="5280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9" name="Równanie" r:id="rId9" imgW="1129810" imgH="406224" progId="Equation.3">
                    <p:embed/>
                  </p:oleObj>
                </mc:Choice>
                <mc:Fallback>
                  <p:oleObj name="Równanie" r:id="rId9" imgW="1129810" imgH="4062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92080" y="1280729"/>
                          <a:ext cx="1468753" cy="52809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ytuł"/>
          <p:cNvSpPr txBox="1">
            <a:spLocks noChangeArrowheads="1"/>
          </p:cNvSpPr>
          <p:nvPr/>
        </p:nvSpPr>
        <p:spPr bwMode="auto">
          <a:xfrm>
            <a:off x="1940671" y="327429"/>
            <a:ext cx="526265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Korekta reaktancji  elementów </a:t>
            </a:r>
            <a:r>
              <a:rPr lang="pl-PL" sz="1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zgodnie normą </a:t>
            </a:r>
            <a:r>
              <a:rPr lang="pl-PL" sz="1400" b="1" i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PN-EN 60909-0</a:t>
            </a:r>
            <a:endParaRPr kumimoji="1" lang="pl-PL" sz="1400" b="1" i="1" ker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64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01" name="Równ_I=Y*U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492031"/>
              </p:ext>
            </p:extLst>
          </p:nvPr>
        </p:nvGraphicFramePr>
        <p:xfrm>
          <a:off x="1624013" y="4065588"/>
          <a:ext cx="5938837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Równanie" r:id="rId3" imgW="4952880" imgH="1600200" progId="Equation.3">
                  <p:embed/>
                </p:oleObj>
              </mc:Choice>
              <mc:Fallback>
                <p:oleObj name="Równanie" r:id="rId3" imgW="4952880" imgH="160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013" y="4065588"/>
                        <a:ext cx="5938837" cy="191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" name="Txt_Równ"/>
          <p:cNvSpPr>
            <a:spLocks noChangeArrowheads="1"/>
          </p:cNvSpPr>
          <p:nvPr/>
        </p:nvSpPr>
        <p:spPr bwMode="auto">
          <a:xfrm>
            <a:off x="1556048" y="3686835"/>
            <a:ext cx="353141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>
                <a:solidFill>
                  <a:srgbClr val="333399"/>
                </a:solidFill>
                <a:latin typeface="Times New Roman" pitchFamily="18" charset="0"/>
              </a:rPr>
              <a:t>Równanie metody potencjałów węzłowych</a:t>
            </a:r>
          </a:p>
        </p:txBody>
      </p:sp>
      <p:grpSp>
        <p:nvGrpSpPr>
          <p:cNvPr id="2" name="Prądy_Zwr"/>
          <p:cNvGrpSpPr>
            <a:grpSpLocks/>
          </p:cNvGrpSpPr>
          <p:nvPr/>
        </p:nvGrpSpPr>
        <p:grpSpPr bwMode="auto">
          <a:xfrm>
            <a:off x="2063085" y="2405066"/>
            <a:ext cx="5184455" cy="218796"/>
            <a:chOff x="3521" y="6951"/>
            <a:chExt cx="8164" cy="345"/>
          </a:xfrm>
        </p:grpSpPr>
        <p:sp>
          <p:nvSpPr>
            <p:cNvPr id="23694" name="Text Box 573"/>
            <p:cNvSpPr txBox="1">
              <a:spLocks noChangeArrowheads="1"/>
            </p:cNvSpPr>
            <p:nvPr/>
          </p:nvSpPr>
          <p:spPr bwMode="auto">
            <a:xfrm>
              <a:off x="3521" y="6951"/>
              <a:ext cx="28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E1</a:t>
              </a:r>
              <a:endParaRPr kumimoji="0" lang="en-US" altLang="pl-PL" sz="2400" i="1">
                <a:latin typeface="Times New Roman" pitchFamily="18" charset="0"/>
              </a:endParaRPr>
            </a:p>
          </p:txBody>
        </p:sp>
        <p:grpSp>
          <p:nvGrpSpPr>
            <p:cNvPr id="23695" name="Group 570"/>
            <p:cNvGrpSpPr>
              <a:grpSpLocks/>
            </p:cNvGrpSpPr>
            <p:nvPr/>
          </p:nvGrpSpPr>
          <p:grpSpPr bwMode="auto">
            <a:xfrm>
              <a:off x="3960" y="7005"/>
              <a:ext cx="7297" cy="282"/>
              <a:chOff x="3960" y="7005"/>
              <a:chExt cx="7297" cy="282"/>
            </a:xfrm>
          </p:grpSpPr>
          <p:cxnSp>
            <p:nvCxnSpPr>
              <p:cNvPr id="23697" name="AutoShape 572"/>
              <p:cNvCxnSpPr>
                <a:cxnSpLocks noChangeShapeType="1"/>
              </p:cNvCxnSpPr>
              <p:nvPr/>
            </p:nvCxnSpPr>
            <p:spPr bwMode="auto">
              <a:xfrm rot="-5400000">
                <a:off x="3847" y="7118"/>
                <a:ext cx="228" cy="1"/>
              </a:xfrm>
              <a:prstGeom prst="straightConnector1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698" name="AutoShape 571"/>
              <p:cNvCxnSpPr>
                <a:cxnSpLocks noChangeShapeType="1"/>
              </p:cNvCxnSpPr>
              <p:nvPr/>
            </p:nvCxnSpPr>
            <p:spPr bwMode="auto">
              <a:xfrm rot="-5400000">
                <a:off x="11143" y="7172"/>
                <a:ext cx="228" cy="1"/>
              </a:xfrm>
              <a:prstGeom prst="straightConnector1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3696" name="Text Box 569"/>
            <p:cNvSpPr txBox="1">
              <a:spLocks noChangeArrowheads="1"/>
            </p:cNvSpPr>
            <p:nvPr/>
          </p:nvSpPr>
          <p:spPr bwMode="auto">
            <a:xfrm>
              <a:off x="11402" y="7005"/>
              <a:ext cx="28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kumimoji="0" lang="pl-PL" altLang="pl-PL" sz="1200" b="1" baseline="-3000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</p:grpSp>
      <p:grpSp>
        <p:nvGrpSpPr>
          <p:cNvPr id="5" name="Strz_Zwar"/>
          <p:cNvGrpSpPr>
            <a:grpSpLocks/>
          </p:cNvGrpSpPr>
          <p:nvPr/>
        </p:nvGrpSpPr>
        <p:grpSpPr bwMode="auto">
          <a:xfrm>
            <a:off x="5093306" y="3100388"/>
            <a:ext cx="414337" cy="398462"/>
            <a:chOff x="8293" y="8048"/>
            <a:chExt cx="651" cy="627"/>
          </a:xfrm>
        </p:grpSpPr>
        <p:grpSp>
          <p:nvGrpSpPr>
            <p:cNvPr id="23689" name="Group 590"/>
            <p:cNvGrpSpPr>
              <a:grpSpLocks/>
            </p:cNvGrpSpPr>
            <p:nvPr/>
          </p:nvGrpSpPr>
          <p:grpSpPr bwMode="auto">
            <a:xfrm>
              <a:off x="8293" y="8048"/>
              <a:ext cx="285" cy="627"/>
              <a:chOff x="8293" y="8048"/>
              <a:chExt cx="285" cy="627"/>
            </a:xfrm>
          </p:grpSpPr>
          <p:cxnSp>
            <p:nvCxnSpPr>
              <p:cNvPr id="23691" name="AutoShape 593"/>
              <p:cNvCxnSpPr>
                <a:cxnSpLocks noChangeShapeType="1"/>
              </p:cNvCxnSpPr>
              <p:nvPr/>
            </p:nvCxnSpPr>
            <p:spPr bwMode="auto">
              <a:xfrm flipH="1">
                <a:off x="8293" y="8048"/>
                <a:ext cx="228" cy="399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692" name="AutoShape 592"/>
              <p:cNvCxnSpPr>
                <a:cxnSpLocks noChangeShapeType="1"/>
              </p:cNvCxnSpPr>
              <p:nvPr/>
            </p:nvCxnSpPr>
            <p:spPr bwMode="auto">
              <a:xfrm flipV="1">
                <a:off x="8293" y="8316"/>
                <a:ext cx="285" cy="114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693" name="AutoShape 591"/>
              <p:cNvCxnSpPr>
                <a:cxnSpLocks noChangeShapeType="1"/>
              </p:cNvCxnSpPr>
              <p:nvPr/>
            </p:nvCxnSpPr>
            <p:spPr bwMode="auto">
              <a:xfrm flipH="1">
                <a:off x="8350" y="8316"/>
                <a:ext cx="228" cy="359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3690" name="Text Box 589"/>
            <p:cNvSpPr txBox="1">
              <a:spLocks noChangeArrowheads="1"/>
            </p:cNvSpPr>
            <p:nvPr/>
          </p:nvSpPr>
          <p:spPr bwMode="auto">
            <a:xfrm>
              <a:off x="8635" y="8222"/>
              <a:ext cx="309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en-US" altLang="pl-PL" sz="1200" b="1" i="1" baseline="30000">
                  <a:latin typeface="Times New Roman" pitchFamily="18" charset="0"/>
                  <a:cs typeface="Times New Roman" pitchFamily="18" charset="0"/>
                </a:rPr>
                <a:t>”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</p:grpSp>
      <p:grpSp>
        <p:nvGrpSpPr>
          <p:cNvPr id="9" name="I_0"/>
          <p:cNvGrpSpPr>
            <a:grpSpLocks/>
          </p:cNvGrpSpPr>
          <p:nvPr/>
        </p:nvGrpSpPr>
        <p:grpSpPr bwMode="auto">
          <a:xfrm>
            <a:off x="4028093" y="2546350"/>
            <a:ext cx="2476500" cy="396875"/>
            <a:chOff x="6616" y="7176"/>
            <a:chExt cx="3900" cy="624"/>
          </a:xfrm>
        </p:grpSpPr>
        <p:cxnSp>
          <p:nvCxnSpPr>
            <p:cNvPr id="23685" name="AutoShape 567"/>
            <p:cNvCxnSpPr>
              <a:cxnSpLocks noChangeShapeType="1"/>
            </p:cNvCxnSpPr>
            <p:nvPr/>
          </p:nvCxnSpPr>
          <p:spPr bwMode="auto">
            <a:xfrm flipV="1">
              <a:off x="6811" y="7176"/>
              <a:ext cx="228" cy="28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86" name="AutoShape 566"/>
            <p:cNvCxnSpPr>
              <a:cxnSpLocks noChangeShapeType="1"/>
            </p:cNvCxnSpPr>
            <p:nvPr/>
          </p:nvCxnSpPr>
          <p:spPr bwMode="auto">
            <a:xfrm flipH="1" flipV="1">
              <a:off x="10003" y="7176"/>
              <a:ext cx="228" cy="28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687" name="Text Box 565"/>
            <p:cNvSpPr txBox="1">
              <a:spLocks noChangeArrowheads="1"/>
            </p:cNvSpPr>
            <p:nvPr/>
          </p:nvSpPr>
          <p:spPr bwMode="auto">
            <a:xfrm>
              <a:off x="10207" y="7461"/>
              <a:ext cx="309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3688" name="Text Box 564"/>
            <p:cNvSpPr txBox="1">
              <a:spLocks noChangeArrowheads="1"/>
            </p:cNvSpPr>
            <p:nvPr/>
          </p:nvSpPr>
          <p:spPr bwMode="auto">
            <a:xfrm>
              <a:off x="6616" y="7404"/>
              <a:ext cx="309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</p:grpSp>
      <p:grpSp>
        <p:nvGrpSpPr>
          <p:cNvPr id="10" name="E2"/>
          <p:cNvGrpSpPr>
            <a:grpSpLocks/>
          </p:cNvGrpSpPr>
          <p:nvPr/>
        </p:nvGrpSpPr>
        <p:grpSpPr bwMode="auto">
          <a:xfrm>
            <a:off x="6866544" y="2366963"/>
            <a:ext cx="417162" cy="1131887"/>
            <a:chOff x="6315764" y="2598211"/>
            <a:chExt cx="416395" cy="1132615"/>
          </a:xfrm>
        </p:grpSpPr>
        <p:grpSp>
          <p:nvGrpSpPr>
            <p:cNvPr id="23679" name="Group 649"/>
            <p:cNvGrpSpPr>
              <a:grpSpLocks/>
            </p:cNvGrpSpPr>
            <p:nvPr/>
          </p:nvGrpSpPr>
          <p:grpSpPr bwMode="auto">
            <a:xfrm>
              <a:off x="6315764" y="2598211"/>
              <a:ext cx="217196" cy="1132615"/>
              <a:chOff x="11086" y="6891"/>
              <a:chExt cx="342" cy="1784"/>
            </a:xfrm>
          </p:grpSpPr>
          <p:sp>
            <p:nvSpPr>
              <p:cNvPr id="23681" name="Oval 653"/>
              <p:cNvSpPr>
                <a:spLocks noChangeArrowheads="1"/>
              </p:cNvSpPr>
              <p:nvPr/>
            </p:nvSpPr>
            <p:spPr bwMode="auto">
              <a:xfrm>
                <a:off x="11086" y="7519"/>
                <a:ext cx="342" cy="341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cxnSp>
            <p:nvCxnSpPr>
              <p:cNvPr id="23682" name="AutoShape 652"/>
              <p:cNvCxnSpPr>
                <a:cxnSpLocks noChangeShapeType="1"/>
              </p:cNvCxnSpPr>
              <p:nvPr/>
            </p:nvCxnSpPr>
            <p:spPr bwMode="auto">
              <a:xfrm flipV="1">
                <a:off x="11258" y="7575"/>
                <a:ext cx="1" cy="22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683" name="AutoShape 651"/>
              <p:cNvCxnSpPr>
                <a:cxnSpLocks noChangeShapeType="1"/>
              </p:cNvCxnSpPr>
              <p:nvPr/>
            </p:nvCxnSpPr>
            <p:spPr bwMode="auto">
              <a:xfrm flipV="1">
                <a:off x="11257" y="6891"/>
                <a:ext cx="1" cy="628"/>
              </a:xfrm>
              <a:prstGeom prst="straightConnector1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684" name="AutoShape 650"/>
              <p:cNvCxnSpPr>
                <a:cxnSpLocks noChangeShapeType="1"/>
              </p:cNvCxnSpPr>
              <p:nvPr/>
            </p:nvCxnSpPr>
            <p:spPr bwMode="auto">
              <a:xfrm flipV="1">
                <a:off x="11257" y="7859"/>
                <a:ext cx="2" cy="816"/>
              </a:xfrm>
              <a:prstGeom prst="straightConnector1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3680" name="Text Box 648"/>
            <p:cNvSpPr txBox="1">
              <a:spLocks noChangeArrowheads="1"/>
            </p:cNvSpPr>
            <p:nvPr/>
          </p:nvSpPr>
          <p:spPr bwMode="auto">
            <a:xfrm>
              <a:off x="6578554" y="3007793"/>
              <a:ext cx="153605" cy="184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kumimoji="0" lang="pl-PL" altLang="pl-PL" sz="1200" b="1" i="1" baseline="-3000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</p:grpSp>
      <p:grpSp>
        <p:nvGrpSpPr>
          <p:cNvPr id="12" name="E1"/>
          <p:cNvGrpSpPr>
            <a:grpSpLocks/>
          </p:cNvGrpSpPr>
          <p:nvPr/>
        </p:nvGrpSpPr>
        <p:grpSpPr bwMode="auto">
          <a:xfrm>
            <a:off x="2234218" y="2366963"/>
            <a:ext cx="441049" cy="1131887"/>
            <a:chOff x="3790" y="6891"/>
            <a:chExt cx="695" cy="1784"/>
          </a:xfrm>
        </p:grpSpPr>
        <p:grpSp>
          <p:nvGrpSpPr>
            <p:cNvPr id="23673" name="Group 658"/>
            <p:cNvGrpSpPr>
              <a:grpSpLocks/>
            </p:cNvGrpSpPr>
            <p:nvPr/>
          </p:nvGrpSpPr>
          <p:grpSpPr bwMode="auto">
            <a:xfrm>
              <a:off x="3790" y="6891"/>
              <a:ext cx="342" cy="1784"/>
              <a:chOff x="3790" y="6891"/>
              <a:chExt cx="342" cy="1784"/>
            </a:xfrm>
          </p:grpSpPr>
          <p:sp>
            <p:nvSpPr>
              <p:cNvPr id="23675" name="Oval 662"/>
              <p:cNvSpPr>
                <a:spLocks noChangeArrowheads="1"/>
              </p:cNvSpPr>
              <p:nvPr/>
            </p:nvSpPr>
            <p:spPr bwMode="auto">
              <a:xfrm>
                <a:off x="3790" y="7518"/>
                <a:ext cx="342" cy="341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cxnSp>
            <p:nvCxnSpPr>
              <p:cNvPr id="23676" name="AutoShape 661"/>
              <p:cNvCxnSpPr>
                <a:cxnSpLocks noChangeShapeType="1"/>
              </p:cNvCxnSpPr>
              <p:nvPr/>
            </p:nvCxnSpPr>
            <p:spPr bwMode="auto">
              <a:xfrm flipV="1">
                <a:off x="3961" y="7575"/>
                <a:ext cx="1" cy="22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677" name="AutoShape 660"/>
              <p:cNvCxnSpPr>
                <a:cxnSpLocks noChangeShapeType="1"/>
              </p:cNvCxnSpPr>
              <p:nvPr/>
            </p:nvCxnSpPr>
            <p:spPr bwMode="auto">
              <a:xfrm flipV="1">
                <a:off x="3961" y="6891"/>
                <a:ext cx="1" cy="627"/>
              </a:xfrm>
              <a:prstGeom prst="straightConnector1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678" name="AutoShape 659"/>
              <p:cNvCxnSpPr>
                <a:cxnSpLocks noChangeShapeType="1"/>
              </p:cNvCxnSpPr>
              <p:nvPr/>
            </p:nvCxnSpPr>
            <p:spPr bwMode="auto">
              <a:xfrm flipV="1">
                <a:off x="3961" y="7859"/>
                <a:ext cx="1" cy="816"/>
              </a:xfrm>
              <a:prstGeom prst="straightConnector1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3674" name="Text Box 657"/>
            <p:cNvSpPr txBox="1">
              <a:spLocks noChangeArrowheads="1"/>
            </p:cNvSpPr>
            <p:nvPr/>
          </p:nvSpPr>
          <p:spPr bwMode="auto">
            <a:xfrm>
              <a:off x="4243" y="7543"/>
              <a:ext cx="24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</p:grpSp>
      <p:grpSp>
        <p:nvGrpSpPr>
          <p:cNvPr id="15" name="Reak_XE1"/>
          <p:cNvGrpSpPr>
            <a:grpSpLocks/>
          </p:cNvGrpSpPr>
          <p:nvPr/>
        </p:nvGrpSpPr>
        <p:grpSpPr bwMode="auto">
          <a:xfrm>
            <a:off x="2523143" y="2474913"/>
            <a:ext cx="1665288" cy="377825"/>
            <a:chOff x="4246" y="7062"/>
            <a:chExt cx="2622" cy="595"/>
          </a:xfrm>
        </p:grpSpPr>
        <p:sp>
          <p:nvSpPr>
            <p:cNvPr id="23668" name="AutoShape 596"/>
            <p:cNvSpPr>
              <a:spLocks/>
            </p:cNvSpPr>
            <p:nvPr/>
          </p:nvSpPr>
          <p:spPr bwMode="auto">
            <a:xfrm rot="-5400000">
              <a:off x="5437" y="5871"/>
              <a:ext cx="240" cy="2622"/>
            </a:xfrm>
            <a:prstGeom prst="leftBrace">
              <a:avLst>
                <a:gd name="adj1" fmla="val 91042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23669" name="Text Box 595"/>
            <p:cNvSpPr txBox="1">
              <a:spLocks noChangeArrowheads="1"/>
            </p:cNvSpPr>
            <p:nvPr/>
          </p:nvSpPr>
          <p:spPr bwMode="auto">
            <a:xfrm>
              <a:off x="5329" y="7366"/>
              <a:ext cx="35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E1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</p:grpSp>
      <p:grpSp>
        <p:nvGrpSpPr>
          <p:cNvPr id="14" name="Reakt_XGT"/>
          <p:cNvGrpSpPr>
            <a:grpSpLocks/>
          </p:cNvGrpSpPr>
          <p:nvPr/>
        </p:nvGrpSpPr>
        <p:grpSpPr bwMode="auto">
          <a:xfrm>
            <a:off x="2667606" y="2024844"/>
            <a:ext cx="1462575" cy="184674"/>
            <a:chOff x="2115372" y="2257182"/>
            <a:chExt cx="1463587" cy="184366"/>
          </a:xfrm>
        </p:grpSpPr>
        <p:sp>
          <p:nvSpPr>
            <p:cNvPr id="23670" name="Text Box 587"/>
            <p:cNvSpPr txBox="1">
              <a:spLocks noChangeArrowheads="1"/>
            </p:cNvSpPr>
            <p:nvPr/>
          </p:nvSpPr>
          <p:spPr bwMode="auto">
            <a:xfrm>
              <a:off x="2115372" y="2257189"/>
              <a:ext cx="304782" cy="184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X”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G1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3671" name="Text Box 585"/>
            <p:cNvSpPr txBox="1">
              <a:spLocks noChangeArrowheads="1"/>
            </p:cNvSpPr>
            <p:nvPr/>
          </p:nvSpPr>
          <p:spPr bwMode="auto">
            <a:xfrm>
              <a:off x="2803159" y="2257187"/>
              <a:ext cx="165224" cy="184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T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3672" name="Text Box 584"/>
            <p:cNvSpPr txBox="1">
              <a:spLocks noChangeArrowheads="1"/>
            </p:cNvSpPr>
            <p:nvPr/>
          </p:nvSpPr>
          <p:spPr bwMode="auto">
            <a:xfrm>
              <a:off x="3418548" y="2257182"/>
              <a:ext cx="160411" cy="184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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T</a:t>
              </a:r>
              <a:endParaRPr kumimoji="0" lang="en-US" altLang="pl-PL" sz="1200" b="1" i="1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grpSp>
        <p:nvGrpSpPr>
          <p:cNvPr id="16" name="Reakt_Lin"/>
          <p:cNvGrpSpPr>
            <a:grpSpLocks/>
          </p:cNvGrpSpPr>
          <p:nvPr/>
        </p:nvGrpSpPr>
        <p:grpSpPr bwMode="auto">
          <a:xfrm>
            <a:off x="4907062" y="1948189"/>
            <a:ext cx="1747404" cy="651745"/>
            <a:chOff x="4356324" y="2179490"/>
            <a:chExt cx="1746478" cy="652264"/>
          </a:xfrm>
        </p:grpSpPr>
        <p:sp>
          <p:nvSpPr>
            <p:cNvPr id="23664" name="Text Box 586"/>
            <p:cNvSpPr txBox="1">
              <a:spLocks noChangeArrowheads="1"/>
            </p:cNvSpPr>
            <p:nvPr/>
          </p:nvSpPr>
          <p:spPr bwMode="auto">
            <a:xfrm>
              <a:off x="4576926" y="2179490"/>
              <a:ext cx="216291" cy="18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L1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3665" name="Text Box 583"/>
            <p:cNvSpPr txBox="1">
              <a:spLocks noChangeArrowheads="1"/>
            </p:cNvSpPr>
            <p:nvPr/>
          </p:nvSpPr>
          <p:spPr bwMode="auto">
            <a:xfrm>
              <a:off x="4356324" y="2634399"/>
              <a:ext cx="216291" cy="18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L2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3666" name="Text Box 582"/>
            <p:cNvSpPr txBox="1">
              <a:spLocks noChangeArrowheads="1"/>
            </p:cNvSpPr>
            <p:nvPr/>
          </p:nvSpPr>
          <p:spPr bwMode="auto">
            <a:xfrm>
              <a:off x="4860495" y="2616532"/>
              <a:ext cx="327064" cy="215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L3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3667" name="Text Box 581"/>
            <p:cNvSpPr txBox="1">
              <a:spLocks noChangeArrowheads="1"/>
            </p:cNvSpPr>
            <p:nvPr/>
          </p:nvSpPr>
          <p:spPr bwMode="auto">
            <a:xfrm>
              <a:off x="5880102" y="2220172"/>
              <a:ext cx="222700" cy="18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E2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</p:grpSp>
      <p:grpSp>
        <p:nvGrpSpPr>
          <p:cNvPr id="17" name="Nazw_Wez"/>
          <p:cNvGrpSpPr>
            <a:grpSpLocks/>
          </p:cNvGrpSpPr>
          <p:nvPr/>
        </p:nvGrpSpPr>
        <p:grpSpPr bwMode="auto">
          <a:xfrm>
            <a:off x="2269143" y="2005013"/>
            <a:ext cx="4787251" cy="1227137"/>
            <a:chOff x="3847" y="6321"/>
            <a:chExt cx="7538" cy="1935"/>
          </a:xfrm>
        </p:grpSpPr>
        <p:sp>
          <p:nvSpPr>
            <p:cNvPr id="23659" name="Text Box 579"/>
            <p:cNvSpPr txBox="1">
              <a:spLocks noChangeArrowheads="1"/>
            </p:cNvSpPr>
            <p:nvPr/>
          </p:nvSpPr>
          <p:spPr bwMode="auto">
            <a:xfrm>
              <a:off x="3847" y="6523"/>
              <a:ext cx="24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kumimoji="0" lang="en-US" altLang="pl-PL" sz="1200" b="1" baseline="-30000"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3660" name="Text Box 578"/>
            <p:cNvSpPr txBox="1">
              <a:spLocks noChangeArrowheads="1"/>
            </p:cNvSpPr>
            <p:nvPr/>
          </p:nvSpPr>
          <p:spPr bwMode="auto">
            <a:xfrm>
              <a:off x="7072" y="6381"/>
              <a:ext cx="309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3661" name="Text Box 577"/>
            <p:cNvSpPr txBox="1">
              <a:spLocks noChangeArrowheads="1"/>
            </p:cNvSpPr>
            <p:nvPr/>
          </p:nvSpPr>
          <p:spPr bwMode="auto">
            <a:xfrm>
              <a:off x="9808" y="6321"/>
              <a:ext cx="309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3662" name="Text Box 576"/>
            <p:cNvSpPr txBox="1">
              <a:spLocks noChangeArrowheads="1"/>
            </p:cNvSpPr>
            <p:nvPr/>
          </p:nvSpPr>
          <p:spPr bwMode="auto">
            <a:xfrm>
              <a:off x="8806" y="7917"/>
              <a:ext cx="309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3663" name="Text Box 575"/>
            <p:cNvSpPr txBox="1">
              <a:spLocks noChangeArrowheads="1"/>
            </p:cNvSpPr>
            <p:nvPr/>
          </p:nvSpPr>
          <p:spPr bwMode="auto">
            <a:xfrm>
              <a:off x="11143" y="6466"/>
              <a:ext cx="24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altLang="pl-PL" sz="2400" i="1">
                <a:latin typeface="Times New Roman" pitchFamily="18" charset="0"/>
              </a:endParaRPr>
            </a:p>
          </p:txBody>
        </p:sp>
      </p:grpSp>
      <p:cxnSp>
        <p:nvCxnSpPr>
          <p:cNvPr id="3726" name="Ziemia"/>
          <p:cNvCxnSpPr>
            <a:cxnSpLocks noChangeShapeType="1"/>
          </p:cNvCxnSpPr>
          <p:nvPr/>
        </p:nvCxnSpPr>
        <p:spPr bwMode="auto">
          <a:xfrm>
            <a:off x="2197706" y="3498850"/>
            <a:ext cx="4922837" cy="0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8" name="Sch_Zast"/>
          <p:cNvGrpSpPr>
            <a:grpSpLocks/>
          </p:cNvGrpSpPr>
          <p:nvPr/>
        </p:nvGrpSpPr>
        <p:grpSpPr bwMode="auto">
          <a:xfrm>
            <a:off x="2321531" y="2185988"/>
            <a:ext cx="4664075" cy="904875"/>
            <a:chOff x="1770752" y="2185988"/>
            <a:chExt cx="4663869" cy="904875"/>
          </a:xfrm>
        </p:grpSpPr>
        <p:grpSp>
          <p:nvGrpSpPr>
            <p:cNvPr id="23603" name="Kółka"/>
            <p:cNvGrpSpPr>
              <a:grpSpLocks/>
            </p:cNvGrpSpPr>
            <p:nvPr/>
          </p:nvGrpSpPr>
          <p:grpSpPr bwMode="auto">
            <a:xfrm>
              <a:off x="1770752" y="2344554"/>
              <a:ext cx="4663869" cy="38784"/>
              <a:chOff x="1770752" y="2344554"/>
              <a:chExt cx="4663869" cy="38784"/>
            </a:xfrm>
          </p:grpSpPr>
          <p:sp>
            <p:nvSpPr>
              <p:cNvPr id="23657" name="Oval 144"/>
              <p:cNvSpPr>
                <a:spLocks noChangeArrowheads="1"/>
              </p:cNvSpPr>
              <p:nvPr/>
            </p:nvSpPr>
            <p:spPr bwMode="auto">
              <a:xfrm>
                <a:off x="1770752" y="2344554"/>
                <a:ext cx="34925" cy="3651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3658" name="Oval 144"/>
              <p:cNvSpPr>
                <a:spLocks noChangeArrowheads="1"/>
              </p:cNvSpPr>
              <p:nvPr/>
            </p:nvSpPr>
            <p:spPr bwMode="auto">
              <a:xfrm>
                <a:off x="6399696" y="2346826"/>
                <a:ext cx="34925" cy="3651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</p:grpSp>
        <p:grpSp>
          <p:nvGrpSpPr>
            <p:cNvPr id="23604" name="Sch_Zast"/>
            <p:cNvGrpSpPr>
              <a:grpSpLocks/>
            </p:cNvGrpSpPr>
            <p:nvPr/>
          </p:nvGrpSpPr>
          <p:grpSpPr bwMode="auto">
            <a:xfrm>
              <a:off x="1790700" y="2185988"/>
              <a:ext cx="4633913" cy="904875"/>
              <a:chOff x="1790849" y="2417272"/>
              <a:chExt cx="4633513" cy="905647"/>
            </a:xfrm>
          </p:grpSpPr>
          <p:sp>
            <p:nvSpPr>
              <p:cNvPr id="23605" name="Line 655"/>
              <p:cNvSpPr>
                <a:spLocks noChangeShapeType="1"/>
              </p:cNvSpPr>
              <p:nvPr/>
            </p:nvSpPr>
            <p:spPr bwMode="auto">
              <a:xfrm rot="16200000" flipH="1">
                <a:off x="4686159" y="3177804"/>
                <a:ext cx="635" cy="28959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grpSp>
            <p:nvGrpSpPr>
              <p:cNvPr id="23606" name="SchemZast"/>
              <p:cNvGrpSpPr>
                <a:grpSpLocks/>
              </p:cNvGrpSpPr>
              <p:nvPr/>
            </p:nvGrpSpPr>
            <p:grpSpPr bwMode="auto">
              <a:xfrm>
                <a:off x="1790849" y="2417272"/>
                <a:ext cx="4633513" cy="904695"/>
                <a:chOff x="3961" y="6606"/>
                <a:chExt cx="7296" cy="1425"/>
              </a:xfrm>
            </p:grpSpPr>
            <p:sp>
              <p:nvSpPr>
                <p:cNvPr id="23607" name="Line 647"/>
                <p:cNvSpPr>
                  <a:spLocks noChangeShapeType="1"/>
                </p:cNvSpPr>
                <p:nvPr/>
              </p:nvSpPr>
              <p:spPr bwMode="auto">
                <a:xfrm rot="5400000">
                  <a:off x="6926" y="6890"/>
                  <a:ext cx="456" cy="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grpSp>
              <p:nvGrpSpPr>
                <p:cNvPr id="23608" name="Group 631"/>
                <p:cNvGrpSpPr>
                  <a:grpSpLocks/>
                </p:cNvGrpSpPr>
                <p:nvPr/>
              </p:nvGrpSpPr>
              <p:grpSpPr bwMode="auto">
                <a:xfrm>
                  <a:off x="3961" y="6720"/>
                  <a:ext cx="3192" cy="342"/>
                  <a:chOff x="3961" y="6720"/>
                  <a:chExt cx="3192" cy="342"/>
                </a:xfrm>
              </p:grpSpPr>
              <p:sp>
                <p:nvSpPr>
                  <p:cNvPr id="23642" name="Line 646"/>
                  <p:cNvSpPr>
                    <a:spLocks noChangeShapeType="1"/>
                  </p:cNvSpPr>
                  <p:nvPr/>
                </p:nvSpPr>
                <p:spPr bwMode="auto">
                  <a:xfrm>
                    <a:off x="3961" y="6891"/>
                    <a:ext cx="342" cy="1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grpSp>
                <p:nvGrpSpPr>
                  <p:cNvPr id="23643" name="Group 642"/>
                  <p:cNvGrpSpPr>
                    <a:grpSpLocks/>
                  </p:cNvGrpSpPr>
                  <p:nvPr/>
                </p:nvGrpSpPr>
                <p:grpSpPr bwMode="auto">
                  <a:xfrm>
                    <a:off x="4303" y="6720"/>
                    <a:ext cx="684" cy="170"/>
                    <a:chOff x="4303" y="6720"/>
                    <a:chExt cx="684" cy="170"/>
                  </a:xfrm>
                </p:grpSpPr>
                <p:sp>
                  <p:nvSpPr>
                    <p:cNvPr id="23654" name="Arc 645"/>
                    <p:cNvSpPr>
                      <a:spLocks/>
                    </p:cNvSpPr>
                    <p:nvPr/>
                  </p:nvSpPr>
                  <p:spPr bwMode="auto">
                    <a:xfrm>
                      <a:off x="4303" y="6720"/>
                      <a:ext cx="228" cy="170"/>
                    </a:xfrm>
                    <a:custGeom>
                      <a:avLst/>
                      <a:gdLst>
                        <a:gd name="T0" fmla="*/ 0 w 43200"/>
                        <a:gd name="T1" fmla="*/ 0 h 25137"/>
                        <a:gd name="T2" fmla="*/ 0 w 43200"/>
                        <a:gd name="T3" fmla="*/ 0 h 25137"/>
                        <a:gd name="T4" fmla="*/ 0 w 43200"/>
                        <a:gd name="T5" fmla="*/ 0 h 25137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25137"/>
                        <a:gd name="T11" fmla="*/ 43200 w 43200"/>
                        <a:gd name="T12" fmla="*/ 25137 h 2513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25137" fill="none" extrusionOk="0">
                          <a:moveTo>
                            <a:pt x="291" y="25136"/>
                          </a:moveTo>
                          <a:cubicBezTo>
                            <a:pt x="97" y="23967"/>
                            <a:pt x="0" y="2278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676"/>
                            <a:pt x="43119" y="23750"/>
                            <a:pt x="42959" y="24815"/>
                          </a:cubicBezTo>
                        </a:path>
                        <a:path w="43200" h="25137" stroke="0" extrusionOk="0">
                          <a:moveTo>
                            <a:pt x="291" y="25136"/>
                          </a:moveTo>
                          <a:cubicBezTo>
                            <a:pt x="97" y="23967"/>
                            <a:pt x="0" y="2278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676"/>
                            <a:pt x="43119" y="23750"/>
                            <a:pt x="42959" y="24815"/>
                          </a:cubicBezTo>
                          <a:lnTo>
                            <a:pt x="21600" y="21600"/>
                          </a:lnTo>
                          <a:lnTo>
                            <a:pt x="291" y="25136"/>
                          </a:lnTo>
                          <a:close/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3655" name="Arc 644"/>
                    <p:cNvSpPr>
                      <a:spLocks/>
                    </p:cNvSpPr>
                    <p:nvPr/>
                  </p:nvSpPr>
                  <p:spPr bwMode="auto">
                    <a:xfrm>
                      <a:off x="4543" y="6720"/>
                      <a:ext cx="228" cy="170"/>
                    </a:xfrm>
                    <a:custGeom>
                      <a:avLst/>
                      <a:gdLst>
                        <a:gd name="T0" fmla="*/ 0 w 43200"/>
                        <a:gd name="T1" fmla="*/ 0 h 25137"/>
                        <a:gd name="T2" fmla="*/ 0 w 43200"/>
                        <a:gd name="T3" fmla="*/ 0 h 25137"/>
                        <a:gd name="T4" fmla="*/ 0 w 43200"/>
                        <a:gd name="T5" fmla="*/ 0 h 25137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25137"/>
                        <a:gd name="T11" fmla="*/ 43200 w 43200"/>
                        <a:gd name="T12" fmla="*/ 25137 h 2513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25137" fill="none" extrusionOk="0">
                          <a:moveTo>
                            <a:pt x="291" y="25136"/>
                          </a:moveTo>
                          <a:cubicBezTo>
                            <a:pt x="97" y="23967"/>
                            <a:pt x="0" y="2278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676"/>
                            <a:pt x="43119" y="23750"/>
                            <a:pt x="42959" y="24815"/>
                          </a:cubicBezTo>
                        </a:path>
                        <a:path w="43200" h="25137" stroke="0" extrusionOk="0">
                          <a:moveTo>
                            <a:pt x="291" y="25136"/>
                          </a:moveTo>
                          <a:cubicBezTo>
                            <a:pt x="97" y="23967"/>
                            <a:pt x="0" y="2278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676"/>
                            <a:pt x="43119" y="23750"/>
                            <a:pt x="42959" y="24815"/>
                          </a:cubicBezTo>
                          <a:lnTo>
                            <a:pt x="21600" y="21600"/>
                          </a:lnTo>
                          <a:lnTo>
                            <a:pt x="291" y="25136"/>
                          </a:lnTo>
                          <a:close/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3656" name="Arc 643"/>
                    <p:cNvSpPr>
                      <a:spLocks/>
                    </p:cNvSpPr>
                    <p:nvPr/>
                  </p:nvSpPr>
                  <p:spPr bwMode="auto">
                    <a:xfrm>
                      <a:off x="4759" y="6720"/>
                      <a:ext cx="228" cy="170"/>
                    </a:xfrm>
                    <a:custGeom>
                      <a:avLst/>
                      <a:gdLst>
                        <a:gd name="T0" fmla="*/ 0 w 43200"/>
                        <a:gd name="T1" fmla="*/ 0 h 25137"/>
                        <a:gd name="T2" fmla="*/ 0 w 43200"/>
                        <a:gd name="T3" fmla="*/ 0 h 25137"/>
                        <a:gd name="T4" fmla="*/ 0 w 43200"/>
                        <a:gd name="T5" fmla="*/ 0 h 25137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25137"/>
                        <a:gd name="T11" fmla="*/ 43200 w 43200"/>
                        <a:gd name="T12" fmla="*/ 25137 h 2513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25137" fill="none" extrusionOk="0">
                          <a:moveTo>
                            <a:pt x="291" y="25136"/>
                          </a:moveTo>
                          <a:cubicBezTo>
                            <a:pt x="97" y="23967"/>
                            <a:pt x="0" y="2278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676"/>
                            <a:pt x="43119" y="23750"/>
                            <a:pt x="42959" y="24815"/>
                          </a:cubicBezTo>
                        </a:path>
                        <a:path w="43200" h="25137" stroke="0" extrusionOk="0">
                          <a:moveTo>
                            <a:pt x="291" y="25136"/>
                          </a:moveTo>
                          <a:cubicBezTo>
                            <a:pt x="97" y="23967"/>
                            <a:pt x="0" y="2278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676"/>
                            <a:pt x="43119" y="23750"/>
                            <a:pt x="42959" y="24815"/>
                          </a:cubicBezTo>
                          <a:lnTo>
                            <a:pt x="21600" y="21600"/>
                          </a:lnTo>
                          <a:lnTo>
                            <a:pt x="291" y="25136"/>
                          </a:lnTo>
                          <a:close/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</p:grpSp>
              <p:sp>
                <p:nvSpPr>
                  <p:cNvPr id="23644" name="Line 641"/>
                  <p:cNvSpPr>
                    <a:spLocks noChangeShapeType="1"/>
                  </p:cNvSpPr>
                  <p:nvPr/>
                </p:nvSpPr>
                <p:spPr bwMode="auto">
                  <a:xfrm>
                    <a:off x="4987" y="6891"/>
                    <a:ext cx="342" cy="1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grpSp>
                <p:nvGrpSpPr>
                  <p:cNvPr id="23645" name="Group 637"/>
                  <p:cNvGrpSpPr>
                    <a:grpSpLocks/>
                  </p:cNvGrpSpPr>
                  <p:nvPr/>
                </p:nvGrpSpPr>
                <p:grpSpPr bwMode="auto">
                  <a:xfrm>
                    <a:off x="5329" y="6720"/>
                    <a:ext cx="684" cy="170"/>
                    <a:chOff x="5329" y="6720"/>
                    <a:chExt cx="684" cy="170"/>
                  </a:xfrm>
                </p:grpSpPr>
                <p:sp>
                  <p:nvSpPr>
                    <p:cNvPr id="23651" name="Arc 640"/>
                    <p:cNvSpPr>
                      <a:spLocks/>
                    </p:cNvSpPr>
                    <p:nvPr/>
                  </p:nvSpPr>
                  <p:spPr bwMode="auto">
                    <a:xfrm>
                      <a:off x="5329" y="6720"/>
                      <a:ext cx="228" cy="170"/>
                    </a:xfrm>
                    <a:custGeom>
                      <a:avLst/>
                      <a:gdLst>
                        <a:gd name="T0" fmla="*/ 0 w 43200"/>
                        <a:gd name="T1" fmla="*/ 0 h 25137"/>
                        <a:gd name="T2" fmla="*/ 0 w 43200"/>
                        <a:gd name="T3" fmla="*/ 0 h 25137"/>
                        <a:gd name="T4" fmla="*/ 0 w 43200"/>
                        <a:gd name="T5" fmla="*/ 0 h 25137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25137"/>
                        <a:gd name="T11" fmla="*/ 43200 w 43200"/>
                        <a:gd name="T12" fmla="*/ 25137 h 2513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25137" fill="none" extrusionOk="0">
                          <a:moveTo>
                            <a:pt x="291" y="25136"/>
                          </a:moveTo>
                          <a:cubicBezTo>
                            <a:pt x="97" y="23967"/>
                            <a:pt x="0" y="2278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676"/>
                            <a:pt x="43119" y="23750"/>
                            <a:pt x="42959" y="24815"/>
                          </a:cubicBezTo>
                        </a:path>
                        <a:path w="43200" h="25137" stroke="0" extrusionOk="0">
                          <a:moveTo>
                            <a:pt x="291" y="25136"/>
                          </a:moveTo>
                          <a:cubicBezTo>
                            <a:pt x="97" y="23967"/>
                            <a:pt x="0" y="2278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676"/>
                            <a:pt x="43119" y="23750"/>
                            <a:pt x="42959" y="24815"/>
                          </a:cubicBezTo>
                          <a:lnTo>
                            <a:pt x="21600" y="21600"/>
                          </a:lnTo>
                          <a:lnTo>
                            <a:pt x="291" y="25136"/>
                          </a:lnTo>
                          <a:close/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3652" name="Arc 639"/>
                    <p:cNvSpPr>
                      <a:spLocks/>
                    </p:cNvSpPr>
                    <p:nvPr/>
                  </p:nvSpPr>
                  <p:spPr bwMode="auto">
                    <a:xfrm>
                      <a:off x="5569" y="6720"/>
                      <a:ext cx="228" cy="170"/>
                    </a:xfrm>
                    <a:custGeom>
                      <a:avLst/>
                      <a:gdLst>
                        <a:gd name="T0" fmla="*/ 0 w 43200"/>
                        <a:gd name="T1" fmla="*/ 0 h 25137"/>
                        <a:gd name="T2" fmla="*/ 0 w 43200"/>
                        <a:gd name="T3" fmla="*/ 0 h 25137"/>
                        <a:gd name="T4" fmla="*/ 0 w 43200"/>
                        <a:gd name="T5" fmla="*/ 0 h 25137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25137"/>
                        <a:gd name="T11" fmla="*/ 43200 w 43200"/>
                        <a:gd name="T12" fmla="*/ 25137 h 2513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25137" fill="none" extrusionOk="0">
                          <a:moveTo>
                            <a:pt x="291" y="25136"/>
                          </a:moveTo>
                          <a:cubicBezTo>
                            <a:pt x="97" y="23967"/>
                            <a:pt x="0" y="2278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676"/>
                            <a:pt x="43119" y="23750"/>
                            <a:pt x="42959" y="24815"/>
                          </a:cubicBezTo>
                        </a:path>
                        <a:path w="43200" h="25137" stroke="0" extrusionOk="0">
                          <a:moveTo>
                            <a:pt x="291" y="25136"/>
                          </a:moveTo>
                          <a:cubicBezTo>
                            <a:pt x="97" y="23967"/>
                            <a:pt x="0" y="2278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676"/>
                            <a:pt x="43119" y="23750"/>
                            <a:pt x="42959" y="24815"/>
                          </a:cubicBezTo>
                          <a:lnTo>
                            <a:pt x="21600" y="21600"/>
                          </a:lnTo>
                          <a:lnTo>
                            <a:pt x="291" y="25136"/>
                          </a:lnTo>
                          <a:close/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3653" name="Arc 638"/>
                    <p:cNvSpPr>
                      <a:spLocks/>
                    </p:cNvSpPr>
                    <p:nvPr/>
                  </p:nvSpPr>
                  <p:spPr bwMode="auto">
                    <a:xfrm>
                      <a:off x="5785" y="6720"/>
                      <a:ext cx="228" cy="170"/>
                    </a:xfrm>
                    <a:custGeom>
                      <a:avLst/>
                      <a:gdLst>
                        <a:gd name="T0" fmla="*/ 0 w 43200"/>
                        <a:gd name="T1" fmla="*/ 0 h 25137"/>
                        <a:gd name="T2" fmla="*/ 0 w 43200"/>
                        <a:gd name="T3" fmla="*/ 0 h 25137"/>
                        <a:gd name="T4" fmla="*/ 0 w 43200"/>
                        <a:gd name="T5" fmla="*/ 0 h 25137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25137"/>
                        <a:gd name="T11" fmla="*/ 43200 w 43200"/>
                        <a:gd name="T12" fmla="*/ 25137 h 2513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25137" fill="none" extrusionOk="0">
                          <a:moveTo>
                            <a:pt x="291" y="25136"/>
                          </a:moveTo>
                          <a:cubicBezTo>
                            <a:pt x="97" y="23967"/>
                            <a:pt x="0" y="2278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676"/>
                            <a:pt x="43119" y="23750"/>
                            <a:pt x="42959" y="24815"/>
                          </a:cubicBezTo>
                        </a:path>
                        <a:path w="43200" h="25137" stroke="0" extrusionOk="0">
                          <a:moveTo>
                            <a:pt x="291" y="25136"/>
                          </a:moveTo>
                          <a:cubicBezTo>
                            <a:pt x="97" y="23967"/>
                            <a:pt x="0" y="2278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676"/>
                            <a:pt x="43119" y="23750"/>
                            <a:pt x="42959" y="24815"/>
                          </a:cubicBezTo>
                          <a:lnTo>
                            <a:pt x="21600" y="21600"/>
                          </a:lnTo>
                          <a:lnTo>
                            <a:pt x="291" y="25136"/>
                          </a:lnTo>
                          <a:close/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</p:grpSp>
              <p:grpSp>
                <p:nvGrpSpPr>
                  <p:cNvPr id="23646" name="Group 632"/>
                  <p:cNvGrpSpPr>
                    <a:grpSpLocks/>
                  </p:cNvGrpSpPr>
                  <p:nvPr/>
                </p:nvGrpSpPr>
                <p:grpSpPr bwMode="auto">
                  <a:xfrm>
                    <a:off x="6013" y="6720"/>
                    <a:ext cx="1140" cy="342"/>
                    <a:chOff x="6013" y="6720"/>
                    <a:chExt cx="1140" cy="342"/>
                  </a:xfrm>
                </p:grpSpPr>
                <p:sp>
                  <p:nvSpPr>
                    <p:cNvPr id="23647" name="Oval 6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55" y="6720"/>
                      <a:ext cx="342" cy="342"/>
                    </a:xfrm>
                    <a:prstGeom prst="ellips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/>
                        <a:buChar char="z"/>
                        <a:defRPr kumimoji="1" sz="27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/>
                        <a:buChar char="y"/>
                        <a:defRPr kumimoji="1" sz="23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/>
                        <a:buChar char="x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Char char="•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kumimoji="0" lang="pl-PL" altLang="pl-PL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3648" name="Oval 6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526" y="6720"/>
                      <a:ext cx="342" cy="342"/>
                    </a:xfrm>
                    <a:prstGeom prst="ellips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/>
                        <a:buChar char="z"/>
                        <a:defRPr kumimoji="1" sz="27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/>
                        <a:buChar char="y"/>
                        <a:defRPr kumimoji="1" sz="23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/>
                        <a:buChar char="x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Char char="•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kumimoji="0" lang="pl-PL" altLang="pl-PL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3649" name="Line 6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013" y="6891"/>
                      <a:ext cx="342" cy="1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3650" name="Line 6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868" y="6891"/>
                      <a:ext cx="285" cy="1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</p:grpSp>
            </p:grpSp>
            <p:grpSp>
              <p:nvGrpSpPr>
                <p:cNvPr id="23609" name="Group 624"/>
                <p:cNvGrpSpPr>
                  <a:grpSpLocks/>
                </p:cNvGrpSpPr>
                <p:nvPr/>
              </p:nvGrpSpPr>
              <p:grpSpPr bwMode="auto">
                <a:xfrm>
                  <a:off x="7153" y="6606"/>
                  <a:ext cx="2736" cy="172"/>
                  <a:chOff x="7153" y="6606"/>
                  <a:chExt cx="2736" cy="172"/>
                </a:xfrm>
              </p:grpSpPr>
              <p:sp>
                <p:nvSpPr>
                  <p:cNvPr id="23636" name="Line 630"/>
                  <p:cNvSpPr>
                    <a:spLocks noChangeShapeType="1"/>
                  </p:cNvSpPr>
                  <p:nvPr/>
                </p:nvSpPr>
                <p:spPr bwMode="auto">
                  <a:xfrm>
                    <a:off x="7153" y="6777"/>
                    <a:ext cx="1026" cy="1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grpSp>
                <p:nvGrpSpPr>
                  <p:cNvPr id="23637" name="Group 626"/>
                  <p:cNvGrpSpPr>
                    <a:grpSpLocks/>
                  </p:cNvGrpSpPr>
                  <p:nvPr/>
                </p:nvGrpSpPr>
                <p:grpSpPr bwMode="auto">
                  <a:xfrm>
                    <a:off x="8179" y="6606"/>
                    <a:ext cx="684" cy="170"/>
                    <a:chOff x="8179" y="6606"/>
                    <a:chExt cx="684" cy="170"/>
                  </a:xfrm>
                </p:grpSpPr>
                <p:sp>
                  <p:nvSpPr>
                    <p:cNvPr id="23639" name="Arc 629"/>
                    <p:cNvSpPr>
                      <a:spLocks/>
                    </p:cNvSpPr>
                    <p:nvPr/>
                  </p:nvSpPr>
                  <p:spPr bwMode="auto">
                    <a:xfrm>
                      <a:off x="8179" y="6606"/>
                      <a:ext cx="228" cy="170"/>
                    </a:xfrm>
                    <a:custGeom>
                      <a:avLst/>
                      <a:gdLst>
                        <a:gd name="T0" fmla="*/ 0 w 43200"/>
                        <a:gd name="T1" fmla="*/ 0 h 25137"/>
                        <a:gd name="T2" fmla="*/ 0 w 43200"/>
                        <a:gd name="T3" fmla="*/ 0 h 25137"/>
                        <a:gd name="T4" fmla="*/ 0 w 43200"/>
                        <a:gd name="T5" fmla="*/ 0 h 25137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25137"/>
                        <a:gd name="T11" fmla="*/ 43200 w 43200"/>
                        <a:gd name="T12" fmla="*/ 25137 h 2513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25137" fill="none" extrusionOk="0">
                          <a:moveTo>
                            <a:pt x="291" y="25136"/>
                          </a:moveTo>
                          <a:cubicBezTo>
                            <a:pt x="97" y="23967"/>
                            <a:pt x="0" y="2278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676"/>
                            <a:pt x="43119" y="23750"/>
                            <a:pt x="42959" y="24815"/>
                          </a:cubicBezTo>
                        </a:path>
                        <a:path w="43200" h="25137" stroke="0" extrusionOk="0">
                          <a:moveTo>
                            <a:pt x="291" y="25136"/>
                          </a:moveTo>
                          <a:cubicBezTo>
                            <a:pt x="97" y="23967"/>
                            <a:pt x="0" y="2278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676"/>
                            <a:pt x="43119" y="23750"/>
                            <a:pt x="42959" y="24815"/>
                          </a:cubicBezTo>
                          <a:lnTo>
                            <a:pt x="21600" y="21600"/>
                          </a:lnTo>
                          <a:lnTo>
                            <a:pt x="291" y="25136"/>
                          </a:lnTo>
                          <a:close/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3640" name="Arc 628"/>
                    <p:cNvSpPr>
                      <a:spLocks/>
                    </p:cNvSpPr>
                    <p:nvPr/>
                  </p:nvSpPr>
                  <p:spPr bwMode="auto">
                    <a:xfrm>
                      <a:off x="8419" y="6606"/>
                      <a:ext cx="228" cy="170"/>
                    </a:xfrm>
                    <a:custGeom>
                      <a:avLst/>
                      <a:gdLst>
                        <a:gd name="T0" fmla="*/ 0 w 43200"/>
                        <a:gd name="T1" fmla="*/ 0 h 25137"/>
                        <a:gd name="T2" fmla="*/ 0 w 43200"/>
                        <a:gd name="T3" fmla="*/ 0 h 25137"/>
                        <a:gd name="T4" fmla="*/ 0 w 43200"/>
                        <a:gd name="T5" fmla="*/ 0 h 25137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25137"/>
                        <a:gd name="T11" fmla="*/ 43200 w 43200"/>
                        <a:gd name="T12" fmla="*/ 25137 h 2513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25137" fill="none" extrusionOk="0">
                          <a:moveTo>
                            <a:pt x="291" y="25136"/>
                          </a:moveTo>
                          <a:cubicBezTo>
                            <a:pt x="97" y="23967"/>
                            <a:pt x="0" y="2278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676"/>
                            <a:pt x="43119" y="23750"/>
                            <a:pt x="42959" y="24815"/>
                          </a:cubicBezTo>
                        </a:path>
                        <a:path w="43200" h="25137" stroke="0" extrusionOk="0">
                          <a:moveTo>
                            <a:pt x="291" y="25136"/>
                          </a:moveTo>
                          <a:cubicBezTo>
                            <a:pt x="97" y="23967"/>
                            <a:pt x="0" y="2278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676"/>
                            <a:pt x="43119" y="23750"/>
                            <a:pt x="42959" y="24815"/>
                          </a:cubicBezTo>
                          <a:lnTo>
                            <a:pt x="21600" y="21600"/>
                          </a:lnTo>
                          <a:lnTo>
                            <a:pt x="291" y="25136"/>
                          </a:lnTo>
                          <a:close/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3641" name="Arc 627"/>
                    <p:cNvSpPr>
                      <a:spLocks/>
                    </p:cNvSpPr>
                    <p:nvPr/>
                  </p:nvSpPr>
                  <p:spPr bwMode="auto">
                    <a:xfrm>
                      <a:off x="8635" y="6606"/>
                      <a:ext cx="228" cy="170"/>
                    </a:xfrm>
                    <a:custGeom>
                      <a:avLst/>
                      <a:gdLst>
                        <a:gd name="T0" fmla="*/ 0 w 43200"/>
                        <a:gd name="T1" fmla="*/ 0 h 25137"/>
                        <a:gd name="T2" fmla="*/ 0 w 43200"/>
                        <a:gd name="T3" fmla="*/ 0 h 25137"/>
                        <a:gd name="T4" fmla="*/ 0 w 43200"/>
                        <a:gd name="T5" fmla="*/ 0 h 25137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25137"/>
                        <a:gd name="T11" fmla="*/ 43200 w 43200"/>
                        <a:gd name="T12" fmla="*/ 25137 h 2513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25137" fill="none" extrusionOk="0">
                          <a:moveTo>
                            <a:pt x="291" y="25136"/>
                          </a:moveTo>
                          <a:cubicBezTo>
                            <a:pt x="97" y="23967"/>
                            <a:pt x="0" y="2278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676"/>
                            <a:pt x="43119" y="23750"/>
                            <a:pt x="42959" y="24815"/>
                          </a:cubicBezTo>
                        </a:path>
                        <a:path w="43200" h="25137" stroke="0" extrusionOk="0">
                          <a:moveTo>
                            <a:pt x="291" y="25136"/>
                          </a:moveTo>
                          <a:cubicBezTo>
                            <a:pt x="97" y="23967"/>
                            <a:pt x="0" y="2278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676"/>
                            <a:pt x="43119" y="23750"/>
                            <a:pt x="42959" y="24815"/>
                          </a:cubicBezTo>
                          <a:lnTo>
                            <a:pt x="21600" y="21600"/>
                          </a:lnTo>
                          <a:lnTo>
                            <a:pt x="291" y="25136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</p:grpSp>
              <p:sp>
                <p:nvSpPr>
                  <p:cNvPr id="23638" name="Line 625"/>
                  <p:cNvSpPr>
                    <a:spLocks noChangeShapeType="1"/>
                  </p:cNvSpPr>
                  <p:nvPr/>
                </p:nvSpPr>
                <p:spPr bwMode="auto">
                  <a:xfrm>
                    <a:off x="8863" y="6777"/>
                    <a:ext cx="1026" cy="1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  <p:sp>
              <p:nvSpPr>
                <p:cNvPr id="23610" name="Line 623"/>
                <p:cNvSpPr>
                  <a:spLocks noChangeShapeType="1"/>
                </p:cNvSpPr>
                <p:nvPr/>
              </p:nvSpPr>
              <p:spPr bwMode="auto">
                <a:xfrm rot="5400000">
                  <a:off x="9661" y="6890"/>
                  <a:ext cx="456" cy="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grpSp>
              <p:nvGrpSpPr>
                <p:cNvPr id="23611" name="Group 614"/>
                <p:cNvGrpSpPr>
                  <a:grpSpLocks/>
                </p:cNvGrpSpPr>
                <p:nvPr/>
              </p:nvGrpSpPr>
              <p:grpSpPr bwMode="auto">
                <a:xfrm>
                  <a:off x="8634" y="7005"/>
                  <a:ext cx="1255" cy="1026"/>
                  <a:chOff x="8634" y="7005"/>
                  <a:chExt cx="1255" cy="1026"/>
                </a:xfrm>
              </p:grpSpPr>
              <p:sp>
                <p:nvSpPr>
                  <p:cNvPr id="23628" name="Line 622"/>
                  <p:cNvSpPr>
                    <a:spLocks noChangeShapeType="1"/>
                  </p:cNvSpPr>
                  <p:nvPr/>
                </p:nvSpPr>
                <p:spPr bwMode="auto">
                  <a:xfrm>
                    <a:off x="9661" y="7005"/>
                    <a:ext cx="228" cy="1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23629" name="Line 6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34" y="7802"/>
                    <a:ext cx="1" cy="229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23630" name="Line 620"/>
                  <p:cNvSpPr>
                    <a:spLocks noChangeShapeType="1"/>
                  </p:cNvSpPr>
                  <p:nvPr/>
                </p:nvSpPr>
                <p:spPr bwMode="auto">
                  <a:xfrm rot="5400000" flipH="1" flipV="1">
                    <a:off x="9473" y="6988"/>
                    <a:ext cx="170" cy="206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grpSp>
                <p:nvGrpSpPr>
                  <p:cNvPr id="23631" name="Group 616"/>
                  <p:cNvGrpSpPr>
                    <a:grpSpLocks/>
                  </p:cNvGrpSpPr>
                  <p:nvPr/>
                </p:nvGrpSpPr>
                <p:grpSpPr bwMode="auto">
                  <a:xfrm rot="19320000" flipH="1">
                    <a:off x="8806" y="7233"/>
                    <a:ext cx="684" cy="170"/>
                    <a:chOff x="10573" y="7404"/>
                    <a:chExt cx="684" cy="170"/>
                  </a:xfrm>
                </p:grpSpPr>
                <p:sp>
                  <p:nvSpPr>
                    <p:cNvPr id="23633" name="Arc 619"/>
                    <p:cNvSpPr>
                      <a:spLocks/>
                    </p:cNvSpPr>
                    <p:nvPr/>
                  </p:nvSpPr>
                  <p:spPr bwMode="auto">
                    <a:xfrm>
                      <a:off x="10573" y="7404"/>
                      <a:ext cx="228" cy="170"/>
                    </a:xfrm>
                    <a:custGeom>
                      <a:avLst/>
                      <a:gdLst>
                        <a:gd name="T0" fmla="*/ 0 w 43200"/>
                        <a:gd name="T1" fmla="*/ 0 h 25137"/>
                        <a:gd name="T2" fmla="*/ 0 w 43200"/>
                        <a:gd name="T3" fmla="*/ 0 h 25137"/>
                        <a:gd name="T4" fmla="*/ 0 w 43200"/>
                        <a:gd name="T5" fmla="*/ 0 h 25137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25137"/>
                        <a:gd name="T11" fmla="*/ 43200 w 43200"/>
                        <a:gd name="T12" fmla="*/ 25137 h 2513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25137" fill="none" extrusionOk="0">
                          <a:moveTo>
                            <a:pt x="291" y="25136"/>
                          </a:moveTo>
                          <a:cubicBezTo>
                            <a:pt x="97" y="23967"/>
                            <a:pt x="0" y="2278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676"/>
                            <a:pt x="43119" y="23750"/>
                            <a:pt x="42959" y="24815"/>
                          </a:cubicBezTo>
                        </a:path>
                        <a:path w="43200" h="25137" stroke="0" extrusionOk="0">
                          <a:moveTo>
                            <a:pt x="291" y="25136"/>
                          </a:moveTo>
                          <a:cubicBezTo>
                            <a:pt x="97" y="23967"/>
                            <a:pt x="0" y="2278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676"/>
                            <a:pt x="43119" y="23750"/>
                            <a:pt x="42959" y="24815"/>
                          </a:cubicBezTo>
                          <a:lnTo>
                            <a:pt x="21600" y="21600"/>
                          </a:lnTo>
                          <a:lnTo>
                            <a:pt x="291" y="25136"/>
                          </a:lnTo>
                          <a:close/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3634" name="Arc 618"/>
                    <p:cNvSpPr>
                      <a:spLocks/>
                    </p:cNvSpPr>
                    <p:nvPr/>
                  </p:nvSpPr>
                  <p:spPr bwMode="auto">
                    <a:xfrm>
                      <a:off x="10813" y="7404"/>
                      <a:ext cx="228" cy="170"/>
                    </a:xfrm>
                    <a:custGeom>
                      <a:avLst/>
                      <a:gdLst>
                        <a:gd name="T0" fmla="*/ 0 w 43200"/>
                        <a:gd name="T1" fmla="*/ 0 h 25137"/>
                        <a:gd name="T2" fmla="*/ 0 w 43200"/>
                        <a:gd name="T3" fmla="*/ 0 h 25137"/>
                        <a:gd name="T4" fmla="*/ 0 w 43200"/>
                        <a:gd name="T5" fmla="*/ 0 h 25137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25137"/>
                        <a:gd name="T11" fmla="*/ 43200 w 43200"/>
                        <a:gd name="T12" fmla="*/ 25137 h 2513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25137" fill="none" extrusionOk="0">
                          <a:moveTo>
                            <a:pt x="291" y="25136"/>
                          </a:moveTo>
                          <a:cubicBezTo>
                            <a:pt x="97" y="23967"/>
                            <a:pt x="0" y="2278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676"/>
                            <a:pt x="43119" y="23750"/>
                            <a:pt x="42959" y="24815"/>
                          </a:cubicBezTo>
                        </a:path>
                        <a:path w="43200" h="25137" stroke="0" extrusionOk="0">
                          <a:moveTo>
                            <a:pt x="291" y="25136"/>
                          </a:moveTo>
                          <a:cubicBezTo>
                            <a:pt x="97" y="23967"/>
                            <a:pt x="0" y="2278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676"/>
                            <a:pt x="43119" y="23750"/>
                            <a:pt x="42959" y="24815"/>
                          </a:cubicBezTo>
                          <a:lnTo>
                            <a:pt x="21600" y="21600"/>
                          </a:lnTo>
                          <a:lnTo>
                            <a:pt x="291" y="25136"/>
                          </a:lnTo>
                          <a:close/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3635" name="Arc 617"/>
                    <p:cNvSpPr>
                      <a:spLocks/>
                    </p:cNvSpPr>
                    <p:nvPr/>
                  </p:nvSpPr>
                  <p:spPr bwMode="auto">
                    <a:xfrm>
                      <a:off x="11029" y="7404"/>
                      <a:ext cx="228" cy="170"/>
                    </a:xfrm>
                    <a:custGeom>
                      <a:avLst/>
                      <a:gdLst>
                        <a:gd name="T0" fmla="*/ 0 w 43200"/>
                        <a:gd name="T1" fmla="*/ 0 h 25137"/>
                        <a:gd name="T2" fmla="*/ 0 w 43200"/>
                        <a:gd name="T3" fmla="*/ 0 h 25137"/>
                        <a:gd name="T4" fmla="*/ 0 w 43200"/>
                        <a:gd name="T5" fmla="*/ 0 h 25137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25137"/>
                        <a:gd name="T11" fmla="*/ 43200 w 43200"/>
                        <a:gd name="T12" fmla="*/ 25137 h 2513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25137" fill="none" extrusionOk="0">
                          <a:moveTo>
                            <a:pt x="291" y="25136"/>
                          </a:moveTo>
                          <a:cubicBezTo>
                            <a:pt x="97" y="23967"/>
                            <a:pt x="0" y="2278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676"/>
                            <a:pt x="43119" y="23750"/>
                            <a:pt x="42959" y="24815"/>
                          </a:cubicBezTo>
                        </a:path>
                        <a:path w="43200" h="25137" stroke="0" extrusionOk="0">
                          <a:moveTo>
                            <a:pt x="291" y="25136"/>
                          </a:moveTo>
                          <a:cubicBezTo>
                            <a:pt x="97" y="23967"/>
                            <a:pt x="0" y="2278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676"/>
                            <a:pt x="43119" y="23750"/>
                            <a:pt x="42959" y="24815"/>
                          </a:cubicBezTo>
                          <a:lnTo>
                            <a:pt x="21600" y="21600"/>
                          </a:lnTo>
                          <a:lnTo>
                            <a:pt x="291" y="25136"/>
                          </a:lnTo>
                          <a:close/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</p:grpSp>
              <p:sp>
                <p:nvSpPr>
                  <p:cNvPr id="23632" name="Line 615"/>
                  <p:cNvSpPr>
                    <a:spLocks noChangeShapeType="1"/>
                  </p:cNvSpPr>
                  <p:nvPr/>
                </p:nvSpPr>
                <p:spPr bwMode="auto">
                  <a:xfrm rot="5400000" flipH="1" flipV="1">
                    <a:off x="8669" y="7551"/>
                    <a:ext cx="218" cy="286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23612" name="Group 605"/>
                <p:cNvGrpSpPr>
                  <a:grpSpLocks/>
                </p:cNvGrpSpPr>
                <p:nvPr/>
              </p:nvGrpSpPr>
              <p:grpSpPr bwMode="auto">
                <a:xfrm>
                  <a:off x="7153" y="7005"/>
                  <a:ext cx="1254" cy="1026"/>
                  <a:chOff x="7153" y="7005"/>
                  <a:chExt cx="1254" cy="1026"/>
                </a:xfrm>
              </p:grpSpPr>
              <p:sp>
                <p:nvSpPr>
                  <p:cNvPr id="23620" name="Line 613"/>
                  <p:cNvSpPr>
                    <a:spLocks noChangeShapeType="1"/>
                  </p:cNvSpPr>
                  <p:nvPr/>
                </p:nvSpPr>
                <p:spPr bwMode="auto">
                  <a:xfrm>
                    <a:off x="7153" y="7005"/>
                    <a:ext cx="228" cy="1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23621" name="Line 6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406" y="7802"/>
                    <a:ext cx="1" cy="229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23622" name="Line 611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7404" y="6982"/>
                    <a:ext cx="181" cy="227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grpSp>
                <p:nvGrpSpPr>
                  <p:cNvPr id="23623" name="Group 607"/>
                  <p:cNvGrpSpPr>
                    <a:grpSpLocks/>
                  </p:cNvGrpSpPr>
                  <p:nvPr/>
                </p:nvGrpSpPr>
                <p:grpSpPr bwMode="auto">
                  <a:xfrm>
                    <a:off x="7633" y="7092"/>
                    <a:ext cx="587" cy="451"/>
                    <a:chOff x="7633" y="7092"/>
                    <a:chExt cx="587" cy="451"/>
                  </a:xfrm>
                </p:grpSpPr>
                <p:sp>
                  <p:nvSpPr>
                    <p:cNvPr id="23625" name="Arc 610"/>
                    <p:cNvSpPr>
                      <a:spLocks/>
                    </p:cNvSpPr>
                    <p:nvPr/>
                  </p:nvSpPr>
                  <p:spPr bwMode="auto">
                    <a:xfrm rot="2280000">
                      <a:off x="7633" y="7092"/>
                      <a:ext cx="228" cy="170"/>
                    </a:xfrm>
                    <a:custGeom>
                      <a:avLst/>
                      <a:gdLst>
                        <a:gd name="T0" fmla="*/ 0 w 43200"/>
                        <a:gd name="T1" fmla="*/ 0 h 25137"/>
                        <a:gd name="T2" fmla="*/ 0 w 43200"/>
                        <a:gd name="T3" fmla="*/ 0 h 25137"/>
                        <a:gd name="T4" fmla="*/ 0 w 43200"/>
                        <a:gd name="T5" fmla="*/ 0 h 25137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25137"/>
                        <a:gd name="T11" fmla="*/ 43200 w 43200"/>
                        <a:gd name="T12" fmla="*/ 25137 h 2513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25137" fill="none" extrusionOk="0">
                          <a:moveTo>
                            <a:pt x="291" y="25136"/>
                          </a:moveTo>
                          <a:cubicBezTo>
                            <a:pt x="97" y="23967"/>
                            <a:pt x="0" y="2278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676"/>
                            <a:pt x="43119" y="23750"/>
                            <a:pt x="42959" y="24815"/>
                          </a:cubicBezTo>
                        </a:path>
                        <a:path w="43200" h="25137" stroke="0" extrusionOk="0">
                          <a:moveTo>
                            <a:pt x="291" y="25136"/>
                          </a:moveTo>
                          <a:cubicBezTo>
                            <a:pt x="97" y="23967"/>
                            <a:pt x="0" y="2278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676"/>
                            <a:pt x="43119" y="23750"/>
                            <a:pt x="42959" y="24815"/>
                          </a:cubicBezTo>
                          <a:lnTo>
                            <a:pt x="21600" y="21600"/>
                          </a:lnTo>
                          <a:lnTo>
                            <a:pt x="291" y="25136"/>
                          </a:lnTo>
                          <a:close/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3626" name="Arc 609"/>
                    <p:cNvSpPr>
                      <a:spLocks/>
                    </p:cNvSpPr>
                    <p:nvPr/>
                  </p:nvSpPr>
                  <p:spPr bwMode="auto">
                    <a:xfrm rot="2280000">
                      <a:off x="7822" y="7240"/>
                      <a:ext cx="228" cy="170"/>
                    </a:xfrm>
                    <a:custGeom>
                      <a:avLst/>
                      <a:gdLst>
                        <a:gd name="T0" fmla="*/ 0 w 43200"/>
                        <a:gd name="T1" fmla="*/ 0 h 25137"/>
                        <a:gd name="T2" fmla="*/ 0 w 43200"/>
                        <a:gd name="T3" fmla="*/ 0 h 25137"/>
                        <a:gd name="T4" fmla="*/ 0 w 43200"/>
                        <a:gd name="T5" fmla="*/ 0 h 25137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25137"/>
                        <a:gd name="T11" fmla="*/ 43200 w 43200"/>
                        <a:gd name="T12" fmla="*/ 25137 h 2513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25137" fill="none" extrusionOk="0">
                          <a:moveTo>
                            <a:pt x="291" y="25136"/>
                          </a:moveTo>
                          <a:cubicBezTo>
                            <a:pt x="97" y="23967"/>
                            <a:pt x="0" y="2278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676"/>
                            <a:pt x="43119" y="23750"/>
                            <a:pt x="42959" y="24815"/>
                          </a:cubicBezTo>
                        </a:path>
                        <a:path w="43200" h="25137" stroke="0" extrusionOk="0">
                          <a:moveTo>
                            <a:pt x="291" y="25136"/>
                          </a:moveTo>
                          <a:cubicBezTo>
                            <a:pt x="97" y="23967"/>
                            <a:pt x="0" y="2278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676"/>
                            <a:pt x="43119" y="23750"/>
                            <a:pt x="42959" y="24815"/>
                          </a:cubicBezTo>
                          <a:lnTo>
                            <a:pt x="21600" y="21600"/>
                          </a:lnTo>
                          <a:lnTo>
                            <a:pt x="291" y="25136"/>
                          </a:lnTo>
                          <a:close/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3627" name="Arc 608"/>
                    <p:cNvSpPr>
                      <a:spLocks/>
                    </p:cNvSpPr>
                    <p:nvPr/>
                  </p:nvSpPr>
                  <p:spPr bwMode="auto">
                    <a:xfrm rot="2280000">
                      <a:off x="7992" y="7373"/>
                      <a:ext cx="228" cy="170"/>
                    </a:xfrm>
                    <a:custGeom>
                      <a:avLst/>
                      <a:gdLst>
                        <a:gd name="T0" fmla="*/ 0 w 43200"/>
                        <a:gd name="T1" fmla="*/ 0 h 25137"/>
                        <a:gd name="T2" fmla="*/ 0 w 43200"/>
                        <a:gd name="T3" fmla="*/ 0 h 25137"/>
                        <a:gd name="T4" fmla="*/ 0 w 43200"/>
                        <a:gd name="T5" fmla="*/ 0 h 25137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25137"/>
                        <a:gd name="T11" fmla="*/ 43200 w 43200"/>
                        <a:gd name="T12" fmla="*/ 25137 h 2513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25137" fill="none" extrusionOk="0">
                          <a:moveTo>
                            <a:pt x="291" y="25136"/>
                          </a:moveTo>
                          <a:cubicBezTo>
                            <a:pt x="97" y="23967"/>
                            <a:pt x="0" y="2278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676"/>
                            <a:pt x="43119" y="23750"/>
                            <a:pt x="42959" y="24815"/>
                          </a:cubicBezTo>
                        </a:path>
                        <a:path w="43200" h="25137" stroke="0" extrusionOk="0">
                          <a:moveTo>
                            <a:pt x="291" y="25136"/>
                          </a:moveTo>
                          <a:cubicBezTo>
                            <a:pt x="97" y="23967"/>
                            <a:pt x="0" y="2278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676"/>
                            <a:pt x="43119" y="23750"/>
                            <a:pt x="42959" y="24815"/>
                          </a:cubicBezTo>
                          <a:lnTo>
                            <a:pt x="21600" y="21600"/>
                          </a:lnTo>
                          <a:lnTo>
                            <a:pt x="291" y="25136"/>
                          </a:lnTo>
                          <a:close/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</p:grpSp>
              <p:sp>
                <p:nvSpPr>
                  <p:cNvPr id="23624" name="Line 606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8160" y="7570"/>
                    <a:ext cx="221" cy="259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23613" name="Group 598"/>
                <p:cNvGrpSpPr>
                  <a:grpSpLocks/>
                </p:cNvGrpSpPr>
                <p:nvPr/>
              </p:nvGrpSpPr>
              <p:grpSpPr bwMode="auto">
                <a:xfrm>
                  <a:off x="9889" y="6720"/>
                  <a:ext cx="1368" cy="172"/>
                  <a:chOff x="9889" y="6720"/>
                  <a:chExt cx="1368" cy="172"/>
                </a:xfrm>
              </p:grpSpPr>
              <p:sp>
                <p:nvSpPr>
                  <p:cNvPr id="23614" name="Line 604"/>
                  <p:cNvSpPr>
                    <a:spLocks noChangeShapeType="1"/>
                  </p:cNvSpPr>
                  <p:nvPr/>
                </p:nvSpPr>
                <p:spPr bwMode="auto">
                  <a:xfrm>
                    <a:off x="9889" y="6891"/>
                    <a:ext cx="342" cy="1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grpSp>
                <p:nvGrpSpPr>
                  <p:cNvPr id="23615" name="Group 600"/>
                  <p:cNvGrpSpPr>
                    <a:grpSpLocks/>
                  </p:cNvGrpSpPr>
                  <p:nvPr/>
                </p:nvGrpSpPr>
                <p:grpSpPr bwMode="auto">
                  <a:xfrm>
                    <a:off x="10231" y="6720"/>
                    <a:ext cx="684" cy="170"/>
                    <a:chOff x="10231" y="6720"/>
                    <a:chExt cx="684" cy="170"/>
                  </a:xfrm>
                </p:grpSpPr>
                <p:sp>
                  <p:nvSpPr>
                    <p:cNvPr id="23617" name="Arc 603"/>
                    <p:cNvSpPr>
                      <a:spLocks/>
                    </p:cNvSpPr>
                    <p:nvPr/>
                  </p:nvSpPr>
                  <p:spPr bwMode="auto">
                    <a:xfrm>
                      <a:off x="10231" y="6720"/>
                      <a:ext cx="228" cy="170"/>
                    </a:xfrm>
                    <a:custGeom>
                      <a:avLst/>
                      <a:gdLst>
                        <a:gd name="T0" fmla="*/ 0 w 43200"/>
                        <a:gd name="T1" fmla="*/ 0 h 25137"/>
                        <a:gd name="T2" fmla="*/ 0 w 43200"/>
                        <a:gd name="T3" fmla="*/ 0 h 25137"/>
                        <a:gd name="T4" fmla="*/ 0 w 43200"/>
                        <a:gd name="T5" fmla="*/ 0 h 25137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25137"/>
                        <a:gd name="T11" fmla="*/ 43200 w 43200"/>
                        <a:gd name="T12" fmla="*/ 25137 h 2513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25137" fill="none" extrusionOk="0">
                          <a:moveTo>
                            <a:pt x="291" y="25136"/>
                          </a:moveTo>
                          <a:cubicBezTo>
                            <a:pt x="97" y="23967"/>
                            <a:pt x="0" y="2278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676"/>
                            <a:pt x="43119" y="23750"/>
                            <a:pt x="42959" y="24815"/>
                          </a:cubicBezTo>
                        </a:path>
                        <a:path w="43200" h="25137" stroke="0" extrusionOk="0">
                          <a:moveTo>
                            <a:pt x="291" y="25136"/>
                          </a:moveTo>
                          <a:cubicBezTo>
                            <a:pt x="97" y="23967"/>
                            <a:pt x="0" y="2278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676"/>
                            <a:pt x="43119" y="23750"/>
                            <a:pt x="42959" y="24815"/>
                          </a:cubicBezTo>
                          <a:lnTo>
                            <a:pt x="21600" y="21600"/>
                          </a:lnTo>
                          <a:lnTo>
                            <a:pt x="291" y="25136"/>
                          </a:lnTo>
                          <a:close/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3618" name="Arc 602"/>
                    <p:cNvSpPr>
                      <a:spLocks/>
                    </p:cNvSpPr>
                    <p:nvPr/>
                  </p:nvSpPr>
                  <p:spPr bwMode="auto">
                    <a:xfrm>
                      <a:off x="10471" y="6720"/>
                      <a:ext cx="228" cy="170"/>
                    </a:xfrm>
                    <a:custGeom>
                      <a:avLst/>
                      <a:gdLst>
                        <a:gd name="T0" fmla="*/ 0 w 43200"/>
                        <a:gd name="T1" fmla="*/ 0 h 25137"/>
                        <a:gd name="T2" fmla="*/ 0 w 43200"/>
                        <a:gd name="T3" fmla="*/ 0 h 25137"/>
                        <a:gd name="T4" fmla="*/ 0 w 43200"/>
                        <a:gd name="T5" fmla="*/ 0 h 25137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25137"/>
                        <a:gd name="T11" fmla="*/ 43200 w 43200"/>
                        <a:gd name="T12" fmla="*/ 25137 h 2513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25137" fill="none" extrusionOk="0">
                          <a:moveTo>
                            <a:pt x="291" y="25136"/>
                          </a:moveTo>
                          <a:cubicBezTo>
                            <a:pt x="97" y="23967"/>
                            <a:pt x="0" y="2278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676"/>
                            <a:pt x="43119" y="23750"/>
                            <a:pt x="42959" y="24815"/>
                          </a:cubicBezTo>
                        </a:path>
                        <a:path w="43200" h="25137" stroke="0" extrusionOk="0">
                          <a:moveTo>
                            <a:pt x="291" y="25136"/>
                          </a:moveTo>
                          <a:cubicBezTo>
                            <a:pt x="97" y="23967"/>
                            <a:pt x="0" y="2278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676"/>
                            <a:pt x="43119" y="23750"/>
                            <a:pt x="42959" y="24815"/>
                          </a:cubicBezTo>
                          <a:lnTo>
                            <a:pt x="21600" y="21600"/>
                          </a:lnTo>
                          <a:lnTo>
                            <a:pt x="291" y="25136"/>
                          </a:lnTo>
                          <a:close/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3619" name="Arc 601"/>
                    <p:cNvSpPr>
                      <a:spLocks/>
                    </p:cNvSpPr>
                    <p:nvPr/>
                  </p:nvSpPr>
                  <p:spPr bwMode="auto">
                    <a:xfrm>
                      <a:off x="10687" y="6720"/>
                      <a:ext cx="228" cy="170"/>
                    </a:xfrm>
                    <a:custGeom>
                      <a:avLst/>
                      <a:gdLst>
                        <a:gd name="T0" fmla="*/ 0 w 43200"/>
                        <a:gd name="T1" fmla="*/ 0 h 25137"/>
                        <a:gd name="T2" fmla="*/ 0 w 43200"/>
                        <a:gd name="T3" fmla="*/ 0 h 25137"/>
                        <a:gd name="T4" fmla="*/ 0 w 43200"/>
                        <a:gd name="T5" fmla="*/ 0 h 25137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25137"/>
                        <a:gd name="T11" fmla="*/ 43200 w 43200"/>
                        <a:gd name="T12" fmla="*/ 25137 h 2513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25137" fill="none" extrusionOk="0">
                          <a:moveTo>
                            <a:pt x="291" y="25136"/>
                          </a:moveTo>
                          <a:cubicBezTo>
                            <a:pt x="97" y="23967"/>
                            <a:pt x="0" y="2278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676"/>
                            <a:pt x="43119" y="23750"/>
                            <a:pt x="42959" y="24815"/>
                          </a:cubicBezTo>
                        </a:path>
                        <a:path w="43200" h="25137" stroke="0" extrusionOk="0">
                          <a:moveTo>
                            <a:pt x="291" y="25136"/>
                          </a:moveTo>
                          <a:cubicBezTo>
                            <a:pt x="97" y="23967"/>
                            <a:pt x="0" y="2278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676"/>
                            <a:pt x="43119" y="23750"/>
                            <a:pt x="42959" y="24815"/>
                          </a:cubicBezTo>
                          <a:lnTo>
                            <a:pt x="21600" y="21600"/>
                          </a:lnTo>
                          <a:lnTo>
                            <a:pt x="291" y="25136"/>
                          </a:lnTo>
                          <a:close/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</p:grpSp>
              <p:sp>
                <p:nvSpPr>
                  <p:cNvPr id="23616" name="Line 599"/>
                  <p:cNvSpPr>
                    <a:spLocks noChangeShapeType="1"/>
                  </p:cNvSpPr>
                  <p:nvPr/>
                </p:nvSpPr>
                <p:spPr bwMode="auto">
                  <a:xfrm>
                    <a:off x="10915" y="6891"/>
                    <a:ext cx="342" cy="1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</p:grpSp>
        </p:grpSp>
      </p:grpSp>
      <p:sp>
        <p:nvSpPr>
          <p:cNvPr id="49" name="Txt_Schem"/>
          <p:cNvSpPr>
            <a:spLocks noChangeArrowheads="1"/>
          </p:cNvSpPr>
          <p:nvPr/>
        </p:nvSpPr>
        <p:spPr bwMode="auto">
          <a:xfrm>
            <a:off x="1907704" y="1634607"/>
            <a:ext cx="15597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>
                <a:solidFill>
                  <a:srgbClr val="333399"/>
                </a:solidFill>
                <a:latin typeface="Times New Roman" pitchFamily="18" charset="0"/>
              </a:rPr>
              <a:t>Schemat zastępczy</a:t>
            </a:r>
          </a:p>
        </p:txBody>
      </p:sp>
      <p:grpSp>
        <p:nvGrpSpPr>
          <p:cNvPr id="3157" name="StrzZwar"/>
          <p:cNvGrpSpPr>
            <a:grpSpLocks/>
          </p:cNvGrpSpPr>
          <p:nvPr/>
        </p:nvGrpSpPr>
        <p:grpSpPr bwMode="auto">
          <a:xfrm>
            <a:off x="4499992" y="1412776"/>
            <a:ext cx="180975" cy="447058"/>
            <a:chOff x="5728" y="8501"/>
            <a:chExt cx="285" cy="703"/>
          </a:xfrm>
        </p:grpSpPr>
        <p:cxnSp>
          <p:nvCxnSpPr>
            <p:cNvPr id="23600" name="AutoShape 314"/>
            <p:cNvCxnSpPr>
              <a:cxnSpLocks noChangeShapeType="1"/>
            </p:cNvCxnSpPr>
            <p:nvPr/>
          </p:nvCxnSpPr>
          <p:spPr bwMode="auto">
            <a:xfrm flipH="1">
              <a:off x="5728" y="8501"/>
              <a:ext cx="228" cy="399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01" name="AutoShape 313"/>
            <p:cNvCxnSpPr>
              <a:cxnSpLocks noChangeShapeType="1"/>
            </p:cNvCxnSpPr>
            <p:nvPr/>
          </p:nvCxnSpPr>
          <p:spPr bwMode="auto">
            <a:xfrm flipV="1">
              <a:off x="5728" y="8786"/>
              <a:ext cx="285" cy="114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02" name="AutoShape 312"/>
            <p:cNvCxnSpPr>
              <a:cxnSpLocks noChangeShapeType="1"/>
            </p:cNvCxnSpPr>
            <p:nvPr/>
          </p:nvCxnSpPr>
          <p:spPr bwMode="auto">
            <a:xfrm flipH="1">
              <a:off x="5785" y="8805"/>
              <a:ext cx="228" cy="399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161" name="Opis_Układu"/>
          <p:cNvGrpSpPr>
            <a:grpSpLocks/>
          </p:cNvGrpSpPr>
          <p:nvPr/>
        </p:nvGrpSpPr>
        <p:grpSpPr bwMode="auto">
          <a:xfrm>
            <a:off x="3296965" y="423863"/>
            <a:ext cx="2615435" cy="1162972"/>
            <a:chOff x="3268847" y="356196"/>
            <a:chExt cx="2615130" cy="1162220"/>
          </a:xfrm>
        </p:grpSpPr>
        <p:sp>
          <p:nvSpPr>
            <p:cNvPr id="23592" name="Text Box 310"/>
            <p:cNvSpPr txBox="1">
              <a:spLocks noChangeArrowheads="1"/>
            </p:cNvSpPr>
            <p:nvPr/>
          </p:nvSpPr>
          <p:spPr bwMode="auto">
            <a:xfrm>
              <a:off x="3268847" y="356196"/>
              <a:ext cx="153870" cy="184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kumimoji="0" lang="en-US" altLang="pl-PL" sz="1200" b="1" baseline="-30000"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altLang="pl-PL" sz="2400" b="1">
                <a:latin typeface="Times New Roman" pitchFamily="18" charset="0"/>
              </a:endParaRPr>
            </a:p>
          </p:txBody>
        </p:sp>
        <p:sp>
          <p:nvSpPr>
            <p:cNvPr id="23593" name="Text Box 309"/>
            <p:cNvSpPr txBox="1">
              <a:spLocks noChangeArrowheads="1"/>
            </p:cNvSpPr>
            <p:nvPr/>
          </p:nvSpPr>
          <p:spPr bwMode="auto">
            <a:xfrm>
              <a:off x="3653022" y="826928"/>
              <a:ext cx="110595" cy="184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en-US" altLang="pl-PL" sz="2400" b="1">
                <a:latin typeface="Times New Roman" pitchFamily="18" charset="0"/>
              </a:endParaRPr>
            </a:p>
          </p:txBody>
        </p:sp>
        <p:sp>
          <p:nvSpPr>
            <p:cNvPr id="23594" name="Text Box 308"/>
            <p:cNvSpPr txBox="1">
              <a:spLocks noChangeArrowheads="1"/>
            </p:cNvSpPr>
            <p:nvPr/>
          </p:nvSpPr>
          <p:spPr bwMode="auto">
            <a:xfrm>
              <a:off x="4573137" y="372990"/>
              <a:ext cx="153870" cy="184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kumimoji="0" lang="en-US" altLang="pl-PL" sz="1200" b="1" baseline="-30000"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altLang="pl-PL" sz="2400" b="1">
                <a:latin typeface="Times New Roman" pitchFamily="18" charset="0"/>
              </a:endParaRPr>
            </a:p>
          </p:txBody>
        </p:sp>
        <p:sp>
          <p:nvSpPr>
            <p:cNvPr id="23595" name="Text Box 307"/>
            <p:cNvSpPr txBox="1">
              <a:spLocks noChangeArrowheads="1"/>
            </p:cNvSpPr>
            <p:nvPr/>
          </p:nvSpPr>
          <p:spPr bwMode="auto">
            <a:xfrm>
              <a:off x="5730107" y="356196"/>
              <a:ext cx="153870" cy="184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kumimoji="0" lang="pl-PL" altLang="pl-PL" sz="1200" b="1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altLang="pl-PL" sz="2400" b="1">
                <a:latin typeface="Times New Roman" pitchFamily="18" charset="0"/>
              </a:endParaRPr>
            </a:p>
          </p:txBody>
        </p:sp>
        <p:sp>
          <p:nvSpPr>
            <p:cNvPr id="23596" name="Text Box 285"/>
            <p:cNvSpPr txBox="1">
              <a:spLocks noChangeArrowheads="1"/>
            </p:cNvSpPr>
            <p:nvPr/>
          </p:nvSpPr>
          <p:spPr bwMode="auto">
            <a:xfrm>
              <a:off x="5390382" y="826928"/>
              <a:ext cx="94567" cy="184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i="1"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altLang="pl-PL" sz="2400" i="1">
                <a:latin typeface="Times New Roman" pitchFamily="18" charset="0"/>
              </a:endParaRPr>
            </a:p>
          </p:txBody>
        </p:sp>
        <p:sp>
          <p:nvSpPr>
            <p:cNvPr id="23597" name="Text Box 284"/>
            <p:cNvSpPr txBox="1">
              <a:spLocks noChangeArrowheads="1"/>
            </p:cNvSpPr>
            <p:nvPr/>
          </p:nvSpPr>
          <p:spPr bwMode="auto">
            <a:xfrm>
              <a:off x="4754112" y="1333869"/>
              <a:ext cx="102580" cy="184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3598" name="Text Box 283"/>
            <p:cNvSpPr txBox="1">
              <a:spLocks noChangeArrowheads="1"/>
            </p:cNvSpPr>
            <p:nvPr/>
          </p:nvSpPr>
          <p:spPr bwMode="auto">
            <a:xfrm>
              <a:off x="4232142" y="876720"/>
              <a:ext cx="153870" cy="184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kumimoji="0" lang="en-US" altLang="pl-PL" sz="1200" b="1" baseline="-3000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altLang="pl-PL" sz="2400" b="1">
                <a:latin typeface="Times New Roman" pitchFamily="18" charset="0"/>
              </a:endParaRPr>
            </a:p>
          </p:txBody>
        </p:sp>
        <p:sp>
          <p:nvSpPr>
            <p:cNvPr id="23599" name="Text Box 282"/>
            <p:cNvSpPr txBox="1">
              <a:spLocks noChangeArrowheads="1"/>
            </p:cNvSpPr>
            <p:nvPr/>
          </p:nvSpPr>
          <p:spPr bwMode="auto">
            <a:xfrm>
              <a:off x="4775067" y="840739"/>
              <a:ext cx="153870" cy="184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kumimoji="0" lang="en-US" altLang="pl-PL" sz="1200" b="1" baseline="-30000"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altLang="pl-PL" sz="2400" b="1">
                <a:latin typeface="Times New Roman" pitchFamily="18" charset="0"/>
              </a:endParaRPr>
            </a:p>
          </p:txBody>
        </p:sp>
      </p:grpSp>
      <p:grpSp>
        <p:nvGrpSpPr>
          <p:cNvPr id="3163" name="Układ"/>
          <p:cNvGrpSpPr>
            <a:grpSpLocks/>
          </p:cNvGrpSpPr>
          <p:nvPr/>
        </p:nvGrpSpPr>
        <p:grpSpPr bwMode="auto">
          <a:xfrm>
            <a:off x="3257277" y="650838"/>
            <a:ext cx="2682875" cy="869950"/>
            <a:chOff x="3897" y="6563"/>
            <a:chExt cx="4225" cy="1369"/>
          </a:xfrm>
        </p:grpSpPr>
        <p:sp>
          <p:nvSpPr>
            <p:cNvPr id="23572" name="Line 306"/>
            <p:cNvSpPr>
              <a:spLocks noChangeShapeType="1"/>
            </p:cNvSpPr>
            <p:nvPr/>
          </p:nvSpPr>
          <p:spPr bwMode="auto">
            <a:xfrm>
              <a:off x="4645" y="6905"/>
              <a:ext cx="22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grpSp>
          <p:nvGrpSpPr>
            <p:cNvPr id="23573" name="Group 302"/>
            <p:cNvGrpSpPr>
              <a:grpSpLocks/>
            </p:cNvGrpSpPr>
            <p:nvPr/>
          </p:nvGrpSpPr>
          <p:grpSpPr bwMode="auto">
            <a:xfrm>
              <a:off x="3897" y="6620"/>
              <a:ext cx="342" cy="342"/>
              <a:chOff x="4788" y="8892"/>
              <a:chExt cx="342" cy="341"/>
            </a:xfrm>
          </p:grpSpPr>
          <p:sp>
            <p:nvSpPr>
              <p:cNvPr id="23589" name="Oval 305"/>
              <p:cNvSpPr>
                <a:spLocks noChangeArrowheads="1"/>
              </p:cNvSpPr>
              <p:nvPr/>
            </p:nvSpPr>
            <p:spPr bwMode="auto">
              <a:xfrm>
                <a:off x="4788" y="8892"/>
                <a:ext cx="342" cy="341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3590" name="Arc 304"/>
              <p:cNvSpPr>
                <a:spLocks/>
              </p:cNvSpPr>
              <p:nvPr/>
            </p:nvSpPr>
            <p:spPr bwMode="auto">
              <a:xfrm flipH="1" flipV="1">
                <a:off x="4845" y="9063"/>
                <a:ext cx="114" cy="57"/>
              </a:xfrm>
              <a:custGeom>
                <a:avLst/>
                <a:gdLst>
                  <a:gd name="T0" fmla="*/ 0 w 43200"/>
                  <a:gd name="T1" fmla="*/ 0 h 22519"/>
                  <a:gd name="T2" fmla="*/ 0 w 43200"/>
                  <a:gd name="T3" fmla="*/ 0 h 22519"/>
                  <a:gd name="T4" fmla="*/ 0 w 43200"/>
                  <a:gd name="T5" fmla="*/ 0 h 22519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519"/>
                  <a:gd name="T11" fmla="*/ 43200 w 43200"/>
                  <a:gd name="T12" fmla="*/ 22519 h 225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519" fill="none" extrusionOk="0">
                    <a:moveTo>
                      <a:pt x="19" y="22519"/>
                    </a:moveTo>
                    <a:cubicBezTo>
                      <a:pt x="6" y="22212"/>
                      <a:pt x="0" y="2190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519" stroke="0" extrusionOk="0">
                    <a:moveTo>
                      <a:pt x="19" y="22519"/>
                    </a:moveTo>
                    <a:cubicBezTo>
                      <a:pt x="6" y="22212"/>
                      <a:pt x="0" y="2190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19" y="22519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591" name="Arc 303"/>
              <p:cNvSpPr>
                <a:spLocks/>
              </p:cNvSpPr>
              <p:nvPr/>
            </p:nvSpPr>
            <p:spPr bwMode="auto">
              <a:xfrm flipH="1">
                <a:off x="4959" y="9006"/>
                <a:ext cx="114" cy="69"/>
              </a:xfrm>
              <a:custGeom>
                <a:avLst/>
                <a:gdLst>
                  <a:gd name="T0" fmla="*/ 0 w 43200"/>
                  <a:gd name="T1" fmla="*/ 0 h 22519"/>
                  <a:gd name="T2" fmla="*/ 0 w 43200"/>
                  <a:gd name="T3" fmla="*/ 0 h 22519"/>
                  <a:gd name="T4" fmla="*/ 0 w 43200"/>
                  <a:gd name="T5" fmla="*/ 0 h 22519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519"/>
                  <a:gd name="T11" fmla="*/ 43200 w 43200"/>
                  <a:gd name="T12" fmla="*/ 22519 h 225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519" fill="none" extrusionOk="0">
                    <a:moveTo>
                      <a:pt x="19" y="22519"/>
                    </a:moveTo>
                    <a:cubicBezTo>
                      <a:pt x="6" y="22212"/>
                      <a:pt x="0" y="2190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519" stroke="0" extrusionOk="0">
                    <a:moveTo>
                      <a:pt x="19" y="22519"/>
                    </a:moveTo>
                    <a:cubicBezTo>
                      <a:pt x="6" y="22212"/>
                      <a:pt x="0" y="2190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19" y="22519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23574" name="Line 301"/>
            <p:cNvSpPr>
              <a:spLocks noChangeShapeType="1"/>
            </p:cNvSpPr>
            <p:nvPr/>
          </p:nvSpPr>
          <p:spPr bwMode="auto">
            <a:xfrm>
              <a:off x="4239" y="6792"/>
              <a:ext cx="39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575" name="Line 300"/>
            <p:cNvSpPr>
              <a:spLocks noChangeShapeType="1"/>
            </p:cNvSpPr>
            <p:nvPr/>
          </p:nvSpPr>
          <p:spPr bwMode="auto">
            <a:xfrm rot="5400000">
              <a:off x="4418" y="6790"/>
              <a:ext cx="456" cy="1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576" name="Line 299"/>
            <p:cNvSpPr>
              <a:spLocks noChangeShapeType="1"/>
            </p:cNvSpPr>
            <p:nvPr/>
          </p:nvSpPr>
          <p:spPr bwMode="auto">
            <a:xfrm rot="16200000" flipH="1">
              <a:off x="6012" y="5309"/>
              <a:ext cx="1" cy="27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577" name="Line 298"/>
            <p:cNvSpPr>
              <a:spLocks noChangeShapeType="1"/>
            </p:cNvSpPr>
            <p:nvPr/>
          </p:nvSpPr>
          <p:spPr bwMode="auto">
            <a:xfrm rot="16200000" flipH="1">
              <a:off x="6012" y="7704"/>
              <a:ext cx="1" cy="456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grpSp>
          <p:nvGrpSpPr>
            <p:cNvPr id="23578" name="Group 294"/>
            <p:cNvGrpSpPr>
              <a:grpSpLocks/>
            </p:cNvGrpSpPr>
            <p:nvPr/>
          </p:nvGrpSpPr>
          <p:grpSpPr bwMode="auto">
            <a:xfrm>
              <a:off x="7780" y="6620"/>
              <a:ext cx="342" cy="342"/>
              <a:chOff x="4788" y="8892"/>
              <a:chExt cx="342" cy="341"/>
            </a:xfrm>
          </p:grpSpPr>
          <p:sp>
            <p:nvSpPr>
              <p:cNvPr id="23586" name="Oval 297"/>
              <p:cNvSpPr>
                <a:spLocks noChangeArrowheads="1"/>
              </p:cNvSpPr>
              <p:nvPr/>
            </p:nvSpPr>
            <p:spPr bwMode="auto">
              <a:xfrm>
                <a:off x="4788" y="8892"/>
                <a:ext cx="342" cy="341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3587" name="Arc 296"/>
              <p:cNvSpPr>
                <a:spLocks/>
              </p:cNvSpPr>
              <p:nvPr/>
            </p:nvSpPr>
            <p:spPr bwMode="auto">
              <a:xfrm flipH="1" flipV="1">
                <a:off x="4845" y="9063"/>
                <a:ext cx="114" cy="57"/>
              </a:xfrm>
              <a:custGeom>
                <a:avLst/>
                <a:gdLst>
                  <a:gd name="T0" fmla="*/ 0 w 43200"/>
                  <a:gd name="T1" fmla="*/ 0 h 22519"/>
                  <a:gd name="T2" fmla="*/ 0 w 43200"/>
                  <a:gd name="T3" fmla="*/ 0 h 22519"/>
                  <a:gd name="T4" fmla="*/ 0 w 43200"/>
                  <a:gd name="T5" fmla="*/ 0 h 22519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519"/>
                  <a:gd name="T11" fmla="*/ 43200 w 43200"/>
                  <a:gd name="T12" fmla="*/ 22519 h 225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519" fill="none" extrusionOk="0">
                    <a:moveTo>
                      <a:pt x="19" y="22519"/>
                    </a:moveTo>
                    <a:cubicBezTo>
                      <a:pt x="6" y="22212"/>
                      <a:pt x="0" y="2190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519" stroke="0" extrusionOk="0">
                    <a:moveTo>
                      <a:pt x="19" y="22519"/>
                    </a:moveTo>
                    <a:cubicBezTo>
                      <a:pt x="6" y="22212"/>
                      <a:pt x="0" y="2190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19" y="22519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588" name="Arc 295"/>
              <p:cNvSpPr>
                <a:spLocks/>
              </p:cNvSpPr>
              <p:nvPr/>
            </p:nvSpPr>
            <p:spPr bwMode="auto">
              <a:xfrm flipH="1">
                <a:off x="4959" y="9006"/>
                <a:ext cx="114" cy="69"/>
              </a:xfrm>
              <a:custGeom>
                <a:avLst/>
                <a:gdLst>
                  <a:gd name="T0" fmla="*/ 0 w 43200"/>
                  <a:gd name="T1" fmla="*/ 0 h 22519"/>
                  <a:gd name="T2" fmla="*/ 0 w 43200"/>
                  <a:gd name="T3" fmla="*/ 0 h 22519"/>
                  <a:gd name="T4" fmla="*/ 0 w 43200"/>
                  <a:gd name="T5" fmla="*/ 0 h 22519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519"/>
                  <a:gd name="T11" fmla="*/ 43200 w 43200"/>
                  <a:gd name="T12" fmla="*/ 22519 h 225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519" fill="none" extrusionOk="0">
                    <a:moveTo>
                      <a:pt x="19" y="22519"/>
                    </a:moveTo>
                    <a:cubicBezTo>
                      <a:pt x="6" y="22212"/>
                      <a:pt x="0" y="2190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519" stroke="0" extrusionOk="0">
                    <a:moveTo>
                      <a:pt x="19" y="22519"/>
                    </a:moveTo>
                    <a:cubicBezTo>
                      <a:pt x="6" y="22212"/>
                      <a:pt x="0" y="2190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19" y="22519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23579" name="Line 293"/>
            <p:cNvSpPr>
              <a:spLocks noChangeShapeType="1"/>
            </p:cNvSpPr>
            <p:nvPr/>
          </p:nvSpPr>
          <p:spPr bwMode="auto">
            <a:xfrm>
              <a:off x="7381" y="6791"/>
              <a:ext cx="39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580" name="Line 292"/>
            <p:cNvSpPr>
              <a:spLocks noChangeShapeType="1"/>
            </p:cNvSpPr>
            <p:nvPr/>
          </p:nvSpPr>
          <p:spPr bwMode="auto">
            <a:xfrm rot="5400000">
              <a:off x="7153" y="6790"/>
              <a:ext cx="456" cy="1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581" name="Line 291"/>
            <p:cNvSpPr>
              <a:spLocks noChangeShapeType="1"/>
            </p:cNvSpPr>
            <p:nvPr/>
          </p:nvSpPr>
          <p:spPr bwMode="auto">
            <a:xfrm>
              <a:off x="7153" y="6905"/>
              <a:ext cx="22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582" name="Line 290"/>
            <p:cNvSpPr>
              <a:spLocks noChangeShapeType="1"/>
            </p:cNvSpPr>
            <p:nvPr/>
          </p:nvSpPr>
          <p:spPr bwMode="auto">
            <a:xfrm flipH="1">
              <a:off x="6126" y="7702"/>
              <a:ext cx="1" cy="22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583" name="Line 289"/>
            <p:cNvSpPr>
              <a:spLocks noChangeShapeType="1"/>
            </p:cNvSpPr>
            <p:nvPr/>
          </p:nvSpPr>
          <p:spPr bwMode="auto">
            <a:xfrm flipH="1">
              <a:off x="5898" y="7702"/>
              <a:ext cx="1" cy="22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584" name="Line 288"/>
            <p:cNvSpPr>
              <a:spLocks noChangeShapeType="1"/>
            </p:cNvSpPr>
            <p:nvPr/>
          </p:nvSpPr>
          <p:spPr bwMode="auto">
            <a:xfrm rot="5400000" flipH="1" flipV="1">
              <a:off x="6241" y="6792"/>
              <a:ext cx="797" cy="10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585" name="Line 287"/>
            <p:cNvSpPr>
              <a:spLocks noChangeShapeType="1"/>
            </p:cNvSpPr>
            <p:nvPr/>
          </p:nvSpPr>
          <p:spPr bwMode="auto">
            <a:xfrm rot="16200000" flipV="1">
              <a:off x="4987" y="6791"/>
              <a:ext cx="798" cy="10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7" name="Tytuł"/>
          <p:cNvSpPr txBox="1">
            <a:spLocks noChangeArrowheads="1"/>
          </p:cNvSpPr>
          <p:nvPr/>
        </p:nvSpPr>
        <p:spPr bwMode="auto">
          <a:xfrm>
            <a:off x="3527644" y="153216"/>
            <a:ext cx="208871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Prosty układ </a:t>
            </a:r>
            <a:r>
              <a:rPr kumimoji="1" lang="pl-PL" sz="1400" b="1" i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przesyłowy</a:t>
            </a:r>
          </a:p>
        </p:txBody>
      </p:sp>
    </p:spTree>
    <p:extLst>
      <p:ext uri="{BB962C8B-B14F-4D97-AF65-F5344CB8AC3E}">
        <p14:creationId xmlns:p14="http://schemas.microsoft.com/office/powerpoint/2010/main" val="383829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3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0" name="Równ_E&quot;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695281"/>
              </p:ext>
            </p:extLst>
          </p:nvPr>
        </p:nvGraphicFramePr>
        <p:xfrm>
          <a:off x="1498302" y="5114639"/>
          <a:ext cx="624205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8" name="Równanie" r:id="rId3" imgW="5473700" imgH="508000" progId="Equation.3">
                  <p:embed/>
                </p:oleObj>
              </mc:Choice>
              <mc:Fallback>
                <p:oleObj name="Równanie" r:id="rId3" imgW="54737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302" y="5114639"/>
                        <a:ext cx="6242050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" name="Równ_Mac_U=ZI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828772"/>
              </p:ext>
            </p:extLst>
          </p:nvPr>
        </p:nvGraphicFramePr>
        <p:xfrm>
          <a:off x="5832475" y="3757525"/>
          <a:ext cx="2339975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9" name="Równanie" r:id="rId5" imgW="2031840" imgH="863280" progId="Equation.3">
                  <p:embed/>
                </p:oleObj>
              </mc:Choice>
              <mc:Fallback>
                <p:oleObj name="Równanie" r:id="rId5" imgW="203184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2475" y="3757525"/>
                        <a:ext cx="2339975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4" name="Strzałka w prawo"/>
          <p:cNvSpPr>
            <a:spLocks noChangeAspect="1"/>
          </p:cNvSpPr>
          <p:nvPr/>
        </p:nvSpPr>
        <p:spPr bwMode="auto">
          <a:xfrm>
            <a:off x="5221045" y="4178411"/>
            <a:ext cx="287059" cy="144000"/>
          </a:xfrm>
          <a:prstGeom prst="rightArrow">
            <a:avLst>
              <a:gd name="adj1" fmla="val 50000"/>
              <a:gd name="adj2" fmla="val 49864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pl-PL" altLang="pl-PL" sz="2400">
              <a:latin typeface="Times New Roman" pitchFamily="18" charset="0"/>
            </a:endParaRPr>
          </a:p>
        </p:txBody>
      </p:sp>
      <p:graphicFrame>
        <p:nvGraphicFramePr>
          <p:cNvPr id="4282" name="Równ_Mac_I=YU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547551"/>
              </p:ext>
            </p:extLst>
          </p:nvPr>
        </p:nvGraphicFramePr>
        <p:xfrm>
          <a:off x="1357313" y="3645024"/>
          <a:ext cx="3683000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0" name="Równanie" r:id="rId7" imgW="3682800" imgH="1143000" progId="Equation.3">
                  <p:embed/>
                </p:oleObj>
              </mc:Choice>
              <mc:Fallback>
                <p:oleObj name="Równanie" r:id="rId7" imgW="36828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3645024"/>
                        <a:ext cx="3683000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" name="Txt_Równ_Met_Wezł"/>
          <p:cNvSpPr>
            <a:spLocks noChangeArrowheads="1"/>
          </p:cNvSpPr>
          <p:nvPr/>
        </p:nvSpPr>
        <p:spPr bwMode="auto">
          <a:xfrm>
            <a:off x="1845444" y="3186113"/>
            <a:ext cx="353141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>
                <a:solidFill>
                  <a:srgbClr val="333399"/>
                </a:solidFill>
                <a:latin typeface="Times New Roman" pitchFamily="18" charset="0"/>
              </a:rPr>
              <a:t>Równanie metody potencjałów węzłowych</a:t>
            </a:r>
          </a:p>
        </p:txBody>
      </p:sp>
      <p:grpSp>
        <p:nvGrpSpPr>
          <p:cNvPr id="3" name="I_0_0"/>
          <p:cNvGrpSpPr>
            <a:grpSpLocks/>
          </p:cNvGrpSpPr>
          <p:nvPr/>
        </p:nvGrpSpPr>
        <p:grpSpPr bwMode="auto">
          <a:xfrm>
            <a:off x="3343312" y="1730127"/>
            <a:ext cx="2476500" cy="395287"/>
            <a:chOff x="6616" y="7193"/>
            <a:chExt cx="3900" cy="624"/>
          </a:xfrm>
        </p:grpSpPr>
        <p:cxnSp>
          <p:nvCxnSpPr>
            <p:cNvPr id="24653" name="AutoShape 123"/>
            <p:cNvCxnSpPr>
              <a:cxnSpLocks noChangeShapeType="1"/>
            </p:cNvCxnSpPr>
            <p:nvPr/>
          </p:nvCxnSpPr>
          <p:spPr bwMode="auto">
            <a:xfrm flipV="1">
              <a:off x="6811" y="7193"/>
              <a:ext cx="228" cy="28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54" name="AutoShape 122"/>
            <p:cNvCxnSpPr>
              <a:cxnSpLocks noChangeShapeType="1"/>
            </p:cNvCxnSpPr>
            <p:nvPr/>
          </p:nvCxnSpPr>
          <p:spPr bwMode="auto">
            <a:xfrm flipH="1" flipV="1">
              <a:off x="10003" y="7193"/>
              <a:ext cx="228" cy="28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655" name="Text Box 121"/>
            <p:cNvSpPr txBox="1">
              <a:spLocks noChangeArrowheads="1"/>
            </p:cNvSpPr>
            <p:nvPr/>
          </p:nvSpPr>
          <p:spPr bwMode="auto">
            <a:xfrm>
              <a:off x="10207" y="7478"/>
              <a:ext cx="309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4656" name="Text Box 120"/>
            <p:cNvSpPr txBox="1">
              <a:spLocks noChangeArrowheads="1"/>
            </p:cNvSpPr>
            <p:nvPr/>
          </p:nvSpPr>
          <p:spPr bwMode="auto">
            <a:xfrm>
              <a:off x="6616" y="7421"/>
              <a:ext cx="309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</p:grpSp>
      <p:grpSp>
        <p:nvGrpSpPr>
          <p:cNvPr id="4" name="E&quot;"/>
          <p:cNvGrpSpPr>
            <a:grpSpLocks/>
          </p:cNvGrpSpPr>
          <p:nvPr/>
        </p:nvGrpSpPr>
        <p:grpSpPr bwMode="auto">
          <a:xfrm>
            <a:off x="4445037" y="2273052"/>
            <a:ext cx="504825" cy="723900"/>
            <a:chOff x="8350" y="8048"/>
            <a:chExt cx="794" cy="1140"/>
          </a:xfrm>
        </p:grpSpPr>
        <p:sp>
          <p:nvSpPr>
            <p:cNvPr id="24648" name="Oval 118"/>
            <p:cNvSpPr>
              <a:spLocks noChangeArrowheads="1"/>
            </p:cNvSpPr>
            <p:nvPr/>
          </p:nvSpPr>
          <p:spPr bwMode="auto">
            <a:xfrm>
              <a:off x="8350" y="8504"/>
              <a:ext cx="342" cy="341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cxnSp>
          <p:nvCxnSpPr>
            <p:cNvPr id="24649" name="AutoShape 117"/>
            <p:cNvCxnSpPr>
              <a:cxnSpLocks noChangeShapeType="1"/>
            </p:cNvCxnSpPr>
            <p:nvPr/>
          </p:nvCxnSpPr>
          <p:spPr bwMode="auto">
            <a:xfrm flipV="1">
              <a:off x="8520" y="8845"/>
              <a:ext cx="1" cy="343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50" name="AutoShape 116"/>
            <p:cNvCxnSpPr>
              <a:cxnSpLocks noChangeShapeType="1"/>
            </p:cNvCxnSpPr>
            <p:nvPr/>
          </p:nvCxnSpPr>
          <p:spPr bwMode="auto">
            <a:xfrm flipV="1">
              <a:off x="8521" y="8048"/>
              <a:ext cx="2" cy="45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51" name="AutoShape 115"/>
            <p:cNvCxnSpPr>
              <a:cxnSpLocks noChangeShapeType="1"/>
            </p:cNvCxnSpPr>
            <p:nvPr/>
          </p:nvCxnSpPr>
          <p:spPr bwMode="auto">
            <a:xfrm flipV="1">
              <a:off x="8522" y="8561"/>
              <a:ext cx="1" cy="22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652" name="Text Box 114"/>
            <p:cNvSpPr txBox="1">
              <a:spLocks noChangeArrowheads="1"/>
            </p:cNvSpPr>
            <p:nvPr/>
          </p:nvSpPr>
          <p:spPr bwMode="auto">
            <a:xfrm>
              <a:off x="8731" y="8507"/>
              <a:ext cx="413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kumimoji="0" lang="en-US" altLang="pl-PL" sz="1200" b="1" i="1" baseline="30000">
                  <a:latin typeface="Times New Roman" pitchFamily="18" charset="0"/>
                  <a:cs typeface="Times New Roman" pitchFamily="18" charset="0"/>
                </a:rPr>
                <a:t>”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</p:grpSp>
      <p:grpSp>
        <p:nvGrpSpPr>
          <p:cNvPr id="2" name="Prądy"/>
          <p:cNvGrpSpPr>
            <a:grpSpLocks/>
          </p:cNvGrpSpPr>
          <p:nvPr/>
        </p:nvGrpSpPr>
        <p:grpSpPr bwMode="auto">
          <a:xfrm>
            <a:off x="2816262" y="2019052"/>
            <a:ext cx="3475037" cy="515937"/>
            <a:chOff x="5785" y="7649"/>
            <a:chExt cx="5472" cy="812"/>
          </a:xfrm>
        </p:grpSpPr>
        <p:sp>
          <p:nvSpPr>
            <p:cNvPr id="24657" name="Text Box 100"/>
            <p:cNvSpPr txBox="1">
              <a:spLocks noChangeArrowheads="1"/>
            </p:cNvSpPr>
            <p:nvPr/>
          </p:nvSpPr>
          <p:spPr bwMode="auto">
            <a:xfrm>
              <a:off x="8624" y="8122"/>
              <a:ext cx="309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en-US" altLang="pl-PL" sz="1200" b="1" i="1" baseline="30000">
                  <a:latin typeface="Times New Roman" pitchFamily="18" charset="0"/>
                  <a:cs typeface="Times New Roman" pitchFamily="18" charset="0"/>
                </a:rPr>
                <a:t>”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cxnSp>
          <p:nvCxnSpPr>
            <p:cNvPr id="24658" name="AutoShape 99"/>
            <p:cNvCxnSpPr>
              <a:cxnSpLocks noChangeShapeType="1"/>
            </p:cNvCxnSpPr>
            <p:nvPr/>
          </p:nvCxnSpPr>
          <p:spPr bwMode="auto">
            <a:xfrm rot="-5400000">
              <a:off x="8406" y="8269"/>
              <a:ext cx="228" cy="1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59" name="AutoShape 98"/>
            <p:cNvCxnSpPr>
              <a:cxnSpLocks noChangeShapeType="1"/>
            </p:cNvCxnSpPr>
            <p:nvPr/>
          </p:nvCxnSpPr>
          <p:spPr bwMode="auto">
            <a:xfrm rot="5400000" flipV="1">
              <a:off x="5672" y="7762"/>
              <a:ext cx="228" cy="1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60" name="AutoShape 97"/>
            <p:cNvCxnSpPr>
              <a:cxnSpLocks noChangeShapeType="1"/>
            </p:cNvCxnSpPr>
            <p:nvPr/>
          </p:nvCxnSpPr>
          <p:spPr bwMode="auto">
            <a:xfrm rot="5400000" flipV="1">
              <a:off x="11143" y="7819"/>
              <a:ext cx="228" cy="1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Opis_Sch"/>
          <p:cNvGrpSpPr>
            <a:grpSpLocks/>
          </p:cNvGrpSpPr>
          <p:nvPr/>
        </p:nvGrpSpPr>
        <p:grpSpPr bwMode="auto">
          <a:xfrm>
            <a:off x="2708312" y="1161802"/>
            <a:ext cx="3771900" cy="1246187"/>
            <a:chOff x="2169433" y="1220710"/>
            <a:chExt cx="3773170" cy="1245668"/>
          </a:xfrm>
        </p:grpSpPr>
        <p:sp>
          <p:nvSpPr>
            <p:cNvPr id="24637" name="Text Box 126"/>
            <p:cNvSpPr txBox="1">
              <a:spLocks noChangeArrowheads="1"/>
            </p:cNvSpPr>
            <p:nvPr/>
          </p:nvSpPr>
          <p:spPr bwMode="auto">
            <a:xfrm>
              <a:off x="3709308" y="2251148"/>
              <a:ext cx="196215" cy="215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4638" name="Text Box 125"/>
            <p:cNvSpPr txBox="1">
              <a:spLocks noChangeArrowheads="1"/>
            </p:cNvSpPr>
            <p:nvPr/>
          </p:nvSpPr>
          <p:spPr bwMode="auto">
            <a:xfrm>
              <a:off x="3617233" y="1644187"/>
              <a:ext cx="327025" cy="215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L2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4639" name="Text Box 124"/>
            <p:cNvSpPr txBox="1">
              <a:spLocks noChangeArrowheads="1"/>
            </p:cNvSpPr>
            <p:nvPr/>
          </p:nvSpPr>
          <p:spPr bwMode="auto">
            <a:xfrm>
              <a:off x="4231278" y="1644187"/>
              <a:ext cx="327025" cy="215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L3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grpSp>
          <p:nvGrpSpPr>
            <p:cNvPr id="24640" name="Opis_Sch"/>
            <p:cNvGrpSpPr>
              <a:grpSpLocks/>
            </p:cNvGrpSpPr>
            <p:nvPr/>
          </p:nvGrpSpPr>
          <p:grpSpPr bwMode="auto">
            <a:xfrm>
              <a:off x="2169433" y="1220710"/>
              <a:ext cx="3773170" cy="423476"/>
              <a:chOff x="5614" y="6298"/>
              <a:chExt cx="5942" cy="667"/>
            </a:xfrm>
          </p:grpSpPr>
          <p:sp>
            <p:nvSpPr>
              <p:cNvPr id="24641" name="Text Box 108"/>
              <p:cNvSpPr txBox="1">
                <a:spLocks noChangeArrowheads="1"/>
              </p:cNvSpPr>
              <p:nvPr/>
            </p:nvSpPr>
            <p:spPr bwMode="auto">
              <a:xfrm>
                <a:off x="6241" y="6438"/>
                <a:ext cx="572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en-US" altLang="pl-PL" sz="1200" b="1" i="1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kumimoji="0" lang="en-US" altLang="pl-PL" sz="1200" b="1" i="1" baseline="-30000">
                    <a:latin typeface="Times New Roman" pitchFamily="18" charset="0"/>
                    <a:cs typeface="Times New Roman" pitchFamily="18" charset="0"/>
                  </a:rPr>
                  <a:t>E1</a:t>
                </a:r>
                <a:endParaRPr kumimoji="0" lang="en-US" altLang="pl-PL" sz="2400">
                  <a:latin typeface="Times New Roman" pitchFamily="18" charset="0"/>
                </a:endParaRPr>
              </a:p>
            </p:txBody>
          </p:sp>
          <p:sp>
            <p:nvSpPr>
              <p:cNvPr id="24642" name="Text Box 107"/>
              <p:cNvSpPr txBox="1">
                <a:spLocks noChangeArrowheads="1"/>
              </p:cNvSpPr>
              <p:nvPr/>
            </p:nvSpPr>
            <p:spPr bwMode="auto">
              <a:xfrm>
                <a:off x="8348" y="6298"/>
                <a:ext cx="515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en-US" altLang="pl-PL" sz="1200" b="1" i="1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kumimoji="0" lang="en-US" altLang="pl-PL" sz="1200" b="1" i="1" baseline="-30000">
                    <a:latin typeface="Times New Roman" pitchFamily="18" charset="0"/>
                    <a:cs typeface="Times New Roman" pitchFamily="18" charset="0"/>
                  </a:rPr>
                  <a:t>L1</a:t>
                </a:r>
                <a:endParaRPr kumimoji="0" lang="en-US" altLang="pl-PL" sz="2400">
                  <a:latin typeface="Times New Roman" pitchFamily="18" charset="0"/>
                </a:endParaRPr>
              </a:p>
            </p:txBody>
          </p:sp>
          <p:sp>
            <p:nvSpPr>
              <p:cNvPr id="24643" name="Text Box 106"/>
              <p:cNvSpPr txBox="1">
                <a:spLocks noChangeArrowheads="1"/>
              </p:cNvSpPr>
              <p:nvPr/>
            </p:nvSpPr>
            <p:spPr bwMode="auto">
              <a:xfrm>
                <a:off x="7072" y="6398"/>
                <a:ext cx="309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en-US" altLang="pl-PL" sz="1200" b="1"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kumimoji="0" lang="en-US" altLang="pl-PL" sz="2400">
                  <a:latin typeface="Times New Roman" pitchFamily="18" charset="0"/>
                </a:endParaRPr>
              </a:p>
            </p:txBody>
          </p:sp>
          <p:sp>
            <p:nvSpPr>
              <p:cNvPr id="24644" name="Text Box 105"/>
              <p:cNvSpPr txBox="1">
                <a:spLocks noChangeArrowheads="1"/>
              </p:cNvSpPr>
              <p:nvPr/>
            </p:nvSpPr>
            <p:spPr bwMode="auto">
              <a:xfrm>
                <a:off x="9808" y="6338"/>
                <a:ext cx="309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en-US" altLang="pl-PL" sz="1200" b="1"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kumimoji="0" lang="en-US" altLang="pl-PL" sz="2400">
                  <a:latin typeface="Times New Roman" pitchFamily="18" charset="0"/>
                </a:endParaRPr>
              </a:p>
            </p:txBody>
          </p:sp>
          <p:sp>
            <p:nvSpPr>
              <p:cNvPr id="24645" name="Text Box 104"/>
              <p:cNvSpPr txBox="1">
                <a:spLocks noChangeArrowheads="1"/>
              </p:cNvSpPr>
              <p:nvPr/>
            </p:nvSpPr>
            <p:spPr bwMode="auto">
              <a:xfrm>
                <a:off x="10288" y="6455"/>
                <a:ext cx="572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en-US" altLang="pl-PL" sz="1200" b="1" i="1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kumimoji="0" lang="en-US" altLang="pl-PL" sz="1200" b="1" i="1" baseline="-30000">
                    <a:latin typeface="Times New Roman" pitchFamily="18" charset="0"/>
                    <a:cs typeface="Times New Roman" pitchFamily="18" charset="0"/>
                  </a:rPr>
                  <a:t>E2</a:t>
                </a:r>
                <a:endParaRPr kumimoji="0" lang="en-US" altLang="pl-PL" sz="2400">
                  <a:latin typeface="Times New Roman" pitchFamily="18" charset="0"/>
                </a:endParaRPr>
              </a:p>
            </p:txBody>
          </p:sp>
          <p:sp>
            <p:nvSpPr>
              <p:cNvPr id="24646" name="Text Box 103"/>
              <p:cNvSpPr txBox="1">
                <a:spLocks noChangeArrowheads="1"/>
              </p:cNvSpPr>
              <p:nvPr/>
            </p:nvSpPr>
            <p:spPr bwMode="auto">
              <a:xfrm>
                <a:off x="11143" y="6626"/>
                <a:ext cx="413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en-US" altLang="pl-PL" sz="1200" b="1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kumimoji="0" lang="en-US" altLang="pl-PL" sz="1200" b="1" baseline="-3000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altLang="pl-PL" sz="2400">
                  <a:latin typeface="Times New Roman" pitchFamily="18" charset="0"/>
                </a:endParaRPr>
              </a:p>
            </p:txBody>
          </p:sp>
          <p:sp>
            <p:nvSpPr>
              <p:cNvPr id="24647" name="Text Box 102"/>
              <p:cNvSpPr txBox="1">
                <a:spLocks noChangeArrowheads="1"/>
              </p:cNvSpPr>
              <p:nvPr/>
            </p:nvSpPr>
            <p:spPr bwMode="auto">
              <a:xfrm>
                <a:off x="5614" y="6623"/>
                <a:ext cx="413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en-US" altLang="pl-PL" sz="1200" b="1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kumimoji="0" lang="en-US" altLang="pl-PL" sz="1200" b="1" baseline="-3000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altLang="pl-PL" sz="24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8" name="Ziemia"/>
          <p:cNvGrpSpPr>
            <a:grpSpLocks/>
          </p:cNvGrpSpPr>
          <p:nvPr/>
        </p:nvGrpSpPr>
        <p:grpSpPr bwMode="auto">
          <a:xfrm>
            <a:off x="2671799" y="1549152"/>
            <a:ext cx="3763963" cy="1447800"/>
            <a:chOff x="5557" y="6908"/>
            <a:chExt cx="5928" cy="2281"/>
          </a:xfrm>
        </p:grpSpPr>
        <p:cxnSp>
          <p:nvCxnSpPr>
            <p:cNvPr id="24634" name="AutoShape 112"/>
            <p:cNvCxnSpPr>
              <a:cxnSpLocks noChangeShapeType="1"/>
            </p:cNvCxnSpPr>
            <p:nvPr/>
          </p:nvCxnSpPr>
          <p:spPr bwMode="auto">
            <a:xfrm>
              <a:off x="5557" y="9188"/>
              <a:ext cx="5928" cy="1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35" name="AutoShape 111"/>
            <p:cNvCxnSpPr>
              <a:cxnSpLocks noChangeShapeType="1"/>
            </p:cNvCxnSpPr>
            <p:nvPr/>
          </p:nvCxnSpPr>
          <p:spPr bwMode="auto">
            <a:xfrm flipV="1">
              <a:off x="5785" y="6908"/>
              <a:ext cx="2" cy="228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36" name="AutoShape 110"/>
            <p:cNvCxnSpPr>
              <a:cxnSpLocks noChangeShapeType="1"/>
            </p:cNvCxnSpPr>
            <p:nvPr/>
          </p:nvCxnSpPr>
          <p:spPr bwMode="auto">
            <a:xfrm flipV="1">
              <a:off x="11255" y="6908"/>
              <a:ext cx="2" cy="228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" name="Schemat"/>
          <p:cNvGrpSpPr>
            <a:grpSpLocks/>
          </p:cNvGrpSpPr>
          <p:nvPr/>
        </p:nvGrpSpPr>
        <p:grpSpPr bwMode="auto">
          <a:xfrm>
            <a:off x="2816262" y="1368177"/>
            <a:ext cx="3475037" cy="904875"/>
            <a:chOff x="2278018" y="1427052"/>
            <a:chExt cx="3474720" cy="905363"/>
          </a:xfrm>
        </p:grpSpPr>
        <p:grpSp>
          <p:nvGrpSpPr>
            <p:cNvPr id="24591" name="Group 163"/>
            <p:cNvGrpSpPr>
              <a:grpSpLocks/>
            </p:cNvGrpSpPr>
            <p:nvPr/>
          </p:nvGrpSpPr>
          <p:grpSpPr bwMode="auto">
            <a:xfrm>
              <a:off x="2278018" y="1499430"/>
              <a:ext cx="868680" cy="109202"/>
              <a:chOff x="5785" y="6737"/>
              <a:chExt cx="1368" cy="172"/>
            </a:xfrm>
          </p:grpSpPr>
          <p:sp>
            <p:nvSpPr>
              <p:cNvPr id="24628" name="Line 169"/>
              <p:cNvSpPr>
                <a:spLocks noChangeShapeType="1"/>
              </p:cNvSpPr>
              <p:nvPr/>
            </p:nvSpPr>
            <p:spPr bwMode="auto">
              <a:xfrm>
                <a:off x="5785" y="6907"/>
                <a:ext cx="342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grpSp>
            <p:nvGrpSpPr>
              <p:cNvPr id="24629" name="Group 165"/>
              <p:cNvGrpSpPr>
                <a:grpSpLocks/>
              </p:cNvGrpSpPr>
              <p:nvPr/>
            </p:nvGrpSpPr>
            <p:grpSpPr bwMode="auto">
              <a:xfrm>
                <a:off x="6127" y="6737"/>
                <a:ext cx="684" cy="170"/>
                <a:chOff x="10573" y="7404"/>
                <a:chExt cx="684" cy="170"/>
              </a:xfrm>
            </p:grpSpPr>
            <p:sp>
              <p:nvSpPr>
                <p:cNvPr id="24631" name="Arc 168"/>
                <p:cNvSpPr>
                  <a:spLocks/>
                </p:cNvSpPr>
                <p:nvPr/>
              </p:nvSpPr>
              <p:spPr bwMode="auto">
                <a:xfrm>
                  <a:off x="10573" y="7404"/>
                  <a:ext cx="228" cy="17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632" name="Arc 167"/>
                <p:cNvSpPr>
                  <a:spLocks/>
                </p:cNvSpPr>
                <p:nvPr/>
              </p:nvSpPr>
              <p:spPr bwMode="auto">
                <a:xfrm>
                  <a:off x="10813" y="7404"/>
                  <a:ext cx="228" cy="17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633" name="Arc 166"/>
                <p:cNvSpPr>
                  <a:spLocks/>
                </p:cNvSpPr>
                <p:nvPr/>
              </p:nvSpPr>
              <p:spPr bwMode="auto">
                <a:xfrm>
                  <a:off x="11029" y="7404"/>
                  <a:ext cx="228" cy="17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24630" name="Line 164"/>
              <p:cNvSpPr>
                <a:spLocks noChangeShapeType="1"/>
              </p:cNvSpPr>
              <p:nvPr/>
            </p:nvSpPr>
            <p:spPr bwMode="auto">
              <a:xfrm>
                <a:off x="6811" y="6908"/>
                <a:ext cx="342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24592" name="Group 156"/>
            <p:cNvGrpSpPr>
              <a:grpSpLocks/>
            </p:cNvGrpSpPr>
            <p:nvPr/>
          </p:nvGrpSpPr>
          <p:grpSpPr bwMode="auto">
            <a:xfrm>
              <a:off x="3146698" y="1427052"/>
              <a:ext cx="1737360" cy="109202"/>
              <a:chOff x="7153" y="6623"/>
              <a:chExt cx="2736" cy="172"/>
            </a:xfrm>
          </p:grpSpPr>
          <p:sp>
            <p:nvSpPr>
              <p:cNvPr id="24622" name="Line 162"/>
              <p:cNvSpPr>
                <a:spLocks noChangeShapeType="1"/>
              </p:cNvSpPr>
              <p:nvPr/>
            </p:nvSpPr>
            <p:spPr bwMode="auto">
              <a:xfrm>
                <a:off x="7153" y="6794"/>
                <a:ext cx="102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grpSp>
            <p:nvGrpSpPr>
              <p:cNvPr id="24623" name="Group 158"/>
              <p:cNvGrpSpPr>
                <a:grpSpLocks/>
              </p:cNvGrpSpPr>
              <p:nvPr/>
            </p:nvGrpSpPr>
            <p:grpSpPr bwMode="auto">
              <a:xfrm>
                <a:off x="8179" y="6623"/>
                <a:ext cx="684" cy="170"/>
                <a:chOff x="10573" y="7404"/>
                <a:chExt cx="684" cy="170"/>
              </a:xfrm>
            </p:grpSpPr>
            <p:sp>
              <p:nvSpPr>
                <p:cNvPr id="24625" name="Arc 161"/>
                <p:cNvSpPr>
                  <a:spLocks/>
                </p:cNvSpPr>
                <p:nvPr/>
              </p:nvSpPr>
              <p:spPr bwMode="auto">
                <a:xfrm>
                  <a:off x="10573" y="7404"/>
                  <a:ext cx="228" cy="17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626" name="Arc 160"/>
                <p:cNvSpPr>
                  <a:spLocks/>
                </p:cNvSpPr>
                <p:nvPr/>
              </p:nvSpPr>
              <p:spPr bwMode="auto">
                <a:xfrm>
                  <a:off x="10813" y="7404"/>
                  <a:ext cx="228" cy="17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627" name="Arc 159"/>
                <p:cNvSpPr>
                  <a:spLocks/>
                </p:cNvSpPr>
                <p:nvPr/>
              </p:nvSpPr>
              <p:spPr bwMode="auto">
                <a:xfrm>
                  <a:off x="11029" y="7404"/>
                  <a:ext cx="228" cy="17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24624" name="Line 157"/>
              <p:cNvSpPr>
                <a:spLocks noChangeShapeType="1"/>
              </p:cNvSpPr>
              <p:nvPr/>
            </p:nvSpPr>
            <p:spPr bwMode="auto">
              <a:xfrm>
                <a:off x="8863" y="6794"/>
                <a:ext cx="102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24593" name="Group 152"/>
            <p:cNvGrpSpPr>
              <a:grpSpLocks/>
            </p:cNvGrpSpPr>
            <p:nvPr/>
          </p:nvGrpSpPr>
          <p:grpSpPr bwMode="auto">
            <a:xfrm>
              <a:off x="3146698" y="1463241"/>
              <a:ext cx="1737360" cy="869174"/>
              <a:chOff x="7153" y="6680"/>
              <a:chExt cx="2736" cy="1369"/>
            </a:xfrm>
          </p:grpSpPr>
          <p:sp>
            <p:nvSpPr>
              <p:cNvPr id="24619" name="Line 155"/>
              <p:cNvSpPr>
                <a:spLocks noChangeShapeType="1"/>
              </p:cNvSpPr>
              <p:nvPr/>
            </p:nvSpPr>
            <p:spPr bwMode="auto">
              <a:xfrm rot="5400000">
                <a:off x="6926" y="6907"/>
                <a:ext cx="456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620" name="Line 154"/>
              <p:cNvSpPr>
                <a:spLocks noChangeShapeType="1"/>
              </p:cNvSpPr>
              <p:nvPr/>
            </p:nvSpPr>
            <p:spPr bwMode="auto">
              <a:xfrm rot="16200000" flipH="1">
                <a:off x="8520" y="7821"/>
                <a:ext cx="1" cy="45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621" name="Line 153"/>
              <p:cNvSpPr>
                <a:spLocks noChangeShapeType="1"/>
              </p:cNvSpPr>
              <p:nvPr/>
            </p:nvSpPr>
            <p:spPr bwMode="auto">
              <a:xfrm rot="5400000">
                <a:off x="9661" y="6907"/>
                <a:ext cx="456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24594" name="Group 143"/>
            <p:cNvGrpSpPr>
              <a:grpSpLocks/>
            </p:cNvGrpSpPr>
            <p:nvPr/>
          </p:nvGrpSpPr>
          <p:grpSpPr bwMode="auto">
            <a:xfrm>
              <a:off x="4087133" y="1680376"/>
              <a:ext cx="796925" cy="651404"/>
              <a:chOff x="8634" y="7005"/>
              <a:chExt cx="1255" cy="1026"/>
            </a:xfrm>
          </p:grpSpPr>
          <p:sp>
            <p:nvSpPr>
              <p:cNvPr id="24611" name="Line 151"/>
              <p:cNvSpPr>
                <a:spLocks noChangeShapeType="1"/>
              </p:cNvSpPr>
              <p:nvPr/>
            </p:nvSpPr>
            <p:spPr bwMode="auto">
              <a:xfrm>
                <a:off x="9661" y="7005"/>
                <a:ext cx="22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612" name="Line 150"/>
              <p:cNvSpPr>
                <a:spLocks noChangeShapeType="1"/>
              </p:cNvSpPr>
              <p:nvPr/>
            </p:nvSpPr>
            <p:spPr bwMode="auto">
              <a:xfrm flipH="1">
                <a:off x="8634" y="7802"/>
                <a:ext cx="1" cy="2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613" name="Line 149"/>
              <p:cNvSpPr>
                <a:spLocks noChangeShapeType="1"/>
              </p:cNvSpPr>
              <p:nvPr/>
            </p:nvSpPr>
            <p:spPr bwMode="auto">
              <a:xfrm rot="5400000" flipH="1" flipV="1">
                <a:off x="9473" y="6988"/>
                <a:ext cx="170" cy="2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grpSp>
            <p:nvGrpSpPr>
              <p:cNvPr id="24614" name="Group 145"/>
              <p:cNvGrpSpPr>
                <a:grpSpLocks/>
              </p:cNvGrpSpPr>
              <p:nvPr/>
            </p:nvGrpSpPr>
            <p:grpSpPr bwMode="auto">
              <a:xfrm rot="19320000" flipH="1">
                <a:off x="8806" y="7233"/>
                <a:ext cx="684" cy="170"/>
                <a:chOff x="10573" y="7404"/>
                <a:chExt cx="684" cy="170"/>
              </a:xfrm>
            </p:grpSpPr>
            <p:sp>
              <p:nvSpPr>
                <p:cNvPr id="24616" name="Arc 148"/>
                <p:cNvSpPr>
                  <a:spLocks/>
                </p:cNvSpPr>
                <p:nvPr/>
              </p:nvSpPr>
              <p:spPr bwMode="auto">
                <a:xfrm>
                  <a:off x="10573" y="7404"/>
                  <a:ext cx="228" cy="17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617" name="Arc 147"/>
                <p:cNvSpPr>
                  <a:spLocks/>
                </p:cNvSpPr>
                <p:nvPr/>
              </p:nvSpPr>
              <p:spPr bwMode="auto">
                <a:xfrm>
                  <a:off x="10813" y="7404"/>
                  <a:ext cx="228" cy="17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618" name="Arc 146"/>
                <p:cNvSpPr>
                  <a:spLocks/>
                </p:cNvSpPr>
                <p:nvPr/>
              </p:nvSpPr>
              <p:spPr bwMode="auto">
                <a:xfrm>
                  <a:off x="11029" y="7404"/>
                  <a:ext cx="228" cy="17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24615" name="Line 144"/>
              <p:cNvSpPr>
                <a:spLocks noChangeShapeType="1"/>
              </p:cNvSpPr>
              <p:nvPr/>
            </p:nvSpPr>
            <p:spPr bwMode="auto">
              <a:xfrm rot="5400000" flipH="1" flipV="1">
                <a:off x="8669" y="7551"/>
                <a:ext cx="218" cy="28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24595" name="Group 134"/>
            <p:cNvGrpSpPr>
              <a:grpSpLocks/>
            </p:cNvGrpSpPr>
            <p:nvPr/>
          </p:nvGrpSpPr>
          <p:grpSpPr bwMode="auto">
            <a:xfrm>
              <a:off x="3146698" y="1680376"/>
              <a:ext cx="796290" cy="651404"/>
              <a:chOff x="7153" y="7022"/>
              <a:chExt cx="1254" cy="1026"/>
            </a:xfrm>
          </p:grpSpPr>
          <p:sp>
            <p:nvSpPr>
              <p:cNvPr id="24603" name="Line 142"/>
              <p:cNvSpPr>
                <a:spLocks noChangeShapeType="1"/>
              </p:cNvSpPr>
              <p:nvPr/>
            </p:nvSpPr>
            <p:spPr bwMode="auto">
              <a:xfrm>
                <a:off x="7153" y="7022"/>
                <a:ext cx="228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604" name="Line 141"/>
              <p:cNvSpPr>
                <a:spLocks noChangeShapeType="1"/>
              </p:cNvSpPr>
              <p:nvPr/>
            </p:nvSpPr>
            <p:spPr bwMode="auto">
              <a:xfrm flipH="1">
                <a:off x="8406" y="7819"/>
                <a:ext cx="1" cy="22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605" name="Line 140"/>
              <p:cNvSpPr>
                <a:spLocks noChangeShapeType="1"/>
              </p:cNvSpPr>
              <p:nvPr/>
            </p:nvSpPr>
            <p:spPr bwMode="auto">
              <a:xfrm rot="16200000" flipV="1">
                <a:off x="7404" y="6999"/>
                <a:ext cx="181" cy="227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grpSp>
            <p:nvGrpSpPr>
              <p:cNvPr id="24606" name="Group 136"/>
              <p:cNvGrpSpPr>
                <a:grpSpLocks/>
              </p:cNvGrpSpPr>
              <p:nvPr/>
            </p:nvGrpSpPr>
            <p:grpSpPr bwMode="auto">
              <a:xfrm rot="2280000">
                <a:off x="7585" y="7250"/>
                <a:ext cx="684" cy="170"/>
                <a:chOff x="10573" y="7404"/>
                <a:chExt cx="684" cy="170"/>
              </a:xfrm>
            </p:grpSpPr>
            <p:sp>
              <p:nvSpPr>
                <p:cNvPr id="24608" name="Arc 139"/>
                <p:cNvSpPr>
                  <a:spLocks/>
                </p:cNvSpPr>
                <p:nvPr/>
              </p:nvSpPr>
              <p:spPr bwMode="auto">
                <a:xfrm>
                  <a:off x="10573" y="7404"/>
                  <a:ext cx="228" cy="17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609" name="Arc 138"/>
                <p:cNvSpPr>
                  <a:spLocks/>
                </p:cNvSpPr>
                <p:nvPr/>
              </p:nvSpPr>
              <p:spPr bwMode="auto">
                <a:xfrm>
                  <a:off x="10813" y="7404"/>
                  <a:ext cx="228" cy="17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610" name="Arc 137"/>
                <p:cNvSpPr>
                  <a:spLocks/>
                </p:cNvSpPr>
                <p:nvPr/>
              </p:nvSpPr>
              <p:spPr bwMode="auto">
                <a:xfrm>
                  <a:off x="11029" y="7404"/>
                  <a:ext cx="228" cy="17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24607" name="Line 135"/>
              <p:cNvSpPr>
                <a:spLocks noChangeShapeType="1"/>
              </p:cNvSpPr>
              <p:nvPr/>
            </p:nvSpPr>
            <p:spPr bwMode="auto">
              <a:xfrm rot="16200000" flipV="1">
                <a:off x="8160" y="7587"/>
                <a:ext cx="221" cy="25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24596" name="Group 127"/>
            <p:cNvGrpSpPr>
              <a:grpSpLocks/>
            </p:cNvGrpSpPr>
            <p:nvPr/>
          </p:nvGrpSpPr>
          <p:grpSpPr bwMode="auto">
            <a:xfrm>
              <a:off x="4884058" y="1499430"/>
              <a:ext cx="868680" cy="109202"/>
              <a:chOff x="9889" y="6737"/>
              <a:chExt cx="1368" cy="172"/>
            </a:xfrm>
          </p:grpSpPr>
          <p:sp>
            <p:nvSpPr>
              <p:cNvPr id="24597" name="Line 133"/>
              <p:cNvSpPr>
                <a:spLocks noChangeShapeType="1"/>
              </p:cNvSpPr>
              <p:nvPr/>
            </p:nvSpPr>
            <p:spPr bwMode="auto">
              <a:xfrm>
                <a:off x="9889" y="6908"/>
                <a:ext cx="34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grpSp>
            <p:nvGrpSpPr>
              <p:cNvPr id="24598" name="Group 129"/>
              <p:cNvGrpSpPr>
                <a:grpSpLocks/>
              </p:cNvGrpSpPr>
              <p:nvPr/>
            </p:nvGrpSpPr>
            <p:grpSpPr bwMode="auto">
              <a:xfrm>
                <a:off x="10231" y="6737"/>
                <a:ext cx="684" cy="170"/>
                <a:chOff x="10573" y="7404"/>
                <a:chExt cx="684" cy="170"/>
              </a:xfrm>
            </p:grpSpPr>
            <p:sp>
              <p:nvSpPr>
                <p:cNvPr id="24600" name="Arc 132"/>
                <p:cNvSpPr>
                  <a:spLocks/>
                </p:cNvSpPr>
                <p:nvPr/>
              </p:nvSpPr>
              <p:spPr bwMode="auto">
                <a:xfrm>
                  <a:off x="10573" y="7404"/>
                  <a:ext cx="228" cy="17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601" name="Arc 131"/>
                <p:cNvSpPr>
                  <a:spLocks/>
                </p:cNvSpPr>
                <p:nvPr/>
              </p:nvSpPr>
              <p:spPr bwMode="auto">
                <a:xfrm>
                  <a:off x="10813" y="7404"/>
                  <a:ext cx="228" cy="17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602" name="Arc 130"/>
                <p:cNvSpPr>
                  <a:spLocks/>
                </p:cNvSpPr>
                <p:nvPr/>
              </p:nvSpPr>
              <p:spPr bwMode="auto">
                <a:xfrm>
                  <a:off x="11029" y="7404"/>
                  <a:ext cx="228" cy="17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24599" name="Line 128"/>
              <p:cNvSpPr>
                <a:spLocks noChangeShapeType="1"/>
              </p:cNvSpPr>
              <p:nvPr/>
            </p:nvSpPr>
            <p:spPr bwMode="auto">
              <a:xfrm>
                <a:off x="10915" y="6908"/>
                <a:ext cx="34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</p:grpSp>
      <p:sp>
        <p:nvSpPr>
          <p:cNvPr id="49" name="Txt_Sch_Zast"/>
          <p:cNvSpPr>
            <a:spLocks noChangeArrowheads="1"/>
          </p:cNvSpPr>
          <p:nvPr/>
        </p:nvSpPr>
        <p:spPr bwMode="auto">
          <a:xfrm>
            <a:off x="1871700" y="764704"/>
            <a:ext cx="42387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>
                <a:solidFill>
                  <a:srgbClr val="333399"/>
                </a:solidFill>
                <a:latin typeface="Times New Roman" pitchFamily="18" charset="0"/>
              </a:rPr>
              <a:t>Schemat zastępczy po zastosowaniu tw. Thevenina</a:t>
            </a:r>
          </a:p>
        </p:txBody>
      </p:sp>
      <p:sp>
        <p:nvSpPr>
          <p:cNvPr id="7" name="Tytuł"/>
          <p:cNvSpPr txBox="1">
            <a:spLocks noChangeArrowheads="1"/>
          </p:cNvSpPr>
          <p:nvPr/>
        </p:nvSpPr>
        <p:spPr bwMode="auto">
          <a:xfrm>
            <a:off x="3002660" y="363433"/>
            <a:ext cx="31386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Zastosowanie </a:t>
            </a: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twierdzenia </a:t>
            </a:r>
            <a:r>
              <a:rPr kumimoji="1" lang="pl-PL" sz="1400" b="1" i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Thevenina</a:t>
            </a:r>
          </a:p>
        </p:txBody>
      </p:sp>
    </p:spTree>
    <p:extLst>
      <p:ext uri="{BB962C8B-B14F-4D97-AF65-F5344CB8AC3E}">
        <p14:creationId xmlns:p14="http://schemas.microsoft.com/office/powerpoint/2010/main" val="94370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4" grpId="0" animBg="1"/>
      <p:bldP spid="140" grpId="0" autoUpdateAnimBg="0"/>
      <p:bldP spid="4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907" name="Mac_Z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872442"/>
              </p:ext>
            </p:extLst>
          </p:nvPr>
        </p:nvGraphicFramePr>
        <p:xfrm>
          <a:off x="1295636" y="4528728"/>
          <a:ext cx="2068512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4" name="Równanie" r:id="rId4" imgW="1650960" imgH="761760" progId="Equation.3">
                  <p:embed/>
                </p:oleObj>
              </mc:Choice>
              <mc:Fallback>
                <p:oleObj name="Równanie" r:id="rId4" imgW="165096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636" y="4528728"/>
                        <a:ext cx="2068512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909" name="Mac_Yz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473418"/>
              </p:ext>
            </p:extLst>
          </p:nvPr>
        </p:nvGraphicFramePr>
        <p:xfrm>
          <a:off x="899592" y="3588370"/>
          <a:ext cx="3370263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5" name="Równanie" r:id="rId6" imgW="3060360" imgH="838080" progId="Equation.3">
                  <p:embed/>
                </p:oleObj>
              </mc:Choice>
              <mc:Fallback>
                <p:oleObj name="Równanie" r:id="rId6" imgW="306036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588370"/>
                        <a:ext cx="3370263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1" name="Txt_Rach_mac"/>
          <p:cNvSpPr>
            <a:spLocks noChangeArrowheads="1"/>
          </p:cNvSpPr>
          <p:nvPr/>
        </p:nvSpPr>
        <p:spPr bwMode="auto">
          <a:xfrm>
            <a:off x="1293069" y="3326795"/>
            <a:ext cx="19107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>
                <a:solidFill>
                  <a:srgbClr val="333399"/>
                </a:solidFill>
                <a:latin typeface="Times New Roman" pitchFamily="18" charset="0"/>
              </a:rPr>
              <a:t>Rachunek macierzowy</a:t>
            </a:r>
          </a:p>
        </p:txBody>
      </p:sp>
      <p:graphicFrame>
        <p:nvGraphicFramePr>
          <p:cNvPr id="65898" name="Xz(B)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633296"/>
              </p:ext>
            </p:extLst>
          </p:nvPr>
        </p:nvGraphicFramePr>
        <p:xfrm>
          <a:off x="4121600" y="5733256"/>
          <a:ext cx="3577590" cy="240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6" name="Równanie" r:id="rId8" imgW="3975100" imgH="266700" progId="Equation.3">
                  <p:embed/>
                </p:oleObj>
              </mc:Choice>
              <mc:Fallback>
                <p:oleObj name="Równanie" r:id="rId8" imgW="39751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1600" y="5733256"/>
                        <a:ext cx="3577590" cy="2400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895" name="Xz(A)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801148"/>
              </p:ext>
            </p:extLst>
          </p:nvPr>
        </p:nvGraphicFramePr>
        <p:xfrm>
          <a:off x="4121596" y="5427222"/>
          <a:ext cx="3474720" cy="240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7" name="Równanie" r:id="rId10" imgW="3860800" imgH="266700" progId="Equation.3">
                  <p:embed/>
                </p:oleObj>
              </mc:Choice>
              <mc:Fallback>
                <p:oleObj name="Równanie" r:id="rId10" imgW="38608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1596" y="5427222"/>
                        <a:ext cx="3474720" cy="2400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03" name="Txt_Xz"/>
          <p:cNvSpPr txBox="1">
            <a:spLocks noChangeArrowheads="1"/>
          </p:cNvSpPr>
          <p:nvPr/>
        </p:nvSpPr>
        <p:spPr bwMode="auto">
          <a:xfrm>
            <a:off x="7073714" y="2047342"/>
            <a:ext cx="4635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pl-PL" sz="12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pl-PL" altLang="pl-PL" sz="1200" b="1" i="1" baseline="-25000">
                <a:latin typeface="Times New Roman" pitchFamily="18" charset="0"/>
                <a:cs typeface="Times New Roman" pitchFamily="18" charset="0"/>
              </a:rPr>
              <a:t>z</a:t>
            </a:r>
            <a:r>
              <a:rPr kumimoji="0" lang="pl-PL" altLang="pl-PL" sz="1200" b="1" i="1">
                <a:latin typeface="Times New Roman" pitchFamily="18" charset="0"/>
                <a:cs typeface="Times New Roman" pitchFamily="18" charset="0"/>
              </a:rPr>
              <a:t>=16</a:t>
            </a:r>
            <a:endParaRPr kumimoji="0" lang="en-US" altLang="pl-PL" sz="2400">
              <a:latin typeface="Times New Roman" pitchFamily="18" charset="0"/>
            </a:endParaRPr>
          </a:p>
        </p:txBody>
      </p:sp>
      <p:graphicFrame>
        <p:nvGraphicFramePr>
          <p:cNvPr id="65823" name="Xz(C)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132243"/>
              </p:ext>
            </p:extLst>
          </p:nvPr>
        </p:nvGraphicFramePr>
        <p:xfrm>
          <a:off x="4121596" y="5121189"/>
          <a:ext cx="4914900" cy="240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8" name="Równanie" r:id="rId12" imgW="5461000" imgH="266700" progId="Equation.3">
                  <p:embed/>
                </p:oleObj>
              </mc:Choice>
              <mc:Fallback>
                <p:oleObj name="Równanie" r:id="rId12" imgW="54610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1596" y="5121189"/>
                        <a:ext cx="4914900" cy="2400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" name="Txt_Reakt_wyp"/>
          <p:cNvSpPr>
            <a:spLocks noChangeArrowheads="1"/>
          </p:cNvSpPr>
          <p:nvPr/>
        </p:nvSpPr>
        <p:spPr bwMode="auto">
          <a:xfrm>
            <a:off x="3959932" y="4776788"/>
            <a:ext cx="22810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>
                <a:solidFill>
                  <a:srgbClr val="333399"/>
                </a:solidFill>
                <a:latin typeface="Times New Roman" pitchFamily="18" charset="0"/>
              </a:rPr>
              <a:t>Reaktancja wypadkowa  X</a:t>
            </a:r>
            <a:r>
              <a:rPr kumimoji="0" lang="pl-PL" altLang="pl-PL" sz="1600" b="1" i="1" baseline="-25000">
                <a:solidFill>
                  <a:srgbClr val="333399"/>
                </a:solidFill>
                <a:latin typeface="Times New Roman" pitchFamily="18" charset="0"/>
              </a:rPr>
              <a:t>z</a:t>
            </a:r>
            <a:endParaRPr kumimoji="0" lang="pl-PL" altLang="pl-PL" sz="1600" b="1" i="1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5301" name="Txt_Xc=6"/>
          <p:cNvSpPr txBox="1">
            <a:spLocks noChangeArrowheads="1"/>
          </p:cNvSpPr>
          <p:nvPr/>
        </p:nvSpPr>
        <p:spPr bwMode="auto">
          <a:xfrm>
            <a:off x="7153089" y="1283754"/>
            <a:ext cx="6889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pl-PL" sz="12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pl-PL" sz="1200" b="1" i="1" baseline="-30000"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altLang="pl-PL" sz="1200" b="1" i="1">
                <a:latin typeface="Times New Roman" pitchFamily="18" charset="0"/>
                <a:cs typeface="Times New Roman" pitchFamily="18" charset="0"/>
              </a:rPr>
              <a:t>=6</a:t>
            </a:r>
            <a:endParaRPr kumimoji="0" lang="en-US" altLang="pl-PL" sz="2400">
              <a:latin typeface="Times New Roman" pitchFamily="18" charset="0"/>
            </a:endParaRPr>
          </a:p>
        </p:txBody>
      </p:sp>
      <p:graphicFrame>
        <p:nvGraphicFramePr>
          <p:cNvPr id="5314" name="XC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446725"/>
              </p:ext>
            </p:extLst>
          </p:nvPr>
        </p:nvGraphicFramePr>
        <p:xfrm>
          <a:off x="5218113" y="4185089"/>
          <a:ext cx="2411730" cy="445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9" name="Równanie" r:id="rId14" imgW="2679700" imgH="495300" progId="Equation.3">
                  <p:embed/>
                </p:oleObj>
              </mc:Choice>
              <mc:Fallback>
                <p:oleObj name="Równanie" r:id="rId14" imgW="26797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8113" y="4185089"/>
                        <a:ext cx="2411730" cy="4457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07" name="Txt_Xb=15"/>
          <p:cNvSpPr txBox="1">
            <a:spLocks noChangeArrowheads="1"/>
          </p:cNvSpPr>
          <p:nvPr/>
        </p:nvSpPr>
        <p:spPr bwMode="auto">
          <a:xfrm>
            <a:off x="7191189" y="692733"/>
            <a:ext cx="6889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pl-PL" sz="12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pl-PL" sz="1200" b="1" i="1" baseline="-30000"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0" lang="en-US" altLang="pl-PL" sz="1200" b="1" i="1">
                <a:latin typeface="Times New Roman" pitchFamily="18" charset="0"/>
                <a:cs typeface="Times New Roman" pitchFamily="18" charset="0"/>
              </a:rPr>
              <a:t>=15</a:t>
            </a:r>
            <a:endParaRPr kumimoji="0" lang="en-US" altLang="pl-PL" sz="2400">
              <a:latin typeface="Times New Roman" pitchFamily="18" charset="0"/>
            </a:endParaRPr>
          </a:p>
        </p:txBody>
      </p:sp>
      <p:graphicFrame>
        <p:nvGraphicFramePr>
          <p:cNvPr id="5311" name="XB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005780"/>
              </p:ext>
            </p:extLst>
          </p:nvPr>
        </p:nvGraphicFramePr>
        <p:xfrm>
          <a:off x="5218113" y="3594105"/>
          <a:ext cx="2457450" cy="445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0" name="Równanie" r:id="rId16" imgW="2730500" imgH="495300" progId="Equation.3">
                  <p:embed/>
                </p:oleObj>
              </mc:Choice>
              <mc:Fallback>
                <p:oleObj name="Równanie" r:id="rId16" imgW="27305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8113" y="3594105"/>
                        <a:ext cx="2457450" cy="4457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02" name="Txt_Xa=10"/>
          <p:cNvSpPr txBox="1">
            <a:spLocks noChangeArrowheads="1"/>
          </p:cNvSpPr>
          <p:nvPr/>
        </p:nvSpPr>
        <p:spPr bwMode="auto">
          <a:xfrm>
            <a:off x="6284726" y="692733"/>
            <a:ext cx="6889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pl-PL" sz="12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pl-PL" sz="1200" b="1" i="1" baseline="-30000"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altLang="pl-PL" sz="1200" b="1" i="1">
                <a:latin typeface="Times New Roman" pitchFamily="18" charset="0"/>
                <a:cs typeface="Times New Roman" pitchFamily="18" charset="0"/>
              </a:rPr>
              <a:t>=10</a:t>
            </a:r>
            <a:endParaRPr kumimoji="0" lang="en-US" altLang="pl-PL" sz="2400">
              <a:latin typeface="Times New Roman" pitchFamily="18" charset="0"/>
            </a:endParaRPr>
          </a:p>
        </p:txBody>
      </p:sp>
      <p:graphicFrame>
        <p:nvGraphicFramePr>
          <p:cNvPr id="65740" name="XA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29539"/>
              </p:ext>
            </p:extLst>
          </p:nvPr>
        </p:nvGraphicFramePr>
        <p:xfrm>
          <a:off x="5218113" y="3057530"/>
          <a:ext cx="2834640" cy="445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1" name="Równanie" r:id="rId18" imgW="3149600" imgH="495300" progId="Equation.3">
                  <p:embed/>
                </p:oleObj>
              </mc:Choice>
              <mc:Fallback>
                <p:oleObj name="Równanie" r:id="rId18" imgW="31496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8113" y="3057530"/>
                        <a:ext cx="2834640" cy="4457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" name="Txt_Przekszt"/>
          <p:cNvSpPr>
            <a:spLocks noChangeArrowheads="1"/>
          </p:cNvSpPr>
          <p:nvPr/>
        </p:nvSpPr>
        <p:spPr bwMode="auto">
          <a:xfrm>
            <a:off x="4708525" y="2714727"/>
            <a:ext cx="2669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>
                <a:solidFill>
                  <a:srgbClr val="333399"/>
                </a:solidFill>
                <a:latin typeface="Times New Roman" pitchFamily="18" charset="0"/>
              </a:rPr>
              <a:t>Przekształcenie trójkąt-gwiazda</a:t>
            </a:r>
          </a:p>
        </p:txBody>
      </p:sp>
      <p:grpSp>
        <p:nvGrpSpPr>
          <p:cNvPr id="2" name="Txt_XE1_XE2"/>
          <p:cNvGrpSpPr>
            <a:grpSpLocks/>
          </p:cNvGrpSpPr>
          <p:nvPr/>
        </p:nvGrpSpPr>
        <p:grpSpPr bwMode="auto">
          <a:xfrm>
            <a:off x="5356039" y="656692"/>
            <a:ext cx="3317875" cy="251460"/>
            <a:chOff x="5973" y="6319"/>
            <a:chExt cx="5226" cy="396"/>
          </a:xfrm>
        </p:grpSpPr>
        <p:sp>
          <p:nvSpPr>
            <p:cNvPr id="25732" name="Text Box 186"/>
            <p:cNvSpPr txBox="1">
              <a:spLocks noChangeArrowheads="1"/>
            </p:cNvSpPr>
            <p:nvPr/>
          </p:nvSpPr>
          <p:spPr bwMode="auto">
            <a:xfrm>
              <a:off x="5973" y="6376"/>
              <a:ext cx="1035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E1</a:t>
              </a: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=10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5733" name="Text Box 185"/>
            <p:cNvSpPr txBox="1">
              <a:spLocks noChangeArrowheads="1"/>
            </p:cNvSpPr>
            <p:nvPr/>
          </p:nvSpPr>
          <p:spPr bwMode="auto">
            <a:xfrm>
              <a:off x="10301" y="6319"/>
              <a:ext cx="898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E2</a:t>
              </a: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=5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</p:grpSp>
      <p:grpSp>
        <p:nvGrpSpPr>
          <p:cNvPr id="3" name="Nazwy_ABC"/>
          <p:cNvGrpSpPr>
            <a:grpSpLocks/>
          </p:cNvGrpSpPr>
          <p:nvPr/>
        </p:nvGrpSpPr>
        <p:grpSpPr bwMode="auto">
          <a:xfrm>
            <a:off x="6054539" y="669392"/>
            <a:ext cx="1931987" cy="1192212"/>
            <a:chOff x="7072" y="6338"/>
            <a:chExt cx="3045" cy="1878"/>
          </a:xfrm>
        </p:grpSpPr>
        <p:sp>
          <p:nvSpPr>
            <p:cNvPr id="25729" name="Text Box 133"/>
            <p:cNvSpPr txBox="1">
              <a:spLocks noChangeArrowheads="1"/>
            </p:cNvSpPr>
            <p:nvPr/>
          </p:nvSpPr>
          <p:spPr bwMode="auto">
            <a:xfrm>
              <a:off x="7072" y="6398"/>
              <a:ext cx="309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5730" name="Text Box 132"/>
            <p:cNvSpPr txBox="1">
              <a:spLocks noChangeArrowheads="1"/>
            </p:cNvSpPr>
            <p:nvPr/>
          </p:nvSpPr>
          <p:spPr bwMode="auto">
            <a:xfrm>
              <a:off x="9808" y="6338"/>
              <a:ext cx="309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5731" name="Text Box 131"/>
            <p:cNvSpPr txBox="1">
              <a:spLocks noChangeArrowheads="1"/>
            </p:cNvSpPr>
            <p:nvPr/>
          </p:nvSpPr>
          <p:spPr bwMode="auto">
            <a:xfrm>
              <a:off x="7837" y="7877"/>
              <a:ext cx="309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</p:grpSp>
      <p:grpSp>
        <p:nvGrpSpPr>
          <p:cNvPr id="4" name="Schemat"/>
          <p:cNvGrpSpPr>
            <a:grpSpLocks/>
          </p:cNvGrpSpPr>
          <p:nvPr/>
        </p:nvGrpSpPr>
        <p:grpSpPr bwMode="auto">
          <a:xfrm>
            <a:off x="5092514" y="886879"/>
            <a:ext cx="3763962" cy="1593850"/>
            <a:chOff x="5557" y="6680"/>
            <a:chExt cx="5928" cy="2509"/>
          </a:xfrm>
        </p:grpSpPr>
        <p:grpSp>
          <p:nvGrpSpPr>
            <p:cNvPr id="25683" name="Group 174"/>
            <p:cNvGrpSpPr>
              <a:grpSpLocks/>
            </p:cNvGrpSpPr>
            <p:nvPr/>
          </p:nvGrpSpPr>
          <p:grpSpPr bwMode="auto">
            <a:xfrm>
              <a:off x="5785" y="6737"/>
              <a:ext cx="1368" cy="172"/>
              <a:chOff x="5785" y="6737"/>
              <a:chExt cx="1368" cy="172"/>
            </a:xfrm>
          </p:grpSpPr>
          <p:sp>
            <p:nvSpPr>
              <p:cNvPr id="25723" name="Line 180"/>
              <p:cNvSpPr>
                <a:spLocks noChangeShapeType="1"/>
              </p:cNvSpPr>
              <p:nvPr/>
            </p:nvSpPr>
            <p:spPr bwMode="auto">
              <a:xfrm>
                <a:off x="5785" y="6907"/>
                <a:ext cx="34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grpSp>
            <p:nvGrpSpPr>
              <p:cNvPr id="25724" name="Group 176"/>
              <p:cNvGrpSpPr>
                <a:grpSpLocks/>
              </p:cNvGrpSpPr>
              <p:nvPr/>
            </p:nvGrpSpPr>
            <p:grpSpPr bwMode="auto">
              <a:xfrm>
                <a:off x="6127" y="6737"/>
                <a:ext cx="684" cy="170"/>
                <a:chOff x="10573" y="7404"/>
                <a:chExt cx="684" cy="170"/>
              </a:xfrm>
            </p:grpSpPr>
            <p:sp>
              <p:nvSpPr>
                <p:cNvPr id="25726" name="Arc 179"/>
                <p:cNvSpPr>
                  <a:spLocks/>
                </p:cNvSpPr>
                <p:nvPr/>
              </p:nvSpPr>
              <p:spPr bwMode="auto">
                <a:xfrm>
                  <a:off x="10573" y="7404"/>
                  <a:ext cx="228" cy="17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727" name="Arc 178"/>
                <p:cNvSpPr>
                  <a:spLocks/>
                </p:cNvSpPr>
                <p:nvPr/>
              </p:nvSpPr>
              <p:spPr bwMode="auto">
                <a:xfrm>
                  <a:off x="10813" y="7404"/>
                  <a:ext cx="228" cy="17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728" name="Arc 177"/>
                <p:cNvSpPr>
                  <a:spLocks/>
                </p:cNvSpPr>
                <p:nvPr/>
              </p:nvSpPr>
              <p:spPr bwMode="auto">
                <a:xfrm>
                  <a:off x="11029" y="7404"/>
                  <a:ext cx="228" cy="17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25725" name="Line 175"/>
              <p:cNvSpPr>
                <a:spLocks noChangeShapeType="1"/>
              </p:cNvSpPr>
              <p:nvPr/>
            </p:nvSpPr>
            <p:spPr bwMode="auto">
              <a:xfrm>
                <a:off x="6811" y="6908"/>
                <a:ext cx="34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25684" name="Line 173"/>
            <p:cNvSpPr>
              <a:spLocks noChangeShapeType="1"/>
            </p:cNvSpPr>
            <p:nvPr/>
          </p:nvSpPr>
          <p:spPr bwMode="auto">
            <a:xfrm rot="5400000">
              <a:off x="6926" y="6907"/>
              <a:ext cx="456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5685" name="Line 172"/>
            <p:cNvSpPr>
              <a:spLocks noChangeShapeType="1"/>
            </p:cNvSpPr>
            <p:nvPr/>
          </p:nvSpPr>
          <p:spPr bwMode="auto">
            <a:xfrm rot="5400000">
              <a:off x="9661" y="6907"/>
              <a:ext cx="456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cxnSp>
          <p:nvCxnSpPr>
            <p:cNvPr id="25686" name="AutoShape 171"/>
            <p:cNvCxnSpPr>
              <a:cxnSpLocks noChangeShapeType="1"/>
            </p:cNvCxnSpPr>
            <p:nvPr/>
          </p:nvCxnSpPr>
          <p:spPr bwMode="auto">
            <a:xfrm>
              <a:off x="5557" y="9188"/>
              <a:ext cx="5928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5687" name="Group 164"/>
            <p:cNvGrpSpPr>
              <a:grpSpLocks/>
            </p:cNvGrpSpPr>
            <p:nvPr/>
          </p:nvGrpSpPr>
          <p:grpSpPr bwMode="auto">
            <a:xfrm>
              <a:off x="9889" y="6737"/>
              <a:ext cx="1368" cy="172"/>
              <a:chOff x="9889" y="6737"/>
              <a:chExt cx="1368" cy="172"/>
            </a:xfrm>
          </p:grpSpPr>
          <p:sp>
            <p:nvSpPr>
              <p:cNvPr id="25717" name="Line 170"/>
              <p:cNvSpPr>
                <a:spLocks noChangeShapeType="1"/>
              </p:cNvSpPr>
              <p:nvPr/>
            </p:nvSpPr>
            <p:spPr bwMode="auto">
              <a:xfrm>
                <a:off x="9889" y="6908"/>
                <a:ext cx="34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grpSp>
            <p:nvGrpSpPr>
              <p:cNvPr id="25718" name="Group 166"/>
              <p:cNvGrpSpPr>
                <a:grpSpLocks/>
              </p:cNvGrpSpPr>
              <p:nvPr/>
            </p:nvGrpSpPr>
            <p:grpSpPr bwMode="auto">
              <a:xfrm>
                <a:off x="10231" y="6737"/>
                <a:ext cx="684" cy="170"/>
                <a:chOff x="10573" y="7404"/>
                <a:chExt cx="684" cy="170"/>
              </a:xfrm>
            </p:grpSpPr>
            <p:sp>
              <p:nvSpPr>
                <p:cNvPr id="25720" name="Arc 169"/>
                <p:cNvSpPr>
                  <a:spLocks/>
                </p:cNvSpPr>
                <p:nvPr/>
              </p:nvSpPr>
              <p:spPr bwMode="auto">
                <a:xfrm>
                  <a:off x="10573" y="7404"/>
                  <a:ext cx="228" cy="17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721" name="Arc 168"/>
                <p:cNvSpPr>
                  <a:spLocks/>
                </p:cNvSpPr>
                <p:nvPr/>
              </p:nvSpPr>
              <p:spPr bwMode="auto">
                <a:xfrm>
                  <a:off x="10813" y="7404"/>
                  <a:ext cx="228" cy="17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722" name="Arc 167"/>
                <p:cNvSpPr>
                  <a:spLocks/>
                </p:cNvSpPr>
                <p:nvPr/>
              </p:nvSpPr>
              <p:spPr bwMode="auto">
                <a:xfrm>
                  <a:off x="11029" y="7404"/>
                  <a:ext cx="228" cy="17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25719" name="Line 165"/>
              <p:cNvSpPr>
                <a:spLocks noChangeShapeType="1"/>
              </p:cNvSpPr>
              <p:nvPr/>
            </p:nvSpPr>
            <p:spPr bwMode="auto">
              <a:xfrm>
                <a:off x="10915" y="6908"/>
                <a:ext cx="34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cxnSp>
          <p:nvCxnSpPr>
            <p:cNvPr id="25688" name="AutoShape 163"/>
            <p:cNvCxnSpPr>
              <a:cxnSpLocks noChangeShapeType="1"/>
            </p:cNvCxnSpPr>
            <p:nvPr/>
          </p:nvCxnSpPr>
          <p:spPr bwMode="auto">
            <a:xfrm flipV="1">
              <a:off x="5785" y="6908"/>
              <a:ext cx="2" cy="228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89" name="AutoShape 162"/>
            <p:cNvCxnSpPr>
              <a:cxnSpLocks noChangeShapeType="1"/>
            </p:cNvCxnSpPr>
            <p:nvPr/>
          </p:nvCxnSpPr>
          <p:spPr bwMode="auto">
            <a:xfrm flipV="1">
              <a:off x="11257" y="6908"/>
              <a:ext cx="1" cy="228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5690" name="Group 155"/>
            <p:cNvGrpSpPr>
              <a:grpSpLocks/>
            </p:cNvGrpSpPr>
            <p:nvPr/>
          </p:nvGrpSpPr>
          <p:grpSpPr bwMode="auto">
            <a:xfrm>
              <a:off x="8521" y="6908"/>
              <a:ext cx="171" cy="1142"/>
              <a:chOff x="8521" y="6908"/>
              <a:chExt cx="171" cy="1142"/>
            </a:xfrm>
          </p:grpSpPr>
          <p:grpSp>
            <p:nvGrpSpPr>
              <p:cNvPr id="25711" name="Group 158"/>
              <p:cNvGrpSpPr>
                <a:grpSpLocks/>
              </p:cNvGrpSpPr>
              <p:nvPr/>
            </p:nvGrpSpPr>
            <p:grpSpPr bwMode="auto">
              <a:xfrm rot="5400000">
                <a:off x="8265" y="7394"/>
                <a:ext cx="684" cy="170"/>
                <a:chOff x="10573" y="7404"/>
                <a:chExt cx="684" cy="170"/>
              </a:xfrm>
            </p:grpSpPr>
            <p:sp>
              <p:nvSpPr>
                <p:cNvPr id="25714" name="Arc 161"/>
                <p:cNvSpPr>
                  <a:spLocks/>
                </p:cNvSpPr>
                <p:nvPr/>
              </p:nvSpPr>
              <p:spPr bwMode="auto">
                <a:xfrm>
                  <a:off x="10573" y="7404"/>
                  <a:ext cx="228" cy="17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715" name="Arc 160"/>
                <p:cNvSpPr>
                  <a:spLocks/>
                </p:cNvSpPr>
                <p:nvPr/>
              </p:nvSpPr>
              <p:spPr bwMode="auto">
                <a:xfrm>
                  <a:off x="10813" y="7404"/>
                  <a:ext cx="228" cy="17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716" name="Arc 159"/>
                <p:cNvSpPr>
                  <a:spLocks/>
                </p:cNvSpPr>
                <p:nvPr/>
              </p:nvSpPr>
              <p:spPr bwMode="auto">
                <a:xfrm>
                  <a:off x="11029" y="7404"/>
                  <a:ext cx="228" cy="17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25712" name="Line 157"/>
              <p:cNvSpPr>
                <a:spLocks noChangeShapeType="1"/>
              </p:cNvSpPr>
              <p:nvPr/>
            </p:nvSpPr>
            <p:spPr bwMode="auto">
              <a:xfrm>
                <a:off x="8521" y="6908"/>
                <a:ext cx="1" cy="2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713" name="Line 156"/>
              <p:cNvSpPr>
                <a:spLocks noChangeShapeType="1"/>
              </p:cNvSpPr>
              <p:nvPr/>
            </p:nvSpPr>
            <p:spPr bwMode="auto">
              <a:xfrm flipH="1">
                <a:off x="8521" y="7821"/>
                <a:ext cx="1" cy="2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25691" name="Line 154"/>
            <p:cNvSpPr>
              <a:spLocks noChangeShapeType="1"/>
            </p:cNvSpPr>
            <p:nvPr/>
          </p:nvSpPr>
          <p:spPr bwMode="auto">
            <a:xfrm rot="16200000" flipH="1">
              <a:off x="8520" y="7821"/>
              <a:ext cx="1" cy="45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grpSp>
          <p:nvGrpSpPr>
            <p:cNvPr id="25692" name="Group 147"/>
            <p:cNvGrpSpPr>
              <a:grpSpLocks/>
            </p:cNvGrpSpPr>
            <p:nvPr/>
          </p:nvGrpSpPr>
          <p:grpSpPr bwMode="auto">
            <a:xfrm>
              <a:off x="7153" y="6737"/>
              <a:ext cx="1368" cy="172"/>
              <a:chOff x="7153" y="6737"/>
              <a:chExt cx="1368" cy="172"/>
            </a:xfrm>
          </p:grpSpPr>
          <p:sp>
            <p:nvSpPr>
              <p:cNvPr id="25705" name="Line 153"/>
              <p:cNvSpPr>
                <a:spLocks noChangeShapeType="1"/>
              </p:cNvSpPr>
              <p:nvPr/>
            </p:nvSpPr>
            <p:spPr bwMode="auto">
              <a:xfrm>
                <a:off x="7153" y="6908"/>
                <a:ext cx="34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grpSp>
            <p:nvGrpSpPr>
              <p:cNvPr id="25706" name="Group 149"/>
              <p:cNvGrpSpPr>
                <a:grpSpLocks/>
              </p:cNvGrpSpPr>
              <p:nvPr/>
            </p:nvGrpSpPr>
            <p:grpSpPr bwMode="auto">
              <a:xfrm>
                <a:off x="7495" y="6737"/>
                <a:ext cx="684" cy="170"/>
                <a:chOff x="10573" y="7404"/>
                <a:chExt cx="684" cy="170"/>
              </a:xfrm>
            </p:grpSpPr>
            <p:sp>
              <p:nvSpPr>
                <p:cNvPr id="25708" name="Arc 152"/>
                <p:cNvSpPr>
                  <a:spLocks/>
                </p:cNvSpPr>
                <p:nvPr/>
              </p:nvSpPr>
              <p:spPr bwMode="auto">
                <a:xfrm>
                  <a:off x="10573" y="7404"/>
                  <a:ext cx="228" cy="17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709" name="Arc 151"/>
                <p:cNvSpPr>
                  <a:spLocks/>
                </p:cNvSpPr>
                <p:nvPr/>
              </p:nvSpPr>
              <p:spPr bwMode="auto">
                <a:xfrm>
                  <a:off x="10813" y="7404"/>
                  <a:ext cx="228" cy="17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710" name="Arc 150"/>
                <p:cNvSpPr>
                  <a:spLocks/>
                </p:cNvSpPr>
                <p:nvPr/>
              </p:nvSpPr>
              <p:spPr bwMode="auto">
                <a:xfrm>
                  <a:off x="11029" y="7404"/>
                  <a:ext cx="228" cy="17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25707" name="Line 148"/>
              <p:cNvSpPr>
                <a:spLocks noChangeShapeType="1"/>
              </p:cNvSpPr>
              <p:nvPr/>
            </p:nvSpPr>
            <p:spPr bwMode="auto">
              <a:xfrm>
                <a:off x="8179" y="6908"/>
                <a:ext cx="34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25693" name="Group 140"/>
            <p:cNvGrpSpPr>
              <a:grpSpLocks/>
            </p:cNvGrpSpPr>
            <p:nvPr/>
          </p:nvGrpSpPr>
          <p:grpSpPr bwMode="auto">
            <a:xfrm>
              <a:off x="8521" y="6738"/>
              <a:ext cx="1368" cy="171"/>
              <a:chOff x="8521" y="6738"/>
              <a:chExt cx="1368" cy="171"/>
            </a:xfrm>
          </p:grpSpPr>
          <p:grpSp>
            <p:nvGrpSpPr>
              <p:cNvPr id="25699" name="Group 143"/>
              <p:cNvGrpSpPr>
                <a:grpSpLocks/>
              </p:cNvGrpSpPr>
              <p:nvPr/>
            </p:nvGrpSpPr>
            <p:grpSpPr bwMode="auto">
              <a:xfrm>
                <a:off x="8863" y="6738"/>
                <a:ext cx="684" cy="170"/>
                <a:chOff x="10573" y="7404"/>
                <a:chExt cx="684" cy="170"/>
              </a:xfrm>
            </p:grpSpPr>
            <p:sp>
              <p:nvSpPr>
                <p:cNvPr id="25702" name="Arc 146"/>
                <p:cNvSpPr>
                  <a:spLocks/>
                </p:cNvSpPr>
                <p:nvPr/>
              </p:nvSpPr>
              <p:spPr bwMode="auto">
                <a:xfrm>
                  <a:off x="10573" y="7404"/>
                  <a:ext cx="228" cy="17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703" name="Arc 145"/>
                <p:cNvSpPr>
                  <a:spLocks/>
                </p:cNvSpPr>
                <p:nvPr/>
              </p:nvSpPr>
              <p:spPr bwMode="auto">
                <a:xfrm>
                  <a:off x="10813" y="7404"/>
                  <a:ext cx="228" cy="17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704" name="Arc 144"/>
                <p:cNvSpPr>
                  <a:spLocks/>
                </p:cNvSpPr>
                <p:nvPr/>
              </p:nvSpPr>
              <p:spPr bwMode="auto">
                <a:xfrm>
                  <a:off x="11029" y="7404"/>
                  <a:ext cx="228" cy="17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25700" name="Line 142"/>
              <p:cNvSpPr>
                <a:spLocks noChangeShapeType="1"/>
              </p:cNvSpPr>
              <p:nvPr/>
            </p:nvSpPr>
            <p:spPr bwMode="auto">
              <a:xfrm>
                <a:off x="9547" y="6908"/>
                <a:ext cx="34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701" name="Line 141"/>
              <p:cNvSpPr>
                <a:spLocks noChangeShapeType="1"/>
              </p:cNvSpPr>
              <p:nvPr/>
            </p:nvSpPr>
            <p:spPr bwMode="auto">
              <a:xfrm>
                <a:off x="8521" y="6908"/>
                <a:ext cx="34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25694" name="Group 135"/>
            <p:cNvGrpSpPr>
              <a:grpSpLocks/>
            </p:cNvGrpSpPr>
            <p:nvPr/>
          </p:nvGrpSpPr>
          <p:grpSpPr bwMode="auto">
            <a:xfrm>
              <a:off x="8464" y="8048"/>
              <a:ext cx="114" cy="1140"/>
              <a:chOff x="9490" y="8048"/>
              <a:chExt cx="114" cy="1140"/>
            </a:xfrm>
          </p:grpSpPr>
          <p:sp>
            <p:nvSpPr>
              <p:cNvPr id="25695" name="Oval 139"/>
              <p:cNvSpPr>
                <a:spLocks noChangeArrowheads="1"/>
              </p:cNvSpPr>
              <p:nvPr/>
            </p:nvSpPr>
            <p:spPr bwMode="auto">
              <a:xfrm>
                <a:off x="9490" y="8390"/>
                <a:ext cx="114" cy="11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cxnSp>
            <p:nvCxnSpPr>
              <p:cNvPr id="25696" name="AutoShape 138"/>
              <p:cNvCxnSpPr>
                <a:cxnSpLocks noChangeShapeType="1"/>
              </p:cNvCxnSpPr>
              <p:nvPr/>
            </p:nvCxnSpPr>
            <p:spPr bwMode="auto">
              <a:xfrm flipV="1">
                <a:off x="9547" y="8845"/>
                <a:ext cx="1" cy="343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697" name="AutoShape 137"/>
              <p:cNvCxnSpPr>
                <a:cxnSpLocks noChangeShapeType="1"/>
              </p:cNvCxnSpPr>
              <p:nvPr/>
            </p:nvCxnSpPr>
            <p:spPr bwMode="auto">
              <a:xfrm flipV="1">
                <a:off x="9547" y="8048"/>
                <a:ext cx="1" cy="342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5698" name="Oval 136"/>
              <p:cNvSpPr>
                <a:spLocks noChangeArrowheads="1"/>
              </p:cNvSpPr>
              <p:nvPr/>
            </p:nvSpPr>
            <p:spPr bwMode="auto">
              <a:xfrm>
                <a:off x="9490" y="8732"/>
                <a:ext cx="114" cy="11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66" name="Strzałka w prawo 265"/>
          <p:cNvSpPr>
            <a:spLocks noChangeAspect="1"/>
          </p:cNvSpPr>
          <p:nvPr/>
        </p:nvSpPr>
        <p:spPr bwMode="auto">
          <a:xfrm>
            <a:off x="4789240" y="1592816"/>
            <a:ext cx="358824" cy="180000"/>
          </a:xfrm>
          <a:prstGeom prst="rightArrow">
            <a:avLst>
              <a:gd name="adj1" fmla="val 50000"/>
              <a:gd name="adj2" fmla="val 49864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pl-PL" altLang="pl-PL" sz="2400">
              <a:latin typeface="Times New Roman" pitchFamily="18" charset="0"/>
            </a:endParaRPr>
          </a:p>
        </p:txBody>
      </p:sp>
      <p:grpSp>
        <p:nvGrpSpPr>
          <p:cNvPr id="17" name="Sch_Zast"/>
          <p:cNvGrpSpPr>
            <a:grpSpLocks noChangeAspect="1"/>
          </p:cNvGrpSpPr>
          <p:nvPr/>
        </p:nvGrpSpPr>
        <p:grpSpPr bwMode="auto">
          <a:xfrm>
            <a:off x="914586" y="614363"/>
            <a:ext cx="3981450" cy="1954212"/>
            <a:chOff x="5443" y="6224"/>
            <a:chExt cx="6270" cy="3078"/>
          </a:xfrm>
        </p:grpSpPr>
        <p:sp>
          <p:nvSpPr>
            <p:cNvPr id="25623" name="AutoShape 132"/>
            <p:cNvSpPr>
              <a:spLocks noChangeAspect="1" noChangeArrowheads="1" noTextEdit="1"/>
            </p:cNvSpPr>
            <p:nvPr/>
          </p:nvSpPr>
          <p:spPr bwMode="auto">
            <a:xfrm>
              <a:off x="5443" y="6224"/>
              <a:ext cx="6270" cy="3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5624" name="Line 131"/>
            <p:cNvSpPr>
              <a:spLocks noChangeShapeType="1"/>
            </p:cNvSpPr>
            <p:nvPr/>
          </p:nvSpPr>
          <p:spPr bwMode="auto">
            <a:xfrm>
              <a:off x="5785" y="6907"/>
              <a:ext cx="34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5625" name="Text Box 130"/>
            <p:cNvSpPr txBox="1">
              <a:spLocks noChangeArrowheads="1"/>
            </p:cNvSpPr>
            <p:nvPr/>
          </p:nvSpPr>
          <p:spPr bwMode="auto">
            <a:xfrm>
              <a:off x="6241" y="6438"/>
              <a:ext cx="572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10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5626" name="Text Box 129"/>
            <p:cNvSpPr txBox="1">
              <a:spLocks noChangeArrowheads="1"/>
            </p:cNvSpPr>
            <p:nvPr/>
          </p:nvSpPr>
          <p:spPr bwMode="auto">
            <a:xfrm>
              <a:off x="8348" y="6298"/>
              <a:ext cx="515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50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grpSp>
          <p:nvGrpSpPr>
            <p:cNvPr id="25627" name="Group 125"/>
            <p:cNvGrpSpPr>
              <a:grpSpLocks/>
            </p:cNvGrpSpPr>
            <p:nvPr/>
          </p:nvGrpSpPr>
          <p:grpSpPr bwMode="auto">
            <a:xfrm>
              <a:off x="6127" y="6737"/>
              <a:ext cx="684" cy="170"/>
              <a:chOff x="10573" y="7404"/>
              <a:chExt cx="684" cy="170"/>
            </a:xfrm>
          </p:grpSpPr>
          <p:sp>
            <p:nvSpPr>
              <p:cNvPr id="25680" name="Arc 128"/>
              <p:cNvSpPr>
                <a:spLocks/>
              </p:cNvSpPr>
              <p:nvPr/>
            </p:nvSpPr>
            <p:spPr bwMode="auto">
              <a:xfrm>
                <a:off x="10573" y="7404"/>
                <a:ext cx="228" cy="170"/>
              </a:xfrm>
              <a:custGeom>
                <a:avLst/>
                <a:gdLst>
                  <a:gd name="T0" fmla="*/ 0 w 43200"/>
                  <a:gd name="T1" fmla="*/ 0 h 25137"/>
                  <a:gd name="T2" fmla="*/ 0 w 43200"/>
                  <a:gd name="T3" fmla="*/ 0 h 25137"/>
                  <a:gd name="T4" fmla="*/ 0 w 43200"/>
                  <a:gd name="T5" fmla="*/ 0 h 2513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5137"/>
                  <a:gd name="T11" fmla="*/ 43200 w 43200"/>
                  <a:gd name="T12" fmla="*/ 25137 h 251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5137" fill="none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</a:path>
                  <a:path w="43200" h="25137" stroke="0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  <a:lnTo>
                      <a:pt x="21600" y="21600"/>
                    </a:lnTo>
                    <a:lnTo>
                      <a:pt x="291" y="2513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681" name="Arc 127"/>
              <p:cNvSpPr>
                <a:spLocks/>
              </p:cNvSpPr>
              <p:nvPr/>
            </p:nvSpPr>
            <p:spPr bwMode="auto">
              <a:xfrm>
                <a:off x="10813" y="7404"/>
                <a:ext cx="228" cy="170"/>
              </a:xfrm>
              <a:custGeom>
                <a:avLst/>
                <a:gdLst>
                  <a:gd name="T0" fmla="*/ 0 w 43200"/>
                  <a:gd name="T1" fmla="*/ 0 h 25137"/>
                  <a:gd name="T2" fmla="*/ 0 w 43200"/>
                  <a:gd name="T3" fmla="*/ 0 h 25137"/>
                  <a:gd name="T4" fmla="*/ 0 w 43200"/>
                  <a:gd name="T5" fmla="*/ 0 h 2513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5137"/>
                  <a:gd name="T11" fmla="*/ 43200 w 43200"/>
                  <a:gd name="T12" fmla="*/ 25137 h 251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5137" fill="none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</a:path>
                  <a:path w="43200" h="25137" stroke="0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  <a:lnTo>
                      <a:pt x="21600" y="21600"/>
                    </a:lnTo>
                    <a:lnTo>
                      <a:pt x="291" y="2513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682" name="Arc 126"/>
              <p:cNvSpPr>
                <a:spLocks/>
              </p:cNvSpPr>
              <p:nvPr/>
            </p:nvSpPr>
            <p:spPr bwMode="auto">
              <a:xfrm>
                <a:off x="11029" y="7404"/>
                <a:ext cx="228" cy="170"/>
              </a:xfrm>
              <a:custGeom>
                <a:avLst/>
                <a:gdLst>
                  <a:gd name="T0" fmla="*/ 0 w 43200"/>
                  <a:gd name="T1" fmla="*/ 0 h 25137"/>
                  <a:gd name="T2" fmla="*/ 0 w 43200"/>
                  <a:gd name="T3" fmla="*/ 0 h 25137"/>
                  <a:gd name="T4" fmla="*/ 0 w 43200"/>
                  <a:gd name="T5" fmla="*/ 0 h 2513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5137"/>
                  <a:gd name="T11" fmla="*/ 43200 w 43200"/>
                  <a:gd name="T12" fmla="*/ 25137 h 251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5137" fill="none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</a:path>
                  <a:path w="43200" h="25137" stroke="0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  <a:lnTo>
                      <a:pt x="21600" y="21600"/>
                    </a:lnTo>
                    <a:lnTo>
                      <a:pt x="291" y="2513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25628" name="Line 124"/>
            <p:cNvSpPr>
              <a:spLocks noChangeShapeType="1"/>
            </p:cNvSpPr>
            <p:nvPr/>
          </p:nvSpPr>
          <p:spPr bwMode="auto">
            <a:xfrm>
              <a:off x="6811" y="6908"/>
              <a:ext cx="34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5629" name="Line 123"/>
            <p:cNvSpPr>
              <a:spLocks noChangeShapeType="1"/>
            </p:cNvSpPr>
            <p:nvPr/>
          </p:nvSpPr>
          <p:spPr bwMode="auto">
            <a:xfrm rot="5400000">
              <a:off x="6926" y="6907"/>
              <a:ext cx="456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5630" name="Line 122"/>
            <p:cNvSpPr>
              <a:spLocks noChangeShapeType="1"/>
            </p:cNvSpPr>
            <p:nvPr/>
          </p:nvSpPr>
          <p:spPr bwMode="auto">
            <a:xfrm>
              <a:off x="7153" y="6794"/>
              <a:ext cx="102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grpSp>
          <p:nvGrpSpPr>
            <p:cNvPr id="25631" name="Group 118"/>
            <p:cNvGrpSpPr>
              <a:grpSpLocks/>
            </p:cNvGrpSpPr>
            <p:nvPr/>
          </p:nvGrpSpPr>
          <p:grpSpPr bwMode="auto">
            <a:xfrm>
              <a:off x="8179" y="6623"/>
              <a:ext cx="684" cy="170"/>
              <a:chOff x="10573" y="7404"/>
              <a:chExt cx="684" cy="170"/>
            </a:xfrm>
          </p:grpSpPr>
          <p:sp>
            <p:nvSpPr>
              <p:cNvPr id="25677" name="Arc 121"/>
              <p:cNvSpPr>
                <a:spLocks/>
              </p:cNvSpPr>
              <p:nvPr/>
            </p:nvSpPr>
            <p:spPr bwMode="auto">
              <a:xfrm>
                <a:off x="10573" y="7404"/>
                <a:ext cx="228" cy="170"/>
              </a:xfrm>
              <a:custGeom>
                <a:avLst/>
                <a:gdLst>
                  <a:gd name="T0" fmla="*/ 0 w 43200"/>
                  <a:gd name="T1" fmla="*/ 0 h 25137"/>
                  <a:gd name="T2" fmla="*/ 0 w 43200"/>
                  <a:gd name="T3" fmla="*/ 0 h 25137"/>
                  <a:gd name="T4" fmla="*/ 0 w 43200"/>
                  <a:gd name="T5" fmla="*/ 0 h 2513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5137"/>
                  <a:gd name="T11" fmla="*/ 43200 w 43200"/>
                  <a:gd name="T12" fmla="*/ 25137 h 251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5137" fill="none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</a:path>
                  <a:path w="43200" h="25137" stroke="0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  <a:lnTo>
                      <a:pt x="21600" y="21600"/>
                    </a:lnTo>
                    <a:lnTo>
                      <a:pt x="291" y="2513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678" name="Arc 120"/>
              <p:cNvSpPr>
                <a:spLocks/>
              </p:cNvSpPr>
              <p:nvPr/>
            </p:nvSpPr>
            <p:spPr bwMode="auto">
              <a:xfrm>
                <a:off x="10813" y="7404"/>
                <a:ext cx="228" cy="170"/>
              </a:xfrm>
              <a:custGeom>
                <a:avLst/>
                <a:gdLst>
                  <a:gd name="T0" fmla="*/ 0 w 43200"/>
                  <a:gd name="T1" fmla="*/ 0 h 25137"/>
                  <a:gd name="T2" fmla="*/ 0 w 43200"/>
                  <a:gd name="T3" fmla="*/ 0 h 25137"/>
                  <a:gd name="T4" fmla="*/ 0 w 43200"/>
                  <a:gd name="T5" fmla="*/ 0 h 2513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5137"/>
                  <a:gd name="T11" fmla="*/ 43200 w 43200"/>
                  <a:gd name="T12" fmla="*/ 25137 h 251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5137" fill="none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</a:path>
                  <a:path w="43200" h="25137" stroke="0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  <a:lnTo>
                      <a:pt x="21600" y="21600"/>
                    </a:lnTo>
                    <a:lnTo>
                      <a:pt x="291" y="2513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679" name="Arc 119"/>
              <p:cNvSpPr>
                <a:spLocks/>
              </p:cNvSpPr>
              <p:nvPr/>
            </p:nvSpPr>
            <p:spPr bwMode="auto">
              <a:xfrm>
                <a:off x="11029" y="7404"/>
                <a:ext cx="228" cy="170"/>
              </a:xfrm>
              <a:custGeom>
                <a:avLst/>
                <a:gdLst>
                  <a:gd name="T0" fmla="*/ 0 w 43200"/>
                  <a:gd name="T1" fmla="*/ 0 h 25137"/>
                  <a:gd name="T2" fmla="*/ 0 w 43200"/>
                  <a:gd name="T3" fmla="*/ 0 h 25137"/>
                  <a:gd name="T4" fmla="*/ 0 w 43200"/>
                  <a:gd name="T5" fmla="*/ 0 h 2513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5137"/>
                  <a:gd name="T11" fmla="*/ 43200 w 43200"/>
                  <a:gd name="T12" fmla="*/ 25137 h 251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5137" fill="none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</a:path>
                  <a:path w="43200" h="25137" stroke="0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  <a:lnTo>
                      <a:pt x="21600" y="21600"/>
                    </a:lnTo>
                    <a:lnTo>
                      <a:pt x="291" y="2513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25632" name="Line 117"/>
            <p:cNvSpPr>
              <a:spLocks noChangeShapeType="1"/>
            </p:cNvSpPr>
            <p:nvPr/>
          </p:nvSpPr>
          <p:spPr bwMode="auto">
            <a:xfrm rot="16200000" flipH="1">
              <a:off x="8520" y="7821"/>
              <a:ext cx="1" cy="45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5633" name="Line 116"/>
            <p:cNvSpPr>
              <a:spLocks noChangeShapeType="1"/>
            </p:cNvSpPr>
            <p:nvPr/>
          </p:nvSpPr>
          <p:spPr bwMode="auto">
            <a:xfrm>
              <a:off x="8863" y="6794"/>
              <a:ext cx="102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5634" name="Line 115"/>
            <p:cNvSpPr>
              <a:spLocks noChangeShapeType="1"/>
            </p:cNvSpPr>
            <p:nvPr/>
          </p:nvSpPr>
          <p:spPr bwMode="auto">
            <a:xfrm rot="5400000">
              <a:off x="9661" y="6907"/>
              <a:ext cx="456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5635" name="Line 114"/>
            <p:cNvSpPr>
              <a:spLocks noChangeShapeType="1"/>
            </p:cNvSpPr>
            <p:nvPr/>
          </p:nvSpPr>
          <p:spPr bwMode="auto">
            <a:xfrm>
              <a:off x="7153" y="7022"/>
              <a:ext cx="22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5636" name="Line 113"/>
            <p:cNvSpPr>
              <a:spLocks noChangeShapeType="1"/>
            </p:cNvSpPr>
            <p:nvPr/>
          </p:nvSpPr>
          <p:spPr bwMode="auto">
            <a:xfrm flipH="1">
              <a:off x="8406" y="7819"/>
              <a:ext cx="1" cy="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5637" name="Line 112"/>
            <p:cNvSpPr>
              <a:spLocks noChangeShapeType="1"/>
            </p:cNvSpPr>
            <p:nvPr/>
          </p:nvSpPr>
          <p:spPr bwMode="auto">
            <a:xfrm rot="16200000" flipV="1">
              <a:off x="7404" y="6999"/>
              <a:ext cx="181" cy="2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cxnSp>
          <p:nvCxnSpPr>
            <p:cNvPr id="25638" name="AutoShape 111"/>
            <p:cNvCxnSpPr>
              <a:cxnSpLocks noChangeShapeType="1"/>
            </p:cNvCxnSpPr>
            <p:nvPr/>
          </p:nvCxnSpPr>
          <p:spPr bwMode="auto">
            <a:xfrm>
              <a:off x="5557" y="9188"/>
              <a:ext cx="5928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5639" name="Group 102"/>
            <p:cNvGrpSpPr>
              <a:grpSpLocks/>
            </p:cNvGrpSpPr>
            <p:nvPr/>
          </p:nvGrpSpPr>
          <p:grpSpPr bwMode="auto">
            <a:xfrm>
              <a:off x="8634" y="7022"/>
              <a:ext cx="1255" cy="1026"/>
              <a:chOff x="8634" y="7005"/>
              <a:chExt cx="1255" cy="1026"/>
            </a:xfrm>
          </p:grpSpPr>
          <p:sp>
            <p:nvSpPr>
              <p:cNvPr id="25669" name="Line 110"/>
              <p:cNvSpPr>
                <a:spLocks noChangeShapeType="1"/>
              </p:cNvSpPr>
              <p:nvPr/>
            </p:nvSpPr>
            <p:spPr bwMode="auto">
              <a:xfrm>
                <a:off x="9661" y="7005"/>
                <a:ext cx="22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670" name="Line 109"/>
              <p:cNvSpPr>
                <a:spLocks noChangeShapeType="1"/>
              </p:cNvSpPr>
              <p:nvPr/>
            </p:nvSpPr>
            <p:spPr bwMode="auto">
              <a:xfrm flipH="1">
                <a:off x="8634" y="7802"/>
                <a:ext cx="1" cy="2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671" name="Line 108"/>
              <p:cNvSpPr>
                <a:spLocks noChangeShapeType="1"/>
              </p:cNvSpPr>
              <p:nvPr/>
            </p:nvSpPr>
            <p:spPr bwMode="auto">
              <a:xfrm rot="5400000" flipH="1" flipV="1">
                <a:off x="9473" y="6988"/>
                <a:ext cx="170" cy="2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grpSp>
            <p:nvGrpSpPr>
              <p:cNvPr id="25672" name="Group 104"/>
              <p:cNvGrpSpPr>
                <a:grpSpLocks/>
              </p:cNvGrpSpPr>
              <p:nvPr/>
            </p:nvGrpSpPr>
            <p:grpSpPr bwMode="auto">
              <a:xfrm rot="19320000" flipH="1">
                <a:off x="8806" y="7233"/>
                <a:ext cx="684" cy="170"/>
                <a:chOff x="10573" y="7404"/>
                <a:chExt cx="684" cy="170"/>
              </a:xfrm>
            </p:grpSpPr>
            <p:sp>
              <p:nvSpPr>
                <p:cNvPr id="25674" name="Arc 107"/>
                <p:cNvSpPr>
                  <a:spLocks/>
                </p:cNvSpPr>
                <p:nvPr/>
              </p:nvSpPr>
              <p:spPr bwMode="auto">
                <a:xfrm>
                  <a:off x="10573" y="7404"/>
                  <a:ext cx="228" cy="17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675" name="Arc 106"/>
                <p:cNvSpPr>
                  <a:spLocks/>
                </p:cNvSpPr>
                <p:nvPr/>
              </p:nvSpPr>
              <p:spPr bwMode="auto">
                <a:xfrm>
                  <a:off x="10813" y="7404"/>
                  <a:ext cx="228" cy="17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676" name="Arc 105"/>
                <p:cNvSpPr>
                  <a:spLocks/>
                </p:cNvSpPr>
                <p:nvPr/>
              </p:nvSpPr>
              <p:spPr bwMode="auto">
                <a:xfrm>
                  <a:off x="11029" y="7404"/>
                  <a:ext cx="228" cy="17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25673" name="Line 103"/>
              <p:cNvSpPr>
                <a:spLocks noChangeShapeType="1"/>
              </p:cNvSpPr>
              <p:nvPr/>
            </p:nvSpPr>
            <p:spPr bwMode="auto">
              <a:xfrm rot="5400000" flipH="1" flipV="1">
                <a:off x="8669" y="7551"/>
                <a:ext cx="218" cy="28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25640" name="Group 98"/>
            <p:cNvGrpSpPr>
              <a:grpSpLocks/>
            </p:cNvGrpSpPr>
            <p:nvPr/>
          </p:nvGrpSpPr>
          <p:grpSpPr bwMode="auto">
            <a:xfrm rot="2280000">
              <a:off x="7585" y="7250"/>
              <a:ext cx="684" cy="170"/>
              <a:chOff x="10573" y="7404"/>
              <a:chExt cx="684" cy="170"/>
            </a:xfrm>
          </p:grpSpPr>
          <p:sp>
            <p:nvSpPr>
              <p:cNvPr id="25666" name="Arc 101"/>
              <p:cNvSpPr>
                <a:spLocks/>
              </p:cNvSpPr>
              <p:nvPr/>
            </p:nvSpPr>
            <p:spPr bwMode="auto">
              <a:xfrm>
                <a:off x="10573" y="7404"/>
                <a:ext cx="228" cy="170"/>
              </a:xfrm>
              <a:custGeom>
                <a:avLst/>
                <a:gdLst>
                  <a:gd name="T0" fmla="*/ 0 w 43200"/>
                  <a:gd name="T1" fmla="*/ 0 h 25137"/>
                  <a:gd name="T2" fmla="*/ 0 w 43200"/>
                  <a:gd name="T3" fmla="*/ 0 h 25137"/>
                  <a:gd name="T4" fmla="*/ 0 w 43200"/>
                  <a:gd name="T5" fmla="*/ 0 h 2513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5137"/>
                  <a:gd name="T11" fmla="*/ 43200 w 43200"/>
                  <a:gd name="T12" fmla="*/ 25137 h 251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5137" fill="none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</a:path>
                  <a:path w="43200" h="25137" stroke="0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  <a:lnTo>
                      <a:pt x="21600" y="21600"/>
                    </a:lnTo>
                    <a:lnTo>
                      <a:pt x="291" y="2513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667" name="Arc 100"/>
              <p:cNvSpPr>
                <a:spLocks/>
              </p:cNvSpPr>
              <p:nvPr/>
            </p:nvSpPr>
            <p:spPr bwMode="auto">
              <a:xfrm>
                <a:off x="10813" y="7404"/>
                <a:ext cx="228" cy="170"/>
              </a:xfrm>
              <a:custGeom>
                <a:avLst/>
                <a:gdLst>
                  <a:gd name="T0" fmla="*/ 0 w 43200"/>
                  <a:gd name="T1" fmla="*/ 0 h 25137"/>
                  <a:gd name="T2" fmla="*/ 0 w 43200"/>
                  <a:gd name="T3" fmla="*/ 0 h 25137"/>
                  <a:gd name="T4" fmla="*/ 0 w 43200"/>
                  <a:gd name="T5" fmla="*/ 0 h 2513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5137"/>
                  <a:gd name="T11" fmla="*/ 43200 w 43200"/>
                  <a:gd name="T12" fmla="*/ 25137 h 251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5137" fill="none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</a:path>
                  <a:path w="43200" h="25137" stroke="0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  <a:lnTo>
                      <a:pt x="21600" y="21600"/>
                    </a:lnTo>
                    <a:lnTo>
                      <a:pt x="291" y="2513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668" name="Arc 99"/>
              <p:cNvSpPr>
                <a:spLocks/>
              </p:cNvSpPr>
              <p:nvPr/>
            </p:nvSpPr>
            <p:spPr bwMode="auto">
              <a:xfrm>
                <a:off x="11029" y="7404"/>
                <a:ext cx="228" cy="170"/>
              </a:xfrm>
              <a:custGeom>
                <a:avLst/>
                <a:gdLst>
                  <a:gd name="T0" fmla="*/ 0 w 43200"/>
                  <a:gd name="T1" fmla="*/ 0 h 25137"/>
                  <a:gd name="T2" fmla="*/ 0 w 43200"/>
                  <a:gd name="T3" fmla="*/ 0 h 25137"/>
                  <a:gd name="T4" fmla="*/ 0 w 43200"/>
                  <a:gd name="T5" fmla="*/ 0 h 2513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5137"/>
                  <a:gd name="T11" fmla="*/ 43200 w 43200"/>
                  <a:gd name="T12" fmla="*/ 25137 h 251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5137" fill="none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</a:path>
                  <a:path w="43200" h="25137" stroke="0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  <a:lnTo>
                      <a:pt x="21600" y="21600"/>
                    </a:lnTo>
                    <a:lnTo>
                      <a:pt x="291" y="2513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25641" name="Line 97"/>
            <p:cNvSpPr>
              <a:spLocks noChangeShapeType="1"/>
            </p:cNvSpPr>
            <p:nvPr/>
          </p:nvSpPr>
          <p:spPr bwMode="auto">
            <a:xfrm rot="16200000" flipV="1">
              <a:off x="8160" y="7587"/>
              <a:ext cx="221" cy="2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5642" name="Line 96"/>
            <p:cNvSpPr>
              <a:spLocks noChangeShapeType="1"/>
            </p:cNvSpPr>
            <p:nvPr/>
          </p:nvSpPr>
          <p:spPr bwMode="auto">
            <a:xfrm>
              <a:off x="9889" y="6908"/>
              <a:ext cx="34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grpSp>
          <p:nvGrpSpPr>
            <p:cNvPr id="25643" name="Group 92"/>
            <p:cNvGrpSpPr>
              <a:grpSpLocks/>
            </p:cNvGrpSpPr>
            <p:nvPr/>
          </p:nvGrpSpPr>
          <p:grpSpPr bwMode="auto">
            <a:xfrm>
              <a:off x="10231" y="6737"/>
              <a:ext cx="684" cy="170"/>
              <a:chOff x="10573" y="7404"/>
              <a:chExt cx="684" cy="170"/>
            </a:xfrm>
          </p:grpSpPr>
          <p:sp>
            <p:nvSpPr>
              <p:cNvPr id="25663" name="Arc 95"/>
              <p:cNvSpPr>
                <a:spLocks/>
              </p:cNvSpPr>
              <p:nvPr/>
            </p:nvSpPr>
            <p:spPr bwMode="auto">
              <a:xfrm>
                <a:off x="10573" y="7404"/>
                <a:ext cx="228" cy="170"/>
              </a:xfrm>
              <a:custGeom>
                <a:avLst/>
                <a:gdLst>
                  <a:gd name="T0" fmla="*/ 0 w 43200"/>
                  <a:gd name="T1" fmla="*/ 0 h 25137"/>
                  <a:gd name="T2" fmla="*/ 0 w 43200"/>
                  <a:gd name="T3" fmla="*/ 0 h 25137"/>
                  <a:gd name="T4" fmla="*/ 0 w 43200"/>
                  <a:gd name="T5" fmla="*/ 0 h 2513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5137"/>
                  <a:gd name="T11" fmla="*/ 43200 w 43200"/>
                  <a:gd name="T12" fmla="*/ 25137 h 251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5137" fill="none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</a:path>
                  <a:path w="43200" h="25137" stroke="0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  <a:lnTo>
                      <a:pt x="21600" y="21600"/>
                    </a:lnTo>
                    <a:lnTo>
                      <a:pt x="291" y="2513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664" name="Arc 94"/>
              <p:cNvSpPr>
                <a:spLocks/>
              </p:cNvSpPr>
              <p:nvPr/>
            </p:nvSpPr>
            <p:spPr bwMode="auto">
              <a:xfrm>
                <a:off x="10813" y="7404"/>
                <a:ext cx="228" cy="170"/>
              </a:xfrm>
              <a:custGeom>
                <a:avLst/>
                <a:gdLst>
                  <a:gd name="T0" fmla="*/ 0 w 43200"/>
                  <a:gd name="T1" fmla="*/ 0 h 25137"/>
                  <a:gd name="T2" fmla="*/ 0 w 43200"/>
                  <a:gd name="T3" fmla="*/ 0 h 25137"/>
                  <a:gd name="T4" fmla="*/ 0 w 43200"/>
                  <a:gd name="T5" fmla="*/ 0 h 2513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5137"/>
                  <a:gd name="T11" fmla="*/ 43200 w 43200"/>
                  <a:gd name="T12" fmla="*/ 25137 h 251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5137" fill="none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</a:path>
                  <a:path w="43200" h="25137" stroke="0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  <a:lnTo>
                      <a:pt x="21600" y="21600"/>
                    </a:lnTo>
                    <a:lnTo>
                      <a:pt x="291" y="2513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665" name="Arc 93"/>
              <p:cNvSpPr>
                <a:spLocks/>
              </p:cNvSpPr>
              <p:nvPr/>
            </p:nvSpPr>
            <p:spPr bwMode="auto">
              <a:xfrm>
                <a:off x="11029" y="7404"/>
                <a:ext cx="228" cy="170"/>
              </a:xfrm>
              <a:custGeom>
                <a:avLst/>
                <a:gdLst>
                  <a:gd name="T0" fmla="*/ 0 w 43200"/>
                  <a:gd name="T1" fmla="*/ 0 h 25137"/>
                  <a:gd name="T2" fmla="*/ 0 w 43200"/>
                  <a:gd name="T3" fmla="*/ 0 h 25137"/>
                  <a:gd name="T4" fmla="*/ 0 w 43200"/>
                  <a:gd name="T5" fmla="*/ 0 h 2513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5137"/>
                  <a:gd name="T11" fmla="*/ 43200 w 43200"/>
                  <a:gd name="T12" fmla="*/ 25137 h 251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5137" fill="none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</a:path>
                  <a:path w="43200" h="25137" stroke="0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  <a:lnTo>
                      <a:pt x="21600" y="21600"/>
                    </a:lnTo>
                    <a:lnTo>
                      <a:pt x="291" y="2513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25644" name="Line 91"/>
            <p:cNvSpPr>
              <a:spLocks noChangeShapeType="1"/>
            </p:cNvSpPr>
            <p:nvPr/>
          </p:nvSpPr>
          <p:spPr bwMode="auto">
            <a:xfrm>
              <a:off x="10915" y="6908"/>
              <a:ext cx="34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5645" name="Text Box 90"/>
            <p:cNvSpPr txBox="1">
              <a:spLocks noChangeArrowheads="1"/>
            </p:cNvSpPr>
            <p:nvPr/>
          </p:nvSpPr>
          <p:spPr bwMode="auto">
            <a:xfrm>
              <a:off x="7072" y="6398"/>
              <a:ext cx="309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5646" name="Text Box 89"/>
            <p:cNvSpPr txBox="1">
              <a:spLocks noChangeArrowheads="1"/>
            </p:cNvSpPr>
            <p:nvPr/>
          </p:nvSpPr>
          <p:spPr bwMode="auto">
            <a:xfrm>
              <a:off x="9808" y="6338"/>
              <a:ext cx="309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5647" name="Text Box 88"/>
            <p:cNvSpPr txBox="1">
              <a:spLocks noChangeArrowheads="1"/>
            </p:cNvSpPr>
            <p:nvPr/>
          </p:nvSpPr>
          <p:spPr bwMode="auto">
            <a:xfrm>
              <a:off x="8039" y="7921"/>
              <a:ext cx="309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5648" name="Text Box 87"/>
            <p:cNvSpPr txBox="1">
              <a:spLocks noChangeArrowheads="1"/>
            </p:cNvSpPr>
            <p:nvPr/>
          </p:nvSpPr>
          <p:spPr bwMode="auto">
            <a:xfrm>
              <a:off x="7552" y="7367"/>
              <a:ext cx="515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20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5649" name="Text Box 86"/>
            <p:cNvSpPr txBox="1">
              <a:spLocks noChangeArrowheads="1"/>
            </p:cNvSpPr>
            <p:nvPr/>
          </p:nvSpPr>
          <p:spPr bwMode="auto">
            <a:xfrm>
              <a:off x="9203" y="7481"/>
              <a:ext cx="515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30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5650" name="Text Box 85"/>
            <p:cNvSpPr txBox="1">
              <a:spLocks noChangeArrowheads="1"/>
            </p:cNvSpPr>
            <p:nvPr/>
          </p:nvSpPr>
          <p:spPr bwMode="auto">
            <a:xfrm>
              <a:off x="10288" y="6455"/>
              <a:ext cx="572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cxnSp>
          <p:nvCxnSpPr>
            <p:cNvPr id="25651" name="AutoShape 84"/>
            <p:cNvCxnSpPr>
              <a:cxnSpLocks noChangeShapeType="1"/>
            </p:cNvCxnSpPr>
            <p:nvPr/>
          </p:nvCxnSpPr>
          <p:spPr bwMode="auto">
            <a:xfrm flipV="1">
              <a:off x="5785" y="6908"/>
              <a:ext cx="2" cy="228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52" name="Text Box 83"/>
            <p:cNvSpPr txBox="1">
              <a:spLocks noChangeArrowheads="1"/>
            </p:cNvSpPr>
            <p:nvPr/>
          </p:nvSpPr>
          <p:spPr bwMode="auto">
            <a:xfrm>
              <a:off x="8621" y="8447"/>
              <a:ext cx="413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z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cxnSp>
          <p:nvCxnSpPr>
            <p:cNvPr id="25653" name="AutoShape 82"/>
            <p:cNvCxnSpPr>
              <a:cxnSpLocks noChangeShapeType="1"/>
            </p:cNvCxnSpPr>
            <p:nvPr/>
          </p:nvCxnSpPr>
          <p:spPr bwMode="auto">
            <a:xfrm flipV="1">
              <a:off x="11255" y="6908"/>
              <a:ext cx="2" cy="228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5654" name="Group 77"/>
            <p:cNvGrpSpPr>
              <a:grpSpLocks/>
            </p:cNvGrpSpPr>
            <p:nvPr/>
          </p:nvGrpSpPr>
          <p:grpSpPr bwMode="auto">
            <a:xfrm>
              <a:off x="8464" y="8048"/>
              <a:ext cx="114" cy="1140"/>
              <a:chOff x="9490" y="8048"/>
              <a:chExt cx="114" cy="1140"/>
            </a:xfrm>
          </p:grpSpPr>
          <p:sp>
            <p:nvSpPr>
              <p:cNvPr id="25659" name="Oval 81"/>
              <p:cNvSpPr>
                <a:spLocks noChangeArrowheads="1"/>
              </p:cNvSpPr>
              <p:nvPr/>
            </p:nvSpPr>
            <p:spPr bwMode="auto">
              <a:xfrm>
                <a:off x="9490" y="8390"/>
                <a:ext cx="114" cy="11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cxnSp>
            <p:nvCxnSpPr>
              <p:cNvPr id="25660" name="AutoShape 80"/>
              <p:cNvCxnSpPr>
                <a:cxnSpLocks noChangeShapeType="1"/>
              </p:cNvCxnSpPr>
              <p:nvPr/>
            </p:nvCxnSpPr>
            <p:spPr bwMode="auto">
              <a:xfrm flipV="1">
                <a:off x="9547" y="8845"/>
                <a:ext cx="1" cy="343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661" name="AutoShape 79"/>
              <p:cNvCxnSpPr>
                <a:cxnSpLocks noChangeShapeType="1"/>
              </p:cNvCxnSpPr>
              <p:nvPr/>
            </p:nvCxnSpPr>
            <p:spPr bwMode="auto">
              <a:xfrm flipV="1">
                <a:off x="9547" y="8048"/>
                <a:ext cx="1" cy="342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5662" name="Oval 78"/>
              <p:cNvSpPr>
                <a:spLocks noChangeArrowheads="1"/>
              </p:cNvSpPr>
              <p:nvPr/>
            </p:nvSpPr>
            <p:spPr bwMode="auto">
              <a:xfrm>
                <a:off x="9490" y="8732"/>
                <a:ext cx="114" cy="11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</p:grpSp>
        <p:grpSp>
          <p:nvGrpSpPr>
            <p:cNvPr id="25655" name="Group 73"/>
            <p:cNvGrpSpPr>
              <a:grpSpLocks/>
            </p:cNvGrpSpPr>
            <p:nvPr/>
          </p:nvGrpSpPr>
          <p:grpSpPr bwMode="auto">
            <a:xfrm>
              <a:off x="7951" y="6908"/>
              <a:ext cx="1254" cy="912"/>
              <a:chOff x="7951" y="6908"/>
              <a:chExt cx="1254" cy="912"/>
            </a:xfrm>
          </p:grpSpPr>
          <p:cxnSp>
            <p:nvCxnSpPr>
              <p:cNvPr id="25656" name="AutoShape 76"/>
              <p:cNvCxnSpPr>
                <a:cxnSpLocks noChangeShapeType="1"/>
              </p:cNvCxnSpPr>
              <p:nvPr/>
            </p:nvCxnSpPr>
            <p:spPr bwMode="auto">
              <a:xfrm>
                <a:off x="7951" y="6908"/>
                <a:ext cx="570" cy="456"/>
              </a:xfrm>
              <a:prstGeom prst="straightConnector1">
                <a:avLst/>
              </a:prstGeom>
              <a:noFill/>
              <a:ln w="952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657" name="AutoShape 75"/>
              <p:cNvCxnSpPr>
                <a:cxnSpLocks noChangeShapeType="1"/>
              </p:cNvCxnSpPr>
              <p:nvPr/>
            </p:nvCxnSpPr>
            <p:spPr bwMode="auto">
              <a:xfrm flipV="1">
                <a:off x="8521" y="6908"/>
                <a:ext cx="684" cy="456"/>
              </a:xfrm>
              <a:prstGeom prst="straightConnector1">
                <a:avLst/>
              </a:prstGeom>
              <a:noFill/>
              <a:ln w="952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658" name="AutoShape 74"/>
              <p:cNvCxnSpPr>
                <a:cxnSpLocks noChangeShapeType="1"/>
              </p:cNvCxnSpPr>
              <p:nvPr/>
            </p:nvCxnSpPr>
            <p:spPr bwMode="auto">
              <a:xfrm>
                <a:off x="8521" y="7364"/>
                <a:ext cx="1" cy="456"/>
              </a:xfrm>
              <a:prstGeom prst="straightConnector1">
                <a:avLst/>
              </a:prstGeom>
              <a:noFill/>
              <a:ln w="952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7" name="Tytuł"/>
          <p:cNvSpPr txBox="1">
            <a:spLocks noChangeArrowheads="1"/>
          </p:cNvSpPr>
          <p:nvPr/>
        </p:nvSpPr>
        <p:spPr bwMode="auto">
          <a:xfrm>
            <a:off x="3820993" y="188640"/>
            <a:ext cx="150201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Przykład obliczeń</a:t>
            </a:r>
          </a:p>
        </p:txBody>
      </p:sp>
    </p:spTree>
    <p:extLst>
      <p:ext uri="{BB962C8B-B14F-4D97-AF65-F5344CB8AC3E}">
        <p14:creationId xmlns:p14="http://schemas.microsoft.com/office/powerpoint/2010/main" val="81712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5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5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5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5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5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" grpId="0"/>
      <p:bldP spid="5303" grpId="0"/>
      <p:bldP spid="326" grpId="0"/>
      <p:bldP spid="5301" grpId="0"/>
      <p:bldP spid="5307" grpId="0"/>
      <p:bldP spid="5302" grpId="0"/>
      <p:bldP spid="140" grpId="0"/>
      <p:bldP spid="26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UkładPrzesyłowy"/>
          <p:cNvGrpSpPr/>
          <p:nvPr/>
        </p:nvGrpSpPr>
        <p:grpSpPr>
          <a:xfrm>
            <a:off x="1144086" y="1971891"/>
            <a:ext cx="7532370" cy="2790838"/>
            <a:chOff x="805815" y="2115907"/>
            <a:chExt cx="7532370" cy="2790838"/>
          </a:xfrm>
        </p:grpSpPr>
        <p:grpSp>
          <p:nvGrpSpPr>
            <p:cNvPr id="18" name="Szyny_EL"/>
            <p:cNvGrpSpPr/>
            <p:nvPr/>
          </p:nvGrpSpPr>
          <p:grpSpPr>
            <a:xfrm>
              <a:off x="3315955" y="2141785"/>
              <a:ext cx="694649" cy="2756604"/>
              <a:chOff x="0" y="0"/>
              <a:chExt cx="694690" cy="2756673"/>
            </a:xfrm>
          </p:grpSpPr>
          <p:sp>
            <p:nvSpPr>
              <p:cNvPr id="19" name="Txt_220kV"/>
              <p:cNvSpPr txBox="1">
                <a:spLocks noChangeArrowheads="1"/>
              </p:cNvSpPr>
              <p:nvPr/>
            </p:nvSpPr>
            <p:spPr bwMode="auto">
              <a:xfrm>
                <a:off x="0" y="2639833"/>
                <a:ext cx="694690" cy="116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Aft>
                    <a:spcPts val="0"/>
                  </a:spcAft>
                </a:pPr>
                <a:r>
                  <a:rPr lang="en-US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220 kV/139,7kV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20" name="Szyn_220_p"/>
              <p:cNvCxnSpPr/>
              <p:nvPr/>
            </p:nvCxnSpPr>
            <p:spPr bwMode="auto">
              <a:xfrm>
                <a:off x="166977" y="0"/>
                <a:ext cx="0" cy="2591597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" name="Szyn_220_p"/>
              <p:cNvCxnSpPr/>
              <p:nvPr/>
            </p:nvCxnSpPr>
            <p:spPr bwMode="auto">
              <a:xfrm flipH="1">
                <a:off x="278295" y="7951"/>
                <a:ext cx="0" cy="2591597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Szyn_220_p"/>
              <p:cNvCxnSpPr/>
              <p:nvPr/>
            </p:nvCxnSpPr>
            <p:spPr bwMode="auto">
              <a:xfrm flipH="1">
                <a:off x="389614" y="0"/>
                <a:ext cx="0" cy="2591597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17" name="SEE"/>
            <p:cNvGrpSpPr/>
            <p:nvPr/>
          </p:nvGrpSpPr>
          <p:grpSpPr>
            <a:xfrm>
              <a:off x="7643536" y="2211321"/>
              <a:ext cx="694649" cy="808583"/>
              <a:chOff x="0" y="0"/>
              <a:chExt cx="694690" cy="808603"/>
            </a:xfrm>
          </p:grpSpPr>
          <p:sp>
            <p:nvSpPr>
              <p:cNvPr id="298" name="Txt_SEE"/>
              <p:cNvSpPr txBox="1">
                <a:spLocks noChangeArrowheads="1"/>
              </p:cNvSpPr>
              <p:nvPr/>
            </p:nvSpPr>
            <p:spPr bwMode="auto">
              <a:xfrm>
                <a:off x="182880" y="0"/>
                <a:ext cx="192405" cy="116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Aft>
                    <a:spcPts val="0"/>
                  </a:spcAft>
                </a:pPr>
                <a:r>
                  <a:rPr lang="en-US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SEE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99" name="Txt_400kV"/>
              <p:cNvSpPr txBox="1">
                <a:spLocks noChangeArrowheads="1"/>
              </p:cNvSpPr>
              <p:nvPr/>
            </p:nvSpPr>
            <p:spPr bwMode="auto">
              <a:xfrm>
                <a:off x="0" y="691763"/>
                <a:ext cx="694690" cy="116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Aft>
                    <a:spcPts val="0"/>
                  </a:spcAft>
                </a:pPr>
                <a:r>
                  <a:rPr lang="en-US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400 kV/254,0kV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300" name="Falka"/>
              <p:cNvGrpSpPr/>
              <p:nvPr/>
            </p:nvGrpSpPr>
            <p:grpSpPr>
              <a:xfrm>
                <a:off x="214686" y="254441"/>
                <a:ext cx="146051" cy="71121"/>
                <a:chOff x="-3739" y="0"/>
                <a:chExt cx="147366" cy="71927"/>
              </a:xfrm>
            </p:grpSpPr>
            <p:sp>
              <p:nvSpPr>
                <p:cNvPr id="308" name="Arc 179"/>
                <p:cNvSpPr>
                  <a:spLocks/>
                </p:cNvSpPr>
                <p:nvPr/>
              </p:nvSpPr>
              <p:spPr bwMode="auto">
                <a:xfrm flipH="1" flipV="1">
                  <a:off x="-3739" y="35626"/>
                  <a:ext cx="72375" cy="36301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2519"/>
                    <a:gd name="T11" fmla="*/ 43200 w 43200"/>
                    <a:gd name="T12" fmla="*/ 22519 h 2251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9" name="Arc 178"/>
                <p:cNvSpPr>
                  <a:spLocks/>
                </p:cNvSpPr>
                <p:nvPr/>
              </p:nvSpPr>
              <p:spPr bwMode="auto">
                <a:xfrm flipH="1">
                  <a:off x="71252" y="0"/>
                  <a:ext cx="72375" cy="43943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2519"/>
                    <a:gd name="T11" fmla="*/ 43200 w 43200"/>
                    <a:gd name="T12" fmla="*/ 22519 h 2251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01" name="Falka"/>
              <p:cNvGrpSpPr/>
              <p:nvPr/>
            </p:nvGrpSpPr>
            <p:grpSpPr>
              <a:xfrm>
                <a:off x="214686" y="333954"/>
                <a:ext cx="146051" cy="71120"/>
                <a:chOff x="-3739" y="0"/>
                <a:chExt cx="147366" cy="71926"/>
              </a:xfrm>
            </p:grpSpPr>
            <p:sp>
              <p:nvSpPr>
                <p:cNvPr id="306" name="Arc 179"/>
                <p:cNvSpPr>
                  <a:spLocks/>
                </p:cNvSpPr>
                <p:nvPr/>
              </p:nvSpPr>
              <p:spPr bwMode="auto">
                <a:xfrm flipH="1" flipV="1">
                  <a:off x="-3739" y="35625"/>
                  <a:ext cx="72375" cy="36301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2519"/>
                    <a:gd name="T11" fmla="*/ 43200 w 43200"/>
                    <a:gd name="T12" fmla="*/ 22519 h 2251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7" name="Arc 178"/>
                <p:cNvSpPr>
                  <a:spLocks/>
                </p:cNvSpPr>
                <p:nvPr/>
              </p:nvSpPr>
              <p:spPr bwMode="auto">
                <a:xfrm flipH="1">
                  <a:off x="71252" y="0"/>
                  <a:ext cx="72375" cy="43943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2519"/>
                    <a:gd name="T11" fmla="*/ 43200 w 43200"/>
                    <a:gd name="T12" fmla="*/ 22519 h 2251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02" name="Falka"/>
              <p:cNvGrpSpPr/>
              <p:nvPr/>
            </p:nvGrpSpPr>
            <p:grpSpPr>
              <a:xfrm>
                <a:off x="222637" y="405516"/>
                <a:ext cx="146051" cy="71120"/>
                <a:chOff x="-3739" y="0"/>
                <a:chExt cx="147366" cy="71926"/>
              </a:xfrm>
            </p:grpSpPr>
            <p:sp>
              <p:nvSpPr>
                <p:cNvPr id="304" name="Arc 179"/>
                <p:cNvSpPr>
                  <a:spLocks/>
                </p:cNvSpPr>
                <p:nvPr/>
              </p:nvSpPr>
              <p:spPr bwMode="auto">
                <a:xfrm flipH="1" flipV="1">
                  <a:off x="-3739" y="35625"/>
                  <a:ext cx="72375" cy="36301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2519"/>
                    <a:gd name="T11" fmla="*/ 43200 w 43200"/>
                    <a:gd name="T12" fmla="*/ 22519 h 2251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5" name="Arc 178"/>
                <p:cNvSpPr>
                  <a:spLocks/>
                </p:cNvSpPr>
                <p:nvPr/>
              </p:nvSpPr>
              <p:spPr bwMode="auto">
                <a:xfrm flipH="1">
                  <a:off x="71252" y="0"/>
                  <a:ext cx="72375" cy="43943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2519"/>
                    <a:gd name="T11" fmla="*/ 43200 w 43200"/>
                    <a:gd name="T12" fmla="*/ 22519 h 2251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303" name="Oval 180"/>
              <p:cNvSpPr>
                <a:spLocks noChangeArrowheads="1"/>
              </p:cNvSpPr>
              <p:nvPr/>
            </p:nvSpPr>
            <p:spPr bwMode="auto">
              <a:xfrm>
                <a:off x="111319" y="182880"/>
                <a:ext cx="359410" cy="359410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118" name="ATRG_SEE"/>
            <p:cNvGrpSpPr/>
            <p:nvPr/>
          </p:nvGrpSpPr>
          <p:grpSpPr>
            <a:xfrm>
              <a:off x="7031322" y="2394196"/>
              <a:ext cx="769741" cy="437310"/>
              <a:chOff x="0" y="0"/>
              <a:chExt cx="769786" cy="437321"/>
            </a:xfrm>
          </p:grpSpPr>
          <p:cxnSp>
            <p:nvCxnSpPr>
              <p:cNvPr id="293" name="Line_100"/>
              <p:cNvCxnSpPr/>
              <p:nvPr/>
            </p:nvCxnSpPr>
            <p:spPr bwMode="auto">
              <a:xfrm flipV="1">
                <a:off x="214685" y="0"/>
                <a:ext cx="395605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4" name="Line_100"/>
              <p:cNvCxnSpPr/>
              <p:nvPr/>
            </p:nvCxnSpPr>
            <p:spPr bwMode="auto">
              <a:xfrm flipH="1" flipV="1">
                <a:off x="612250" y="0"/>
                <a:ext cx="125730" cy="12573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5" name="Line_100"/>
              <p:cNvCxnSpPr/>
              <p:nvPr/>
            </p:nvCxnSpPr>
            <p:spPr bwMode="auto">
              <a:xfrm flipV="1">
                <a:off x="119269" y="214685"/>
                <a:ext cx="611505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6" name="Line_100"/>
              <p:cNvCxnSpPr/>
              <p:nvPr/>
            </p:nvCxnSpPr>
            <p:spPr bwMode="auto">
              <a:xfrm flipH="1">
                <a:off x="644056" y="310100"/>
                <a:ext cx="125730" cy="12573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" name="Line_100"/>
              <p:cNvCxnSpPr/>
              <p:nvPr/>
            </p:nvCxnSpPr>
            <p:spPr bwMode="auto">
              <a:xfrm flipV="1">
                <a:off x="0" y="437321"/>
                <a:ext cx="64770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19" name="Szyny_ATRD"/>
            <p:cNvGrpSpPr/>
            <p:nvPr/>
          </p:nvGrpSpPr>
          <p:grpSpPr>
            <a:xfrm>
              <a:off x="7039272" y="2171565"/>
              <a:ext cx="215887" cy="755982"/>
              <a:chOff x="0" y="-132906"/>
              <a:chExt cx="215900" cy="756892"/>
            </a:xfrm>
          </p:grpSpPr>
          <p:cxnSp>
            <p:nvCxnSpPr>
              <p:cNvPr id="290" name="Szyn_220_Lp"/>
              <p:cNvCxnSpPr/>
              <p:nvPr/>
            </p:nvCxnSpPr>
            <p:spPr bwMode="auto">
              <a:xfrm>
                <a:off x="0" y="-132905"/>
                <a:ext cx="0" cy="75689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1" name="Szyn_220_L"/>
              <p:cNvCxnSpPr/>
              <p:nvPr/>
            </p:nvCxnSpPr>
            <p:spPr bwMode="auto">
              <a:xfrm>
                <a:off x="107950" y="-132905"/>
                <a:ext cx="0" cy="75689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2" name="Szyn_220_L"/>
              <p:cNvCxnSpPr/>
              <p:nvPr/>
            </p:nvCxnSpPr>
            <p:spPr bwMode="auto">
              <a:xfrm>
                <a:off x="215900" y="-132906"/>
                <a:ext cx="0" cy="75689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20" name="ATR_Szyny_ATRG"/>
            <p:cNvGrpSpPr/>
            <p:nvPr/>
          </p:nvGrpSpPr>
          <p:grpSpPr>
            <a:xfrm>
              <a:off x="6331647" y="2282880"/>
              <a:ext cx="929216" cy="437311"/>
              <a:chOff x="0" y="0"/>
              <a:chExt cx="929270" cy="437322"/>
            </a:xfrm>
          </p:grpSpPr>
          <p:cxnSp>
            <p:nvCxnSpPr>
              <p:cNvPr id="286" name="Line_100"/>
              <p:cNvCxnSpPr/>
              <p:nvPr/>
            </p:nvCxnSpPr>
            <p:spPr bwMode="auto">
              <a:xfrm flipV="1">
                <a:off x="0" y="7952"/>
                <a:ext cx="126000" cy="12600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7" name="Line_100"/>
              <p:cNvCxnSpPr/>
              <p:nvPr/>
            </p:nvCxnSpPr>
            <p:spPr bwMode="auto">
              <a:xfrm flipV="1">
                <a:off x="119270" y="437322"/>
                <a:ext cx="59400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8" name="Line_100"/>
              <p:cNvCxnSpPr/>
              <p:nvPr/>
            </p:nvCxnSpPr>
            <p:spPr bwMode="auto">
              <a:xfrm flipV="1">
                <a:off x="87464" y="222637"/>
                <a:ext cx="72000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9" name="Line_100"/>
              <p:cNvCxnSpPr/>
              <p:nvPr/>
            </p:nvCxnSpPr>
            <p:spPr bwMode="auto">
              <a:xfrm flipV="1">
                <a:off x="119270" y="0"/>
                <a:ext cx="81000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21" name="ATRT"/>
            <p:cNvGrpSpPr/>
            <p:nvPr/>
          </p:nvGrpSpPr>
          <p:grpSpPr>
            <a:xfrm>
              <a:off x="6156729" y="2513462"/>
              <a:ext cx="847482" cy="466686"/>
              <a:chOff x="0" y="0"/>
              <a:chExt cx="847532" cy="466698"/>
            </a:xfrm>
          </p:grpSpPr>
          <p:sp>
            <p:nvSpPr>
              <p:cNvPr id="278" name="Txt_30kV"/>
              <p:cNvSpPr txBox="1">
                <a:spLocks noChangeArrowheads="1"/>
              </p:cNvSpPr>
              <p:nvPr/>
            </p:nvSpPr>
            <p:spPr bwMode="auto">
              <a:xfrm>
                <a:off x="254442" y="349858"/>
                <a:ext cx="593090" cy="116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Aft>
                    <a:spcPts val="0"/>
                  </a:spcAft>
                </a:pPr>
                <a:r>
                  <a:rPr lang="en-US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30 kV/19,0kV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279" name="Line 170"/>
              <p:cNvCxnSpPr/>
              <p:nvPr/>
            </p:nvCxnSpPr>
            <p:spPr bwMode="auto">
              <a:xfrm flipH="1">
                <a:off x="103367" y="222637"/>
                <a:ext cx="0" cy="17986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0" name="Line 170"/>
              <p:cNvCxnSpPr/>
              <p:nvPr/>
            </p:nvCxnSpPr>
            <p:spPr bwMode="auto">
              <a:xfrm flipH="1">
                <a:off x="31806" y="389614"/>
                <a:ext cx="14351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81" name="Oval 17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15265" cy="215440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grpSp>
            <p:nvGrpSpPr>
              <p:cNvPr id="282" name="Trójkąt"/>
              <p:cNvGrpSpPr/>
              <p:nvPr/>
            </p:nvGrpSpPr>
            <p:grpSpPr>
              <a:xfrm>
                <a:off x="71562" y="71562"/>
                <a:ext cx="107585" cy="71568"/>
                <a:chOff x="0" y="0"/>
                <a:chExt cx="143510" cy="107315"/>
              </a:xfrm>
            </p:grpSpPr>
            <p:cxnSp>
              <p:nvCxnSpPr>
                <p:cNvPr id="283" name="Line 172"/>
                <p:cNvCxnSpPr/>
                <p:nvPr/>
              </p:nvCxnSpPr>
              <p:spPr bwMode="auto">
                <a:xfrm flipH="1">
                  <a:off x="3657" y="0"/>
                  <a:ext cx="71755" cy="10731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84" name="Line 172"/>
                <p:cNvCxnSpPr/>
                <p:nvPr/>
              </p:nvCxnSpPr>
              <p:spPr bwMode="auto">
                <a:xfrm>
                  <a:off x="69494" y="0"/>
                  <a:ext cx="71755" cy="10731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85" name="Line 172"/>
                <p:cNvCxnSpPr/>
                <p:nvPr/>
              </p:nvCxnSpPr>
              <p:spPr bwMode="auto">
                <a:xfrm>
                  <a:off x="0" y="106070"/>
                  <a:ext cx="14351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22" name="ATR"/>
            <p:cNvGrpSpPr/>
            <p:nvPr/>
          </p:nvGrpSpPr>
          <p:grpSpPr>
            <a:xfrm>
              <a:off x="5687629" y="2115907"/>
              <a:ext cx="762590" cy="909628"/>
              <a:chOff x="0" y="0"/>
              <a:chExt cx="762635" cy="909651"/>
            </a:xfrm>
          </p:grpSpPr>
          <p:sp>
            <p:nvSpPr>
              <p:cNvPr id="266" name="Txt_ATR"/>
              <p:cNvSpPr txBox="1">
                <a:spLocks noChangeArrowheads="1"/>
              </p:cNvSpPr>
              <p:nvPr/>
            </p:nvSpPr>
            <p:spPr bwMode="auto">
              <a:xfrm>
                <a:off x="365760" y="0"/>
                <a:ext cx="214630" cy="116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Aft>
                    <a:spcPts val="0"/>
                  </a:spcAft>
                </a:pPr>
                <a:r>
                  <a:rPr lang="en-US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ATR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267" name="Gwiazda"/>
              <p:cNvGrpSpPr/>
              <p:nvPr/>
            </p:nvGrpSpPr>
            <p:grpSpPr>
              <a:xfrm>
                <a:off x="294199" y="294198"/>
                <a:ext cx="143827" cy="144631"/>
                <a:chOff x="36967" y="36198"/>
                <a:chExt cx="144950" cy="145096"/>
              </a:xfrm>
            </p:grpSpPr>
            <p:cxnSp>
              <p:nvCxnSpPr>
                <p:cNvPr id="275" name="Line 172"/>
                <p:cNvCxnSpPr/>
                <p:nvPr/>
              </p:nvCxnSpPr>
              <p:spPr bwMode="auto">
                <a:xfrm flipH="1">
                  <a:off x="36967" y="113008"/>
                  <a:ext cx="69713" cy="6802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76" name="Line 172"/>
                <p:cNvCxnSpPr/>
                <p:nvPr/>
              </p:nvCxnSpPr>
              <p:spPr bwMode="auto">
                <a:xfrm>
                  <a:off x="108642" y="108642"/>
                  <a:ext cx="73275" cy="7265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77" name="Line 172"/>
                <p:cNvCxnSpPr/>
                <p:nvPr/>
              </p:nvCxnSpPr>
              <p:spPr bwMode="auto">
                <a:xfrm flipH="1">
                  <a:off x="108452" y="36198"/>
                  <a:ext cx="810" cy="7180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68" name="Uziom"/>
              <p:cNvGrpSpPr/>
              <p:nvPr/>
            </p:nvGrpSpPr>
            <p:grpSpPr>
              <a:xfrm>
                <a:off x="294199" y="373711"/>
                <a:ext cx="143510" cy="516070"/>
                <a:chOff x="0" y="-305644"/>
                <a:chExt cx="143510" cy="518400"/>
              </a:xfrm>
            </p:grpSpPr>
            <p:cxnSp>
              <p:nvCxnSpPr>
                <p:cNvPr id="271" name="Line 172"/>
                <p:cNvCxnSpPr/>
                <p:nvPr/>
              </p:nvCxnSpPr>
              <p:spPr bwMode="auto">
                <a:xfrm>
                  <a:off x="72428" y="-305644"/>
                  <a:ext cx="0" cy="43375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72" name="Line 172"/>
                <p:cNvCxnSpPr/>
                <p:nvPr/>
              </p:nvCxnSpPr>
              <p:spPr bwMode="auto">
                <a:xfrm>
                  <a:off x="0" y="128744"/>
                  <a:ext cx="14351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73" name="Line 172"/>
                <p:cNvCxnSpPr/>
                <p:nvPr/>
              </p:nvCxnSpPr>
              <p:spPr bwMode="auto">
                <a:xfrm>
                  <a:off x="36214" y="165103"/>
                  <a:ext cx="7175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74" name="Line 172"/>
                <p:cNvCxnSpPr/>
                <p:nvPr/>
              </p:nvCxnSpPr>
              <p:spPr bwMode="auto">
                <a:xfrm>
                  <a:off x="54321" y="212756"/>
                  <a:ext cx="3600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69" name="Łuk 268"/>
              <p:cNvSpPr/>
              <p:nvPr/>
            </p:nvSpPr>
            <p:spPr bwMode="auto">
              <a:xfrm>
                <a:off x="0" y="190831"/>
                <a:ext cx="762635" cy="718820"/>
              </a:xfrm>
              <a:prstGeom prst="arc">
                <a:avLst>
                  <a:gd name="adj1" fmla="val 16200000"/>
                  <a:gd name="adj2" fmla="val 502980"/>
                </a:avLst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270" name="Oval 175"/>
              <p:cNvSpPr>
                <a:spLocks noChangeArrowheads="1"/>
              </p:cNvSpPr>
              <p:nvPr/>
            </p:nvSpPr>
            <p:spPr bwMode="auto">
              <a:xfrm>
                <a:off x="214686" y="190831"/>
                <a:ext cx="358123" cy="359113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123" name="Szyny_ATRD_ATR"/>
            <p:cNvGrpSpPr/>
            <p:nvPr/>
          </p:nvGrpSpPr>
          <p:grpSpPr>
            <a:xfrm>
              <a:off x="5186727" y="2282880"/>
              <a:ext cx="769741" cy="437311"/>
              <a:chOff x="0" y="0"/>
              <a:chExt cx="769786" cy="437322"/>
            </a:xfrm>
          </p:grpSpPr>
          <p:cxnSp>
            <p:nvCxnSpPr>
              <p:cNvPr id="261" name="Line_100"/>
              <p:cNvCxnSpPr/>
              <p:nvPr/>
            </p:nvCxnSpPr>
            <p:spPr bwMode="auto">
              <a:xfrm flipH="1">
                <a:off x="644056" y="310101"/>
                <a:ext cx="125730" cy="12573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2" name="Line_100"/>
              <p:cNvCxnSpPr/>
              <p:nvPr/>
            </p:nvCxnSpPr>
            <p:spPr bwMode="auto">
              <a:xfrm flipV="1">
                <a:off x="222637" y="0"/>
                <a:ext cx="39600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3" name="Line_100"/>
              <p:cNvCxnSpPr/>
              <p:nvPr/>
            </p:nvCxnSpPr>
            <p:spPr bwMode="auto">
              <a:xfrm flipH="1" flipV="1">
                <a:off x="612251" y="0"/>
                <a:ext cx="125730" cy="12573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4" name="Line_100"/>
              <p:cNvCxnSpPr/>
              <p:nvPr/>
            </p:nvCxnSpPr>
            <p:spPr bwMode="auto">
              <a:xfrm flipV="1">
                <a:off x="111319" y="222637"/>
                <a:ext cx="61200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5" name="Line_100"/>
              <p:cNvCxnSpPr/>
              <p:nvPr/>
            </p:nvCxnSpPr>
            <p:spPr bwMode="auto">
              <a:xfrm flipV="1">
                <a:off x="0" y="437322"/>
                <a:ext cx="64800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24" name="Szyny_ATRD"/>
            <p:cNvGrpSpPr/>
            <p:nvPr/>
          </p:nvGrpSpPr>
          <p:grpSpPr>
            <a:xfrm>
              <a:off x="5194678" y="2179515"/>
              <a:ext cx="215887" cy="755982"/>
              <a:chOff x="0" y="-132906"/>
              <a:chExt cx="215900" cy="756892"/>
            </a:xfrm>
          </p:grpSpPr>
          <p:cxnSp>
            <p:nvCxnSpPr>
              <p:cNvPr id="258" name="Szyn_220_Lp"/>
              <p:cNvCxnSpPr/>
              <p:nvPr/>
            </p:nvCxnSpPr>
            <p:spPr bwMode="auto">
              <a:xfrm>
                <a:off x="0" y="-132905"/>
                <a:ext cx="0" cy="75689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9" name="Szyn_220_L"/>
              <p:cNvCxnSpPr/>
              <p:nvPr/>
            </p:nvCxnSpPr>
            <p:spPr bwMode="auto">
              <a:xfrm>
                <a:off x="107950" y="-132905"/>
                <a:ext cx="0" cy="75689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0" name="Szyn_220_L"/>
              <p:cNvCxnSpPr/>
              <p:nvPr/>
            </p:nvCxnSpPr>
            <p:spPr bwMode="auto">
              <a:xfrm>
                <a:off x="215900" y="-132906"/>
                <a:ext cx="0" cy="75689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25" name="L_220"/>
            <p:cNvGrpSpPr/>
            <p:nvPr/>
          </p:nvGrpSpPr>
          <p:grpSpPr>
            <a:xfrm>
              <a:off x="3485247" y="2243125"/>
              <a:ext cx="1932100" cy="589979"/>
              <a:chOff x="0" y="0"/>
              <a:chExt cx="1932572" cy="590550"/>
            </a:xfrm>
          </p:grpSpPr>
          <p:sp>
            <p:nvSpPr>
              <p:cNvPr id="254" name="Txt_L220"/>
              <p:cNvSpPr txBox="1">
                <a:spLocks noChangeArrowheads="1"/>
              </p:cNvSpPr>
              <p:nvPr/>
            </p:nvSpPr>
            <p:spPr bwMode="auto">
              <a:xfrm>
                <a:off x="844550" y="0"/>
                <a:ext cx="220345" cy="116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Aft>
                    <a:spcPts val="0"/>
                  </a:spcAft>
                </a:pPr>
                <a:r>
                  <a:rPr lang="en-US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L220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255" name="L_C"/>
              <p:cNvCxnSpPr/>
              <p:nvPr/>
            </p:nvCxnSpPr>
            <p:spPr bwMode="auto">
              <a:xfrm>
                <a:off x="0" y="590550"/>
                <a:ext cx="1710322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6" name="L_B"/>
              <p:cNvCxnSpPr/>
              <p:nvPr/>
            </p:nvCxnSpPr>
            <p:spPr bwMode="auto">
              <a:xfrm>
                <a:off x="101600" y="374650"/>
                <a:ext cx="1728325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7" name="L_A"/>
              <p:cNvCxnSpPr/>
              <p:nvPr/>
            </p:nvCxnSpPr>
            <p:spPr bwMode="auto">
              <a:xfrm flipV="1">
                <a:off x="222250" y="158750"/>
                <a:ext cx="1710322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26" name="TR"/>
            <p:cNvGrpSpPr/>
            <p:nvPr/>
          </p:nvGrpSpPr>
          <p:grpSpPr>
            <a:xfrm>
              <a:off x="948930" y="4071879"/>
              <a:ext cx="2758463" cy="834866"/>
              <a:chOff x="0" y="0"/>
              <a:chExt cx="2758625" cy="834887"/>
            </a:xfrm>
          </p:grpSpPr>
          <p:sp>
            <p:nvSpPr>
              <p:cNvPr id="219" name="Txt_6kV"/>
              <p:cNvSpPr txBox="1">
                <a:spLocks noChangeArrowheads="1"/>
              </p:cNvSpPr>
              <p:nvPr/>
            </p:nvSpPr>
            <p:spPr bwMode="auto">
              <a:xfrm>
                <a:off x="0" y="246490"/>
                <a:ext cx="542290" cy="116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Aft>
                    <a:spcPts val="0"/>
                  </a:spcAft>
                </a:pPr>
                <a:r>
                  <a:rPr lang="en-US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6 kV/3,81kV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220" name="TR_Szyn_6kV"/>
              <p:cNvGrpSpPr/>
              <p:nvPr/>
            </p:nvGrpSpPr>
            <p:grpSpPr>
              <a:xfrm>
                <a:off x="675860" y="31805"/>
                <a:ext cx="542577" cy="617952"/>
                <a:chOff x="0" y="0"/>
                <a:chExt cx="542663" cy="617952"/>
              </a:xfrm>
            </p:grpSpPr>
            <p:cxnSp>
              <p:nvCxnSpPr>
                <p:cNvPr id="245" name="Poł"/>
                <p:cNvCxnSpPr/>
                <p:nvPr/>
              </p:nvCxnSpPr>
              <p:spPr bwMode="auto">
                <a:xfrm>
                  <a:off x="148442" y="510639"/>
                  <a:ext cx="28800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6" name="Poł"/>
                <p:cNvCxnSpPr/>
                <p:nvPr/>
              </p:nvCxnSpPr>
              <p:spPr bwMode="auto">
                <a:xfrm flipH="1">
                  <a:off x="433450" y="403761"/>
                  <a:ext cx="107954" cy="107973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7" name="Poł"/>
                <p:cNvCxnSpPr/>
                <p:nvPr/>
              </p:nvCxnSpPr>
              <p:spPr bwMode="auto">
                <a:xfrm flipV="1">
                  <a:off x="77190" y="290945"/>
                  <a:ext cx="43180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8" name="Poł"/>
                <p:cNvCxnSpPr/>
                <p:nvPr/>
              </p:nvCxnSpPr>
              <p:spPr bwMode="auto">
                <a:xfrm flipH="1" flipV="1">
                  <a:off x="427512" y="65314"/>
                  <a:ext cx="115151" cy="115171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9" name="Poł"/>
                <p:cNvCxnSpPr/>
                <p:nvPr/>
              </p:nvCxnSpPr>
              <p:spPr bwMode="auto">
                <a:xfrm>
                  <a:off x="0" y="71252"/>
                  <a:ext cx="43180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250" name="Szyn_6kV"/>
                <p:cNvGrpSpPr/>
                <p:nvPr/>
              </p:nvGrpSpPr>
              <p:grpSpPr>
                <a:xfrm>
                  <a:off x="0" y="0"/>
                  <a:ext cx="148442" cy="617952"/>
                  <a:chOff x="0" y="0"/>
                  <a:chExt cx="148442" cy="617952"/>
                </a:xfrm>
              </p:grpSpPr>
              <p:cxnSp>
                <p:nvCxnSpPr>
                  <p:cNvPr id="251" name="Szyn_6"/>
                  <p:cNvCxnSpPr/>
                  <p:nvPr/>
                </p:nvCxnSpPr>
                <p:spPr bwMode="auto">
                  <a:xfrm>
                    <a:off x="0" y="0"/>
                    <a:ext cx="0" cy="612015"/>
                  </a:xfrm>
                  <a:prstGeom prst="line">
                    <a:avLst/>
                  </a:prstGeom>
                  <a:noFill/>
                  <a:ln w="222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52" name="Szyn_6"/>
                  <p:cNvCxnSpPr/>
                  <p:nvPr/>
                </p:nvCxnSpPr>
                <p:spPr bwMode="auto">
                  <a:xfrm>
                    <a:off x="71252" y="0"/>
                    <a:ext cx="0" cy="612015"/>
                  </a:xfrm>
                  <a:prstGeom prst="line">
                    <a:avLst/>
                  </a:prstGeom>
                  <a:noFill/>
                  <a:ln w="222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53" name="Szyn_6"/>
                  <p:cNvCxnSpPr/>
                  <p:nvPr/>
                </p:nvCxnSpPr>
                <p:spPr bwMode="auto">
                  <a:xfrm>
                    <a:off x="148442" y="5937"/>
                    <a:ext cx="0" cy="612015"/>
                  </a:xfrm>
                  <a:prstGeom prst="line">
                    <a:avLst/>
                  </a:prstGeom>
                  <a:noFill/>
                  <a:ln w="222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grpSp>
            <p:nvGrpSpPr>
              <p:cNvPr id="221" name="SzPr_C"/>
              <p:cNvGrpSpPr/>
              <p:nvPr/>
            </p:nvGrpSpPr>
            <p:grpSpPr>
              <a:xfrm>
                <a:off x="1773141" y="429370"/>
                <a:ext cx="749468" cy="114490"/>
                <a:chOff x="17256" y="0"/>
                <a:chExt cx="749681" cy="114490"/>
              </a:xfrm>
            </p:grpSpPr>
            <p:cxnSp>
              <p:nvCxnSpPr>
                <p:cNvPr id="243" name="PołTB1Szyny220"/>
                <p:cNvCxnSpPr/>
                <p:nvPr/>
              </p:nvCxnSpPr>
              <p:spPr bwMode="auto">
                <a:xfrm>
                  <a:off x="118753" y="114490"/>
                  <a:ext cx="648184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4" name="PołTB1Szyny220"/>
                <p:cNvCxnSpPr/>
                <p:nvPr/>
              </p:nvCxnSpPr>
              <p:spPr bwMode="auto">
                <a:xfrm>
                  <a:off x="17256" y="0"/>
                  <a:ext cx="107950" cy="10795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222" name="SzPr_B"/>
              <p:cNvCxnSpPr/>
              <p:nvPr/>
            </p:nvCxnSpPr>
            <p:spPr bwMode="auto">
              <a:xfrm>
                <a:off x="1796995" y="326003"/>
                <a:ext cx="84600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23" name="SzPr_A"/>
              <p:cNvGrpSpPr/>
              <p:nvPr/>
            </p:nvGrpSpPr>
            <p:grpSpPr>
              <a:xfrm>
                <a:off x="1781092" y="111319"/>
                <a:ext cx="977533" cy="112836"/>
                <a:chOff x="17256" y="3741"/>
                <a:chExt cx="977810" cy="112836"/>
              </a:xfrm>
            </p:grpSpPr>
            <p:cxnSp>
              <p:nvCxnSpPr>
                <p:cNvPr id="241" name="PołTB1Szyny220"/>
                <p:cNvCxnSpPr/>
                <p:nvPr/>
              </p:nvCxnSpPr>
              <p:spPr bwMode="auto">
                <a:xfrm flipV="1">
                  <a:off x="112816" y="3741"/>
                  <a:ext cx="88225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2" name="PołTB1Szyny220"/>
                <p:cNvCxnSpPr/>
                <p:nvPr/>
              </p:nvCxnSpPr>
              <p:spPr bwMode="auto">
                <a:xfrm flipV="1">
                  <a:off x="17256" y="8627"/>
                  <a:ext cx="107950" cy="10795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24" name="Uziom"/>
              <p:cNvGrpSpPr/>
              <p:nvPr/>
            </p:nvGrpSpPr>
            <p:grpSpPr>
              <a:xfrm>
                <a:off x="1582310" y="333955"/>
                <a:ext cx="142200" cy="500932"/>
                <a:chOff x="0" y="0"/>
                <a:chExt cx="142200" cy="500932"/>
              </a:xfrm>
            </p:grpSpPr>
            <p:cxnSp>
              <p:nvCxnSpPr>
                <p:cNvPr id="237" name="Line 172"/>
                <p:cNvCxnSpPr/>
                <p:nvPr/>
              </p:nvCxnSpPr>
              <p:spPr bwMode="auto">
                <a:xfrm>
                  <a:off x="71561" y="0"/>
                  <a:ext cx="0" cy="43176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38" name="Line 172"/>
                <p:cNvCxnSpPr/>
                <p:nvPr/>
              </p:nvCxnSpPr>
              <p:spPr bwMode="auto">
                <a:xfrm>
                  <a:off x="0" y="429370"/>
                  <a:ext cx="14220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39" name="Line 172"/>
                <p:cNvCxnSpPr/>
                <p:nvPr/>
              </p:nvCxnSpPr>
              <p:spPr bwMode="auto">
                <a:xfrm>
                  <a:off x="31805" y="461175"/>
                  <a:ext cx="7110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0" name="Line 172"/>
                <p:cNvCxnSpPr/>
                <p:nvPr/>
              </p:nvCxnSpPr>
              <p:spPr bwMode="auto">
                <a:xfrm>
                  <a:off x="47707" y="500932"/>
                  <a:ext cx="3567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25" name="Gwiazda"/>
              <p:cNvGrpSpPr/>
              <p:nvPr/>
            </p:nvGrpSpPr>
            <p:grpSpPr>
              <a:xfrm>
                <a:off x="1582310" y="262393"/>
                <a:ext cx="143962" cy="144479"/>
                <a:chOff x="36967" y="36198"/>
                <a:chExt cx="144950" cy="145096"/>
              </a:xfrm>
            </p:grpSpPr>
            <p:cxnSp>
              <p:nvCxnSpPr>
                <p:cNvPr id="234" name="Line 172"/>
                <p:cNvCxnSpPr/>
                <p:nvPr/>
              </p:nvCxnSpPr>
              <p:spPr bwMode="auto">
                <a:xfrm flipH="1">
                  <a:off x="36967" y="113008"/>
                  <a:ext cx="69713" cy="6802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35" name="Line 172"/>
                <p:cNvCxnSpPr/>
                <p:nvPr/>
              </p:nvCxnSpPr>
              <p:spPr bwMode="auto">
                <a:xfrm>
                  <a:off x="108642" y="108642"/>
                  <a:ext cx="73275" cy="7265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36" name="Line 172"/>
                <p:cNvCxnSpPr/>
                <p:nvPr/>
              </p:nvCxnSpPr>
              <p:spPr bwMode="auto">
                <a:xfrm flipH="1">
                  <a:off x="108452" y="36198"/>
                  <a:ext cx="810" cy="7180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26" name="Trójkąt"/>
              <p:cNvGrpSpPr/>
              <p:nvPr/>
            </p:nvGrpSpPr>
            <p:grpSpPr>
              <a:xfrm>
                <a:off x="1264257" y="262393"/>
                <a:ext cx="143432" cy="107114"/>
                <a:chOff x="0" y="0"/>
                <a:chExt cx="143510" cy="107315"/>
              </a:xfrm>
            </p:grpSpPr>
            <p:cxnSp>
              <p:nvCxnSpPr>
                <p:cNvPr id="231" name="Line 172"/>
                <p:cNvCxnSpPr/>
                <p:nvPr/>
              </p:nvCxnSpPr>
              <p:spPr bwMode="auto">
                <a:xfrm flipH="1">
                  <a:off x="3657" y="0"/>
                  <a:ext cx="71755" cy="1073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32" name="Line 172"/>
                <p:cNvCxnSpPr/>
                <p:nvPr/>
              </p:nvCxnSpPr>
              <p:spPr bwMode="auto">
                <a:xfrm>
                  <a:off x="69494" y="0"/>
                  <a:ext cx="71755" cy="1073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33" name="Line 172"/>
                <p:cNvCxnSpPr/>
                <p:nvPr/>
              </p:nvCxnSpPr>
              <p:spPr bwMode="auto">
                <a:xfrm>
                  <a:off x="0" y="106070"/>
                  <a:ext cx="14351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27" name="Txt_TR"/>
              <p:cNvSpPr txBox="1">
                <a:spLocks noChangeArrowheads="1"/>
              </p:cNvSpPr>
              <p:nvPr/>
            </p:nvSpPr>
            <p:spPr bwMode="auto">
              <a:xfrm>
                <a:off x="1447137" y="0"/>
                <a:ext cx="141583" cy="116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Aft>
                    <a:spcPts val="0"/>
                  </a:spcAft>
                </a:pPr>
                <a:r>
                  <a:rPr lang="en-US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TR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228" name="Trafo"/>
              <p:cNvGrpSpPr/>
              <p:nvPr/>
            </p:nvGrpSpPr>
            <p:grpSpPr>
              <a:xfrm>
                <a:off x="1184744" y="151075"/>
                <a:ext cx="615141" cy="358715"/>
                <a:chOff x="36971" y="0"/>
                <a:chExt cx="616677" cy="359410"/>
              </a:xfrm>
            </p:grpSpPr>
            <p:sp>
              <p:nvSpPr>
                <p:cNvPr id="229" name="Oval 176"/>
                <p:cNvSpPr>
                  <a:spLocks noChangeArrowheads="1"/>
                </p:cNvSpPr>
                <p:nvPr/>
              </p:nvSpPr>
              <p:spPr bwMode="auto">
                <a:xfrm>
                  <a:off x="36971" y="0"/>
                  <a:ext cx="359410" cy="359410"/>
                </a:xfrm>
                <a:prstGeom prst="ellips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0" name="Oval 175"/>
                <p:cNvSpPr>
                  <a:spLocks noChangeArrowheads="1"/>
                </p:cNvSpPr>
                <p:nvPr/>
              </p:nvSpPr>
              <p:spPr bwMode="auto">
                <a:xfrm>
                  <a:off x="294238" y="0"/>
                  <a:ext cx="359410" cy="359410"/>
                </a:xfrm>
                <a:prstGeom prst="ellips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</p:grpSp>
        <p:grpSp>
          <p:nvGrpSpPr>
            <p:cNvPr id="127" name="TB2"/>
            <p:cNvGrpSpPr/>
            <p:nvPr/>
          </p:nvGrpSpPr>
          <p:grpSpPr>
            <a:xfrm>
              <a:off x="2141556" y="3149550"/>
              <a:ext cx="1566523" cy="553211"/>
              <a:chOff x="0" y="0"/>
              <a:chExt cx="1566615" cy="553225"/>
            </a:xfrm>
          </p:grpSpPr>
          <p:grpSp>
            <p:nvGrpSpPr>
              <p:cNvPr id="200" name="SzPr_C"/>
              <p:cNvGrpSpPr/>
              <p:nvPr/>
            </p:nvGrpSpPr>
            <p:grpSpPr>
              <a:xfrm>
                <a:off x="588396" y="445275"/>
                <a:ext cx="749477" cy="107950"/>
                <a:chOff x="17256" y="8627"/>
                <a:chExt cx="749612" cy="107950"/>
              </a:xfrm>
            </p:grpSpPr>
            <p:cxnSp>
              <p:nvCxnSpPr>
                <p:cNvPr id="217" name="PołTB1Szyny220"/>
                <p:cNvCxnSpPr/>
                <p:nvPr/>
              </p:nvCxnSpPr>
              <p:spPr bwMode="auto">
                <a:xfrm>
                  <a:off x="118752" y="114573"/>
                  <a:ext cx="648116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8" name="PołTB1Szyny220"/>
                <p:cNvCxnSpPr/>
                <p:nvPr/>
              </p:nvCxnSpPr>
              <p:spPr bwMode="auto">
                <a:xfrm>
                  <a:off x="17256" y="8627"/>
                  <a:ext cx="107950" cy="10795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201" name="SzPr_B"/>
              <p:cNvCxnSpPr/>
              <p:nvPr/>
            </p:nvCxnSpPr>
            <p:spPr bwMode="auto">
              <a:xfrm>
                <a:off x="612250" y="333955"/>
                <a:ext cx="84600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02" name="SzPr_A"/>
              <p:cNvGrpSpPr/>
              <p:nvPr/>
            </p:nvGrpSpPr>
            <p:grpSpPr>
              <a:xfrm>
                <a:off x="580445" y="111319"/>
                <a:ext cx="986170" cy="107950"/>
                <a:chOff x="8628" y="0"/>
                <a:chExt cx="986347" cy="107950"/>
              </a:xfrm>
            </p:grpSpPr>
            <p:cxnSp>
              <p:nvCxnSpPr>
                <p:cNvPr id="215" name="PołTB1Szyny220"/>
                <p:cNvCxnSpPr/>
                <p:nvPr/>
              </p:nvCxnSpPr>
              <p:spPr bwMode="auto">
                <a:xfrm flipV="1">
                  <a:off x="112816" y="3617"/>
                  <a:ext cx="882159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6" name="PołTB1Szyny220"/>
                <p:cNvCxnSpPr/>
                <p:nvPr/>
              </p:nvCxnSpPr>
              <p:spPr bwMode="auto">
                <a:xfrm flipV="1">
                  <a:off x="8628" y="0"/>
                  <a:ext cx="107950" cy="10795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03" name="Gwiazda"/>
              <p:cNvGrpSpPr/>
              <p:nvPr/>
            </p:nvGrpSpPr>
            <p:grpSpPr>
              <a:xfrm>
                <a:off x="397565" y="262394"/>
                <a:ext cx="143977" cy="144483"/>
                <a:chOff x="36967" y="36198"/>
                <a:chExt cx="144950" cy="145096"/>
              </a:xfrm>
            </p:grpSpPr>
            <p:cxnSp>
              <p:nvCxnSpPr>
                <p:cNvPr id="212" name="Line 172"/>
                <p:cNvCxnSpPr/>
                <p:nvPr/>
              </p:nvCxnSpPr>
              <p:spPr bwMode="auto">
                <a:xfrm flipH="1">
                  <a:off x="36967" y="113008"/>
                  <a:ext cx="69713" cy="6802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3" name="Line 172"/>
                <p:cNvCxnSpPr/>
                <p:nvPr/>
              </p:nvCxnSpPr>
              <p:spPr bwMode="auto">
                <a:xfrm>
                  <a:off x="108642" y="108642"/>
                  <a:ext cx="73275" cy="7265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4" name="Line 172"/>
                <p:cNvCxnSpPr/>
                <p:nvPr/>
              </p:nvCxnSpPr>
              <p:spPr bwMode="auto">
                <a:xfrm flipH="1">
                  <a:off x="108452" y="36198"/>
                  <a:ext cx="810" cy="7180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04" name="Trójkąt"/>
              <p:cNvGrpSpPr/>
              <p:nvPr/>
            </p:nvGrpSpPr>
            <p:grpSpPr>
              <a:xfrm>
                <a:off x="79513" y="262394"/>
                <a:ext cx="143446" cy="107117"/>
                <a:chOff x="0" y="0"/>
                <a:chExt cx="143510" cy="107315"/>
              </a:xfrm>
            </p:grpSpPr>
            <p:cxnSp>
              <p:nvCxnSpPr>
                <p:cNvPr id="209" name="Line 172"/>
                <p:cNvCxnSpPr/>
                <p:nvPr/>
              </p:nvCxnSpPr>
              <p:spPr bwMode="auto">
                <a:xfrm flipH="1">
                  <a:off x="3657" y="0"/>
                  <a:ext cx="71755" cy="1073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0" name="Line 172"/>
                <p:cNvCxnSpPr/>
                <p:nvPr/>
              </p:nvCxnSpPr>
              <p:spPr bwMode="auto">
                <a:xfrm>
                  <a:off x="69494" y="0"/>
                  <a:ext cx="71755" cy="1073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1" name="Line 172"/>
                <p:cNvCxnSpPr/>
                <p:nvPr/>
              </p:nvCxnSpPr>
              <p:spPr bwMode="auto">
                <a:xfrm>
                  <a:off x="0" y="106070"/>
                  <a:ext cx="14351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05" name="Txt_TB1"/>
              <p:cNvSpPr txBox="1">
                <a:spLocks noChangeArrowheads="1"/>
              </p:cNvSpPr>
              <p:nvPr/>
            </p:nvSpPr>
            <p:spPr bwMode="auto">
              <a:xfrm>
                <a:off x="246490" y="0"/>
                <a:ext cx="186675" cy="151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TB2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206" name="Trafo"/>
              <p:cNvGrpSpPr/>
              <p:nvPr/>
            </p:nvGrpSpPr>
            <p:grpSpPr>
              <a:xfrm>
                <a:off x="0" y="151075"/>
                <a:ext cx="615205" cy="358724"/>
                <a:chOff x="36971" y="0"/>
                <a:chExt cx="616677" cy="359410"/>
              </a:xfrm>
            </p:grpSpPr>
            <p:sp>
              <p:nvSpPr>
                <p:cNvPr id="207" name="Oval 176"/>
                <p:cNvSpPr>
                  <a:spLocks noChangeArrowheads="1"/>
                </p:cNvSpPr>
                <p:nvPr/>
              </p:nvSpPr>
              <p:spPr bwMode="auto">
                <a:xfrm>
                  <a:off x="36971" y="0"/>
                  <a:ext cx="359410" cy="359410"/>
                </a:xfrm>
                <a:prstGeom prst="ellips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08" name="Oval 175"/>
                <p:cNvSpPr>
                  <a:spLocks noChangeArrowheads="1"/>
                </p:cNvSpPr>
                <p:nvPr/>
              </p:nvSpPr>
              <p:spPr bwMode="auto">
                <a:xfrm>
                  <a:off x="294238" y="0"/>
                  <a:ext cx="359410" cy="359410"/>
                </a:xfrm>
                <a:prstGeom prst="ellips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</p:grpSp>
        <p:grpSp>
          <p:nvGrpSpPr>
            <p:cNvPr id="128" name="G2"/>
            <p:cNvGrpSpPr/>
            <p:nvPr/>
          </p:nvGrpSpPr>
          <p:grpSpPr>
            <a:xfrm>
              <a:off x="805815" y="3141599"/>
              <a:ext cx="1372244" cy="587065"/>
              <a:chOff x="0" y="0"/>
              <a:chExt cx="1372324" cy="587080"/>
            </a:xfrm>
          </p:grpSpPr>
          <p:grpSp>
            <p:nvGrpSpPr>
              <p:cNvPr id="178" name="SzPr_C"/>
              <p:cNvGrpSpPr/>
              <p:nvPr/>
            </p:nvGrpSpPr>
            <p:grpSpPr>
              <a:xfrm>
                <a:off x="318052" y="453225"/>
                <a:ext cx="1051645" cy="133855"/>
                <a:chOff x="0" y="0"/>
                <a:chExt cx="1052089" cy="133855"/>
              </a:xfrm>
            </p:grpSpPr>
            <p:cxnSp>
              <p:nvCxnSpPr>
                <p:cNvPr id="195" name="PołTB1Szyny220"/>
                <p:cNvCxnSpPr/>
                <p:nvPr/>
              </p:nvCxnSpPr>
              <p:spPr bwMode="auto">
                <a:xfrm>
                  <a:off x="106878" y="106878"/>
                  <a:ext cx="68400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6" name="PołTB1Szyny220"/>
                <p:cNvCxnSpPr/>
                <p:nvPr/>
              </p:nvCxnSpPr>
              <p:spPr bwMode="auto">
                <a:xfrm>
                  <a:off x="0" y="0"/>
                  <a:ext cx="108000" cy="10800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97" name="Elipsa 196"/>
                <p:cNvSpPr/>
                <p:nvPr/>
              </p:nvSpPr>
              <p:spPr>
                <a:xfrm>
                  <a:off x="745454" y="79880"/>
                  <a:ext cx="46355" cy="53975"/>
                </a:xfrm>
                <a:prstGeom prst="ellipse">
                  <a:avLst/>
                </a:prstGeom>
                <a:solidFill>
                  <a:schemeClr val="tx1"/>
                </a:solidFill>
                <a:ln w="127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1200">
                      <a:effectLst/>
                      <a:latin typeface="Times New Roman"/>
                      <a:ea typeface="Times New Roman"/>
                    </a:rPr>
                    <a:t> </a:t>
                  </a:r>
                </a:p>
              </p:txBody>
            </p:sp>
            <p:cxnSp>
              <p:nvCxnSpPr>
                <p:cNvPr id="198" name="PołTB1Szyny220"/>
                <p:cNvCxnSpPr/>
                <p:nvPr/>
              </p:nvCxnSpPr>
              <p:spPr bwMode="auto">
                <a:xfrm>
                  <a:off x="801585" y="106878"/>
                  <a:ext cx="14400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9" name="PołTB1Szyny220"/>
                <p:cNvCxnSpPr/>
                <p:nvPr/>
              </p:nvCxnSpPr>
              <p:spPr bwMode="auto">
                <a:xfrm flipH="1">
                  <a:off x="944089" y="0"/>
                  <a:ext cx="108000" cy="10800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79" name="SzPr_B"/>
              <p:cNvGrpSpPr/>
              <p:nvPr/>
            </p:nvGrpSpPr>
            <p:grpSpPr>
              <a:xfrm>
                <a:off x="357808" y="318052"/>
                <a:ext cx="974238" cy="53975"/>
                <a:chOff x="0" y="0"/>
                <a:chExt cx="974650" cy="53975"/>
              </a:xfrm>
            </p:grpSpPr>
            <p:cxnSp>
              <p:nvCxnSpPr>
                <p:cNvPr id="192" name="SzynoPrzew_G1"/>
                <p:cNvCxnSpPr/>
                <p:nvPr/>
              </p:nvCxnSpPr>
              <p:spPr bwMode="auto">
                <a:xfrm flipV="1">
                  <a:off x="0" y="25121"/>
                  <a:ext cx="72000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93" name="Elipsa 192"/>
                <p:cNvSpPr/>
                <p:nvPr/>
              </p:nvSpPr>
              <p:spPr>
                <a:xfrm>
                  <a:off x="713432" y="0"/>
                  <a:ext cx="46355" cy="53975"/>
                </a:xfrm>
                <a:prstGeom prst="ellipse">
                  <a:avLst/>
                </a:prstGeom>
                <a:solidFill>
                  <a:schemeClr val="tx1"/>
                </a:solidFill>
                <a:ln w="127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1200">
                      <a:effectLst/>
                      <a:latin typeface="Times New Roman"/>
                      <a:ea typeface="Times New Roman"/>
                    </a:rPr>
                    <a:t> </a:t>
                  </a:r>
                </a:p>
              </p:txBody>
            </p:sp>
            <p:cxnSp>
              <p:nvCxnSpPr>
                <p:cNvPr id="194" name="SzynoPrzew_G1"/>
                <p:cNvCxnSpPr/>
                <p:nvPr/>
              </p:nvCxnSpPr>
              <p:spPr bwMode="auto">
                <a:xfrm flipV="1">
                  <a:off x="758650" y="25121"/>
                  <a:ext cx="21600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80" name="SzPr_A"/>
              <p:cNvGrpSpPr/>
              <p:nvPr/>
            </p:nvGrpSpPr>
            <p:grpSpPr>
              <a:xfrm>
                <a:off x="318052" y="87465"/>
                <a:ext cx="1054272" cy="146686"/>
                <a:chOff x="0" y="-8628"/>
                <a:chExt cx="1054721" cy="146723"/>
              </a:xfrm>
            </p:grpSpPr>
            <p:cxnSp>
              <p:nvCxnSpPr>
                <p:cNvPr id="187" name="PołTB1Szyny220"/>
                <p:cNvCxnSpPr/>
                <p:nvPr/>
              </p:nvCxnSpPr>
              <p:spPr bwMode="auto">
                <a:xfrm flipH="1" flipV="1">
                  <a:off x="939521" y="18401"/>
                  <a:ext cx="115200" cy="11520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8" name="PołTB1Szyny220"/>
                <p:cNvCxnSpPr/>
                <p:nvPr/>
              </p:nvCxnSpPr>
              <p:spPr bwMode="auto">
                <a:xfrm>
                  <a:off x="105508" y="25121"/>
                  <a:ext cx="64800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9" name="PołTB1Szyny220"/>
                <p:cNvCxnSpPr/>
                <p:nvPr/>
              </p:nvCxnSpPr>
              <p:spPr bwMode="auto">
                <a:xfrm flipV="1">
                  <a:off x="0" y="30145"/>
                  <a:ext cx="107950" cy="10795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90" name="Elipsa 189"/>
                <p:cNvSpPr/>
                <p:nvPr/>
              </p:nvSpPr>
              <p:spPr>
                <a:xfrm>
                  <a:off x="744997" y="-8628"/>
                  <a:ext cx="46355" cy="53975"/>
                </a:xfrm>
                <a:prstGeom prst="ellipse">
                  <a:avLst/>
                </a:prstGeom>
                <a:solidFill>
                  <a:schemeClr val="tx1"/>
                </a:solidFill>
                <a:ln w="127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1200">
                      <a:effectLst/>
                      <a:latin typeface="Times New Roman"/>
                      <a:ea typeface="Times New Roman"/>
                    </a:rPr>
                    <a:t> </a:t>
                  </a:r>
                </a:p>
              </p:txBody>
            </p:sp>
            <p:cxnSp>
              <p:nvCxnSpPr>
                <p:cNvPr id="191" name="PołTB1Szyny220"/>
                <p:cNvCxnSpPr/>
                <p:nvPr/>
              </p:nvCxnSpPr>
              <p:spPr bwMode="auto">
                <a:xfrm>
                  <a:off x="798844" y="25121"/>
                  <a:ext cx="14351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81" name="Gen"/>
              <p:cNvGrpSpPr/>
              <p:nvPr/>
            </p:nvGrpSpPr>
            <p:grpSpPr>
              <a:xfrm>
                <a:off x="0" y="0"/>
                <a:ext cx="358624" cy="516827"/>
                <a:chOff x="0" y="-70"/>
                <a:chExt cx="358775" cy="517411"/>
              </a:xfrm>
            </p:grpSpPr>
            <p:grpSp>
              <p:nvGrpSpPr>
                <p:cNvPr id="182" name="Falka"/>
                <p:cNvGrpSpPr/>
                <p:nvPr/>
              </p:nvGrpSpPr>
              <p:grpSpPr>
                <a:xfrm>
                  <a:off x="106316" y="299016"/>
                  <a:ext cx="145145" cy="73562"/>
                  <a:chOff x="37701" y="-2269"/>
                  <a:chExt cx="145520" cy="73869"/>
                </a:xfrm>
              </p:grpSpPr>
              <p:sp>
                <p:nvSpPr>
                  <p:cNvPr id="185" name="Arc 179"/>
                  <p:cNvSpPr>
                    <a:spLocks/>
                  </p:cNvSpPr>
                  <p:nvPr/>
                </p:nvSpPr>
                <p:spPr bwMode="auto">
                  <a:xfrm flipH="1" flipV="1">
                    <a:off x="37701" y="25690"/>
                    <a:ext cx="72942" cy="45910"/>
                  </a:xfrm>
                  <a:custGeom>
                    <a:avLst/>
                    <a:gdLst>
                      <a:gd name="T0" fmla="*/ 0 w 43200"/>
                      <a:gd name="T1" fmla="*/ 0 h 22519"/>
                      <a:gd name="T2" fmla="*/ 0 w 43200"/>
                      <a:gd name="T3" fmla="*/ 0 h 22519"/>
                      <a:gd name="T4" fmla="*/ 0 w 43200"/>
                      <a:gd name="T5" fmla="*/ 0 h 22519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519"/>
                      <a:gd name="T11" fmla="*/ 43200 w 43200"/>
                      <a:gd name="T12" fmla="*/ 22519 h 2251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519" fill="none" extrusionOk="0">
                        <a:moveTo>
                          <a:pt x="19" y="22519"/>
                        </a:moveTo>
                        <a:cubicBezTo>
                          <a:pt x="6" y="22212"/>
                          <a:pt x="0" y="2190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</a:path>
                      <a:path w="43200" h="22519" stroke="0" extrusionOk="0">
                        <a:moveTo>
                          <a:pt x="19" y="22519"/>
                        </a:moveTo>
                        <a:cubicBezTo>
                          <a:pt x="6" y="22212"/>
                          <a:pt x="0" y="2190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  <a:lnTo>
                          <a:pt x="21600" y="21600"/>
                        </a:lnTo>
                        <a:lnTo>
                          <a:pt x="19" y="22519"/>
                        </a:lnTo>
                        <a:close/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186" name="Arc 178"/>
                  <p:cNvSpPr>
                    <a:spLocks/>
                  </p:cNvSpPr>
                  <p:nvPr/>
                </p:nvSpPr>
                <p:spPr bwMode="auto">
                  <a:xfrm flipH="1">
                    <a:off x="110279" y="-2269"/>
                    <a:ext cx="72942" cy="45910"/>
                  </a:xfrm>
                  <a:custGeom>
                    <a:avLst/>
                    <a:gdLst>
                      <a:gd name="T0" fmla="*/ 0 w 43200"/>
                      <a:gd name="T1" fmla="*/ 0 h 22519"/>
                      <a:gd name="T2" fmla="*/ 0 w 43200"/>
                      <a:gd name="T3" fmla="*/ 0 h 22519"/>
                      <a:gd name="T4" fmla="*/ 0 w 43200"/>
                      <a:gd name="T5" fmla="*/ 0 h 22519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519"/>
                      <a:gd name="T11" fmla="*/ 43200 w 43200"/>
                      <a:gd name="T12" fmla="*/ 22519 h 2251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519" fill="none" extrusionOk="0">
                        <a:moveTo>
                          <a:pt x="19" y="22519"/>
                        </a:moveTo>
                        <a:cubicBezTo>
                          <a:pt x="6" y="22212"/>
                          <a:pt x="0" y="2190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</a:path>
                      <a:path w="43200" h="22519" stroke="0" extrusionOk="0">
                        <a:moveTo>
                          <a:pt x="19" y="22519"/>
                        </a:moveTo>
                        <a:cubicBezTo>
                          <a:pt x="6" y="22212"/>
                          <a:pt x="0" y="2190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  <a:lnTo>
                          <a:pt x="21600" y="21600"/>
                        </a:lnTo>
                        <a:lnTo>
                          <a:pt x="19" y="22519"/>
                        </a:lnTo>
                        <a:close/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  <p:sp>
              <p:nvSpPr>
                <p:cNvPr id="183" name="Oval 180"/>
                <p:cNvSpPr>
                  <a:spLocks noChangeArrowheads="1"/>
                </p:cNvSpPr>
                <p:nvPr/>
              </p:nvSpPr>
              <p:spPr bwMode="auto">
                <a:xfrm>
                  <a:off x="0" y="158566"/>
                  <a:ext cx="358775" cy="358775"/>
                </a:xfrm>
                <a:prstGeom prst="ellips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84" name="Txt_G1"/>
                <p:cNvSpPr txBox="1">
                  <a:spLocks noChangeArrowheads="1"/>
                </p:cNvSpPr>
                <p:nvPr/>
              </p:nvSpPr>
              <p:spPr bwMode="auto">
                <a:xfrm>
                  <a:off x="89816" y="-70"/>
                  <a:ext cx="146685" cy="1709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en-US" sz="900" b="1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G1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</p:grpSp>
        <p:grpSp>
          <p:nvGrpSpPr>
            <p:cNvPr id="129" name="TB1"/>
            <p:cNvGrpSpPr/>
            <p:nvPr/>
          </p:nvGrpSpPr>
          <p:grpSpPr>
            <a:xfrm>
              <a:off x="2141556" y="2179515"/>
              <a:ext cx="1566530" cy="834866"/>
              <a:chOff x="0" y="0"/>
              <a:chExt cx="1566622" cy="834887"/>
            </a:xfrm>
          </p:grpSpPr>
          <p:cxnSp>
            <p:nvCxnSpPr>
              <p:cNvPr id="154" name="SzPr_B"/>
              <p:cNvCxnSpPr/>
              <p:nvPr/>
            </p:nvCxnSpPr>
            <p:spPr bwMode="auto">
              <a:xfrm>
                <a:off x="612250" y="333955"/>
                <a:ext cx="84589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55" name="Txt_TB1"/>
              <p:cNvSpPr txBox="1">
                <a:spLocks noChangeArrowheads="1"/>
              </p:cNvSpPr>
              <p:nvPr/>
            </p:nvSpPr>
            <p:spPr bwMode="auto">
              <a:xfrm>
                <a:off x="246490" y="0"/>
                <a:ext cx="186667" cy="1168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Aft>
                    <a:spcPts val="0"/>
                  </a:spcAft>
                </a:pPr>
                <a:r>
                  <a:rPr lang="en-US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TB1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156" name="SzPr_C"/>
              <p:cNvGrpSpPr/>
              <p:nvPr/>
            </p:nvGrpSpPr>
            <p:grpSpPr>
              <a:xfrm>
                <a:off x="588396" y="445274"/>
                <a:ext cx="749407" cy="107950"/>
                <a:chOff x="17252" y="8626"/>
                <a:chExt cx="749501" cy="107950"/>
              </a:xfrm>
            </p:grpSpPr>
            <p:cxnSp>
              <p:nvCxnSpPr>
                <p:cNvPr id="176" name="PołTB1Szyny220"/>
                <p:cNvCxnSpPr/>
                <p:nvPr/>
              </p:nvCxnSpPr>
              <p:spPr bwMode="auto">
                <a:xfrm>
                  <a:off x="118753" y="114490"/>
                  <a:ext cx="64800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7" name="PołTB1Szyny220"/>
                <p:cNvCxnSpPr/>
                <p:nvPr/>
              </p:nvCxnSpPr>
              <p:spPr bwMode="auto">
                <a:xfrm>
                  <a:off x="17252" y="8626"/>
                  <a:ext cx="107950" cy="10795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57" name="SzPr_A"/>
              <p:cNvGrpSpPr/>
              <p:nvPr/>
            </p:nvGrpSpPr>
            <p:grpSpPr>
              <a:xfrm>
                <a:off x="580445" y="111319"/>
                <a:ext cx="986177" cy="107950"/>
                <a:chOff x="8626" y="0"/>
                <a:chExt cx="986300" cy="107950"/>
              </a:xfrm>
            </p:grpSpPr>
            <p:cxnSp>
              <p:nvCxnSpPr>
                <p:cNvPr id="174" name="PołTB1Szyny220"/>
                <p:cNvCxnSpPr/>
                <p:nvPr/>
              </p:nvCxnSpPr>
              <p:spPr bwMode="auto">
                <a:xfrm flipV="1">
                  <a:off x="112816" y="3617"/>
                  <a:ext cx="88211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5" name="PołTB1Szyny220"/>
                <p:cNvCxnSpPr/>
                <p:nvPr/>
              </p:nvCxnSpPr>
              <p:spPr bwMode="auto">
                <a:xfrm flipV="1">
                  <a:off x="8626" y="0"/>
                  <a:ext cx="107950" cy="10795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58" name="Uziom"/>
              <p:cNvGrpSpPr/>
              <p:nvPr/>
            </p:nvGrpSpPr>
            <p:grpSpPr>
              <a:xfrm>
                <a:off x="389614" y="333955"/>
                <a:ext cx="142222" cy="500932"/>
                <a:chOff x="0" y="0"/>
                <a:chExt cx="142222" cy="500932"/>
              </a:xfrm>
            </p:grpSpPr>
            <p:cxnSp>
              <p:nvCxnSpPr>
                <p:cNvPr id="170" name="Line 172"/>
                <p:cNvCxnSpPr/>
                <p:nvPr/>
              </p:nvCxnSpPr>
              <p:spPr bwMode="auto">
                <a:xfrm>
                  <a:off x="79513" y="0"/>
                  <a:ext cx="0" cy="4317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1" name="Line 172"/>
                <p:cNvCxnSpPr/>
                <p:nvPr/>
              </p:nvCxnSpPr>
              <p:spPr bwMode="auto">
                <a:xfrm>
                  <a:off x="0" y="437322"/>
                  <a:ext cx="14222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2" name="Line 172"/>
                <p:cNvCxnSpPr/>
                <p:nvPr/>
              </p:nvCxnSpPr>
              <p:spPr bwMode="auto">
                <a:xfrm>
                  <a:off x="39756" y="461176"/>
                  <a:ext cx="7111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3" name="Line 172"/>
                <p:cNvCxnSpPr/>
                <p:nvPr/>
              </p:nvCxnSpPr>
              <p:spPr bwMode="auto">
                <a:xfrm>
                  <a:off x="55659" y="500932"/>
                  <a:ext cx="3567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59" name="Gwiazda"/>
              <p:cNvGrpSpPr/>
              <p:nvPr/>
            </p:nvGrpSpPr>
            <p:grpSpPr>
              <a:xfrm>
                <a:off x="397565" y="262393"/>
                <a:ext cx="143985" cy="144483"/>
                <a:chOff x="36967" y="36198"/>
                <a:chExt cx="144950" cy="145096"/>
              </a:xfrm>
            </p:grpSpPr>
            <p:cxnSp>
              <p:nvCxnSpPr>
                <p:cNvPr id="167" name="Line 172"/>
                <p:cNvCxnSpPr/>
                <p:nvPr/>
              </p:nvCxnSpPr>
              <p:spPr bwMode="auto">
                <a:xfrm flipH="1">
                  <a:off x="36967" y="113008"/>
                  <a:ext cx="69713" cy="6802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8" name="Line 172"/>
                <p:cNvCxnSpPr/>
                <p:nvPr/>
              </p:nvCxnSpPr>
              <p:spPr bwMode="auto">
                <a:xfrm>
                  <a:off x="108642" y="108642"/>
                  <a:ext cx="73275" cy="7265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9" name="Line 172"/>
                <p:cNvCxnSpPr/>
                <p:nvPr/>
              </p:nvCxnSpPr>
              <p:spPr bwMode="auto">
                <a:xfrm flipH="1">
                  <a:off x="108452" y="36198"/>
                  <a:ext cx="810" cy="7180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60" name="Trójkąt"/>
              <p:cNvGrpSpPr/>
              <p:nvPr/>
            </p:nvGrpSpPr>
            <p:grpSpPr>
              <a:xfrm>
                <a:off x="79513" y="262393"/>
                <a:ext cx="143454" cy="107117"/>
                <a:chOff x="0" y="0"/>
                <a:chExt cx="143510" cy="107315"/>
              </a:xfrm>
            </p:grpSpPr>
            <p:cxnSp>
              <p:nvCxnSpPr>
                <p:cNvPr id="164" name="Line 172"/>
                <p:cNvCxnSpPr/>
                <p:nvPr/>
              </p:nvCxnSpPr>
              <p:spPr bwMode="auto">
                <a:xfrm flipH="1">
                  <a:off x="3657" y="0"/>
                  <a:ext cx="71755" cy="1073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5" name="Line 172"/>
                <p:cNvCxnSpPr/>
                <p:nvPr/>
              </p:nvCxnSpPr>
              <p:spPr bwMode="auto">
                <a:xfrm>
                  <a:off x="69494" y="0"/>
                  <a:ext cx="71755" cy="1073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6" name="Line 172"/>
                <p:cNvCxnSpPr/>
                <p:nvPr/>
              </p:nvCxnSpPr>
              <p:spPr bwMode="auto">
                <a:xfrm>
                  <a:off x="0" y="106070"/>
                  <a:ext cx="14351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61" name="Trafo"/>
              <p:cNvGrpSpPr/>
              <p:nvPr/>
            </p:nvGrpSpPr>
            <p:grpSpPr>
              <a:xfrm>
                <a:off x="0" y="151075"/>
                <a:ext cx="615237" cy="358724"/>
                <a:chOff x="36971" y="0"/>
                <a:chExt cx="616677" cy="359410"/>
              </a:xfrm>
            </p:grpSpPr>
            <p:sp>
              <p:nvSpPr>
                <p:cNvPr id="162" name="Oval 176"/>
                <p:cNvSpPr>
                  <a:spLocks noChangeArrowheads="1"/>
                </p:cNvSpPr>
                <p:nvPr/>
              </p:nvSpPr>
              <p:spPr bwMode="auto">
                <a:xfrm>
                  <a:off x="36971" y="0"/>
                  <a:ext cx="359410" cy="359410"/>
                </a:xfrm>
                <a:prstGeom prst="ellips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3" name="Oval 175"/>
                <p:cNvSpPr>
                  <a:spLocks noChangeArrowheads="1"/>
                </p:cNvSpPr>
                <p:nvPr/>
              </p:nvSpPr>
              <p:spPr bwMode="auto">
                <a:xfrm>
                  <a:off x="294238" y="0"/>
                  <a:ext cx="359410" cy="359410"/>
                </a:xfrm>
                <a:prstGeom prst="ellips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</p:grpSp>
        <p:grpSp>
          <p:nvGrpSpPr>
            <p:cNvPr id="130" name="G1"/>
            <p:cNvGrpSpPr/>
            <p:nvPr/>
          </p:nvGrpSpPr>
          <p:grpSpPr>
            <a:xfrm>
              <a:off x="805815" y="2163614"/>
              <a:ext cx="1372244" cy="816535"/>
              <a:chOff x="0" y="0"/>
              <a:chExt cx="1372324" cy="816555"/>
            </a:xfrm>
          </p:grpSpPr>
          <p:sp>
            <p:nvSpPr>
              <p:cNvPr id="131" name="Txt_15kV"/>
              <p:cNvSpPr txBox="1">
                <a:spLocks noChangeArrowheads="1"/>
              </p:cNvSpPr>
              <p:nvPr/>
            </p:nvSpPr>
            <p:spPr bwMode="auto">
              <a:xfrm>
                <a:off x="182880" y="699715"/>
                <a:ext cx="593090" cy="116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Aft>
                    <a:spcPts val="0"/>
                  </a:spcAft>
                </a:pPr>
                <a:r>
                  <a:rPr lang="en-US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15 kV/9,53kV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132" name="SzPr_C"/>
              <p:cNvGrpSpPr/>
              <p:nvPr/>
            </p:nvGrpSpPr>
            <p:grpSpPr>
              <a:xfrm>
                <a:off x="318052" y="453224"/>
                <a:ext cx="1051645" cy="133855"/>
                <a:chOff x="0" y="0"/>
                <a:chExt cx="1052089" cy="133855"/>
              </a:xfrm>
            </p:grpSpPr>
            <p:cxnSp>
              <p:nvCxnSpPr>
                <p:cNvPr id="149" name="PołTB1Szyny220"/>
                <p:cNvCxnSpPr/>
                <p:nvPr/>
              </p:nvCxnSpPr>
              <p:spPr bwMode="auto">
                <a:xfrm>
                  <a:off x="106878" y="106878"/>
                  <a:ext cx="68400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0" name="PołTB1Szyny220"/>
                <p:cNvCxnSpPr/>
                <p:nvPr/>
              </p:nvCxnSpPr>
              <p:spPr bwMode="auto">
                <a:xfrm>
                  <a:off x="0" y="0"/>
                  <a:ext cx="108000" cy="10800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51" name="Elipsa 150"/>
                <p:cNvSpPr/>
                <p:nvPr/>
              </p:nvSpPr>
              <p:spPr>
                <a:xfrm>
                  <a:off x="754083" y="79880"/>
                  <a:ext cx="46355" cy="53975"/>
                </a:xfrm>
                <a:prstGeom prst="ellipse">
                  <a:avLst/>
                </a:prstGeom>
                <a:solidFill>
                  <a:schemeClr val="tx1"/>
                </a:solidFill>
                <a:ln w="127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1200">
                      <a:effectLst/>
                      <a:latin typeface="Times New Roman"/>
                      <a:ea typeface="Times New Roman"/>
                    </a:rPr>
                    <a:t> </a:t>
                  </a:r>
                </a:p>
              </p:txBody>
            </p:sp>
            <p:cxnSp>
              <p:nvCxnSpPr>
                <p:cNvPr id="152" name="PołTB1Szyny220"/>
                <p:cNvCxnSpPr/>
                <p:nvPr/>
              </p:nvCxnSpPr>
              <p:spPr bwMode="auto">
                <a:xfrm>
                  <a:off x="801585" y="106878"/>
                  <a:ext cx="14400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3" name="PołTB1Szyny220"/>
                <p:cNvCxnSpPr/>
                <p:nvPr/>
              </p:nvCxnSpPr>
              <p:spPr bwMode="auto">
                <a:xfrm flipH="1">
                  <a:off x="944089" y="0"/>
                  <a:ext cx="108000" cy="10800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33" name="SzPr_B"/>
              <p:cNvGrpSpPr/>
              <p:nvPr/>
            </p:nvGrpSpPr>
            <p:grpSpPr>
              <a:xfrm>
                <a:off x="357808" y="318052"/>
                <a:ext cx="974238" cy="53975"/>
                <a:chOff x="0" y="0"/>
                <a:chExt cx="974650" cy="53975"/>
              </a:xfrm>
            </p:grpSpPr>
            <p:cxnSp>
              <p:nvCxnSpPr>
                <p:cNvPr id="146" name="SzynoPrzew_G1"/>
                <p:cNvCxnSpPr/>
                <p:nvPr/>
              </p:nvCxnSpPr>
              <p:spPr bwMode="auto">
                <a:xfrm flipV="1">
                  <a:off x="0" y="25121"/>
                  <a:ext cx="72000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47" name="Elipsa 146"/>
                <p:cNvSpPr/>
                <p:nvPr/>
              </p:nvSpPr>
              <p:spPr>
                <a:xfrm>
                  <a:off x="713432" y="0"/>
                  <a:ext cx="46355" cy="53975"/>
                </a:xfrm>
                <a:prstGeom prst="ellipse">
                  <a:avLst/>
                </a:prstGeom>
                <a:solidFill>
                  <a:schemeClr val="tx1"/>
                </a:solidFill>
                <a:ln w="127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1200">
                      <a:effectLst/>
                      <a:latin typeface="Times New Roman"/>
                      <a:ea typeface="Times New Roman"/>
                    </a:rPr>
                    <a:t> </a:t>
                  </a:r>
                </a:p>
              </p:txBody>
            </p:sp>
            <p:cxnSp>
              <p:nvCxnSpPr>
                <p:cNvPr id="148" name="SzynoPrzew_G1"/>
                <p:cNvCxnSpPr/>
                <p:nvPr/>
              </p:nvCxnSpPr>
              <p:spPr bwMode="auto">
                <a:xfrm flipV="1">
                  <a:off x="758650" y="25121"/>
                  <a:ext cx="21600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34" name="SzPr_A"/>
              <p:cNvGrpSpPr/>
              <p:nvPr/>
            </p:nvGrpSpPr>
            <p:grpSpPr>
              <a:xfrm>
                <a:off x="318052" y="87464"/>
                <a:ext cx="1054272" cy="146686"/>
                <a:chOff x="0" y="-8628"/>
                <a:chExt cx="1054721" cy="146723"/>
              </a:xfrm>
            </p:grpSpPr>
            <p:cxnSp>
              <p:nvCxnSpPr>
                <p:cNvPr id="141" name="PołTB1Szyny220"/>
                <p:cNvCxnSpPr/>
                <p:nvPr/>
              </p:nvCxnSpPr>
              <p:spPr bwMode="auto">
                <a:xfrm flipH="1" flipV="1">
                  <a:off x="939521" y="18401"/>
                  <a:ext cx="115200" cy="11520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2" name="PołTB1Szyny220"/>
                <p:cNvCxnSpPr/>
                <p:nvPr/>
              </p:nvCxnSpPr>
              <p:spPr bwMode="auto">
                <a:xfrm>
                  <a:off x="105508" y="25121"/>
                  <a:ext cx="64800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3" name="PołTB1Szyny220"/>
                <p:cNvCxnSpPr/>
                <p:nvPr/>
              </p:nvCxnSpPr>
              <p:spPr bwMode="auto">
                <a:xfrm flipV="1">
                  <a:off x="0" y="30145"/>
                  <a:ext cx="107950" cy="10795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44" name="Elipsa 143"/>
                <p:cNvSpPr/>
                <p:nvPr/>
              </p:nvSpPr>
              <p:spPr>
                <a:xfrm>
                  <a:off x="753627" y="-8628"/>
                  <a:ext cx="46355" cy="53975"/>
                </a:xfrm>
                <a:prstGeom prst="ellipse">
                  <a:avLst/>
                </a:prstGeom>
                <a:solidFill>
                  <a:schemeClr val="tx1"/>
                </a:solidFill>
                <a:ln w="127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1200">
                      <a:effectLst/>
                      <a:latin typeface="Times New Roman"/>
                      <a:ea typeface="Times New Roman"/>
                    </a:rPr>
                    <a:t> </a:t>
                  </a:r>
                </a:p>
              </p:txBody>
            </p:sp>
            <p:cxnSp>
              <p:nvCxnSpPr>
                <p:cNvPr id="145" name="PołTB1Szyny220"/>
                <p:cNvCxnSpPr/>
                <p:nvPr/>
              </p:nvCxnSpPr>
              <p:spPr bwMode="auto">
                <a:xfrm>
                  <a:off x="798844" y="25121"/>
                  <a:ext cx="14351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35" name="Gen"/>
              <p:cNvGrpSpPr/>
              <p:nvPr/>
            </p:nvGrpSpPr>
            <p:grpSpPr>
              <a:xfrm>
                <a:off x="0" y="0"/>
                <a:ext cx="358624" cy="516757"/>
                <a:chOff x="0" y="0"/>
                <a:chExt cx="358775" cy="517341"/>
              </a:xfrm>
            </p:grpSpPr>
            <p:grpSp>
              <p:nvGrpSpPr>
                <p:cNvPr id="136" name="Falka"/>
                <p:cNvGrpSpPr/>
                <p:nvPr/>
              </p:nvGrpSpPr>
              <p:grpSpPr>
                <a:xfrm>
                  <a:off x="106316" y="299016"/>
                  <a:ext cx="145145" cy="73562"/>
                  <a:chOff x="37701" y="-2269"/>
                  <a:chExt cx="145520" cy="73869"/>
                </a:xfrm>
              </p:grpSpPr>
              <p:sp>
                <p:nvSpPr>
                  <p:cNvPr id="139" name="Arc 179"/>
                  <p:cNvSpPr>
                    <a:spLocks/>
                  </p:cNvSpPr>
                  <p:nvPr/>
                </p:nvSpPr>
                <p:spPr bwMode="auto">
                  <a:xfrm flipH="1" flipV="1">
                    <a:off x="37701" y="25690"/>
                    <a:ext cx="72942" cy="45910"/>
                  </a:xfrm>
                  <a:custGeom>
                    <a:avLst/>
                    <a:gdLst>
                      <a:gd name="T0" fmla="*/ 0 w 43200"/>
                      <a:gd name="T1" fmla="*/ 0 h 22519"/>
                      <a:gd name="T2" fmla="*/ 0 w 43200"/>
                      <a:gd name="T3" fmla="*/ 0 h 22519"/>
                      <a:gd name="T4" fmla="*/ 0 w 43200"/>
                      <a:gd name="T5" fmla="*/ 0 h 22519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519"/>
                      <a:gd name="T11" fmla="*/ 43200 w 43200"/>
                      <a:gd name="T12" fmla="*/ 22519 h 2251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519" fill="none" extrusionOk="0">
                        <a:moveTo>
                          <a:pt x="19" y="22519"/>
                        </a:moveTo>
                        <a:cubicBezTo>
                          <a:pt x="6" y="22212"/>
                          <a:pt x="0" y="2190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</a:path>
                      <a:path w="43200" h="22519" stroke="0" extrusionOk="0">
                        <a:moveTo>
                          <a:pt x="19" y="22519"/>
                        </a:moveTo>
                        <a:cubicBezTo>
                          <a:pt x="6" y="22212"/>
                          <a:pt x="0" y="2190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  <a:lnTo>
                          <a:pt x="21600" y="21600"/>
                        </a:lnTo>
                        <a:lnTo>
                          <a:pt x="19" y="22519"/>
                        </a:lnTo>
                        <a:close/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140" name="Arc 178"/>
                  <p:cNvSpPr>
                    <a:spLocks/>
                  </p:cNvSpPr>
                  <p:nvPr/>
                </p:nvSpPr>
                <p:spPr bwMode="auto">
                  <a:xfrm flipH="1">
                    <a:off x="110279" y="-2269"/>
                    <a:ext cx="72942" cy="45910"/>
                  </a:xfrm>
                  <a:custGeom>
                    <a:avLst/>
                    <a:gdLst>
                      <a:gd name="T0" fmla="*/ 0 w 43200"/>
                      <a:gd name="T1" fmla="*/ 0 h 22519"/>
                      <a:gd name="T2" fmla="*/ 0 w 43200"/>
                      <a:gd name="T3" fmla="*/ 0 h 22519"/>
                      <a:gd name="T4" fmla="*/ 0 w 43200"/>
                      <a:gd name="T5" fmla="*/ 0 h 22519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519"/>
                      <a:gd name="T11" fmla="*/ 43200 w 43200"/>
                      <a:gd name="T12" fmla="*/ 22519 h 2251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519" fill="none" extrusionOk="0">
                        <a:moveTo>
                          <a:pt x="19" y="22519"/>
                        </a:moveTo>
                        <a:cubicBezTo>
                          <a:pt x="6" y="22212"/>
                          <a:pt x="0" y="2190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</a:path>
                      <a:path w="43200" h="22519" stroke="0" extrusionOk="0">
                        <a:moveTo>
                          <a:pt x="19" y="22519"/>
                        </a:moveTo>
                        <a:cubicBezTo>
                          <a:pt x="6" y="22212"/>
                          <a:pt x="0" y="2190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  <a:lnTo>
                          <a:pt x="21600" y="21600"/>
                        </a:lnTo>
                        <a:lnTo>
                          <a:pt x="19" y="22519"/>
                        </a:lnTo>
                        <a:close/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  <p:sp>
              <p:nvSpPr>
                <p:cNvPr id="137" name="Oval 180"/>
                <p:cNvSpPr>
                  <a:spLocks noChangeArrowheads="1"/>
                </p:cNvSpPr>
                <p:nvPr/>
              </p:nvSpPr>
              <p:spPr bwMode="auto">
                <a:xfrm>
                  <a:off x="0" y="158566"/>
                  <a:ext cx="358775" cy="358775"/>
                </a:xfrm>
                <a:prstGeom prst="ellips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8" name="Txt_G1"/>
                <p:cNvSpPr txBox="1">
                  <a:spLocks noChangeArrowheads="1"/>
                </p:cNvSpPr>
                <p:nvPr/>
              </p:nvSpPr>
              <p:spPr bwMode="auto">
                <a:xfrm>
                  <a:off x="89854" y="0"/>
                  <a:ext cx="146685" cy="1314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fontAlgn="base" hangingPunct="0">
                    <a:spcAft>
                      <a:spcPts val="0"/>
                    </a:spcAft>
                  </a:pPr>
                  <a:r>
                    <a:rPr lang="en-US" sz="900" b="1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G1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</p:grpSp>
      </p:grpSp>
      <p:sp>
        <p:nvSpPr>
          <p:cNvPr id="13" name="U_Szyny_EL"/>
          <p:cNvSpPr txBox="1">
            <a:spLocks noChangeArrowheads="1"/>
          </p:cNvSpPr>
          <p:nvPr/>
        </p:nvSpPr>
        <p:spPr bwMode="auto">
          <a:xfrm>
            <a:off x="3766362" y="1484784"/>
            <a:ext cx="335895" cy="35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0" rIns="36000" bIns="0">
            <a:spAutoFit/>
          </a:bodyPr>
          <a:lstStyle/>
          <a:p>
            <a:pPr algn="r" eaLnBrk="0" fontAlgn="base" hangingPunct="0">
              <a:lnSpc>
                <a:spcPct val="130000"/>
              </a:lnSpc>
              <a:spcAft>
                <a:spcPts val="0"/>
              </a:spcAft>
            </a:pPr>
            <a:r>
              <a:rPr lang="en-US" sz="800" kern="1200">
                <a:solidFill>
                  <a:srgbClr val="0000FF"/>
                </a:solidFill>
                <a:effectLst/>
                <a:latin typeface="Cambria Math"/>
                <a:ea typeface="Times New Roman"/>
              </a:rPr>
              <a:t>0</a:t>
            </a:r>
            <a:endParaRPr lang="pl-PL" sz="1200">
              <a:effectLst/>
              <a:latin typeface="Times New Roman"/>
              <a:ea typeface="Times New Roman"/>
            </a:endParaRPr>
          </a:p>
          <a:p>
            <a:pPr algn="r" eaLnBrk="0" fontAlgn="base" hangingPunct="0">
              <a:lnSpc>
                <a:spcPct val="130000"/>
              </a:lnSpc>
              <a:spcAft>
                <a:spcPts val="0"/>
              </a:spcAft>
            </a:pPr>
            <a:r>
              <a:rPr lang="en-US" sz="800" kern="1200">
                <a:solidFill>
                  <a:srgbClr val="0000FF"/>
                </a:solidFill>
                <a:effectLst/>
                <a:latin typeface="Cambria Math"/>
                <a:ea typeface="Times New Roman"/>
              </a:rPr>
              <a:t>0</a:t>
            </a:r>
            <a:endParaRPr lang="pl-PL" sz="1200">
              <a:effectLst/>
              <a:latin typeface="Times New Roman"/>
              <a:ea typeface="Times New Roman"/>
            </a:endParaRPr>
          </a:p>
          <a:p>
            <a:pPr algn="r" eaLnBrk="0" fontAlgn="base" hangingPunct="0">
              <a:lnSpc>
                <a:spcPct val="130000"/>
              </a:lnSpc>
              <a:spcAft>
                <a:spcPts val="0"/>
              </a:spcAft>
            </a:pPr>
            <a:r>
              <a:rPr lang="pl-PL" sz="800">
                <a:solidFill>
                  <a:srgbClr val="0000FF"/>
                </a:solidFill>
                <a:effectLst/>
                <a:latin typeface="Cambria Math"/>
                <a:ea typeface="Times New Roman"/>
              </a:rPr>
              <a:t>0</a:t>
            </a:r>
            <a:endParaRPr lang="pl-PL" sz="1200">
              <a:effectLst/>
              <a:latin typeface="Times New Roman"/>
              <a:ea typeface="Times New Roman"/>
            </a:endParaRPr>
          </a:p>
        </p:txBody>
      </p:sp>
      <p:grpSp>
        <p:nvGrpSpPr>
          <p:cNvPr id="14" name="Napięcia"/>
          <p:cNvGrpSpPr/>
          <p:nvPr/>
        </p:nvGrpSpPr>
        <p:grpSpPr>
          <a:xfrm>
            <a:off x="1894540" y="1556792"/>
            <a:ext cx="5734690" cy="3412212"/>
            <a:chOff x="0" y="-70052"/>
            <a:chExt cx="5735026" cy="3412297"/>
          </a:xfrm>
        </p:grpSpPr>
        <p:sp>
          <p:nvSpPr>
            <p:cNvPr id="111" name="U_Szyny_ATRG"/>
            <p:cNvSpPr txBox="1">
              <a:spLocks noChangeArrowheads="1"/>
            </p:cNvSpPr>
            <p:nvPr/>
          </p:nvSpPr>
          <p:spPr bwMode="auto">
            <a:xfrm>
              <a:off x="5400136" y="-70052"/>
              <a:ext cx="334890" cy="357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0" rIns="36000" bIns="0">
              <a:spAutoFit/>
            </a:bodyPr>
            <a:lstStyle/>
            <a:p>
              <a:pPr algn="r" eaLnBrk="0" fontAlgn="base" hangingPunct="0">
                <a:lnSpc>
                  <a:spcPct val="130000"/>
                </a:lnSpc>
                <a:spcAft>
                  <a:spcPts val="0"/>
                </a:spcAft>
              </a:pPr>
              <a:r>
                <a:rPr lang="en-US" sz="800" kern="1200">
                  <a:solidFill>
                    <a:srgbClr val="0000FF"/>
                  </a:solidFill>
                  <a:effectLst/>
                  <a:latin typeface="Cambria Math"/>
                  <a:ea typeface="Times New Roman"/>
                </a:rPr>
                <a:t>214,2</a:t>
              </a:r>
              <a:endParaRPr lang="pl-PL" sz="1200">
                <a:effectLst/>
                <a:latin typeface="Times New Roman"/>
                <a:ea typeface="Times New Roman"/>
              </a:endParaRPr>
            </a:p>
            <a:p>
              <a:pPr algn="r" eaLnBrk="0" fontAlgn="base" hangingPunct="0">
                <a:lnSpc>
                  <a:spcPct val="130000"/>
                </a:lnSpc>
                <a:spcAft>
                  <a:spcPts val="0"/>
                </a:spcAft>
              </a:pPr>
              <a:r>
                <a:rPr lang="en-US" sz="800" kern="1200">
                  <a:solidFill>
                    <a:srgbClr val="0000FF"/>
                  </a:solidFill>
                  <a:effectLst/>
                  <a:latin typeface="Cambria Math"/>
                  <a:ea typeface="Times New Roman"/>
                </a:rPr>
                <a:t>214,2</a:t>
              </a:r>
              <a:endParaRPr lang="pl-PL" sz="1200">
                <a:effectLst/>
                <a:latin typeface="Times New Roman"/>
                <a:ea typeface="Times New Roman"/>
              </a:endParaRPr>
            </a:p>
            <a:p>
              <a:pPr algn="r" eaLnBrk="0" fontAlgn="base" hangingPunct="0">
                <a:lnSpc>
                  <a:spcPct val="130000"/>
                </a:lnSpc>
                <a:spcAft>
                  <a:spcPts val="0"/>
                </a:spcAft>
              </a:pPr>
              <a:r>
                <a:rPr lang="en-US" sz="800" kern="1200">
                  <a:solidFill>
                    <a:srgbClr val="0000FF"/>
                  </a:solidFill>
                  <a:effectLst/>
                  <a:latin typeface="Cambria Math"/>
                  <a:ea typeface="Times New Roman"/>
                </a:rPr>
                <a:t>214,2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2" name="U_Szyny_ATRT"/>
            <p:cNvSpPr txBox="1">
              <a:spLocks noChangeArrowheads="1"/>
            </p:cNvSpPr>
            <p:nvPr/>
          </p:nvSpPr>
          <p:spPr bwMode="auto">
            <a:xfrm>
              <a:off x="4520242" y="1199072"/>
              <a:ext cx="336160" cy="357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0" rIns="36000" bIns="0">
              <a:spAutoFit/>
            </a:bodyPr>
            <a:lstStyle/>
            <a:p>
              <a:pPr algn="r" eaLnBrk="0" fontAlgn="base" hangingPunct="0">
                <a:lnSpc>
                  <a:spcPct val="130000"/>
                </a:lnSpc>
                <a:spcAft>
                  <a:spcPts val="0"/>
                </a:spcAft>
              </a:pPr>
              <a:r>
                <a:rPr lang="en-US" sz="800" kern="1200">
                  <a:solidFill>
                    <a:srgbClr val="0000FF"/>
                  </a:solidFill>
                  <a:effectLst/>
                  <a:latin typeface="Cambria Math"/>
                  <a:ea typeface="Times New Roman"/>
                </a:rPr>
                <a:t>10,3</a:t>
              </a:r>
              <a:endParaRPr lang="pl-PL" sz="1200">
                <a:effectLst/>
                <a:latin typeface="Times New Roman"/>
                <a:ea typeface="Times New Roman"/>
              </a:endParaRPr>
            </a:p>
            <a:p>
              <a:pPr algn="r" eaLnBrk="0" fontAlgn="base" hangingPunct="0">
                <a:lnSpc>
                  <a:spcPct val="130000"/>
                </a:lnSpc>
                <a:spcAft>
                  <a:spcPts val="0"/>
                </a:spcAft>
              </a:pPr>
              <a:r>
                <a:rPr lang="en-US" sz="800" kern="1200">
                  <a:solidFill>
                    <a:srgbClr val="0000FF"/>
                  </a:solidFill>
                  <a:effectLst/>
                  <a:latin typeface="Cambria Math"/>
                  <a:ea typeface="Times New Roman"/>
                </a:rPr>
                <a:t>10,3</a:t>
              </a:r>
              <a:endParaRPr lang="pl-PL" sz="1200">
                <a:effectLst/>
                <a:latin typeface="Times New Roman"/>
                <a:ea typeface="Times New Roman"/>
              </a:endParaRPr>
            </a:p>
            <a:p>
              <a:pPr algn="r" eaLnBrk="0" fontAlgn="base" hangingPunct="0">
                <a:lnSpc>
                  <a:spcPct val="130000"/>
                </a:lnSpc>
                <a:spcAft>
                  <a:spcPts val="0"/>
                </a:spcAft>
              </a:pPr>
              <a:r>
                <a:rPr lang="pl-PL" sz="800">
                  <a:solidFill>
                    <a:srgbClr val="0000FF"/>
                  </a:solidFill>
                  <a:effectLst/>
                  <a:latin typeface="Cambria Math"/>
                  <a:ea typeface="Times New Roman"/>
                </a:rPr>
                <a:t>10,3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3" name="U_Szyny_ATRD"/>
            <p:cNvSpPr txBox="1">
              <a:spLocks noChangeArrowheads="1"/>
            </p:cNvSpPr>
            <p:nvPr/>
          </p:nvSpPr>
          <p:spPr bwMode="auto">
            <a:xfrm>
              <a:off x="3554083" y="-70052"/>
              <a:ext cx="335525" cy="357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0" rIns="36000" bIns="0">
              <a:spAutoFit/>
            </a:bodyPr>
            <a:lstStyle/>
            <a:p>
              <a:pPr algn="r" eaLnBrk="0" fontAlgn="base" hangingPunct="0">
                <a:lnSpc>
                  <a:spcPct val="130000"/>
                </a:lnSpc>
                <a:spcAft>
                  <a:spcPts val="0"/>
                </a:spcAft>
              </a:pPr>
              <a:r>
                <a:rPr lang="en-US" sz="800" kern="1200">
                  <a:solidFill>
                    <a:srgbClr val="0000FF"/>
                  </a:solidFill>
                  <a:effectLst/>
                  <a:latin typeface="Cambria Math"/>
                  <a:ea typeface="Times New Roman"/>
                </a:rPr>
                <a:t>87,3</a:t>
              </a:r>
              <a:endParaRPr lang="pl-PL" sz="1200">
                <a:effectLst/>
                <a:latin typeface="Times New Roman"/>
                <a:ea typeface="Times New Roman"/>
              </a:endParaRPr>
            </a:p>
            <a:p>
              <a:pPr algn="r" eaLnBrk="0" fontAlgn="base" hangingPunct="0">
                <a:lnSpc>
                  <a:spcPct val="130000"/>
                </a:lnSpc>
                <a:spcAft>
                  <a:spcPts val="0"/>
                </a:spcAft>
              </a:pPr>
              <a:r>
                <a:rPr lang="en-US" sz="800" kern="1200">
                  <a:solidFill>
                    <a:srgbClr val="0000FF"/>
                  </a:solidFill>
                  <a:effectLst/>
                  <a:latin typeface="Cambria Math"/>
                  <a:ea typeface="Times New Roman"/>
                </a:rPr>
                <a:t>87,3</a:t>
              </a:r>
              <a:endParaRPr lang="pl-PL" sz="1200">
                <a:effectLst/>
                <a:latin typeface="Times New Roman"/>
                <a:ea typeface="Times New Roman"/>
              </a:endParaRPr>
            </a:p>
            <a:p>
              <a:pPr algn="r" eaLnBrk="0" fontAlgn="base" hangingPunct="0">
                <a:lnSpc>
                  <a:spcPct val="130000"/>
                </a:lnSpc>
                <a:spcAft>
                  <a:spcPts val="0"/>
                </a:spcAft>
              </a:pPr>
              <a:r>
                <a:rPr lang="en-US" sz="800" kern="1200">
                  <a:solidFill>
                    <a:srgbClr val="0000FF"/>
                  </a:solidFill>
                  <a:effectLst/>
                  <a:latin typeface="Cambria Math"/>
                  <a:ea typeface="Times New Roman"/>
                </a:rPr>
                <a:t>87,3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4" name="U_TR_Szyny_6kV"/>
            <p:cNvSpPr txBox="1">
              <a:spLocks noChangeArrowheads="1"/>
            </p:cNvSpPr>
            <p:nvPr/>
          </p:nvSpPr>
          <p:spPr bwMode="auto">
            <a:xfrm>
              <a:off x="0" y="2984740"/>
              <a:ext cx="303140" cy="357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0" rIns="36000" bIns="0">
              <a:spAutoFit/>
            </a:bodyPr>
            <a:lstStyle/>
            <a:p>
              <a:pPr algn="r" eaLnBrk="0" fontAlgn="base" hangingPunct="0">
                <a:lnSpc>
                  <a:spcPct val="130000"/>
                </a:lnSpc>
                <a:spcAft>
                  <a:spcPts val="0"/>
                </a:spcAft>
              </a:pPr>
              <a:r>
                <a:rPr lang="en-US" sz="800" kern="1200">
                  <a:solidFill>
                    <a:srgbClr val="0000FF"/>
                  </a:solidFill>
                  <a:effectLst/>
                  <a:latin typeface="Cambria Math"/>
                  <a:ea typeface="Times New Roman"/>
                </a:rPr>
                <a:t>0</a:t>
              </a:r>
              <a:endParaRPr lang="pl-PL" sz="1200">
                <a:effectLst/>
                <a:latin typeface="Times New Roman"/>
                <a:ea typeface="Times New Roman"/>
              </a:endParaRPr>
            </a:p>
            <a:p>
              <a:pPr algn="r" eaLnBrk="0" fontAlgn="base" hangingPunct="0">
                <a:lnSpc>
                  <a:spcPct val="130000"/>
                </a:lnSpc>
                <a:spcAft>
                  <a:spcPts val="0"/>
                </a:spcAft>
              </a:pPr>
              <a:r>
                <a:rPr lang="en-US" sz="800" kern="1200">
                  <a:solidFill>
                    <a:srgbClr val="0000FF"/>
                  </a:solidFill>
                  <a:effectLst/>
                  <a:latin typeface="Cambria Math"/>
                  <a:ea typeface="Times New Roman"/>
                </a:rPr>
                <a:t>0</a:t>
              </a:r>
              <a:endParaRPr lang="pl-PL" sz="1200">
                <a:effectLst/>
                <a:latin typeface="Times New Roman"/>
                <a:ea typeface="Times New Roman"/>
              </a:endParaRPr>
            </a:p>
            <a:p>
              <a:pPr algn="r" eaLnBrk="0" fontAlgn="base" hangingPunct="0">
                <a:lnSpc>
                  <a:spcPct val="130000"/>
                </a:lnSpc>
                <a:spcAft>
                  <a:spcPts val="0"/>
                </a:spcAft>
              </a:pPr>
              <a:r>
                <a:rPr lang="pl-PL" sz="800">
                  <a:solidFill>
                    <a:srgbClr val="0000FF"/>
                  </a:solidFill>
                  <a:effectLst/>
                  <a:latin typeface="Cambria Math"/>
                  <a:ea typeface="Times New Roman"/>
                </a:rPr>
                <a:t>0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5" name="U_G2"/>
            <p:cNvSpPr txBox="1">
              <a:spLocks noChangeArrowheads="1"/>
            </p:cNvSpPr>
            <p:nvPr/>
          </p:nvSpPr>
          <p:spPr bwMode="auto">
            <a:xfrm>
              <a:off x="224287" y="1010095"/>
              <a:ext cx="261865" cy="357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/>
            <a:p>
              <a:pPr algn="r" eaLnBrk="0" fontAlgn="base" hangingPunct="0">
                <a:lnSpc>
                  <a:spcPct val="130000"/>
                </a:lnSpc>
                <a:spcAft>
                  <a:spcPts val="0"/>
                </a:spcAft>
              </a:pPr>
              <a:r>
                <a:rPr lang="en-US" sz="800" kern="1200">
                  <a:solidFill>
                    <a:srgbClr val="0000FF"/>
                  </a:solidFill>
                  <a:effectLst/>
                  <a:latin typeface="Cambria Math"/>
                  <a:ea typeface="Times New Roman"/>
                </a:rPr>
                <a:t>3,15</a:t>
              </a:r>
              <a:endParaRPr lang="pl-PL" sz="1200">
                <a:effectLst/>
                <a:latin typeface="Times New Roman"/>
                <a:ea typeface="Times New Roman"/>
              </a:endParaRPr>
            </a:p>
            <a:p>
              <a:pPr algn="r" eaLnBrk="0" fontAlgn="base" hangingPunct="0">
                <a:lnSpc>
                  <a:spcPct val="130000"/>
                </a:lnSpc>
                <a:spcAft>
                  <a:spcPts val="0"/>
                </a:spcAft>
              </a:pPr>
              <a:r>
                <a:rPr lang="en-US" sz="800" kern="1200">
                  <a:solidFill>
                    <a:srgbClr val="0000FF"/>
                  </a:solidFill>
                  <a:effectLst/>
                  <a:latin typeface="Cambria Math"/>
                  <a:ea typeface="Times New Roman"/>
                </a:rPr>
                <a:t>3,15</a:t>
              </a:r>
              <a:endParaRPr lang="pl-PL" sz="1200">
                <a:effectLst/>
                <a:latin typeface="Times New Roman"/>
                <a:ea typeface="Times New Roman"/>
              </a:endParaRPr>
            </a:p>
            <a:p>
              <a:pPr algn="r" eaLnBrk="0" fontAlgn="base" hangingPunct="0">
                <a:lnSpc>
                  <a:spcPct val="130000"/>
                </a:lnSpc>
                <a:spcAft>
                  <a:spcPts val="0"/>
                </a:spcAft>
              </a:pPr>
              <a:r>
                <a:rPr lang="en-US" sz="800" kern="1200">
                  <a:solidFill>
                    <a:srgbClr val="0000FF"/>
                  </a:solidFill>
                  <a:effectLst/>
                  <a:latin typeface="Cambria Math"/>
                  <a:ea typeface="Times New Roman"/>
                </a:rPr>
                <a:t>3,15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6" name="U_G1"/>
            <p:cNvSpPr txBox="1">
              <a:spLocks noChangeArrowheads="1"/>
            </p:cNvSpPr>
            <p:nvPr/>
          </p:nvSpPr>
          <p:spPr bwMode="auto">
            <a:xfrm>
              <a:off x="224287" y="37963"/>
              <a:ext cx="261865" cy="357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/>
            <a:p>
              <a:pPr algn="r" eaLnBrk="0" fontAlgn="base" hangingPunct="0">
                <a:lnSpc>
                  <a:spcPct val="130000"/>
                </a:lnSpc>
                <a:spcAft>
                  <a:spcPts val="0"/>
                </a:spcAft>
              </a:pPr>
              <a:r>
                <a:rPr lang="en-US" sz="800" kern="1200">
                  <a:solidFill>
                    <a:srgbClr val="0000FF"/>
                  </a:solidFill>
                  <a:effectLst/>
                  <a:latin typeface="Cambria Math"/>
                  <a:ea typeface="Times New Roman"/>
                </a:rPr>
                <a:t>3,73</a:t>
              </a:r>
              <a:endParaRPr lang="pl-PL" sz="1200">
                <a:effectLst/>
                <a:latin typeface="Times New Roman"/>
                <a:ea typeface="Times New Roman"/>
              </a:endParaRPr>
            </a:p>
            <a:p>
              <a:pPr algn="r" eaLnBrk="0" fontAlgn="base" hangingPunct="0">
                <a:lnSpc>
                  <a:spcPct val="130000"/>
                </a:lnSpc>
                <a:spcAft>
                  <a:spcPts val="0"/>
                </a:spcAft>
              </a:pPr>
              <a:r>
                <a:rPr lang="en-US" sz="800" kern="1200">
                  <a:solidFill>
                    <a:srgbClr val="0000FF"/>
                  </a:solidFill>
                  <a:effectLst/>
                  <a:latin typeface="Cambria Math"/>
                  <a:ea typeface="Times New Roman"/>
                </a:rPr>
                <a:t>3,73</a:t>
              </a:r>
              <a:endParaRPr lang="pl-PL" sz="1200">
                <a:effectLst/>
                <a:latin typeface="Times New Roman"/>
                <a:ea typeface="Times New Roman"/>
              </a:endParaRPr>
            </a:p>
            <a:p>
              <a:pPr algn="r" eaLnBrk="0" fontAlgn="base" hangingPunct="0">
                <a:lnSpc>
                  <a:spcPct val="130000"/>
                </a:lnSpc>
                <a:spcAft>
                  <a:spcPts val="0"/>
                </a:spcAft>
              </a:pPr>
              <a:r>
                <a:rPr lang="en-US" sz="800" kern="1200">
                  <a:solidFill>
                    <a:srgbClr val="0000FF"/>
                  </a:solidFill>
                  <a:effectLst/>
                  <a:latin typeface="Cambria Math"/>
                  <a:ea typeface="Times New Roman"/>
                </a:rPr>
                <a:t>3,73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15" name="Prądy"/>
          <p:cNvGrpSpPr/>
          <p:nvPr/>
        </p:nvGrpSpPr>
        <p:grpSpPr>
          <a:xfrm>
            <a:off x="1609885" y="1989142"/>
            <a:ext cx="6312162" cy="2662489"/>
            <a:chOff x="-20" y="0"/>
            <a:chExt cx="6313096" cy="2663640"/>
          </a:xfrm>
        </p:grpSpPr>
        <p:grpSp>
          <p:nvGrpSpPr>
            <p:cNvPr id="29" name="I_SEE"/>
            <p:cNvGrpSpPr/>
            <p:nvPr/>
          </p:nvGrpSpPr>
          <p:grpSpPr>
            <a:xfrm>
              <a:off x="6009690" y="119269"/>
              <a:ext cx="303386" cy="584374"/>
              <a:chOff x="-1496" y="0"/>
              <a:chExt cx="303386" cy="584374"/>
            </a:xfrm>
          </p:grpSpPr>
          <p:cxnSp>
            <p:nvCxnSpPr>
              <p:cNvPr id="105" name="Ic"/>
              <p:cNvCxnSpPr/>
              <p:nvPr/>
            </p:nvCxnSpPr>
            <p:spPr bwMode="auto">
              <a:xfrm>
                <a:off x="111318" y="580445"/>
                <a:ext cx="142875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triangl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6" name="Txt_Ic"/>
              <p:cNvSpPr txBox="1">
                <a:spLocks noChangeArrowheads="1"/>
              </p:cNvSpPr>
              <p:nvPr/>
            </p:nvSpPr>
            <p:spPr bwMode="auto">
              <a:xfrm>
                <a:off x="4440" y="429371"/>
                <a:ext cx="297450" cy="1550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1576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107" name="Ib"/>
              <p:cNvCxnSpPr/>
              <p:nvPr/>
            </p:nvCxnSpPr>
            <p:spPr bwMode="auto">
              <a:xfrm>
                <a:off x="111318" y="365760"/>
                <a:ext cx="142875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triangl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8" name="Txt_Ib"/>
              <p:cNvSpPr txBox="1">
                <a:spLocks noChangeArrowheads="1"/>
              </p:cNvSpPr>
              <p:nvPr/>
            </p:nvSpPr>
            <p:spPr bwMode="auto">
              <a:xfrm>
                <a:off x="-1496" y="214685"/>
                <a:ext cx="297451" cy="1550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1576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109" name="Ia"/>
              <p:cNvCxnSpPr/>
              <p:nvPr/>
            </p:nvCxnSpPr>
            <p:spPr bwMode="auto">
              <a:xfrm>
                <a:off x="103367" y="143124"/>
                <a:ext cx="142875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triangl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0" name="Txt_Ia"/>
              <p:cNvSpPr txBox="1">
                <a:spLocks noChangeArrowheads="1"/>
              </p:cNvSpPr>
              <p:nvPr/>
            </p:nvSpPr>
            <p:spPr bwMode="auto">
              <a:xfrm>
                <a:off x="-25" y="0"/>
                <a:ext cx="297450" cy="1550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1576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30" name="I_ATRG"/>
            <p:cNvGrpSpPr/>
            <p:nvPr/>
          </p:nvGrpSpPr>
          <p:grpSpPr>
            <a:xfrm>
              <a:off x="5349732" y="7951"/>
              <a:ext cx="298945" cy="593923"/>
              <a:chOff x="-1495" y="0"/>
              <a:chExt cx="298945" cy="593923"/>
            </a:xfrm>
          </p:grpSpPr>
          <p:cxnSp>
            <p:nvCxnSpPr>
              <p:cNvPr id="99" name="Ic"/>
              <p:cNvCxnSpPr/>
              <p:nvPr/>
            </p:nvCxnSpPr>
            <p:spPr bwMode="auto">
              <a:xfrm>
                <a:off x="79513" y="580443"/>
                <a:ext cx="142875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triangl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0" name="Txt_Ic"/>
              <p:cNvSpPr txBox="1">
                <a:spLocks noChangeArrowheads="1"/>
              </p:cNvSpPr>
              <p:nvPr/>
            </p:nvSpPr>
            <p:spPr bwMode="auto">
              <a:xfrm>
                <a:off x="-1495" y="438920"/>
                <a:ext cx="297450" cy="1550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1576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101" name="Ib"/>
              <p:cNvCxnSpPr/>
              <p:nvPr/>
            </p:nvCxnSpPr>
            <p:spPr bwMode="auto">
              <a:xfrm>
                <a:off x="79513" y="365760"/>
                <a:ext cx="142875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triangl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2" name="Txt_Ib"/>
              <p:cNvSpPr txBox="1">
                <a:spLocks noChangeArrowheads="1"/>
              </p:cNvSpPr>
              <p:nvPr/>
            </p:nvSpPr>
            <p:spPr bwMode="auto">
              <a:xfrm>
                <a:off x="-1495" y="214685"/>
                <a:ext cx="297451" cy="1550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1576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103" name="Ia"/>
              <p:cNvCxnSpPr/>
              <p:nvPr/>
            </p:nvCxnSpPr>
            <p:spPr bwMode="auto">
              <a:xfrm>
                <a:off x="71562" y="143123"/>
                <a:ext cx="142875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triangl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4" name="Txt_Ia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97450" cy="1550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1576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32" name="I_ATRD"/>
            <p:cNvGrpSpPr/>
            <p:nvPr/>
          </p:nvGrpSpPr>
          <p:grpSpPr>
            <a:xfrm>
              <a:off x="4196792" y="7951"/>
              <a:ext cx="581941" cy="731679"/>
              <a:chOff x="-1496" y="0"/>
              <a:chExt cx="581941" cy="731679"/>
            </a:xfrm>
          </p:grpSpPr>
          <p:cxnSp>
            <p:nvCxnSpPr>
              <p:cNvPr id="91" name="I_Uz"/>
              <p:cNvCxnSpPr/>
              <p:nvPr/>
            </p:nvCxnSpPr>
            <p:spPr bwMode="auto">
              <a:xfrm>
                <a:off x="580445" y="580445"/>
                <a:ext cx="0" cy="14351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triangl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" name="Txt_I_Uz"/>
              <p:cNvSpPr txBox="1">
                <a:spLocks noChangeArrowheads="1"/>
              </p:cNvSpPr>
              <p:nvPr/>
            </p:nvSpPr>
            <p:spPr bwMode="auto">
              <a:xfrm>
                <a:off x="429379" y="612250"/>
                <a:ext cx="128526" cy="119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spcAft>
                    <a:spcPts val="0"/>
                  </a:spcAft>
                </a:pPr>
                <a:r>
                  <a:rPr lang="pl-PL" sz="8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0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93" name="Ic"/>
              <p:cNvCxnSpPr/>
              <p:nvPr/>
            </p:nvCxnSpPr>
            <p:spPr bwMode="auto">
              <a:xfrm>
                <a:off x="79513" y="580445"/>
                <a:ext cx="142875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triangl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4" name="Txt_Ic"/>
              <p:cNvSpPr txBox="1">
                <a:spLocks noChangeArrowheads="1"/>
              </p:cNvSpPr>
              <p:nvPr/>
            </p:nvSpPr>
            <p:spPr bwMode="auto">
              <a:xfrm>
                <a:off x="-1496" y="437322"/>
                <a:ext cx="297451" cy="1550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2728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95" name="Ib"/>
              <p:cNvCxnSpPr/>
              <p:nvPr/>
            </p:nvCxnSpPr>
            <p:spPr bwMode="auto">
              <a:xfrm>
                <a:off x="79513" y="365760"/>
                <a:ext cx="142875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triangl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6" name="Txt_Ib"/>
              <p:cNvSpPr txBox="1">
                <a:spLocks noChangeArrowheads="1"/>
              </p:cNvSpPr>
              <p:nvPr/>
            </p:nvSpPr>
            <p:spPr bwMode="auto">
              <a:xfrm>
                <a:off x="-3" y="214685"/>
                <a:ext cx="297451" cy="1550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2728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97" name="Ia"/>
              <p:cNvCxnSpPr/>
              <p:nvPr/>
            </p:nvCxnSpPr>
            <p:spPr bwMode="auto">
              <a:xfrm>
                <a:off x="71562" y="143123"/>
                <a:ext cx="142875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triangl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8" name="Txt_Ia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97815" cy="119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2728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33" name="I_L220"/>
            <p:cNvGrpSpPr/>
            <p:nvPr/>
          </p:nvGrpSpPr>
          <p:grpSpPr>
            <a:xfrm>
              <a:off x="2522027" y="119143"/>
              <a:ext cx="1328921" cy="592675"/>
              <a:chOff x="-6566" y="-158"/>
              <a:chExt cx="1329168" cy="593932"/>
            </a:xfrm>
          </p:grpSpPr>
          <p:sp>
            <p:nvSpPr>
              <p:cNvPr id="79" name="Txt_Ia"/>
              <p:cNvSpPr txBox="1">
                <a:spLocks noChangeArrowheads="1"/>
              </p:cNvSpPr>
              <p:nvPr/>
            </p:nvSpPr>
            <p:spPr bwMode="auto">
              <a:xfrm>
                <a:off x="-125" y="-158"/>
                <a:ext cx="297505" cy="11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2728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0" name="Ia"/>
              <p:cNvCxnSpPr/>
              <p:nvPr/>
            </p:nvCxnSpPr>
            <p:spPr bwMode="auto">
              <a:xfrm>
                <a:off x="76200" y="152400"/>
                <a:ext cx="143510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triangl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1" name="Txt_Ia"/>
              <p:cNvSpPr txBox="1">
                <a:spLocks noChangeArrowheads="1"/>
              </p:cNvSpPr>
              <p:nvPr/>
            </p:nvSpPr>
            <p:spPr bwMode="auto">
              <a:xfrm>
                <a:off x="-6566" y="215826"/>
                <a:ext cx="320345" cy="155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36000" tIns="0" rIns="36000" bIns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2728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2" name="Ia"/>
              <p:cNvCxnSpPr/>
              <p:nvPr/>
            </p:nvCxnSpPr>
            <p:spPr bwMode="auto">
              <a:xfrm>
                <a:off x="88900" y="368300"/>
                <a:ext cx="143510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triangl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3" name="Txt_Ia"/>
              <p:cNvSpPr txBox="1">
                <a:spLocks noChangeArrowheads="1"/>
              </p:cNvSpPr>
              <p:nvPr/>
            </p:nvSpPr>
            <p:spPr bwMode="auto">
              <a:xfrm>
                <a:off x="116" y="438443"/>
                <a:ext cx="357848" cy="155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36000" tIns="0" rIns="36000" bIns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2728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4" name="Ia"/>
              <p:cNvCxnSpPr/>
              <p:nvPr/>
            </p:nvCxnSpPr>
            <p:spPr bwMode="auto">
              <a:xfrm>
                <a:off x="88900" y="584200"/>
                <a:ext cx="143510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triangl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5" name="Txt_Ia"/>
              <p:cNvSpPr txBox="1">
                <a:spLocks noChangeArrowheads="1"/>
              </p:cNvSpPr>
              <p:nvPr/>
            </p:nvSpPr>
            <p:spPr bwMode="auto">
              <a:xfrm>
                <a:off x="1015677" y="6317"/>
                <a:ext cx="297425" cy="155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2728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6" name="Ia"/>
              <p:cNvCxnSpPr/>
              <p:nvPr/>
            </p:nvCxnSpPr>
            <p:spPr bwMode="auto">
              <a:xfrm>
                <a:off x="1092200" y="150782"/>
                <a:ext cx="143510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triangl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7" name="Txt_Ia"/>
              <p:cNvSpPr txBox="1">
                <a:spLocks noChangeArrowheads="1"/>
              </p:cNvSpPr>
              <p:nvPr/>
            </p:nvSpPr>
            <p:spPr bwMode="auto">
              <a:xfrm>
                <a:off x="1017142" y="222174"/>
                <a:ext cx="297507" cy="155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2728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8" name="Ia"/>
              <p:cNvCxnSpPr/>
              <p:nvPr/>
            </p:nvCxnSpPr>
            <p:spPr bwMode="auto">
              <a:xfrm>
                <a:off x="1104900" y="365114"/>
                <a:ext cx="143510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triangl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9" name="Txt_Ia"/>
              <p:cNvSpPr txBox="1">
                <a:spLocks noChangeArrowheads="1"/>
              </p:cNvSpPr>
              <p:nvPr/>
            </p:nvSpPr>
            <p:spPr bwMode="auto">
              <a:xfrm>
                <a:off x="1025095" y="438034"/>
                <a:ext cx="297507" cy="155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2728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90" name="Ia"/>
              <p:cNvCxnSpPr/>
              <p:nvPr/>
            </p:nvCxnSpPr>
            <p:spPr bwMode="auto">
              <a:xfrm>
                <a:off x="1104900" y="581004"/>
                <a:ext cx="143510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triangl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4" name="I_TR"/>
            <p:cNvGrpSpPr/>
            <p:nvPr/>
          </p:nvGrpSpPr>
          <p:grpSpPr>
            <a:xfrm>
              <a:off x="572493" y="1892410"/>
              <a:ext cx="1233288" cy="771230"/>
              <a:chOff x="0" y="0"/>
              <a:chExt cx="1233288" cy="771230"/>
            </a:xfrm>
          </p:grpSpPr>
          <p:cxnSp>
            <p:nvCxnSpPr>
              <p:cNvPr id="65" name="I_uz"/>
              <p:cNvCxnSpPr/>
              <p:nvPr/>
            </p:nvCxnSpPr>
            <p:spPr bwMode="auto">
              <a:xfrm>
                <a:off x="755374" y="588396"/>
                <a:ext cx="0" cy="143921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triangl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6" name="Txt_uz"/>
              <p:cNvSpPr txBox="1">
                <a:spLocks noChangeArrowheads="1"/>
              </p:cNvSpPr>
              <p:nvPr/>
            </p:nvSpPr>
            <p:spPr bwMode="auto">
              <a:xfrm>
                <a:off x="564543" y="651823"/>
                <a:ext cx="183140" cy="119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36000" tIns="0" rIns="36000" bIns="0">
                <a:spAutoFit/>
              </a:bodyPr>
              <a:lstStyle/>
              <a:p>
                <a:pPr eaLnBrk="0" fontAlgn="base" hangingPunct="0"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0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67" name="Ic"/>
              <p:cNvCxnSpPr/>
              <p:nvPr/>
            </p:nvCxnSpPr>
            <p:spPr bwMode="auto">
              <a:xfrm>
                <a:off x="0" y="580445"/>
                <a:ext cx="143487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8" name="Txt_Ic"/>
              <p:cNvSpPr txBox="1">
                <a:spLocks noChangeArrowheads="1"/>
              </p:cNvSpPr>
              <p:nvPr/>
            </p:nvSpPr>
            <p:spPr bwMode="auto">
              <a:xfrm>
                <a:off x="15903" y="437322"/>
                <a:ext cx="128885" cy="154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0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69" name="Ib"/>
              <p:cNvCxnSpPr/>
              <p:nvPr/>
            </p:nvCxnSpPr>
            <p:spPr bwMode="auto">
              <a:xfrm>
                <a:off x="0" y="373711"/>
                <a:ext cx="143487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0" name="Txt_Ib"/>
              <p:cNvSpPr txBox="1">
                <a:spLocks noChangeArrowheads="1"/>
              </p:cNvSpPr>
              <p:nvPr/>
            </p:nvSpPr>
            <p:spPr bwMode="auto">
              <a:xfrm>
                <a:off x="15903" y="222636"/>
                <a:ext cx="128885" cy="154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0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71" name="Ia"/>
              <p:cNvCxnSpPr/>
              <p:nvPr/>
            </p:nvCxnSpPr>
            <p:spPr bwMode="auto">
              <a:xfrm>
                <a:off x="0" y="143123"/>
                <a:ext cx="142852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2" name="Txt_Ia"/>
              <p:cNvSpPr txBox="1">
                <a:spLocks noChangeArrowheads="1"/>
              </p:cNvSpPr>
              <p:nvPr/>
            </p:nvSpPr>
            <p:spPr bwMode="auto">
              <a:xfrm>
                <a:off x="15903" y="0"/>
                <a:ext cx="128885" cy="154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0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73" name="Ic"/>
              <p:cNvCxnSpPr/>
              <p:nvPr/>
            </p:nvCxnSpPr>
            <p:spPr bwMode="auto">
              <a:xfrm>
                <a:off x="1089329" y="588393"/>
                <a:ext cx="142199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4" name="Txt_Ic"/>
              <p:cNvSpPr txBox="1">
                <a:spLocks noChangeArrowheads="1"/>
              </p:cNvSpPr>
              <p:nvPr/>
            </p:nvSpPr>
            <p:spPr bwMode="auto">
              <a:xfrm>
                <a:off x="1049563" y="444433"/>
                <a:ext cx="128526" cy="119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0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75" name="Ib"/>
              <p:cNvCxnSpPr/>
              <p:nvPr/>
            </p:nvCxnSpPr>
            <p:spPr bwMode="auto">
              <a:xfrm>
                <a:off x="1081378" y="365760"/>
                <a:ext cx="142199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6" name="Txt_Ib"/>
              <p:cNvSpPr txBox="1">
                <a:spLocks noChangeArrowheads="1"/>
              </p:cNvSpPr>
              <p:nvPr/>
            </p:nvSpPr>
            <p:spPr bwMode="auto">
              <a:xfrm>
                <a:off x="1049563" y="229825"/>
                <a:ext cx="128526" cy="154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0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77" name="Ia"/>
              <p:cNvCxnSpPr/>
              <p:nvPr/>
            </p:nvCxnSpPr>
            <p:spPr bwMode="auto">
              <a:xfrm>
                <a:off x="1089329" y="159026"/>
                <a:ext cx="143959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8" name="Txt_Ia"/>
              <p:cNvSpPr txBox="1">
                <a:spLocks noChangeArrowheads="1"/>
              </p:cNvSpPr>
              <p:nvPr/>
            </p:nvSpPr>
            <p:spPr bwMode="auto">
              <a:xfrm>
                <a:off x="1049563" y="7269"/>
                <a:ext cx="128526" cy="119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0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35" name="I_TB2"/>
            <p:cNvGrpSpPr/>
            <p:nvPr/>
          </p:nvGrpSpPr>
          <p:grpSpPr>
            <a:xfrm>
              <a:off x="1598172" y="985961"/>
              <a:ext cx="248882" cy="584311"/>
              <a:chOff x="-40" y="0"/>
              <a:chExt cx="248882" cy="584311"/>
            </a:xfrm>
          </p:grpSpPr>
          <p:cxnSp>
            <p:nvCxnSpPr>
              <p:cNvPr id="59" name="Ic"/>
              <p:cNvCxnSpPr/>
              <p:nvPr/>
            </p:nvCxnSpPr>
            <p:spPr bwMode="auto">
              <a:xfrm>
                <a:off x="63610" y="580445"/>
                <a:ext cx="142214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0" name="Txt_Ic"/>
              <p:cNvSpPr txBox="1">
                <a:spLocks noChangeArrowheads="1"/>
              </p:cNvSpPr>
              <p:nvPr/>
            </p:nvSpPr>
            <p:spPr bwMode="auto">
              <a:xfrm>
                <a:off x="7951" y="429371"/>
                <a:ext cx="240891" cy="154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979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61" name="Ib"/>
              <p:cNvCxnSpPr/>
              <p:nvPr/>
            </p:nvCxnSpPr>
            <p:spPr bwMode="auto">
              <a:xfrm>
                <a:off x="55659" y="357809"/>
                <a:ext cx="142214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2" name="Txt_Ib"/>
              <p:cNvSpPr txBox="1">
                <a:spLocks noChangeArrowheads="1"/>
              </p:cNvSpPr>
              <p:nvPr/>
            </p:nvSpPr>
            <p:spPr bwMode="auto">
              <a:xfrm>
                <a:off x="7951" y="222637"/>
                <a:ext cx="240891" cy="154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979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63" name="Ia"/>
              <p:cNvCxnSpPr/>
              <p:nvPr/>
            </p:nvCxnSpPr>
            <p:spPr bwMode="auto">
              <a:xfrm>
                <a:off x="71561" y="143124"/>
                <a:ext cx="143974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4" name="Txt_Ia"/>
              <p:cNvSpPr txBox="1">
                <a:spLocks noChangeArrowheads="1"/>
              </p:cNvSpPr>
              <p:nvPr/>
            </p:nvSpPr>
            <p:spPr bwMode="auto">
              <a:xfrm>
                <a:off x="-40" y="0"/>
                <a:ext cx="240930" cy="154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979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36" name="I_G2"/>
            <p:cNvGrpSpPr/>
            <p:nvPr/>
          </p:nvGrpSpPr>
          <p:grpSpPr>
            <a:xfrm>
              <a:off x="-12" y="978010"/>
              <a:ext cx="353346" cy="600248"/>
              <a:chOff x="-12" y="0"/>
              <a:chExt cx="353346" cy="600248"/>
            </a:xfrm>
          </p:grpSpPr>
          <p:cxnSp>
            <p:nvCxnSpPr>
              <p:cNvPr id="53" name="Ic"/>
              <p:cNvCxnSpPr/>
              <p:nvPr/>
            </p:nvCxnSpPr>
            <p:spPr bwMode="auto">
              <a:xfrm>
                <a:off x="135172" y="588396"/>
                <a:ext cx="143939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4" name="Txt_Ic"/>
              <p:cNvSpPr txBox="1">
                <a:spLocks noChangeArrowheads="1"/>
              </p:cNvSpPr>
              <p:nvPr/>
            </p:nvSpPr>
            <p:spPr bwMode="auto">
              <a:xfrm>
                <a:off x="0" y="445273"/>
                <a:ext cx="353334" cy="154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15545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55" name="Ib"/>
              <p:cNvCxnSpPr/>
              <p:nvPr/>
            </p:nvCxnSpPr>
            <p:spPr bwMode="auto">
              <a:xfrm>
                <a:off x="151074" y="373711"/>
                <a:ext cx="143939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6" name="Txt_Ib"/>
              <p:cNvSpPr txBox="1">
                <a:spLocks noChangeArrowheads="1"/>
              </p:cNvSpPr>
              <p:nvPr/>
            </p:nvSpPr>
            <p:spPr bwMode="auto">
              <a:xfrm>
                <a:off x="-12" y="222636"/>
                <a:ext cx="353334" cy="154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15545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57" name="Ia"/>
              <p:cNvCxnSpPr/>
              <p:nvPr/>
            </p:nvCxnSpPr>
            <p:spPr bwMode="auto">
              <a:xfrm>
                <a:off x="143123" y="143123"/>
                <a:ext cx="143449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8" name="Txt_Ia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53334" cy="154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15545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37" name="I_TB1"/>
            <p:cNvGrpSpPr/>
            <p:nvPr/>
          </p:nvGrpSpPr>
          <p:grpSpPr>
            <a:xfrm>
              <a:off x="1184751" y="15902"/>
              <a:ext cx="663204" cy="755511"/>
              <a:chOff x="182887" y="0"/>
              <a:chExt cx="663204" cy="755511"/>
            </a:xfrm>
          </p:grpSpPr>
          <p:cxnSp>
            <p:nvCxnSpPr>
              <p:cNvPr id="45" name="I_uz"/>
              <p:cNvCxnSpPr/>
              <p:nvPr/>
            </p:nvCxnSpPr>
            <p:spPr bwMode="auto">
              <a:xfrm>
                <a:off x="333955" y="572494"/>
                <a:ext cx="0" cy="143925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triangl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6" name="Txt_I_uz"/>
              <p:cNvSpPr txBox="1">
                <a:spLocks noChangeArrowheads="1"/>
              </p:cNvSpPr>
              <p:nvPr/>
            </p:nvSpPr>
            <p:spPr bwMode="auto">
              <a:xfrm>
                <a:off x="182887" y="636104"/>
                <a:ext cx="128526" cy="119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spcAft>
                    <a:spcPts val="0"/>
                  </a:spcAft>
                </a:pPr>
                <a:r>
                  <a:rPr lang="pl-PL" sz="8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0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7" name="Ic"/>
              <p:cNvCxnSpPr/>
              <p:nvPr/>
            </p:nvCxnSpPr>
            <p:spPr bwMode="auto">
              <a:xfrm>
                <a:off x="667909" y="580444"/>
                <a:ext cx="142222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8" name="Txt_Ic"/>
              <p:cNvSpPr txBox="1">
                <a:spLocks noChangeArrowheads="1"/>
              </p:cNvSpPr>
              <p:nvPr/>
            </p:nvSpPr>
            <p:spPr bwMode="auto">
              <a:xfrm>
                <a:off x="548641" y="429371"/>
                <a:ext cx="297449" cy="119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1597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9" name="Ib"/>
              <p:cNvCxnSpPr/>
              <p:nvPr/>
            </p:nvCxnSpPr>
            <p:spPr bwMode="auto">
              <a:xfrm>
                <a:off x="652007" y="357809"/>
                <a:ext cx="142222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0" name="Txt_Ib"/>
              <p:cNvSpPr txBox="1">
                <a:spLocks noChangeArrowheads="1"/>
              </p:cNvSpPr>
              <p:nvPr/>
            </p:nvSpPr>
            <p:spPr bwMode="auto">
              <a:xfrm>
                <a:off x="548641" y="222637"/>
                <a:ext cx="297450" cy="119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1597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51" name="Ia"/>
              <p:cNvCxnSpPr/>
              <p:nvPr/>
            </p:nvCxnSpPr>
            <p:spPr bwMode="auto">
              <a:xfrm>
                <a:off x="667909" y="143124"/>
                <a:ext cx="143982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2" name="Txt_Ia"/>
              <p:cNvSpPr txBox="1">
                <a:spLocks noChangeArrowheads="1"/>
              </p:cNvSpPr>
              <p:nvPr/>
            </p:nvSpPr>
            <p:spPr bwMode="auto">
              <a:xfrm>
                <a:off x="548640" y="0"/>
                <a:ext cx="297449" cy="119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1597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38" name="I_G1"/>
            <p:cNvGrpSpPr/>
            <p:nvPr/>
          </p:nvGrpSpPr>
          <p:grpSpPr>
            <a:xfrm>
              <a:off x="-20" y="0"/>
              <a:ext cx="353566" cy="600174"/>
              <a:chOff x="-20" y="0"/>
              <a:chExt cx="353566" cy="600174"/>
            </a:xfrm>
          </p:grpSpPr>
          <p:cxnSp>
            <p:nvCxnSpPr>
              <p:cNvPr id="39" name="Ic"/>
              <p:cNvCxnSpPr/>
              <p:nvPr/>
            </p:nvCxnSpPr>
            <p:spPr bwMode="auto">
              <a:xfrm>
                <a:off x="135172" y="588396"/>
                <a:ext cx="143939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0" name="Txt_Ic"/>
              <p:cNvSpPr txBox="1">
                <a:spLocks noChangeArrowheads="1"/>
              </p:cNvSpPr>
              <p:nvPr/>
            </p:nvSpPr>
            <p:spPr bwMode="auto">
              <a:xfrm>
                <a:off x="0" y="445273"/>
                <a:ext cx="353546" cy="1549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25346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1" name="Ib"/>
              <p:cNvCxnSpPr/>
              <p:nvPr/>
            </p:nvCxnSpPr>
            <p:spPr bwMode="auto">
              <a:xfrm>
                <a:off x="151074" y="373711"/>
                <a:ext cx="143939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2" name="Txt_Ib"/>
              <p:cNvSpPr txBox="1">
                <a:spLocks noChangeArrowheads="1"/>
              </p:cNvSpPr>
              <p:nvPr/>
            </p:nvSpPr>
            <p:spPr bwMode="auto">
              <a:xfrm>
                <a:off x="-20" y="198776"/>
                <a:ext cx="353334" cy="154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25346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3" name="Ia"/>
              <p:cNvCxnSpPr/>
              <p:nvPr/>
            </p:nvCxnSpPr>
            <p:spPr bwMode="auto">
              <a:xfrm>
                <a:off x="143123" y="143123"/>
                <a:ext cx="143449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4" name="Txt_Ia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53334" cy="154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25346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</p:grpSp>
      <p:sp>
        <p:nvSpPr>
          <p:cNvPr id="16" name="I_Zwar"/>
          <p:cNvSpPr txBox="1">
            <a:spLocks noChangeArrowheads="1"/>
          </p:cNvSpPr>
          <p:nvPr/>
        </p:nvSpPr>
        <p:spPr bwMode="auto">
          <a:xfrm>
            <a:off x="4145903" y="3015661"/>
            <a:ext cx="297408" cy="35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0" rIns="36000" bIns="0">
            <a:spAutoFit/>
          </a:bodyPr>
          <a:lstStyle/>
          <a:p>
            <a:pPr algn="r" eaLnBrk="0" fontAlgn="base" hangingPunct="0">
              <a:lnSpc>
                <a:spcPct val="130000"/>
              </a:lnSpc>
              <a:spcAft>
                <a:spcPts val="0"/>
              </a:spcAft>
            </a:pPr>
            <a:r>
              <a:rPr lang="en-US" sz="800" kern="1200">
                <a:solidFill>
                  <a:srgbClr val="FF0000"/>
                </a:solidFill>
                <a:effectLst/>
                <a:latin typeface="Cambria Math"/>
                <a:ea typeface="Times New Roman"/>
              </a:rPr>
              <a:t>5304</a:t>
            </a:r>
            <a:endParaRPr lang="pl-PL" sz="1200">
              <a:effectLst/>
              <a:latin typeface="Times New Roman"/>
              <a:ea typeface="Times New Roman"/>
            </a:endParaRPr>
          </a:p>
          <a:p>
            <a:pPr algn="r" eaLnBrk="0" fontAlgn="base" hangingPunct="0">
              <a:lnSpc>
                <a:spcPct val="130000"/>
              </a:lnSpc>
              <a:spcAft>
                <a:spcPts val="0"/>
              </a:spcAft>
            </a:pPr>
            <a:r>
              <a:rPr lang="en-US" sz="800" kern="1200">
                <a:solidFill>
                  <a:srgbClr val="FF0000"/>
                </a:solidFill>
                <a:effectLst/>
                <a:latin typeface="Cambria Math"/>
                <a:ea typeface="Times New Roman"/>
              </a:rPr>
              <a:t>5304</a:t>
            </a:r>
            <a:endParaRPr lang="pl-PL" sz="1200">
              <a:effectLst/>
              <a:latin typeface="Times New Roman"/>
              <a:ea typeface="Times New Roman"/>
            </a:endParaRPr>
          </a:p>
          <a:p>
            <a:pPr algn="r" eaLnBrk="0" fontAlgn="base" hangingPunct="0">
              <a:lnSpc>
                <a:spcPct val="130000"/>
              </a:lnSpc>
              <a:spcAft>
                <a:spcPts val="0"/>
              </a:spcAft>
            </a:pPr>
            <a:r>
              <a:rPr lang="en-US" sz="800" kern="1200">
                <a:solidFill>
                  <a:srgbClr val="FF0000"/>
                </a:solidFill>
                <a:effectLst/>
                <a:latin typeface="Cambria Math"/>
                <a:ea typeface="Times New Roman"/>
              </a:rPr>
              <a:t>5304</a:t>
            </a:r>
            <a:endParaRPr lang="pl-PL" sz="1200">
              <a:effectLst/>
              <a:latin typeface="Times New Roman"/>
              <a:ea typeface="Times New Roman"/>
            </a:endParaRPr>
          </a:p>
        </p:txBody>
      </p:sp>
      <p:grpSp>
        <p:nvGrpSpPr>
          <p:cNvPr id="17" name="Zwarcie"/>
          <p:cNvGrpSpPr>
            <a:grpSpLocks/>
          </p:cNvGrpSpPr>
          <p:nvPr/>
        </p:nvGrpSpPr>
        <p:grpSpPr bwMode="auto">
          <a:xfrm>
            <a:off x="4033789" y="2972531"/>
            <a:ext cx="117469" cy="311142"/>
            <a:chOff x="4380" y="834"/>
            <a:chExt cx="188" cy="491"/>
          </a:xfrm>
        </p:grpSpPr>
        <p:cxnSp>
          <p:nvCxnSpPr>
            <p:cNvPr id="23" name="AutoShape 169"/>
            <p:cNvCxnSpPr>
              <a:cxnSpLocks noChangeShapeType="1"/>
            </p:cNvCxnSpPr>
            <p:nvPr/>
          </p:nvCxnSpPr>
          <p:spPr bwMode="auto">
            <a:xfrm flipH="1">
              <a:off x="4394" y="834"/>
              <a:ext cx="116" cy="229"/>
            </a:xfrm>
            <a:prstGeom prst="straightConnector1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168"/>
            <p:cNvCxnSpPr>
              <a:cxnSpLocks noChangeShapeType="1"/>
            </p:cNvCxnSpPr>
            <p:nvPr/>
          </p:nvCxnSpPr>
          <p:spPr bwMode="auto">
            <a:xfrm flipV="1">
              <a:off x="4387" y="1006"/>
              <a:ext cx="178" cy="74"/>
            </a:xfrm>
            <a:prstGeom prst="straightConnector1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167"/>
            <p:cNvCxnSpPr>
              <a:cxnSpLocks noChangeShapeType="1"/>
            </p:cNvCxnSpPr>
            <p:nvPr/>
          </p:nvCxnSpPr>
          <p:spPr bwMode="auto">
            <a:xfrm flipH="1">
              <a:off x="4380" y="1003"/>
              <a:ext cx="188" cy="322"/>
            </a:xfrm>
            <a:prstGeom prst="straightConnector1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" name="Tytuł"/>
          <p:cNvSpPr txBox="1">
            <a:spLocks noChangeArrowheads="1"/>
          </p:cNvSpPr>
          <p:nvPr/>
        </p:nvSpPr>
        <p:spPr bwMode="auto">
          <a:xfrm>
            <a:off x="2483768" y="332656"/>
            <a:ext cx="434574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Przykładowe  wyniki obliczeń zwarcia trójfazowego</a:t>
            </a:r>
            <a:endParaRPr kumimoji="1" lang="pl-PL" sz="1400" b="1" i="1" ker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83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rostyUkłPrzes"/>
          <p:cNvGrpSpPr/>
          <p:nvPr/>
        </p:nvGrpSpPr>
        <p:grpSpPr>
          <a:xfrm>
            <a:off x="1144086" y="2045785"/>
            <a:ext cx="7532370" cy="2790701"/>
            <a:chOff x="805815" y="2117793"/>
            <a:chExt cx="7532370" cy="2790701"/>
          </a:xfrm>
        </p:grpSpPr>
        <p:grpSp>
          <p:nvGrpSpPr>
            <p:cNvPr id="317" name="Szyny_EL"/>
            <p:cNvGrpSpPr/>
            <p:nvPr/>
          </p:nvGrpSpPr>
          <p:grpSpPr>
            <a:xfrm>
              <a:off x="3315955" y="2143671"/>
              <a:ext cx="694649" cy="2756468"/>
              <a:chOff x="0" y="0"/>
              <a:chExt cx="694690" cy="2756673"/>
            </a:xfrm>
          </p:grpSpPr>
          <p:sp>
            <p:nvSpPr>
              <p:cNvPr id="318" name="Txt_220kV"/>
              <p:cNvSpPr txBox="1">
                <a:spLocks noChangeArrowheads="1"/>
              </p:cNvSpPr>
              <p:nvPr/>
            </p:nvSpPr>
            <p:spPr bwMode="auto">
              <a:xfrm>
                <a:off x="0" y="2639833"/>
                <a:ext cx="694690" cy="116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Aft>
                    <a:spcPts val="0"/>
                  </a:spcAft>
                </a:pPr>
                <a:r>
                  <a:rPr lang="en-US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220 kV/139,7kV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319" name="Szyn_220_p"/>
              <p:cNvCxnSpPr/>
              <p:nvPr/>
            </p:nvCxnSpPr>
            <p:spPr bwMode="auto">
              <a:xfrm>
                <a:off x="166977" y="0"/>
                <a:ext cx="0" cy="2591597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0" name="Szyn_220_p"/>
              <p:cNvCxnSpPr/>
              <p:nvPr/>
            </p:nvCxnSpPr>
            <p:spPr bwMode="auto">
              <a:xfrm flipH="1">
                <a:off x="278295" y="7951"/>
                <a:ext cx="0" cy="2591597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1" name="Szyn_220_p"/>
              <p:cNvCxnSpPr/>
              <p:nvPr/>
            </p:nvCxnSpPr>
            <p:spPr bwMode="auto">
              <a:xfrm flipH="1">
                <a:off x="389614" y="0"/>
                <a:ext cx="0" cy="2591597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11" name="Sieć"/>
            <p:cNvGrpSpPr/>
            <p:nvPr/>
          </p:nvGrpSpPr>
          <p:grpSpPr>
            <a:xfrm>
              <a:off x="805815" y="2117793"/>
              <a:ext cx="7532370" cy="2790701"/>
              <a:chOff x="0" y="0"/>
              <a:chExt cx="7532811" cy="2790908"/>
            </a:xfrm>
          </p:grpSpPr>
          <p:grpSp>
            <p:nvGrpSpPr>
              <p:cNvPr id="412" name="SEE"/>
              <p:cNvGrpSpPr/>
              <p:nvPr/>
            </p:nvGrpSpPr>
            <p:grpSpPr>
              <a:xfrm>
                <a:off x="6838121" y="95416"/>
                <a:ext cx="694690" cy="808603"/>
                <a:chOff x="0" y="0"/>
                <a:chExt cx="694690" cy="808603"/>
              </a:xfrm>
            </p:grpSpPr>
            <p:sp>
              <p:nvSpPr>
                <p:cNvPr id="593" name="Txt_SEE"/>
                <p:cNvSpPr txBox="1">
                  <a:spLocks noChangeArrowheads="1"/>
                </p:cNvSpPr>
                <p:nvPr/>
              </p:nvSpPr>
              <p:spPr bwMode="auto">
                <a:xfrm>
                  <a:off x="182880" y="0"/>
                  <a:ext cx="192405" cy="1168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fontAlgn="base" hangingPunct="0">
                    <a:spcAft>
                      <a:spcPts val="0"/>
                    </a:spcAft>
                  </a:pPr>
                  <a:r>
                    <a:rPr lang="en-US" sz="800" b="1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SEE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594" name="Txt_400kV"/>
                <p:cNvSpPr txBox="1">
                  <a:spLocks noChangeArrowheads="1"/>
                </p:cNvSpPr>
                <p:nvPr/>
              </p:nvSpPr>
              <p:spPr bwMode="auto">
                <a:xfrm>
                  <a:off x="0" y="691763"/>
                  <a:ext cx="694690" cy="1168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fontAlgn="base" hangingPunct="0">
                    <a:spcAft>
                      <a:spcPts val="0"/>
                    </a:spcAft>
                  </a:pPr>
                  <a:r>
                    <a:rPr lang="en-US" sz="800" b="1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400 kV/254,0kV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grpSp>
              <p:nvGrpSpPr>
                <p:cNvPr id="595" name="Falka"/>
                <p:cNvGrpSpPr/>
                <p:nvPr/>
              </p:nvGrpSpPr>
              <p:grpSpPr>
                <a:xfrm>
                  <a:off x="214686" y="254441"/>
                  <a:ext cx="146051" cy="71121"/>
                  <a:chOff x="-3739" y="0"/>
                  <a:chExt cx="147366" cy="71927"/>
                </a:xfrm>
              </p:grpSpPr>
              <p:sp>
                <p:nvSpPr>
                  <p:cNvPr id="603" name="Arc 179"/>
                  <p:cNvSpPr>
                    <a:spLocks/>
                  </p:cNvSpPr>
                  <p:nvPr/>
                </p:nvSpPr>
                <p:spPr bwMode="auto">
                  <a:xfrm flipH="1" flipV="1">
                    <a:off x="-3739" y="35626"/>
                    <a:ext cx="72375" cy="36301"/>
                  </a:xfrm>
                  <a:custGeom>
                    <a:avLst/>
                    <a:gdLst>
                      <a:gd name="T0" fmla="*/ 0 w 43200"/>
                      <a:gd name="T1" fmla="*/ 0 h 22519"/>
                      <a:gd name="T2" fmla="*/ 0 w 43200"/>
                      <a:gd name="T3" fmla="*/ 0 h 22519"/>
                      <a:gd name="T4" fmla="*/ 0 w 43200"/>
                      <a:gd name="T5" fmla="*/ 0 h 22519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519"/>
                      <a:gd name="T11" fmla="*/ 43200 w 43200"/>
                      <a:gd name="T12" fmla="*/ 22519 h 2251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519" fill="none" extrusionOk="0">
                        <a:moveTo>
                          <a:pt x="19" y="22519"/>
                        </a:moveTo>
                        <a:cubicBezTo>
                          <a:pt x="6" y="22212"/>
                          <a:pt x="0" y="2190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</a:path>
                      <a:path w="43200" h="22519" stroke="0" extrusionOk="0">
                        <a:moveTo>
                          <a:pt x="19" y="22519"/>
                        </a:moveTo>
                        <a:cubicBezTo>
                          <a:pt x="6" y="22212"/>
                          <a:pt x="0" y="2190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  <a:lnTo>
                          <a:pt x="21600" y="21600"/>
                        </a:lnTo>
                        <a:lnTo>
                          <a:pt x="19" y="22519"/>
                        </a:lnTo>
                        <a:close/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604" name="Arc 178"/>
                  <p:cNvSpPr>
                    <a:spLocks/>
                  </p:cNvSpPr>
                  <p:nvPr/>
                </p:nvSpPr>
                <p:spPr bwMode="auto">
                  <a:xfrm flipH="1">
                    <a:off x="71252" y="0"/>
                    <a:ext cx="72375" cy="43943"/>
                  </a:xfrm>
                  <a:custGeom>
                    <a:avLst/>
                    <a:gdLst>
                      <a:gd name="T0" fmla="*/ 0 w 43200"/>
                      <a:gd name="T1" fmla="*/ 0 h 22519"/>
                      <a:gd name="T2" fmla="*/ 0 w 43200"/>
                      <a:gd name="T3" fmla="*/ 0 h 22519"/>
                      <a:gd name="T4" fmla="*/ 0 w 43200"/>
                      <a:gd name="T5" fmla="*/ 0 h 22519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519"/>
                      <a:gd name="T11" fmla="*/ 43200 w 43200"/>
                      <a:gd name="T12" fmla="*/ 22519 h 2251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519" fill="none" extrusionOk="0">
                        <a:moveTo>
                          <a:pt x="19" y="22519"/>
                        </a:moveTo>
                        <a:cubicBezTo>
                          <a:pt x="6" y="22212"/>
                          <a:pt x="0" y="2190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</a:path>
                      <a:path w="43200" h="22519" stroke="0" extrusionOk="0">
                        <a:moveTo>
                          <a:pt x="19" y="22519"/>
                        </a:moveTo>
                        <a:cubicBezTo>
                          <a:pt x="6" y="22212"/>
                          <a:pt x="0" y="2190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  <a:lnTo>
                          <a:pt x="21600" y="21600"/>
                        </a:lnTo>
                        <a:lnTo>
                          <a:pt x="19" y="22519"/>
                        </a:lnTo>
                        <a:close/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96" name="Falka"/>
                <p:cNvGrpSpPr/>
                <p:nvPr/>
              </p:nvGrpSpPr>
              <p:grpSpPr>
                <a:xfrm>
                  <a:off x="214686" y="333954"/>
                  <a:ext cx="146051" cy="71120"/>
                  <a:chOff x="-3739" y="0"/>
                  <a:chExt cx="147366" cy="71926"/>
                </a:xfrm>
              </p:grpSpPr>
              <p:sp>
                <p:nvSpPr>
                  <p:cNvPr id="601" name="Arc 179"/>
                  <p:cNvSpPr>
                    <a:spLocks/>
                  </p:cNvSpPr>
                  <p:nvPr/>
                </p:nvSpPr>
                <p:spPr bwMode="auto">
                  <a:xfrm flipH="1" flipV="1">
                    <a:off x="-3739" y="35625"/>
                    <a:ext cx="72375" cy="36301"/>
                  </a:xfrm>
                  <a:custGeom>
                    <a:avLst/>
                    <a:gdLst>
                      <a:gd name="T0" fmla="*/ 0 w 43200"/>
                      <a:gd name="T1" fmla="*/ 0 h 22519"/>
                      <a:gd name="T2" fmla="*/ 0 w 43200"/>
                      <a:gd name="T3" fmla="*/ 0 h 22519"/>
                      <a:gd name="T4" fmla="*/ 0 w 43200"/>
                      <a:gd name="T5" fmla="*/ 0 h 22519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519"/>
                      <a:gd name="T11" fmla="*/ 43200 w 43200"/>
                      <a:gd name="T12" fmla="*/ 22519 h 2251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519" fill="none" extrusionOk="0">
                        <a:moveTo>
                          <a:pt x="19" y="22519"/>
                        </a:moveTo>
                        <a:cubicBezTo>
                          <a:pt x="6" y="22212"/>
                          <a:pt x="0" y="2190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</a:path>
                      <a:path w="43200" h="22519" stroke="0" extrusionOk="0">
                        <a:moveTo>
                          <a:pt x="19" y="22519"/>
                        </a:moveTo>
                        <a:cubicBezTo>
                          <a:pt x="6" y="22212"/>
                          <a:pt x="0" y="2190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  <a:lnTo>
                          <a:pt x="21600" y="21600"/>
                        </a:lnTo>
                        <a:lnTo>
                          <a:pt x="19" y="22519"/>
                        </a:lnTo>
                        <a:close/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602" name="Arc 178"/>
                  <p:cNvSpPr>
                    <a:spLocks/>
                  </p:cNvSpPr>
                  <p:nvPr/>
                </p:nvSpPr>
                <p:spPr bwMode="auto">
                  <a:xfrm flipH="1">
                    <a:off x="71252" y="0"/>
                    <a:ext cx="72375" cy="43943"/>
                  </a:xfrm>
                  <a:custGeom>
                    <a:avLst/>
                    <a:gdLst>
                      <a:gd name="T0" fmla="*/ 0 w 43200"/>
                      <a:gd name="T1" fmla="*/ 0 h 22519"/>
                      <a:gd name="T2" fmla="*/ 0 w 43200"/>
                      <a:gd name="T3" fmla="*/ 0 h 22519"/>
                      <a:gd name="T4" fmla="*/ 0 w 43200"/>
                      <a:gd name="T5" fmla="*/ 0 h 22519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519"/>
                      <a:gd name="T11" fmla="*/ 43200 w 43200"/>
                      <a:gd name="T12" fmla="*/ 22519 h 2251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519" fill="none" extrusionOk="0">
                        <a:moveTo>
                          <a:pt x="19" y="22519"/>
                        </a:moveTo>
                        <a:cubicBezTo>
                          <a:pt x="6" y="22212"/>
                          <a:pt x="0" y="2190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</a:path>
                      <a:path w="43200" h="22519" stroke="0" extrusionOk="0">
                        <a:moveTo>
                          <a:pt x="19" y="22519"/>
                        </a:moveTo>
                        <a:cubicBezTo>
                          <a:pt x="6" y="22212"/>
                          <a:pt x="0" y="2190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  <a:lnTo>
                          <a:pt x="21600" y="21600"/>
                        </a:lnTo>
                        <a:lnTo>
                          <a:pt x="19" y="22519"/>
                        </a:lnTo>
                        <a:close/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97" name="Falka"/>
                <p:cNvGrpSpPr/>
                <p:nvPr/>
              </p:nvGrpSpPr>
              <p:grpSpPr>
                <a:xfrm>
                  <a:off x="222637" y="405516"/>
                  <a:ext cx="146051" cy="71120"/>
                  <a:chOff x="-3739" y="0"/>
                  <a:chExt cx="147366" cy="71926"/>
                </a:xfrm>
              </p:grpSpPr>
              <p:sp>
                <p:nvSpPr>
                  <p:cNvPr id="599" name="Arc 179"/>
                  <p:cNvSpPr>
                    <a:spLocks/>
                  </p:cNvSpPr>
                  <p:nvPr/>
                </p:nvSpPr>
                <p:spPr bwMode="auto">
                  <a:xfrm flipH="1" flipV="1">
                    <a:off x="-3739" y="35625"/>
                    <a:ext cx="72375" cy="36301"/>
                  </a:xfrm>
                  <a:custGeom>
                    <a:avLst/>
                    <a:gdLst>
                      <a:gd name="T0" fmla="*/ 0 w 43200"/>
                      <a:gd name="T1" fmla="*/ 0 h 22519"/>
                      <a:gd name="T2" fmla="*/ 0 w 43200"/>
                      <a:gd name="T3" fmla="*/ 0 h 22519"/>
                      <a:gd name="T4" fmla="*/ 0 w 43200"/>
                      <a:gd name="T5" fmla="*/ 0 h 22519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519"/>
                      <a:gd name="T11" fmla="*/ 43200 w 43200"/>
                      <a:gd name="T12" fmla="*/ 22519 h 2251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519" fill="none" extrusionOk="0">
                        <a:moveTo>
                          <a:pt x="19" y="22519"/>
                        </a:moveTo>
                        <a:cubicBezTo>
                          <a:pt x="6" y="22212"/>
                          <a:pt x="0" y="2190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</a:path>
                      <a:path w="43200" h="22519" stroke="0" extrusionOk="0">
                        <a:moveTo>
                          <a:pt x="19" y="22519"/>
                        </a:moveTo>
                        <a:cubicBezTo>
                          <a:pt x="6" y="22212"/>
                          <a:pt x="0" y="2190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  <a:lnTo>
                          <a:pt x="21600" y="21600"/>
                        </a:lnTo>
                        <a:lnTo>
                          <a:pt x="19" y="22519"/>
                        </a:lnTo>
                        <a:close/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600" name="Arc 178"/>
                  <p:cNvSpPr>
                    <a:spLocks/>
                  </p:cNvSpPr>
                  <p:nvPr/>
                </p:nvSpPr>
                <p:spPr bwMode="auto">
                  <a:xfrm flipH="1">
                    <a:off x="71252" y="0"/>
                    <a:ext cx="72375" cy="43943"/>
                  </a:xfrm>
                  <a:custGeom>
                    <a:avLst/>
                    <a:gdLst>
                      <a:gd name="T0" fmla="*/ 0 w 43200"/>
                      <a:gd name="T1" fmla="*/ 0 h 22519"/>
                      <a:gd name="T2" fmla="*/ 0 w 43200"/>
                      <a:gd name="T3" fmla="*/ 0 h 22519"/>
                      <a:gd name="T4" fmla="*/ 0 w 43200"/>
                      <a:gd name="T5" fmla="*/ 0 h 22519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519"/>
                      <a:gd name="T11" fmla="*/ 43200 w 43200"/>
                      <a:gd name="T12" fmla="*/ 22519 h 2251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519" fill="none" extrusionOk="0">
                        <a:moveTo>
                          <a:pt x="19" y="22519"/>
                        </a:moveTo>
                        <a:cubicBezTo>
                          <a:pt x="6" y="22212"/>
                          <a:pt x="0" y="2190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</a:path>
                      <a:path w="43200" h="22519" stroke="0" extrusionOk="0">
                        <a:moveTo>
                          <a:pt x="19" y="22519"/>
                        </a:moveTo>
                        <a:cubicBezTo>
                          <a:pt x="6" y="22212"/>
                          <a:pt x="0" y="2190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  <a:lnTo>
                          <a:pt x="21600" y="21600"/>
                        </a:lnTo>
                        <a:lnTo>
                          <a:pt x="19" y="22519"/>
                        </a:lnTo>
                        <a:close/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  <p:sp>
              <p:nvSpPr>
                <p:cNvPr id="598" name="Oval 180"/>
                <p:cNvSpPr>
                  <a:spLocks noChangeArrowheads="1"/>
                </p:cNvSpPr>
                <p:nvPr/>
              </p:nvSpPr>
              <p:spPr bwMode="auto">
                <a:xfrm>
                  <a:off x="111319" y="182880"/>
                  <a:ext cx="359410" cy="359410"/>
                </a:xfrm>
                <a:prstGeom prst="ellips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413" name="ATRG_SEE"/>
              <p:cNvGrpSpPr/>
              <p:nvPr/>
            </p:nvGrpSpPr>
            <p:grpSpPr>
              <a:xfrm>
                <a:off x="6225871" y="278296"/>
                <a:ext cx="769786" cy="437321"/>
                <a:chOff x="0" y="0"/>
                <a:chExt cx="769786" cy="437321"/>
              </a:xfrm>
            </p:grpSpPr>
            <p:cxnSp>
              <p:nvCxnSpPr>
                <p:cNvPr id="588" name="Line_100"/>
                <p:cNvCxnSpPr/>
                <p:nvPr/>
              </p:nvCxnSpPr>
              <p:spPr bwMode="auto">
                <a:xfrm flipV="1">
                  <a:off x="214685" y="0"/>
                  <a:ext cx="395605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89" name="Line_100"/>
                <p:cNvCxnSpPr/>
                <p:nvPr/>
              </p:nvCxnSpPr>
              <p:spPr bwMode="auto">
                <a:xfrm flipH="1" flipV="1">
                  <a:off x="612250" y="0"/>
                  <a:ext cx="125730" cy="12573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0" name="Line_100"/>
                <p:cNvCxnSpPr/>
                <p:nvPr/>
              </p:nvCxnSpPr>
              <p:spPr bwMode="auto">
                <a:xfrm flipV="1">
                  <a:off x="119269" y="214685"/>
                  <a:ext cx="611505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1" name="Line_100"/>
                <p:cNvCxnSpPr/>
                <p:nvPr/>
              </p:nvCxnSpPr>
              <p:spPr bwMode="auto">
                <a:xfrm flipH="1">
                  <a:off x="644056" y="310100"/>
                  <a:ext cx="125730" cy="12573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2" name="Line_100"/>
                <p:cNvCxnSpPr/>
                <p:nvPr/>
              </p:nvCxnSpPr>
              <p:spPr bwMode="auto">
                <a:xfrm flipV="1">
                  <a:off x="0" y="437321"/>
                  <a:ext cx="64770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414" name="Szyny_ATRD"/>
              <p:cNvGrpSpPr/>
              <p:nvPr/>
            </p:nvGrpSpPr>
            <p:grpSpPr>
              <a:xfrm>
                <a:off x="6233822" y="55659"/>
                <a:ext cx="215900" cy="756001"/>
                <a:chOff x="0" y="-132906"/>
                <a:chExt cx="215900" cy="756892"/>
              </a:xfrm>
            </p:grpSpPr>
            <p:cxnSp>
              <p:nvCxnSpPr>
                <p:cNvPr id="585" name="Szyn_220_Lp"/>
                <p:cNvCxnSpPr/>
                <p:nvPr/>
              </p:nvCxnSpPr>
              <p:spPr bwMode="auto">
                <a:xfrm>
                  <a:off x="0" y="-132905"/>
                  <a:ext cx="0" cy="756891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86" name="Szyn_220_L"/>
                <p:cNvCxnSpPr/>
                <p:nvPr/>
              </p:nvCxnSpPr>
              <p:spPr bwMode="auto">
                <a:xfrm>
                  <a:off x="107950" y="-132905"/>
                  <a:ext cx="0" cy="756891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87" name="Szyn_220_L"/>
                <p:cNvCxnSpPr/>
                <p:nvPr/>
              </p:nvCxnSpPr>
              <p:spPr bwMode="auto">
                <a:xfrm>
                  <a:off x="215900" y="-132906"/>
                  <a:ext cx="0" cy="756891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415" name="ATR_Szyny_ATRG"/>
              <p:cNvGrpSpPr/>
              <p:nvPr/>
            </p:nvGrpSpPr>
            <p:grpSpPr>
              <a:xfrm>
                <a:off x="5526156" y="166977"/>
                <a:ext cx="911270" cy="437322"/>
                <a:chOff x="0" y="0"/>
                <a:chExt cx="911270" cy="437322"/>
              </a:xfrm>
            </p:grpSpPr>
            <p:cxnSp>
              <p:nvCxnSpPr>
                <p:cNvPr id="581" name="Line_100"/>
                <p:cNvCxnSpPr/>
                <p:nvPr/>
              </p:nvCxnSpPr>
              <p:spPr bwMode="auto">
                <a:xfrm flipV="1">
                  <a:off x="0" y="7952"/>
                  <a:ext cx="126000" cy="12600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82" name="Line_100"/>
                <p:cNvCxnSpPr/>
                <p:nvPr/>
              </p:nvCxnSpPr>
              <p:spPr bwMode="auto">
                <a:xfrm flipV="1">
                  <a:off x="119270" y="437322"/>
                  <a:ext cx="57600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83" name="Line_100"/>
                <p:cNvCxnSpPr/>
                <p:nvPr/>
              </p:nvCxnSpPr>
              <p:spPr bwMode="auto">
                <a:xfrm flipV="1">
                  <a:off x="87464" y="222637"/>
                  <a:ext cx="72000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84" name="Line_100"/>
                <p:cNvCxnSpPr/>
                <p:nvPr/>
              </p:nvCxnSpPr>
              <p:spPr bwMode="auto">
                <a:xfrm flipV="1">
                  <a:off x="119270" y="0"/>
                  <a:ext cx="79200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416" name="ATRT"/>
              <p:cNvGrpSpPr/>
              <p:nvPr/>
            </p:nvGrpSpPr>
            <p:grpSpPr>
              <a:xfrm>
                <a:off x="5351227" y="397565"/>
                <a:ext cx="847532" cy="466698"/>
                <a:chOff x="0" y="0"/>
                <a:chExt cx="847532" cy="466698"/>
              </a:xfrm>
            </p:grpSpPr>
            <p:sp>
              <p:nvSpPr>
                <p:cNvPr id="573" name="Txt_30kV"/>
                <p:cNvSpPr txBox="1">
                  <a:spLocks noChangeArrowheads="1"/>
                </p:cNvSpPr>
                <p:nvPr/>
              </p:nvSpPr>
              <p:spPr bwMode="auto">
                <a:xfrm>
                  <a:off x="254442" y="349858"/>
                  <a:ext cx="593090" cy="1168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fontAlgn="base" hangingPunct="0">
                    <a:spcAft>
                      <a:spcPts val="0"/>
                    </a:spcAft>
                  </a:pPr>
                  <a:r>
                    <a:rPr lang="en-US" sz="800" b="1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30 kV/19,0kV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cxnSp>
              <p:nvCxnSpPr>
                <p:cNvPr id="574" name="Line 170"/>
                <p:cNvCxnSpPr/>
                <p:nvPr/>
              </p:nvCxnSpPr>
              <p:spPr bwMode="auto">
                <a:xfrm flipH="1">
                  <a:off x="103367" y="222637"/>
                  <a:ext cx="0" cy="179868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75" name="Line 170"/>
                <p:cNvCxnSpPr/>
                <p:nvPr/>
              </p:nvCxnSpPr>
              <p:spPr bwMode="auto">
                <a:xfrm flipH="1">
                  <a:off x="31806" y="389614"/>
                  <a:ext cx="14351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76" name="Oval 17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15265" cy="215440"/>
                </a:xfrm>
                <a:prstGeom prst="ellips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grpSp>
              <p:nvGrpSpPr>
                <p:cNvPr id="577" name="Trójkąt"/>
                <p:cNvGrpSpPr/>
                <p:nvPr/>
              </p:nvGrpSpPr>
              <p:grpSpPr>
                <a:xfrm>
                  <a:off x="71562" y="71562"/>
                  <a:ext cx="107585" cy="71568"/>
                  <a:chOff x="0" y="0"/>
                  <a:chExt cx="143510" cy="107315"/>
                </a:xfrm>
              </p:grpSpPr>
              <p:cxnSp>
                <p:nvCxnSpPr>
                  <p:cNvPr id="578" name="Line 172"/>
                  <p:cNvCxnSpPr/>
                  <p:nvPr/>
                </p:nvCxnSpPr>
                <p:spPr bwMode="auto">
                  <a:xfrm flipH="1">
                    <a:off x="3657" y="0"/>
                    <a:ext cx="71755" cy="10731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79" name="Line 172"/>
                  <p:cNvCxnSpPr/>
                  <p:nvPr/>
                </p:nvCxnSpPr>
                <p:spPr bwMode="auto">
                  <a:xfrm>
                    <a:off x="69494" y="0"/>
                    <a:ext cx="71755" cy="10731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80" name="Line 172"/>
                  <p:cNvCxnSpPr/>
                  <p:nvPr/>
                </p:nvCxnSpPr>
                <p:spPr bwMode="auto">
                  <a:xfrm>
                    <a:off x="0" y="106070"/>
                    <a:ext cx="14351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grpSp>
            <p:nvGrpSpPr>
              <p:cNvPr id="417" name="ATR"/>
              <p:cNvGrpSpPr/>
              <p:nvPr/>
            </p:nvGrpSpPr>
            <p:grpSpPr>
              <a:xfrm>
                <a:off x="4882100" y="0"/>
                <a:ext cx="762635" cy="909651"/>
                <a:chOff x="0" y="0"/>
                <a:chExt cx="762635" cy="909651"/>
              </a:xfrm>
            </p:grpSpPr>
            <p:sp>
              <p:nvSpPr>
                <p:cNvPr id="561" name="Txt_ATR"/>
                <p:cNvSpPr txBox="1">
                  <a:spLocks noChangeArrowheads="1"/>
                </p:cNvSpPr>
                <p:nvPr/>
              </p:nvSpPr>
              <p:spPr bwMode="auto">
                <a:xfrm>
                  <a:off x="365760" y="0"/>
                  <a:ext cx="214630" cy="1168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fontAlgn="base" hangingPunct="0">
                    <a:spcAft>
                      <a:spcPts val="0"/>
                    </a:spcAft>
                  </a:pPr>
                  <a:r>
                    <a:rPr lang="en-US" sz="800" b="1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ATR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grpSp>
              <p:nvGrpSpPr>
                <p:cNvPr id="562" name="Gwiazda"/>
                <p:cNvGrpSpPr/>
                <p:nvPr/>
              </p:nvGrpSpPr>
              <p:grpSpPr>
                <a:xfrm>
                  <a:off x="294199" y="294198"/>
                  <a:ext cx="143827" cy="144631"/>
                  <a:chOff x="36967" y="36198"/>
                  <a:chExt cx="144950" cy="145096"/>
                </a:xfrm>
              </p:grpSpPr>
              <p:cxnSp>
                <p:nvCxnSpPr>
                  <p:cNvPr id="570" name="Line 172"/>
                  <p:cNvCxnSpPr/>
                  <p:nvPr/>
                </p:nvCxnSpPr>
                <p:spPr bwMode="auto">
                  <a:xfrm flipH="1">
                    <a:off x="36967" y="113008"/>
                    <a:ext cx="69713" cy="68029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71" name="Line 172"/>
                  <p:cNvCxnSpPr/>
                  <p:nvPr/>
                </p:nvCxnSpPr>
                <p:spPr bwMode="auto">
                  <a:xfrm>
                    <a:off x="108642" y="108642"/>
                    <a:ext cx="73275" cy="7265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72" name="Line 172"/>
                  <p:cNvCxnSpPr/>
                  <p:nvPr/>
                </p:nvCxnSpPr>
                <p:spPr bwMode="auto">
                  <a:xfrm flipH="1">
                    <a:off x="108452" y="36198"/>
                    <a:ext cx="810" cy="7180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563" name="Uziom"/>
                <p:cNvGrpSpPr/>
                <p:nvPr/>
              </p:nvGrpSpPr>
              <p:grpSpPr>
                <a:xfrm>
                  <a:off x="294199" y="373711"/>
                  <a:ext cx="143510" cy="516070"/>
                  <a:chOff x="0" y="-305644"/>
                  <a:chExt cx="143510" cy="518400"/>
                </a:xfrm>
              </p:grpSpPr>
              <p:cxnSp>
                <p:nvCxnSpPr>
                  <p:cNvPr id="566" name="Line 172"/>
                  <p:cNvCxnSpPr/>
                  <p:nvPr/>
                </p:nvCxnSpPr>
                <p:spPr bwMode="auto">
                  <a:xfrm>
                    <a:off x="72428" y="-305644"/>
                    <a:ext cx="0" cy="43375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67" name="Line 172"/>
                  <p:cNvCxnSpPr/>
                  <p:nvPr/>
                </p:nvCxnSpPr>
                <p:spPr bwMode="auto">
                  <a:xfrm>
                    <a:off x="0" y="128744"/>
                    <a:ext cx="14351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68" name="Line 172"/>
                  <p:cNvCxnSpPr/>
                  <p:nvPr/>
                </p:nvCxnSpPr>
                <p:spPr bwMode="auto">
                  <a:xfrm>
                    <a:off x="36214" y="165103"/>
                    <a:ext cx="71755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69" name="Line 172"/>
                  <p:cNvCxnSpPr/>
                  <p:nvPr/>
                </p:nvCxnSpPr>
                <p:spPr bwMode="auto">
                  <a:xfrm>
                    <a:off x="54321" y="212756"/>
                    <a:ext cx="3600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564" name="Łuk 563"/>
                <p:cNvSpPr/>
                <p:nvPr/>
              </p:nvSpPr>
              <p:spPr bwMode="auto">
                <a:xfrm>
                  <a:off x="0" y="190831"/>
                  <a:ext cx="762635" cy="718820"/>
                </a:xfrm>
                <a:prstGeom prst="arc">
                  <a:avLst>
                    <a:gd name="adj1" fmla="val 16200000"/>
                    <a:gd name="adj2" fmla="val 502980"/>
                  </a:avLst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565" name="Oval 175"/>
                <p:cNvSpPr>
                  <a:spLocks noChangeArrowheads="1"/>
                </p:cNvSpPr>
                <p:nvPr/>
              </p:nvSpPr>
              <p:spPr bwMode="auto">
                <a:xfrm>
                  <a:off x="214686" y="190831"/>
                  <a:ext cx="358123" cy="359113"/>
                </a:xfrm>
                <a:prstGeom prst="ellips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418" name="Szyny_ATRD_ATR"/>
              <p:cNvGrpSpPr/>
              <p:nvPr/>
            </p:nvGrpSpPr>
            <p:grpSpPr>
              <a:xfrm>
                <a:off x="4381168" y="166977"/>
                <a:ext cx="769786" cy="437322"/>
                <a:chOff x="0" y="0"/>
                <a:chExt cx="769786" cy="437322"/>
              </a:xfrm>
            </p:grpSpPr>
            <p:cxnSp>
              <p:nvCxnSpPr>
                <p:cNvPr id="556" name="Line_100"/>
                <p:cNvCxnSpPr/>
                <p:nvPr/>
              </p:nvCxnSpPr>
              <p:spPr bwMode="auto">
                <a:xfrm flipH="1">
                  <a:off x="644056" y="310101"/>
                  <a:ext cx="125730" cy="12573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57" name="Line_100"/>
                <p:cNvCxnSpPr/>
                <p:nvPr/>
              </p:nvCxnSpPr>
              <p:spPr bwMode="auto">
                <a:xfrm flipV="1">
                  <a:off x="222637" y="0"/>
                  <a:ext cx="39600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58" name="Line_100"/>
                <p:cNvCxnSpPr/>
                <p:nvPr/>
              </p:nvCxnSpPr>
              <p:spPr bwMode="auto">
                <a:xfrm flipH="1" flipV="1">
                  <a:off x="612251" y="0"/>
                  <a:ext cx="125730" cy="12573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59" name="Line_100"/>
                <p:cNvCxnSpPr/>
                <p:nvPr/>
              </p:nvCxnSpPr>
              <p:spPr bwMode="auto">
                <a:xfrm flipV="1">
                  <a:off x="111319" y="222637"/>
                  <a:ext cx="61200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60" name="Line_100"/>
                <p:cNvCxnSpPr/>
                <p:nvPr/>
              </p:nvCxnSpPr>
              <p:spPr bwMode="auto">
                <a:xfrm flipV="1">
                  <a:off x="0" y="437322"/>
                  <a:ext cx="64800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419" name="Szyny_ATRD"/>
              <p:cNvGrpSpPr/>
              <p:nvPr/>
            </p:nvGrpSpPr>
            <p:grpSpPr>
              <a:xfrm>
                <a:off x="4389120" y="63610"/>
                <a:ext cx="215900" cy="756001"/>
                <a:chOff x="0" y="-132906"/>
                <a:chExt cx="215900" cy="756892"/>
              </a:xfrm>
            </p:grpSpPr>
            <p:cxnSp>
              <p:nvCxnSpPr>
                <p:cNvPr id="553" name="Szyn_220_Lp"/>
                <p:cNvCxnSpPr/>
                <p:nvPr/>
              </p:nvCxnSpPr>
              <p:spPr bwMode="auto">
                <a:xfrm>
                  <a:off x="0" y="-132905"/>
                  <a:ext cx="0" cy="756891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54" name="Szyn_220_L"/>
                <p:cNvCxnSpPr/>
                <p:nvPr/>
              </p:nvCxnSpPr>
              <p:spPr bwMode="auto">
                <a:xfrm>
                  <a:off x="107950" y="-132905"/>
                  <a:ext cx="0" cy="756891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55" name="Szyn_220_L"/>
                <p:cNvCxnSpPr/>
                <p:nvPr/>
              </p:nvCxnSpPr>
              <p:spPr bwMode="auto">
                <a:xfrm>
                  <a:off x="215900" y="-132906"/>
                  <a:ext cx="0" cy="756891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420" name="L_220"/>
              <p:cNvGrpSpPr/>
              <p:nvPr/>
            </p:nvGrpSpPr>
            <p:grpSpPr>
              <a:xfrm>
                <a:off x="2679589" y="127221"/>
                <a:ext cx="1913894" cy="589994"/>
                <a:chOff x="0" y="0"/>
                <a:chExt cx="1914250" cy="590550"/>
              </a:xfrm>
            </p:grpSpPr>
            <p:sp>
              <p:nvSpPr>
                <p:cNvPr id="549" name="Txt_L220"/>
                <p:cNvSpPr txBox="1">
                  <a:spLocks noChangeArrowheads="1"/>
                </p:cNvSpPr>
                <p:nvPr/>
              </p:nvSpPr>
              <p:spPr bwMode="auto">
                <a:xfrm>
                  <a:off x="844550" y="0"/>
                  <a:ext cx="220345" cy="1167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fontAlgn="base" hangingPunct="0">
                    <a:spcAft>
                      <a:spcPts val="0"/>
                    </a:spcAft>
                  </a:pPr>
                  <a:r>
                    <a:rPr lang="en-US" sz="800" b="1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L220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cxnSp>
              <p:nvCxnSpPr>
                <p:cNvPr id="550" name="L_C"/>
                <p:cNvCxnSpPr/>
                <p:nvPr/>
              </p:nvCxnSpPr>
              <p:spPr bwMode="auto">
                <a:xfrm>
                  <a:off x="0" y="590550"/>
                  <a:ext cx="1710322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51" name="L_B"/>
                <p:cNvCxnSpPr/>
                <p:nvPr/>
              </p:nvCxnSpPr>
              <p:spPr bwMode="auto">
                <a:xfrm>
                  <a:off x="101600" y="374650"/>
                  <a:ext cx="1728325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52" name="L_A"/>
                <p:cNvCxnSpPr/>
                <p:nvPr/>
              </p:nvCxnSpPr>
              <p:spPr bwMode="auto">
                <a:xfrm flipV="1">
                  <a:off x="222250" y="158750"/>
                  <a:ext cx="169200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421" name="TR"/>
              <p:cNvGrpSpPr/>
              <p:nvPr/>
            </p:nvGrpSpPr>
            <p:grpSpPr>
              <a:xfrm>
                <a:off x="143123" y="1956021"/>
                <a:ext cx="2758625" cy="834887"/>
                <a:chOff x="0" y="0"/>
                <a:chExt cx="2758625" cy="834887"/>
              </a:xfrm>
            </p:grpSpPr>
            <p:sp>
              <p:nvSpPr>
                <p:cNvPr id="514" name="Txt_6kV"/>
                <p:cNvSpPr txBox="1">
                  <a:spLocks noChangeArrowheads="1"/>
                </p:cNvSpPr>
                <p:nvPr/>
              </p:nvSpPr>
              <p:spPr bwMode="auto">
                <a:xfrm>
                  <a:off x="0" y="246490"/>
                  <a:ext cx="542290" cy="1168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fontAlgn="base" hangingPunct="0">
                    <a:spcAft>
                      <a:spcPts val="0"/>
                    </a:spcAft>
                  </a:pPr>
                  <a:r>
                    <a:rPr lang="en-US" sz="800" b="1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6 kV/3,81kV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grpSp>
              <p:nvGrpSpPr>
                <p:cNvPr id="515" name="TR_Szyn_6kV"/>
                <p:cNvGrpSpPr/>
                <p:nvPr/>
              </p:nvGrpSpPr>
              <p:grpSpPr>
                <a:xfrm>
                  <a:off x="675860" y="31805"/>
                  <a:ext cx="542577" cy="617952"/>
                  <a:chOff x="0" y="0"/>
                  <a:chExt cx="542663" cy="617952"/>
                </a:xfrm>
              </p:grpSpPr>
              <p:cxnSp>
                <p:nvCxnSpPr>
                  <p:cNvPr id="540" name="Poł"/>
                  <p:cNvCxnSpPr/>
                  <p:nvPr/>
                </p:nvCxnSpPr>
                <p:spPr bwMode="auto">
                  <a:xfrm>
                    <a:off x="148442" y="510639"/>
                    <a:ext cx="28800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41" name="Poł"/>
                  <p:cNvCxnSpPr/>
                  <p:nvPr/>
                </p:nvCxnSpPr>
                <p:spPr bwMode="auto">
                  <a:xfrm flipH="1">
                    <a:off x="433450" y="403761"/>
                    <a:ext cx="107954" cy="107973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42" name="Poł"/>
                  <p:cNvCxnSpPr/>
                  <p:nvPr/>
                </p:nvCxnSpPr>
                <p:spPr bwMode="auto">
                  <a:xfrm flipV="1">
                    <a:off x="77190" y="290945"/>
                    <a:ext cx="43180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43" name="Poł"/>
                  <p:cNvCxnSpPr/>
                  <p:nvPr/>
                </p:nvCxnSpPr>
                <p:spPr bwMode="auto">
                  <a:xfrm flipH="1" flipV="1">
                    <a:off x="427512" y="65314"/>
                    <a:ext cx="115151" cy="115171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44" name="Poł"/>
                  <p:cNvCxnSpPr/>
                  <p:nvPr/>
                </p:nvCxnSpPr>
                <p:spPr bwMode="auto">
                  <a:xfrm>
                    <a:off x="0" y="71252"/>
                    <a:ext cx="43180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grpSp>
                <p:nvGrpSpPr>
                  <p:cNvPr id="545" name="Szyn_6kV"/>
                  <p:cNvGrpSpPr/>
                  <p:nvPr/>
                </p:nvGrpSpPr>
                <p:grpSpPr>
                  <a:xfrm>
                    <a:off x="0" y="0"/>
                    <a:ext cx="148442" cy="617952"/>
                    <a:chOff x="0" y="0"/>
                    <a:chExt cx="148442" cy="617952"/>
                  </a:xfrm>
                </p:grpSpPr>
                <p:cxnSp>
                  <p:nvCxnSpPr>
                    <p:cNvPr id="546" name="Szyn_6"/>
                    <p:cNvCxnSpPr/>
                    <p:nvPr/>
                  </p:nvCxnSpPr>
                  <p:spPr bwMode="auto">
                    <a:xfrm>
                      <a:off x="0" y="0"/>
                      <a:ext cx="0" cy="612015"/>
                    </a:xfrm>
                    <a:prstGeom prst="line">
                      <a:avLst/>
                    </a:prstGeom>
                    <a:noFill/>
                    <a:ln w="222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547" name="Szyn_6"/>
                    <p:cNvCxnSpPr/>
                    <p:nvPr/>
                  </p:nvCxnSpPr>
                  <p:spPr bwMode="auto">
                    <a:xfrm>
                      <a:off x="71252" y="0"/>
                      <a:ext cx="0" cy="612015"/>
                    </a:xfrm>
                    <a:prstGeom prst="line">
                      <a:avLst/>
                    </a:prstGeom>
                    <a:noFill/>
                    <a:ln w="222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548" name="Szyn_6"/>
                    <p:cNvCxnSpPr/>
                    <p:nvPr/>
                  </p:nvCxnSpPr>
                  <p:spPr bwMode="auto">
                    <a:xfrm>
                      <a:off x="148442" y="5937"/>
                      <a:ext cx="0" cy="612015"/>
                    </a:xfrm>
                    <a:prstGeom prst="line">
                      <a:avLst/>
                    </a:prstGeom>
                    <a:noFill/>
                    <a:ln w="222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  <p:grpSp>
              <p:nvGrpSpPr>
                <p:cNvPr id="516" name="SzPr_C"/>
                <p:cNvGrpSpPr/>
                <p:nvPr/>
              </p:nvGrpSpPr>
              <p:grpSpPr>
                <a:xfrm>
                  <a:off x="1773141" y="429370"/>
                  <a:ext cx="749468" cy="114490"/>
                  <a:chOff x="17256" y="0"/>
                  <a:chExt cx="749681" cy="114490"/>
                </a:xfrm>
              </p:grpSpPr>
              <p:cxnSp>
                <p:nvCxnSpPr>
                  <p:cNvPr id="538" name="PołTB1Szyny220"/>
                  <p:cNvCxnSpPr/>
                  <p:nvPr/>
                </p:nvCxnSpPr>
                <p:spPr bwMode="auto">
                  <a:xfrm>
                    <a:off x="118753" y="114490"/>
                    <a:ext cx="648184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39" name="PołTB1Szyny220"/>
                  <p:cNvCxnSpPr/>
                  <p:nvPr/>
                </p:nvCxnSpPr>
                <p:spPr bwMode="auto">
                  <a:xfrm>
                    <a:off x="17256" y="0"/>
                    <a:ext cx="107950" cy="10795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517" name="SzPr_B"/>
                <p:cNvCxnSpPr/>
                <p:nvPr/>
              </p:nvCxnSpPr>
              <p:spPr bwMode="auto">
                <a:xfrm>
                  <a:off x="1796995" y="326003"/>
                  <a:ext cx="84600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518" name="SzPr_A"/>
                <p:cNvGrpSpPr/>
                <p:nvPr/>
              </p:nvGrpSpPr>
              <p:grpSpPr>
                <a:xfrm>
                  <a:off x="1781092" y="111319"/>
                  <a:ext cx="977533" cy="112836"/>
                  <a:chOff x="17256" y="3741"/>
                  <a:chExt cx="977810" cy="112836"/>
                </a:xfrm>
              </p:grpSpPr>
              <p:cxnSp>
                <p:nvCxnSpPr>
                  <p:cNvPr id="536" name="PołTB1Szyny220"/>
                  <p:cNvCxnSpPr/>
                  <p:nvPr/>
                </p:nvCxnSpPr>
                <p:spPr bwMode="auto">
                  <a:xfrm flipV="1">
                    <a:off x="112816" y="3741"/>
                    <a:ext cx="88225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37" name="PołTB1Szyny220"/>
                  <p:cNvCxnSpPr/>
                  <p:nvPr/>
                </p:nvCxnSpPr>
                <p:spPr bwMode="auto">
                  <a:xfrm flipV="1">
                    <a:off x="17256" y="8627"/>
                    <a:ext cx="107950" cy="10795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519" name="Uziom"/>
                <p:cNvGrpSpPr/>
                <p:nvPr/>
              </p:nvGrpSpPr>
              <p:grpSpPr>
                <a:xfrm>
                  <a:off x="1582310" y="333955"/>
                  <a:ext cx="142200" cy="500932"/>
                  <a:chOff x="0" y="0"/>
                  <a:chExt cx="142200" cy="500932"/>
                </a:xfrm>
              </p:grpSpPr>
              <p:cxnSp>
                <p:nvCxnSpPr>
                  <p:cNvPr id="532" name="Line 172"/>
                  <p:cNvCxnSpPr/>
                  <p:nvPr/>
                </p:nvCxnSpPr>
                <p:spPr bwMode="auto">
                  <a:xfrm>
                    <a:off x="71561" y="0"/>
                    <a:ext cx="0" cy="43176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33" name="Line 172"/>
                  <p:cNvCxnSpPr/>
                  <p:nvPr/>
                </p:nvCxnSpPr>
                <p:spPr bwMode="auto">
                  <a:xfrm>
                    <a:off x="0" y="429370"/>
                    <a:ext cx="14220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34" name="Line 172"/>
                  <p:cNvCxnSpPr/>
                  <p:nvPr/>
                </p:nvCxnSpPr>
                <p:spPr bwMode="auto">
                  <a:xfrm>
                    <a:off x="31805" y="461175"/>
                    <a:ext cx="7110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35" name="Line 172"/>
                  <p:cNvCxnSpPr/>
                  <p:nvPr/>
                </p:nvCxnSpPr>
                <p:spPr bwMode="auto">
                  <a:xfrm>
                    <a:off x="47707" y="500932"/>
                    <a:ext cx="35671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520" name="Gwiazda"/>
                <p:cNvGrpSpPr/>
                <p:nvPr/>
              </p:nvGrpSpPr>
              <p:grpSpPr>
                <a:xfrm>
                  <a:off x="1582310" y="262393"/>
                  <a:ext cx="143962" cy="144479"/>
                  <a:chOff x="36967" y="36198"/>
                  <a:chExt cx="144950" cy="145096"/>
                </a:xfrm>
              </p:grpSpPr>
              <p:cxnSp>
                <p:nvCxnSpPr>
                  <p:cNvPr id="529" name="Line 172"/>
                  <p:cNvCxnSpPr/>
                  <p:nvPr/>
                </p:nvCxnSpPr>
                <p:spPr bwMode="auto">
                  <a:xfrm flipH="1">
                    <a:off x="36967" y="113008"/>
                    <a:ext cx="69713" cy="68029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30" name="Line 172"/>
                  <p:cNvCxnSpPr/>
                  <p:nvPr/>
                </p:nvCxnSpPr>
                <p:spPr bwMode="auto">
                  <a:xfrm>
                    <a:off x="108642" y="108642"/>
                    <a:ext cx="73275" cy="7265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31" name="Line 172"/>
                  <p:cNvCxnSpPr/>
                  <p:nvPr/>
                </p:nvCxnSpPr>
                <p:spPr bwMode="auto">
                  <a:xfrm flipH="1">
                    <a:off x="108452" y="36198"/>
                    <a:ext cx="810" cy="7180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521" name="Trójkąt"/>
                <p:cNvGrpSpPr/>
                <p:nvPr/>
              </p:nvGrpSpPr>
              <p:grpSpPr>
                <a:xfrm>
                  <a:off x="1264257" y="262393"/>
                  <a:ext cx="143432" cy="107114"/>
                  <a:chOff x="0" y="0"/>
                  <a:chExt cx="143510" cy="107315"/>
                </a:xfrm>
              </p:grpSpPr>
              <p:cxnSp>
                <p:nvCxnSpPr>
                  <p:cNvPr id="526" name="Line 172"/>
                  <p:cNvCxnSpPr/>
                  <p:nvPr/>
                </p:nvCxnSpPr>
                <p:spPr bwMode="auto">
                  <a:xfrm flipH="1">
                    <a:off x="3657" y="0"/>
                    <a:ext cx="71755" cy="10731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27" name="Line 172"/>
                  <p:cNvCxnSpPr/>
                  <p:nvPr/>
                </p:nvCxnSpPr>
                <p:spPr bwMode="auto">
                  <a:xfrm>
                    <a:off x="69494" y="0"/>
                    <a:ext cx="71755" cy="10731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28" name="Line 172"/>
                  <p:cNvCxnSpPr/>
                  <p:nvPr/>
                </p:nvCxnSpPr>
                <p:spPr bwMode="auto">
                  <a:xfrm>
                    <a:off x="0" y="106070"/>
                    <a:ext cx="14351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522" name="Txt_TR"/>
                <p:cNvSpPr txBox="1">
                  <a:spLocks noChangeArrowheads="1"/>
                </p:cNvSpPr>
                <p:nvPr/>
              </p:nvSpPr>
              <p:spPr bwMode="auto">
                <a:xfrm>
                  <a:off x="1447137" y="0"/>
                  <a:ext cx="141583" cy="1168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fontAlgn="base" hangingPunct="0">
                    <a:spcAft>
                      <a:spcPts val="0"/>
                    </a:spcAft>
                  </a:pPr>
                  <a:r>
                    <a:rPr lang="en-US" sz="800" b="1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TR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grpSp>
              <p:nvGrpSpPr>
                <p:cNvPr id="523" name="Trafo"/>
                <p:cNvGrpSpPr/>
                <p:nvPr/>
              </p:nvGrpSpPr>
              <p:grpSpPr>
                <a:xfrm>
                  <a:off x="1184744" y="151075"/>
                  <a:ext cx="615141" cy="358715"/>
                  <a:chOff x="36971" y="0"/>
                  <a:chExt cx="616677" cy="359410"/>
                </a:xfrm>
              </p:grpSpPr>
              <p:sp>
                <p:nvSpPr>
                  <p:cNvPr id="524" name="Oval 176"/>
                  <p:cNvSpPr>
                    <a:spLocks noChangeArrowheads="1"/>
                  </p:cNvSpPr>
                  <p:nvPr/>
                </p:nvSpPr>
                <p:spPr bwMode="auto">
                  <a:xfrm>
                    <a:off x="36971" y="0"/>
                    <a:ext cx="359410" cy="359410"/>
                  </a:xfrm>
                  <a:prstGeom prst="ellips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25" name="Oval 175"/>
                  <p:cNvSpPr>
                    <a:spLocks noChangeArrowheads="1"/>
                  </p:cNvSpPr>
                  <p:nvPr/>
                </p:nvSpPr>
                <p:spPr bwMode="auto">
                  <a:xfrm>
                    <a:off x="294238" y="0"/>
                    <a:ext cx="359410" cy="359410"/>
                  </a:xfrm>
                  <a:prstGeom prst="ellips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</p:grpSp>
          <p:grpSp>
            <p:nvGrpSpPr>
              <p:cNvPr id="422" name="TB2"/>
              <p:cNvGrpSpPr/>
              <p:nvPr/>
            </p:nvGrpSpPr>
            <p:grpSpPr>
              <a:xfrm>
                <a:off x="1335819" y="1033669"/>
                <a:ext cx="1566615" cy="553225"/>
                <a:chOff x="0" y="0"/>
                <a:chExt cx="1566615" cy="553225"/>
              </a:xfrm>
            </p:grpSpPr>
            <p:grpSp>
              <p:nvGrpSpPr>
                <p:cNvPr id="495" name="SzPr_C"/>
                <p:cNvGrpSpPr/>
                <p:nvPr/>
              </p:nvGrpSpPr>
              <p:grpSpPr>
                <a:xfrm>
                  <a:off x="588396" y="445275"/>
                  <a:ext cx="749477" cy="107950"/>
                  <a:chOff x="17256" y="8627"/>
                  <a:chExt cx="749612" cy="107950"/>
                </a:xfrm>
              </p:grpSpPr>
              <p:cxnSp>
                <p:nvCxnSpPr>
                  <p:cNvPr id="512" name="PołTB1Szyny220"/>
                  <p:cNvCxnSpPr/>
                  <p:nvPr/>
                </p:nvCxnSpPr>
                <p:spPr bwMode="auto">
                  <a:xfrm>
                    <a:off x="118752" y="114573"/>
                    <a:ext cx="648116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13" name="PołTB1Szyny220"/>
                  <p:cNvCxnSpPr/>
                  <p:nvPr/>
                </p:nvCxnSpPr>
                <p:spPr bwMode="auto">
                  <a:xfrm>
                    <a:off x="17256" y="8627"/>
                    <a:ext cx="107950" cy="10795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496" name="SzPr_B"/>
                <p:cNvCxnSpPr/>
                <p:nvPr/>
              </p:nvCxnSpPr>
              <p:spPr bwMode="auto">
                <a:xfrm>
                  <a:off x="612250" y="333955"/>
                  <a:ext cx="84600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497" name="SzPr_A"/>
                <p:cNvGrpSpPr/>
                <p:nvPr/>
              </p:nvGrpSpPr>
              <p:grpSpPr>
                <a:xfrm>
                  <a:off x="580445" y="111319"/>
                  <a:ext cx="986170" cy="107950"/>
                  <a:chOff x="8628" y="0"/>
                  <a:chExt cx="986347" cy="107950"/>
                </a:xfrm>
              </p:grpSpPr>
              <p:cxnSp>
                <p:nvCxnSpPr>
                  <p:cNvPr id="510" name="PołTB1Szyny220"/>
                  <p:cNvCxnSpPr/>
                  <p:nvPr/>
                </p:nvCxnSpPr>
                <p:spPr bwMode="auto">
                  <a:xfrm flipV="1">
                    <a:off x="112816" y="3617"/>
                    <a:ext cx="882159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11" name="PołTB1Szyny220"/>
                  <p:cNvCxnSpPr/>
                  <p:nvPr/>
                </p:nvCxnSpPr>
                <p:spPr bwMode="auto">
                  <a:xfrm flipV="1">
                    <a:off x="8628" y="0"/>
                    <a:ext cx="107950" cy="10795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498" name="Gwiazda"/>
                <p:cNvGrpSpPr/>
                <p:nvPr/>
              </p:nvGrpSpPr>
              <p:grpSpPr>
                <a:xfrm>
                  <a:off x="397565" y="262394"/>
                  <a:ext cx="143977" cy="144483"/>
                  <a:chOff x="36967" y="36198"/>
                  <a:chExt cx="144950" cy="145096"/>
                </a:xfrm>
              </p:grpSpPr>
              <p:cxnSp>
                <p:nvCxnSpPr>
                  <p:cNvPr id="507" name="Line 172"/>
                  <p:cNvCxnSpPr/>
                  <p:nvPr/>
                </p:nvCxnSpPr>
                <p:spPr bwMode="auto">
                  <a:xfrm flipH="1">
                    <a:off x="36967" y="113008"/>
                    <a:ext cx="69713" cy="68029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08" name="Line 172"/>
                  <p:cNvCxnSpPr/>
                  <p:nvPr/>
                </p:nvCxnSpPr>
                <p:spPr bwMode="auto">
                  <a:xfrm>
                    <a:off x="108642" y="108642"/>
                    <a:ext cx="73275" cy="7265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09" name="Line 172"/>
                  <p:cNvCxnSpPr/>
                  <p:nvPr/>
                </p:nvCxnSpPr>
                <p:spPr bwMode="auto">
                  <a:xfrm flipH="1">
                    <a:off x="108452" y="36198"/>
                    <a:ext cx="810" cy="7180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499" name="Trójkąt"/>
                <p:cNvGrpSpPr/>
                <p:nvPr/>
              </p:nvGrpSpPr>
              <p:grpSpPr>
                <a:xfrm>
                  <a:off x="79513" y="262394"/>
                  <a:ext cx="143446" cy="107117"/>
                  <a:chOff x="0" y="0"/>
                  <a:chExt cx="143510" cy="107315"/>
                </a:xfrm>
              </p:grpSpPr>
              <p:cxnSp>
                <p:nvCxnSpPr>
                  <p:cNvPr id="504" name="Line 172"/>
                  <p:cNvCxnSpPr/>
                  <p:nvPr/>
                </p:nvCxnSpPr>
                <p:spPr bwMode="auto">
                  <a:xfrm flipH="1">
                    <a:off x="3657" y="0"/>
                    <a:ext cx="71755" cy="10731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05" name="Line 172"/>
                  <p:cNvCxnSpPr/>
                  <p:nvPr/>
                </p:nvCxnSpPr>
                <p:spPr bwMode="auto">
                  <a:xfrm>
                    <a:off x="69494" y="0"/>
                    <a:ext cx="71755" cy="10731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06" name="Line 172"/>
                  <p:cNvCxnSpPr/>
                  <p:nvPr/>
                </p:nvCxnSpPr>
                <p:spPr bwMode="auto">
                  <a:xfrm>
                    <a:off x="0" y="106070"/>
                    <a:ext cx="14351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500" name="Txt_TB1"/>
                <p:cNvSpPr txBox="1">
                  <a:spLocks noChangeArrowheads="1"/>
                </p:cNvSpPr>
                <p:nvPr/>
              </p:nvSpPr>
              <p:spPr bwMode="auto">
                <a:xfrm>
                  <a:off x="246490" y="0"/>
                  <a:ext cx="186675" cy="1517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en-US" sz="800" b="1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TB2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grpSp>
              <p:nvGrpSpPr>
                <p:cNvPr id="501" name="Trafo"/>
                <p:cNvGrpSpPr/>
                <p:nvPr/>
              </p:nvGrpSpPr>
              <p:grpSpPr>
                <a:xfrm>
                  <a:off x="0" y="151075"/>
                  <a:ext cx="615205" cy="358724"/>
                  <a:chOff x="36971" y="0"/>
                  <a:chExt cx="616677" cy="359410"/>
                </a:xfrm>
              </p:grpSpPr>
              <p:sp>
                <p:nvSpPr>
                  <p:cNvPr id="502" name="Oval 176"/>
                  <p:cNvSpPr>
                    <a:spLocks noChangeArrowheads="1"/>
                  </p:cNvSpPr>
                  <p:nvPr/>
                </p:nvSpPr>
                <p:spPr bwMode="auto">
                  <a:xfrm>
                    <a:off x="36971" y="0"/>
                    <a:ext cx="359410" cy="359410"/>
                  </a:xfrm>
                  <a:prstGeom prst="ellips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03" name="Oval 175"/>
                  <p:cNvSpPr>
                    <a:spLocks noChangeArrowheads="1"/>
                  </p:cNvSpPr>
                  <p:nvPr/>
                </p:nvSpPr>
                <p:spPr bwMode="auto">
                  <a:xfrm>
                    <a:off x="294238" y="0"/>
                    <a:ext cx="359410" cy="359410"/>
                  </a:xfrm>
                  <a:prstGeom prst="ellips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</p:grpSp>
          <p:grpSp>
            <p:nvGrpSpPr>
              <p:cNvPr id="423" name="G2"/>
              <p:cNvGrpSpPr/>
              <p:nvPr/>
            </p:nvGrpSpPr>
            <p:grpSpPr>
              <a:xfrm>
                <a:off x="0" y="1025718"/>
                <a:ext cx="1372324" cy="587080"/>
                <a:chOff x="0" y="0"/>
                <a:chExt cx="1372324" cy="587080"/>
              </a:xfrm>
            </p:grpSpPr>
            <p:grpSp>
              <p:nvGrpSpPr>
                <p:cNvPr id="473" name="SzPr_C"/>
                <p:cNvGrpSpPr/>
                <p:nvPr/>
              </p:nvGrpSpPr>
              <p:grpSpPr>
                <a:xfrm>
                  <a:off x="318052" y="453225"/>
                  <a:ext cx="1051645" cy="133855"/>
                  <a:chOff x="0" y="0"/>
                  <a:chExt cx="1052089" cy="133855"/>
                </a:xfrm>
              </p:grpSpPr>
              <p:cxnSp>
                <p:nvCxnSpPr>
                  <p:cNvPr id="490" name="PołTB1Szyny220"/>
                  <p:cNvCxnSpPr/>
                  <p:nvPr/>
                </p:nvCxnSpPr>
                <p:spPr bwMode="auto">
                  <a:xfrm>
                    <a:off x="106878" y="106878"/>
                    <a:ext cx="68400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91" name="PołTB1Szyny220"/>
                  <p:cNvCxnSpPr/>
                  <p:nvPr/>
                </p:nvCxnSpPr>
                <p:spPr bwMode="auto">
                  <a:xfrm>
                    <a:off x="0" y="0"/>
                    <a:ext cx="108000" cy="10800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492" name="Elipsa 491"/>
                  <p:cNvSpPr/>
                  <p:nvPr/>
                </p:nvSpPr>
                <p:spPr>
                  <a:xfrm>
                    <a:off x="745454" y="79880"/>
                    <a:ext cx="46355" cy="53975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1200">
                        <a:effectLst/>
                        <a:latin typeface="Times New Roman"/>
                        <a:ea typeface="Times New Roman"/>
                      </a:rPr>
                      <a:t> </a:t>
                    </a:r>
                  </a:p>
                </p:txBody>
              </p:sp>
              <p:cxnSp>
                <p:nvCxnSpPr>
                  <p:cNvPr id="493" name="PołTB1Szyny220"/>
                  <p:cNvCxnSpPr/>
                  <p:nvPr/>
                </p:nvCxnSpPr>
                <p:spPr bwMode="auto">
                  <a:xfrm>
                    <a:off x="801585" y="106878"/>
                    <a:ext cx="14400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94" name="PołTB1Szyny220"/>
                  <p:cNvCxnSpPr/>
                  <p:nvPr/>
                </p:nvCxnSpPr>
                <p:spPr bwMode="auto">
                  <a:xfrm flipH="1">
                    <a:off x="944089" y="0"/>
                    <a:ext cx="108000" cy="10800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474" name="SzPr_B"/>
                <p:cNvGrpSpPr/>
                <p:nvPr/>
              </p:nvGrpSpPr>
              <p:grpSpPr>
                <a:xfrm>
                  <a:off x="357808" y="318052"/>
                  <a:ext cx="974238" cy="53975"/>
                  <a:chOff x="0" y="0"/>
                  <a:chExt cx="974650" cy="53975"/>
                </a:xfrm>
              </p:grpSpPr>
              <p:cxnSp>
                <p:nvCxnSpPr>
                  <p:cNvPr id="487" name="SzynoPrzew_G1"/>
                  <p:cNvCxnSpPr/>
                  <p:nvPr/>
                </p:nvCxnSpPr>
                <p:spPr bwMode="auto">
                  <a:xfrm flipV="1">
                    <a:off x="0" y="25121"/>
                    <a:ext cx="72000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488" name="Elipsa 487"/>
                  <p:cNvSpPr/>
                  <p:nvPr/>
                </p:nvSpPr>
                <p:spPr>
                  <a:xfrm>
                    <a:off x="713432" y="0"/>
                    <a:ext cx="46355" cy="53975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1200">
                        <a:effectLst/>
                        <a:latin typeface="Times New Roman"/>
                        <a:ea typeface="Times New Roman"/>
                      </a:rPr>
                      <a:t> </a:t>
                    </a:r>
                  </a:p>
                </p:txBody>
              </p:sp>
              <p:cxnSp>
                <p:nvCxnSpPr>
                  <p:cNvPr id="489" name="SzynoPrzew_G1"/>
                  <p:cNvCxnSpPr/>
                  <p:nvPr/>
                </p:nvCxnSpPr>
                <p:spPr bwMode="auto">
                  <a:xfrm flipV="1">
                    <a:off x="758650" y="25121"/>
                    <a:ext cx="21600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475" name="SzPr_A"/>
                <p:cNvGrpSpPr/>
                <p:nvPr/>
              </p:nvGrpSpPr>
              <p:grpSpPr>
                <a:xfrm>
                  <a:off x="318052" y="87465"/>
                  <a:ext cx="1054272" cy="146686"/>
                  <a:chOff x="0" y="-8628"/>
                  <a:chExt cx="1054721" cy="146723"/>
                </a:xfrm>
              </p:grpSpPr>
              <p:cxnSp>
                <p:nvCxnSpPr>
                  <p:cNvPr id="482" name="PołTB1Szyny220"/>
                  <p:cNvCxnSpPr/>
                  <p:nvPr/>
                </p:nvCxnSpPr>
                <p:spPr bwMode="auto">
                  <a:xfrm flipH="1" flipV="1">
                    <a:off x="939521" y="18401"/>
                    <a:ext cx="115200" cy="11520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83" name="PołTB1Szyny220"/>
                  <p:cNvCxnSpPr/>
                  <p:nvPr/>
                </p:nvCxnSpPr>
                <p:spPr bwMode="auto">
                  <a:xfrm>
                    <a:off x="105508" y="25121"/>
                    <a:ext cx="64800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84" name="PołTB1Szyny220"/>
                  <p:cNvCxnSpPr/>
                  <p:nvPr/>
                </p:nvCxnSpPr>
                <p:spPr bwMode="auto">
                  <a:xfrm flipV="1">
                    <a:off x="0" y="30145"/>
                    <a:ext cx="107950" cy="10795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485" name="Elipsa 484"/>
                  <p:cNvSpPr/>
                  <p:nvPr/>
                </p:nvSpPr>
                <p:spPr>
                  <a:xfrm>
                    <a:off x="744997" y="-8628"/>
                    <a:ext cx="46355" cy="53975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1200">
                        <a:effectLst/>
                        <a:latin typeface="Times New Roman"/>
                        <a:ea typeface="Times New Roman"/>
                      </a:rPr>
                      <a:t> </a:t>
                    </a:r>
                  </a:p>
                </p:txBody>
              </p:sp>
              <p:cxnSp>
                <p:nvCxnSpPr>
                  <p:cNvPr id="486" name="PołTB1Szyny220"/>
                  <p:cNvCxnSpPr/>
                  <p:nvPr/>
                </p:nvCxnSpPr>
                <p:spPr bwMode="auto">
                  <a:xfrm>
                    <a:off x="798844" y="25121"/>
                    <a:ext cx="14351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476" name="Gen"/>
                <p:cNvGrpSpPr/>
                <p:nvPr/>
              </p:nvGrpSpPr>
              <p:grpSpPr>
                <a:xfrm>
                  <a:off x="0" y="0"/>
                  <a:ext cx="358624" cy="516827"/>
                  <a:chOff x="0" y="-70"/>
                  <a:chExt cx="358775" cy="517411"/>
                </a:xfrm>
              </p:grpSpPr>
              <p:grpSp>
                <p:nvGrpSpPr>
                  <p:cNvPr id="477" name="Falka"/>
                  <p:cNvGrpSpPr/>
                  <p:nvPr/>
                </p:nvGrpSpPr>
                <p:grpSpPr>
                  <a:xfrm>
                    <a:off x="106316" y="299016"/>
                    <a:ext cx="145145" cy="73562"/>
                    <a:chOff x="37701" y="-2269"/>
                    <a:chExt cx="145520" cy="73869"/>
                  </a:xfrm>
                </p:grpSpPr>
                <p:sp>
                  <p:nvSpPr>
                    <p:cNvPr id="480" name="Arc 179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7701" y="25690"/>
                      <a:ext cx="72942" cy="45910"/>
                    </a:xfrm>
                    <a:custGeom>
                      <a:avLst/>
                      <a:gdLst>
                        <a:gd name="T0" fmla="*/ 0 w 43200"/>
                        <a:gd name="T1" fmla="*/ 0 h 22519"/>
                        <a:gd name="T2" fmla="*/ 0 w 43200"/>
                        <a:gd name="T3" fmla="*/ 0 h 22519"/>
                        <a:gd name="T4" fmla="*/ 0 w 43200"/>
                        <a:gd name="T5" fmla="*/ 0 h 22519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22519"/>
                        <a:gd name="T11" fmla="*/ 43200 w 43200"/>
                        <a:gd name="T12" fmla="*/ 22519 h 22519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22519" fill="none" extrusionOk="0">
                          <a:moveTo>
                            <a:pt x="19" y="22519"/>
                          </a:moveTo>
                          <a:cubicBezTo>
                            <a:pt x="6" y="22212"/>
                            <a:pt x="0" y="21906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</a:path>
                        <a:path w="43200" h="22519" stroke="0" extrusionOk="0">
                          <a:moveTo>
                            <a:pt x="19" y="22519"/>
                          </a:moveTo>
                          <a:cubicBezTo>
                            <a:pt x="6" y="22212"/>
                            <a:pt x="0" y="21906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  <a:lnTo>
                            <a:pt x="21600" y="21600"/>
                          </a:lnTo>
                          <a:lnTo>
                            <a:pt x="19" y="22519"/>
                          </a:lnTo>
                          <a:close/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481" name="Arc 178"/>
                    <p:cNvSpPr>
                      <a:spLocks/>
                    </p:cNvSpPr>
                    <p:nvPr/>
                  </p:nvSpPr>
                  <p:spPr bwMode="auto">
                    <a:xfrm flipH="1">
                      <a:off x="110279" y="-2269"/>
                      <a:ext cx="72942" cy="45910"/>
                    </a:xfrm>
                    <a:custGeom>
                      <a:avLst/>
                      <a:gdLst>
                        <a:gd name="T0" fmla="*/ 0 w 43200"/>
                        <a:gd name="T1" fmla="*/ 0 h 22519"/>
                        <a:gd name="T2" fmla="*/ 0 w 43200"/>
                        <a:gd name="T3" fmla="*/ 0 h 22519"/>
                        <a:gd name="T4" fmla="*/ 0 w 43200"/>
                        <a:gd name="T5" fmla="*/ 0 h 22519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22519"/>
                        <a:gd name="T11" fmla="*/ 43200 w 43200"/>
                        <a:gd name="T12" fmla="*/ 22519 h 22519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22519" fill="none" extrusionOk="0">
                          <a:moveTo>
                            <a:pt x="19" y="22519"/>
                          </a:moveTo>
                          <a:cubicBezTo>
                            <a:pt x="6" y="22212"/>
                            <a:pt x="0" y="21906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</a:path>
                        <a:path w="43200" h="22519" stroke="0" extrusionOk="0">
                          <a:moveTo>
                            <a:pt x="19" y="22519"/>
                          </a:moveTo>
                          <a:cubicBezTo>
                            <a:pt x="6" y="22212"/>
                            <a:pt x="0" y="21906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  <a:lnTo>
                            <a:pt x="21600" y="21600"/>
                          </a:lnTo>
                          <a:lnTo>
                            <a:pt x="19" y="22519"/>
                          </a:lnTo>
                          <a:close/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</p:grpSp>
              <p:sp>
                <p:nvSpPr>
                  <p:cNvPr id="478" name="Oval 18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58566"/>
                    <a:ext cx="358775" cy="358775"/>
                  </a:xfrm>
                  <a:prstGeom prst="ellips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479" name="Txt_G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9816" y="-70"/>
                    <a:ext cx="146685" cy="1709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en-US" sz="900" b="1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a:t>G1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</p:grpSp>
          <p:grpSp>
            <p:nvGrpSpPr>
              <p:cNvPr id="424" name="TB1"/>
              <p:cNvGrpSpPr/>
              <p:nvPr/>
            </p:nvGrpSpPr>
            <p:grpSpPr>
              <a:xfrm>
                <a:off x="1335819" y="63610"/>
                <a:ext cx="1566622" cy="834887"/>
                <a:chOff x="0" y="0"/>
                <a:chExt cx="1566622" cy="834887"/>
              </a:xfrm>
            </p:grpSpPr>
            <p:cxnSp>
              <p:nvCxnSpPr>
                <p:cNvPr id="449" name="SzPr_B"/>
                <p:cNvCxnSpPr/>
                <p:nvPr/>
              </p:nvCxnSpPr>
              <p:spPr bwMode="auto">
                <a:xfrm>
                  <a:off x="612250" y="333955"/>
                  <a:ext cx="845894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50" name="Txt_TB1"/>
                <p:cNvSpPr txBox="1">
                  <a:spLocks noChangeArrowheads="1"/>
                </p:cNvSpPr>
                <p:nvPr/>
              </p:nvSpPr>
              <p:spPr bwMode="auto">
                <a:xfrm>
                  <a:off x="246490" y="0"/>
                  <a:ext cx="186667" cy="1168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fontAlgn="base" hangingPunct="0">
                    <a:spcAft>
                      <a:spcPts val="0"/>
                    </a:spcAft>
                  </a:pPr>
                  <a:r>
                    <a:rPr lang="en-US" sz="800" b="1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TB1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grpSp>
              <p:nvGrpSpPr>
                <p:cNvPr id="451" name="SzPr_C"/>
                <p:cNvGrpSpPr/>
                <p:nvPr/>
              </p:nvGrpSpPr>
              <p:grpSpPr>
                <a:xfrm>
                  <a:off x="588396" y="445274"/>
                  <a:ext cx="749407" cy="107950"/>
                  <a:chOff x="17252" y="8626"/>
                  <a:chExt cx="749501" cy="107950"/>
                </a:xfrm>
              </p:grpSpPr>
              <p:cxnSp>
                <p:nvCxnSpPr>
                  <p:cNvPr id="471" name="PołTB1Szyny220"/>
                  <p:cNvCxnSpPr/>
                  <p:nvPr/>
                </p:nvCxnSpPr>
                <p:spPr bwMode="auto">
                  <a:xfrm>
                    <a:off x="118753" y="114490"/>
                    <a:ext cx="64800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72" name="PołTB1Szyny220"/>
                  <p:cNvCxnSpPr/>
                  <p:nvPr/>
                </p:nvCxnSpPr>
                <p:spPr bwMode="auto">
                  <a:xfrm>
                    <a:off x="17252" y="8626"/>
                    <a:ext cx="107950" cy="10795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452" name="SzPr_A"/>
                <p:cNvGrpSpPr/>
                <p:nvPr/>
              </p:nvGrpSpPr>
              <p:grpSpPr>
                <a:xfrm>
                  <a:off x="580445" y="111319"/>
                  <a:ext cx="986177" cy="107950"/>
                  <a:chOff x="8626" y="0"/>
                  <a:chExt cx="986300" cy="107950"/>
                </a:xfrm>
              </p:grpSpPr>
              <p:cxnSp>
                <p:nvCxnSpPr>
                  <p:cNvPr id="469" name="PołTB1Szyny220"/>
                  <p:cNvCxnSpPr/>
                  <p:nvPr/>
                </p:nvCxnSpPr>
                <p:spPr bwMode="auto">
                  <a:xfrm flipV="1">
                    <a:off x="112816" y="3617"/>
                    <a:ext cx="88211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70" name="PołTB1Szyny220"/>
                  <p:cNvCxnSpPr/>
                  <p:nvPr/>
                </p:nvCxnSpPr>
                <p:spPr bwMode="auto">
                  <a:xfrm flipV="1">
                    <a:off x="8626" y="0"/>
                    <a:ext cx="107950" cy="10795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453" name="Uziom"/>
                <p:cNvGrpSpPr/>
                <p:nvPr/>
              </p:nvGrpSpPr>
              <p:grpSpPr>
                <a:xfrm>
                  <a:off x="389614" y="333955"/>
                  <a:ext cx="142222" cy="500932"/>
                  <a:chOff x="0" y="0"/>
                  <a:chExt cx="142222" cy="500932"/>
                </a:xfrm>
              </p:grpSpPr>
              <p:cxnSp>
                <p:nvCxnSpPr>
                  <p:cNvPr id="465" name="Line 172"/>
                  <p:cNvCxnSpPr/>
                  <p:nvPr/>
                </p:nvCxnSpPr>
                <p:spPr bwMode="auto">
                  <a:xfrm>
                    <a:off x="79513" y="0"/>
                    <a:ext cx="0" cy="43177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66" name="Line 172"/>
                  <p:cNvCxnSpPr/>
                  <p:nvPr/>
                </p:nvCxnSpPr>
                <p:spPr bwMode="auto">
                  <a:xfrm>
                    <a:off x="0" y="437322"/>
                    <a:ext cx="14222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67" name="Line 172"/>
                  <p:cNvCxnSpPr/>
                  <p:nvPr/>
                </p:nvCxnSpPr>
                <p:spPr bwMode="auto">
                  <a:xfrm>
                    <a:off x="39756" y="461176"/>
                    <a:ext cx="71111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68" name="Line 172"/>
                  <p:cNvCxnSpPr/>
                  <p:nvPr/>
                </p:nvCxnSpPr>
                <p:spPr bwMode="auto">
                  <a:xfrm>
                    <a:off x="55659" y="500932"/>
                    <a:ext cx="3567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454" name="Gwiazda"/>
                <p:cNvGrpSpPr/>
                <p:nvPr/>
              </p:nvGrpSpPr>
              <p:grpSpPr>
                <a:xfrm>
                  <a:off x="397565" y="262393"/>
                  <a:ext cx="143985" cy="144483"/>
                  <a:chOff x="36967" y="36198"/>
                  <a:chExt cx="144950" cy="145096"/>
                </a:xfrm>
              </p:grpSpPr>
              <p:cxnSp>
                <p:nvCxnSpPr>
                  <p:cNvPr id="462" name="Line 172"/>
                  <p:cNvCxnSpPr/>
                  <p:nvPr/>
                </p:nvCxnSpPr>
                <p:spPr bwMode="auto">
                  <a:xfrm flipH="1">
                    <a:off x="36967" y="113008"/>
                    <a:ext cx="69713" cy="68029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63" name="Line 172"/>
                  <p:cNvCxnSpPr/>
                  <p:nvPr/>
                </p:nvCxnSpPr>
                <p:spPr bwMode="auto">
                  <a:xfrm>
                    <a:off x="108642" y="108642"/>
                    <a:ext cx="73275" cy="7265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64" name="Line 172"/>
                  <p:cNvCxnSpPr/>
                  <p:nvPr/>
                </p:nvCxnSpPr>
                <p:spPr bwMode="auto">
                  <a:xfrm flipH="1">
                    <a:off x="108452" y="36198"/>
                    <a:ext cx="810" cy="7180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455" name="Trójkąt"/>
                <p:cNvGrpSpPr/>
                <p:nvPr/>
              </p:nvGrpSpPr>
              <p:grpSpPr>
                <a:xfrm>
                  <a:off x="79513" y="262393"/>
                  <a:ext cx="143454" cy="107117"/>
                  <a:chOff x="0" y="0"/>
                  <a:chExt cx="143510" cy="107315"/>
                </a:xfrm>
              </p:grpSpPr>
              <p:cxnSp>
                <p:nvCxnSpPr>
                  <p:cNvPr id="459" name="Line 172"/>
                  <p:cNvCxnSpPr/>
                  <p:nvPr/>
                </p:nvCxnSpPr>
                <p:spPr bwMode="auto">
                  <a:xfrm flipH="1">
                    <a:off x="3657" y="0"/>
                    <a:ext cx="71755" cy="10731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60" name="Line 172"/>
                  <p:cNvCxnSpPr/>
                  <p:nvPr/>
                </p:nvCxnSpPr>
                <p:spPr bwMode="auto">
                  <a:xfrm>
                    <a:off x="69494" y="0"/>
                    <a:ext cx="71755" cy="10731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61" name="Line 172"/>
                  <p:cNvCxnSpPr/>
                  <p:nvPr/>
                </p:nvCxnSpPr>
                <p:spPr bwMode="auto">
                  <a:xfrm>
                    <a:off x="0" y="106070"/>
                    <a:ext cx="14351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456" name="Trafo"/>
                <p:cNvGrpSpPr/>
                <p:nvPr/>
              </p:nvGrpSpPr>
              <p:grpSpPr>
                <a:xfrm>
                  <a:off x="0" y="151075"/>
                  <a:ext cx="615237" cy="358724"/>
                  <a:chOff x="36971" y="0"/>
                  <a:chExt cx="616677" cy="359410"/>
                </a:xfrm>
              </p:grpSpPr>
              <p:sp>
                <p:nvSpPr>
                  <p:cNvPr id="457" name="Oval 176"/>
                  <p:cNvSpPr>
                    <a:spLocks noChangeArrowheads="1"/>
                  </p:cNvSpPr>
                  <p:nvPr/>
                </p:nvSpPr>
                <p:spPr bwMode="auto">
                  <a:xfrm>
                    <a:off x="36971" y="0"/>
                    <a:ext cx="359410" cy="359410"/>
                  </a:xfrm>
                  <a:prstGeom prst="ellips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458" name="Oval 175"/>
                  <p:cNvSpPr>
                    <a:spLocks noChangeArrowheads="1"/>
                  </p:cNvSpPr>
                  <p:nvPr/>
                </p:nvSpPr>
                <p:spPr bwMode="auto">
                  <a:xfrm>
                    <a:off x="294238" y="0"/>
                    <a:ext cx="359410" cy="359410"/>
                  </a:xfrm>
                  <a:prstGeom prst="ellips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</p:grpSp>
          <p:grpSp>
            <p:nvGrpSpPr>
              <p:cNvPr id="425" name="G1"/>
              <p:cNvGrpSpPr/>
              <p:nvPr/>
            </p:nvGrpSpPr>
            <p:grpSpPr>
              <a:xfrm>
                <a:off x="0" y="47708"/>
                <a:ext cx="1372324" cy="816555"/>
                <a:chOff x="0" y="0"/>
                <a:chExt cx="1372324" cy="816555"/>
              </a:xfrm>
            </p:grpSpPr>
            <p:sp>
              <p:nvSpPr>
                <p:cNvPr id="426" name="Txt_15kV"/>
                <p:cNvSpPr txBox="1">
                  <a:spLocks noChangeArrowheads="1"/>
                </p:cNvSpPr>
                <p:nvPr/>
              </p:nvSpPr>
              <p:spPr bwMode="auto">
                <a:xfrm>
                  <a:off x="182880" y="699715"/>
                  <a:ext cx="593090" cy="1168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fontAlgn="base" hangingPunct="0">
                    <a:spcAft>
                      <a:spcPts val="0"/>
                    </a:spcAft>
                  </a:pPr>
                  <a:r>
                    <a:rPr lang="en-US" sz="800" b="1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15 kV/9,53kV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grpSp>
              <p:nvGrpSpPr>
                <p:cNvPr id="427" name="SzPr_C"/>
                <p:cNvGrpSpPr/>
                <p:nvPr/>
              </p:nvGrpSpPr>
              <p:grpSpPr>
                <a:xfrm>
                  <a:off x="318052" y="453224"/>
                  <a:ext cx="1051645" cy="133855"/>
                  <a:chOff x="0" y="0"/>
                  <a:chExt cx="1052089" cy="133855"/>
                </a:xfrm>
              </p:grpSpPr>
              <p:cxnSp>
                <p:nvCxnSpPr>
                  <p:cNvPr id="444" name="PołTB1Szyny220"/>
                  <p:cNvCxnSpPr/>
                  <p:nvPr/>
                </p:nvCxnSpPr>
                <p:spPr bwMode="auto">
                  <a:xfrm>
                    <a:off x="106878" y="106878"/>
                    <a:ext cx="68400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45" name="PołTB1Szyny220"/>
                  <p:cNvCxnSpPr/>
                  <p:nvPr/>
                </p:nvCxnSpPr>
                <p:spPr bwMode="auto">
                  <a:xfrm>
                    <a:off x="0" y="0"/>
                    <a:ext cx="108000" cy="10800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446" name="Elipsa 445"/>
                  <p:cNvSpPr/>
                  <p:nvPr/>
                </p:nvSpPr>
                <p:spPr>
                  <a:xfrm>
                    <a:off x="754083" y="79880"/>
                    <a:ext cx="46355" cy="53975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1200">
                        <a:effectLst/>
                        <a:latin typeface="Times New Roman"/>
                        <a:ea typeface="Times New Roman"/>
                      </a:rPr>
                      <a:t> </a:t>
                    </a:r>
                  </a:p>
                </p:txBody>
              </p:sp>
              <p:cxnSp>
                <p:nvCxnSpPr>
                  <p:cNvPr id="447" name="PołTB1Szyny220"/>
                  <p:cNvCxnSpPr/>
                  <p:nvPr/>
                </p:nvCxnSpPr>
                <p:spPr bwMode="auto">
                  <a:xfrm>
                    <a:off x="801585" y="106878"/>
                    <a:ext cx="14400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48" name="PołTB1Szyny220"/>
                  <p:cNvCxnSpPr/>
                  <p:nvPr/>
                </p:nvCxnSpPr>
                <p:spPr bwMode="auto">
                  <a:xfrm flipH="1">
                    <a:off x="944089" y="0"/>
                    <a:ext cx="108000" cy="10800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428" name="SzPr_B"/>
                <p:cNvGrpSpPr/>
                <p:nvPr/>
              </p:nvGrpSpPr>
              <p:grpSpPr>
                <a:xfrm>
                  <a:off x="357808" y="318052"/>
                  <a:ext cx="974238" cy="53975"/>
                  <a:chOff x="0" y="0"/>
                  <a:chExt cx="974650" cy="53975"/>
                </a:xfrm>
              </p:grpSpPr>
              <p:cxnSp>
                <p:nvCxnSpPr>
                  <p:cNvPr id="441" name="SzynoPrzew_G1"/>
                  <p:cNvCxnSpPr/>
                  <p:nvPr/>
                </p:nvCxnSpPr>
                <p:spPr bwMode="auto">
                  <a:xfrm flipV="1">
                    <a:off x="0" y="25121"/>
                    <a:ext cx="72000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442" name="Elipsa 441"/>
                  <p:cNvSpPr/>
                  <p:nvPr/>
                </p:nvSpPr>
                <p:spPr>
                  <a:xfrm>
                    <a:off x="713432" y="0"/>
                    <a:ext cx="46355" cy="53975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1200">
                        <a:effectLst/>
                        <a:latin typeface="Times New Roman"/>
                        <a:ea typeface="Times New Roman"/>
                      </a:rPr>
                      <a:t> </a:t>
                    </a:r>
                  </a:p>
                </p:txBody>
              </p:sp>
              <p:cxnSp>
                <p:nvCxnSpPr>
                  <p:cNvPr id="443" name="SzynoPrzew_G1"/>
                  <p:cNvCxnSpPr/>
                  <p:nvPr/>
                </p:nvCxnSpPr>
                <p:spPr bwMode="auto">
                  <a:xfrm flipV="1">
                    <a:off x="758650" y="25121"/>
                    <a:ext cx="21600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429" name="SzPr_A"/>
                <p:cNvGrpSpPr/>
                <p:nvPr/>
              </p:nvGrpSpPr>
              <p:grpSpPr>
                <a:xfrm>
                  <a:off x="318052" y="87464"/>
                  <a:ext cx="1054272" cy="146686"/>
                  <a:chOff x="0" y="-8628"/>
                  <a:chExt cx="1054721" cy="146723"/>
                </a:xfrm>
              </p:grpSpPr>
              <p:cxnSp>
                <p:nvCxnSpPr>
                  <p:cNvPr id="436" name="PołTB1Szyny220"/>
                  <p:cNvCxnSpPr/>
                  <p:nvPr/>
                </p:nvCxnSpPr>
                <p:spPr bwMode="auto">
                  <a:xfrm flipH="1" flipV="1">
                    <a:off x="939521" y="18401"/>
                    <a:ext cx="115200" cy="11520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37" name="PołTB1Szyny220"/>
                  <p:cNvCxnSpPr/>
                  <p:nvPr/>
                </p:nvCxnSpPr>
                <p:spPr bwMode="auto">
                  <a:xfrm>
                    <a:off x="105508" y="25121"/>
                    <a:ext cx="64800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38" name="PołTB1Szyny220"/>
                  <p:cNvCxnSpPr/>
                  <p:nvPr/>
                </p:nvCxnSpPr>
                <p:spPr bwMode="auto">
                  <a:xfrm flipV="1">
                    <a:off x="0" y="30145"/>
                    <a:ext cx="107950" cy="10795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439" name="Elipsa 438"/>
                  <p:cNvSpPr/>
                  <p:nvPr/>
                </p:nvSpPr>
                <p:spPr>
                  <a:xfrm>
                    <a:off x="753627" y="-8628"/>
                    <a:ext cx="46355" cy="53975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1200">
                        <a:effectLst/>
                        <a:latin typeface="Times New Roman"/>
                        <a:ea typeface="Times New Roman"/>
                      </a:rPr>
                      <a:t> </a:t>
                    </a:r>
                  </a:p>
                </p:txBody>
              </p:sp>
              <p:cxnSp>
                <p:nvCxnSpPr>
                  <p:cNvPr id="440" name="PołTB1Szyny220"/>
                  <p:cNvCxnSpPr/>
                  <p:nvPr/>
                </p:nvCxnSpPr>
                <p:spPr bwMode="auto">
                  <a:xfrm>
                    <a:off x="798844" y="25121"/>
                    <a:ext cx="14351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430" name="Gen"/>
                <p:cNvGrpSpPr/>
                <p:nvPr/>
              </p:nvGrpSpPr>
              <p:grpSpPr>
                <a:xfrm>
                  <a:off x="0" y="0"/>
                  <a:ext cx="358624" cy="516757"/>
                  <a:chOff x="0" y="0"/>
                  <a:chExt cx="358775" cy="517341"/>
                </a:xfrm>
              </p:grpSpPr>
              <p:grpSp>
                <p:nvGrpSpPr>
                  <p:cNvPr id="431" name="Falka"/>
                  <p:cNvGrpSpPr/>
                  <p:nvPr/>
                </p:nvGrpSpPr>
                <p:grpSpPr>
                  <a:xfrm>
                    <a:off x="106316" y="299016"/>
                    <a:ext cx="145145" cy="73562"/>
                    <a:chOff x="37701" y="-2269"/>
                    <a:chExt cx="145520" cy="73869"/>
                  </a:xfrm>
                </p:grpSpPr>
                <p:sp>
                  <p:nvSpPr>
                    <p:cNvPr id="434" name="Arc 179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7701" y="25690"/>
                      <a:ext cx="72942" cy="45910"/>
                    </a:xfrm>
                    <a:custGeom>
                      <a:avLst/>
                      <a:gdLst>
                        <a:gd name="T0" fmla="*/ 0 w 43200"/>
                        <a:gd name="T1" fmla="*/ 0 h 22519"/>
                        <a:gd name="T2" fmla="*/ 0 w 43200"/>
                        <a:gd name="T3" fmla="*/ 0 h 22519"/>
                        <a:gd name="T4" fmla="*/ 0 w 43200"/>
                        <a:gd name="T5" fmla="*/ 0 h 22519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22519"/>
                        <a:gd name="T11" fmla="*/ 43200 w 43200"/>
                        <a:gd name="T12" fmla="*/ 22519 h 22519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22519" fill="none" extrusionOk="0">
                          <a:moveTo>
                            <a:pt x="19" y="22519"/>
                          </a:moveTo>
                          <a:cubicBezTo>
                            <a:pt x="6" y="22212"/>
                            <a:pt x="0" y="21906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</a:path>
                        <a:path w="43200" h="22519" stroke="0" extrusionOk="0">
                          <a:moveTo>
                            <a:pt x="19" y="22519"/>
                          </a:moveTo>
                          <a:cubicBezTo>
                            <a:pt x="6" y="22212"/>
                            <a:pt x="0" y="21906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  <a:lnTo>
                            <a:pt x="21600" y="21600"/>
                          </a:lnTo>
                          <a:lnTo>
                            <a:pt x="19" y="22519"/>
                          </a:lnTo>
                          <a:close/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435" name="Arc 178"/>
                    <p:cNvSpPr>
                      <a:spLocks/>
                    </p:cNvSpPr>
                    <p:nvPr/>
                  </p:nvSpPr>
                  <p:spPr bwMode="auto">
                    <a:xfrm flipH="1">
                      <a:off x="110279" y="-2269"/>
                      <a:ext cx="72942" cy="45910"/>
                    </a:xfrm>
                    <a:custGeom>
                      <a:avLst/>
                      <a:gdLst>
                        <a:gd name="T0" fmla="*/ 0 w 43200"/>
                        <a:gd name="T1" fmla="*/ 0 h 22519"/>
                        <a:gd name="T2" fmla="*/ 0 w 43200"/>
                        <a:gd name="T3" fmla="*/ 0 h 22519"/>
                        <a:gd name="T4" fmla="*/ 0 w 43200"/>
                        <a:gd name="T5" fmla="*/ 0 h 22519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22519"/>
                        <a:gd name="T11" fmla="*/ 43200 w 43200"/>
                        <a:gd name="T12" fmla="*/ 22519 h 22519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22519" fill="none" extrusionOk="0">
                          <a:moveTo>
                            <a:pt x="19" y="22519"/>
                          </a:moveTo>
                          <a:cubicBezTo>
                            <a:pt x="6" y="22212"/>
                            <a:pt x="0" y="21906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</a:path>
                        <a:path w="43200" h="22519" stroke="0" extrusionOk="0">
                          <a:moveTo>
                            <a:pt x="19" y="22519"/>
                          </a:moveTo>
                          <a:cubicBezTo>
                            <a:pt x="6" y="22212"/>
                            <a:pt x="0" y="21906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  <a:lnTo>
                            <a:pt x="21600" y="21600"/>
                          </a:lnTo>
                          <a:lnTo>
                            <a:pt x="19" y="22519"/>
                          </a:lnTo>
                          <a:close/>
                        </a:path>
                      </a:pathLst>
                    </a:cu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</p:grpSp>
              <p:sp>
                <p:nvSpPr>
                  <p:cNvPr id="432" name="Oval 18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58566"/>
                    <a:ext cx="358775" cy="358775"/>
                  </a:xfrm>
                  <a:prstGeom prst="ellips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433" name="Txt_G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9854" y="0"/>
                    <a:ext cx="146685" cy="13144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fontAlgn="base" hangingPunct="0">
                      <a:spcAft>
                        <a:spcPts val="0"/>
                      </a:spcAft>
                    </a:pPr>
                    <a:r>
                      <a:rPr lang="en-US" sz="900" b="1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a:t>G1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</p:grpSp>
        </p:grpSp>
      </p:grpSp>
      <p:grpSp>
        <p:nvGrpSpPr>
          <p:cNvPr id="312" name="Napięcia"/>
          <p:cNvGrpSpPr/>
          <p:nvPr/>
        </p:nvGrpSpPr>
        <p:grpSpPr>
          <a:xfrm>
            <a:off x="1894540" y="1628800"/>
            <a:ext cx="5733489" cy="3410307"/>
            <a:chOff x="0" y="-71961"/>
            <a:chExt cx="5733825" cy="3410561"/>
          </a:xfrm>
        </p:grpSpPr>
        <p:sp>
          <p:nvSpPr>
            <p:cNvPr id="406" name="U_Szyny_ATRG"/>
            <p:cNvSpPr txBox="1">
              <a:spLocks noChangeArrowheads="1"/>
            </p:cNvSpPr>
            <p:nvPr/>
          </p:nvSpPr>
          <p:spPr bwMode="auto">
            <a:xfrm>
              <a:off x="5398935" y="-71961"/>
              <a:ext cx="334890" cy="357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0" rIns="36000" bIns="0">
              <a:spAutoFit/>
            </a:bodyPr>
            <a:lstStyle/>
            <a:p>
              <a:pPr algn="r" eaLnBrk="0" fontAlgn="base" hangingPunct="0">
                <a:lnSpc>
                  <a:spcPct val="130000"/>
                </a:lnSpc>
                <a:spcAft>
                  <a:spcPts val="0"/>
                </a:spcAft>
              </a:pPr>
              <a:r>
                <a:rPr lang="en-US" sz="800" kern="1200">
                  <a:solidFill>
                    <a:srgbClr val="0000FF"/>
                  </a:solidFill>
                  <a:effectLst/>
                  <a:latin typeface="Cambria Math"/>
                  <a:ea typeface="Times New Roman"/>
                </a:rPr>
                <a:t>229,7</a:t>
              </a:r>
              <a:endParaRPr lang="pl-PL" sz="1200">
                <a:effectLst/>
                <a:latin typeface="Times New Roman"/>
                <a:ea typeface="Times New Roman"/>
              </a:endParaRPr>
            </a:p>
            <a:p>
              <a:pPr algn="r" eaLnBrk="0" fontAlgn="base" hangingPunct="0">
                <a:lnSpc>
                  <a:spcPct val="130000"/>
                </a:lnSpc>
                <a:spcAft>
                  <a:spcPts val="0"/>
                </a:spcAft>
              </a:pPr>
              <a:r>
                <a:rPr lang="en-US" sz="800" kern="1200">
                  <a:solidFill>
                    <a:srgbClr val="0000FF"/>
                  </a:solidFill>
                  <a:effectLst/>
                  <a:latin typeface="Cambria Math"/>
                  <a:ea typeface="Times New Roman"/>
                </a:rPr>
                <a:t>251,4</a:t>
              </a:r>
              <a:endParaRPr lang="pl-PL" sz="1200">
                <a:effectLst/>
                <a:latin typeface="Times New Roman"/>
                <a:ea typeface="Times New Roman"/>
              </a:endParaRPr>
            </a:p>
            <a:p>
              <a:pPr algn="r" eaLnBrk="0" fontAlgn="base" hangingPunct="0">
                <a:lnSpc>
                  <a:spcPct val="130000"/>
                </a:lnSpc>
                <a:spcAft>
                  <a:spcPts val="0"/>
                </a:spcAft>
              </a:pPr>
              <a:r>
                <a:rPr lang="pl-PL" sz="800">
                  <a:solidFill>
                    <a:srgbClr val="0000FF"/>
                  </a:solidFill>
                  <a:effectLst/>
                  <a:latin typeface="Cambria Math"/>
                  <a:ea typeface="Times New Roman"/>
                </a:rPr>
                <a:t>251,4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07" name="U_Szyny_ATRT"/>
            <p:cNvSpPr txBox="1">
              <a:spLocks noChangeArrowheads="1"/>
            </p:cNvSpPr>
            <p:nvPr/>
          </p:nvSpPr>
          <p:spPr bwMode="auto">
            <a:xfrm>
              <a:off x="4524295" y="1200648"/>
              <a:ext cx="335915" cy="356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0" rIns="36000" bIns="0">
              <a:spAutoFit/>
            </a:bodyPr>
            <a:lstStyle/>
            <a:p>
              <a:pPr algn="r" eaLnBrk="0" fontAlgn="base" hangingPunct="0">
                <a:lnSpc>
                  <a:spcPct val="130000"/>
                </a:lnSpc>
                <a:spcAft>
                  <a:spcPts val="0"/>
                </a:spcAft>
              </a:pPr>
              <a:r>
                <a:rPr lang="en-US" sz="800" kern="1200">
                  <a:solidFill>
                    <a:srgbClr val="0000FF"/>
                  </a:solidFill>
                  <a:effectLst/>
                  <a:latin typeface="Cambria Math"/>
                  <a:ea typeface="Times New Roman"/>
                </a:rPr>
                <a:t>15,8</a:t>
              </a:r>
              <a:endParaRPr lang="pl-PL" sz="1200">
                <a:effectLst/>
                <a:latin typeface="Times New Roman"/>
                <a:ea typeface="Times New Roman"/>
              </a:endParaRPr>
            </a:p>
            <a:p>
              <a:pPr algn="r" eaLnBrk="0" fontAlgn="base" hangingPunct="0">
                <a:lnSpc>
                  <a:spcPct val="130000"/>
                </a:lnSpc>
                <a:spcAft>
                  <a:spcPts val="0"/>
                </a:spcAft>
              </a:pPr>
              <a:r>
                <a:rPr lang="en-US" sz="800" kern="1200">
                  <a:solidFill>
                    <a:srgbClr val="0000FF"/>
                  </a:solidFill>
                  <a:effectLst/>
                  <a:latin typeface="Cambria Math"/>
                  <a:ea typeface="Times New Roman"/>
                </a:rPr>
                <a:t>19,0</a:t>
              </a:r>
              <a:endParaRPr lang="pl-PL" sz="1200">
                <a:effectLst/>
                <a:latin typeface="Times New Roman"/>
                <a:ea typeface="Times New Roman"/>
              </a:endParaRPr>
            </a:p>
            <a:p>
              <a:pPr algn="r" eaLnBrk="0" fontAlgn="base" hangingPunct="0">
                <a:lnSpc>
                  <a:spcPct val="130000"/>
                </a:lnSpc>
                <a:spcAft>
                  <a:spcPts val="0"/>
                </a:spcAft>
              </a:pPr>
              <a:r>
                <a:rPr lang="pl-PL" sz="800">
                  <a:solidFill>
                    <a:srgbClr val="0000FF"/>
                  </a:solidFill>
                  <a:effectLst/>
                  <a:latin typeface="Cambria Math"/>
                  <a:ea typeface="Times New Roman"/>
                </a:rPr>
                <a:t>15,8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08" name="U_Szyny_ATRD"/>
            <p:cNvSpPr txBox="1">
              <a:spLocks noChangeArrowheads="1"/>
            </p:cNvSpPr>
            <p:nvPr/>
          </p:nvSpPr>
          <p:spPr bwMode="auto">
            <a:xfrm>
              <a:off x="3554233" y="-71961"/>
              <a:ext cx="335915" cy="356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0" rIns="36000" bIns="0">
              <a:spAutoFit/>
            </a:bodyPr>
            <a:lstStyle/>
            <a:p>
              <a:pPr algn="r" eaLnBrk="0" fontAlgn="base" hangingPunct="0">
                <a:lnSpc>
                  <a:spcPct val="130000"/>
                </a:lnSpc>
                <a:spcAft>
                  <a:spcPts val="0"/>
                </a:spcAft>
              </a:pPr>
              <a:r>
                <a:rPr lang="en-US" sz="800" kern="1200">
                  <a:solidFill>
                    <a:srgbClr val="0000FF"/>
                  </a:solidFill>
                  <a:effectLst/>
                  <a:latin typeface="Cambria Math"/>
                  <a:ea typeface="Times New Roman"/>
                </a:rPr>
                <a:t>98,7</a:t>
              </a:r>
              <a:endParaRPr lang="pl-PL" sz="1200">
                <a:effectLst/>
                <a:latin typeface="Times New Roman"/>
                <a:ea typeface="Times New Roman"/>
              </a:endParaRPr>
            </a:p>
            <a:p>
              <a:pPr algn="r" eaLnBrk="0" fontAlgn="base" hangingPunct="0">
                <a:lnSpc>
                  <a:spcPct val="130000"/>
                </a:lnSpc>
                <a:spcAft>
                  <a:spcPts val="0"/>
                </a:spcAft>
              </a:pPr>
              <a:r>
                <a:rPr lang="en-US" sz="800" kern="1200">
                  <a:solidFill>
                    <a:srgbClr val="0000FF"/>
                  </a:solidFill>
                  <a:effectLst/>
                  <a:latin typeface="Cambria Math"/>
                  <a:ea typeface="Times New Roman"/>
                </a:rPr>
                <a:t>133,8</a:t>
              </a:r>
              <a:endParaRPr lang="pl-PL" sz="1200">
                <a:effectLst/>
                <a:latin typeface="Times New Roman"/>
                <a:ea typeface="Times New Roman"/>
              </a:endParaRPr>
            </a:p>
            <a:p>
              <a:pPr algn="r" eaLnBrk="0" fontAlgn="base" hangingPunct="0">
                <a:lnSpc>
                  <a:spcPct val="130000"/>
                </a:lnSpc>
                <a:spcAft>
                  <a:spcPts val="0"/>
                </a:spcAft>
              </a:pPr>
              <a:r>
                <a:rPr lang="pl-PL" sz="800">
                  <a:solidFill>
                    <a:srgbClr val="0000FF"/>
                  </a:solidFill>
                  <a:effectLst/>
                  <a:latin typeface="Cambria Math"/>
                  <a:ea typeface="Times New Roman"/>
                </a:rPr>
                <a:t>133,8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09" name="U_TR_Szyny_6kV"/>
            <p:cNvSpPr txBox="1">
              <a:spLocks noChangeArrowheads="1"/>
            </p:cNvSpPr>
            <p:nvPr/>
          </p:nvSpPr>
          <p:spPr bwMode="auto">
            <a:xfrm>
              <a:off x="0" y="2981739"/>
              <a:ext cx="303101" cy="356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0" rIns="36000" bIns="0">
              <a:spAutoFit/>
            </a:bodyPr>
            <a:lstStyle/>
            <a:p>
              <a:pPr algn="r" eaLnBrk="0" fontAlgn="base" hangingPunct="0">
                <a:lnSpc>
                  <a:spcPct val="130000"/>
                </a:lnSpc>
                <a:spcAft>
                  <a:spcPts val="0"/>
                </a:spcAft>
              </a:pPr>
              <a:r>
                <a:rPr lang="en-US" sz="800" kern="1200">
                  <a:solidFill>
                    <a:srgbClr val="0000FF"/>
                  </a:solidFill>
                  <a:effectLst/>
                  <a:latin typeface="Cambria Math"/>
                  <a:ea typeface="Times New Roman"/>
                </a:rPr>
                <a:t>2,11</a:t>
              </a:r>
              <a:endParaRPr lang="pl-PL" sz="1200">
                <a:effectLst/>
                <a:latin typeface="Times New Roman"/>
                <a:ea typeface="Times New Roman"/>
              </a:endParaRPr>
            </a:p>
            <a:p>
              <a:pPr algn="r" eaLnBrk="0" fontAlgn="base" hangingPunct="0">
                <a:lnSpc>
                  <a:spcPct val="130000"/>
                </a:lnSpc>
                <a:spcAft>
                  <a:spcPts val="0"/>
                </a:spcAft>
              </a:pPr>
              <a:r>
                <a:rPr lang="en-US" sz="800" kern="1200">
                  <a:solidFill>
                    <a:srgbClr val="0000FF"/>
                  </a:solidFill>
                  <a:effectLst/>
                  <a:latin typeface="Cambria Math"/>
                  <a:ea typeface="Times New Roman"/>
                </a:rPr>
                <a:t>3,81</a:t>
              </a:r>
              <a:endParaRPr lang="pl-PL" sz="1200">
                <a:effectLst/>
                <a:latin typeface="Times New Roman"/>
                <a:ea typeface="Times New Roman"/>
              </a:endParaRPr>
            </a:p>
            <a:p>
              <a:pPr algn="r" eaLnBrk="0" fontAlgn="base" hangingPunct="0">
                <a:lnSpc>
                  <a:spcPct val="130000"/>
                </a:lnSpc>
                <a:spcAft>
                  <a:spcPts val="0"/>
                </a:spcAft>
              </a:pPr>
              <a:r>
                <a:rPr lang="pl-PL" sz="800">
                  <a:solidFill>
                    <a:srgbClr val="0000FF"/>
                  </a:solidFill>
                  <a:effectLst/>
                  <a:latin typeface="Cambria Math"/>
                  <a:ea typeface="Times New Roman"/>
                </a:rPr>
                <a:t>2,11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10" name="U_G2"/>
            <p:cNvSpPr txBox="1">
              <a:spLocks noChangeArrowheads="1"/>
            </p:cNvSpPr>
            <p:nvPr/>
          </p:nvSpPr>
          <p:spPr bwMode="auto">
            <a:xfrm>
              <a:off x="222636" y="1008239"/>
              <a:ext cx="261755" cy="357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/>
            <a:p>
              <a:pPr algn="r" eaLnBrk="0" fontAlgn="base" hangingPunct="0">
                <a:lnSpc>
                  <a:spcPct val="130000"/>
                </a:lnSpc>
                <a:spcAft>
                  <a:spcPts val="0"/>
                </a:spcAft>
              </a:pPr>
              <a:r>
                <a:rPr lang="en-US" sz="800" kern="1200">
                  <a:solidFill>
                    <a:srgbClr val="0000FF"/>
                  </a:solidFill>
                  <a:effectLst/>
                  <a:latin typeface="Cambria Math"/>
                  <a:ea typeface="Times New Roman"/>
                </a:rPr>
                <a:t>6,93</a:t>
              </a:r>
              <a:endParaRPr lang="pl-PL" sz="1200">
                <a:effectLst/>
                <a:latin typeface="Times New Roman"/>
                <a:ea typeface="Times New Roman"/>
              </a:endParaRPr>
            </a:p>
            <a:p>
              <a:pPr algn="r" eaLnBrk="0" fontAlgn="base" hangingPunct="0">
                <a:lnSpc>
                  <a:spcPct val="130000"/>
                </a:lnSpc>
                <a:spcAft>
                  <a:spcPts val="0"/>
                </a:spcAft>
              </a:pPr>
              <a:r>
                <a:rPr lang="en-US" sz="800" kern="1200">
                  <a:solidFill>
                    <a:srgbClr val="0000FF"/>
                  </a:solidFill>
                  <a:effectLst/>
                  <a:latin typeface="Cambria Math"/>
                  <a:ea typeface="Times New Roman"/>
                </a:rPr>
                <a:t>9,53</a:t>
              </a:r>
              <a:endParaRPr lang="pl-PL" sz="1200">
                <a:effectLst/>
                <a:latin typeface="Times New Roman"/>
                <a:ea typeface="Times New Roman"/>
              </a:endParaRPr>
            </a:p>
            <a:p>
              <a:pPr algn="r" eaLnBrk="0" fontAlgn="base" hangingPunct="0">
                <a:lnSpc>
                  <a:spcPct val="130000"/>
                </a:lnSpc>
                <a:spcAft>
                  <a:spcPts val="0"/>
                </a:spcAft>
              </a:pPr>
              <a:r>
                <a:rPr lang="pl-PL" sz="800">
                  <a:solidFill>
                    <a:srgbClr val="0000FF"/>
                  </a:solidFill>
                  <a:effectLst/>
                  <a:latin typeface="Cambria Math"/>
                  <a:ea typeface="Times New Roman"/>
                </a:rPr>
                <a:t>6,93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11" name="U_G1"/>
            <p:cNvSpPr txBox="1">
              <a:spLocks noChangeArrowheads="1"/>
            </p:cNvSpPr>
            <p:nvPr/>
          </p:nvSpPr>
          <p:spPr bwMode="auto">
            <a:xfrm>
              <a:off x="222636" y="36060"/>
              <a:ext cx="261755" cy="357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/>
            <a:p>
              <a:pPr algn="r" eaLnBrk="0" fontAlgn="base" hangingPunct="0">
                <a:lnSpc>
                  <a:spcPct val="130000"/>
                </a:lnSpc>
                <a:spcAft>
                  <a:spcPts val="0"/>
                </a:spcAft>
              </a:pPr>
              <a:r>
                <a:rPr lang="en-US" sz="800" kern="1200">
                  <a:solidFill>
                    <a:srgbClr val="0000FF"/>
                  </a:solidFill>
                  <a:effectLst/>
                  <a:latin typeface="Cambria Math"/>
                  <a:ea typeface="Times New Roman"/>
                </a:rPr>
                <a:t>6,93</a:t>
              </a:r>
              <a:endParaRPr lang="pl-PL" sz="1200">
                <a:effectLst/>
                <a:latin typeface="Times New Roman"/>
                <a:ea typeface="Times New Roman"/>
              </a:endParaRPr>
            </a:p>
            <a:p>
              <a:pPr algn="r" eaLnBrk="0" fontAlgn="base" hangingPunct="0">
                <a:lnSpc>
                  <a:spcPct val="130000"/>
                </a:lnSpc>
                <a:spcAft>
                  <a:spcPts val="0"/>
                </a:spcAft>
              </a:pPr>
              <a:r>
                <a:rPr lang="en-US" sz="800" kern="1200">
                  <a:solidFill>
                    <a:srgbClr val="0000FF"/>
                  </a:solidFill>
                  <a:effectLst/>
                  <a:latin typeface="Cambria Math"/>
                  <a:ea typeface="Times New Roman"/>
                </a:rPr>
                <a:t>9,53</a:t>
              </a:r>
              <a:endParaRPr lang="pl-PL" sz="1200">
                <a:effectLst/>
                <a:latin typeface="Times New Roman"/>
                <a:ea typeface="Times New Roman"/>
              </a:endParaRPr>
            </a:p>
            <a:p>
              <a:pPr algn="r" eaLnBrk="0" fontAlgn="base" hangingPunct="0">
                <a:lnSpc>
                  <a:spcPct val="130000"/>
                </a:lnSpc>
                <a:spcAft>
                  <a:spcPts val="0"/>
                </a:spcAft>
              </a:pPr>
              <a:r>
                <a:rPr lang="pl-PL" sz="800">
                  <a:solidFill>
                    <a:srgbClr val="0000FF"/>
                  </a:solidFill>
                  <a:effectLst/>
                  <a:latin typeface="Cambria Math"/>
                  <a:ea typeface="Times New Roman"/>
                </a:rPr>
                <a:t>6,93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313" name="Prądy"/>
          <p:cNvGrpSpPr/>
          <p:nvPr/>
        </p:nvGrpSpPr>
        <p:grpSpPr>
          <a:xfrm>
            <a:off x="1609886" y="2063037"/>
            <a:ext cx="6307716" cy="2662994"/>
            <a:chOff x="0" y="0"/>
            <a:chExt cx="6308611" cy="2663797"/>
          </a:xfrm>
        </p:grpSpPr>
        <p:grpSp>
          <p:nvGrpSpPr>
            <p:cNvPr id="325" name="I_SEE"/>
            <p:cNvGrpSpPr/>
            <p:nvPr/>
          </p:nvGrpSpPr>
          <p:grpSpPr>
            <a:xfrm>
              <a:off x="6011186" y="119269"/>
              <a:ext cx="297425" cy="584311"/>
              <a:chOff x="0" y="0"/>
              <a:chExt cx="297425" cy="584311"/>
            </a:xfrm>
          </p:grpSpPr>
          <p:cxnSp>
            <p:nvCxnSpPr>
              <p:cNvPr id="400" name="Ic"/>
              <p:cNvCxnSpPr/>
              <p:nvPr/>
            </p:nvCxnSpPr>
            <p:spPr bwMode="auto">
              <a:xfrm>
                <a:off x="111318" y="580445"/>
                <a:ext cx="142875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01" name="Txt_Ic"/>
              <p:cNvSpPr txBox="1">
                <a:spLocks noChangeArrowheads="1"/>
              </p:cNvSpPr>
              <p:nvPr/>
            </p:nvSpPr>
            <p:spPr bwMode="auto">
              <a:xfrm>
                <a:off x="55659" y="429371"/>
                <a:ext cx="241300" cy="154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462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02" name="Ib"/>
              <p:cNvCxnSpPr/>
              <p:nvPr/>
            </p:nvCxnSpPr>
            <p:spPr bwMode="auto">
              <a:xfrm>
                <a:off x="111318" y="365760"/>
                <a:ext cx="142875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03" name="Txt_Ib"/>
              <p:cNvSpPr txBox="1">
                <a:spLocks noChangeArrowheads="1"/>
              </p:cNvSpPr>
              <p:nvPr/>
            </p:nvSpPr>
            <p:spPr bwMode="auto">
              <a:xfrm>
                <a:off x="55659" y="214685"/>
                <a:ext cx="241300" cy="154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462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04" name="Ia"/>
              <p:cNvCxnSpPr/>
              <p:nvPr/>
            </p:nvCxnSpPr>
            <p:spPr bwMode="auto">
              <a:xfrm>
                <a:off x="103367" y="143124"/>
                <a:ext cx="142875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triangl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05" name="Txt_Ia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97425" cy="154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1232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326" name="I_ATRG"/>
            <p:cNvGrpSpPr/>
            <p:nvPr/>
          </p:nvGrpSpPr>
          <p:grpSpPr>
            <a:xfrm>
              <a:off x="5351227" y="7951"/>
              <a:ext cx="297425" cy="600213"/>
              <a:chOff x="0" y="0"/>
              <a:chExt cx="297425" cy="600213"/>
            </a:xfrm>
          </p:grpSpPr>
          <p:cxnSp>
            <p:nvCxnSpPr>
              <p:cNvPr id="394" name="Ic"/>
              <p:cNvCxnSpPr/>
              <p:nvPr/>
            </p:nvCxnSpPr>
            <p:spPr bwMode="auto">
              <a:xfrm>
                <a:off x="79513" y="580443"/>
                <a:ext cx="142875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95" name="Txt_Ic"/>
              <p:cNvSpPr txBox="1">
                <a:spLocks noChangeArrowheads="1"/>
              </p:cNvSpPr>
              <p:nvPr/>
            </p:nvSpPr>
            <p:spPr bwMode="auto">
              <a:xfrm>
                <a:off x="55660" y="445273"/>
                <a:ext cx="241300" cy="154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462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396" name="Ib"/>
              <p:cNvCxnSpPr/>
              <p:nvPr/>
            </p:nvCxnSpPr>
            <p:spPr bwMode="auto">
              <a:xfrm>
                <a:off x="79513" y="365760"/>
                <a:ext cx="142875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97" name="Txt_Ib"/>
              <p:cNvSpPr txBox="1">
                <a:spLocks noChangeArrowheads="1"/>
              </p:cNvSpPr>
              <p:nvPr/>
            </p:nvSpPr>
            <p:spPr bwMode="auto">
              <a:xfrm>
                <a:off x="55660" y="214685"/>
                <a:ext cx="241300" cy="154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462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398" name="Ia"/>
              <p:cNvCxnSpPr/>
              <p:nvPr/>
            </p:nvCxnSpPr>
            <p:spPr bwMode="auto">
              <a:xfrm>
                <a:off x="71562" y="143123"/>
                <a:ext cx="142875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triangl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99" name="Txt_Ia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97425" cy="154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1232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327" name="I_ATRD"/>
            <p:cNvGrpSpPr/>
            <p:nvPr/>
          </p:nvGrpSpPr>
          <p:grpSpPr>
            <a:xfrm>
              <a:off x="4198288" y="7951"/>
              <a:ext cx="580445" cy="731657"/>
              <a:chOff x="0" y="0"/>
              <a:chExt cx="580445" cy="731657"/>
            </a:xfrm>
          </p:grpSpPr>
          <p:cxnSp>
            <p:nvCxnSpPr>
              <p:cNvPr id="386" name="I_Uz"/>
              <p:cNvCxnSpPr/>
              <p:nvPr/>
            </p:nvCxnSpPr>
            <p:spPr bwMode="auto">
              <a:xfrm>
                <a:off x="580445" y="580445"/>
                <a:ext cx="0" cy="14351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triangl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87" name="Txt_I_Uz"/>
              <p:cNvSpPr txBox="1">
                <a:spLocks noChangeArrowheads="1"/>
              </p:cNvSpPr>
              <p:nvPr/>
            </p:nvSpPr>
            <p:spPr bwMode="auto">
              <a:xfrm>
                <a:off x="254442" y="612250"/>
                <a:ext cx="297449" cy="119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1545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388" name="Ic"/>
              <p:cNvCxnSpPr/>
              <p:nvPr/>
            </p:nvCxnSpPr>
            <p:spPr bwMode="auto">
              <a:xfrm>
                <a:off x="79513" y="580445"/>
                <a:ext cx="142875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89" name="Txt_Ic"/>
              <p:cNvSpPr txBox="1">
                <a:spLocks noChangeArrowheads="1"/>
              </p:cNvSpPr>
              <p:nvPr/>
            </p:nvSpPr>
            <p:spPr bwMode="auto">
              <a:xfrm>
                <a:off x="55659" y="437322"/>
                <a:ext cx="241300" cy="154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511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390" name="Ib"/>
              <p:cNvCxnSpPr/>
              <p:nvPr/>
            </p:nvCxnSpPr>
            <p:spPr bwMode="auto">
              <a:xfrm>
                <a:off x="79513" y="365760"/>
                <a:ext cx="142875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91" name="Txt_Ib"/>
              <p:cNvSpPr txBox="1">
                <a:spLocks noChangeArrowheads="1"/>
              </p:cNvSpPr>
              <p:nvPr/>
            </p:nvSpPr>
            <p:spPr bwMode="auto">
              <a:xfrm>
                <a:off x="55659" y="214685"/>
                <a:ext cx="241300" cy="154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511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392" name="Ia"/>
              <p:cNvCxnSpPr/>
              <p:nvPr/>
            </p:nvCxnSpPr>
            <p:spPr bwMode="auto">
              <a:xfrm>
                <a:off x="71562" y="143123"/>
                <a:ext cx="142875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triangl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93" name="Txt_Ia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97815" cy="119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2569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328" name="I_L220"/>
            <p:cNvGrpSpPr/>
            <p:nvPr/>
          </p:nvGrpSpPr>
          <p:grpSpPr>
            <a:xfrm>
              <a:off x="2528514" y="119269"/>
              <a:ext cx="1313554" cy="591825"/>
              <a:chOff x="-77" y="-32"/>
              <a:chExt cx="1313801" cy="593078"/>
            </a:xfrm>
          </p:grpSpPr>
          <p:sp>
            <p:nvSpPr>
              <p:cNvPr id="374" name="Txt_Ia"/>
              <p:cNvSpPr txBox="1">
                <a:spLocks noChangeArrowheads="1"/>
              </p:cNvSpPr>
              <p:nvPr/>
            </p:nvSpPr>
            <p:spPr bwMode="auto">
              <a:xfrm>
                <a:off x="-77" y="-32"/>
                <a:ext cx="297425" cy="11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2569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375" name="Ia"/>
              <p:cNvCxnSpPr/>
              <p:nvPr/>
            </p:nvCxnSpPr>
            <p:spPr bwMode="auto">
              <a:xfrm>
                <a:off x="76200" y="152400"/>
                <a:ext cx="143510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triangl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76" name="Txt_Ia"/>
              <p:cNvSpPr txBox="1">
                <a:spLocks noChangeArrowheads="1"/>
              </p:cNvSpPr>
              <p:nvPr/>
            </p:nvSpPr>
            <p:spPr bwMode="auto">
              <a:xfrm>
                <a:off x="57059" y="215826"/>
                <a:ext cx="320345" cy="155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36000" tIns="0" rIns="36000" bIns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511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377" name="Ia"/>
              <p:cNvCxnSpPr/>
              <p:nvPr/>
            </p:nvCxnSpPr>
            <p:spPr bwMode="auto">
              <a:xfrm>
                <a:off x="88900" y="368300"/>
                <a:ext cx="143510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78" name="Txt_Ia"/>
              <p:cNvSpPr txBox="1">
                <a:spLocks noChangeArrowheads="1"/>
              </p:cNvSpPr>
              <p:nvPr/>
            </p:nvSpPr>
            <p:spPr bwMode="auto">
              <a:xfrm>
                <a:off x="57059" y="431684"/>
                <a:ext cx="253658" cy="155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36000" tIns="0" rIns="36000" bIns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511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379" name="Ia"/>
              <p:cNvCxnSpPr/>
              <p:nvPr/>
            </p:nvCxnSpPr>
            <p:spPr bwMode="auto">
              <a:xfrm>
                <a:off x="88900" y="584200"/>
                <a:ext cx="143510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80" name="Txt_Ia"/>
              <p:cNvSpPr txBox="1">
                <a:spLocks noChangeArrowheads="1"/>
              </p:cNvSpPr>
              <p:nvPr/>
            </p:nvSpPr>
            <p:spPr bwMode="auto">
              <a:xfrm>
                <a:off x="1015677" y="6317"/>
                <a:ext cx="297425" cy="155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2569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381" name="Ia"/>
              <p:cNvCxnSpPr/>
              <p:nvPr/>
            </p:nvCxnSpPr>
            <p:spPr bwMode="auto">
              <a:xfrm>
                <a:off x="1092200" y="150782"/>
                <a:ext cx="143510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triangl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82" name="Txt_Ia"/>
              <p:cNvSpPr txBox="1">
                <a:spLocks noChangeArrowheads="1"/>
              </p:cNvSpPr>
              <p:nvPr/>
            </p:nvSpPr>
            <p:spPr bwMode="auto">
              <a:xfrm>
                <a:off x="1072814" y="222174"/>
                <a:ext cx="240910" cy="155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511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383" name="Ia"/>
              <p:cNvCxnSpPr/>
              <p:nvPr/>
            </p:nvCxnSpPr>
            <p:spPr bwMode="auto">
              <a:xfrm>
                <a:off x="1104900" y="365114"/>
                <a:ext cx="143510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84" name="Txt_Ia"/>
              <p:cNvSpPr txBox="1">
                <a:spLocks noChangeArrowheads="1"/>
              </p:cNvSpPr>
              <p:nvPr/>
            </p:nvSpPr>
            <p:spPr bwMode="auto">
              <a:xfrm>
                <a:off x="1072814" y="438034"/>
                <a:ext cx="240910" cy="155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511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385" name="Ia"/>
              <p:cNvCxnSpPr/>
              <p:nvPr/>
            </p:nvCxnSpPr>
            <p:spPr bwMode="auto">
              <a:xfrm>
                <a:off x="1104900" y="581004"/>
                <a:ext cx="143510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29" name="I_TR"/>
            <p:cNvGrpSpPr/>
            <p:nvPr/>
          </p:nvGrpSpPr>
          <p:grpSpPr>
            <a:xfrm>
              <a:off x="572493" y="1892410"/>
              <a:ext cx="1290835" cy="771387"/>
              <a:chOff x="0" y="0"/>
              <a:chExt cx="1290835" cy="771387"/>
            </a:xfrm>
          </p:grpSpPr>
          <p:cxnSp>
            <p:nvCxnSpPr>
              <p:cNvPr id="360" name="I_uz"/>
              <p:cNvCxnSpPr/>
              <p:nvPr/>
            </p:nvCxnSpPr>
            <p:spPr bwMode="auto">
              <a:xfrm>
                <a:off x="755374" y="588396"/>
                <a:ext cx="0" cy="143921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triangl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1" name="Txt_uz"/>
              <p:cNvSpPr txBox="1">
                <a:spLocks noChangeArrowheads="1"/>
              </p:cNvSpPr>
              <p:nvPr/>
            </p:nvSpPr>
            <p:spPr bwMode="auto">
              <a:xfrm>
                <a:off x="437322" y="652007"/>
                <a:ext cx="281550" cy="119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36000" tIns="0" rIns="36000" bIns="0">
                <a:spAutoFit/>
              </a:bodyPr>
              <a:lstStyle/>
              <a:p>
                <a:pPr eaLnBrk="0" fontAlgn="base" hangingPunct="0"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741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362" name="Ic"/>
              <p:cNvCxnSpPr/>
              <p:nvPr/>
            </p:nvCxnSpPr>
            <p:spPr bwMode="auto">
              <a:xfrm>
                <a:off x="0" y="580445"/>
                <a:ext cx="143487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3" name="Txt_Ic"/>
              <p:cNvSpPr txBox="1">
                <a:spLocks noChangeArrowheads="1"/>
              </p:cNvSpPr>
              <p:nvPr/>
            </p:nvSpPr>
            <p:spPr bwMode="auto">
              <a:xfrm>
                <a:off x="15903" y="437322"/>
                <a:ext cx="128885" cy="154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0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364" name="Ib"/>
              <p:cNvCxnSpPr/>
              <p:nvPr/>
            </p:nvCxnSpPr>
            <p:spPr bwMode="auto">
              <a:xfrm>
                <a:off x="0" y="373711"/>
                <a:ext cx="143487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5" name="Txt_Ib"/>
              <p:cNvSpPr txBox="1">
                <a:spLocks noChangeArrowheads="1"/>
              </p:cNvSpPr>
              <p:nvPr/>
            </p:nvSpPr>
            <p:spPr bwMode="auto">
              <a:xfrm>
                <a:off x="15903" y="222636"/>
                <a:ext cx="128885" cy="154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0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366" name="Ia"/>
              <p:cNvCxnSpPr/>
              <p:nvPr/>
            </p:nvCxnSpPr>
            <p:spPr bwMode="auto">
              <a:xfrm>
                <a:off x="0" y="143123"/>
                <a:ext cx="142852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7" name="Txt_Ia"/>
              <p:cNvSpPr txBox="1">
                <a:spLocks noChangeArrowheads="1"/>
              </p:cNvSpPr>
              <p:nvPr/>
            </p:nvSpPr>
            <p:spPr bwMode="auto">
              <a:xfrm>
                <a:off x="15903" y="0"/>
                <a:ext cx="128885" cy="154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0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368" name="Ic"/>
              <p:cNvCxnSpPr/>
              <p:nvPr/>
            </p:nvCxnSpPr>
            <p:spPr bwMode="auto">
              <a:xfrm>
                <a:off x="1089329" y="588393"/>
                <a:ext cx="142199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9" name="Txt_Ic"/>
              <p:cNvSpPr txBox="1">
                <a:spLocks noChangeArrowheads="1"/>
              </p:cNvSpPr>
              <p:nvPr/>
            </p:nvSpPr>
            <p:spPr bwMode="auto">
              <a:xfrm>
                <a:off x="1049573" y="445273"/>
                <a:ext cx="241262" cy="119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247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370" name="Ib"/>
              <p:cNvCxnSpPr/>
              <p:nvPr/>
            </p:nvCxnSpPr>
            <p:spPr bwMode="auto">
              <a:xfrm>
                <a:off x="1081378" y="365760"/>
                <a:ext cx="142199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71" name="Txt_Ib"/>
              <p:cNvSpPr txBox="1">
                <a:spLocks noChangeArrowheads="1"/>
              </p:cNvSpPr>
              <p:nvPr/>
            </p:nvSpPr>
            <p:spPr bwMode="auto">
              <a:xfrm>
                <a:off x="1049573" y="230588"/>
                <a:ext cx="241262" cy="154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247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372" name="Ia"/>
              <p:cNvCxnSpPr/>
              <p:nvPr/>
            </p:nvCxnSpPr>
            <p:spPr bwMode="auto">
              <a:xfrm>
                <a:off x="1089329" y="159026"/>
                <a:ext cx="143959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73" name="Txt_Ia"/>
              <p:cNvSpPr txBox="1">
                <a:spLocks noChangeArrowheads="1"/>
              </p:cNvSpPr>
              <p:nvPr/>
            </p:nvSpPr>
            <p:spPr bwMode="auto">
              <a:xfrm>
                <a:off x="1049573" y="7951"/>
                <a:ext cx="241262" cy="119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247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330" name="I_TB2"/>
            <p:cNvGrpSpPr/>
            <p:nvPr/>
          </p:nvGrpSpPr>
          <p:grpSpPr>
            <a:xfrm>
              <a:off x="1598212" y="985961"/>
              <a:ext cx="248842" cy="584311"/>
              <a:chOff x="0" y="0"/>
              <a:chExt cx="248842" cy="584311"/>
            </a:xfrm>
          </p:grpSpPr>
          <p:cxnSp>
            <p:nvCxnSpPr>
              <p:cNvPr id="354" name="Ic"/>
              <p:cNvCxnSpPr/>
              <p:nvPr/>
            </p:nvCxnSpPr>
            <p:spPr bwMode="auto">
              <a:xfrm>
                <a:off x="63610" y="580445"/>
                <a:ext cx="142214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triangl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55" name="Txt_Ic"/>
              <p:cNvSpPr txBox="1">
                <a:spLocks noChangeArrowheads="1"/>
              </p:cNvSpPr>
              <p:nvPr/>
            </p:nvSpPr>
            <p:spPr bwMode="auto">
              <a:xfrm>
                <a:off x="7951" y="429371"/>
                <a:ext cx="240891" cy="154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393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356" name="Ib"/>
              <p:cNvCxnSpPr/>
              <p:nvPr/>
            </p:nvCxnSpPr>
            <p:spPr bwMode="auto">
              <a:xfrm>
                <a:off x="55659" y="357809"/>
                <a:ext cx="142214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triangl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57" name="Txt_Ib"/>
              <p:cNvSpPr txBox="1">
                <a:spLocks noChangeArrowheads="1"/>
              </p:cNvSpPr>
              <p:nvPr/>
            </p:nvSpPr>
            <p:spPr bwMode="auto">
              <a:xfrm>
                <a:off x="7951" y="222637"/>
                <a:ext cx="240891" cy="154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393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358" name="Ia"/>
              <p:cNvCxnSpPr/>
              <p:nvPr/>
            </p:nvCxnSpPr>
            <p:spPr bwMode="auto">
              <a:xfrm>
                <a:off x="71561" y="143124"/>
                <a:ext cx="143974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59" name="Txt_Ia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40891" cy="154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786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331" name="I_G2"/>
            <p:cNvGrpSpPr/>
            <p:nvPr/>
          </p:nvGrpSpPr>
          <p:grpSpPr>
            <a:xfrm>
              <a:off x="0" y="978010"/>
              <a:ext cx="297425" cy="600213"/>
              <a:chOff x="0" y="0"/>
              <a:chExt cx="297425" cy="600213"/>
            </a:xfrm>
          </p:grpSpPr>
          <p:cxnSp>
            <p:nvCxnSpPr>
              <p:cNvPr id="348" name="Ic"/>
              <p:cNvCxnSpPr/>
              <p:nvPr/>
            </p:nvCxnSpPr>
            <p:spPr bwMode="auto">
              <a:xfrm>
                <a:off x="135172" y="588396"/>
                <a:ext cx="143939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triangl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9" name="Txt_Ic"/>
              <p:cNvSpPr txBox="1">
                <a:spLocks noChangeArrowheads="1"/>
              </p:cNvSpPr>
              <p:nvPr/>
            </p:nvSpPr>
            <p:spPr bwMode="auto">
              <a:xfrm>
                <a:off x="0" y="445273"/>
                <a:ext cx="297425" cy="154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9972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350" name="Ib"/>
              <p:cNvCxnSpPr/>
              <p:nvPr/>
            </p:nvCxnSpPr>
            <p:spPr bwMode="auto">
              <a:xfrm>
                <a:off x="151074" y="373711"/>
                <a:ext cx="143939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51" name="Txt_Ib"/>
              <p:cNvSpPr txBox="1">
                <a:spLocks noChangeArrowheads="1"/>
              </p:cNvSpPr>
              <p:nvPr/>
            </p:nvSpPr>
            <p:spPr bwMode="auto">
              <a:xfrm>
                <a:off x="159026" y="222636"/>
                <a:ext cx="128461" cy="1549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0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352" name="Ia"/>
              <p:cNvCxnSpPr/>
              <p:nvPr/>
            </p:nvCxnSpPr>
            <p:spPr bwMode="auto">
              <a:xfrm>
                <a:off x="143123" y="143123"/>
                <a:ext cx="143449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53" name="Txt_Ia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97425" cy="154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9972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332" name="I_TB1"/>
            <p:cNvGrpSpPr/>
            <p:nvPr/>
          </p:nvGrpSpPr>
          <p:grpSpPr>
            <a:xfrm>
              <a:off x="1001864" y="15902"/>
              <a:ext cx="846418" cy="755467"/>
              <a:chOff x="0" y="0"/>
              <a:chExt cx="846418" cy="755467"/>
            </a:xfrm>
          </p:grpSpPr>
          <p:cxnSp>
            <p:nvCxnSpPr>
              <p:cNvPr id="340" name="I_uz"/>
              <p:cNvCxnSpPr/>
              <p:nvPr/>
            </p:nvCxnSpPr>
            <p:spPr bwMode="auto">
              <a:xfrm>
                <a:off x="333955" y="572494"/>
                <a:ext cx="0" cy="143925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triangl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1" name="Txt_I_uz"/>
              <p:cNvSpPr txBox="1">
                <a:spLocks noChangeArrowheads="1"/>
              </p:cNvSpPr>
              <p:nvPr/>
            </p:nvSpPr>
            <p:spPr bwMode="auto">
              <a:xfrm>
                <a:off x="0" y="636104"/>
                <a:ext cx="297388" cy="11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3870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342" name="Ic"/>
              <p:cNvCxnSpPr/>
              <p:nvPr/>
            </p:nvCxnSpPr>
            <p:spPr bwMode="auto">
              <a:xfrm>
                <a:off x="667909" y="580444"/>
                <a:ext cx="142222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3" name="Txt_Ic"/>
              <p:cNvSpPr txBox="1">
                <a:spLocks noChangeArrowheads="1"/>
              </p:cNvSpPr>
              <p:nvPr/>
            </p:nvSpPr>
            <p:spPr bwMode="auto">
              <a:xfrm>
                <a:off x="604299" y="429371"/>
                <a:ext cx="241270" cy="11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657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344" name="Ib"/>
              <p:cNvCxnSpPr/>
              <p:nvPr/>
            </p:nvCxnSpPr>
            <p:spPr bwMode="auto">
              <a:xfrm>
                <a:off x="652007" y="357809"/>
                <a:ext cx="142222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5" name="Txt_Ib"/>
              <p:cNvSpPr txBox="1">
                <a:spLocks noChangeArrowheads="1"/>
              </p:cNvSpPr>
              <p:nvPr/>
            </p:nvSpPr>
            <p:spPr bwMode="auto">
              <a:xfrm>
                <a:off x="604299" y="222637"/>
                <a:ext cx="241270" cy="1549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657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346" name="Ia"/>
              <p:cNvCxnSpPr/>
              <p:nvPr/>
            </p:nvCxnSpPr>
            <p:spPr bwMode="auto">
              <a:xfrm>
                <a:off x="667909" y="143124"/>
                <a:ext cx="143982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7" name="Txt_Ia"/>
              <p:cNvSpPr txBox="1">
                <a:spLocks noChangeArrowheads="1"/>
              </p:cNvSpPr>
              <p:nvPr/>
            </p:nvSpPr>
            <p:spPr bwMode="auto">
              <a:xfrm>
                <a:off x="548640" y="0"/>
                <a:ext cx="297778" cy="11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2556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333" name="I_G1"/>
            <p:cNvGrpSpPr/>
            <p:nvPr/>
          </p:nvGrpSpPr>
          <p:grpSpPr>
            <a:xfrm>
              <a:off x="0" y="0"/>
              <a:ext cx="374951" cy="600174"/>
              <a:chOff x="0" y="0"/>
              <a:chExt cx="374951" cy="600174"/>
            </a:xfrm>
          </p:grpSpPr>
          <p:cxnSp>
            <p:nvCxnSpPr>
              <p:cNvPr id="334" name="Ic"/>
              <p:cNvCxnSpPr/>
              <p:nvPr/>
            </p:nvCxnSpPr>
            <p:spPr bwMode="auto">
              <a:xfrm>
                <a:off x="135172" y="588396"/>
                <a:ext cx="143939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triangl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35" name="Txt_Ic"/>
              <p:cNvSpPr txBox="1">
                <a:spLocks noChangeArrowheads="1"/>
              </p:cNvSpPr>
              <p:nvPr/>
            </p:nvSpPr>
            <p:spPr bwMode="auto">
              <a:xfrm>
                <a:off x="0" y="445273"/>
                <a:ext cx="353546" cy="1549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16089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336" name="Ib"/>
              <p:cNvCxnSpPr/>
              <p:nvPr/>
            </p:nvCxnSpPr>
            <p:spPr bwMode="auto">
              <a:xfrm>
                <a:off x="151074" y="373711"/>
                <a:ext cx="143939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37" name="Txt_Ib"/>
              <p:cNvSpPr txBox="1">
                <a:spLocks noChangeArrowheads="1"/>
              </p:cNvSpPr>
              <p:nvPr/>
            </p:nvSpPr>
            <p:spPr bwMode="auto">
              <a:xfrm>
                <a:off x="246490" y="222636"/>
                <a:ext cx="128461" cy="1549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0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338" name="Ia"/>
              <p:cNvCxnSpPr/>
              <p:nvPr/>
            </p:nvCxnSpPr>
            <p:spPr bwMode="auto">
              <a:xfrm>
                <a:off x="143123" y="143123"/>
                <a:ext cx="143449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39" name="Txt_Ia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53546" cy="1549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</a:rPr>
                  <a:t>16089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</p:grpSp>
      <p:sp>
        <p:nvSpPr>
          <p:cNvPr id="314" name="U_Szyny_EL"/>
          <p:cNvSpPr txBox="1">
            <a:spLocks noChangeArrowheads="1"/>
          </p:cNvSpPr>
          <p:nvPr/>
        </p:nvSpPr>
        <p:spPr bwMode="auto">
          <a:xfrm>
            <a:off x="3766362" y="1592796"/>
            <a:ext cx="351821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0" rIns="36000" bIns="0">
            <a:spAutoFit/>
          </a:bodyPr>
          <a:lstStyle/>
          <a:p>
            <a:pPr algn="r" eaLnBrk="0" fontAlgn="base" hangingPunct="0">
              <a:lnSpc>
                <a:spcPct val="130000"/>
              </a:lnSpc>
              <a:spcAft>
                <a:spcPts val="0"/>
              </a:spcAft>
            </a:pPr>
            <a:r>
              <a:rPr lang="en-US" sz="800" kern="1200">
                <a:solidFill>
                  <a:srgbClr val="0000FF"/>
                </a:solidFill>
                <a:effectLst/>
                <a:latin typeface="Cambria Math"/>
                <a:ea typeface="Times New Roman"/>
              </a:rPr>
              <a:t>0</a:t>
            </a:r>
            <a:endParaRPr lang="pl-PL" sz="1200">
              <a:effectLst/>
              <a:latin typeface="Times New Roman"/>
              <a:ea typeface="Times New Roman"/>
            </a:endParaRPr>
          </a:p>
          <a:p>
            <a:pPr algn="r" eaLnBrk="0" fontAlgn="base" hangingPunct="0">
              <a:lnSpc>
                <a:spcPct val="130000"/>
              </a:lnSpc>
              <a:spcAft>
                <a:spcPts val="0"/>
              </a:spcAft>
            </a:pPr>
            <a:r>
              <a:rPr lang="en-US" sz="800" kern="1200">
                <a:solidFill>
                  <a:srgbClr val="0000FF"/>
                </a:solidFill>
                <a:effectLst/>
                <a:latin typeface="Cambria Math"/>
                <a:ea typeface="Times New Roman"/>
              </a:rPr>
              <a:t>133,9</a:t>
            </a:r>
            <a:endParaRPr lang="pl-PL" sz="1200">
              <a:effectLst/>
              <a:latin typeface="Times New Roman"/>
              <a:ea typeface="Times New Roman"/>
            </a:endParaRPr>
          </a:p>
          <a:p>
            <a:pPr algn="r" eaLnBrk="0" fontAlgn="base" hangingPunct="0">
              <a:lnSpc>
                <a:spcPct val="130000"/>
              </a:lnSpc>
              <a:spcAft>
                <a:spcPts val="0"/>
              </a:spcAft>
            </a:pPr>
            <a:r>
              <a:rPr lang="pl-PL" sz="800">
                <a:solidFill>
                  <a:srgbClr val="0000FF"/>
                </a:solidFill>
                <a:effectLst/>
                <a:latin typeface="Cambria Math"/>
                <a:ea typeface="Times New Roman"/>
              </a:rPr>
              <a:t>133,9</a:t>
            </a:r>
            <a:endParaRPr lang="pl-PL" sz="1200">
              <a:effectLst/>
              <a:latin typeface="Times New Roman"/>
              <a:ea typeface="Times New Roman"/>
            </a:endParaRPr>
          </a:p>
        </p:txBody>
      </p:sp>
      <p:sp>
        <p:nvSpPr>
          <p:cNvPr id="315" name="I_Zwar"/>
          <p:cNvSpPr txBox="1">
            <a:spLocks noChangeArrowheads="1"/>
          </p:cNvSpPr>
          <p:nvPr/>
        </p:nvSpPr>
        <p:spPr bwMode="auto">
          <a:xfrm>
            <a:off x="4145903" y="3089504"/>
            <a:ext cx="297408" cy="35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0" rIns="36000" bIns="0">
            <a:spAutoFit/>
          </a:bodyPr>
          <a:lstStyle/>
          <a:p>
            <a:pPr algn="r" eaLnBrk="0" fontAlgn="base" hangingPunct="0">
              <a:lnSpc>
                <a:spcPct val="130000"/>
              </a:lnSpc>
              <a:spcAft>
                <a:spcPts val="0"/>
              </a:spcAft>
            </a:pPr>
            <a:r>
              <a:rPr lang="en-US" sz="800" kern="1200">
                <a:solidFill>
                  <a:srgbClr val="FF0000"/>
                </a:solidFill>
                <a:effectLst/>
                <a:latin typeface="Cambria Math"/>
                <a:ea typeface="Times New Roman"/>
              </a:rPr>
              <a:t>6159</a:t>
            </a:r>
            <a:endParaRPr lang="pl-PL" sz="1200">
              <a:effectLst/>
              <a:latin typeface="Times New Roman"/>
              <a:ea typeface="Times New Roman"/>
            </a:endParaRPr>
          </a:p>
          <a:p>
            <a:pPr algn="r" eaLnBrk="0" fontAlgn="base" hangingPunct="0">
              <a:lnSpc>
                <a:spcPct val="130000"/>
              </a:lnSpc>
              <a:spcAft>
                <a:spcPts val="0"/>
              </a:spcAft>
            </a:pPr>
            <a:r>
              <a:rPr lang="en-US" sz="800" kern="1200">
                <a:solidFill>
                  <a:srgbClr val="FF0000"/>
                </a:solidFill>
                <a:effectLst/>
                <a:latin typeface="Cambria Math"/>
                <a:ea typeface="Times New Roman"/>
              </a:rPr>
              <a:t>0</a:t>
            </a:r>
            <a:endParaRPr lang="pl-PL" sz="1200">
              <a:effectLst/>
              <a:latin typeface="Times New Roman"/>
              <a:ea typeface="Times New Roman"/>
            </a:endParaRPr>
          </a:p>
          <a:p>
            <a:pPr algn="r" eaLnBrk="0" fontAlgn="base" hangingPunct="0">
              <a:lnSpc>
                <a:spcPct val="130000"/>
              </a:lnSpc>
              <a:spcAft>
                <a:spcPts val="0"/>
              </a:spcAft>
            </a:pPr>
            <a:r>
              <a:rPr lang="pl-PL" sz="800">
                <a:solidFill>
                  <a:srgbClr val="FF0000"/>
                </a:solidFill>
                <a:effectLst/>
                <a:latin typeface="Cambria Math"/>
                <a:ea typeface="Times New Roman"/>
              </a:rPr>
              <a:t>0</a:t>
            </a:r>
            <a:endParaRPr lang="pl-PL" sz="1200">
              <a:effectLst/>
              <a:latin typeface="Times New Roman"/>
              <a:ea typeface="Times New Roman"/>
            </a:endParaRPr>
          </a:p>
        </p:txBody>
      </p:sp>
      <p:grpSp>
        <p:nvGrpSpPr>
          <p:cNvPr id="316" name="Zwarcie"/>
          <p:cNvGrpSpPr>
            <a:grpSpLocks/>
          </p:cNvGrpSpPr>
          <p:nvPr/>
        </p:nvGrpSpPr>
        <p:grpSpPr bwMode="auto">
          <a:xfrm>
            <a:off x="4033789" y="3046376"/>
            <a:ext cx="117469" cy="311127"/>
            <a:chOff x="4380" y="834"/>
            <a:chExt cx="188" cy="491"/>
          </a:xfrm>
        </p:grpSpPr>
        <p:cxnSp>
          <p:nvCxnSpPr>
            <p:cNvPr id="322" name="AutoShape 169"/>
            <p:cNvCxnSpPr>
              <a:cxnSpLocks noChangeShapeType="1"/>
            </p:cNvCxnSpPr>
            <p:nvPr/>
          </p:nvCxnSpPr>
          <p:spPr bwMode="auto">
            <a:xfrm flipH="1">
              <a:off x="4394" y="834"/>
              <a:ext cx="116" cy="229"/>
            </a:xfrm>
            <a:prstGeom prst="straightConnector1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3" name="AutoShape 168"/>
            <p:cNvCxnSpPr>
              <a:cxnSpLocks noChangeShapeType="1"/>
            </p:cNvCxnSpPr>
            <p:nvPr/>
          </p:nvCxnSpPr>
          <p:spPr bwMode="auto">
            <a:xfrm flipV="1">
              <a:off x="4387" y="1006"/>
              <a:ext cx="178" cy="74"/>
            </a:xfrm>
            <a:prstGeom prst="straightConnector1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4" name="AutoShape 167"/>
            <p:cNvCxnSpPr>
              <a:cxnSpLocks noChangeShapeType="1"/>
            </p:cNvCxnSpPr>
            <p:nvPr/>
          </p:nvCxnSpPr>
          <p:spPr bwMode="auto">
            <a:xfrm flipH="1">
              <a:off x="4380" y="1003"/>
              <a:ext cx="188" cy="322"/>
            </a:xfrm>
            <a:prstGeom prst="straightConnector1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" name="Tytuł"/>
          <p:cNvSpPr txBox="1">
            <a:spLocks noChangeArrowheads="1"/>
          </p:cNvSpPr>
          <p:nvPr/>
        </p:nvSpPr>
        <p:spPr bwMode="auto">
          <a:xfrm>
            <a:off x="2483768" y="332656"/>
            <a:ext cx="464229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Przykładowe  wyniki obliczeń zwarcia jednofazowego</a:t>
            </a:r>
            <a:endParaRPr kumimoji="1" lang="pl-PL" sz="1400" b="1" i="1" ker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75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" grpId="0"/>
      <p:bldP spid="3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Io_Thev"/>
          <p:cNvGrpSpPr>
            <a:grpSpLocks/>
          </p:cNvGrpSpPr>
          <p:nvPr/>
        </p:nvGrpSpPr>
        <p:grpSpPr bwMode="auto">
          <a:xfrm>
            <a:off x="6006115" y="4490394"/>
            <a:ext cx="2089150" cy="1035050"/>
            <a:chOff x="5681739" y="4154604"/>
            <a:chExt cx="2088515" cy="1035343"/>
          </a:xfrm>
        </p:grpSpPr>
        <p:grpSp>
          <p:nvGrpSpPr>
            <p:cNvPr id="26907" name="Group 701"/>
            <p:cNvGrpSpPr>
              <a:grpSpLocks/>
            </p:cNvGrpSpPr>
            <p:nvPr/>
          </p:nvGrpSpPr>
          <p:grpSpPr bwMode="auto">
            <a:xfrm>
              <a:off x="5681739" y="4162226"/>
              <a:ext cx="137795" cy="311238"/>
              <a:chOff x="7562" y="8894"/>
              <a:chExt cx="217" cy="490"/>
            </a:xfrm>
          </p:grpSpPr>
          <p:cxnSp>
            <p:nvCxnSpPr>
              <p:cNvPr id="26917" name="AutoShape 703"/>
              <p:cNvCxnSpPr>
                <a:cxnSpLocks noChangeShapeType="1"/>
              </p:cNvCxnSpPr>
              <p:nvPr/>
            </p:nvCxnSpPr>
            <p:spPr bwMode="auto">
              <a:xfrm rot="16200000" flipV="1">
                <a:off x="7501" y="9007"/>
                <a:ext cx="228" cy="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918" name="Text Box 702"/>
              <p:cNvSpPr txBox="1">
                <a:spLocks noChangeArrowheads="1"/>
              </p:cNvSpPr>
              <p:nvPr/>
            </p:nvSpPr>
            <p:spPr bwMode="auto">
              <a:xfrm>
                <a:off x="7562" y="9125"/>
                <a:ext cx="217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en-US" altLang="pl-PL" sz="1000" b="1" i="1"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kumimoji="0" lang="en-US" altLang="pl-PL" sz="2400">
                  <a:latin typeface="Times New Roman" pitchFamily="18" charset="0"/>
                </a:endParaRPr>
              </a:p>
            </p:txBody>
          </p:sp>
        </p:grpSp>
        <p:grpSp>
          <p:nvGrpSpPr>
            <p:cNvPr id="26908" name="Group 698"/>
            <p:cNvGrpSpPr>
              <a:grpSpLocks/>
            </p:cNvGrpSpPr>
            <p:nvPr/>
          </p:nvGrpSpPr>
          <p:grpSpPr bwMode="auto">
            <a:xfrm>
              <a:off x="5895099" y="4871087"/>
              <a:ext cx="137795" cy="311238"/>
              <a:chOff x="7562" y="8894"/>
              <a:chExt cx="217" cy="490"/>
            </a:xfrm>
          </p:grpSpPr>
          <p:cxnSp>
            <p:nvCxnSpPr>
              <p:cNvPr id="26915" name="AutoShape 700"/>
              <p:cNvCxnSpPr>
                <a:cxnSpLocks noChangeShapeType="1"/>
              </p:cNvCxnSpPr>
              <p:nvPr/>
            </p:nvCxnSpPr>
            <p:spPr bwMode="auto">
              <a:xfrm rot="16200000" flipV="1">
                <a:off x="7501" y="9007"/>
                <a:ext cx="228" cy="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916" name="Text Box 699"/>
              <p:cNvSpPr txBox="1">
                <a:spLocks noChangeArrowheads="1"/>
              </p:cNvSpPr>
              <p:nvPr/>
            </p:nvSpPr>
            <p:spPr bwMode="auto">
              <a:xfrm>
                <a:off x="7562" y="9125"/>
                <a:ext cx="217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en-US" altLang="pl-PL" sz="1000" b="1" i="1"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kumimoji="0" lang="en-US" altLang="pl-PL" sz="2400">
                  <a:latin typeface="Times New Roman" pitchFamily="18" charset="0"/>
                </a:endParaRPr>
              </a:p>
            </p:txBody>
          </p:sp>
        </p:grpSp>
        <p:grpSp>
          <p:nvGrpSpPr>
            <p:cNvPr id="26909" name="Group 695"/>
            <p:cNvGrpSpPr>
              <a:grpSpLocks/>
            </p:cNvGrpSpPr>
            <p:nvPr/>
          </p:nvGrpSpPr>
          <p:grpSpPr bwMode="auto">
            <a:xfrm>
              <a:off x="7457199" y="4154604"/>
              <a:ext cx="137795" cy="311238"/>
              <a:chOff x="7562" y="8894"/>
              <a:chExt cx="217" cy="490"/>
            </a:xfrm>
          </p:grpSpPr>
          <p:cxnSp>
            <p:nvCxnSpPr>
              <p:cNvPr id="26913" name="AutoShape 697"/>
              <p:cNvCxnSpPr>
                <a:cxnSpLocks noChangeShapeType="1"/>
              </p:cNvCxnSpPr>
              <p:nvPr/>
            </p:nvCxnSpPr>
            <p:spPr bwMode="auto">
              <a:xfrm rot="16200000" flipV="1">
                <a:off x="7501" y="9007"/>
                <a:ext cx="228" cy="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914" name="Text Box 696"/>
              <p:cNvSpPr txBox="1">
                <a:spLocks noChangeArrowheads="1"/>
              </p:cNvSpPr>
              <p:nvPr/>
            </p:nvSpPr>
            <p:spPr bwMode="auto">
              <a:xfrm>
                <a:off x="7562" y="9125"/>
                <a:ext cx="217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en-US" altLang="pl-PL" sz="1000" b="1" i="1"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kumimoji="0" lang="en-US" altLang="pl-PL" sz="2400">
                  <a:latin typeface="Times New Roman" pitchFamily="18" charset="0"/>
                </a:endParaRPr>
              </a:p>
            </p:txBody>
          </p:sp>
        </p:grpSp>
        <p:grpSp>
          <p:nvGrpSpPr>
            <p:cNvPr id="26910" name="Group 692"/>
            <p:cNvGrpSpPr>
              <a:grpSpLocks/>
            </p:cNvGrpSpPr>
            <p:nvPr/>
          </p:nvGrpSpPr>
          <p:grpSpPr bwMode="auto">
            <a:xfrm>
              <a:off x="7632459" y="4878709"/>
              <a:ext cx="137795" cy="311238"/>
              <a:chOff x="7562" y="8894"/>
              <a:chExt cx="217" cy="490"/>
            </a:xfrm>
          </p:grpSpPr>
          <p:cxnSp>
            <p:nvCxnSpPr>
              <p:cNvPr id="26911" name="AutoShape 694"/>
              <p:cNvCxnSpPr>
                <a:cxnSpLocks noChangeShapeType="1"/>
              </p:cNvCxnSpPr>
              <p:nvPr/>
            </p:nvCxnSpPr>
            <p:spPr bwMode="auto">
              <a:xfrm rot="16200000" flipV="1">
                <a:off x="7501" y="9007"/>
                <a:ext cx="228" cy="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912" name="Text Box 693"/>
              <p:cNvSpPr txBox="1">
                <a:spLocks noChangeArrowheads="1"/>
              </p:cNvSpPr>
              <p:nvPr/>
            </p:nvSpPr>
            <p:spPr bwMode="auto">
              <a:xfrm>
                <a:off x="7562" y="9125"/>
                <a:ext cx="217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en-US" altLang="pl-PL" sz="1000" b="1" i="1"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kumimoji="0" lang="en-US" altLang="pl-PL" sz="24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0" name="Ik&quot;_Thev"/>
          <p:cNvGrpSpPr>
            <a:grpSpLocks/>
          </p:cNvGrpSpPr>
          <p:nvPr/>
        </p:nvGrpSpPr>
        <p:grpSpPr bwMode="auto">
          <a:xfrm>
            <a:off x="6976077" y="5457103"/>
            <a:ext cx="292100" cy="215582"/>
            <a:chOff x="6652337" y="5120990"/>
            <a:chExt cx="291147" cy="215326"/>
          </a:xfrm>
        </p:grpSpPr>
        <p:cxnSp>
          <p:nvCxnSpPr>
            <p:cNvPr id="26901" name="AutoShape 708"/>
            <p:cNvCxnSpPr>
              <a:cxnSpLocks noChangeShapeType="1"/>
            </p:cNvCxnSpPr>
            <p:nvPr/>
          </p:nvCxnSpPr>
          <p:spPr bwMode="auto">
            <a:xfrm rot="16200000" flipV="1">
              <a:off x="6580244" y="5224882"/>
              <a:ext cx="144821" cy="635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902" name="Text Box 707"/>
            <p:cNvSpPr txBox="1">
              <a:spLocks noChangeArrowheads="1"/>
            </p:cNvSpPr>
            <p:nvPr/>
          </p:nvSpPr>
          <p:spPr bwMode="auto">
            <a:xfrm>
              <a:off x="6688849" y="5120990"/>
              <a:ext cx="254635" cy="215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”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</p:grpSp>
      <p:grpSp>
        <p:nvGrpSpPr>
          <p:cNvPr id="11" name="Sem_E&quot;_Thev"/>
          <p:cNvGrpSpPr>
            <a:grpSpLocks/>
          </p:cNvGrpSpPr>
          <p:nvPr/>
        </p:nvGrpSpPr>
        <p:grpSpPr bwMode="auto">
          <a:xfrm>
            <a:off x="6977657" y="5709154"/>
            <a:ext cx="331054" cy="288000"/>
            <a:chOff x="6652654" y="5587175"/>
            <a:chExt cx="331782" cy="288716"/>
          </a:xfrm>
        </p:grpSpPr>
        <p:sp>
          <p:nvSpPr>
            <p:cNvPr id="26899" name="Text_E&quot;"/>
            <p:cNvSpPr txBox="1">
              <a:spLocks noChangeArrowheads="1"/>
            </p:cNvSpPr>
            <p:nvPr/>
          </p:nvSpPr>
          <p:spPr bwMode="auto">
            <a:xfrm>
              <a:off x="6729801" y="5587570"/>
              <a:ext cx="254635" cy="215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E”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cxnSp>
          <p:nvCxnSpPr>
            <p:cNvPr id="26900" name="AutoShape 713"/>
            <p:cNvCxnSpPr>
              <a:cxnSpLocks noChangeShapeType="1"/>
            </p:cNvCxnSpPr>
            <p:nvPr/>
          </p:nvCxnSpPr>
          <p:spPr bwMode="auto">
            <a:xfrm flipV="1">
              <a:off x="6652654" y="5587175"/>
              <a:ext cx="635" cy="28871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" name="Sch_Zast_Thev"/>
          <p:cNvGrpSpPr>
            <a:grpSpLocks/>
          </p:cNvGrpSpPr>
          <p:nvPr/>
        </p:nvGrpSpPr>
        <p:grpSpPr bwMode="auto">
          <a:xfrm>
            <a:off x="5148480" y="4149080"/>
            <a:ext cx="3744000" cy="1884076"/>
            <a:chOff x="4824739" y="3813513"/>
            <a:chExt cx="3744000" cy="1884030"/>
          </a:xfrm>
        </p:grpSpPr>
        <p:grpSp>
          <p:nvGrpSpPr>
            <p:cNvPr id="26826" name="Group 781"/>
            <p:cNvGrpSpPr>
              <a:grpSpLocks/>
            </p:cNvGrpSpPr>
            <p:nvPr/>
          </p:nvGrpSpPr>
          <p:grpSpPr bwMode="auto">
            <a:xfrm>
              <a:off x="5241049" y="3813513"/>
              <a:ext cx="2931795" cy="1303389"/>
              <a:chOff x="6868" y="8273"/>
              <a:chExt cx="4617" cy="2052"/>
            </a:xfrm>
          </p:grpSpPr>
          <p:sp>
            <p:nvSpPr>
              <p:cNvPr id="26895" name="Line 785"/>
              <p:cNvSpPr>
                <a:spLocks noChangeShapeType="1"/>
              </p:cNvSpPr>
              <p:nvPr/>
            </p:nvSpPr>
            <p:spPr bwMode="auto">
              <a:xfrm>
                <a:off x="6868" y="8273"/>
                <a:ext cx="627" cy="2052"/>
              </a:xfrm>
              <a:prstGeom prst="line">
                <a:avLst/>
              </a:prstGeom>
              <a:noFill/>
              <a:ln w="158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896" name="Line 784"/>
              <p:cNvSpPr>
                <a:spLocks noChangeShapeType="1"/>
              </p:cNvSpPr>
              <p:nvPr/>
            </p:nvSpPr>
            <p:spPr bwMode="auto">
              <a:xfrm>
                <a:off x="10801" y="8273"/>
                <a:ext cx="684" cy="2052"/>
              </a:xfrm>
              <a:prstGeom prst="line">
                <a:avLst/>
              </a:prstGeom>
              <a:noFill/>
              <a:ln w="158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897" name="Line 783"/>
              <p:cNvSpPr>
                <a:spLocks noChangeShapeType="1"/>
              </p:cNvSpPr>
              <p:nvPr/>
            </p:nvSpPr>
            <p:spPr bwMode="auto">
              <a:xfrm>
                <a:off x="6868" y="8273"/>
                <a:ext cx="3933" cy="1"/>
              </a:xfrm>
              <a:prstGeom prst="line">
                <a:avLst/>
              </a:prstGeom>
              <a:noFill/>
              <a:ln w="158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898" name="Line 782"/>
              <p:cNvSpPr>
                <a:spLocks noChangeShapeType="1"/>
              </p:cNvSpPr>
              <p:nvPr/>
            </p:nvSpPr>
            <p:spPr bwMode="auto">
              <a:xfrm>
                <a:off x="7495" y="10324"/>
                <a:ext cx="3990" cy="1"/>
              </a:xfrm>
              <a:prstGeom prst="line">
                <a:avLst/>
              </a:prstGeom>
              <a:noFill/>
              <a:ln w="158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26827" name="Group 776"/>
            <p:cNvGrpSpPr>
              <a:grpSpLocks/>
            </p:cNvGrpSpPr>
            <p:nvPr/>
          </p:nvGrpSpPr>
          <p:grpSpPr bwMode="auto">
            <a:xfrm>
              <a:off x="5711584" y="3849718"/>
              <a:ext cx="289560" cy="289642"/>
              <a:chOff x="7609" y="8387"/>
              <a:chExt cx="456" cy="456"/>
            </a:xfrm>
          </p:grpSpPr>
          <p:sp>
            <p:nvSpPr>
              <p:cNvPr id="26891" name="Line 780"/>
              <p:cNvSpPr>
                <a:spLocks noChangeShapeType="1"/>
              </p:cNvSpPr>
              <p:nvPr/>
            </p:nvSpPr>
            <p:spPr bwMode="auto">
              <a:xfrm rot="5400000">
                <a:off x="7382" y="8614"/>
                <a:ext cx="456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892" name="Line 779"/>
              <p:cNvSpPr>
                <a:spLocks noChangeShapeType="1"/>
              </p:cNvSpPr>
              <p:nvPr/>
            </p:nvSpPr>
            <p:spPr bwMode="auto">
              <a:xfrm rot="5400000" flipH="1" flipV="1">
                <a:off x="7667" y="8330"/>
                <a:ext cx="113" cy="2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893" name="Line 778"/>
              <p:cNvSpPr>
                <a:spLocks noChangeShapeType="1"/>
              </p:cNvSpPr>
              <p:nvPr/>
            </p:nvSpPr>
            <p:spPr bwMode="auto">
              <a:xfrm rot="16200000" flipH="1">
                <a:off x="7672" y="8678"/>
                <a:ext cx="103" cy="2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894" name="Text Box 777"/>
              <p:cNvSpPr txBox="1">
                <a:spLocks noChangeArrowheads="1"/>
              </p:cNvSpPr>
              <p:nvPr/>
            </p:nvSpPr>
            <p:spPr bwMode="auto">
              <a:xfrm>
                <a:off x="7756" y="8444"/>
                <a:ext cx="309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en-US" altLang="pl-PL" sz="1200" b="1" i="1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altLang="pl-PL" sz="2400">
                  <a:latin typeface="Times New Roman" pitchFamily="18" charset="0"/>
                </a:endParaRPr>
              </a:p>
            </p:txBody>
          </p:sp>
        </p:grpSp>
        <p:sp>
          <p:nvSpPr>
            <p:cNvPr id="26828" name="Text Box 775"/>
            <p:cNvSpPr txBox="1">
              <a:spLocks noChangeArrowheads="1"/>
            </p:cNvSpPr>
            <p:nvPr/>
          </p:nvSpPr>
          <p:spPr bwMode="auto">
            <a:xfrm>
              <a:off x="6616459" y="4259409"/>
              <a:ext cx="289560" cy="278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2000" b="1" i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altLang="pl-PL" sz="2000" b="1" i="1" baseline="-30000">
                  <a:latin typeface="Times New Roman" pitchFamily="18" charset="0"/>
                  <a:cs typeface="Times New Roman" pitchFamily="18" charset="0"/>
                </a:rPr>
                <a:t>z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grpSp>
          <p:nvGrpSpPr>
            <p:cNvPr id="26829" name="Group 771"/>
            <p:cNvGrpSpPr>
              <a:grpSpLocks/>
            </p:cNvGrpSpPr>
            <p:nvPr/>
          </p:nvGrpSpPr>
          <p:grpSpPr bwMode="auto">
            <a:xfrm>
              <a:off x="5928119" y="4573823"/>
              <a:ext cx="145415" cy="289642"/>
              <a:chOff x="7608" y="9527"/>
              <a:chExt cx="229" cy="456"/>
            </a:xfrm>
          </p:grpSpPr>
          <p:sp>
            <p:nvSpPr>
              <p:cNvPr id="26888" name="Line 774"/>
              <p:cNvSpPr>
                <a:spLocks noChangeShapeType="1"/>
              </p:cNvSpPr>
              <p:nvPr/>
            </p:nvSpPr>
            <p:spPr bwMode="auto">
              <a:xfrm rot="5400000">
                <a:off x="7381" y="9754"/>
                <a:ext cx="456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889" name="Line 773"/>
              <p:cNvSpPr>
                <a:spLocks noChangeShapeType="1"/>
              </p:cNvSpPr>
              <p:nvPr/>
            </p:nvSpPr>
            <p:spPr bwMode="auto">
              <a:xfrm rot="5400000" flipH="1" flipV="1">
                <a:off x="7666" y="9470"/>
                <a:ext cx="113" cy="2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890" name="Line 772"/>
              <p:cNvSpPr>
                <a:spLocks noChangeShapeType="1"/>
              </p:cNvSpPr>
              <p:nvPr/>
            </p:nvSpPr>
            <p:spPr bwMode="auto">
              <a:xfrm rot="16200000" flipH="1">
                <a:off x="7671" y="9818"/>
                <a:ext cx="103" cy="2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26830" name="Group 766"/>
            <p:cNvGrpSpPr>
              <a:grpSpLocks/>
            </p:cNvGrpSpPr>
            <p:nvPr/>
          </p:nvGrpSpPr>
          <p:grpSpPr bwMode="auto">
            <a:xfrm>
              <a:off x="6456439" y="4791054"/>
              <a:ext cx="630555" cy="362052"/>
              <a:chOff x="8782" y="9812"/>
              <a:chExt cx="993" cy="570"/>
            </a:xfrm>
          </p:grpSpPr>
          <p:sp>
            <p:nvSpPr>
              <p:cNvPr id="26884" name="Line 770"/>
              <p:cNvSpPr>
                <a:spLocks noChangeShapeType="1"/>
              </p:cNvSpPr>
              <p:nvPr/>
            </p:nvSpPr>
            <p:spPr bwMode="auto">
              <a:xfrm rot="5400000" flipH="1" flipV="1">
                <a:off x="9090" y="9927"/>
                <a:ext cx="1" cy="45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885" name="Line 769"/>
              <p:cNvSpPr>
                <a:spLocks noChangeShapeType="1"/>
              </p:cNvSpPr>
              <p:nvPr/>
            </p:nvSpPr>
            <p:spPr bwMode="auto">
              <a:xfrm>
                <a:off x="8782" y="9812"/>
                <a:ext cx="227" cy="3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886" name="Line 768"/>
              <p:cNvSpPr>
                <a:spLocks noChangeShapeType="1"/>
              </p:cNvSpPr>
              <p:nvPr/>
            </p:nvSpPr>
            <p:spPr bwMode="auto">
              <a:xfrm flipH="1">
                <a:off x="9205" y="9812"/>
                <a:ext cx="217" cy="3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887" name="Text Box 767"/>
              <p:cNvSpPr txBox="1">
                <a:spLocks noChangeArrowheads="1"/>
              </p:cNvSpPr>
              <p:nvPr/>
            </p:nvSpPr>
            <p:spPr bwMode="auto">
              <a:xfrm>
                <a:off x="9466" y="10043"/>
                <a:ext cx="309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en-US" altLang="pl-PL" sz="1200" b="1" i="1">
                    <a:latin typeface="Times New Roman" pitchFamily="18" charset="0"/>
                    <a:cs typeface="Times New Roman" pitchFamily="18" charset="0"/>
                  </a:rPr>
                  <a:t>k</a:t>
                </a:r>
                <a:endParaRPr kumimoji="0" lang="en-US" altLang="pl-PL" sz="2400">
                  <a:latin typeface="Times New Roman" pitchFamily="18" charset="0"/>
                </a:endParaRPr>
              </a:p>
            </p:txBody>
          </p:sp>
        </p:grpSp>
        <p:grpSp>
          <p:nvGrpSpPr>
            <p:cNvPr id="26831" name="Group 762"/>
            <p:cNvGrpSpPr>
              <a:grpSpLocks/>
            </p:cNvGrpSpPr>
            <p:nvPr/>
          </p:nvGrpSpPr>
          <p:grpSpPr bwMode="auto">
            <a:xfrm>
              <a:off x="7340359" y="3849718"/>
              <a:ext cx="144780" cy="289642"/>
              <a:chOff x="10459" y="8387"/>
              <a:chExt cx="228" cy="456"/>
            </a:xfrm>
          </p:grpSpPr>
          <p:sp>
            <p:nvSpPr>
              <p:cNvPr id="26881" name="Line 765"/>
              <p:cNvSpPr>
                <a:spLocks noChangeShapeType="1"/>
              </p:cNvSpPr>
              <p:nvPr/>
            </p:nvSpPr>
            <p:spPr bwMode="auto">
              <a:xfrm rot="5400000">
                <a:off x="10459" y="8614"/>
                <a:ext cx="456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882" name="Line 764"/>
              <p:cNvSpPr>
                <a:spLocks noChangeShapeType="1"/>
              </p:cNvSpPr>
              <p:nvPr/>
            </p:nvSpPr>
            <p:spPr bwMode="auto">
              <a:xfrm rot="16200000" flipH="1">
                <a:off x="10521" y="8336"/>
                <a:ext cx="103" cy="2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883" name="Line 763"/>
              <p:cNvSpPr>
                <a:spLocks noChangeShapeType="1"/>
              </p:cNvSpPr>
              <p:nvPr/>
            </p:nvSpPr>
            <p:spPr bwMode="auto">
              <a:xfrm rot="5400000" flipH="1" flipV="1">
                <a:off x="10516" y="8672"/>
                <a:ext cx="113" cy="2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26832" name="Group 758"/>
            <p:cNvGrpSpPr>
              <a:grpSpLocks/>
            </p:cNvGrpSpPr>
            <p:nvPr/>
          </p:nvGrpSpPr>
          <p:grpSpPr bwMode="auto">
            <a:xfrm>
              <a:off x="7521334" y="4573823"/>
              <a:ext cx="144780" cy="289642"/>
              <a:chOff x="10801" y="9527"/>
              <a:chExt cx="228" cy="456"/>
            </a:xfrm>
          </p:grpSpPr>
          <p:sp>
            <p:nvSpPr>
              <p:cNvPr id="26878" name="Line 761"/>
              <p:cNvSpPr>
                <a:spLocks noChangeShapeType="1"/>
              </p:cNvSpPr>
              <p:nvPr/>
            </p:nvSpPr>
            <p:spPr bwMode="auto">
              <a:xfrm rot="5400000">
                <a:off x="10801" y="9754"/>
                <a:ext cx="456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879" name="Line 760"/>
              <p:cNvSpPr>
                <a:spLocks noChangeShapeType="1"/>
              </p:cNvSpPr>
              <p:nvPr/>
            </p:nvSpPr>
            <p:spPr bwMode="auto">
              <a:xfrm rot="16200000" flipH="1">
                <a:off x="10863" y="9476"/>
                <a:ext cx="103" cy="2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880" name="Line 759"/>
              <p:cNvSpPr>
                <a:spLocks noChangeShapeType="1"/>
              </p:cNvSpPr>
              <p:nvPr/>
            </p:nvSpPr>
            <p:spPr bwMode="auto">
              <a:xfrm rot="5400000" flipH="1" flipV="1">
                <a:off x="10858" y="9812"/>
                <a:ext cx="113" cy="2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26833" name="Text Box 756"/>
            <p:cNvSpPr txBox="1">
              <a:spLocks noChangeArrowheads="1"/>
            </p:cNvSpPr>
            <p:nvPr/>
          </p:nvSpPr>
          <p:spPr bwMode="auto">
            <a:xfrm>
              <a:off x="7469899" y="4648139"/>
              <a:ext cx="196215" cy="215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N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grpSp>
          <p:nvGrpSpPr>
            <p:cNvPr id="26834" name="Group 752"/>
            <p:cNvGrpSpPr>
              <a:grpSpLocks/>
            </p:cNvGrpSpPr>
            <p:nvPr/>
          </p:nvGrpSpPr>
          <p:grpSpPr bwMode="auto">
            <a:xfrm>
              <a:off x="5168659" y="4247976"/>
              <a:ext cx="108585" cy="253437"/>
              <a:chOff x="6469" y="9014"/>
              <a:chExt cx="171" cy="399"/>
            </a:xfrm>
          </p:grpSpPr>
          <p:sp>
            <p:nvSpPr>
              <p:cNvPr id="26875" name="Oval 755"/>
              <p:cNvSpPr>
                <a:spLocks noChangeArrowheads="1"/>
              </p:cNvSpPr>
              <p:nvPr/>
            </p:nvSpPr>
            <p:spPr bwMode="auto">
              <a:xfrm>
                <a:off x="6469" y="9014"/>
                <a:ext cx="57" cy="5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6876" name="Oval 754"/>
              <p:cNvSpPr>
                <a:spLocks noChangeArrowheads="1"/>
              </p:cNvSpPr>
              <p:nvPr/>
            </p:nvSpPr>
            <p:spPr bwMode="auto">
              <a:xfrm>
                <a:off x="6526" y="9185"/>
                <a:ext cx="57" cy="5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6877" name="Oval 753"/>
              <p:cNvSpPr>
                <a:spLocks noChangeArrowheads="1"/>
              </p:cNvSpPr>
              <p:nvPr/>
            </p:nvSpPr>
            <p:spPr bwMode="auto">
              <a:xfrm>
                <a:off x="6583" y="9356"/>
                <a:ext cx="57" cy="5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</p:grpSp>
        <p:grpSp>
          <p:nvGrpSpPr>
            <p:cNvPr id="26835" name="Group 748"/>
            <p:cNvGrpSpPr>
              <a:grpSpLocks/>
            </p:cNvGrpSpPr>
            <p:nvPr/>
          </p:nvGrpSpPr>
          <p:grpSpPr bwMode="auto">
            <a:xfrm>
              <a:off x="8028064" y="4211770"/>
              <a:ext cx="108585" cy="253437"/>
              <a:chOff x="10801" y="9014"/>
              <a:chExt cx="171" cy="399"/>
            </a:xfrm>
          </p:grpSpPr>
          <p:sp>
            <p:nvSpPr>
              <p:cNvPr id="26872" name="Oval 751"/>
              <p:cNvSpPr>
                <a:spLocks noChangeArrowheads="1"/>
              </p:cNvSpPr>
              <p:nvPr/>
            </p:nvSpPr>
            <p:spPr bwMode="auto">
              <a:xfrm>
                <a:off x="10801" y="9014"/>
                <a:ext cx="57" cy="5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6873" name="Oval 750"/>
              <p:cNvSpPr>
                <a:spLocks noChangeArrowheads="1"/>
              </p:cNvSpPr>
              <p:nvPr/>
            </p:nvSpPr>
            <p:spPr bwMode="auto">
              <a:xfrm>
                <a:off x="10858" y="9185"/>
                <a:ext cx="57" cy="5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6874" name="Oval 749"/>
              <p:cNvSpPr>
                <a:spLocks noChangeArrowheads="1"/>
              </p:cNvSpPr>
              <p:nvPr/>
            </p:nvSpPr>
            <p:spPr bwMode="auto">
              <a:xfrm>
                <a:off x="10915" y="9356"/>
                <a:ext cx="57" cy="5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</p:grpSp>
        <p:grpSp>
          <p:nvGrpSpPr>
            <p:cNvPr id="26836" name="Group 736"/>
            <p:cNvGrpSpPr>
              <a:grpSpLocks/>
            </p:cNvGrpSpPr>
            <p:nvPr/>
          </p:nvGrpSpPr>
          <p:grpSpPr bwMode="auto">
            <a:xfrm>
              <a:off x="4842904" y="3885923"/>
              <a:ext cx="868680" cy="109251"/>
              <a:chOff x="6013" y="8387"/>
              <a:chExt cx="1368" cy="172"/>
            </a:xfrm>
          </p:grpSpPr>
          <p:sp>
            <p:nvSpPr>
              <p:cNvPr id="26866" name="Line 742"/>
              <p:cNvSpPr>
                <a:spLocks noChangeShapeType="1"/>
              </p:cNvSpPr>
              <p:nvPr/>
            </p:nvSpPr>
            <p:spPr bwMode="auto">
              <a:xfrm>
                <a:off x="6013" y="8557"/>
                <a:ext cx="34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grpSp>
            <p:nvGrpSpPr>
              <p:cNvPr id="26867" name="Group 738"/>
              <p:cNvGrpSpPr>
                <a:grpSpLocks/>
              </p:cNvGrpSpPr>
              <p:nvPr/>
            </p:nvGrpSpPr>
            <p:grpSpPr bwMode="auto">
              <a:xfrm>
                <a:off x="6355" y="8387"/>
                <a:ext cx="684" cy="170"/>
                <a:chOff x="10573" y="7404"/>
                <a:chExt cx="684" cy="170"/>
              </a:xfrm>
            </p:grpSpPr>
            <p:sp>
              <p:nvSpPr>
                <p:cNvPr id="26869" name="Arc 741"/>
                <p:cNvSpPr>
                  <a:spLocks/>
                </p:cNvSpPr>
                <p:nvPr/>
              </p:nvSpPr>
              <p:spPr bwMode="auto">
                <a:xfrm>
                  <a:off x="10573" y="7404"/>
                  <a:ext cx="228" cy="17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6870" name="Arc 740"/>
                <p:cNvSpPr>
                  <a:spLocks/>
                </p:cNvSpPr>
                <p:nvPr/>
              </p:nvSpPr>
              <p:spPr bwMode="auto">
                <a:xfrm>
                  <a:off x="10813" y="7404"/>
                  <a:ext cx="228" cy="17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6871" name="Arc 739"/>
                <p:cNvSpPr>
                  <a:spLocks/>
                </p:cNvSpPr>
                <p:nvPr/>
              </p:nvSpPr>
              <p:spPr bwMode="auto">
                <a:xfrm>
                  <a:off x="11029" y="7404"/>
                  <a:ext cx="228" cy="17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26868" name="Line 737"/>
              <p:cNvSpPr>
                <a:spLocks noChangeShapeType="1"/>
              </p:cNvSpPr>
              <p:nvPr/>
            </p:nvSpPr>
            <p:spPr bwMode="auto">
              <a:xfrm>
                <a:off x="7039" y="8558"/>
                <a:ext cx="34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26837" name="Group 729"/>
            <p:cNvGrpSpPr>
              <a:grpSpLocks/>
            </p:cNvGrpSpPr>
            <p:nvPr/>
          </p:nvGrpSpPr>
          <p:grpSpPr bwMode="auto">
            <a:xfrm>
              <a:off x="5051819" y="4610028"/>
              <a:ext cx="868680" cy="109251"/>
              <a:chOff x="6013" y="8387"/>
              <a:chExt cx="1368" cy="172"/>
            </a:xfrm>
          </p:grpSpPr>
          <p:sp>
            <p:nvSpPr>
              <p:cNvPr id="26860" name="Line 735"/>
              <p:cNvSpPr>
                <a:spLocks noChangeShapeType="1"/>
              </p:cNvSpPr>
              <p:nvPr/>
            </p:nvSpPr>
            <p:spPr bwMode="auto">
              <a:xfrm>
                <a:off x="6013" y="8557"/>
                <a:ext cx="34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grpSp>
            <p:nvGrpSpPr>
              <p:cNvPr id="26861" name="Group 731"/>
              <p:cNvGrpSpPr>
                <a:grpSpLocks/>
              </p:cNvGrpSpPr>
              <p:nvPr/>
            </p:nvGrpSpPr>
            <p:grpSpPr bwMode="auto">
              <a:xfrm>
                <a:off x="6355" y="8387"/>
                <a:ext cx="684" cy="170"/>
                <a:chOff x="10573" y="7404"/>
                <a:chExt cx="684" cy="170"/>
              </a:xfrm>
            </p:grpSpPr>
            <p:sp>
              <p:nvSpPr>
                <p:cNvPr id="26863" name="Arc 734"/>
                <p:cNvSpPr>
                  <a:spLocks/>
                </p:cNvSpPr>
                <p:nvPr/>
              </p:nvSpPr>
              <p:spPr bwMode="auto">
                <a:xfrm>
                  <a:off x="10573" y="7404"/>
                  <a:ext cx="228" cy="17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6864" name="Arc 733"/>
                <p:cNvSpPr>
                  <a:spLocks/>
                </p:cNvSpPr>
                <p:nvPr/>
              </p:nvSpPr>
              <p:spPr bwMode="auto">
                <a:xfrm>
                  <a:off x="10813" y="7404"/>
                  <a:ext cx="228" cy="17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6865" name="Arc 732"/>
                <p:cNvSpPr>
                  <a:spLocks/>
                </p:cNvSpPr>
                <p:nvPr/>
              </p:nvSpPr>
              <p:spPr bwMode="auto">
                <a:xfrm>
                  <a:off x="11029" y="7404"/>
                  <a:ext cx="228" cy="17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26862" name="Line 730"/>
              <p:cNvSpPr>
                <a:spLocks noChangeShapeType="1"/>
              </p:cNvSpPr>
              <p:nvPr/>
            </p:nvSpPr>
            <p:spPr bwMode="auto">
              <a:xfrm>
                <a:off x="7039" y="8558"/>
                <a:ext cx="34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26838" name="Group 722"/>
            <p:cNvGrpSpPr>
              <a:grpSpLocks/>
            </p:cNvGrpSpPr>
            <p:nvPr/>
          </p:nvGrpSpPr>
          <p:grpSpPr bwMode="auto">
            <a:xfrm>
              <a:off x="7485139" y="3885923"/>
              <a:ext cx="868680" cy="109251"/>
              <a:chOff x="6013" y="8387"/>
              <a:chExt cx="1368" cy="172"/>
            </a:xfrm>
          </p:grpSpPr>
          <p:sp>
            <p:nvSpPr>
              <p:cNvPr id="26854" name="Line 728"/>
              <p:cNvSpPr>
                <a:spLocks noChangeShapeType="1"/>
              </p:cNvSpPr>
              <p:nvPr/>
            </p:nvSpPr>
            <p:spPr bwMode="auto">
              <a:xfrm>
                <a:off x="6013" y="8557"/>
                <a:ext cx="34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grpSp>
            <p:nvGrpSpPr>
              <p:cNvPr id="26855" name="Group 724"/>
              <p:cNvGrpSpPr>
                <a:grpSpLocks/>
              </p:cNvGrpSpPr>
              <p:nvPr/>
            </p:nvGrpSpPr>
            <p:grpSpPr bwMode="auto">
              <a:xfrm>
                <a:off x="6355" y="8387"/>
                <a:ext cx="684" cy="170"/>
                <a:chOff x="10573" y="7404"/>
                <a:chExt cx="684" cy="170"/>
              </a:xfrm>
            </p:grpSpPr>
            <p:sp>
              <p:nvSpPr>
                <p:cNvPr id="26857" name="Arc 727"/>
                <p:cNvSpPr>
                  <a:spLocks/>
                </p:cNvSpPr>
                <p:nvPr/>
              </p:nvSpPr>
              <p:spPr bwMode="auto">
                <a:xfrm>
                  <a:off x="10573" y="7404"/>
                  <a:ext cx="228" cy="17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6858" name="Arc 726"/>
                <p:cNvSpPr>
                  <a:spLocks/>
                </p:cNvSpPr>
                <p:nvPr/>
              </p:nvSpPr>
              <p:spPr bwMode="auto">
                <a:xfrm>
                  <a:off x="10813" y="7404"/>
                  <a:ext cx="228" cy="17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6859" name="Arc 725"/>
                <p:cNvSpPr>
                  <a:spLocks/>
                </p:cNvSpPr>
                <p:nvPr/>
              </p:nvSpPr>
              <p:spPr bwMode="auto">
                <a:xfrm>
                  <a:off x="11029" y="7404"/>
                  <a:ext cx="228" cy="17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26856" name="Line 723"/>
              <p:cNvSpPr>
                <a:spLocks noChangeShapeType="1"/>
              </p:cNvSpPr>
              <p:nvPr/>
            </p:nvSpPr>
            <p:spPr bwMode="auto">
              <a:xfrm>
                <a:off x="7039" y="8558"/>
                <a:ext cx="34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26839" name="Group 715"/>
            <p:cNvGrpSpPr>
              <a:grpSpLocks/>
            </p:cNvGrpSpPr>
            <p:nvPr/>
          </p:nvGrpSpPr>
          <p:grpSpPr bwMode="auto">
            <a:xfrm>
              <a:off x="7666114" y="4610028"/>
              <a:ext cx="868680" cy="109251"/>
              <a:chOff x="6013" y="8387"/>
              <a:chExt cx="1368" cy="172"/>
            </a:xfrm>
          </p:grpSpPr>
          <p:sp>
            <p:nvSpPr>
              <p:cNvPr id="26848" name="Line 721"/>
              <p:cNvSpPr>
                <a:spLocks noChangeShapeType="1"/>
              </p:cNvSpPr>
              <p:nvPr/>
            </p:nvSpPr>
            <p:spPr bwMode="auto">
              <a:xfrm>
                <a:off x="6013" y="8557"/>
                <a:ext cx="34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grpSp>
            <p:nvGrpSpPr>
              <p:cNvPr id="26849" name="Group 717"/>
              <p:cNvGrpSpPr>
                <a:grpSpLocks/>
              </p:cNvGrpSpPr>
              <p:nvPr/>
            </p:nvGrpSpPr>
            <p:grpSpPr bwMode="auto">
              <a:xfrm>
                <a:off x="6355" y="8387"/>
                <a:ext cx="684" cy="170"/>
                <a:chOff x="10573" y="7404"/>
                <a:chExt cx="684" cy="170"/>
              </a:xfrm>
            </p:grpSpPr>
            <p:sp>
              <p:nvSpPr>
                <p:cNvPr id="26851" name="Arc 720"/>
                <p:cNvSpPr>
                  <a:spLocks/>
                </p:cNvSpPr>
                <p:nvPr/>
              </p:nvSpPr>
              <p:spPr bwMode="auto">
                <a:xfrm>
                  <a:off x="10573" y="7404"/>
                  <a:ext cx="228" cy="17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6852" name="Arc 719"/>
                <p:cNvSpPr>
                  <a:spLocks/>
                </p:cNvSpPr>
                <p:nvPr/>
              </p:nvSpPr>
              <p:spPr bwMode="auto">
                <a:xfrm>
                  <a:off x="10813" y="7404"/>
                  <a:ext cx="228" cy="17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6853" name="Arc 718"/>
                <p:cNvSpPr>
                  <a:spLocks/>
                </p:cNvSpPr>
                <p:nvPr/>
              </p:nvSpPr>
              <p:spPr bwMode="auto">
                <a:xfrm>
                  <a:off x="11029" y="7404"/>
                  <a:ext cx="228" cy="17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26850" name="Line 716"/>
              <p:cNvSpPr>
                <a:spLocks noChangeShapeType="1"/>
              </p:cNvSpPr>
              <p:nvPr/>
            </p:nvSpPr>
            <p:spPr bwMode="auto">
              <a:xfrm>
                <a:off x="7039" y="8558"/>
                <a:ext cx="34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cxnSp>
          <p:nvCxnSpPr>
            <p:cNvPr id="26840" name="AutoShape 714"/>
            <p:cNvCxnSpPr>
              <a:cxnSpLocks noChangeShapeType="1"/>
            </p:cNvCxnSpPr>
            <p:nvPr/>
          </p:nvCxnSpPr>
          <p:spPr bwMode="auto">
            <a:xfrm>
              <a:off x="4824739" y="5696908"/>
              <a:ext cx="3744000" cy="63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841" name="AutoShape 712"/>
            <p:cNvCxnSpPr>
              <a:cxnSpLocks noChangeShapeType="1"/>
            </p:cNvCxnSpPr>
            <p:nvPr/>
          </p:nvCxnSpPr>
          <p:spPr bwMode="auto">
            <a:xfrm flipV="1">
              <a:off x="4842269" y="3994539"/>
              <a:ext cx="635" cy="169195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6842" name="Group 709"/>
            <p:cNvGrpSpPr>
              <a:grpSpLocks/>
            </p:cNvGrpSpPr>
            <p:nvPr/>
          </p:nvGrpSpPr>
          <p:grpSpPr bwMode="auto">
            <a:xfrm>
              <a:off x="6637414" y="5008296"/>
              <a:ext cx="36195" cy="329659"/>
              <a:chOff x="9067" y="10154"/>
              <a:chExt cx="57" cy="519"/>
            </a:xfrm>
          </p:grpSpPr>
          <p:sp>
            <p:nvSpPr>
              <p:cNvPr id="26846" name="Oval 711"/>
              <p:cNvSpPr>
                <a:spLocks noChangeArrowheads="1"/>
              </p:cNvSpPr>
              <p:nvPr/>
            </p:nvSpPr>
            <p:spPr bwMode="auto">
              <a:xfrm>
                <a:off x="9067" y="10616"/>
                <a:ext cx="57" cy="5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cxnSp>
            <p:nvCxnSpPr>
              <p:cNvPr id="26847" name="AutoShape 710"/>
              <p:cNvCxnSpPr>
                <a:cxnSpLocks noChangeShapeType="1"/>
              </p:cNvCxnSpPr>
              <p:nvPr/>
            </p:nvCxnSpPr>
            <p:spPr bwMode="auto">
              <a:xfrm flipV="1">
                <a:off x="9091" y="10154"/>
                <a:ext cx="1" cy="453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6843" name="AutoShape 706"/>
            <p:cNvCxnSpPr>
              <a:cxnSpLocks noChangeShapeType="1"/>
            </p:cNvCxnSpPr>
            <p:nvPr/>
          </p:nvCxnSpPr>
          <p:spPr bwMode="auto">
            <a:xfrm flipH="1" flipV="1">
              <a:off x="5059439" y="4718008"/>
              <a:ext cx="635" cy="97197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844" name="AutoShape 705"/>
            <p:cNvCxnSpPr>
              <a:cxnSpLocks noChangeShapeType="1"/>
            </p:cNvCxnSpPr>
            <p:nvPr/>
          </p:nvCxnSpPr>
          <p:spPr bwMode="auto">
            <a:xfrm flipV="1">
              <a:off x="8353184" y="3994539"/>
              <a:ext cx="635" cy="169195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845" name="AutoShape 704"/>
            <p:cNvCxnSpPr>
              <a:cxnSpLocks noChangeShapeType="1"/>
            </p:cNvCxnSpPr>
            <p:nvPr/>
          </p:nvCxnSpPr>
          <p:spPr bwMode="auto">
            <a:xfrm flipH="1" flipV="1">
              <a:off x="8534794" y="4718009"/>
              <a:ext cx="635" cy="97197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" name="Prądy_Thev"/>
          <p:cNvGrpSpPr>
            <a:grpSpLocks/>
          </p:cNvGrpSpPr>
          <p:nvPr/>
        </p:nvGrpSpPr>
        <p:grpSpPr bwMode="auto">
          <a:xfrm>
            <a:off x="5202840" y="4330056"/>
            <a:ext cx="3656012" cy="723900"/>
            <a:chOff x="6298" y="8557"/>
            <a:chExt cx="5757" cy="1141"/>
          </a:xfrm>
        </p:grpSpPr>
        <p:cxnSp>
          <p:nvCxnSpPr>
            <p:cNvPr id="26903" name="AutoShape 747"/>
            <p:cNvCxnSpPr>
              <a:cxnSpLocks noChangeShapeType="1"/>
            </p:cNvCxnSpPr>
            <p:nvPr/>
          </p:nvCxnSpPr>
          <p:spPr bwMode="auto">
            <a:xfrm flipH="1">
              <a:off x="11485" y="8557"/>
              <a:ext cx="228" cy="1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904" name="AutoShape 746"/>
            <p:cNvCxnSpPr>
              <a:cxnSpLocks noChangeShapeType="1"/>
            </p:cNvCxnSpPr>
            <p:nvPr/>
          </p:nvCxnSpPr>
          <p:spPr bwMode="auto">
            <a:xfrm flipH="1">
              <a:off x="6639" y="9697"/>
              <a:ext cx="228" cy="1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905" name="AutoShape 745"/>
            <p:cNvCxnSpPr>
              <a:cxnSpLocks noChangeShapeType="1"/>
            </p:cNvCxnSpPr>
            <p:nvPr/>
          </p:nvCxnSpPr>
          <p:spPr bwMode="auto">
            <a:xfrm flipH="1">
              <a:off x="6298" y="8558"/>
              <a:ext cx="228" cy="1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906" name="AutoShape 744"/>
            <p:cNvCxnSpPr>
              <a:cxnSpLocks noChangeShapeType="1"/>
            </p:cNvCxnSpPr>
            <p:nvPr/>
          </p:nvCxnSpPr>
          <p:spPr bwMode="auto">
            <a:xfrm flipH="1">
              <a:off x="11827" y="9697"/>
              <a:ext cx="228" cy="1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3" name="Txt_3_Thev"/>
          <p:cNvSpPr>
            <a:spLocks noChangeArrowheads="1"/>
          </p:cNvSpPr>
          <p:nvPr/>
        </p:nvSpPr>
        <p:spPr bwMode="auto">
          <a:xfrm>
            <a:off x="5085858" y="3825624"/>
            <a:ext cx="366260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400" b="1" i="1">
                <a:solidFill>
                  <a:srgbClr val="333399"/>
                </a:solidFill>
                <a:latin typeface="Times New Roman" pitchFamily="18" charset="0"/>
              </a:rPr>
              <a:t>Schemat zastępczy po zastosowaniu tw.Thevenina</a:t>
            </a:r>
          </a:p>
        </p:txBody>
      </p:sp>
      <p:grpSp>
        <p:nvGrpSpPr>
          <p:cNvPr id="31" name="Zwarcie"/>
          <p:cNvGrpSpPr>
            <a:grpSpLocks/>
          </p:cNvGrpSpPr>
          <p:nvPr/>
        </p:nvGrpSpPr>
        <p:grpSpPr bwMode="auto">
          <a:xfrm>
            <a:off x="2832795" y="3688284"/>
            <a:ext cx="180975" cy="506412"/>
            <a:chOff x="8920" y="10154"/>
            <a:chExt cx="285" cy="798"/>
          </a:xfrm>
        </p:grpSpPr>
        <p:cxnSp>
          <p:nvCxnSpPr>
            <p:cNvPr id="26819" name="AutoShape 485"/>
            <p:cNvCxnSpPr>
              <a:cxnSpLocks noChangeShapeType="1"/>
            </p:cNvCxnSpPr>
            <p:nvPr/>
          </p:nvCxnSpPr>
          <p:spPr bwMode="auto">
            <a:xfrm flipH="1">
              <a:off x="8920" y="10154"/>
              <a:ext cx="228" cy="399"/>
            </a:xfrm>
            <a:prstGeom prst="straightConnector1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820" name="AutoShape 484"/>
            <p:cNvCxnSpPr>
              <a:cxnSpLocks noChangeShapeType="1"/>
            </p:cNvCxnSpPr>
            <p:nvPr/>
          </p:nvCxnSpPr>
          <p:spPr bwMode="auto">
            <a:xfrm flipV="1">
              <a:off x="8920" y="10439"/>
              <a:ext cx="285" cy="114"/>
            </a:xfrm>
            <a:prstGeom prst="straightConnector1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821" name="AutoShape 483"/>
            <p:cNvCxnSpPr>
              <a:cxnSpLocks noChangeShapeType="1"/>
            </p:cNvCxnSpPr>
            <p:nvPr/>
          </p:nvCxnSpPr>
          <p:spPr bwMode="auto">
            <a:xfrm flipH="1">
              <a:off x="8920" y="10439"/>
              <a:ext cx="285" cy="513"/>
            </a:xfrm>
            <a:prstGeom prst="straightConnector1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1744" name="SEM_E&quot;"/>
          <p:cNvGrpSpPr>
            <a:grpSpLocks/>
          </p:cNvGrpSpPr>
          <p:nvPr/>
        </p:nvGrpSpPr>
        <p:grpSpPr bwMode="auto">
          <a:xfrm>
            <a:off x="1151557" y="2819921"/>
            <a:ext cx="3673044" cy="1374775"/>
            <a:chOff x="383415" y="4082446"/>
            <a:chExt cx="3673618" cy="1376045"/>
          </a:xfrm>
        </p:grpSpPr>
        <p:sp>
          <p:nvSpPr>
            <p:cNvPr id="26812" name="Text Box 468"/>
            <p:cNvSpPr txBox="1">
              <a:spLocks noChangeArrowheads="1"/>
            </p:cNvSpPr>
            <p:nvPr/>
          </p:nvSpPr>
          <p:spPr bwMode="auto">
            <a:xfrm>
              <a:off x="598393" y="5097811"/>
              <a:ext cx="254675" cy="215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E”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cxnSp>
          <p:nvCxnSpPr>
            <p:cNvPr id="26813" name="AutoShape 418"/>
            <p:cNvCxnSpPr>
              <a:cxnSpLocks noChangeShapeType="1"/>
            </p:cNvCxnSpPr>
            <p:nvPr/>
          </p:nvCxnSpPr>
          <p:spPr bwMode="auto">
            <a:xfrm>
              <a:off x="419826" y="5457856"/>
              <a:ext cx="3600563" cy="63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814" name="AutoShape 417"/>
            <p:cNvCxnSpPr>
              <a:cxnSpLocks noChangeShapeType="1"/>
            </p:cNvCxnSpPr>
            <p:nvPr/>
          </p:nvCxnSpPr>
          <p:spPr bwMode="auto">
            <a:xfrm flipV="1">
              <a:off x="563463" y="4770151"/>
              <a:ext cx="0" cy="61531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815" name="AutoShape 416"/>
            <p:cNvCxnSpPr>
              <a:cxnSpLocks noChangeShapeType="1"/>
            </p:cNvCxnSpPr>
            <p:nvPr/>
          </p:nvCxnSpPr>
          <p:spPr bwMode="auto">
            <a:xfrm flipV="1">
              <a:off x="383415" y="4082446"/>
              <a:ext cx="0" cy="130302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816" name="Text Box 415"/>
            <p:cNvSpPr txBox="1">
              <a:spLocks noChangeArrowheads="1"/>
            </p:cNvSpPr>
            <p:nvPr/>
          </p:nvSpPr>
          <p:spPr bwMode="auto">
            <a:xfrm>
              <a:off x="3657427" y="5097811"/>
              <a:ext cx="254675" cy="215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E”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cxnSp>
          <p:nvCxnSpPr>
            <p:cNvPr id="26817" name="AutoShape 414"/>
            <p:cNvCxnSpPr>
              <a:cxnSpLocks noChangeShapeType="1"/>
            </p:cNvCxnSpPr>
            <p:nvPr/>
          </p:nvCxnSpPr>
          <p:spPr bwMode="auto">
            <a:xfrm flipV="1">
              <a:off x="4056398" y="4770151"/>
              <a:ext cx="635" cy="61531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818" name="AutoShape 413"/>
            <p:cNvCxnSpPr>
              <a:cxnSpLocks noChangeShapeType="1"/>
            </p:cNvCxnSpPr>
            <p:nvPr/>
          </p:nvCxnSpPr>
          <p:spPr bwMode="auto">
            <a:xfrm flipV="1">
              <a:off x="3876350" y="4082446"/>
              <a:ext cx="635" cy="130302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1745" name="Schem_Zast"/>
          <p:cNvGrpSpPr>
            <a:grpSpLocks/>
          </p:cNvGrpSpPr>
          <p:nvPr/>
        </p:nvGrpSpPr>
        <p:grpSpPr bwMode="auto">
          <a:xfrm>
            <a:off x="1102420" y="2492896"/>
            <a:ext cx="3757612" cy="1339850"/>
            <a:chOff x="334586" y="3756691"/>
            <a:chExt cx="3757249" cy="1339215"/>
          </a:xfrm>
        </p:grpSpPr>
        <p:grpSp>
          <p:nvGrpSpPr>
            <p:cNvPr id="26739" name="Group 496"/>
            <p:cNvGrpSpPr>
              <a:grpSpLocks/>
            </p:cNvGrpSpPr>
            <p:nvPr/>
          </p:nvGrpSpPr>
          <p:grpSpPr bwMode="auto">
            <a:xfrm>
              <a:off x="761373" y="3756691"/>
              <a:ext cx="2932254" cy="1303020"/>
              <a:chOff x="6868" y="8273"/>
              <a:chExt cx="4617" cy="2052"/>
            </a:xfrm>
          </p:grpSpPr>
          <p:sp>
            <p:nvSpPr>
              <p:cNvPr id="26808" name="Line 500"/>
              <p:cNvSpPr>
                <a:spLocks noChangeShapeType="1"/>
              </p:cNvSpPr>
              <p:nvPr/>
            </p:nvSpPr>
            <p:spPr bwMode="auto">
              <a:xfrm>
                <a:off x="6868" y="8273"/>
                <a:ext cx="627" cy="2052"/>
              </a:xfrm>
              <a:prstGeom prst="line">
                <a:avLst/>
              </a:prstGeom>
              <a:noFill/>
              <a:ln w="158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809" name="Line 499"/>
              <p:cNvSpPr>
                <a:spLocks noChangeShapeType="1"/>
              </p:cNvSpPr>
              <p:nvPr/>
            </p:nvSpPr>
            <p:spPr bwMode="auto">
              <a:xfrm>
                <a:off x="10801" y="8273"/>
                <a:ext cx="684" cy="2052"/>
              </a:xfrm>
              <a:prstGeom prst="line">
                <a:avLst/>
              </a:prstGeom>
              <a:noFill/>
              <a:ln w="158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810" name="Line 498"/>
              <p:cNvSpPr>
                <a:spLocks noChangeShapeType="1"/>
              </p:cNvSpPr>
              <p:nvPr/>
            </p:nvSpPr>
            <p:spPr bwMode="auto">
              <a:xfrm>
                <a:off x="6868" y="8273"/>
                <a:ext cx="3933" cy="1"/>
              </a:xfrm>
              <a:prstGeom prst="line">
                <a:avLst/>
              </a:prstGeom>
              <a:noFill/>
              <a:ln w="158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811" name="Line 497"/>
              <p:cNvSpPr>
                <a:spLocks noChangeShapeType="1"/>
              </p:cNvSpPr>
              <p:nvPr/>
            </p:nvSpPr>
            <p:spPr bwMode="auto">
              <a:xfrm>
                <a:off x="7495" y="10324"/>
                <a:ext cx="3990" cy="1"/>
              </a:xfrm>
              <a:prstGeom prst="line">
                <a:avLst/>
              </a:prstGeom>
              <a:noFill/>
              <a:ln w="158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26740" name="Group 491"/>
            <p:cNvGrpSpPr>
              <a:grpSpLocks/>
            </p:cNvGrpSpPr>
            <p:nvPr/>
          </p:nvGrpSpPr>
          <p:grpSpPr bwMode="auto">
            <a:xfrm>
              <a:off x="1231982" y="3792886"/>
              <a:ext cx="289605" cy="289560"/>
              <a:chOff x="7609" y="8387"/>
              <a:chExt cx="456" cy="456"/>
            </a:xfrm>
          </p:grpSpPr>
          <p:sp>
            <p:nvSpPr>
              <p:cNvPr id="26804" name="Line 495"/>
              <p:cNvSpPr>
                <a:spLocks noChangeShapeType="1"/>
              </p:cNvSpPr>
              <p:nvPr/>
            </p:nvSpPr>
            <p:spPr bwMode="auto">
              <a:xfrm rot="5400000">
                <a:off x="7382" y="8614"/>
                <a:ext cx="456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805" name="Line 494"/>
              <p:cNvSpPr>
                <a:spLocks noChangeShapeType="1"/>
              </p:cNvSpPr>
              <p:nvPr/>
            </p:nvSpPr>
            <p:spPr bwMode="auto">
              <a:xfrm rot="5400000" flipH="1" flipV="1">
                <a:off x="7667" y="8330"/>
                <a:ext cx="113" cy="2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806" name="Line 493"/>
              <p:cNvSpPr>
                <a:spLocks noChangeShapeType="1"/>
              </p:cNvSpPr>
              <p:nvPr/>
            </p:nvSpPr>
            <p:spPr bwMode="auto">
              <a:xfrm rot="16200000" flipH="1">
                <a:off x="7672" y="8678"/>
                <a:ext cx="103" cy="2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807" name="Text Box 492"/>
              <p:cNvSpPr txBox="1">
                <a:spLocks noChangeArrowheads="1"/>
              </p:cNvSpPr>
              <p:nvPr/>
            </p:nvSpPr>
            <p:spPr bwMode="auto">
              <a:xfrm>
                <a:off x="7756" y="8444"/>
                <a:ext cx="309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en-US" altLang="pl-PL" sz="1200" b="1" i="1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altLang="pl-PL" sz="2400">
                  <a:latin typeface="Times New Roman" pitchFamily="18" charset="0"/>
                </a:endParaRPr>
              </a:p>
            </p:txBody>
          </p:sp>
        </p:grpSp>
        <p:sp>
          <p:nvSpPr>
            <p:cNvPr id="26741" name="Text Box 490"/>
            <p:cNvSpPr txBox="1">
              <a:spLocks noChangeArrowheads="1"/>
            </p:cNvSpPr>
            <p:nvPr/>
          </p:nvSpPr>
          <p:spPr bwMode="auto">
            <a:xfrm>
              <a:off x="2136998" y="4202461"/>
              <a:ext cx="289605" cy="27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2000" b="1" i="1">
                  <a:latin typeface="Times New Roman" pitchFamily="18" charset="0"/>
                  <a:cs typeface="Times New Roman" pitchFamily="18" charset="0"/>
                </a:rPr>
                <a:t>Y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grpSp>
          <p:nvGrpSpPr>
            <p:cNvPr id="26742" name="Group 486"/>
            <p:cNvGrpSpPr>
              <a:grpSpLocks/>
            </p:cNvGrpSpPr>
            <p:nvPr/>
          </p:nvGrpSpPr>
          <p:grpSpPr bwMode="auto">
            <a:xfrm>
              <a:off x="1448551" y="4516786"/>
              <a:ext cx="145438" cy="289560"/>
              <a:chOff x="7608" y="9527"/>
              <a:chExt cx="229" cy="456"/>
            </a:xfrm>
          </p:grpSpPr>
          <p:sp>
            <p:nvSpPr>
              <p:cNvPr id="26801" name="Line 489"/>
              <p:cNvSpPr>
                <a:spLocks noChangeShapeType="1"/>
              </p:cNvSpPr>
              <p:nvPr/>
            </p:nvSpPr>
            <p:spPr bwMode="auto">
              <a:xfrm rot="5400000">
                <a:off x="7381" y="9754"/>
                <a:ext cx="456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802" name="Line 488"/>
              <p:cNvSpPr>
                <a:spLocks noChangeShapeType="1"/>
              </p:cNvSpPr>
              <p:nvPr/>
            </p:nvSpPr>
            <p:spPr bwMode="auto">
              <a:xfrm rot="5400000" flipH="1" flipV="1">
                <a:off x="7666" y="9470"/>
                <a:ext cx="113" cy="2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803" name="Line 487"/>
              <p:cNvSpPr>
                <a:spLocks noChangeShapeType="1"/>
              </p:cNvSpPr>
              <p:nvPr/>
            </p:nvSpPr>
            <p:spPr bwMode="auto">
              <a:xfrm rot="16200000" flipH="1">
                <a:off x="7671" y="9818"/>
                <a:ext cx="103" cy="2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26743" name="Group 477"/>
            <p:cNvGrpSpPr>
              <a:grpSpLocks/>
            </p:cNvGrpSpPr>
            <p:nvPr/>
          </p:nvGrpSpPr>
          <p:grpSpPr bwMode="auto">
            <a:xfrm>
              <a:off x="1976953" y="4733956"/>
              <a:ext cx="630654" cy="361950"/>
              <a:chOff x="8782" y="9755"/>
              <a:chExt cx="993" cy="570"/>
            </a:xfrm>
          </p:grpSpPr>
          <p:sp>
            <p:nvSpPr>
              <p:cNvPr id="26797" name="Line 481"/>
              <p:cNvSpPr>
                <a:spLocks noChangeShapeType="1"/>
              </p:cNvSpPr>
              <p:nvPr/>
            </p:nvSpPr>
            <p:spPr bwMode="auto">
              <a:xfrm rot="16200000" flipH="1">
                <a:off x="9123" y="9870"/>
                <a:ext cx="1" cy="45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798" name="Line 480"/>
              <p:cNvSpPr>
                <a:spLocks noChangeShapeType="1"/>
              </p:cNvSpPr>
              <p:nvPr/>
            </p:nvSpPr>
            <p:spPr bwMode="auto">
              <a:xfrm>
                <a:off x="8782" y="9755"/>
                <a:ext cx="227" cy="3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799" name="Line 479"/>
              <p:cNvSpPr>
                <a:spLocks noChangeShapeType="1"/>
              </p:cNvSpPr>
              <p:nvPr/>
            </p:nvSpPr>
            <p:spPr bwMode="auto">
              <a:xfrm flipH="1">
                <a:off x="9249" y="9755"/>
                <a:ext cx="217" cy="3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800" name="Text Box 478"/>
              <p:cNvSpPr txBox="1">
                <a:spLocks noChangeArrowheads="1"/>
              </p:cNvSpPr>
              <p:nvPr/>
            </p:nvSpPr>
            <p:spPr bwMode="auto">
              <a:xfrm>
                <a:off x="9466" y="9986"/>
                <a:ext cx="309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en-US" altLang="pl-PL" sz="1200" b="1" i="1">
                    <a:latin typeface="Times New Roman" pitchFamily="18" charset="0"/>
                    <a:cs typeface="Times New Roman" pitchFamily="18" charset="0"/>
                  </a:rPr>
                  <a:t>k</a:t>
                </a:r>
                <a:endParaRPr kumimoji="0" lang="en-US" altLang="pl-PL" sz="2400">
                  <a:latin typeface="Times New Roman" pitchFamily="18" charset="0"/>
                </a:endParaRPr>
              </a:p>
            </p:txBody>
          </p:sp>
        </p:grpSp>
        <p:grpSp>
          <p:nvGrpSpPr>
            <p:cNvPr id="26744" name="Group 473"/>
            <p:cNvGrpSpPr>
              <a:grpSpLocks/>
            </p:cNvGrpSpPr>
            <p:nvPr/>
          </p:nvGrpSpPr>
          <p:grpSpPr bwMode="auto">
            <a:xfrm>
              <a:off x="2861012" y="3792886"/>
              <a:ext cx="144803" cy="289560"/>
              <a:chOff x="10459" y="8387"/>
              <a:chExt cx="228" cy="456"/>
            </a:xfrm>
          </p:grpSpPr>
          <p:sp>
            <p:nvSpPr>
              <p:cNvPr id="26794" name="Line 476"/>
              <p:cNvSpPr>
                <a:spLocks noChangeShapeType="1"/>
              </p:cNvSpPr>
              <p:nvPr/>
            </p:nvSpPr>
            <p:spPr bwMode="auto">
              <a:xfrm rot="5400000">
                <a:off x="10459" y="8614"/>
                <a:ext cx="456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795" name="Line 475"/>
              <p:cNvSpPr>
                <a:spLocks noChangeShapeType="1"/>
              </p:cNvSpPr>
              <p:nvPr/>
            </p:nvSpPr>
            <p:spPr bwMode="auto">
              <a:xfrm rot="16200000" flipH="1">
                <a:off x="10521" y="8336"/>
                <a:ext cx="103" cy="2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796" name="Line 474"/>
              <p:cNvSpPr>
                <a:spLocks noChangeShapeType="1"/>
              </p:cNvSpPr>
              <p:nvPr/>
            </p:nvSpPr>
            <p:spPr bwMode="auto">
              <a:xfrm rot="5400000" flipH="1" flipV="1">
                <a:off x="10516" y="8672"/>
                <a:ext cx="113" cy="2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26745" name="Group 469"/>
            <p:cNvGrpSpPr>
              <a:grpSpLocks/>
            </p:cNvGrpSpPr>
            <p:nvPr/>
          </p:nvGrpSpPr>
          <p:grpSpPr bwMode="auto">
            <a:xfrm>
              <a:off x="3042015" y="4516786"/>
              <a:ext cx="144803" cy="289560"/>
              <a:chOff x="10801" y="9527"/>
              <a:chExt cx="228" cy="456"/>
            </a:xfrm>
          </p:grpSpPr>
          <p:sp>
            <p:nvSpPr>
              <p:cNvPr id="26791" name="Line 472"/>
              <p:cNvSpPr>
                <a:spLocks noChangeShapeType="1"/>
              </p:cNvSpPr>
              <p:nvPr/>
            </p:nvSpPr>
            <p:spPr bwMode="auto">
              <a:xfrm rot="5400000">
                <a:off x="10801" y="9754"/>
                <a:ext cx="456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792" name="Line 471"/>
              <p:cNvSpPr>
                <a:spLocks noChangeShapeType="1"/>
              </p:cNvSpPr>
              <p:nvPr/>
            </p:nvSpPr>
            <p:spPr bwMode="auto">
              <a:xfrm rot="16200000" flipH="1">
                <a:off x="10863" y="9476"/>
                <a:ext cx="103" cy="2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793" name="Line 470"/>
              <p:cNvSpPr>
                <a:spLocks noChangeShapeType="1"/>
              </p:cNvSpPr>
              <p:nvPr/>
            </p:nvSpPr>
            <p:spPr bwMode="auto">
              <a:xfrm rot="5400000" flipH="1" flipV="1">
                <a:off x="10858" y="9812"/>
                <a:ext cx="113" cy="2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26746" name="Text Box 467"/>
            <p:cNvSpPr txBox="1">
              <a:spLocks noChangeArrowheads="1"/>
            </p:cNvSpPr>
            <p:nvPr/>
          </p:nvSpPr>
          <p:spPr bwMode="auto">
            <a:xfrm>
              <a:off x="2990572" y="4591081"/>
              <a:ext cx="196246" cy="215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N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grpSp>
          <p:nvGrpSpPr>
            <p:cNvPr id="26747" name="Group 463"/>
            <p:cNvGrpSpPr>
              <a:grpSpLocks/>
            </p:cNvGrpSpPr>
            <p:nvPr/>
          </p:nvGrpSpPr>
          <p:grpSpPr bwMode="auto">
            <a:xfrm>
              <a:off x="688972" y="4191031"/>
              <a:ext cx="108602" cy="253365"/>
              <a:chOff x="6469" y="9014"/>
              <a:chExt cx="171" cy="399"/>
            </a:xfrm>
          </p:grpSpPr>
          <p:sp>
            <p:nvSpPr>
              <p:cNvPr id="26788" name="Oval 466"/>
              <p:cNvSpPr>
                <a:spLocks noChangeArrowheads="1"/>
              </p:cNvSpPr>
              <p:nvPr/>
            </p:nvSpPr>
            <p:spPr bwMode="auto">
              <a:xfrm>
                <a:off x="6469" y="9014"/>
                <a:ext cx="57" cy="5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6789" name="Oval 465"/>
              <p:cNvSpPr>
                <a:spLocks noChangeArrowheads="1"/>
              </p:cNvSpPr>
              <p:nvPr/>
            </p:nvSpPr>
            <p:spPr bwMode="auto">
              <a:xfrm>
                <a:off x="6526" y="9185"/>
                <a:ext cx="57" cy="5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6790" name="Oval 464"/>
              <p:cNvSpPr>
                <a:spLocks noChangeArrowheads="1"/>
              </p:cNvSpPr>
              <p:nvPr/>
            </p:nvSpPr>
            <p:spPr bwMode="auto">
              <a:xfrm>
                <a:off x="6583" y="9356"/>
                <a:ext cx="57" cy="5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</p:grpSp>
        <p:grpSp>
          <p:nvGrpSpPr>
            <p:cNvPr id="26748" name="Group 459"/>
            <p:cNvGrpSpPr>
              <a:grpSpLocks/>
            </p:cNvGrpSpPr>
            <p:nvPr/>
          </p:nvGrpSpPr>
          <p:grpSpPr bwMode="auto">
            <a:xfrm>
              <a:off x="3548825" y="4154836"/>
              <a:ext cx="108602" cy="253365"/>
              <a:chOff x="10801" y="9014"/>
              <a:chExt cx="171" cy="399"/>
            </a:xfrm>
          </p:grpSpPr>
          <p:sp>
            <p:nvSpPr>
              <p:cNvPr id="26785" name="Oval 462"/>
              <p:cNvSpPr>
                <a:spLocks noChangeArrowheads="1"/>
              </p:cNvSpPr>
              <p:nvPr/>
            </p:nvSpPr>
            <p:spPr bwMode="auto">
              <a:xfrm>
                <a:off x="10801" y="9014"/>
                <a:ext cx="57" cy="5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6786" name="Oval 461"/>
              <p:cNvSpPr>
                <a:spLocks noChangeArrowheads="1"/>
              </p:cNvSpPr>
              <p:nvPr/>
            </p:nvSpPr>
            <p:spPr bwMode="auto">
              <a:xfrm>
                <a:off x="10858" y="9185"/>
                <a:ext cx="57" cy="5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6787" name="Oval 460"/>
              <p:cNvSpPr>
                <a:spLocks noChangeArrowheads="1"/>
              </p:cNvSpPr>
              <p:nvPr/>
            </p:nvSpPr>
            <p:spPr bwMode="auto">
              <a:xfrm>
                <a:off x="10915" y="9356"/>
                <a:ext cx="57" cy="5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</p:grpSp>
        <p:grpSp>
          <p:nvGrpSpPr>
            <p:cNvPr id="26749" name="Group 446"/>
            <p:cNvGrpSpPr>
              <a:grpSpLocks/>
            </p:cNvGrpSpPr>
            <p:nvPr/>
          </p:nvGrpSpPr>
          <p:grpSpPr bwMode="auto">
            <a:xfrm>
              <a:off x="334586" y="3829081"/>
              <a:ext cx="897396" cy="125730"/>
              <a:chOff x="6196" y="8387"/>
              <a:chExt cx="1413" cy="198"/>
            </a:xfrm>
          </p:grpSpPr>
          <p:grpSp>
            <p:nvGrpSpPr>
              <p:cNvPr id="26777" name="Group 448"/>
              <p:cNvGrpSpPr>
                <a:grpSpLocks/>
              </p:cNvGrpSpPr>
              <p:nvPr/>
            </p:nvGrpSpPr>
            <p:grpSpPr bwMode="auto">
              <a:xfrm>
                <a:off x="6241" y="8387"/>
                <a:ext cx="1368" cy="172"/>
                <a:chOff x="6013" y="8387"/>
                <a:chExt cx="1368" cy="172"/>
              </a:xfrm>
            </p:grpSpPr>
            <p:sp>
              <p:nvSpPr>
                <p:cNvPr id="26779" name="Line 454"/>
                <p:cNvSpPr>
                  <a:spLocks noChangeShapeType="1"/>
                </p:cNvSpPr>
                <p:nvPr/>
              </p:nvSpPr>
              <p:spPr bwMode="auto">
                <a:xfrm>
                  <a:off x="6013" y="8557"/>
                  <a:ext cx="342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grpSp>
              <p:nvGrpSpPr>
                <p:cNvPr id="26780" name="Group 450"/>
                <p:cNvGrpSpPr>
                  <a:grpSpLocks/>
                </p:cNvGrpSpPr>
                <p:nvPr/>
              </p:nvGrpSpPr>
              <p:grpSpPr bwMode="auto">
                <a:xfrm>
                  <a:off x="6355" y="8387"/>
                  <a:ext cx="684" cy="170"/>
                  <a:chOff x="10573" y="7404"/>
                  <a:chExt cx="684" cy="170"/>
                </a:xfrm>
              </p:grpSpPr>
              <p:sp>
                <p:nvSpPr>
                  <p:cNvPr id="26782" name="Arc 453"/>
                  <p:cNvSpPr>
                    <a:spLocks/>
                  </p:cNvSpPr>
                  <p:nvPr/>
                </p:nvSpPr>
                <p:spPr bwMode="auto">
                  <a:xfrm>
                    <a:off x="10573" y="7404"/>
                    <a:ext cx="228" cy="170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lnTo>
                          <a:pt x="291" y="25136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26783" name="Arc 452"/>
                  <p:cNvSpPr>
                    <a:spLocks/>
                  </p:cNvSpPr>
                  <p:nvPr/>
                </p:nvSpPr>
                <p:spPr bwMode="auto">
                  <a:xfrm>
                    <a:off x="10813" y="7404"/>
                    <a:ext cx="228" cy="170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lnTo>
                          <a:pt x="291" y="25136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26784" name="Arc 451"/>
                  <p:cNvSpPr>
                    <a:spLocks/>
                  </p:cNvSpPr>
                  <p:nvPr/>
                </p:nvSpPr>
                <p:spPr bwMode="auto">
                  <a:xfrm>
                    <a:off x="11029" y="7404"/>
                    <a:ext cx="228" cy="170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lnTo>
                          <a:pt x="291" y="25136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  <p:sp>
              <p:nvSpPr>
                <p:cNvPr id="26781" name="Line 449"/>
                <p:cNvSpPr>
                  <a:spLocks noChangeShapeType="1"/>
                </p:cNvSpPr>
                <p:nvPr/>
              </p:nvSpPr>
              <p:spPr bwMode="auto">
                <a:xfrm>
                  <a:off x="7039" y="8558"/>
                  <a:ext cx="342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26778" name="Oval 447"/>
              <p:cNvSpPr>
                <a:spLocks noChangeArrowheads="1"/>
              </p:cNvSpPr>
              <p:nvPr/>
            </p:nvSpPr>
            <p:spPr bwMode="auto">
              <a:xfrm>
                <a:off x="6196" y="8528"/>
                <a:ext cx="57" cy="5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</p:grpSp>
        <p:grpSp>
          <p:nvGrpSpPr>
            <p:cNvPr id="26750" name="Group 437"/>
            <p:cNvGrpSpPr>
              <a:grpSpLocks/>
            </p:cNvGrpSpPr>
            <p:nvPr/>
          </p:nvGrpSpPr>
          <p:grpSpPr bwMode="auto">
            <a:xfrm>
              <a:off x="543534" y="4552981"/>
              <a:ext cx="897396" cy="125730"/>
              <a:chOff x="6196" y="8387"/>
              <a:chExt cx="1413" cy="198"/>
            </a:xfrm>
          </p:grpSpPr>
          <p:grpSp>
            <p:nvGrpSpPr>
              <p:cNvPr id="26769" name="Group 439"/>
              <p:cNvGrpSpPr>
                <a:grpSpLocks/>
              </p:cNvGrpSpPr>
              <p:nvPr/>
            </p:nvGrpSpPr>
            <p:grpSpPr bwMode="auto">
              <a:xfrm>
                <a:off x="6241" y="8387"/>
                <a:ext cx="1368" cy="172"/>
                <a:chOff x="6013" y="8387"/>
                <a:chExt cx="1368" cy="172"/>
              </a:xfrm>
            </p:grpSpPr>
            <p:sp>
              <p:nvSpPr>
                <p:cNvPr id="26771" name="Line 445"/>
                <p:cNvSpPr>
                  <a:spLocks noChangeShapeType="1"/>
                </p:cNvSpPr>
                <p:nvPr/>
              </p:nvSpPr>
              <p:spPr bwMode="auto">
                <a:xfrm>
                  <a:off x="6013" y="8557"/>
                  <a:ext cx="342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grpSp>
              <p:nvGrpSpPr>
                <p:cNvPr id="26772" name="Group 441"/>
                <p:cNvGrpSpPr>
                  <a:grpSpLocks/>
                </p:cNvGrpSpPr>
                <p:nvPr/>
              </p:nvGrpSpPr>
              <p:grpSpPr bwMode="auto">
                <a:xfrm>
                  <a:off x="6355" y="8387"/>
                  <a:ext cx="684" cy="170"/>
                  <a:chOff x="10573" y="7404"/>
                  <a:chExt cx="684" cy="170"/>
                </a:xfrm>
              </p:grpSpPr>
              <p:sp>
                <p:nvSpPr>
                  <p:cNvPr id="26774" name="Arc 444"/>
                  <p:cNvSpPr>
                    <a:spLocks/>
                  </p:cNvSpPr>
                  <p:nvPr/>
                </p:nvSpPr>
                <p:spPr bwMode="auto">
                  <a:xfrm>
                    <a:off x="10573" y="7404"/>
                    <a:ext cx="228" cy="170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lnTo>
                          <a:pt x="291" y="25136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26775" name="Arc 443"/>
                  <p:cNvSpPr>
                    <a:spLocks/>
                  </p:cNvSpPr>
                  <p:nvPr/>
                </p:nvSpPr>
                <p:spPr bwMode="auto">
                  <a:xfrm>
                    <a:off x="10813" y="7404"/>
                    <a:ext cx="228" cy="170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lnTo>
                          <a:pt x="291" y="25136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26776" name="Arc 442"/>
                  <p:cNvSpPr>
                    <a:spLocks/>
                  </p:cNvSpPr>
                  <p:nvPr/>
                </p:nvSpPr>
                <p:spPr bwMode="auto">
                  <a:xfrm>
                    <a:off x="11029" y="7404"/>
                    <a:ext cx="228" cy="170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lnTo>
                          <a:pt x="291" y="25136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  <p:sp>
              <p:nvSpPr>
                <p:cNvPr id="26773" name="Line 440"/>
                <p:cNvSpPr>
                  <a:spLocks noChangeShapeType="1"/>
                </p:cNvSpPr>
                <p:nvPr/>
              </p:nvSpPr>
              <p:spPr bwMode="auto">
                <a:xfrm>
                  <a:off x="7039" y="8558"/>
                  <a:ext cx="342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26770" name="Oval 438"/>
              <p:cNvSpPr>
                <a:spLocks noChangeArrowheads="1"/>
              </p:cNvSpPr>
              <p:nvPr/>
            </p:nvSpPr>
            <p:spPr bwMode="auto">
              <a:xfrm>
                <a:off x="6196" y="8528"/>
                <a:ext cx="57" cy="5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</p:grpSp>
        <p:grpSp>
          <p:nvGrpSpPr>
            <p:cNvPr id="26751" name="Group 428"/>
            <p:cNvGrpSpPr>
              <a:grpSpLocks/>
            </p:cNvGrpSpPr>
            <p:nvPr/>
          </p:nvGrpSpPr>
          <p:grpSpPr bwMode="auto">
            <a:xfrm>
              <a:off x="3005815" y="3829081"/>
              <a:ext cx="905017" cy="125730"/>
              <a:chOff x="10402" y="8387"/>
              <a:chExt cx="1425" cy="198"/>
            </a:xfrm>
          </p:grpSpPr>
          <p:grpSp>
            <p:nvGrpSpPr>
              <p:cNvPr id="26761" name="Group 430"/>
              <p:cNvGrpSpPr>
                <a:grpSpLocks/>
              </p:cNvGrpSpPr>
              <p:nvPr/>
            </p:nvGrpSpPr>
            <p:grpSpPr bwMode="auto">
              <a:xfrm>
                <a:off x="10402" y="8387"/>
                <a:ext cx="1368" cy="172"/>
                <a:chOff x="6013" y="8387"/>
                <a:chExt cx="1368" cy="172"/>
              </a:xfrm>
            </p:grpSpPr>
            <p:sp>
              <p:nvSpPr>
                <p:cNvPr id="26763" name="Line 436"/>
                <p:cNvSpPr>
                  <a:spLocks noChangeShapeType="1"/>
                </p:cNvSpPr>
                <p:nvPr/>
              </p:nvSpPr>
              <p:spPr bwMode="auto">
                <a:xfrm>
                  <a:off x="6013" y="8557"/>
                  <a:ext cx="342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grpSp>
              <p:nvGrpSpPr>
                <p:cNvPr id="26764" name="Group 432"/>
                <p:cNvGrpSpPr>
                  <a:grpSpLocks/>
                </p:cNvGrpSpPr>
                <p:nvPr/>
              </p:nvGrpSpPr>
              <p:grpSpPr bwMode="auto">
                <a:xfrm>
                  <a:off x="6355" y="8387"/>
                  <a:ext cx="684" cy="170"/>
                  <a:chOff x="10573" y="7404"/>
                  <a:chExt cx="684" cy="170"/>
                </a:xfrm>
              </p:grpSpPr>
              <p:sp>
                <p:nvSpPr>
                  <p:cNvPr id="26766" name="Arc 435"/>
                  <p:cNvSpPr>
                    <a:spLocks/>
                  </p:cNvSpPr>
                  <p:nvPr/>
                </p:nvSpPr>
                <p:spPr bwMode="auto">
                  <a:xfrm>
                    <a:off x="10573" y="7404"/>
                    <a:ext cx="228" cy="170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lnTo>
                          <a:pt x="291" y="25136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26767" name="Arc 434"/>
                  <p:cNvSpPr>
                    <a:spLocks/>
                  </p:cNvSpPr>
                  <p:nvPr/>
                </p:nvSpPr>
                <p:spPr bwMode="auto">
                  <a:xfrm>
                    <a:off x="10813" y="7404"/>
                    <a:ext cx="228" cy="170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lnTo>
                          <a:pt x="291" y="25136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26768" name="Arc 433"/>
                  <p:cNvSpPr>
                    <a:spLocks/>
                  </p:cNvSpPr>
                  <p:nvPr/>
                </p:nvSpPr>
                <p:spPr bwMode="auto">
                  <a:xfrm>
                    <a:off x="11029" y="7404"/>
                    <a:ext cx="228" cy="170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lnTo>
                          <a:pt x="291" y="25136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  <p:sp>
              <p:nvSpPr>
                <p:cNvPr id="26765" name="Line 431"/>
                <p:cNvSpPr>
                  <a:spLocks noChangeShapeType="1"/>
                </p:cNvSpPr>
                <p:nvPr/>
              </p:nvSpPr>
              <p:spPr bwMode="auto">
                <a:xfrm>
                  <a:off x="7039" y="8558"/>
                  <a:ext cx="342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26762" name="Oval 429"/>
              <p:cNvSpPr>
                <a:spLocks noChangeArrowheads="1"/>
              </p:cNvSpPr>
              <p:nvPr/>
            </p:nvSpPr>
            <p:spPr bwMode="auto">
              <a:xfrm>
                <a:off x="11770" y="8528"/>
                <a:ext cx="57" cy="5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</p:grpSp>
        <p:grpSp>
          <p:nvGrpSpPr>
            <p:cNvPr id="26752" name="Group 419"/>
            <p:cNvGrpSpPr>
              <a:grpSpLocks/>
            </p:cNvGrpSpPr>
            <p:nvPr/>
          </p:nvGrpSpPr>
          <p:grpSpPr bwMode="auto">
            <a:xfrm>
              <a:off x="3186818" y="4552981"/>
              <a:ext cx="905017" cy="125730"/>
              <a:chOff x="10402" y="8387"/>
              <a:chExt cx="1425" cy="198"/>
            </a:xfrm>
          </p:grpSpPr>
          <p:grpSp>
            <p:nvGrpSpPr>
              <p:cNvPr id="26753" name="Group 421"/>
              <p:cNvGrpSpPr>
                <a:grpSpLocks/>
              </p:cNvGrpSpPr>
              <p:nvPr/>
            </p:nvGrpSpPr>
            <p:grpSpPr bwMode="auto">
              <a:xfrm>
                <a:off x="10402" y="8387"/>
                <a:ext cx="1368" cy="172"/>
                <a:chOff x="6013" y="8387"/>
                <a:chExt cx="1368" cy="172"/>
              </a:xfrm>
            </p:grpSpPr>
            <p:sp>
              <p:nvSpPr>
                <p:cNvPr id="26755" name="Line 427"/>
                <p:cNvSpPr>
                  <a:spLocks noChangeShapeType="1"/>
                </p:cNvSpPr>
                <p:nvPr/>
              </p:nvSpPr>
              <p:spPr bwMode="auto">
                <a:xfrm>
                  <a:off x="6013" y="8557"/>
                  <a:ext cx="342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grpSp>
              <p:nvGrpSpPr>
                <p:cNvPr id="26756" name="Group 423"/>
                <p:cNvGrpSpPr>
                  <a:grpSpLocks/>
                </p:cNvGrpSpPr>
                <p:nvPr/>
              </p:nvGrpSpPr>
              <p:grpSpPr bwMode="auto">
                <a:xfrm>
                  <a:off x="6355" y="8387"/>
                  <a:ext cx="684" cy="170"/>
                  <a:chOff x="10573" y="7404"/>
                  <a:chExt cx="684" cy="170"/>
                </a:xfrm>
              </p:grpSpPr>
              <p:sp>
                <p:nvSpPr>
                  <p:cNvPr id="26758" name="Arc 426"/>
                  <p:cNvSpPr>
                    <a:spLocks/>
                  </p:cNvSpPr>
                  <p:nvPr/>
                </p:nvSpPr>
                <p:spPr bwMode="auto">
                  <a:xfrm>
                    <a:off x="10573" y="7404"/>
                    <a:ext cx="228" cy="170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lnTo>
                          <a:pt x="291" y="25136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26759" name="Arc 425"/>
                  <p:cNvSpPr>
                    <a:spLocks/>
                  </p:cNvSpPr>
                  <p:nvPr/>
                </p:nvSpPr>
                <p:spPr bwMode="auto">
                  <a:xfrm>
                    <a:off x="10813" y="7404"/>
                    <a:ext cx="228" cy="170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lnTo>
                          <a:pt x="291" y="25136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26760" name="Arc 424"/>
                  <p:cNvSpPr>
                    <a:spLocks/>
                  </p:cNvSpPr>
                  <p:nvPr/>
                </p:nvSpPr>
                <p:spPr bwMode="auto">
                  <a:xfrm>
                    <a:off x="11029" y="7404"/>
                    <a:ext cx="228" cy="170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lnTo>
                          <a:pt x="291" y="25136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  <p:sp>
              <p:nvSpPr>
                <p:cNvPr id="26757" name="Line 422"/>
                <p:cNvSpPr>
                  <a:spLocks noChangeShapeType="1"/>
                </p:cNvSpPr>
                <p:nvPr/>
              </p:nvSpPr>
              <p:spPr bwMode="auto">
                <a:xfrm>
                  <a:off x="7039" y="8558"/>
                  <a:ext cx="342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26754" name="Oval 420"/>
              <p:cNvSpPr>
                <a:spLocks noChangeArrowheads="1"/>
              </p:cNvSpPr>
              <p:nvPr/>
            </p:nvSpPr>
            <p:spPr bwMode="auto">
              <a:xfrm>
                <a:off x="11770" y="8528"/>
                <a:ext cx="57" cy="5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30" name="Prądy"/>
          <p:cNvGrpSpPr>
            <a:grpSpLocks/>
          </p:cNvGrpSpPr>
          <p:nvPr/>
        </p:nvGrpSpPr>
        <p:grpSpPr bwMode="auto">
          <a:xfrm>
            <a:off x="1167507" y="2673871"/>
            <a:ext cx="3656013" cy="723900"/>
            <a:chOff x="399366" y="3937031"/>
            <a:chExt cx="3656268" cy="724535"/>
          </a:xfrm>
        </p:grpSpPr>
        <p:cxnSp>
          <p:nvCxnSpPr>
            <p:cNvPr id="26822" name="AutoShape 458"/>
            <p:cNvCxnSpPr>
              <a:cxnSpLocks noChangeShapeType="1"/>
            </p:cNvCxnSpPr>
            <p:nvPr/>
          </p:nvCxnSpPr>
          <p:spPr bwMode="auto">
            <a:xfrm>
              <a:off x="3693627" y="3937031"/>
              <a:ext cx="144803" cy="635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823" name="AutoShape 457"/>
            <p:cNvCxnSpPr>
              <a:cxnSpLocks noChangeShapeType="1"/>
            </p:cNvCxnSpPr>
            <p:nvPr/>
          </p:nvCxnSpPr>
          <p:spPr bwMode="auto">
            <a:xfrm>
              <a:off x="615935" y="4660931"/>
              <a:ext cx="144803" cy="635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824" name="AutoShape 456"/>
            <p:cNvCxnSpPr>
              <a:cxnSpLocks noChangeShapeType="1"/>
            </p:cNvCxnSpPr>
            <p:nvPr/>
          </p:nvCxnSpPr>
          <p:spPr bwMode="auto">
            <a:xfrm>
              <a:off x="399366" y="3937666"/>
              <a:ext cx="144803" cy="635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825" name="AutoShape 455"/>
            <p:cNvCxnSpPr>
              <a:cxnSpLocks noChangeShapeType="1"/>
            </p:cNvCxnSpPr>
            <p:nvPr/>
          </p:nvCxnSpPr>
          <p:spPr bwMode="auto">
            <a:xfrm>
              <a:off x="3910831" y="4660931"/>
              <a:ext cx="144803" cy="635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2" name="Txt_2_Sch_Zast"/>
          <p:cNvSpPr>
            <a:spLocks noChangeArrowheads="1"/>
          </p:cNvSpPr>
          <p:nvPr/>
        </p:nvSpPr>
        <p:spPr bwMode="auto">
          <a:xfrm>
            <a:off x="1106416" y="2169440"/>
            <a:ext cx="136415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400" b="1" i="1">
                <a:solidFill>
                  <a:srgbClr val="333399"/>
                </a:solidFill>
                <a:latin typeface="Times New Roman" pitchFamily="18" charset="0"/>
              </a:rPr>
              <a:t>Schemat zastępczy</a:t>
            </a:r>
          </a:p>
        </p:txBody>
      </p:sp>
      <p:grpSp>
        <p:nvGrpSpPr>
          <p:cNvPr id="31768" name="Zwarcie"/>
          <p:cNvGrpSpPr>
            <a:grpSpLocks/>
          </p:cNvGrpSpPr>
          <p:nvPr/>
        </p:nvGrpSpPr>
        <p:grpSpPr bwMode="auto">
          <a:xfrm>
            <a:off x="4545236" y="1734964"/>
            <a:ext cx="180975" cy="434975"/>
            <a:chOff x="5728" y="8501"/>
            <a:chExt cx="285" cy="684"/>
          </a:xfrm>
        </p:grpSpPr>
        <p:cxnSp>
          <p:nvCxnSpPr>
            <p:cNvPr id="26731" name="AutoShape 75"/>
            <p:cNvCxnSpPr>
              <a:cxnSpLocks noChangeShapeType="1"/>
            </p:cNvCxnSpPr>
            <p:nvPr/>
          </p:nvCxnSpPr>
          <p:spPr bwMode="auto">
            <a:xfrm flipH="1">
              <a:off x="5728" y="8501"/>
              <a:ext cx="228" cy="399"/>
            </a:xfrm>
            <a:prstGeom prst="straightConnector1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732" name="AutoShape 74"/>
            <p:cNvCxnSpPr>
              <a:cxnSpLocks noChangeShapeType="1"/>
            </p:cNvCxnSpPr>
            <p:nvPr/>
          </p:nvCxnSpPr>
          <p:spPr bwMode="auto">
            <a:xfrm flipV="1">
              <a:off x="5728" y="8786"/>
              <a:ext cx="285" cy="114"/>
            </a:xfrm>
            <a:prstGeom prst="straightConnector1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733" name="AutoShape 73"/>
            <p:cNvCxnSpPr>
              <a:cxnSpLocks noChangeShapeType="1"/>
            </p:cNvCxnSpPr>
            <p:nvPr/>
          </p:nvCxnSpPr>
          <p:spPr bwMode="auto">
            <a:xfrm flipH="1">
              <a:off x="5785" y="8786"/>
              <a:ext cx="228" cy="399"/>
            </a:xfrm>
            <a:prstGeom prst="straightConnector1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1771" name="Sieć"/>
          <p:cNvGrpSpPr>
            <a:grpSpLocks/>
          </p:cNvGrpSpPr>
          <p:nvPr/>
        </p:nvGrpSpPr>
        <p:grpSpPr bwMode="auto">
          <a:xfrm>
            <a:off x="2460848" y="903114"/>
            <a:ext cx="4343400" cy="1301750"/>
            <a:chOff x="1958970" y="1491838"/>
            <a:chExt cx="4344051" cy="1302761"/>
          </a:xfrm>
        </p:grpSpPr>
        <p:grpSp>
          <p:nvGrpSpPr>
            <p:cNvPr id="26642" name="Group 104"/>
            <p:cNvGrpSpPr>
              <a:grpSpLocks/>
            </p:cNvGrpSpPr>
            <p:nvPr/>
          </p:nvGrpSpPr>
          <p:grpSpPr bwMode="auto">
            <a:xfrm>
              <a:off x="2684037" y="1491838"/>
              <a:ext cx="2931377" cy="1302761"/>
              <a:chOff x="6868" y="8273"/>
              <a:chExt cx="4617" cy="2052"/>
            </a:xfrm>
          </p:grpSpPr>
          <p:sp>
            <p:nvSpPr>
              <p:cNvPr id="26727" name="Line 108"/>
              <p:cNvSpPr>
                <a:spLocks noChangeShapeType="1"/>
              </p:cNvSpPr>
              <p:nvPr/>
            </p:nvSpPr>
            <p:spPr bwMode="auto">
              <a:xfrm>
                <a:off x="6868" y="8273"/>
                <a:ext cx="627" cy="2052"/>
              </a:xfrm>
              <a:prstGeom prst="line">
                <a:avLst/>
              </a:prstGeom>
              <a:noFill/>
              <a:ln w="127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728" name="Line 107"/>
              <p:cNvSpPr>
                <a:spLocks noChangeShapeType="1"/>
              </p:cNvSpPr>
              <p:nvPr/>
            </p:nvSpPr>
            <p:spPr bwMode="auto">
              <a:xfrm>
                <a:off x="10801" y="8273"/>
                <a:ext cx="684" cy="2052"/>
              </a:xfrm>
              <a:prstGeom prst="line">
                <a:avLst/>
              </a:prstGeom>
              <a:noFill/>
              <a:ln w="127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729" name="Line 106"/>
              <p:cNvSpPr>
                <a:spLocks noChangeShapeType="1"/>
              </p:cNvSpPr>
              <p:nvPr/>
            </p:nvSpPr>
            <p:spPr bwMode="auto">
              <a:xfrm>
                <a:off x="6868" y="8273"/>
                <a:ext cx="3933" cy="1"/>
              </a:xfrm>
              <a:prstGeom prst="line">
                <a:avLst/>
              </a:prstGeom>
              <a:noFill/>
              <a:ln w="127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730" name="Line 105"/>
              <p:cNvSpPr>
                <a:spLocks noChangeShapeType="1"/>
              </p:cNvSpPr>
              <p:nvPr/>
            </p:nvSpPr>
            <p:spPr bwMode="auto">
              <a:xfrm>
                <a:off x="7495" y="10324"/>
                <a:ext cx="3990" cy="1"/>
              </a:xfrm>
              <a:prstGeom prst="line">
                <a:avLst/>
              </a:prstGeom>
              <a:noFill/>
              <a:ln w="127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26643" name="Group 90"/>
            <p:cNvGrpSpPr>
              <a:grpSpLocks/>
            </p:cNvGrpSpPr>
            <p:nvPr/>
          </p:nvGrpSpPr>
          <p:grpSpPr bwMode="auto">
            <a:xfrm>
              <a:off x="1960240" y="1564214"/>
              <a:ext cx="1230454" cy="289502"/>
              <a:chOff x="5728" y="8387"/>
              <a:chExt cx="1938" cy="456"/>
            </a:xfrm>
          </p:grpSpPr>
          <p:grpSp>
            <p:nvGrpSpPr>
              <p:cNvPr id="26714" name="Group 95"/>
              <p:cNvGrpSpPr>
                <a:grpSpLocks/>
              </p:cNvGrpSpPr>
              <p:nvPr/>
            </p:nvGrpSpPr>
            <p:grpSpPr bwMode="auto">
              <a:xfrm>
                <a:off x="5728" y="8444"/>
                <a:ext cx="1539" cy="348"/>
                <a:chOff x="5614" y="9008"/>
                <a:chExt cx="1539" cy="348"/>
              </a:xfrm>
            </p:grpSpPr>
            <p:grpSp>
              <p:nvGrpSpPr>
                <p:cNvPr id="26719" name="Group 100"/>
                <p:cNvGrpSpPr>
                  <a:grpSpLocks/>
                </p:cNvGrpSpPr>
                <p:nvPr/>
              </p:nvGrpSpPr>
              <p:grpSpPr bwMode="auto">
                <a:xfrm>
                  <a:off x="5614" y="9014"/>
                  <a:ext cx="342" cy="342"/>
                  <a:chOff x="4788" y="8892"/>
                  <a:chExt cx="342" cy="341"/>
                </a:xfrm>
              </p:grpSpPr>
              <p:sp>
                <p:nvSpPr>
                  <p:cNvPr id="26724" name="Oval 103"/>
                  <p:cNvSpPr>
                    <a:spLocks noChangeArrowheads="1"/>
                  </p:cNvSpPr>
                  <p:nvPr/>
                </p:nvSpPr>
                <p:spPr bwMode="auto">
                  <a:xfrm>
                    <a:off x="4788" y="8892"/>
                    <a:ext cx="342" cy="34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z"/>
                      <a:defRPr kumimoji="1" sz="27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y"/>
                      <a:defRPr kumimoji="1" sz="23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x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kumimoji="0" lang="pl-PL" altLang="pl-PL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6725" name="Arc 102"/>
                  <p:cNvSpPr>
                    <a:spLocks/>
                  </p:cNvSpPr>
                  <p:nvPr/>
                </p:nvSpPr>
                <p:spPr bwMode="auto">
                  <a:xfrm flipH="1" flipV="1">
                    <a:off x="4845" y="9063"/>
                    <a:ext cx="114" cy="57"/>
                  </a:xfrm>
                  <a:custGeom>
                    <a:avLst/>
                    <a:gdLst>
                      <a:gd name="T0" fmla="*/ 0 w 43200"/>
                      <a:gd name="T1" fmla="*/ 0 h 22519"/>
                      <a:gd name="T2" fmla="*/ 0 w 43200"/>
                      <a:gd name="T3" fmla="*/ 0 h 22519"/>
                      <a:gd name="T4" fmla="*/ 0 w 43200"/>
                      <a:gd name="T5" fmla="*/ 0 h 22519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519"/>
                      <a:gd name="T11" fmla="*/ 43200 w 43200"/>
                      <a:gd name="T12" fmla="*/ 22519 h 2251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519" fill="none" extrusionOk="0">
                        <a:moveTo>
                          <a:pt x="19" y="22519"/>
                        </a:moveTo>
                        <a:cubicBezTo>
                          <a:pt x="6" y="22212"/>
                          <a:pt x="0" y="2190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</a:path>
                      <a:path w="43200" h="22519" stroke="0" extrusionOk="0">
                        <a:moveTo>
                          <a:pt x="19" y="22519"/>
                        </a:moveTo>
                        <a:cubicBezTo>
                          <a:pt x="6" y="22212"/>
                          <a:pt x="0" y="2190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  <a:lnTo>
                          <a:pt x="21600" y="21600"/>
                        </a:lnTo>
                        <a:lnTo>
                          <a:pt x="19" y="22519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26726" name="Arc 101"/>
                  <p:cNvSpPr>
                    <a:spLocks/>
                  </p:cNvSpPr>
                  <p:nvPr/>
                </p:nvSpPr>
                <p:spPr bwMode="auto">
                  <a:xfrm flipH="1">
                    <a:off x="4959" y="9006"/>
                    <a:ext cx="114" cy="69"/>
                  </a:xfrm>
                  <a:custGeom>
                    <a:avLst/>
                    <a:gdLst>
                      <a:gd name="T0" fmla="*/ 0 w 43200"/>
                      <a:gd name="T1" fmla="*/ 0 h 22519"/>
                      <a:gd name="T2" fmla="*/ 0 w 43200"/>
                      <a:gd name="T3" fmla="*/ 0 h 22519"/>
                      <a:gd name="T4" fmla="*/ 0 w 43200"/>
                      <a:gd name="T5" fmla="*/ 0 h 22519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519"/>
                      <a:gd name="T11" fmla="*/ 43200 w 43200"/>
                      <a:gd name="T12" fmla="*/ 22519 h 2251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519" fill="none" extrusionOk="0">
                        <a:moveTo>
                          <a:pt x="19" y="22519"/>
                        </a:moveTo>
                        <a:cubicBezTo>
                          <a:pt x="6" y="22212"/>
                          <a:pt x="0" y="2190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</a:path>
                      <a:path w="43200" h="22519" stroke="0" extrusionOk="0">
                        <a:moveTo>
                          <a:pt x="19" y="22519"/>
                        </a:moveTo>
                        <a:cubicBezTo>
                          <a:pt x="6" y="22212"/>
                          <a:pt x="0" y="2190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  <a:lnTo>
                          <a:pt x="21600" y="21600"/>
                        </a:lnTo>
                        <a:lnTo>
                          <a:pt x="19" y="22519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  <p:sp>
              <p:nvSpPr>
                <p:cNvPr id="26720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5956" y="9185"/>
                  <a:ext cx="22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6721" name="Oval 98"/>
                <p:cNvSpPr>
                  <a:spLocks noChangeArrowheads="1"/>
                </p:cNvSpPr>
                <p:nvPr/>
              </p:nvSpPr>
              <p:spPr bwMode="auto">
                <a:xfrm>
                  <a:off x="6184" y="9008"/>
                  <a:ext cx="342" cy="342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kumimoji="0" lang="pl-PL" altLang="pl-PL" sz="2400">
                    <a:latin typeface="Times New Roman" pitchFamily="18" charset="0"/>
                  </a:endParaRPr>
                </a:p>
              </p:txBody>
            </p:sp>
            <p:sp>
              <p:nvSpPr>
                <p:cNvPr id="26722" name="Line 97"/>
                <p:cNvSpPr>
                  <a:spLocks noChangeShapeType="1"/>
                </p:cNvSpPr>
                <p:nvPr/>
              </p:nvSpPr>
              <p:spPr bwMode="auto">
                <a:xfrm>
                  <a:off x="6697" y="9184"/>
                  <a:ext cx="456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6723" name="Oval 96"/>
                <p:cNvSpPr>
                  <a:spLocks noChangeArrowheads="1"/>
                </p:cNvSpPr>
                <p:nvPr/>
              </p:nvSpPr>
              <p:spPr bwMode="auto">
                <a:xfrm>
                  <a:off x="6355" y="9014"/>
                  <a:ext cx="342" cy="342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kumimoji="0" lang="pl-PL" altLang="pl-PL" sz="240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26715" name="Line 94"/>
              <p:cNvSpPr>
                <a:spLocks noChangeShapeType="1"/>
              </p:cNvSpPr>
              <p:nvPr/>
            </p:nvSpPr>
            <p:spPr bwMode="auto">
              <a:xfrm rot="5400000">
                <a:off x="7039" y="8614"/>
                <a:ext cx="456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716" name="Line 93"/>
              <p:cNvSpPr>
                <a:spLocks noChangeShapeType="1"/>
              </p:cNvSpPr>
              <p:nvPr/>
            </p:nvSpPr>
            <p:spPr bwMode="auto">
              <a:xfrm rot="5400000" flipH="1" flipV="1">
                <a:off x="7324" y="8330"/>
                <a:ext cx="113" cy="2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717" name="Line 92"/>
              <p:cNvSpPr>
                <a:spLocks noChangeShapeType="1"/>
              </p:cNvSpPr>
              <p:nvPr/>
            </p:nvSpPr>
            <p:spPr bwMode="auto">
              <a:xfrm rot="16200000" flipH="1">
                <a:off x="7329" y="8678"/>
                <a:ext cx="103" cy="2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718" name="Text Box 91"/>
              <p:cNvSpPr txBox="1">
                <a:spLocks noChangeArrowheads="1"/>
              </p:cNvSpPr>
              <p:nvPr/>
            </p:nvSpPr>
            <p:spPr bwMode="auto">
              <a:xfrm>
                <a:off x="7357" y="8504"/>
                <a:ext cx="309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en-US" altLang="pl-PL" sz="1200" b="1" i="1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altLang="pl-PL" sz="2400">
                  <a:latin typeface="Times New Roman" pitchFamily="18" charset="0"/>
                </a:endParaRPr>
              </a:p>
            </p:txBody>
          </p:sp>
        </p:grpSp>
        <p:sp>
          <p:nvSpPr>
            <p:cNvPr id="26644" name="Text Box 89"/>
            <p:cNvSpPr txBox="1">
              <a:spLocks noChangeArrowheads="1"/>
            </p:cNvSpPr>
            <p:nvPr/>
          </p:nvSpPr>
          <p:spPr bwMode="auto">
            <a:xfrm>
              <a:off x="3878301" y="1564214"/>
              <a:ext cx="506658" cy="217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400" b="1" i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SEE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grpSp>
          <p:nvGrpSpPr>
            <p:cNvPr id="26645" name="Group 76"/>
            <p:cNvGrpSpPr>
              <a:grpSpLocks/>
            </p:cNvGrpSpPr>
            <p:nvPr/>
          </p:nvGrpSpPr>
          <p:grpSpPr bwMode="auto">
            <a:xfrm>
              <a:off x="2177379" y="2287969"/>
              <a:ext cx="1121885" cy="289502"/>
              <a:chOff x="6013" y="9470"/>
              <a:chExt cx="1767" cy="456"/>
            </a:xfrm>
          </p:grpSpPr>
          <p:sp>
            <p:nvSpPr>
              <p:cNvPr id="26702" name="Line 88"/>
              <p:cNvSpPr>
                <a:spLocks noChangeShapeType="1"/>
              </p:cNvSpPr>
              <p:nvPr/>
            </p:nvSpPr>
            <p:spPr bwMode="auto">
              <a:xfrm rot="5400000">
                <a:off x="7324" y="9697"/>
                <a:ext cx="456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grpSp>
            <p:nvGrpSpPr>
              <p:cNvPr id="26703" name="Group 79"/>
              <p:cNvGrpSpPr>
                <a:grpSpLocks/>
              </p:cNvGrpSpPr>
              <p:nvPr/>
            </p:nvGrpSpPr>
            <p:grpSpPr bwMode="auto">
              <a:xfrm>
                <a:off x="6013" y="9527"/>
                <a:ext cx="1539" cy="348"/>
                <a:chOff x="5614" y="9008"/>
                <a:chExt cx="1539" cy="348"/>
              </a:xfrm>
            </p:grpSpPr>
            <p:grpSp>
              <p:nvGrpSpPr>
                <p:cNvPr id="26706" name="Group 84"/>
                <p:cNvGrpSpPr>
                  <a:grpSpLocks/>
                </p:cNvGrpSpPr>
                <p:nvPr/>
              </p:nvGrpSpPr>
              <p:grpSpPr bwMode="auto">
                <a:xfrm>
                  <a:off x="5614" y="9014"/>
                  <a:ext cx="342" cy="342"/>
                  <a:chOff x="4788" y="8892"/>
                  <a:chExt cx="342" cy="341"/>
                </a:xfrm>
              </p:grpSpPr>
              <p:sp>
                <p:nvSpPr>
                  <p:cNvPr id="26711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4788" y="8892"/>
                    <a:ext cx="342" cy="34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z"/>
                      <a:defRPr kumimoji="1" sz="27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y"/>
                      <a:defRPr kumimoji="1" sz="23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x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kumimoji="0" lang="pl-PL" altLang="pl-PL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6712" name="Arc 86"/>
                  <p:cNvSpPr>
                    <a:spLocks/>
                  </p:cNvSpPr>
                  <p:nvPr/>
                </p:nvSpPr>
                <p:spPr bwMode="auto">
                  <a:xfrm flipH="1" flipV="1">
                    <a:off x="4845" y="9063"/>
                    <a:ext cx="114" cy="57"/>
                  </a:xfrm>
                  <a:custGeom>
                    <a:avLst/>
                    <a:gdLst>
                      <a:gd name="T0" fmla="*/ 0 w 43200"/>
                      <a:gd name="T1" fmla="*/ 0 h 22519"/>
                      <a:gd name="T2" fmla="*/ 0 w 43200"/>
                      <a:gd name="T3" fmla="*/ 0 h 22519"/>
                      <a:gd name="T4" fmla="*/ 0 w 43200"/>
                      <a:gd name="T5" fmla="*/ 0 h 22519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519"/>
                      <a:gd name="T11" fmla="*/ 43200 w 43200"/>
                      <a:gd name="T12" fmla="*/ 22519 h 2251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519" fill="none" extrusionOk="0">
                        <a:moveTo>
                          <a:pt x="19" y="22519"/>
                        </a:moveTo>
                        <a:cubicBezTo>
                          <a:pt x="6" y="22212"/>
                          <a:pt x="0" y="2190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</a:path>
                      <a:path w="43200" h="22519" stroke="0" extrusionOk="0">
                        <a:moveTo>
                          <a:pt x="19" y="22519"/>
                        </a:moveTo>
                        <a:cubicBezTo>
                          <a:pt x="6" y="22212"/>
                          <a:pt x="0" y="2190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  <a:lnTo>
                          <a:pt x="21600" y="21600"/>
                        </a:lnTo>
                        <a:lnTo>
                          <a:pt x="19" y="22519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26713" name="Arc 85"/>
                  <p:cNvSpPr>
                    <a:spLocks/>
                  </p:cNvSpPr>
                  <p:nvPr/>
                </p:nvSpPr>
                <p:spPr bwMode="auto">
                  <a:xfrm flipH="1">
                    <a:off x="4959" y="9006"/>
                    <a:ext cx="114" cy="69"/>
                  </a:xfrm>
                  <a:custGeom>
                    <a:avLst/>
                    <a:gdLst>
                      <a:gd name="T0" fmla="*/ 0 w 43200"/>
                      <a:gd name="T1" fmla="*/ 0 h 22519"/>
                      <a:gd name="T2" fmla="*/ 0 w 43200"/>
                      <a:gd name="T3" fmla="*/ 0 h 22519"/>
                      <a:gd name="T4" fmla="*/ 0 w 43200"/>
                      <a:gd name="T5" fmla="*/ 0 h 22519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519"/>
                      <a:gd name="T11" fmla="*/ 43200 w 43200"/>
                      <a:gd name="T12" fmla="*/ 22519 h 2251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519" fill="none" extrusionOk="0">
                        <a:moveTo>
                          <a:pt x="19" y="22519"/>
                        </a:moveTo>
                        <a:cubicBezTo>
                          <a:pt x="6" y="22212"/>
                          <a:pt x="0" y="2190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</a:path>
                      <a:path w="43200" h="22519" stroke="0" extrusionOk="0">
                        <a:moveTo>
                          <a:pt x="19" y="22519"/>
                        </a:moveTo>
                        <a:cubicBezTo>
                          <a:pt x="6" y="22212"/>
                          <a:pt x="0" y="2190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  <a:lnTo>
                          <a:pt x="21600" y="21600"/>
                        </a:lnTo>
                        <a:lnTo>
                          <a:pt x="19" y="22519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  <p:sp>
              <p:nvSpPr>
                <p:cNvPr id="26707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5956" y="9185"/>
                  <a:ext cx="22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6708" name="Oval 82"/>
                <p:cNvSpPr>
                  <a:spLocks noChangeArrowheads="1"/>
                </p:cNvSpPr>
                <p:nvPr/>
              </p:nvSpPr>
              <p:spPr bwMode="auto">
                <a:xfrm>
                  <a:off x="6184" y="9008"/>
                  <a:ext cx="342" cy="342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kumimoji="0" lang="pl-PL" altLang="pl-PL" sz="2400">
                    <a:latin typeface="Times New Roman" pitchFamily="18" charset="0"/>
                  </a:endParaRPr>
                </a:p>
              </p:txBody>
            </p:sp>
            <p:sp>
              <p:nvSpPr>
                <p:cNvPr id="26709" name="Line 81"/>
                <p:cNvSpPr>
                  <a:spLocks noChangeShapeType="1"/>
                </p:cNvSpPr>
                <p:nvPr/>
              </p:nvSpPr>
              <p:spPr bwMode="auto">
                <a:xfrm>
                  <a:off x="6697" y="9184"/>
                  <a:ext cx="456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6710" name="Oval 80"/>
                <p:cNvSpPr>
                  <a:spLocks noChangeArrowheads="1"/>
                </p:cNvSpPr>
                <p:nvPr/>
              </p:nvSpPr>
              <p:spPr bwMode="auto">
                <a:xfrm>
                  <a:off x="6355" y="9014"/>
                  <a:ext cx="342" cy="342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kumimoji="0" lang="pl-PL" altLang="pl-PL" sz="240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26704" name="Line 78"/>
              <p:cNvSpPr>
                <a:spLocks noChangeShapeType="1"/>
              </p:cNvSpPr>
              <p:nvPr/>
            </p:nvSpPr>
            <p:spPr bwMode="auto">
              <a:xfrm rot="5400000" flipH="1" flipV="1">
                <a:off x="7609" y="9413"/>
                <a:ext cx="113" cy="2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705" name="Line 77"/>
              <p:cNvSpPr>
                <a:spLocks noChangeShapeType="1"/>
              </p:cNvSpPr>
              <p:nvPr/>
            </p:nvSpPr>
            <p:spPr bwMode="auto">
              <a:xfrm rot="16200000" flipH="1">
                <a:off x="7614" y="9761"/>
                <a:ext cx="103" cy="2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26646" name="Group 67"/>
            <p:cNvGrpSpPr>
              <a:grpSpLocks/>
            </p:cNvGrpSpPr>
            <p:nvPr/>
          </p:nvGrpSpPr>
          <p:grpSpPr bwMode="auto">
            <a:xfrm>
              <a:off x="3899253" y="2432721"/>
              <a:ext cx="630465" cy="361878"/>
              <a:chOff x="8782" y="9755"/>
              <a:chExt cx="993" cy="570"/>
            </a:xfrm>
          </p:grpSpPr>
          <p:sp>
            <p:nvSpPr>
              <p:cNvPr id="26698" name="Line 71"/>
              <p:cNvSpPr>
                <a:spLocks noChangeShapeType="1"/>
              </p:cNvSpPr>
              <p:nvPr/>
            </p:nvSpPr>
            <p:spPr bwMode="auto">
              <a:xfrm rot="16200000" flipH="1">
                <a:off x="9123" y="9870"/>
                <a:ext cx="1" cy="45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699" name="Line 70"/>
              <p:cNvSpPr>
                <a:spLocks noChangeShapeType="1"/>
              </p:cNvSpPr>
              <p:nvPr/>
            </p:nvSpPr>
            <p:spPr bwMode="auto">
              <a:xfrm>
                <a:off x="8782" y="9755"/>
                <a:ext cx="227" cy="3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700" name="Line 69"/>
              <p:cNvSpPr>
                <a:spLocks noChangeShapeType="1"/>
              </p:cNvSpPr>
              <p:nvPr/>
            </p:nvSpPr>
            <p:spPr bwMode="auto">
              <a:xfrm flipH="1">
                <a:off x="9249" y="9755"/>
                <a:ext cx="217" cy="3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701" name="Text Box 68"/>
              <p:cNvSpPr txBox="1">
                <a:spLocks noChangeArrowheads="1"/>
              </p:cNvSpPr>
              <p:nvPr/>
            </p:nvSpPr>
            <p:spPr bwMode="auto">
              <a:xfrm>
                <a:off x="9466" y="9986"/>
                <a:ext cx="309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en-US" altLang="pl-PL" sz="1200" b="1" i="1">
                    <a:latin typeface="Times New Roman" pitchFamily="18" charset="0"/>
                    <a:cs typeface="Times New Roman" pitchFamily="18" charset="0"/>
                  </a:rPr>
                  <a:t>k</a:t>
                </a:r>
                <a:endParaRPr kumimoji="0" lang="en-US" altLang="pl-PL" sz="2400">
                  <a:latin typeface="Times New Roman" pitchFamily="18" charset="0"/>
                </a:endParaRPr>
              </a:p>
            </p:txBody>
          </p:sp>
        </p:grpSp>
        <p:grpSp>
          <p:nvGrpSpPr>
            <p:cNvPr id="26647" name="Group 55"/>
            <p:cNvGrpSpPr>
              <a:grpSpLocks/>
            </p:cNvGrpSpPr>
            <p:nvPr/>
          </p:nvGrpSpPr>
          <p:grpSpPr bwMode="auto">
            <a:xfrm>
              <a:off x="4963996" y="1564214"/>
              <a:ext cx="1085695" cy="289502"/>
              <a:chOff x="10459" y="8387"/>
              <a:chExt cx="1710" cy="456"/>
            </a:xfrm>
          </p:grpSpPr>
          <p:sp>
            <p:nvSpPr>
              <p:cNvPr id="26687" name="Line 66"/>
              <p:cNvSpPr>
                <a:spLocks noChangeShapeType="1"/>
              </p:cNvSpPr>
              <p:nvPr/>
            </p:nvSpPr>
            <p:spPr bwMode="auto">
              <a:xfrm rot="5400000">
                <a:off x="10459" y="8614"/>
                <a:ext cx="456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688" name="Oval 65"/>
              <p:cNvSpPr>
                <a:spLocks noChangeArrowheads="1"/>
              </p:cNvSpPr>
              <p:nvPr/>
            </p:nvSpPr>
            <p:spPr bwMode="auto">
              <a:xfrm>
                <a:off x="11086" y="8444"/>
                <a:ext cx="342" cy="342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6689" name="Line 64"/>
              <p:cNvSpPr>
                <a:spLocks noChangeShapeType="1"/>
              </p:cNvSpPr>
              <p:nvPr/>
            </p:nvSpPr>
            <p:spPr bwMode="auto">
              <a:xfrm>
                <a:off x="10687" y="8615"/>
                <a:ext cx="399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690" name="Oval 63"/>
              <p:cNvSpPr>
                <a:spLocks noChangeArrowheads="1"/>
              </p:cNvSpPr>
              <p:nvPr/>
            </p:nvSpPr>
            <p:spPr bwMode="auto">
              <a:xfrm>
                <a:off x="11257" y="8450"/>
                <a:ext cx="342" cy="342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grpSp>
            <p:nvGrpSpPr>
              <p:cNvPr id="26691" name="Group 59"/>
              <p:cNvGrpSpPr>
                <a:grpSpLocks/>
              </p:cNvGrpSpPr>
              <p:nvPr/>
            </p:nvGrpSpPr>
            <p:grpSpPr bwMode="auto">
              <a:xfrm>
                <a:off x="11827" y="8444"/>
                <a:ext cx="342" cy="342"/>
                <a:chOff x="4788" y="8892"/>
                <a:chExt cx="342" cy="341"/>
              </a:xfrm>
            </p:grpSpPr>
            <p:sp>
              <p:nvSpPr>
                <p:cNvPr id="26695" name="Oval 62"/>
                <p:cNvSpPr>
                  <a:spLocks noChangeArrowheads="1"/>
                </p:cNvSpPr>
                <p:nvPr/>
              </p:nvSpPr>
              <p:spPr bwMode="auto">
                <a:xfrm>
                  <a:off x="4788" y="8892"/>
                  <a:ext cx="342" cy="341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kumimoji="0" lang="pl-PL" altLang="pl-PL" sz="2400">
                    <a:latin typeface="Times New Roman" pitchFamily="18" charset="0"/>
                  </a:endParaRPr>
                </a:p>
              </p:txBody>
            </p:sp>
            <p:sp>
              <p:nvSpPr>
                <p:cNvPr id="26696" name="Arc 61"/>
                <p:cNvSpPr>
                  <a:spLocks/>
                </p:cNvSpPr>
                <p:nvPr/>
              </p:nvSpPr>
              <p:spPr bwMode="auto">
                <a:xfrm flipH="1" flipV="1">
                  <a:off x="4845" y="9063"/>
                  <a:ext cx="114" cy="57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2519"/>
                    <a:gd name="T11" fmla="*/ 43200 w 43200"/>
                    <a:gd name="T12" fmla="*/ 22519 h 2251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6697" name="Arc 60"/>
                <p:cNvSpPr>
                  <a:spLocks/>
                </p:cNvSpPr>
                <p:nvPr/>
              </p:nvSpPr>
              <p:spPr bwMode="auto">
                <a:xfrm flipH="1">
                  <a:off x="4959" y="9006"/>
                  <a:ext cx="114" cy="69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2519"/>
                    <a:gd name="T11" fmla="*/ 43200 w 43200"/>
                    <a:gd name="T12" fmla="*/ 22519 h 2251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26692" name="Line 58"/>
              <p:cNvSpPr>
                <a:spLocks noChangeShapeType="1"/>
              </p:cNvSpPr>
              <p:nvPr/>
            </p:nvSpPr>
            <p:spPr bwMode="auto">
              <a:xfrm flipV="1">
                <a:off x="11599" y="8614"/>
                <a:ext cx="22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693" name="Line 57"/>
              <p:cNvSpPr>
                <a:spLocks noChangeShapeType="1"/>
              </p:cNvSpPr>
              <p:nvPr/>
            </p:nvSpPr>
            <p:spPr bwMode="auto">
              <a:xfrm rot="16200000" flipH="1">
                <a:off x="10521" y="8336"/>
                <a:ext cx="103" cy="2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694" name="Line 56"/>
              <p:cNvSpPr>
                <a:spLocks noChangeShapeType="1"/>
              </p:cNvSpPr>
              <p:nvPr/>
            </p:nvSpPr>
            <p:spPr bwMode="auto">
              <a:xfrm rot="5400000" flipH="1" flipV="1">
                <a:off x="10516" y="8672"/>
                <a:ext cx="113" cy="2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26648" name="Group 43"/>
            <p:cNvGrpSpPr>
              <a:grpSpLocks/>
            </p:cNvGrpSpPr>
            <p:nvPr/>
          </p:nvGrpSpPr>
          <p:grpSpPr bwMode="auto">
            <a:xfrm>
              <a:off x="5181135" y="2287969"/>
              <a:ext cx="1085695" cy="289502"/>
              <a:chOff x="10459" y="8387"/>
              <a:chExt cx="1710" cy="456"/>
            </a:xfrm>
          </p:grpSpPr>
          <p:sp>
            <p:nvSpPr>
              <p:cNvPr id="26676" name="Line 54"/>
              <p:cNvSpPr>
                <a:spLocks noChangeShapeType="1"/>
              </p:cNvSpPr>
              <p:nvPr/>
            </p:nvSpPr>
            <p:spPr bwMode="auto">
              <a:xfrm rot="5400000">
                <a:off x="10459" y="8614"/>
                <a:ext cx="456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677" name="Oval 53"/>
              <p:cNvSpPr>
                <a:spLocks noChangeArrowheads="1"/>
              </p:cNvSpPr>
              <p:nvPr/>
            </p:nvSpPr>
            <p:spPr bwMode="auto">
              <a:xfrm>
                <a:off x="11086" y="8444"/>
                <a:ext cx="342" cy="342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6678" name="Line 52"/>
              <p:cNvSpPr>
                <a:spLocks noChangeShapeType="1"/>
              </p:cNvSpPr>
              <p:nvPr/>
            </p:nvSpPr>
            <p:spPr bwMode="auto">
              <a:xfrm>
                <a:off x="10687" y="8615"/>
                <a:ext cx="399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679" name="Oval 51"/>
              <p:cNvSpPr>
                <a:spLocks noChangeArrowheads="1"/>
              </p:cNvSpPr>
              <p:nvPr/>
            </p:nvSpPr>
            <p:spPr bwMode="auto">
              <a:xfrm>
                <a:off x="11257" y="8450"/>
                <a:ext cx="342" cy="342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grpSp>
            <p:nvGrpSpPr>
              <p:cNvPr id="26680" name="Group 47"/>
              <p:cNvGrpSpPr>
                <a:grpSpLocks/>
              </p:cNvGrpSpPr>
              <p:nvPr/>
            </p:nvGrpSpPr>
            <p:grpSpPr bwMode="auto">
              <a:xfrm>
                <a:off x="11827" y="8444"/>
                <a:ext cx="342" cy="342"/>
                <a:chOff x="4788" y="8892"/>
                <a:chExt cx="342" cy="341"/>
              </a:xfrm>
            </p:grpSpPr>
            <p:sp>
              <p:nvSpPr>
                <p:cNvPr id="26684" name="Oval 50"/>
                <p:cNvSpPr>
                  <a:spLocks noChangeArrowheads="1"/>
                </p:cNvSpPr>
                <p:nvPr/>
              </p:nvSpPr>
              <p:spPr bwMode="auto">
                <a:xfrm>
                  <a:off x="4788" y="8892"/>
                  <a:ext cx="342" cy="341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kumimoji="0" lang="pl-PL" altLang="pl-PL" sz="2400">
                    <a:latin typeface="Times New Roman" pitchFamily="18" charset="0"/>
                  </a:endParaRPr>
                </a:p>
              </p:txBody>
            </p:sp>
            <p:sp>
              <p:nvSpPr>
                <p:cNvPr id="26685" name="Arc 49"/>
                <p:cNvSpPr>
                  <a:spLocks/>
                </p:cNvSpPr>
                <p:nvPr/>
              </p:nvSpPr>
              <p:spPr bwMode="auto">
                <a:xfrm flipH="1" flipV="1">
                  <a:off x="4845" y="9063"/>
                  <a:ext cx="114" cy="57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2519"/>
                    <a:gd name="T11" fmla="*/ 43200 w 43200"/>
                    <a:gd name="T12" fmla="*/ 22519 h 2251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6686" name="Arc 48"/>
                <p:cNvSpPr>
                  <a:spLocks/>
                </p:cNvSpPr>
                <p:nvPr/>
              </p:nvSpPr>
              <p:spPr bwMode="auto">
                <a:xfrm flipH="1">
                  <a:off x="4959" y="9006"/>
                  <a:ext cx="114" cy="69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2519"/>
                    <a:gd name="T11" fmla="*/ 43200 w 43200"/>
                    <a:gd name="T12" fmla="*/ 22519 h 2251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26681" name="Line 46"/>
              <p:cNvSpPr>
                <a:spLocks noChangeShapeType="1"/>
              </p:cNvSpPr>
              <p:nvPr/>
            </p:nvSpPr>
            <p:spPr bwMode="auto">
              <a:xfrm flipV="1">
                <a:off x="11599" y="8614"/>
                <a:ext cx="22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682" name="Line 45"/>
              <p:cNvSpPr>
                <a:spLocks noChangeShapeType="1"/>
              </p:cNvSpPr>
              <p:nvPr/>
            </p:nvSpPr>
            <p:spPr bwMode="auto">
              <a:xfrm rot="16200000" flipH="1">
                <a:off x="10521" y="8336"/>
                <a:ext cx="103" cy="2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683" name="Line 44"/>
              <p:cNvSpPr>
                <a:spLocks noChangeShapeType="1"/>
              </p:cNvSpPr>
              <p:nvPr/>
            </p:nvSpPr>
            <p:spPr bwMode="auto">
              <a:xfrm rot="5400000" flipH="1" flipV="1">
                <a:off x="10516" y="8672"/>
                <a:ext cx="113" cy="2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26649" name="Text Box 42"/>
            <p:cNvSpPr txBox="1">
              <a:spLocks noChangeArrowheads="1"/>
            </p:cNvSpPr>
            <p:nvPr/>
          </p:nvSpPr>
          <p:spPr bwMode="auto">
            <a:xfrm>
              <a:off x="1958970" y="1855621"/>
              <a:ext cx="254599" cy="215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6650" name="Text Box 41"/>
            <p:cNvSpPr txBox="1">
              <a:spLocks noChangeArrowheads="1"/>
            </p:cNvSpPr>
            <p:nvPr/>
          </p:nvSpPr>
          <p:spPr bwMode="auto">
            <a:xfrm>
              <a:off x="6048422" y="2104491"/>
              <a:ext cx="254599" cy="215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G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grpSp>
          <p:nvGrpSpPr>
            <p:cNvPr id="26651" name="Group 26"/>
            <p:cNvGrpSpPr>
              <a:grpSpLocks/>
            </p:cNvGrpSpPr>
            <p:nvPr/>
          </p:nvGrpSpPr>
          <p:grpSpPr bwMode="auto">
            <a:xfrm>
              <a:off x="3515768" y="1708965"/>
              <a:ext cx="1194900" cy="470441"/>
              <a:chOff x="8178" y="8615"/>
              <a:chExt cx="1882" cy="741"/>
            </a:xfrm>
          </p:grpSpPr>
          <p:grpSp>
            <p:nvGrpSpPr>
              <p:cNvPr id="26662" name="Group 29"/>
              <p:cNvGrpSpPr>
                <a:grpSpLocks/>
              </p:cNvGrpSpPr>
              <p:nvPr/>
            </p:nvGrpSpPr>
            <p:grpSpPr bwMode="auto">
              <a:xfrm>
                <a:off x="8178" y="8900"/>
                <a:ext cx="1882" cy="456"/>
                <a:chOff x="8065" y="8387"/>
                <a:chExt cx="1882" cy="456"/>
              </a:xfrm>
            </p:grpSpPr>
            <p:sp>
              <p:nvSpPr>
                <p:cNvPr id="26665" name="Line 40"/>
                <p:cNvSpPr>
                  <a:spLocks noChangeShapeType="1"/>
                </p:cNvSpPr>
                <p:nvPr/>
              </p:nvSpPr>
              <p:spPr bwMode="auto">
                <a:xfrm rot="5400000">
                  <a:off x="8066" y="8614"/>
                  <a:ext cx="456" cy="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6666" name="Line 39"/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8351" y="8388"/>
                  <a:ext cx="113" cy="2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6667" name="Line 38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8356" y="8610"/>
                  <a:ext cx="103" cy="2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6668" name="Line 37"/>
                <p:cNvSpPr>
                  <a:spLocks noChangeShapeType="1"/>
                </p:cNvSpPr>
                <p:nvPr/>
              </p:nvSpPr>
              <p:spPr bwMode="auto">
                <a:xfrm rot="5400000">
                  <a:off x="9491" y="8614"/>
                  <a:ext cx="456" cy="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6669" name="Line 36"/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9776" y="8330"/>
                  <a:ext cx="113" cy="2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6670" name="Line 35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9781" y="8678"/>
                  <a:ext cx="103" cy="2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6671" name="Line 34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9552" y="8393"/>
                  <a:ext cx="103" cy="2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6672" name="Line 33"/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9547" y="8616"/>
                  <a:ext cx="113" cy="2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6673" name="Line 32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9005" y="7903"/>
                  <a:ext cx="1" cy="142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6674" name="Line 31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8127" y="8336"/>
                  <a:ext cx="103" cy="2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6675" name="Line 30"/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8122" y="8673"/>
                  <a:ext cx="113" cy="2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26663" name="Text Box 28"/>
              <p:cNvSpPr txBox="1">
                <a:spLocks noChangeArrowheads="1"/>
              </p:cNvSpPr>
              <p:nvPr/>
            </p:nvSpPr>
            <p:spPr bwMode="auto">
              <a:xfrm>
                <a:off x="8325" y="8615"/>
                <a:ext cx="309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en-US" altLang="pl-PL" sz="1200" b="1" i="1"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kumimoji="0" lang="en-US" altLang="pl-PL" sz="2400">
                  <a:latin typeface="Times New Roman" pitchFamily="18" charset="0"/>
                </a:endParaRPr>
              </a:p>
            </p:txBody>
          </p:sp>
          <p:sp>
            <p:nvSpPr>
              <p:cNvPr id="26664" name="Text Box 27"/>
              <p:cNvSpPr txBox="1">
                <a:spLocks noChangeArrowheads="1"/>
              </p:cNvSpPr>
              <p:nvPr/>
            </p:nvSpPr>
            <p:spPr bwMode="auto">
              <a:xfrm>
                <a:off x="9750" y="8615"/>
                <a:ext cx="309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en-US" altLang="pl-PL" sz="1200" b="1" i="1">
                    <a:latin typeface="Times New Roman" pitchFamily="18" charset="0"/>
                    <a:cs typeface="Times New Roman" pitchFamily="18" charset="0"/>
                  </a:rPr>
                  <a:t>j</a:t>
                </a:r>
                <a:endParaRPr kumimoji="0" lang="en-US" altLang="pl-PL" sz="2400">
                  <a:latin typeface="Times New Roman" pitchFamily="18" charset="0"/>
                </a:endParaRPr>
              </a:p>
            </p:txBody>
          </p:sp>
        </p:grpSp>
        <p:sp>
          <p:nvSpPr>
            <p:cNvPr id="26652" name="Text Box 25"/>
            <p:cNvSpPr txBox="1">
              <a:spLocks noChangeArrowheads="1"/>
            </p:cNvSpPr>
            <p:nvPr/>
          </p:nvSpPr>
          <p:spPr bwMode="auto">
            <a:xfrm>
              <a:off x="5165898" y="2360345"/>
              <a:ext cx="196187" cy="215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N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grpSp>
          <p:nvGrpSpPr>
            <p:cNvPr id="26653" name="Group 21"/>
            <p:cNvGrpSpPr>
              <a:grpSpLocks/>
            </p:cNvGrpSpPr>
            <p:nvPr/>
          </p:nvGrpSpPr>
          <p:grpSpPr bwMode="auto">
            <a:xfrm>
              <a:off x="2430708" y="1962279"/>
              <a:ext cx="108570" cy="253315"/>
              <a:chOff x="7324" y="9014"/>
              <a:chExt cx="171" cy="399"/>
            </a:xfrm>
          </p:grpSpPr>
          <p:sp>
            <p:nvSpPr>
              <p:cNvPr id="26659" name="Oval 24"/>
              <p:cNvSpPr>
                <a:spLocks noChangeArrowheads="1"/>
              </p:cNvSpPr>
              <p:nvPr/>
            </p:nvSpPr>
            <p:spPr bwMode="auto">
              <a:xfrm>
                <a:off x="7324" y="9014"/>
                <a:ext cx="57" cy="5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6660" name="Oval 23"/>
              <p:cNvSpPr>
                <a:spLocks noChangeArrowheads="1"/>
              </p:cNvSpPr>
              <p:nvPr/>
            </p:nvSpPr>
            <p:spPr bwMode="auto">
              <a:xfrm>
                <a:off x="7381" y="9185"/>
                <a:ext cx="57" cy="5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6661" name="Oval 22"/>
              <p:cNvSpPr>
                <a:spLocks noChangeArrowheads="1"/>
              </p:cNvSpPr>
              <p:nvPr/>
            </p:nvSpPr>
            <p:spPr bwMode="auto">
              <a:xfrm>
                <a:off x="7438" y="9356"/>
                <a:ext cx="57" cy="5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</p:grpSp>
        <p:grpSp>
          <p:nvGrpSpPr>
            <p:cNvPr id="26654" name="Group 17"/>
            <p:cNvGrpSpPr>
              <a:grpSpLocks/>
            </p:cNvGrpSpPr>
            <p:nvPr/>
          </p:nvGrpSpPr>
          <p:grpSpPr bwMode="auto">
            <a:xfrm>
              <a:off x="5615413" y="1962279"/>
              <a:ext cx="108570" cy="253315"/>
              <a:chOff x="10801" y="9014"/>
              <a:chExt cx="171" cy="399"/>
            </a:xfrm>
          </p:grpSpPr>
          <p:sp>
            <p:nvSpPr>
              <p:cNvPr id="26656" name="Oval 20"/>
              <p:cNvSpPr>
                <a:spLocks noChangeArrowheads="1"/>
              </p:cNvSpPr>
              <p:nvPr/>
            </p:nvSpPr>
            <p:spPr bwMode="auto">
              <a:xfrm>
                <a:off x="10801" y="9014"/>
                <a:ext cx="57" cy="5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6657" name="Oval 19"/>
              <p:cNvSpPr>
                <a:spLocks noChangeArrowheads="1"/>
              </p:cNvSpPr>
              <p:nvPr/>
            </p:nvSpPr>
            <p:spPr bwMode="auto">
              <a:xfrm>
                <a:off x="10858" y="9185"/>
                <a:ext cx="57" cy="5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6658" name="Oval 18"/>
              <p:cNvSpPr>
                <a:spLocks noChangeArrowheads="1"/>
              </p:cNvSpPr>
              <p:nvPr/>
            </p:nvSpPr>
            <p:spPr bwMode="auto">
              <a:xfrm>
                <a:off x="10915" y="9356"/>
                <a:ext cx="57" cy="5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</p:grpSp>
        <p:sp>
          <p:nvSpPr>
            <p:cNvPr id="26655" name="Text Box 16"/>
            <p:cNvSpPr txBox="1">
              <a:spLocks noChangeArrowheads="1"/>
            </p:cNvSpPr>
            <p:nvPr/>
          </p:nvSpPr>
          <p:spPr bwMode="auto">
            <a:xfrm>
              <a:off x="4010362" y="1840384"/>
              <a:ext cx="254599" cy="215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L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</p:grpSp>
      <p:grpSp>
        <p:nvGrpSpPr>
          <p:cNvPr id="31767" name="Prądy"/>
          <p:cNvGrpSpPr>
            <a:grpSpLocks/>
          </p:cNvGrpSpPr>
          <p:nvPr/>
        </p:nvGrpSpPr>
        <p:grpSpPr bwMode="auto">
          <a:xfrm>
            <a:off x="3186336" y="1119014"/>
            <a:ext cx="2859087" cy="725488"/>
            <a:chOff x="6868" y="8614"/>
            <a:chExt cx="4503" cy="1142"/>
          </a:xfrm>
        </p:grpSpPr>
        <p:cxnSp>
          <p:nvCxnSpPr>
            <p:cNvPr id="26734" name="AutoShape 15"/>
            <p:cNvCxnSpPr>
              <a:cxnSpLocks noChangeShapeType="1"/>
            </p:cNvCxnSpPr>
            <p:nvPr/>
          </p:nvCxnSpPr>
          <p:spPr bwMode="auto">
            <a:xfrm>
              <a:off x="10801" y="8614"/>
              <a:ext cx="228" cy="1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735" name="AutoShape 14"/>
            <p:cNvCxnSpPr>
              <a:cxnSpLocks noChangeShapeType="1"/>
            </p:cNvCxnSpPr>
            <p:nvPr/>
          </p:nvCxnSpPr>
          <p:spPr bwMode="auto">
            <a:xfrm>
              <a:off x="7267" y="9755"/>
              <a:ext cx="228" cy="1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736" name="AutoShape 13"/>
            <p:cNvCxnSpPr>
              <a:cxnSpLocks noChangeShapeType="1"/>
            </p:cNvCxnSpPr>
            <p:nvPr/>
          </p:nvCxnSpPr>
          <p:spPr bwMode="auto">
            <a:xfrm>
              <a:off x="6868" y="8615"/>
              <a:ext cx="228" cy="1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737" name="AutoShape 12"/>
            <p:cNvCxnSpPr>
              <a:cxnSpLocks noChangeShapeType="1"/>
            </p:cNvCxnSpPr>
            <p:nvPr/>
          </p:nvCxnSpPr>
          <p:spPr bwMode="auto">
            <a:xfrm>
              <a:off x="9034" y="9128"/>
              <a:ext cx="228" cy="1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738" name="AutoShape 11"/>
            <p:cNvCxnSpPr>
              <a:cxnSpLocks noChangeShapeType="1"/>
            </p:cNvCxnSpPr>
            <p:nvPr/>
          </p:nvCxnSpPr>
          <p:spPr bwMode="auto">
            <a:xfrm>
              <a:off x="11143" y="9755"/>
              <a:ext cx="228" cy="1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" name="Txt_1_Sieć"/>
          <p:cNvSpPr>
            <a:spLocks noChangeArrowheads="1"/>
          </p:cNvSpPr>
          <p:nvPr/>
        </p:nvSpPr>
        <p:spPr bwMode="auto">
          <a:xfrm>
            <a:off x="3937796" y="512676"/>
            <a:ext cx="12102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400" b="1" i="1">
                <a:solidFill>
                  <a:srgbClr val="333399"/>
                </a:solidFill>
                <a:latin typeface="Times New Roman" pitchFamily="18" charset="0"/>
              </a:rPr>
              <a:t>Sieć przesyłowa </a:t>
            </a:r>
          </a:p>
        </p:txBody>
      </p:sp>
      <p:sp>
        <p:nvSpPr>
          <p:cNvPr id="7" name="Tytuł"/>
          <p:cNvSpPr txBox="1">
            <a:spLocks noChangeArrowheads="1"/>
          </p:cNvSpPr>
          <p:nvPr/>
        </p:nvSpPr>
        <p:spPr bwMode="auto">
          <a:xfrm>
            <a:off x="3388182" y="188640"/>
            <a:ext cx="23676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Zwarcie w sieci przesyłowej</a:t>
            </a:r>
          </a:p>
        </p:txBody>
      </p:sp>
    </p:spTree>
    <p:extLst>
      <p:ext uri="{BB962C8B-B14F-4D97-AF65-F5344CB8AC3E}">
        <p14:creationId xmlns:p14="http://schemas.microsoft.com/office/powerpoint/2010/main" val="23734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/>
      <p:bldP spid="21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8" name="Wz4_Urzecz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418021"/>
              </p:ext>
            </p:extLst>
          </p:nvPr>
        </p:nvGraphicFramePr>
        <p:xfrm>
          <a:off x="2323666" y="5481228"/>
          <a:ext cx="461803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0" name="Równanie" r:id="rId3" imgW="4191000" imgH="457200" progId="Equation.3">
                  <p:embed/>
                </p:oleObj>
              </mc:Choice>
              <mc:Fallback>
                <p:oleObj name="Równanie" r:id="rId3" imgW="4191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3666" y="5481228"/>
                        <a:ext cx="4618037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5" name="Txt_4"/>
          <p:cNvSpPr>
            <a:spLocks noChangeArrowheads="1"/>
          </p:cNvSpPr>
          <p:nvPr/>
        </p:nvSpPr>
        <p:spPr bwMode="auto">
          <a:xfrm>
            <a:off x="2155391" y="5211735"/>
            <a:ext cx="30457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>
                <a:solidFill>
                  <a:srgbClr val="333399"/>
                </a:solidFill>
                <a:latin typeface="Times New Roman" pitchFamily="18" charset="0"/>
              </a:rPr>
              <a:t>Prądy i napięcia w sieci rzeczywistej</a:t>
            </a:r>
          </a:p>
        </p:txBody>
      </p:sp>
      <p:graphicFrame>
        <p:nvGraphicFramePr>
          <p:cNvPr id="6248" name="Wz3_I(i-j)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000809"/>
              </p:ext>
            </p:extLst>
          </p:nvPr>
        </p:nvGraphicFramePr>
        <p:xfrm>
          <a:off x="2323666" y="4525935"/>
          <a:ext cx="5027612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1" name="Równanie" r:id="rId5" imgW="4533900" imgH="584200" progId="Equation.3">
                  <p:embed/>
                </p:oleObj>
              </mc:Choice>
              <mc:Fallback>
                <p:oleObj name="Równanie" r:id="rId5" imgW="45339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3666" y="4525935"/>
                        <a:ext cx="5027612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2" name="Txt_3"/>
          <p:cNvSpPr>
            <a:spLocks noChangeArrowheads="1"/>
          </p:cNvSpPr>
          <p:nvPr/>
        </p:nvSpPr>
        <p:spPr bwMode="auto">
          <a:xfrm>
            <a:off x="2160153" y="4192560"/>
            <a:ext cx="402033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>
                <a:solidFill>
                  <a:srgbClr val="333399"/>
                </a:solidFill>
                <a:latin typeface="Times New Roman" pitchFamily="18" charset="0"/>
              </a:rPr>
              <a:t>Prąd w gałezi i-j podczas zwarcia w węźle k-tym</a:t>
            </a:r>
          </a:p>
        </p:txBody>
      </p:sp>
      <p:graphicFrame>
        <p:nvGraphicFramePr>
          <p:cNvPr id="6146" name="Wz2_Ui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803120"/>
              </p:ext>
            </p:extLst>
          </p:nvPr>
        </p:nvGraphicFramePr>
        <p:xfrm>
          <a:off x="4561445" y="3806689"/>
          <a:ext cx="982663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2" name="Równanie" r:id="rId7" imgW="889000" imgH="279400" progId="Equation.3">
                  <p:embed/>
                </p:oleObj>
              </mc:Choice>
              <mc:Fallback>
                <p:oleObj name="Równanie" r:id="rId7" imgW="8890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1445" y="3806689"/>
                        <a:ext cx="982663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9" name="Txt_2"/>
          <p:cNvSpPr>
            <a:spLocks noChangeArrowheads="1"/>
          </p:cNvSpPr>
          <p:nvPr/>
        </p:nvSpPr>
        <p:spPr bwMode="auto">
          <a:xfrm>
            <a:off x="2150628" y="3851248"/>
            <a:ext cx="23564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>
                <a:solidFill>
                  <a:srgbClr val="333399"/>
                </a:solidFill>
                <a:latin typeface="Times New Roman" pitchFamily="18" charset="0"/>
              </a:rPr>
              <a:t>Napięcie w dowolnym węźle</a:t>
            </a:r>
          </a:p>
        </p:txBody>
      </p:sp>
      <p:graphicFrame>
        <p:nvGraphicFramePr>
          <p:cNvPr id="6149" name="Wz1_Ik&quot;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538456"/>
              </p:ext>
            </p:extLst>
          </p:nvPr>
        </p:nvGraphicFramePr>
        <p:xfrm>
          <a:off x="2323666" y="3348038"/>
          <a:ext cx="4668837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3" name="Równanie" r:id="rId9" imgW="4190760" imgH="495000" progId="Equation.3">
                  <p:embed/>
                </p:oleObj>
              </mc:Choice>
              <mc:Fallback>
                <p:oleObj name="Równanie" r:id="rId9" imgW="419076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3666" y="3348038"/>
                        <a:ext cx="4668837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xt_1"/>
          <p:cNvSpPr>
            <a:spLocks noChangeArrowheads="1"/>
          </p:cNvSpPr>
          <p:nvPr/>
        </p:nvSpPr>
        <p:spPr bwMode="auto">
          <a:xfrm>
            <a:off x="2155391" y="3140968"/>
            <a:ext cx="307295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>
                <a:solidFill>
                  <a:srgbClr val="333399"/>
                </a:solidFill>
                <a:latin typeface="Times New Roman" pitchFamily="18" charset="0"/>
              </a:rPr>
              <a:t>Prąd w miejscu zwarcia (trójfazowy)</a:t>
            </a:r>
          </a:p>
        </p:txBody>
      </p:sp>
      <p:grpSp>
        <p:nvGrpSpPr>
          <p:cNvPr id="2" name="Macierz_Z"/>
          <p:cNvGrpSpPr>
            <a:grpSpLocks noChangeAspect="1"/>
          </p:cNvGrpSpPr>
          <p:nvPr/>
        </p:nvGrpSpPr>
        <p:grpSpPr bwMode="auto">
          <a:xfrm>
            <a:off x="2496343" y="440668"/>
            <a:ext cx="4379913" cy="2678113"/>
            <a:chOff x="1587" y="1329"/>
            <a:chExt cx="6897" cy="4218"/>
          </a:xfrm>
        </p:grpSpPr>
        <p:sp>
          <p:nvSpPr>
            <p:cNvPr id="27660" name="AutoShape 299"/>
            <p:cNvSpPr>
              <a:spLocks noChangeAspect="1" noChangeArrowheads="1" noTextEdit="1"/>
            </p:cNvSpPr>
            <p:nvPr/>
          </p:nvSpPr>
          <p:spPr bwMode="auto">
            <a:xfrm>
              <a:off x="1587" y="1329"/>
              <a:ext cx="6897" cy="4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7661" name="Text Box 298"/>
            <p:cNvSpPr txBox="1">
              <a:spLocks noChangeArrowheads="1"/>
            </p:cNvSpPr>
            <p:nvPr/>
          </p:nvSpPr>
          <p:spPr bwMode="auto">
            <a:xfrm>
              <a:off x="2157" y="1760"/>
              <a:ext cx="513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7662" name="Text Box 297"/>
            <p:cNvSpPr txBox="1">
              <a:spLocks noChangeArrowheads="1"/>
            </p:cNvSpPr>
            <p:nvPr/>
          </p:nvSpPr>
          <p:spPr bwMode="auto">
            <a:xfrm>
              <a:off x="2157" y="2102"/>
              <a:ext cx="513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7663" name="Text Box 296"/>
            <p:cNvSpPr txBox="1">
              <a:spLocks noChangeArrowheads="1"/>
            </p:cNvSpPr>
            <p:nvPr/>
          </p:nvSpPr>
          <p:spPr bwMode="auto">
            <a:xfrm>
              <a:off x="2157" y="2387"/>
              <a:ext cx="342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400" b="1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</a:t>
              </a:r>
            </a:p>
          </p:txBody>
        </p:sp>
        <p:sp>
          <p:nvSpPr>
            <p:cNvPr id="27664" name="Text Box 295"/>
            <p:cNvSpPr txBox="1">
              <a:spLocks noChangeArrowheads="1"/>
            </p:cNvSpPr>
            <p:nvPr/>
          </p:nvSpPr>
          <p:spPr bwMode="auto">
            <a:xfrm>
              <a:off x="2214" y="5066"/>
              <a:ext cx="513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N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7665" name="Text Box 294"/>
            <p:cNvSpPr txBox="1">
              <a:spLocks noChangeArrowheads="1"/>
            </p:cNvSpPr>
            <p:nvPr/>
          </p:nvSpPr>
          <p:spPr bwMode="auto">
            <a:xfrm>
              <a:off x="2214" y="2900"/>
              <a:ext cx="513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E”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7666" name="Text Box 293"/>
            <p:cNvSpPr txBox="1">
              <a:spLocks noChangeArrowheads="1"/>
            </p:cNvSpPr>
            <p:nvPr/>
          </p:nvSpPr>
          <p:spPr bwMode="auto">
            <a:xfrm>
              <a:off x="2214" y="3698"/>
              <a:ext cx="513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i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7667" name="Text Box 292"/>
            <p:cNvSpPr txBox="1">
              <a:spLocks noChangeArrowheads="1"/>
            </p:cNvSpPr>
            <p:nvPr/>
          </p:nvSpPr>
          <p:spPr bwMode="auto">
            <a:xfrm>
              <a:off x="2214" y="4382"/>
              <a:ext cx="513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j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7668" name="Text Box 291"/>
            <p:cNvSpPr txBox="1">
              <a:spLocks noChangeArrowheads="1"/>
            </p:cNvSpPr>
            <p:nvPr/>
          </p:nvSpPr>
          <p:spPr bwMode="auto">
            <a:xfrm>
              <a:off x="1883" y="1760"/>
              <a:ext cx="217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000" b="1" i="1"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7669" name="Text Box 290"/>
            <p:cNvSpPr txBox="1">
              <a:spLocks noChangeArrowheads="1"/>
            </p:cNvSpPr>
            <p:nvPr/>
          </p:nvSpPr>
          <p:spPr bwMode="auto">
            <a:xfrm>
              <a:off x="1883" y="2129"/>
              <a:ext cx="217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000" b="1" i="1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7670" name="Text Box 289"/>
            <p:cNvSpPr txBox="1">
              <a:spLocks noChangeArrowheads="1"/>
            </p:cNvSpPr>
            <p:nvPr/>
          </p:nvSpPr>
          <p:spPr bwMode="auto">
            <a:xfrm>
              <a:off x="1872" y="2927"/>
              <a:ext cx="217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000" b="1" i="1">
                  <a:latin typeface="Times New Roman" pitchFamily="18" charset="0"/>
                  <a:cs typeface="Times New Roman" pitchFamily="18" charset="0"/>
                </a:rPr>
                <a:t>k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7671" name="Text Box 288"/>
            <p:cNvSpPr txBox="1">
              <a:spLocks noChangeArrowheads="1"/>
            </p:cNvSpPr>
            <p:nvPr/>
          </p:nvSpPr>
          <p:spPr bwMode="auto">
            <a:xfrm>
              <a:off x="1872" y="3698"/>
              <a:ext cx="217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000" b="1" i="1">
                  <a:latin typeface="Times New Roman" pitchFamily="18" charset="0"/>
                  <a:cs typeface="Times New Roman" pitchFamily="18" charset="0"/>
                </a:rPr>
                <a:t>i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7672" name="Text Box 287"/>
            <p:cNvSpPr txBox="1">
              <a:spLocks noChangeArrowheads="1"/>
            </p:cNvSpPr>
            <p:nvPr/>
          </p:nvSpPr>
          <p:spPr bwMode="auto">
            <a:xfrm>
              <a:off x="1872" y="4382"/>
              <a:ext cx="228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000" b="1" i="1">
                  <a:latin typeface="Times New Roman" pitchFamily="18" charset="0"/>
                  <a:cs typeface="Times New Roman" pitchFamily="18" charset="0"/>
                </a:rPr>
                <a:t> j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7673" name="Text Box 286"/>
            <p:cNvSpPr txBox="1">
              <a:spLocks noChangeArrowheads="1"/>
            </p:cNvSpPr>
            <p:nvPr/>
          </p:nvSpPr>
          <p:spPr bwMode="auto">
            <a:xfrm>
              <a:off x="1815" y="5093"/>
              <a:ext cx="228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000" b="1" i="1">
                  <a:latin typeface="Times New Roman" pitchFamily="18" charset="0"/>
                  <a:cs typeface="Times New Roman" pitchFamily="18" charset="0"/>
                </a:rPr>
                <a:t> N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grpSp>
          <p:nvGrpSpPr>
            <p:cNvPr id="27674" name="Group 282"/>
            <p:cNvGrpSpPr>
              <a:grpSpLocks/>
            </p:cNvGrpSpPr>
            <p:nvPr/>
          </p:nvGrpSpPr>
          <p:grpSpPr bwMode="auto">
            <a:xfrm>
              <a:off x="2043" y="1703"/>
              <a:ext cx="114" cy="3648"/>
              <a:chOff x="2043" y="1703"/>
              <a:chExt cx="114" cy="3648"/>
            </a:xfrm>
          </p:grpSpPr>
          <p:cxnSp>
            <p:nvCxnSpPr>
              <p:cNvPr id="27735" name="AutoShape 285"/>
              <p:cNvCxnSpPr>
                <a:cxnSpLocks noChangeShapeType="1"/>
              </p:cNvCxnSpPr>
              <p:nvPr/>
            </p:nvCxnSpPr>
            <p:spPr bwMode="auto">
              <a:xfrm>
                <a:off x="2043" y="1703"/>
                <a:ext cx="1" cy="364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736" name="AutoShape 284"/>
              <p:cNvCxnSpPr>
                <a:cxnSpLocks noChangeShapeType="1"/>
              </p:cNvCxnSpPr>
              <p:nvPr/>
            </p:nvCxnSpPr>
            <p:spPr bwMode="auto">
              <a:xfrm>
                <a:off x="2043" y="5350"/>
                <a:ext cx="114" cy="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737" name="AutoShape 283"/>
              <p:cNvCxnSpPr>
                <a:cxnSpLocks noChangeShapeType="1"/>
              </p:cNvCxnSpPr>
              <p:nvPr/>
            </p:nvCxnSpPr>
            <p:spPr bwMode="auto">
              <a:xfrm>
                <a:off x="2043" y="1703"/>
                <a:ext cx="114" cy="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7675" name="Text Box 281"/>
            <p:cNvSpPr txBox="1">
              <a:spLocks noChangeArrowheads="1"/>
            </p:cNvSpPr>
            <p:nvPr/>
          </p:nvSpPr>
          <p:spPr bwMode="auto">
            <a:xfrm>
              <a:off x="2157" y="3185"/>
              <a:ext cx="342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400" b="1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</a:t>
              </a:r>
            </a:p>
          </p:txBody>
        </p:sp>
        <p:sp>
          <p:nvSpPr>
            <p:cNvPr id="27676" name="Text Box 280"/>
            <p:cNvSpPr txBox="1">
              <a:spLocks noChangeArrowheads="1"/>
            </p:cNvSpPr>
            <p:nvPr/>
          </p:nvSpPr>
          <p:spPr bwMode="auto">
            <a:xfrm>
              <a:off x="2157" y="3983"/>
              <a:ext cx="342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400" b="1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</a:t>
              </a:r>
            </a:p>
          </p:txBody>
        </p:sp>
        <p:sp>
          <p:nvSpPr>
            <p:cNvPr id="27677" name="Text Box 279"/>
            <p:cNvSpPr txBox="1">
              <a:spLocks noChangeArrowheads="1"/>
            </p:cNvSpPr>
            <p:nvPr/>
          </p:nvSpPr>
          <p:spPr bwMode="auto">
            <a:xfrm>
              <a:off x="2157" y="4610"/>
              <a:ext cx="342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400" b="1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</a:t>
              </a:r>
            </a:p>
          </p:txBody>
        </p:sp>
        <p:grpSp>
          <p:nvGrpSpPr>
            <p:cNvPr id="27678" name="Group 275"/>
            <p:cNvGrpSpPr>
              <a:grpSpLocks/>
            </p:cNvGrpSpPr>
            <p:nvPr/>
          </p:nvGrpSpPr>
          <p:grpSpPr bwMode="auto">
            <a:xfrm>
              <a:off x="2556" y="1703"/>
              <a:ext cx="114" cy="3649"/>
              <a:chOff x="2556" y="1703"/>
              <a:chExt cx="114" cy="3649"/>
            </a:xfrm>
          </p:grpSpPr>
          <p:cxnSp>
            <p:nvCxnSpPr>
              <p:cNvPr id="27732" name="AutoShape 278"/>
              <p:cNvCxnSpPr>
                <a:cxnSpLocks noChangeShapeType="1"/>
              </p:cNvCxnSpPr>
              <p:nvPr/>
            </p:nvCxnSpPr>
            <p:spPr bwMode="auto">
              <a:xfrm>
                <a:off x="2556" y="5351"/>
                <a:ext cx="114" cy="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733" name="AutoShape 277"/>
              <p:cNvCxnSpPr>
                <a:cxnSpLocks noChangeShapeType="1"/>
              </p:cNvCxnSpPr>
              <p:nvPr/>
            </p:nvCxnSpPr>
            <p:spPr bwMode="auto">
              <a:xfrm>
                <a:off x="2556" y="1703"/>
                <a:ext cx="114" cy="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734" name="AutoShape 276"/>
              <p:cNvCxnSpPr>
                <a:cxnSpLocks noChangeShapeType="1"/>
              </p:cNvCxnSpPr>
              <p:nvPr/>
            </p:nvCxnSpPr>
            <p:spPr bwMode="auto">
              <a:xfrm>
                <a:off x="2669" y="1703"/>
                <a:ext cx="1" cy="364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7679" name="Text Box 274"/>
            <p:cNvSpPr txBox="1">
              <a:spLocks noChangeArrowheads="1"/>
            </p:cNvSpPr>
            <p:nvPr/>
          </p:nvSpPr>
          <p:spPr bwMode="auto">
            <a:xfrm>
              <a:off x="2795" y="3294"/>
              <a:ext cx="217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800" b="1" i="1"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7680" name="Text Box 273"/>
            <p:cNvSpPr txBox="1">
              <a:spLocks noChangeArrowheads="1"/>
            </p:cNvSpPr>
            <p:nvPr/>
          </p:nvSpPr>
          <p:spPr bwMode="auto">
            <a:xfrm>
              <a:off x="7686" y="1785"/>
              <a:ext cx="513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7681" name="Text Box 272"/>
            <p:cNvSpPr txBox="1">
              <a:spLocks noChangeArrowheads="1"/>
            </p:cNvSpPr>
            <p:nvPr/>
          </p:nvSpPr>
          <p:spPr bwMode="auto">
            <a:xfrm>
              <a:off x="7686" y="2127"/>
              <a:ext cx="513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7682" name="Text Box 271"/>
            <p:cNvSpPr txBox="1">
              <a:spLocks noChangeArrowheads="1"/>
            </p:cNvSpPr>
            <p:nvPr/>
          </p:nvSpPr>
          <p:spPr bwMode="auto">
            <a:xfrm>
              <a:off x="7572" y="2412"/>
              <a:ext cx="342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400" b="1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</a:t>
              </a:r>
            </a:p>
          </p:txBody>
        </p:sp>
        <p:sp>
          <p:nvSpPr>
            <p:cNvPr id="27683" name="Text Box 270"/>
            <p:cNvSpPr txBox="1">
              <a:spLocks noChangeArrowheads="1"/>
            </p:cNvSpPr>
            <p:nvPr/>
          </p:nvSpPr>
          <p:spPr bwMode="auto">
            <a:xfrm>
              <a:off x="7686" y="5091"/>
              <a:ext cx="513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7684" name="Text Box 269"/>
            <p:cNvSpPr txBox="1">
              <a:spLocks noChangeArrowheads="1"/>
            </p:cNvSpPr>
            <p:nvPr/>
          </p:nvSpPr>
          <p:spPr bwMode="auto">
            <a:xfrm>
              <a:off x="7629" y="2925"/>
              <a:ext cx="513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”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7685" name="Text Box 268"/>
            <p:cNvSpPr txBox="1">
              <a:spLocks noChangeArrowheads="1"/>
            </p:cNvSpPr>
            <p:nvPr/>
          </p:nvSpPr>
          <p:spPr bwMode="auto">
            <a:xfrm>
              <a:off x="7686" y="3723"/>
              <a:ext cx="513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7686" name="Text Box 267"/>
            <p:cNvSpPr txBox="1">
              <a:spLocks noChangeArrowheads="1"/>
            </p:cNvSpPr>
            <p:nvPr/>
          </p:nvSpPr>
          <p:spPr bwMode="auto">
            <a:xfrm>
              <a:off x="7686" y="4407"/>
              <a:ext cx="513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7687" name="Text Box 266"/>
            <p:cNvSpPr txBox="1">
              <a:spLocks noChangeArrowheads="1"/>
            </p:cNvSpPr>
            <p:nvPr/>
          </p:nvSpPr>
          <p:spPr bwMode="auto">
            <a:xfrm>
              <a:off x="3365" y="1443"/>
              <a:ext cx="217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000" b="1" i="1"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7688" name="Text Box 265"/>
            <p:cNvSpPr txBox="1">
              <a:spLocks noChangeArrowheads="1"/>
            </p:cNvSpPr>
            <p:nvPr/>
          </p:nvSpPr>
          <p:spPr bwMode="auto">
            <a:xfrm>
              <a:off x="3821" y="1443"/>
              <a:ext cx="217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000" b="1" i="1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7689" name="Text Box 264"/>
            <p:cNvSpPr txBox="1">
              <a:spLocks noChangeArrowheads="1"/>
            </p:cNvSpPr>
            <p:nvPr/>
          </p:nvSpPr>
          <p:spPr bwMode="auto">
            <a:xfrm>
              <a:off x="4391" y="1443"/>
              <a:ext cx="217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000" b="1" i="1">
                  <a:latin typeface="Times New Roman" pitchFamily="18" charset="0"/>
                  <a:cs typeface="Times New Roman" pitchFamily="18" charset="0"/>
                </a:rPr>
                <a:t>k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7690" name="Text Box 263"/>
            <p:cNvSpPr txBox="1">
              <a:spLocks noChangeArrowheads="1"/>
            </p:cNvSpPr>
            <p:nvPr/>
          </p:nvSpPr>
          <p:spPr bwMode="auto">
            <a:xfrm>
              <a:off x="7287" y="3723"/>
              <a:ext cx="217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000" b="1" i="1">
                  <a:latin typeface="Times New Roman" pitchFamily="18" charset="0"/>
                  <a:cs typeface="Times New Roman" pitchFamily="18" charset="0"/>
                </a:rPr>
                <a:t>i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7691" name="Text Box 262"/>
            <p:cNvSpPr txBox="1">
              <a:spLocks noChangeArrowheads="1"/>
            </p:cNvSpPr>
            <p:nvPr/>
          </p:nvSpPr>
          <p:spPr bwMode="auto">
            <a:xfrm>
              <a:off x="7287" y="4407"/>
              <a:ext cx="228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000" b="1" i="1">
                  <a:latin typeface="Times New Roman" pitchFamily="18" charset="0"/>
                  <a:cs typeface="Times New Roman" pitchFamily="18" charset="0"/>
                </a:rPr>
                <a:t> j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7692" name="Text Box 261"/>
            <p:cNvSpPr txBox="1">
              <a:spLocks noChangeArrowheads="1"/>
            </p:cNvSpPr>
            <p:nvPr/>
          </p:nvSpPr>
          <p:spPr bwMode="auto">
            <a:xfrm>
              <a:off x="6661" y="1470"/>
              <a:ext cx="228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000" b="1" i="1">
                  <a:latin typeface="Times New Roman" pitchFamily="18" charset="0"/>
                  <a:cs typeface="Times New Roman" pitchFamily="18" charset="0"/>
                </a:rPr>
                <a:t> N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grpSp>
          <p:nvGrpSpPr>
            <p:cNvPr id="27693" name="Group 257"/>
            <p:cNvGrpSpPr>
              <a:grpSpLocks/>
            </p:cNvGrpSpPr>
            <p:nvPr/>
          </p:nvGrpSpPr>
          <p:grpSpPr bwMode="auto">
            <a:xfrm>
              <a:off x="7458" y="1728"/>
              <a:ext cx="114" cy="3648"/>
              <a:chOff x="2043" y="1703"/>
              <a:chExt cx="114" cy="3648"/>
            </a:xfrm>
          </p:grpSpPr>
          <p:cxnSp>
            <p:nvCxnSpPr>
              <p:cNvPr id="27729" name="AutoShape 260"/>
              <p:cNvCxnSpPr>
                <a:cxnSpLocks noChangeShapeType="1"/>
              </p:cNvCxnSpPr>
              <p:nvPr/>
            </p:nvCxnSpPr>
            <p:spPr bwMode="auto">
              <a:xfrm>
                <a:off x="2043" y="1703"/>
                <a:ext cx="1" cy="364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730" name="AutoShape 259"/>
              <p:cNvCxnSpPr>
                <a:cxnSpLocks noChangeShapeType="1"/>
              </p:cNvCxnSpPr>
              <p:nvPr/>
            </p:nvCxnSpPr>
            <p:spPr bwMode="auto">
              <a:xfrm>
                <a:off x="2043" y="5350"/>
                <a:ext cx="114" cy="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731" name="AutoShape 258"/>
              <p:cNvCxnSpPr>
                <a:cxnSpLocks noChangeShapeType="1"/>
              </p:cNvCxnSpPr>
              <p:nvPr/>
            </p:nvCxnSpPr>
            <p:spPr bwMode="auto">
              <a:xfrm>
                <a:off x="2043" y="1703"/>
                <a:ext cx="114" cy="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7694" name="Text Box 256"/>
            <p:cNvSpPr txBox="1">
              <a:spLocks noChangeArrowheads="1"/>
            </p:cNvSpPr>
            <p:nvPr/>
          </p:nvSpPr>
          <p:spPr bwMode="auto">
            <a:xfrm>
              <a:off x="7572" y="3210"/>
              <a:ext cx="342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400" b="1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</a:t>
              </a:r>
            </a:p>
          </p:txBody>
        </p:sp>
        <p:sp>
          <p:nvSpPr>
            <p:cNvPr id="27695" name="Text Box 255"/>
            <p:cNvSpPr txBox="1">
              <a:spLocks noChangeArrowheads="1"/>
            </p:cNvSpPr>
            <p:nvPr/>
          </p:nvSpPr>
          <p:spPr bwMode="auto">
            <a:xfrm>
              <a:off x="7572" y="4008"/>
              <a:ext cx="342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400" b="1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</a:t>
              </a:r>
            </a:p>
          </p:txBody>
        </p:sp>
        <p:sp>
          <p:nvSpPr>
            <p:cNvPr id="27696" name="Text Box 254"/>
            <p:cNvSpPr txBox="1">
              <a:spLocks noChangeArrowheads="1"/>
            </p:cNvSpPr>
            <p:nvPr/>
          </p:nvSpPr>
          <p:spPr bwMode="auto">
            <a:xfrm>
              <a:off x="7572" y="4635"/>
              <a:ext cx="342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400" b="1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</a:t>
              </a:r>
            </a:p>
          </p:txBody>
        </p:sp>
        <p:grpSp>
          <p:nvGrpSpPr>
            <p:cNvPr id="27697" name="Group 250"/>
            <p:cNvGrpSpPr>
              <a:grpSpLocks/>
            </p:cNvGrpSpPr>
            <p:nvPr/>
          </p:nvGrpSpPr>
          <p:grpSpPr bwMode="auto">
            <a:xfrm>
              <a:off x="7971" y="1728"/>
              <a:ext cx="114" cy="3649"/>
              <a:chOff x="2556" y="1703"/>
              <a:chExt cx="114" cy="3649"/>
            </a:xfrm>
          </p:grpSpPr>
          <p:cxnSp>
            <p:nvCxnSpPr>
              <p:cNvPr id="27726" name="AutoShape 253"/>
              <p:cNvCxnSpPr>
                <a:cxnSpLocks noChangeShapeType="1"/>
              </p:cNvCxnSpPr>
              <p:nvPr/>
            </p:nvCxnSpPr>
            <p:spPr bwMode="auto">
              <a:xfrm>
                <a:off x="2556" y="5351"/>
                <a:ext cx="114" cy="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727" name="AutoShape 252"/>
              <p:cNvCxnSpPr>
                <a:cxnSpLocks noChangeShapeType="1"/>
              </p:cNvCxnSpPr>
              <p:nvPr/>
            </p:nvCxnSpPr>
            <p:spPr bwMode="auto">
              <a:xfrm>
                <a:off x="2556" y="1703"/>
                <a:ext cx="114" cy="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728" name="AutoShape 251"/>
              <p:cNvCxnSpPr>
                <a:cxnSpLocks noChangeShapeType="1"/>
              </p:cNvCxnSpPr>
              <p:nvPr/>
            </p:nvCxnSpPr>
            <p:spPr bwMode="auto">
              <a:xfrm>
                <a:off x="2669" y="1703"/>
                <a:ext cx="1" cy="364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7698" name="Group 246"/>
            <p:cNvGrpSpPr>
              <a:grpSpLocks/>
            </p:cNvGrpSpPr>
            <p:nvPr/>
          </p:nvGrpSpPr>
          <p:grpSpPr bwMode="auto">
            <a:xfrm>
              <a:off x="3183" y="1728"/>
              <a:ext cx="114" cy="3648"/>
              <a:chOff x="2043" y="1703"/>
              <a:chExt cx="114" cy="3648"/>
            </a:xfrm>
          </p:grpSpPr>
          <p:cxnSp>
            <p:nvCxnSpPr>
              <p:cNvPr id="27723" name="AutoShape 249"/>
              <p:cNvCxnSpPr>
                <a:cxnSpLocks noChangeShapeType="1"/>
              </p:cNvCxnSpPr>
              <p:nvPr/>
            </p:nvCxnSpPr>
            <p:spPr bwMode="auto">
              <a:xfrm>
                <a:off x="2043" y="1703"/>
                <a:ext cx="1" cy="364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724" name="AutoShape 248"/>
              <p:cNvCxnSpPr>
                <a:cxnSpLocks noChangeShapeType="1"/>
              </p:cNvCxnSpPr>
              <p:nvPr/>
            </p:nvCxnSpPr>
            <p:spPr bwMode="auto">
              <a:xfrm>
                <a:off x="2043" y="5350"/>
                <a:ext cx="114" cy="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725" name="AutoShape 247"/>
              <p:cNvCxnSpPr>
                <a:cxnSpLocks noChangeShapeType="1"/>
              </p:cNvCxnSpPr>
              <p:nvPr/>
            </p:nvCxnSpPr>
            <p:spPr bwMode="auto">
              <a:xfrm>
                <a:off x="2043" y="1703"/>
                <a:ext cx="114" cy="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7699" name="Group 242"/>
            <p:cNvGrpSpPr>
              <a:grpSpLocks/>
            </p:cNvGrpSpPr>
            <p:nvPr/>
          </p:nvGrpSpPr>
          <p:grpSpPr bwMode="auto">
            <a:xfrm>
              <a:off x="6945" y="1728"/>
              <a:ext cx="114" cy="3649"/>
              <a:chOff x="2556" y="1703"/>
              <a:chExt cx="114" cy="3649"/>
            </a:xfrm>
          </p:grpSpPr>
          <p:cxnSp>
            <p:nvCxnSpPr>
              <p:cNvPr id="27720" name="AutoShape 245"/>
              <p:cNvCxnSpPr>
                <a:cxnSpLocks noChangeShapeType="1"/>
              </p:cNvCxnSpPr>
              <p:nvPr/>
            </p:nvCxnSpPr>
            <p:spPr bwMode="auto">
              <a:xfrm>
                <a:off x="2556" y="5351"/>
                <a:ext cx="114" cy="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721" name="AutoShape 244"/>
              <p:cNvCxnSpPr>
                <a:cxnSpLocks noChangeShapeType="1"/>
              </p:cNvCxnSpPr>
              <p:nvPr/>
            </p:nvCxnSpPr>
            <p:spPr bwMode="auto">
              <a:xfrm>
                <a:off x="2556" y="1703"/>
                <a:ext cx="114" cy="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722" name="AutoShape 243"/>
              <p:cNvCxnSpPr>
                <a:cxnSpLocks noChangeShapeType="1"/>
              </p:cNvCxnSpPr>
              <p:nvPr/>
            </p:nvCxnSpPr>
            <p:spPr bwMode="auto">
              <a:xfrm>
                <a:off x="2669" y="1703"/>
                <a:ext cx="1" cy="364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7700" name="Text Box 241"/>
            <p:cNvSpPr txBox="1">
              <a:spLocks noChangeArrowheads="1"/>
            </p:cNvSpPr>
            <p:nvPr/>
          </p:nvSpPr>
          <p:spPr bwMode="auto">
            <a:xfrm>
              <a:off x="3297" y="1728"/>
              <a:ext cx="399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i="1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11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7701" name="Text Box 240"/>
            <p:cNvSpPr txBox="1">
              <a:spLocks noChangeArrowheads="1"/>
            </p:cNvSpPr>
            <p:nvPr/>
          </p:nvSpPr>
          <p:spPr bwMode="auto">
            <a:xfrm>
              <a:off x="3753" y="1728"/>
              <a:ext cx="399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i="1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7702" name="Text Box 239"/>
            <p:cNvSpPr txBox="1">
              <a:spLocks noChangeArrowheads="1"/>
            </p:cNvSpPr>
            <p:nvPr/>
          </p:nvSpPr>
          <p:spPr bwMode="auto">
            <a:xfrm>
              <a:off x="6604" y="1728"/>
              <a:ext cx="399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i="1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1N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7703" name="Text Box 238"/>
            <p:cNvSpPr txBox="1">
              <a:spLocks noChangeArrowheads="1"/>
            </p:cNvSpPr>
            <p:nvPr/>
          </p:nvSpPr>
          <p:spPr bwMode="auto">
            <a:xfrm>
              <a:off x="6561" y="5091"/>
              <a:ext cx="399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i="1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NN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cxnSp>
          <p:nvCxnSpPr>
            <p:cNvPr id="27704" name="AutoShape 237"/>
            <p:cNvCxnSpPr>
              <a:cxnSpLocks noChangeShapeType="1"/>
            </p:cNvCxnSpPr>
            <p:nvPr/>
          </p:nvCxnSpPr>
          <p:spPr bwMode="auto">
            <a:xfrm flipV="1">
              <a:off x="4437" y="1728"/>
              <a:ext cx="1" cy="364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705" name="Text Box 236"/>
            <p:cNvSpPr txBox="1">
              <a:spLocks noChangeArrowheads="1"/>
            </p:cNvSpPr>
            <p:nvPr/>
          </p:nvSpPr>
          <p:spPr bwMode="auto">
            <a:xfrm>
              <a:off x="4266" y="2868"/>
              <a:ext cx="399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i="1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kk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7706" name="Text Box 235"/>
            <p:cNvSpPr txBox="1">
              <a:spLocks noChangeArrowheads="1"/>
            </p:cNvSpPr>
            <p:nvPr/>
          </p:nvSpPr>
          <p:spPr bwMode="auto">
            <a:xfrm>
              <a:off x="5410" y="1614"/>
              <a:ext cx="342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400" b="1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</a:t>
              </a:r>
            </a:p>
          </p:txBody>
        </p:sp>
        <p:cxnSp>
          <p:nvCxnSpPr>
            <p:cNvPr id="27707" name="AutoShape 234"/>
            <p:cNvCxnSpPr>
              <a:cxnSpLocks noChangeShapeType="1"/>
            </p:cNvCxnSpPr>
            <p:nvPr/>
          </p:nvCxnSpPr>
          <p:spPr bwMode="auto">
            <a:xfrm>
              <a:off x="1815" y="3039"/>
              <a:ext cx="6555" cy="1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08" name="AutoShape 233"/>
            <p:cNvCxnSpPr>
              <a:cxnSpLocks noChangeShapeType="1"/>
            </p:cNvCxnSpPr>
            <p:nvPr/>
          </p:nvCxnSpPr>
          <p:spPr bwMode="auto">
            <a:xfrm>
              <a:off x="1815" y="3836"/>
              <a:ext cx="6555" cy="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09" name="AutoShape 232"/>
            <p:cNvCxnSpPr>
              <a:cxnSpLocks noChangeShapeType="1"/>
            </p:cNvCxnSpPr>
            <p:nvPr/>
          </p:nvCxnSpPr>
          <p:spPr bwMode="auto">
            <a:xfrm>
              <a:off x="1872" y="4520"/>
              <a:ext cx="6555" cy="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710" name="Text Box 231"/>
            <p:cNvSpPr txBox="1">
              <a:spLocks noChangeArrowheads="1"/>
            </p:cNvSpPr>
            <p:nvPr/>
          </p:nvSpPr>
          <p:spPr bwMode="auto">
            <a:xfrm>
              <a:off x="4266" y="3666"/>
              <a:ext cx="399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i="1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ik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7711" name="Text Box 230"/>
            <p:cNvSpPr txBox="1">
              <a:spLocks noChangeArrowheads="1"/>
            </p:cNvSpPr>
            <p:nvPr/>
          </p:nvSpPr>
          <p:spPr bwMode="auto">
            <a:xfrm>
              <a:off x="4266" y="4350"/>
              <a:ext cx="399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i="1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jk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7712" name="Text Box 229"/>
            <p:cNvSpPr txBox="1">
              <a:spLocks noChangeArrowheads="1"/>
            </p:cNvSpPr>
            <p:nvPr/>
          </p:nvSpPr>
          <p:spPr bwMode="auto">
            <a:xfrm>
              <a:off x="3297" y="2298"/>
              <a:ext cx="342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400" b="1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</a:t>
              </a:r>
            </a:p>
          </p:txBody>
        </p:sp>
        <p:sp>
          <p:nvSpPr>
            <p:cNvPr id="27713" name="Text Box 228"/>
            <p:cNvSpPr txBox="1">
              <a:spLocks noChangeArrowheads="1"/>
            </p:cNvSpPr>
            <p:nvPr/>
          </p:nvSpPr>
          <p:spPr bwMode="auto">
            <a:xfrm>
              <a:off x="3240" y="5034"/>
              <a:ext cx="399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i="1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1N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7714" name="Text Box 227"/>
            <p:cNvSpPr txBox="1">
              <a:spLocks noChangeArrowheads="1"/>
            </p:cNvSpPr>
            <p:nvPr/>
          </p:nvSpPr>
          <p:spPr bwMode="auto">
            <a:xfrm>
              <a:off x="6616" y="2260"/>
              <a:ext cx="342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400" b="1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</a:t>
              </a:r>
            </a:p>
          </p:txBody>
        </p:sp>
        <p:sp>
          <p:nvSpPr>
            <p:cNvPr id="27715" name="Text Box 226"/>
            <p:cNvSpPr txBox="1">
              <a:spLocks noChangeArrowheads="1"/>
            </p:cNvSpPr>
            <p:nvPr/>
          </p:nvSpPr>
          <p:spPr bwMode="auto">
            <a:xfrm>
              <a:off x="5230" y="4962"/>
              <a:ext cx="342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400" b="1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</a:t>
              </a:r>
            </a:p>
          </p:txBody>
        </p:sp>
        <p:sp>
          <p:nvSpPr>
            <p:cNvPr id="27716" name="Text Box 225"/>
            <p:cNvSpPr txBox="1">
              <a:spLocks noChangeArrowheads="1"/>
            </p:cNvSpPr>
            <p:nvPr/>
          </p:nvSpPr>
          <p:spPr bwMode="auto">
            <a:xfrm>
              <a:off x="3260" y="2870"/>
              <a:ext cx="399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i="1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k1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7717" name="Text Box 224"/>
            <p:cNvSpPr txBox="1">
              <a:spLocks noChangeArrowheads="1"/>
            </p:cNvSpPr>
            <p:nvPr/>
          </p:nvSpPr>
          <p:spPr bwMode="auto">
            <a:xfrm>
              <a:off x="6676" y="2870"/>
              <a:ext cx="399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i="1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kN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7718" name="Text Box 223"/>
            <p:cNvSpPr txBox="1">
              <a:spLocks noChangeArrowheads="1"/>
            </p:cNvSpPr>
            <p:nvPr/>
          </p:nvSpPr>
          <p:spPr bwMode="auto">
            <a:xfrm>
              <a:off x="5442" y="2738"/>
              <a:ext cx="342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400" b="1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</a:t>
              </a:r>
            </a:p>
          </p:txBody>
        </p:sp>
        <p:sp>
          <p:nvSpPr>
            <p:cNvPr id="27719" name="Text Box 222"/>
            <p:cNvSpPr txBox="1">
              <a:spLocks noChangeArrowheads="1"/>
            </p:cNvSpPr>
            <p:nvPr/>
          </p:nvSpPr>
          <p:spPr bwMode="auto">
            <a:xfrm>
              <a:off x="3705" y="2748"/>
              <a:ext cx="342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400" b="1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</a:t>
              </a:r>
            </a:p>
          </p:txBody>
        </p:sp>
      </p:grpSp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1935862" y="303669"/>
            <a:ext cx="527227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Obliczanie prądów zwarcia na podstawie macierzy zwarciowej</a:t>
            </a:r>
          </a:p>
        </p:txBody>
      </p:sp>
    </p:spTree>
    <p:extLst>
      <p:ext uri="{BB962C8B-B14F-4D97-AF65-F5344CB8AC3E}">
        <p14:creationId xmlns:p14="http://schemas.microsoft.com/office/powerpoint/2010/main" val="192267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5" grpId="0"/>
      <p:bldP spid="6162" grpId="0"/>
      <p:bldP spid="6159" grpId="0"/>
      <p:bldP spid="61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xt[U012]"/>
              <p:cNvSpPr txBox="1"/>
              <p:nvPr/>
            </p:nvSpPr>
            <p:spPr>
              <a:xfrm>
                <a:off x="4031940" y="4834450"/>
                <a:ext cx="2298001" cy="7907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l-PL" sz="16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l-PL" sz="16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l-PL" sz="16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pl-PL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1400" i="1">
                            <a:latin typeface="Cambria Math"/>
                          </a:rPr>
                        </m:ctrlPr>
                      </m:fPr>
                      <m:num>
                        <m:r>
                          <a:rPr lang="pl-PL" sz="1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pl-PL" sz="1400" i="1">
                            <a:latin typeface="Cambria Math"/>
                          </a:rPr>
                          <m:t>3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pl-PL" sz="1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l-PL" sz="14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l-PL" sz="1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pl-PL" sz="1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pl-PL" sz="1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l-PL" sz="1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pl-PL" sz="1400" i="1">
                                  <a:latin typeface="Cambria Math"/>
                                </a:rPr>
                                <m:t>𝑎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pl-PL" sz="1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l-PL" sz="14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pl-PL" sz="1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pl-PL" sz="1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pl-PL" sz="1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l-PL" sz="14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pl-PL" sz="1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pl-PL" sz="1400" i="1">
                                  <a:latin typeface="Cambria Math"/>
                                </a:rPr>
                                <m:t>𝑎</m:t>
                              </m:r>
                            </m:e>
                          </m:mr>
                        </m:m>
                      </m:e>
                    </m:d>
                    <m:r>
                      <a:rPr lang="pl-PL" sz="140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begChr m:val="["/>
                        <m:endChr m:val="]"/>
                        <m:ctrlPr>
                          <a:rPr lang="pl-PL" sz="1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l-PL" sz="1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l-PL" sz="1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pl-PL" sz="1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l-PL" sz="1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pl-PL" sz="1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l-PL" sz="1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pl-PL" sz="1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pl-PL"/>
              </a:p>
            </p:txBody>
          </p:sp>
        </mc:Choice>
        <mc:Fallback xmlns="">
          <p:sp>
            <p:nvSpPr>
              <p:cNvPr id="103" name="Txt[U012]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940" y="4834450"/>
                <a:ext cx="2298001" cy="79079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Strz_U"/>
          <p:cNvSpPr/>
          <p:nvPr/>
        </p:nvSpPr>
        <p:spPr bwMode="auto">
          <a:xfrm>
            <a:off x="3491916" y="5157192"/>
            <a:ext cx="324000" cy="108012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xt[Uabc]"/>
              <p:cNvSpPr txBox="1"/>
              <p:nvPr/>
            </p:nvSpPr>
            <p:spPr>
              <a:xfrm>
                <a:off x="2735796" y="4832142"/>
                <a:ext cx="633443" cy="7931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l-PL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16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160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pl-PL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1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pl-PL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1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pl-PL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/>
              </a:p>
            </p:txBody>
          </p:sp>
        </mc:Choice>
        <mc:Fallback xmlns="">
          <p:sp>
            <p:nvSpPr>
              <p:cNvPr id="100" name="Txt[Uabc]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796" y="4832142"/>
                <a:ext cx="633443" cy="79310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xt[I012]"/>
              <p:cNvSpPr txBox="1"/>
              <p:nvPr/>
            </p:nvSpPr>
            <p:spPr>
              <a:xfrm>
                <a:off x="4103948" y="3933056"/>
                <a:ext cx="2180340" cy="7907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l-PL" sz="16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l-PL" sz="16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l-PL" sz="16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pl-PL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1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l-PL" sz="1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pl-PL" sz="1400" b="0" i="1" smtClean="0">
                            <a:latin typeface="Cambria Math"/>
                          </a:rPr>
                          <m:t>3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pl-PL" sz="1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l-PL" sz="14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l-PL" sz="1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pl-PL" sz="1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pl-PL" sz="1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l-PL" sz="1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pl-PL" sz="1400" i="1">
                                  <a:latin typeface="Cambria Math"/>
                                </a:rPr>
                                <m:t>𝑎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pl-PL" sz="1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l-PL" sz="14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pl-PL" sz="1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pl-PL" sz="1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pl-PL" sz="1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l-PL" sz="14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pl-PL" sz="1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pl-PL" sz="1400" i="1">
                                  <a:latin typeface="Cambria Math"/>
                                </a:rPr>
                                <m:t>𝑎</m:t>
                              </m:r>
                            </m:e>
                          </m:mr>
                        </m:m>
                      </m:e>
                    </m:d>
                    <m:r>
                      <a:rPr lang="pl-PL" sz="140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begChr m:val="["/>
                        <m:endChr m:val="]"/>
                        <m:ctrlPr>
                          <a:rPr lang="pl-PL" sz="1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l-PL" sz="1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l-PL" sz="1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pl-PL" sz="1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l-PL" sz="1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pl-PL" sz="1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l-PL" sz="1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pl-PL" sz="1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pl-PL"/>
              </a:p>
            </p:txBody>
          </p:sp>
        </mc:Choice>
        <mc:Fallback xmlns="">
          <p:sp>
            <p:nvSpPr>
              <p:cNvPr id="102" name="Txt[I012]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948" y="3933056"/>
                <a:ext cx="2180340" cy="79079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Strz_I"/>
          <p:cNvSpPr/>
          <p:nvPr/>
        </p:nvSpPr>
        <p:spPr bwMode="auto">
          <a:xfrm>
            <a:off x="3491916" y="4293096"/>
            <a:ext cx="324000" cy="108012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xt[Iabc]"/>
              <p:cNvSpPr txBox="1"/>
              <p:nvPr/>
            </p:nvSpPr>
            <p:spPr>
              <a:xfrm>
                <a:off x="2735796" y="3933056"/>
                <a:ext cx="571438" cy="7931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l-PL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16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160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1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1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/>
              </a:p>
            </p:txBody>
          </p:sp>
        </mc:Choice>
        <mc:Fallback xmlns="">
          <p:sp>
            <p:nvSpPr>
              <p:cNvPr id="99" name="Txt[Iabc]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796" y="3933056"/>
                <a:ext cx="571438" cy="79310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9" name="Napięcia"/>
          <p:cNvGrpSpPr/>
          <p:nvPr/>
        </p:nvGrpSpPr>
        <p:grpSpPr>
          <a:xfrm>
            <a:off x="3239852" y="1592984"/>
            <a:ext cx="2268252" cy="1692000"/>
            <a:chOff x="3239852" y="1592984"/>
            <a:chExt cx="2268252" cy="1692000"/>
          </a:xfrm>
        </p:grpSpPr>
        <p:sp>
          <p:nvSpPr>
            <p:cNvPr id="79" name="pole tekstowe 78"/>
            <p:cNvSpPr txBox="1"/>
            <p:nvPr/>
          </p:nvSpPr>
          <p:spPr>
            <a:xfrm>
              <a:off x="3239852" y="2879648"/>
              <a:ext cx="232436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1400" b="1" i="1" smtClean="0">
                  <a:solidFill>
                    <a:srgbClr val="FF0000"/>
                  </a:solidFill>
                </a:rPr>
                <a:t>U</a:t>
              </a:r>
              <a:r>
                <a:rPr lang="pl-PL" b="1" i="1" baseline="-25000" smtClean="0">
                  <a:solidFill>
                    <a:srgbClr val="FF0000"/>
                  </a:solidFill>
                </a:rPr>
                <a:t>a</a:t>
              </a:r>
              <a:endParaRPr lang="pl-PL" b="1" i="1">
                <a:solidFill>
                  <a:srgbClr val="FF0000"/>
                </a:solidFill>
              </a:endParaRPr>
            </a:p>
          </p:txBody>
        </p:sp>
        <p:cxnSp>
          <p:nvCxnSpPr>
            <p:cNvPr id="81" name="Łącznik prostoliniowy 80"/>
            <p:cNvCxnSpPr/>
            <p:nvPr/>
          </p:nvCxnSpPr>
          <p:spPr bwMode="auto">
            <a:xfrm>
              <a:off x="3527884" y="1592984"/>
              <a:ext cx="0" cy="1692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sp>
          <p:nvSpPr>
            <p:cNvPr id="90" name="pole tekstowe 89"/>
            <p:cNvSpPr txBox="1"/>
            <p:nvPr/>
          </p:nvSpPr>
          <p:spPr>
            <a:xfrm>
              <a:off x="4103948" y="2879460"/>
              <a:ext cx="232436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1400" b="1" i="1" smtClean="0">
                  <a:solidFill>
                    <a:srgbClr val="FF0000"/>
                  </a:solidFill>
                </a:rPr>
                <a:t>U</a:t>
              </a:r>
              <a:r>
                <a:rPr lang="pl-PL" b="1" i="1" baseline="-25000">
                  <a:solidFill>
                    <a:srgbClr val="FF0000"/>
                  </a:solidFill>
                </a:rPr>
                <a:t>b</a:t>
              </a:r>
              <a:endParaRPr lang="pl-PL" b="1" i="1">
                <a:solidFill>
                  <a:srgbClr val="FF0000"/>
                </a:solidFill>
              </a:endParaRPr>
            </a:p>
          </p:txBody>
        </p:sp>
        <p:cxnSp>
          <p:nvCxnSpPr>
            <p:cNvPr id="91" name="Łącznik prostoliniowy 90"/>
            <p:cNvCxnSpPr/>
            <p:nvPr/>
          </p:nvCxnSpPr>
          <p:spPr bwMode="auto">
            <a:xfrm>
              <a:off x="4391980" y="1988984"/>
              <a:ext cx="0" cy="1296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sp>
          <p:nvSpPr>
            <p:cNvPr id="94" name="pole tekstowe 93"/>
            <p:cNvSpPr txBox="1"/>
            <p:nvPr/>
          </p:nvSpPr>
          <p:spPr>
            <a:xfrm>
              <a:off x="5220072" y="2879460"/>
              <a:ext cx="221214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1400" b="1" i="1" smtClean="0">
                  <a:solidFill>
                    <a:srgbClr val="FF0000"/>
                  </a:solidFill>
                </a:rPr>
                <a:t>U</a:t>
              </a:r>
              <a:r>
                <a:rPr lang="pl-PL" b="1" i="1" baseline="-25000" smtClean="0">
                  <a:solidFill>
                    <a:srgbClr val="FF0000"/>
                  </a:solidFill>
                </a:rPr>
                <a:t>c</a:t>
              </a:r>
              <a:endParaRPr lang="pl-PL" b="1" i="1">
                <a:solidFill>
                  <a:srgbClr val="FF0000"/>
                </a:solidFill>
              </a:endParaRPr>
            </a:p>
          </p:txBody>
        </p:sp>
        <p:cxnSp>
          <p:nvCxnSpPr>
            <p:cNvPr id="95" name="Łącznik prostoliniowy 94"/>
            <p:cNvCxnSpPr/>
            <p:nvPr/>
          </p:nvCxnSpPr>
          <p:spPr bwMode="auto">
            <a:xfrm>
              <a:off x="5508104" y="2456892"/>
              <a:ext cx="0" cy="792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p:grpSp>
        <p:nvGrpSpPr>
          <p:cNvPr id="107" name="Doziemienie"/>
          <p:cNvGrpSpPr/>
          <p:nvPr/>
        </p:nvGrpSpPr>
        <p:grpSpPr>
          <a:xfrm>
            <a:off x="3599891" y="1340768"/>
            <a:ext cx="2052229" cy="2052260"/>
            <a:chOff x="3599891" y="1340768"/>
            <a:chExt cx="2052229" cy="2052260"/>
          </a:xfrm>
        </p:grpSpPr>
        <p:cxnSp>
          <p:nvCxnSpPr>
            <p:cNvPr id="13" name="Łącznik prostoliniowy 12"/>
            <p:cNvCxnSpPr/>
            <p:nvPr/>
          </p:nvCxnSpPr>
          <p:spPr bwMode="auto">
            <a:xfrm>
              <a:off x="3635896" y="1376772"/>
              <a:ext cx="0" cy="2016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3" name="Oval 69"/>
            <p:cNvSpPr>
              <a:spLocks noChangeAspect="1" noChangeArrowheads="1"/>
            </p:cNvSpPr>
            <p:nvPr/>
          </p:nvSpPr>
          <p:spPr bwMode="auto">
            <a:xfrm>
              <a:off x="3599891" y="1340768"/>
              <a:ext cx="71982" cy="72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" name="Oval 69"/>
            <p:cNvSpPr>
              <a:spLocks noChangeAspect="1" noChangeArrowheads="1"/>
            </p:cNvSpPr>
            <p:nvPr/>
          </p:nvSpPr>
          <p:spPr bwMode="auto">
            <a:xfrm>
              <a:off x="4464014" y="1808828"/>
              <a:ext cx="71982" cy="72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" name="Oval 69"/>
            <p:cNvSpPr>
              <a:spLocks noChangeAspect="1" noChangeArrowheads="1"/>
            </p:cNvSpPr>
            <p:nvPr/>
          </p:nvSpPr>
          <p:spPr bwMode="auto">
            <a:xfrm>
              <a:off x="5580138" y="2276880"/>
              <a:ext cx="71982" cy="72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76" name="Łącznik prostoliniowy 75"/>
            <p:cNvCxnSpPr/>
            <p:nvPr/>
          </p:nvCxnSpPr>
          <p:spPr bwMode="auto">
            <a:xfrm>
              <a:off x="4499992" y="1845028"/>
              <a:ext cx="0" cy="1548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Łącznik prostoliniowy 76"/>
            <p:cNvCxnSpPr/>
            <p:nvPr/>
          </p:nvCxnSpPr>
          <p:spPr bwMode="auto">
            <a:xfrm>
              <a:off x="5616116" y="2312996"/>
              <a:ext cx="0" cy="1080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8" name="Prądy"/>
          <p:cNvGrpSpPr/>
          <p:nvPr/>
        </p:nvGrpSpPr>
        <p:grpSpPr>
          <a:xfrm>
            <a:off x="3635896" y="2456704"/>
            <a:ext cx="2233724" cy="396236"/>
            <a:chOff x="3635896" y="2456704"/>
            <a:chExt cx="2233724" cy="396236"/>
          </a:xfrm>
        </p:grpSpPr>
        <p:cxnSp>
          <p:nvCxnSpPr>
            <p:cNvPr id="82" name="Łącznik prostoliniowy 81"/>
            <p:cNvCxnSpPr/>
            <p:nvPr/>
          </p:nvCxnSpPr>
          <p:spPr bwMode="auto">
            <a:xfrm>
              <a:off x="3635896" y="2564940"/>
              <a:ext cx="0" cy="2880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83" name="pole tekstowe 82"/>
            <p:cNvSpPr txBox="1"/>
            <p:nvPr/>
          </p:nvSpPr>
          <p:spPr>
            <a:xfrm>
              <a:off x="3727496" y="2456892"/>
              <a:ext cx="173124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1400" b="1" i="1" smtClean="0">
                  <a:solidFill>
                    <a:srgbClr val="FF0000"/>
                  </a:solidFill>
                </a:rPr>
                <a:t>I</a:t>
              </a:r>
              <a:r>
                <a:rPr lang="pl-PL" b="1" i="1" baseline="-25000" smtClean="0">
                  <a:solidFill>
                    <a:srgbClr val="FF0000"/>
                  </a:solidFill>
                </a:rPr>
                <a:t>a</a:t>
              </a:r>
              <a:endParaRPr lang="pl-PL" b="1" i="1">
                <a:solidFill>
                  <a:srgbClr val="FF0000"/>
                </a:solidFill>
              </a:endParaRPr>
            </a:p>
          </p:txBody>
        </p:sp>
        <p:cxnSp>
          <p:nvCxnSpPr>
            <p:cNvPr id="92" name="Łącznik prostoliniowy 91"/>
            <p:cNvCxnSpPr/>
            <p:nvPr/>
          </p:nvCxnSpPr>
          <p:spPr bwMode="auto">
            <a:xfrm>
              <a:off x="4499992" y="2564752"/>
              <a:ext cx="0" cy="2880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93" name="pole tekstowe 92"/>
            <p:cNvSpPr txBox="1"/>
            <p:nvPr/>
          </p:nvSpPr>
          <p:spPr>
            <a:xfrm>
              <a:off x="4591592" y="2456704"/>
              <a:ext cx="173124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1400" b="1" i="1" smtClean="0">
                  <a:solidFill>
                    <a:srgbClr val="FF0000"/>
                  </a:solidFill>
                </a:rPr>
                <a:t>I</a:t>
              </a:r>
              <a:r>
                <a:rPr lang="pl-PL" b="1" i="1" baseline="-25000" smtClean="0">
                  <a:solidFill>
                    <a:srgbClr val="FF0000"/>
                  </a:solidFill>
                </a:rPr>
                <a:t>b</a:t>
              </a:r>
              <a:endParaRPr lang="pl-PL" b="1" i="1">
                <a:solidFill>
                  <a:srgbClr val="FF0000"/>
                </a:solidFill>
              </a:endParaRPr>
            </a:p>
          </p:txBody>
        </p:sp>
        <p:cxnSp>
          <p:nvCxnSpPr>
            <p:cNvPr id="96" name="Łącznik prostoliniowy 95"/>
            <p:cNvCxnSpPr/>
            <p:nvPr/>
          </p:nvCxnSpPr>
          <p:spPr bwMode="auto">
            <a:xfrm>
              <a:off x="5616116" y="2564752"/>
              <a:ext cx="0" cy="2880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97" name="pole tekstowe 96"/>
            <p:cNvSpPr txBox="1"/>
            <p:nvPr/>
          </p:nvSpPr>
          <p:spPr>
            <a:xfrm>
              <a:off x="5707716" y="2456704"/>
              <a:ext cx="161904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1400" b="1" i="1" smtClean="0">
                  <a:solidFill>
                    <a:srgbClr val="FF0000"/>
                  </a:solidFill>
                </a:rPr>
                <a:t>I</a:t>
              </a:r>
              <a:r>
                <a:rPr lang="pl-PL" b="1" i="1" baseline="-25000" smtClean="0">
                  <a:solidFill>
                    <a:srgbClr val="FF0000"/>
                  </a:solidFill>
                </a:rPr>
                <a:t>c</a:t>
              </a:r>
              <a:endParaRPr lang="pl-PL" b="1" i="1">
                <a:solidFill>
                  <a:srgbClr val="FF0000"/>
                </a:solidFill>
              </a:endParaRPr>
            </a:p>
          </p:txBody>
        </p:sp>
      </p:grpSp>
      <p:grpSp>
        <p:nvGrpSpPr>
          <p:cNvPr id="89" name="Zwarcie"/>
          <p:cNvGrpSpPr/>
          <p:nvPr/>
        </p:nvGrpSpPr>
        <p:grpSpPr>
          <a:xfrm>
            <a:off x="4824028" y="1304764"/>
            <a:ext cx="468052" cy="1260140"/>
            <a:chOff x="2807804" y="4365104"/>
            <a:chExt cx="468052" cy="1260140"/>
          </a:xfrm>
        </p:grpSpPr>
        <p:cxnSp>
          <p:nvCxnSpPr>
            <p:cNvPr id="84" name="Łącznik prostoliniowy 83"/>
            <p:cNvCxnSpPr/>
            <p:nvPr/>
          </p:nvCxnSpPr>
          <p:spPr bwMode="auto">
            <a:xfrm flipH="1">
              <a:off x="2843808" y="4365104"/>
              <a:ext cx="432048" cy="684076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Łącznik prostoliniowy 85"/>
            <p:cNvCxnSpPr/>
            <p:nvPr/>
          </p:nvCxnSpPr>
          <p:spPr bwMode="auto">
            <a:xfrm flipV="1">
              <a:off x="2843808" y="4941168"/>
              <a:ext cx="396044" cy="108012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Łącznik prostoliniowy 87"/>
            <p:cNvCxnSpPr/>
            <p:nvPr/>
          </p:nvCxnSpPr>
          <p:spPr bwMode="auto">
            <a:xfrm flipH="1">
              <a:off x="2807804" y="4941168"/>
              <a:ext cx="432048" cy="684076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grpSp>
        <p:nvGrpSpPr>
          <p:cNvPr id="32" name="Ziemia"/>
          <p:cNvGrpSpPr>
            <a:grpSpLocks/>
          </p:cNvGrpSpPr>
          <p:nvPr/>
        </p:nvGrpSpPr>
        <p:grpSpPr bwMode="auto">
          <a:xfrm>
            <a:off x="2303748" y="3392796"/>
            <a:ext cx="4198620" cy="36204"/>
            <a:chOff x="2403" y="11442"/>
            <a:chExt cx="6612" cy="57"/>
          </a:xfrm>
        </p:grpSpPr>
        <p:sp>
          <p:nvSpPr>
            <p:cNvPr id="33" name="AutoShape 47"/>
            <p:cNvSpPr>
              <a:spLocks noChangeShapeType="1"/>
            </p:cNvSpPr>
            <p:nvPr/>
          </p:nvSpPr>
          <p:spPr bwMode="auto">
            <a:xfrm>
              <a:off x="2403" y="11442"/>
              <a:ext cx="6612" cy="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AutoShape 46"/>
            <p:cNvSpPr>
              <a:spLocks noChangeShapeType="1"/>
            </p:cNvSpPr>
            <p:nvPr/>
          </p:nvSpPr>
          <p:spPr bwMode="auto">
            <a:xfrm flipH="1">
              <a:off x="3030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AutoShape 45"/>
            <p:cNvSpPr>
              <a:spLocks noChangeShapeType="1"/>
            </p:cNvSpPr>
            <p:nvPr/>
          </p:nvSpPr>
          <p:spPr bwMode="auto">
            <a:xfrm flipH="1">
              <a:off x="3258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AutoShape 44"/>
            <p:cNvSpPr>
              <a:spLocks noChangeShapeType="1"/>
            </p:cNvSpPr>
            <p:nvPr/>
          </p:nvSpPr>
          <p:spPr bwMode="auto">
            <a:xfrm flipH="1">
              <a:off x="3498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AutoShape 43"/>
            <p:cNvSpPr>
              <a:spLocks noChangeShapeType="1"/>
            </p:cNvSpPr>
            <p:nvPr/>
          </p:nvSpPr>
          <p:spPr bwMode="auto">
            <a:xfrm flipH="1">
              <a:off x="3714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" name="AutoShape 42"/>
            <p:cNvSpPr>
              <a:spLocks noChangeShapeType="1"/>
            </p:cNvSpPr>
            <p:nvPr/>
          </p:nvSpPr>
          <p:spPr bwMode="auto">
            <a:xfrm flipH="1">
              <a:off x="3942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AutoShape 41"/>
            <p:cNvSpPr>
              <a:spLocks noChangeShapeType="1"/>
            </p:cNvSpPr>
            <p:nvPr/>
          </p:nvSpPr>
          <p:spPr bwMode="auto">
            <a:xfrm flipH="1">
              <a:off x="4170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AutoShape 40"/>
            <p:cNvSpPr>
              <a:spLocks noChangeShapeType="1"/>
            </p:cNvSpPr>
            <p:nvPr/>
          </p:nvSpPr>
          <p:spPr bwMode="auto">
            <a:xfrm flipH="1">
              <a:off x="4398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AutoShape 39"/>
            <p:cNvSpPr>
              <a:spLocks noChangeShapeType="1"/>
            </p:cNvSpPr>
            <p:nvPr/>
          </p:nvSpPr>
          <p:spPr bwMode="auto">
            <a:xfrm flipH="1">
              <a:off x="4626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AutoShape 38"/>
            <p:cNvSpPr>
              <a:spLocks noChangeShapeType="1"/>
            </p:cNvSpPr>
            <p:nvPr/>
          </p:nvSpPr>
          <p:spPr bwMode="auto">
            <a:xfrm flipH="1">
              <a:off x="4854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AutoShape 37"/>
            <p:cNvSpPr>
              <a:spLocks noChangeShapeType="1"/>
            </p:cNvSpPr>
            <p:nvPr/>
          </p:nvSpPr>
          <p:spPr bwMode="auto">
            <a:xfrm flipH="1">
              <a:off x="5082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AutoShape 36"/>
            <p:cNvSpPr>
              <a:spLocks noChangeShapeType="1"/>
            </p:cNvSpPr>
            <p:nvPr/>
          </p:nvSpPr>
          <p:spPr bwMode="auto">
            <a:xfrm flipH="1">
              <a:off x="5310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AutoShape 35"/>
            <p:cNvSpPr>
              <a:spLocks noChangeShapeType="1"/>
            </p:cNvSpPr>
            <p:nvPr/>
          </p:nvSpPr>
          <p:spPr bwMode="auto">
            <a:xfrm flipH="1">
              <a:off x="5538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AutoShape 34"/>
            <p:cNvSpPr>
              <a:spLocks noChangeShapeType="1"/>
            </p:cNvSpPr>
            <p:nvPr/>
          </p:nvSpPr>
          <p:spPr bwMode="auto">
            <a:xfrm flipH="1">
              <a:off x="5766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AutoShape 33"/>
            <p:cNvSpPr>
              <a:spLocks noChangeShapeType="1"/>
            </p:cNvSpPr>
            <p:nvPr/>
          </p:nvSpPr>
          <p:spPr bwMode="auto">
            <a:xfrm flipH="1">
              <a:off x="5994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AutoShape 32"/>
            <p:cNvSpPr>
              <a:spLocks noChangeShapeType="1"/>
            </p:cNvSpPr>
            <p:nvPr/>
          </p:nvSpPr>
          <p:spPr bwMode="auto">
            <a:xfrm flipH="1">
              <a:off x="6222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AutoShape 31"/>
            <p:cNvSpPr>
              <a:spLocks noChangeShapeType="1"/>
            </p:cNvSpPr>
            <p:nvPr/>
          </p:nvSpPr>
          <p:spPr bwMode="auto">
            <a:xfrm flipH="1">
              <a:off x="6450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AutoShape 30"/>
            <p:cNvSpPr>
              <a:spLocks noChangeShapeType="1"/>
            </p:cNvSpPr>
            <p:nvPr/>
          </p:nvSpPr>
          <p:spPr bwMode="auto">
            <a:xfrm flipH="1">
              <a:off x="6678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AutoShape 29"/>
            <p:cNvSpPr>
              <a:spLocks noChangeShapeType="1"/>
            </p:cNvSpPr>
            <p:nvPr/>
          </p:nvSpPr>
          <p:spPr bwMode="auto">
            <a:xfrm flipH="1">
              <a:off x="6906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" name="AutoShape 28"/>
            <p:cNvSpPr>
              <a:spLocks noChangeShapeType="1"/>
            </p:cNvSpPr>
            <p:nvPr/>
          </p:nvSpPr>
          <p:spPr bwMode="auto">
            <a:xfrm flipH="1">
              <a:off x="7134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AutoShape 27"/>
            <p:cNvSpPr>
              <a:spLocks noChangeShapeType="1"/>
            </p:cNvSpPr>
            <p:nvPr/>
          </p:nvSpPr>
          <p:spPr bwMode="auto">
            <a:xfrm flipH="1">
              <a:off x="7362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AutoShape 26"/>
            <p:cNvSpPr>
              <a:spLocks noChangeShapeType="1"/>
            </p:cNvSpPr>
            <p:nvPr/>
          </p:nvSpPr>
          <p:spPr bwMode="auto">
            <a:xfrm flipH="1">
              <a:off x="7590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AutoShape 25"/>
            <p:cNvSpPr>
              <a:spLocks noChangeShapeType="1"/>
            </p:cNvSpPr>
            <p:nvPr/>
          </p:nvSpPr>
          <p:spPr bwMode="auto">
            <a:xfrm flipH="1">
              <a:off x="7818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6" name="AutoShape 24"/>
            <p:cNvSpPr>
              <a:spLocks noChangeShapeType="1"/>
            </p:cNvSpPr>
            <p:nvPr/>
          </p:nvSpPr>
          <p:spPr bwMode="auto">
            <a:xfrm flipH="1">
              <a:off x="8046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7" name="AutoShape 23"/>
            <p:cNvSpPr>
              <a:spLocks noChangeShapeType="1"/>
            </p:cNvSpPr>
            <p:nvPr/>
          </p:nvSpPr>
          <p:spPr bwMode="auto">
            <a:xfrm flipH="1">
              <a:off x="8274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8" name="AutoShape 22"/>
            <p:cNvSpPr>
              <a:spLocks noChangeShapeType="1"/>
            </p:cNvSpPr>
            <p:nvPr/>
          </p:nvSpPr>
          <p:spPr bwMode="auto">
            <a:xfrm flipH="1">
              <a:off x="8502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" name="AutoShape 21"/>
            <p:cNvSpPr>
              <a:spLocks noChangeShapeType="1"/>
            </p:cNvSpPr>
            <p:nvPr/>
          </p:nvSpPr>
          <p:spPr bwMode="auto">
            <a:xfrm flipH="1">
              <a:off x="8730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0" name="AutoShape 20"/>
            <p:cNvSpPr>
              <a:spLocks noChangeShapeType="1"/>
            </p:cNvSpPr>
            <p:nvPr/>
          </p:nvSpPr>
          <p:spPr bwMode="auto">
            <a:xfrm flipH="1">
              <a:off x="2802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" name="AutoShape 19"/>
            <p:cNvSpPr>
              <a:spLocks noChangeShapeType="1"/>
            </p:cNvSpPr>
            <p:nvPr/>
          </p:nvSpPr>
          <p:spPr bwMode="auto">
            <a:xfrm flipH="1">
              <a:off x="2574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06" name="Szyny"/>
          <p:cNvGrpSpPr/>
          <p:nvPr/>
        </p:nvGrpSpPr>
        <p:grpSpPr>
          <a:xfrm>
            <a:off x="2321992" y="1269340"/>
            <a:ext cx="4014204" cy="1114964"/>
            <a:chOff x="2321992" y="1269340"/>
            <a:chExt cx="4014204" cy="1114964"/>
          </a:xfrm>
        </p:grpSpPr>
        <p:cxnSp>
          <p:nvCxnSpPr>
            <p:cNvPr id="5" name="Łącznik prostoliniowy 4"/>
            <p:cNvCxnSpPr/>
            <p:nvPr/>
          </p:nvCxnSpPr>
          <p:spPr bwMode="auto">
            <a:xfrm flipV="1">
              <a:off x="2483768" y="1376772"/>
              <a:ext cx="3852428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Łącznik prostoliniowy 6"/>
            <p:cNvCxnSpPr/>
            <p:nvPr/>
          </p:nvCxnSpPr>
          <p:spPr bwMode="auto">
            <a:xfrm flipV="1">
              <a:off x="2483768" y="1844824"/>
              <a:ext cx="3852428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Łącznik prostoliniowy 7"/>
            <p:cNvCxnSpPr/>
            <p:nvPr/>
          </p:nvCxnSpPr>
          <p:spPr bwMode="auto">
            <a:xfrm flipV="1">
              <a:off x="2483768" y="2312876"/>
              <a:ext cx="3852428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pole tekstowe 8"/>
            <p:cNvSpPr txBox="1"/>
            <p:nvPr/>
          </p:nvSpPr>
          <p:spPr>
            <a:xfrm>
              <a:off x="2321992" y="1269340"/>
              <a:ext cx="8976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1400" b="1" i="1" smtClean="0"/>
                <a:t>a</a:t>
              </a:r>
              <a:endParaRPr lang="pl-PL" b="1" i="1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2321992" y="1737392"/>
              <a:ext cx="8976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1400" b="1" i="1" smtClean="0"/>
                <a:t>b</a:t>
              </a:r>
              <a:endParaRPr lang="pl-PL" b="1" i="1"/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2331610" y="2168860"/>
              <a:ext cx="80150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1400" b="1" i="1"/>
                <a:t>c</a:t>
              </a:r>
              <a:endParaRPr lang="pl-PL" b="1" i="1"/>
            </a:p>
          </p:txBody>
        </p:sp>
      </p:grpSp>
      <p:sp>
        <p:nvSpPr>
          <p:cNvPr id="3" name="Txt_Prąd_Nap"/>
          <p:cNvSpPr>
            <a:spLocks noChangeArrowheads="1"/>
          </p:cNvSpPr>
          <p:nvPr/>
        </p:nvSpPr>
        <p:spPr bwMode="auto">
          <a:xfrm>
            <a:off x="1162693" y="765283"/>
            <a:ext cx="64280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 smtClean="0">
                <a:solidFill>
                  <a:srgbClr val="002060"/>
                </a:solidFill>
                <a:latin typeface="Times New Roman" pitchFamily="18" charset="0"/>
              </a:rPr>
              <a:t>Prądy i napięcia w miejscu zwarcia w składowych fazowych i symetrycznych</a:t>
            </a:r>
            <a:endParaRPr kumimoji="0" lang="pl-PL" altLang="pl-PL" sz="1600" b="1" i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" name="Tytuł"/>
          <p:cNvSpPr txBox="1">
            <a:spLocks noChangeArrowheads="1"/>
          </p:cNvSpPr>
          <p:nvPr/>
        </p:nvSpPr>
        <p:spPr bwMode="auto">
          <a:xfrm>
            <a:off x="3542071" y="327429"/>
            <a:ext cx="205985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Zwarcia niesymetryczne</a:t>
            </a:r>
            <a:endParaRPr kumimoji="1" lang="pl-PL" sz="1400" b="1" i="1" ker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01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 animBg="1"/>
      <p:bldP spid="100" grpId="0"/>
      <p:bldP spid="102" grpId="1"/>
      <p:bldP spid="101" grpId="0" animBg="1"/>
      <p:bldP spid="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xt_9"/>
          <p:cNvSpPr>
            <a:spLocks noChangeArrowheads="1"/>
          </p:cNvSpPr>
          <p:nvPr/>
        </p:nvSpPr>
        <p:spPr bwMode="auto">
          <a:xfrm>
            <a:off x="2686335" y="5445224"/>
            <a:ext cx="61427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B050"/>
              </a:buClr>
              <a:buFont typeface="Arial" pitchFamily="34" charset="0"/>
              <a:buChar char="•"/>
            </a:pPr>
            <a:r>
              <a:rPr kumimoji="0" lang="pl-PL" altLang="pl-PL" sz="2000" b="1" i="1">
                <a:solidFill>
                  <a:srgbClr val="002060"/>
                </a:solidFill>
                <a:latin typeface="Times New Roman" pitchFamily="18" charset="0"/>
              </a:rPr>
              <a:t> nieostrożne i niefachowe obchodzenie się z </a:t>
            </a:r>
            <a:r>
              <a:rPr kumimoji="0" lang="pl-PL" altLang="pl-PL" sz="2000" b="1" i="1" smtClean="0">
                <a:solidFill>
                  <a:srgbClr val="002060"/>
                </a:solidFill>
                <a:latin typeface="Times New Roman" pitchFamily="18" charset="0"/>
              </a:rPr>
              <a:t>urządzeniami</a:t>
            </a:r>
            <a:endParaRPr kumimoji="0" lang="pl-PL" altLang="pl-PL" sz="2000" b="1" i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6" name="Txt_7"/>
          <p:cNvSpPr>
            <a:spLocks noChangeArrowheads="1"/>
          </p:cNvSpPr>
          <p:nvPr/>
        </p:nvSpPr>
        <p:spPr bwMode="auto">
          <a:xfrm>
            <a:off x="2683160" y="5085634"/>
            <a:ext cx="48428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B050"/>
              </a:buClr>
              <a:buFont typeface="Arial" pitchFamily="34" charset="0"/>
              <a:buChar char="•"/>
            </a:pPr>
            <a:r>
              <a:rPr kumimoji="0" lang="pl-PL" altLang="pl-PL" sz="2000" b="1" i="1">
                <a:solidFill>
                  <a:srgbClr val="002060"/>
                </a:solidFill>
                <a:latin typeface="Times New Roman" pitchFamily="18" charset="0"/>
              </a:rPr>
              <a:t>  działanie zwierząt, ptaków, </a:t>
            </a:r>
            <a:r>
              <a:rPr kumimoji="0" lang="pl-PL" altLang="pl-PL" sz="2000" b="1" i="1" smtClean="0">
                <a:solidFill>
                  <a:srgbClr val="002060"/>
                </a:solidFill>
                <a:latin typeface="Times New Roman" pitchFamily="18" charset="0"/>
              </a:rPr>
              <a:t>ludzi (</a:t>
            </a:r>
            <a:r>
              <a:rPr kumimoji="0" lang="pl-PL" altLang="pl-PL" sz="2000" b="1" i="1">
                <a:solidFill>
                  <a:srgbClr val="002060"/>
                </a:solidFill>
                <a:latin typeface="Times New Roman" pitchFamily="18" charset="0"/>
              </a:rPr>
              <a:t>złomiarze)</a:t>
            </a:r>
          </a:p>
        </p:txBody>
      </p:sp>
      <p:sp>
        <p:nvSpPr>
          <p:cNvPr id="22" name="Txt_6"/>
          <p:cNvSpPr>
            <a:spLocks noChangeArrowheads="1"/>
          </p:cNvSpPr>
          <p:nvPr/>
        </p:nvSpPr>
        <p:spPr bwMode="auto">
          <a:xfrm>
            <a:off x="2672048" y="4726044"/>
            <a:ext cx="18482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B050"/>
              </a:buClr>
              <a:buFont typeface="Arial" pitchFamily="34" charset="0"/>
              <a:buChar char="•"/>
            </a:pPr>
            <a:r>
              <a:rPr kumimoji="0" lang="pl-PL" altLang="pl-PL" sz="2000" b="1" i="1">
                <a:solidFill>
                  <a:srgbClr val="002060"/>
                </a:solidFill>
                <a:latin typeface="Times New Roman" pitchFamily="18" charset="0"/>
              </a:rPr>
              <a:t>  wady fabryczne</a:t>
            </a:r>
          </a:p>
        </p:txBody>
      </p:sp>
      <p:sp>
        <p:nvSpPr>
          <p:cNvPr id="23" name="Txt_5"/>
          <p:cNvSpPr>
            <a:spLocks noChangeArrowheads="1"/>
          </p:cNvSpPr>
          <p:nvPr/>
        </p:nvSpPr>
        <p:spPr bwMode="auto">
          <a:xfrm>
            <a:off x="2670460" y="4366454"/>
            <a:ext cx="29431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kumimoji="0" lang="pl-PL" altLang="pl-PL" sz="2000" b="1" i="1">
                <a:solidFill>
                  <a:srgbClr val="00B050"/>
                </a:solidFill>
                <a:latin typeface="Times New Roman" pitchFamily="18" charset="0"/>
              </a:rPr>
              <a:t>  </a:t>
            </a:r>
            <a:r>
              <a:rPr kumimoji="0" lang="pl-PL" altLang="pl-PL" sz="2000" b="1" i="1">
                <a:solidFill>
                  <a:srgbClr val="002060"/>
                </a:solidFill>
                <a:latin typeface="Times New Roman" pitchFamily="18" charset="0"/>
              </a:rPr>
              <a:t>uszkodzenia mechaniczne</a:t>
            </a:r>
          </a:p>
        </p:txBody>
      </p:sp>
      <p:sp>
        <p:nvSpPr>
          <p:cNvPr id="17" name="Txt_4"/>
          <p:cNvSpPr>
            <a:spLocks noChangeArrowheads="1"/>
          </p:cNvSpPr>
          <p:nvPr/>
        </p:nvSpPr>
        <p:spPr bwMode="auto">
          <a:xfrm>
            <a:off x="2668873" y="4006864"/>
            <a:ext cx="23596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kumimoji="0" lang="pl-PL" altLang="pl-PL" sz="2000" b="1" i="1">
                <a:solidFill>
                  <a:srgbClr val="00B050"/>
                </a:solidFill>
                <a:latin typeface="Times New Roman" pitchFamily="18" charset="0"/>
              </a:rPr>
              <a:t>  </a:t>
            </a:r>
            <a:r>
              <a:rPr kumimoji="0" lang="pl-PL" altLang="pl-PL" sz="2000" b="1" i="1">
                <a:solidFill>
                  <a:srgbClr val="002060"/>
                </a:solidFill>
                <a:latin typeface="Times New Roman" pitchFamily="18" charset="0"/>
              </a:rPr>
              <a:t>zbliżenie przewodów</a:t>
            </a:r>
          </a:p>
        </p:txBody>
      </p:sp>
      <p:sp>
        <p:nvSpPr>
          <p:cNvPr id="18" name="Txt_3"/>
          <p:cNvSpPr>
            <a:spLocks noChangeArrowheads="1"/>
          </p:cNvSpPr>
          <p:nvPr/>
        </p:nvSpPr>
        <p:spPr bwMode="auto">
          <a:xfrm>
            <a:off x="2667285" y="3647274"/>
            <a:ext cx="19716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kumimoji="0" lang="pl-PL" altLang="pl-PL" sz="2000" b="1" i="1">
                <a:solidFill>
                  <a:srgbClr val="00B050"/>
                </a:solidFill>
                <a:latin typeface="Times New Roman" pitchFamily="18" charset="0"/>
              </a:rPr>
              <a:t>  </a:t>
            </a:r>
            <a:r>
              <a:rPr kumimoji="0" lang="pl-PL" altLang="pl-PL" sz="2000" b="1" i="1">
                <a:solidFill>
                  <a:srgbClr val="002060"/>
                </a:solidFill>
                <a:latin typeface="Times New Roman" pitchFamily="18" charset="0"/>
              </a:rPr>
              <a:t>starzenie izolacji</a:t>
            </a:r>
          </a:p>
        </p:txBody>
      </p:sp>
      <p:sp>
        <p:nvSpPr>
          <p:cNvPr id="19" name="Txt_2"/>
          <p:cNvSpPr>
            <a:spLocks noChangeArrowheads="1"/>
          </p:cNvSpPr>
          <p:nvPr/>
        </p:nvSpPr>
        <p:spPr bwMode="auto">
          <a:xfrm>
            <a:off x="2664110" y="3287684"/>
            <a:ext cx="23852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kumimoji="0" lang="pl-PL" altLang="pl-PL" sz="2000" b="1" i="1">
                <a:solidFill>
                  <a:srgbClr val="00B050"/>
                </a:solidFill>
                <a:latin typeface="Times New Roman" pitchFamily="18" charset="0"/>
              </a:rPr>
              <a:t>  </a:t>
            </a:r>
            <a:r>
              <a:rPr kumimoji="0" lang="pl-PL" altLang="pl-PL" sz="2000" b="1" i="1">
                <a:solidFill>
                  <a:srgbClr val="002060"/>
                </a:solidFill>
                <a:latin typeface="Times New Roman" pitchFamily="18" charset="0"/>
              </a:rPr>
              <a:t>zawilgocenie izolacji</a:t>
            </a:r>
          </a:p>
        </p:txBody>
      </p:sp>
      <p:sp>
        <p:nvSpPr>
          <p:cNvPr id="20" name="Txt_1"/>
          <p:cNvSpPr>
            <a:spLocks noChangeArrowheads="1"/>
          </p:cNvSpPr>
          <p:nvPr/>
        </p:nvSpPr>
        <p:spPr bwMode="auto">
          <a:xfrm>
            <a:off x="2662523" y="2928094"/>
            <a:ext cx="31114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kumimoji="0" lang="pl-PL" altLang="pl-PL" sz="2000" b="1" i="1">
                <a:solidFill>
                  <a:srgbClr val="00B050"/>
                </a:solidFill>
                <a:latin typeface="Times New Roman" pitchFamily="18" charset="0"/>
              </a:rPr>
              <a:t>  </a:t>
            </a:r>
            <a:r>
              <a:rPr kumimoji="0" lang="pl-PL" altLang="pl-PL" sz="2000" b="1" i="1">
                <a:solidFill>
                  <a:srgbClr val="002060"/>
                </a:solidFill>
                <a:latin typeface="Times New Roman" pitchFamily="18" charset="0"/>
              </a:rPr>
              <a:t>zanieczyszczenie izolatorów</a:t>
            </a:r>
          </a:p>
        </p:txBody>
      </p:sp>
      <p:sp>
        <p:nvSpPr>
          <p:cNvPr id="21" name="Txt_Prz_NieElektr"/>
          <p:cNvSpPr>
            <a:spLocks noChangeArrowheads="1"/>
          </p:cNvSpPr>
          <p:nvPr/>
        </p:nvSpPr>
        <p:spPr bwMode="auto">
          <a:xfrm>
            <a:off x="2305335" y="2509155"/>
            <a:ext cx="29447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b="1" i="1">
                <a:solidFill>
                  <a:srgbClr val="333399"/>
                </a:solidFill>
                <a:latin typeface="Times New Roman" pitchFamily="18" charset="0"/>
              </a:rPr>
              <a:t>2. Przyczyny nieelektryczne </a:t>
            </a:r>
          </a:p>
        </p:txBody>
      </p:sp>
      <p:sp>
        <p:nvSpPr>
          <p:cNvPr id="12" name="Txt_4"/>
          <p:cNvSpPr>
            <a:spLocks noChangeArrowheads="1"/>
          </p:cNvSpPr>
          <p:nvPr/>
        </p:nvSpPr>
        <p:spPr bwMode="auto">
          <a:xfrm>
            <a:off x="2667285" y="1982701"/>
            <a:ext cx="38600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kumimoji="0" lang="pl-PL" altLang="pl-PL" sz="2000" b="1" i="1">
                <a:solidFill>
                  <a:srgbClr val="00B050"/>
                </a:solidFill>
                <a:latin typeface="Times New Roman" pitchFamily="18" charset="0"/>
              </a:rPr>
              <a:t>  </a:t>
            </a:r>
            <a:r>
              <a:rPr kumimoji="0" lang="pl-PL" altLang="pl-PL" sz="2000" b="1" i="1">
                <a:solidFill>
                  <a:srgbClr val="002060"/>
                </a:solidFill>
                <a:latin typeface="Times New Roman" pitchFamily="18" charset="0"/>
              </a:rPr>
              <a:t>długotrwałe przeciążenia urządzeń</a:t>
            </a:r>
          </a:p>
        </p:txBody>
      </p:sp>
      <p:sp>
        <p:nvSpPr>
          <p:cNvPr id="11" name="Txt_3"/>
          <p:cNvSpPr>
            <a:spLocks noChangeArrowheads="1"/>
          </p:cNvSpPr>
          <p:nvPr/>
        </p:nvSpPr>
        <p:spPr bwMode="auto">
          <a:xfrm>
            <a:off x="2665698" y="1625514"/>
            <a:ext cx="22730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kumimoji="0" lang="pl-PL" altLang="pl-PL" sz="2000" b="1" i="1">
                <a:solidFill>
                  <a:srgbClr val="00B050"/>
                </a:solidFill>
                <a:latin typeface="Times New Roman" pitchFamily="18" charset="0"/>
              </a:rPr>
              <a:t>  </a:t>
            </a:r>
            <a:r>
              <a:rPr kumimoji="0" lang="pl-PL" altLang="pl-PL" sz="2000" b="1" i="1">
                <a:solidFill>
                  <a:srgbClr val="002060"/>
                </a:solidFill>
                <a:latin typeface="Times New Roman" pitchFamily="18" charset="0"/>
              </a:rPr>
              <a:t>pomyłki łączeniowe</a:t>
            </a:r>
          </a:p>
        </p:txBody>
      </p:sp>
      <p:sp>
        <p:nvSpPr>
          <p:cNvPr id="10" name="Txt_2"/>
          <p:cNvSpPr>
            <a:spLocks noChangeArrowheads="1"/>
          </p:cNvSpPr>
          <p:nvPr/>
        </p:nvSpPr>
        <p:spPr bwMode="auto">
          <a:xfrm>
            <a:off x="2662523" y="1254039"/>
            <a:ext cx="25006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kumimoji="0" lang="pl-PL" altLang="pl-PL" sz="2000" b="1" i="1">
                <a:solidFill>
                  <a:srgbClr val="00B050"/>
                </a:solidFill>
                <a:latin typeface="Times New Roman" pitchFamily="18" charset="0"/>
              </a:rPr>
              <a:t>  </a:t>
            </a:r>
            <a:r>
              <a:rPr kumimoji="0" lang="pl-PL" altLang="pl-PL" sz="2000" b="1" i="1">
                <a:solidFill>
                  <a:srgbClr val="002060"/>
                </a:solidFill>
                <a:latin typeface="Times New Roman" pitchFamily="18" charset="0"/>
              </a:rPr>
              <a:t>przepięcia łączeniowe</a:t>
            </a:r>
          </a:p>
        </p:txBody>
      </p:sp>
      <p:sp>
        <p:nvSpPr>
          <p:cNvPr id="9" name="Txt_1"/>
          <p:cNvSpPr>
            <a:spLocks noChangeArrowheads="1"/>
          </p:cNvSpPr>
          <p:nvPr/>
        </p:nvSpPr>
        <p:spPr bwMode="auto">
          <a:xfrm>
            <a:off x="2660935" y="896851"/>
            <a:ext cx="28549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kumimoji="0" lang="pl-PL" altLang="pl-PL" sz="2000" b="1" i="1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kumimoji="0" lang="pl-PL" altLang="pl-PL" sz="2000" b="1" i="1">
                <a:solidFill>
                  <a:srgbClr val="002060"/>
                </a:solidFill>
                <a:latin typeface="Times New Roman" pitchFamily="18" charset="0"/>
              </a:rPr>
              <a:t> przepięcia atmosferyczne</a:t>
            </a:r>
          </a:p>
        </p:txBody>
      </p:sp>
      <p:sp>
        <p:nvSpPr>
          <p:cNvPr id="6" name="Txt_Prz_Elektr"/>
          <p:cNvSpPr>
            <a:spLocks noChangeArrowheads="1"/>
          </p:cNvSpPr>
          <p:nvPr/>
        </p:nvSpPr>
        <p:spPr bwMode="auto">
          <a:xfrm>
            <a:off x="2303748" y="512676"/>
            <a:ext cx="26177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b="1" i="1">
                <a:solidFill>
                  <a:srgbClr val="333399"/>
                </a:solidFill>
                <a:latin typeface="Times New Roman" pitchFamily="18" charset="0"/>
              </a:rPr>
              <a:t>1. Przyczyny elektryczne </a:t>
            </a:r>
          </a:p>
        </p:txBody>
      </p:sp>
      <p:sp>
        <p:nvSpPr>
          <p:cNvPr id="7" name="Tytuł"/>
          <p:cNvSpPr txBox="1">
            <a:spLocks noChangeArrowheads="1"/>
          </p:cNvSpPr>
          <p:nvPr/>
        </p:nvSpPr>
        <p:spPr bwMode="auto">
          <a:xfrm>
            <a:off x="3278377" y="188640"/>
            <a:ext cx="258724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Przyczyny powstawania zwarć</a:t>
            </a:r>
          </a:p>
        </p:txBody>
      </p:sp>
    </p:spTree>
    <p:extLst>
      <p:ext uri="{BB962C8B-B14F-4D97-AF65-F5344CB8AC3E}">
        <p14:creationId xmlns:p14="http://schemas.microsoft.com/office/powerpoint/2010/main" val="8264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6" grpId="0"/>
      <p:bldP spid="22" grpId="0"/>
      <p:bldP spid="23" grpId="0"/>
      <p:bldP spid="17" grpId="0"/>
      <p:bldP spid="18" grpId="0"/>
      <p:bldP spid="19" grpId="0"/>
      <p:bldP spid="20" grpId="0"/>
      <p:bldP spid="21" grpId="0"/>
      <p:bldP spid="12" grpId="0"/>
      <p:bldP spid="11" grpId="0"/>
      <p:bldP spid="10" grpId="0"/>
      <p:bldP spid="9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xt[Uabc]"/>
              <p:cNvSpPr txBox="1"/>
              <p:nvPr/>
            </p:nvSpPr>
            <p:spPr>
              <a:xfrm>
                <a:off x="5995394" y="5121188"/>
                <a:ext cx="2249014" cy="7931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l-PL" sz="16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l-PL" sz="16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l-PL" sz="16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pl-PL" smtClean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l-PL" sz="1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l-PL" sz="14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l-PL" sz="1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pl-PL" sz="1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pl-PL" sz="1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l-PL" sz="1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pl-PL" sz="14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l-PL" sz="14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pl-PL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pl-PL" sz="1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pl-PL" sz="1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pl-PL" sz="1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pl-PL" sz="1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l-PL" sz="14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pl-PL" sz="1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pl-PL" sz="140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begChr m:val="["/>
                        <m:endChr m:val="]"/>
                        <m:ctrlPr>
                          <a:rPr lang="pl-PL" sz="1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l-PL" sz="1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l-PL" sz="1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pl-PL" sz="1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l-PL" sz="1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pl-PL" sz="1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l-PL" sz="1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pl-PL" sz="1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pl-PL"/>
              </a:p>
            </p:txBody>
          </p:sp>
        </mc:Choice>
        <mc:Fallback xmlns="">
          <p:sp>
            <p:nvSpPr>
              <p:cNvPr id="135" name="Txt[Uabc]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394" y="5121188"/>
                <a:ext cx="2249014" cy="79310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xt[Iabc]"/>
              <p:cNvSpPr txBox="1"/>
              <p:nvPr/>
            </p:nvSpPr>
            <p:spPr>
              <a:xfrm>
                <a:off x="6001808" y="4293096"/>
                <a:ext cx="2130904" cy="7931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l-PL" sz="16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l-PL" sz="16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l-PL" sz="16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pl-PL" smtClean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l-PL" sz="1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l-PL" sz="14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l-PL" sz="1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pl-PL" sz="1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pl-PL" sz="1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l-PL" sz="1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pl-PL" sz="14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l-PL" sz="14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pl-PL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pl-PL" sz="1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pl-PL" sz="1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pl-PL" sz="1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pl-PL" sz="1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l-PL" sz="14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pl-PL" sz="1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pl-PL" sz="140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begChr m:val="["/>
                        <m:endChr m:val="]"/>
                        <m:ctrlPr>
                          <a:rPr lang="pl-PL" sz="1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l-PL" sz="1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l-PL" sz="1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pl-PL" sz="1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l-PL" sz="1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pl-PL" sz="1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l-PL" sz="1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pl-PL" sz="1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pl-PL"/>
              </a:p>
            </p:txBody>
          </p:sp>
        </mc:Choice>
        <mc:Fallback xmlns="">
          <p:sp>
            <p:nvSpPr>
              <p:cNvPr id="138" name="Txt[Iabc]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1808" y="4293096"/>
                <a:ext cx="2130904" cy="79310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Napięcia_U1U1U0"/>
          <p:cNvGrpSpPr/>
          <p:nvPr/>
        </p:nvGrpSpPr>
        <p:grpSpPr>
          <a:xfrm>
            <a:off x="3495834" y="3609068"/>
            <a:ext cx="1167230" cy="2413173"/>
            <a:chOff x="4743203" y="3609068"/>
            <a:chExt cx="1167230" cy="2413173"/>
          </a:xfrm>
        </p:grpSpPr>
        <p:cxnSp>
          <p:nvCxnSpPr>
            <p:cNvPr id="84" name="AutoShape 187"/>
            <p:cNvCxnSpPr>
              <a:cxnSpLocks noChangeShapeType="1"/>
            </p:cNvCxnSpPr>
            <p:nvPr/>
          </p:nvCxnSpPr>
          <p:spPr bwMode="auto">
            <a:xfrm flipV="1">
              <a:off x="4743203" y="3609068"/>
              <a:ext cx="476" cy="432000"/>
            </a:xfrm>
            <a:prstGeom prst="straightConnector1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 Box 186"/>
                <p:cNvSpPr txBox="1">
                  <a:spLocks noChangeArrowheads="1"/>
                </p:cNvSpPr>
                <p:nvPr/>
              </p:nvSpPr>
              <p:spPr bwMode="auto">
                <a:xfrm>
                  <a:off x="4836421" y="3711762"/>
                  <a:ext cx="107401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algn="just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kumimoji="0" lang="en-US" altLang="pl-PL" sz="1400" b="1" i="1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U</a:t>
                  </a:r>
                  <a:r>
                    <a:rPr kumimoji="0" lang="en-US" altLang="pl-PL" sz="1400" b="1" i="1" baseline="-3000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kumimoji="0" lang="pl-PL" altLang="pl-PL" sz="1400" b="1" i="1" smtClean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=E</a:t>
                  </a:r>
                  <a:r>
                    <a:rPr kumimoji="0" lang="pl-PL" altLang="pl-PL" sz="1400" b="1" i="1" baseline="-25000" smtClean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pl-PL" sz="1400" b="1" i="1" smtClean="0">
                      <a:solidFill>
                        <a:srgbClr val="0070C0"/>
                      </a:solidFill>
                    </a:rPr>
                    <a:t>–</a:t>
                  </a:r>
                  <a:r>
                    <a:rPr lang="pl-PL" sz="1400" b="1" i="1" smtClean="0">
                      <a:solidFill>
                        <a:srgbClr val="FF0000"/>
                      </a:solidFill>
                    </a:rPr>
                    <a:t> </a:t>
                  </a:r>
                  <a:r>
                    <a:rPr kumimoji="0" lang="pl-PL" altLang="pl-PL" sz="1400" b="1" i="1" smtClean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Z</a:t>
                  </a:r>
                  <a:r>
                    <a:rPr kumimoji="0" lang="pl-PL" altLang="pl-PL" sz="1400" b="1" i="1" baseline="-25000" smtClean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pl-PL" sz="1400" b="1">
                      <a:solidFill>
                        <a:srgbClr val="0070C0"/>
                      </a:solidFill>
                      <a:ea typeface="Cambria Math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pl-PL" sz="14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 </m:t>
                      </m:r>
                    </m:oMath>
                  </a14:m>
                  <a:r>
                    <a:rPr kumimoji="0" lang="pl-PL" altLang="pl-PL" sz="1400" b="1" i="1" smtClean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r>
                    <a:rPr kumimoji="0" lang="pl-PL" altLang="pl-PL" sz="1400" b="1" i="1" baseline="-25000" smtClean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en-US" altLang="pl-PL" sz="2800">
                    <a:solidFill>
                      <a:srgbClr val="0070C0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5" name="Text Box 1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36421" y="3711762"/>
                  <a:ext cx="1074012" cy="21544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9605" t="-28571" r="-6215" b="-4857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6" name="AutoShape 187"/>
            <p:cNvCxnSpPr>
              <a:cxnSpLocks noChangeShapeType="1"/>
            </p:cNvCxnSpPr>
            <p:nvPr/>
          </p:nvCxnSpPr>
          <p:spPr bwMode="auto">
            <a:xfrm flipV="1">
              <a:off x="4743203" y="4582129"/>
              <a:ext cx="476" cy="432000"/>
            </a:xfrm>
            <a:prstGeom prst="straightConnector1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Text Box 186"/>
                <p:cNvSpPr txBox="1">
                  <a:spLocks noChangeArrowheads="1"/>
                </p:cNvSpPr>
                <p:nvPr/>
              </p:nvSpPr>
              <p:spPr bwMode="auto">
                <a:xfrm>
                  <a:off x="4837476" y="4617132"/>
                  <a:ext cx="947375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algn="just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kumimoji="0" lang="en-US" altLang="pl-PL" sz="1400" b="1" i="1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U</a:t>
                  </a:r>
                  <a:r>
                    <a:rPr kumimoji="0" lang="pl-PL" altLang="pl-PL" sz="1400" b="1" i="1" baseline="-3000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pl-PL" altLang="pl-PL" sz="1400" b="1" i="1" smtClean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r>
                    <a:rPr lang="pl-PL" sz="1400" b="1" i="1">
                      <a:solidFill>
                        <a:srgbClr val="0070C0"/>
                      </a:solidFill>
                    </a:rPr>
                    <a:t> – </a:t>
                  </a:r>
                  <a:r>
                    <a:rPr kumimoji="0" lang="pl-PL" altLang="pl-PL" sz="1400" b="1" i="1" smtClean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Z</a:t>
                  </a:r>
                  <a:r>
                    <a:rPr kumimoji="0" lang="pl-PL" altLang="pl-PL" sz="1400" b="1" i="1" baseline="-25000" smtClean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pl-PL" sz="1400" b="1">
                      <a:solidFill>
                        <a:srgbClr val="0070C0"/>
                      </a:solidFill>
                      <a:ea typeface="Cambria Math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pl-PL" sz="14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 </m:t>
                      </m:r>
                    </m:oMath>
                  </a14:m>
                  <a:r>
                    <a:rPr kumimoji="0" lang="pl-PL" altLang="pl-PL" sz="1400" b="1" i="1" smtClean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r>
                    <a:rPr kumimoji="0" lang="pl-PL" altLang="pl-PL" sz="1400" b="1" i="1" baseline="-25000" smtClean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en-US" altLang="pl-PL" sz="2800">
                    <a:solidFill>
                      <a:srgbClr val="0070C0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37" name="Text Box 1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37476" y="4617132"/>
                  <a:ext cx="947375" cy="21544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1613" t="-25000" r="-7097" b="-4722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0" name="AutoShape 187"/>
            <p:cNvCxnSpPr>
              <a:cxnSpLocks noChangeShapeType="1"/>
            </p:cNvCxnSpPr>
            <p:nvPr/>
          </p:nvCxnSpPr>
          <p:spPr bwMode="auto">
            <a:xfrm flipV="1">
              <a:off x="4779207" y="5590241"/>
              <a:ext cx="476" cy="432000"/>
            </a:xfrm>
            <a:prstGeom prst="straightConnector1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Text Box 186"/>
                <p:cNvSpPr txBox="1">
                  <a:spLocks noChangeArrowheads="1"/>
                </p:cNvSpPr>
                <p:nvPr/>
              </p:nvSpPr>
              <p:spPr bwMode="auto">
                <a:xfrm>
                  <a:off x="4867870" y="5625244"/>
                  <a:ext cx="958596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algn="just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kumimoji="0" lang="en-US" altLang="pl-PL" sz="1400" b="1" i="1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U</a:t>
                  </a:r>
                  <a:r>
                    <a:rPr kumimoji="0" lang="pl-PL" altLang="pl-PL" sz="1400" b="1" i="1" baseline="-3000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r>
                    <a:rPr kumimoji="0" lang="pl-PL" altLang="pl-PL" sz="1400" b="1" i="1" smtClean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r>
                    <a:rPr lang="pl-PL" sz="1400" b="1" i="1">
                      <a:solidFill>
                        <a:srgbClr val="0070C0"/>
                      </a:solidFill>
                    </a:rPr>
                    <a:t> – </a:t>
                  </a:r>
                  <a:r>
                    <a:rPr kumimoji="0" lang="pl-PL" altLang="pl-PL" sz="1400" b="1" i="1" smtClean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Z</a:t>
                  </a:r>
                  <a:r>
                    <a:rPr kumimoji="0" lang="pl-PL" altLang="pl-PL" sz="1400" b="1" i="1" baseline="-25000" smtClean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r>
                    <a:rPr lang="pl-PL" sz="1400" b="1" i="1">
                      <a:solidFill>
                        <a:srgbClr val="0070C0"/>
                      </a:solidFill>
                      <a:ea typeface="Cambria Math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pl-PL" sz="14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 </m:t>
                      </m:r>
                    </m:oMath>
                  </a14:m>
                  <a:r>
                    <a:rPr kumimoji="0" lang="pl-PL" altLang="pl-PL" sz="1400" b="1" i="1" smtClean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r>
                    <a:rPr kumimoji="0" lang="pl-PL" altLang="pl-PL" sz="1400" b="1" i="1" baseline="-25000" smtClean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endParaRPr kumimoji="0" lang="en-US" altLang="pl-PL" sz="2800" i="1">
                    <a:solidFill>
                      <a:srgbClr val="FF0000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41" name="Text Box 1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67870" y="5625244"/>
                  <a:ext cx="958596" cy="21544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1465" t="-28571" r="-5732" b="-4857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Prądy_I1I1I2"/>
          <p:cNvGrpSpPr/>
          <p:nvPr/>
        </p:nvGrpSpPr>
        <p:grpSpPr>
          <a:xfrm>
            <a:off x="4686426" y="3681028"/>
            <a:ext cx="2276203" cy="648072"/>
            <a:chOff x="5580112" y="4113076"/>
            <a:chExt cx="2276203" cy="648072"/>
          </a:xfrm>
        </p:grpSpPr>
        <p:cxnSp>
          <p:nvCxnSpPr>
            <p:cNvPr id="61" name="AutoShape 218"/>
            <p:cNvCxnSpPr>
              <a:cxnSpLocks noChangeShapeType="1"/>
            </p:cNvCxnSpPr>
            <p:nvPr/>
          </p:nvCxnSpPr>
          <p:spPr bwMode="auto">
            <a:xfrm flipH="1" flipV="1">
              <a:off x="5580112" y="4401108"/>
              <a:ext cx="0" cy="36004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xt_I0I1I2"/>
                <p:cNvSpPr txBox="1"/>
                <p:nvPr/>
              </p:nvSpPr>
              <p:spPr>
                <a:xfrm>
                  <a:off x="5724128" y="4113076"/>
                  <a:ext cx="2132187" cy="44416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pl-PL" sz="1400" b="1" i="1" smtClean="0">
                      <a:solidFill>
                        <a:srgbClr val="FF0000"/>
                      </a:solidFill>
                    </a:rPr>
                    <a:t>I</a:t>
                  </a:r>
                  <a:r>
                    <a:rPr lang="pl-PL" sz="1400" b="1" i="1" baseline="-25000" smtClean="0">
                      <a:solidFill>
                        <a:srgbClr val="FF0000"/>
                      </a:solidFill>
                    </a:rPr>
                    <a:t>0</a:t>
                  </a:r>
                  <a:r>
                    <a:rPr lang="pl-PL" sz="1400" b="1" i="1" smtClean="0">
                      <a:solidFill>
                        <a:srgbClr val="FF0000"/>
                      </a:solidFill>
                    </a:rPr>
                    <a:t> =</a:t>
                  </a:r>
                  <a:r>
                    <a:rPr lang="pl-PL" sz="1400" b="1" i="1">
                      <a:solidFill>
                        <a:srgbClr val="FF0000"/>
                      </a:solidFill>
                    </a:rPr>
                    <a:t> </a:t>
                  </a:r>
                  <a:r>
                    <a:rPr lang="pl-PL" sz="1400" b="1" i="1" smtClean="0">
                      <a:solidFill>
                        <a:srgbClr val="FF0000"/>
                      </a:solidFill>
                    </a:rPr>
                    <a:t>I</a:t>
                  </a:r>
                  <a:r>
                    <a:rPr lang="pl-PL" sz="1400" b="1" i="1" baseline="-25000" smtClean="0">
                      <a:solidFill>
                        <a:srgbClr val="FF0000"/>
                      </a:solidFill>
                    </a:rPr>
                    <a:t>1 </a:t>
                  </a:r>
                  <a:r>
                    <a:rPr lang="pl-PL" sz="1400" b="1" i="1" smtClean="0">
                      <a:solidFill>
                        <a:srgbClr val="FF0000"/>
                      </a:solidFill>
                    </a:rPr>
                    <a:t>=I</a:t>
                  </a:r>
                  <a:r>
                    <a:rPr lang="pl-PL" sz="1400" b="1" i="1" baseline="-25000" smtClean="0">
                      <a:solidFill>
                        <a:srgbClr val="FF0000"/>
                      </a:solidFill>
                    </a:rPr>
                    <a:t>2</a:t>
                  </a:r>
                  <a:r>
                    <a:rPr lang="pl-PL" sz="1400" b="1" i="1" smtClean="0">
                      <a:solidFill>
                        <a:srgbClr val="FF0000"/>
                      </a:solidFill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pl-PL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pl-PL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pl-PL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pl-PL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pl-PL" sz="1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pl-PL" sz="1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l-PL" sz="1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l-PL" sz="1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  <m:r>
                            <a:rPr lang="pl-PL" sz="18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pl-PL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pl-PL" sz="1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pl-PL" sz="1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pl-PL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sz="1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pl-PL" sz="1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pl-PL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sz="1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pl-PL" sz="1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pl-PL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a14:m>
                  <a:endParaRPr lang="pl-PL" sz="1800" b="1" i="1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7" name="Txt_I0I1I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4128" y="4113076"/>
                  <a:ext cx="2132187" cy="44416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4857" r="-1143" b="-15068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Połacz_Z1Z2Z0"/>
          <p:cNvGrpSpPr/>
          <p:nvPr/>
        </p:nvGrpSpPr>
        <p:grpSpPr>
          <a:xfrm>
            <a:off x="3756203" y="3537084"/>
            <a:ext cx="930223" cy="2556000"/>
            <a:chOff x="5003572" y="3537084"/>
            <a:chExt cx="930223" cy="2556000"/>
          </a:xfrm>
        </p:grpSpPr>
        <p:cxnSp>
          <p:nvCxnSpPr>
            <p:cNvPr id="143" name="AutoShape 197"/>
            <p:cNvCxnSpPr>
              <a:cxnSpLocks noChangeShapeType="1"/>
            </p:cNvCxnSpPr>
            <p:nvPr/>
          </p:nvCxnSpPr>
          <p:spPr bwMode="auto">
            <a:xfrm flipV="1">
              <a:off x="5003572" y="4113120"/>
              <a:ext cx="476" cy="3888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" name="AutoShape 198"/>
            <p:cNvCxnSpPr>
              <a:cxnSpLocks noChangeShapeType="1"/>
            </p:cNvCxnSpPr>
            <p:nvPr/>
          </p:nvCxnSpPr>
          <p:spPr bwMode="auto">
            <a:xfrm flipV="1">
              <a:off x="5933319" y="3537084"/>
              <a:ext cx="476" cy="25560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5" name="AutoShape 197"/>
            <p:cNvCxnSpPr>
              <a:cxnSpLocks noChangeShapeType="1"/>
            </p:cNvCxnSpPr>
            <p:nvPr/>
          </p:nvCxnSpPr>
          <p:spPr bwMode="auto">
            <a:xfrm flipV="1">
              <a:off x="5039576" y="5085228"/>
              <a:ext cx="476" cy="4320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4" name="Z0"/>
          <p:cNvGrpSpPr/>
          <p:nvPr/>
        </p:nvGrpSpPr>
        <p:grpSpPr>
          <a:xfrm>
            <a:off x="1956479" y="5300732"/>
            <a:ext cx="2721065" cy="792564"/>
            <a:chOff x="4716016" y="5228724"/>
            <a:chExt cx="2721065" cy="792564"/>
          </a:xfrm>
        </p:grpSpPr>
        <p:sp>
          <p:nvSpPr>
            <p:cNvPr id="115" name="Line 226"/>
            <p:cNvSpPr>
              <a:spLocks noChangeShapeType="1"/>
            </p:cNvSpPr>
            <p:nvPr/>
          </p:nvSpPr>
          <p:spPr bwMode="auto">
            <a:xfrm>
              <a:off x="4917081" y="6020812"/>
              <a:ext cx="2520000" cy="4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16" name="Text Box 224"/>
            <p:cNvSpPr txBox="1">
              <a:spLocks noChangeArrowheads="1"/>
            </p:cNvSpPr>
            <p:nvPr/>
          </p:nvSpPr>
          <p:spPr bwMode="auto">
            <a:xfrm>
              <a:off x="5503793" y="5270535"/>
              <a:ext cx="19396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600" b="1" i="1" smtClean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pl-PL" altLang="pl-PL" sz="1600" b="1" i="1" baseline="-30000"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en-US" altLang="pl-PL" sz="1800">
                <a:latin typeface="Times New Roman" pitchFamily="18" charset="0"/>
              </a:endParaRPr>
            </a:p>
          </p:txBody>
        </p:sp>
        <p:sp>
          <p:nvSpPr>
            <p:cNvPr id="117" name="Line 203"/>
            <p:cNvSpPr>
              <a:spLocks noChangeShapeType="1"/>
            </p:cNvSpPr>
            <p:nvPr/>
          </p:nvSpPr>
          <p:spPr bwMode="auto">
            <a:xfrm>
              <a:off x="5904244" y="5428995"/>
              <a:ext cx="648000" cy="4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grpSp>
          <p:nvGrpSpPr>
            <p:cNvPr id="118" name="SemE1"/>
            <p:cNvGrpSpPr/>
            <p:nvPr/>
          </p:nvGrpSpPr>
          <p:grpSpPr>
            <a:xfrm>
              <a:off x="4716016" y="5431770"/>
              <a:ext cx="668282" cy="577927"/>
              <a:chOff x="4598371" y="4064094"/>
              <a:chExt cx="668282" cy="577927"/>
            </a:xfrm>
          </p:grpSpPr>
          <p:sp>
            <p:nvSpPr>
              <p:cNvPr id="124" name="Line 200"/>
              <p:cNvSpPr>
                <a:spLocks noChangeShapeType="1"/>
              </p:cNvSpPr>
              <p:nvPr/>
            </p:nvSpPr>
            <p:spPr bwMode="auto">
              <a:xfrm>
                <a:off x="5049483" y="4064094"/>
                <a:ext cx="217170" cy="47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25" name="Oval 199"/>
              <p:cNvSpPr>
                <a:spLocks noChangeArrowheads="1"/>
              </p:cNvSpPr>
              <p:nvPr/>
            </p:nvSpPr>
            <p:spPr bwMode="auto">
              <a:xfrm>
                <a:off x="4968044" y="4335597"/>
                <a:ext cx="162878" cy="162426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cxnSp>
            <p:nvCxnSpPr>
              <p:cNvPr id="126" name="AutoShape 198"/>
              <p:cNvCxnSpPr>
                <a:cxnSpLocks noChangeShapeType="1"/>
              </p:cNvCxnSpPr>
              <p:nvPr/>
            </p:nvCxnSpPr>
            <p:spPr bwMode="auto">
              <a:xfrm flipV="1">
                <a:off x="5049007" y="4498021"/>
                <a:ext cx="476" cy="14400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7" name="AutoShape 197"/>
              <p:cNvCxnSpPr>
                <a:cxnSpLocks noChangeShapeType="1"/>
              </p:cNvCxnSpPr>
              <p:nvPr/>
            </p:nvCxnSpPr>
            <p:spPr bwMode="auto">
              <a:xfrm flipV="1">
                <a:off x="5049483" y="4064094"/>
                <a:ext cx="476" cy="271503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8" name="AutoShape 196"/>
              <p:cNvCxnSpPr>
                <a:cxnSpLocks noChangeShapeType="1"/>
              </p:cNvCxnSpPr>
              <p:nvPr/>
            </p:nvCxnSpPr>
            <p:spPr bwMode="auto">
              <a:xfrm flipV="1">
                <a:off x="5049959" y="4362747"/>
                <a:ext cx="476" cy="10860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9" name="Text Box 195"/>
              <p:cNvSpPr txBox="1">
                <a:spLocks noChangeArrowheads="1"/>
              </p:cNvSpPr>
              <p:nvPr/>
            </p:nvSpPr>
            <p:spPr bwMode="auto">
              <a:xfrm>
                <a:off x="4598371" y="4324454"/>
                <a:ext cx="318998" cy="184666"/>
              </a:xfrm>
              <a:prstGeom prst="rect">
                <a:avLst/>
              </a:prstGeom>
              <a:noFill/>
              <a:ln w="1587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en-US" altLang="pl-PL" sz="1200" b="1" i="1" smtClean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kumimoji="0" lang="pl-PL" altLang="pl-PL" sz="1200" b="1" i="1" baseline="-3000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kumimoji="0" lang="pl-PL" altLang="pl-PL" sz="1200" b="1" i="1" smtClean="0">
                    <a:latin typeface="Times New Roman" pitchFamily="18" charset="0"/>
                    <a:cs typeface="Times New Roman" pitchFamily="18" charset="0"/>
                  </a:rPr>
                  <a:t>=0</a:t>
                </a:r>
                <a:endParaRPr kumimoji="0" lang="en-US" altLang="pl-PL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19" name="Zwar"/>
            <p:cNvGrpSpPr>
              <a:grpSpLocks/>
            </p:cNvGrpSpPr>
            <p:nvPr/>
          </p:nvGrpSpPr>
          <p:grpSpPr bwMode="auto">
            <a:xfrm>
              <a:off x="5769765" y="5336736"/>
              <a:ext cx="90964" cy="162902"/>
              <a:chOff x="11066" y="10553"/>
              <a:chExt cx="191" cy="342"/>
            </a:xfrm>
          </p:grpSpPr>
          <p:cxnSp>
            <p:nvCxnSpPr>
              <p:cNvPr id="121" name="AutoShape 191"/>
              <p:cNvCxnSpPr>
                <a:cxnSpLocks noChangeShapeType="1"/>
              </p:cNvCxnSpPr>
              <p:nvPr/>
            </p:nvCxnSpPr>
            <p:spPr bwMode="auto">
              <a:xfrm flipH="1">
                <a:off x="11086" y="10553"/>
                <a:ext cx="114" cy="171"/>
              </a:xfrm>
              <a:prstGeom prst="straightConnector1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2" name="AutoShape 190"/>
              <p:cNvCxnSpPr>
                <a:cxnSpLocks noChangeShapeType="1"/>
              </p:cNvCxnSpPr>
              <p:nvPr/>
            </p:nvCxnSpPr>
            <p:spPr bwMode="auto">
              <a:xfrm flipV="1">
                <a:off x="11086" y="10667"/>
                <a:ext cx="171" cy="57"/>
              </a:xfrm>
              <a:prstGeom prst="straightConnector1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" name="AutoShape 189"/>
              <p:cNvCxnSpPr>
                <a:cxnSpLocks noChangeShapeType="1"/>
              </p:cNvCxnSpPr>
              <p:nvPr/>
            </p:nvCxnSpPr>
            <p:spPr bwMode="auto">
              <a:xfrm flipH="1">
                <a:off x="11066" y="10667"/>
                <a:ext cx="171" cy="228"/>
              </a:xfrm>
              <a:prstGeom prst="straightConnector1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20" name="Prostokąt 119"/>
            <p:cNvSpPr/>
            <p:nvPr/>
          </p:nvSpPr>
          <p:spPr bwMode="auto">
            <a:xfrm>
              <a:off x="5301713" y="5228724"/>
              <a:ext cx="720000" cy="360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132" name="Oval 202"/>
            <p:cNvSpPr>
              <a:spLocks noChangeArrowheads="1"/>
            </p:cNvSpPr>
            <p:nvPr/>
          </p:nvSpPr>
          <p:spPr bwMode="auto">
            <a:xfrm>
              <a:off x="5904152" y="5409224"/>
              <a:ext cx="36000" cy="360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</p:grpSp>
      <p:grpSp>
        <p:nvGrpSpPr>
          <p:cNvPr id="133" name="Z2"/>
          <p:cNvGrpSpPr/>
          <p:nvPr/>
        </p:nvGrpSpPr>
        <p:grpSpPr>
          <a:xfrm>
            <a:off x="1956479" y="4292620"/>
            <a:ext cx="1836204" cy="792564"/>
            <a:chOff x="4716016" y="4220612"/>
            <a:chExt cx="1836204" cy="792564"/>
          </a:xfrm>
        </p:grpSpPr>
        <p:sp>
          <p:nvSpPr>
            <p:cNvPr id="99" name="Line 226"/>
            <p:cNvSpPr>
              <a:spLocks noChangeShapeType="1"/>
            </p:cNvSpPr>
            <p:nvPr/>
          </p:nvSpPr>
          <p:spPr bwMode="auto">
            <a:xfrm>
              <a:off x="4932220" y="5012700"/>
              <a:ext cx="1620000" cy="4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00" name="Text Box 224"/>
            <p:cNvSpPr txBox="1">
              <a:spLocks noChangeArrowheads="1"/>
            </p:cNvSpPr>
            <p:nvPr/>
          </p:nvSpPr>
          <p:spPr bwMode="auto">
            <a:xfrm>
              <a:off x="5503793" y="4262423"/>
              <a:ext cx="19396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600" b="1" i="1" smtClean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pl-PL" altLang="pl-PL" sz="1600" b="1" i="1" baseline="-3000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altLang="pl-PL" sz="1800">
                <a:latin typeface="Times New Roman" pitchFamily="18" charset="0"/>
              </a:endParaRPr>
            </a:p>
          </p:txBody>
        </p:sp>
        <p:sp>
          <p:nvSpPr>
            <p:cNvPr id="101" name="Line 203"/>
            <p:cNvSpPr>
              <a:spLocks noChangeShapeType="1"/>
            </p:cNvSpPr>
            <p:nvPr/>
          </p:nvSpPr>
          <p:spPr bwMode="auto">
            <a:xfrm>
              <a:off x="5904244" y="4420883"/>
              <a:ext cx="612000" cy="4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grpSp>
          <p:nvGrpSpPr>
            <p:cNvPr id="102" name="SemE1"/>
            <p:cNvGrpSpPr/>
            <p:nvPr/>
          </p:nvGrpSpPr>
          <p:grpSpPr>
            <a:xfrm>
              <a:off x="4716016" y="4423658"/>
              <a:ext cx="668282" cy="577927"/>
              <a:chOff x="4598371" y="4064094"/>
              <a:chExt cx="668282" cy="577927"/>
            </a:xfrm>
          </p:grpSpPr>
          <p:sp>
            <p:nvSpPr>
              <p:cNvPr id="108" name="Line 200"/>
              <p:cNvSpPr>
                <a:spLocks noChangeShapeType="1"/>
              </p:cNvSpPr>
              <p:nvPr/>
            </p:nvSpPr>
            <p:spPr bwMode="auto">
              <a:xfrm>
                <a:off x="5049483" y="4064094"/>
                <a:ext cx="217170" cy="47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09" name="Oval 199"/>
              <p:cNvSpPr>
                <a:spLocks noChangeArrowheads="1"/>
              </p:cNvSpPr>
              <p:nvPr/>
            </p:nvSpPr>
            <p:spPr bwMode="auto">
              <a:xfrm>
                <a:off x="4968044" y="4335597"/>
                <a:ext cx="162878" cy="162426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cxnSp>
            <p:nvCxnSpPr>
              <p:cNvPr id="110" name="AutoShape 198"/>
              <p:cNvCxnSpPr>
                <a:cxnSpLocks noChangeShapeType="1"/>
              </p:cNvCxnSpPr>
              <p:nvPr/>
            </p:nvCxnSpPr>
            <p:spPr bwMode="auto">
              <a:xfrm flipV="1">
                <a:off x="5049007" y="4498021"/>
                <a:ext cx="476" cy="14400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1" name="AutoShape 197"/>
              <p:cNvCxnSpPr>
                <a:cxnSpLocks noChangeShapeType="1"/>
              </p:cNvCxnSpPr>
              <p:nvPr/>
            </p:nvCxnSpPr>
            <p:spPr bwMode="auto">
              <a:xfrm flipV="1">
                <a:off x="5049483" y="4064094"/>
                <a:ext cx="476" cy="271503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2" name="AutoShape 196"/>
              <p:cNvCxnSpPr>
                <a:cxnSpLocks noChangeShapeType="1"/>
              </p:cNvCxnSpPr>
              <p:nvPr/>
            </p:nvCxnSpPr>
            <p:spPr bwMode="auto">
              <a:xfrm flipV="1">
                <a:off x="5049959" y="4362747"/>
                <a:ext cx="476" cy="10860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3" name="Text Box 195"/>
              <p:cNvSpPr txBox="1">
                <a:spLocks noChangeArrowheads="1"/>
              </p:cNvSpPr>
              <p:nvPr/>
            </p:nvSpPr>
            <p:spPr bwMode="auto">
              <a:xfrm>
                <a:off x="4598371" y="4324454"/>
                <a:ext cx="318998" cy="184666"/>
              </a:xfrm>
              <a:prstGeom prst="rect">
                <a:avLst/>
              </a:prstGeom>
              <a:noFill/>
              <a:ln w="1587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en-US" altLang="pl-PL" sz="1200" b="1" i="1" smtClean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kumimoji="0" lang="pl-PL" altLang="pl-PL" sz="1200" b="1" i="1" baseline="-3000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pl-PL" altLang="pl-PL" sz="1200" b="1" i="1" smtClean="0">
                    <a:latin typeface="Times New Roman" pitchFamily="18" charset="0"/>
                    <a:cs typeface="Times New Roman" pitchFamily="18" charset="0"/>
                  </a:rPr>
                  <a:t>=0</a:t>
                </a:r>
                <a:endParaRPr kumimoji="0" lang="en-US" altLang="pl-PL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03" name="Zwar"/>
            <p:cNvGrpSpPr>
              <a:grpSpLocks/>
            </p:cNvGrpSpPr>
            <p:nvPr/>
          </p:nvGrpSpPr>
          <p:grpSpPr bwMode="auto">
            <a:xfrm>
              <a:off x="5769765" y="4328624"/>
              <a:ext cx="90964" cy="162902"/>
              <a:chOff x="11066" y="10553"/>
              <a:chExt cx="191" cy="342"/>
            </a:xfrm>
          </p:grpSpPr>
          <p:cxnSp>
            <p:nvCxnSpPr>
              <p:cNvPr id="105" name="AutoShape 191"/>
              <p:cNvCxnSpPr>
                <a:cxnSpLocks noChangeShapeType="1"/>
              </p:cNvCxnSpPr>
              <p:nvPr/>
            </p:nvCxnSpPr>
            <p:spPr bwMode="auto">
              <a:xfrm flipH="1">
                <a:off x="11086" y="10553"/>
                <a:ext cx="114" cy="171"/>
              </a:xfrm>
              <a:prstGeom prst="straightConnector1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" name="AutoShape 190"/>
              <p:cNvCxnSpPr>
                <a:cxnSpLocks noChangeShapeType="1"/>
              </p:cNvCxnSpPr>
              <p:nvPr/>
            </p:nvCxnSpPr>
            <p:spPr bwMode="auto">
              <a:xfrm flipV="1">
                <a:off x="11086" y="10667"/>
                <a:ext cx="171" cy="57"/>
              </a:xfrm>
              <a:prstGeom prst="straightConnector1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7" name="AutoShape 189"/>
              <p:cNvCxnSpPr>
                <a:cxnSpLocks noChangeShapeType="1"/>
              </p:cNvCxnSpPr>
              <p:nvPr/>
            </p:nvCxnSpPr>
            <p:spPr bwMode="auto">
              <a:xfrm flipH="1">
                <a:off x="11066" y="10667"/>
                <a:ext cx="171" cy="228"/>
              </a:xfrm>
              <a:prstGeom prst="straightConnector1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04" name="Prostokąt 103"/>
            <p:cNvSpPr/>
            <p:nvPr/>
          </p:nvSpPr>
          <p:spPr bwMode="auto">
            <a:xfrm>
              <a:off x="5301713" y="4220612"/>
              <a:ext cx="720000" cy="360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131" name="Oval 202"/>
            <p:cNvSpPr>
              <a:spLocks noChangeArrowheads="1"/>
            </p:cNvSpPr>
            <p:nvPr/>
          </p:nvSpPr>
          <p:spPr bwMode="auto">
            <a:xfrm>
              <a:off x="5904148" y="4407462"/>
              <a:ext cx="36000" cy="360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</p:grpSp>
      <p:grpSp>
        <p:nvGrpSpPr>
          <p:cNvPr id="130" name="Z1"/>
          <p:cNvGrpSpPr/>
          <p:nvPr/>
        </p:nvGrpSpPr>
        <p:grpSpPr>
          <a:xfrm>
            <a:off x="2110128" y="3320988"/>
            <a:ext cx="2582579" cy="792088"/>
            <a:chOff x="4869665" y="3248980"/>
            <a:chExt cx="2582579" cy="792088"/>
          </a:xfrm>
        </p:grpSpPr>
        <p:sp>
          <p:nvSpPr>
            <p:cNvPr id="92" name="Oval 202"/>
            <p:cNvSpPr>
              <a:spLocks noChangeArrowheads="1"/>
            </p:cNvSpPr>
            <p:nvPr/>
          </p:nvSpPr>
          <p:spPr bwMode="auto">
            <a:xfrm>
              <a:off x="5868148" y="3448050"/>
              <a:ext cx="36000" cy="360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53" name="Line 226"/>
            <p:cNvSpPr>
              <a:spLocks noChangeShapeType="1"/>
            </p:cNvSpPr>
            <p:nvPr/>
          </p:nvSpPr>
          <p:spPr bwMode="auto">
            <a:xfrm>
              <a:off x="4917081" y="4040592"/>
              <a:ext cx="1584000" cy="4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5" name="Text Box 224"/>
            <p:cNvSpPr txBox="1">
              <a:spLocks noChangeArrowheads="1"/>
            </p:cNvSpPr>
            <p:nvPr/>
          </p:nvSpPr>
          <p:spPr bwMode="auto">
            <a:xfrm>
              <a:off x="5503793" y="3290791"/>
              <a:ext cx="19396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600" b="1" i="1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altLang="pl-PL" sz="1600" b="1" i="1" baseline="-30000"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altLang="pl-PL" sz="1800">
                <a:latin typeface="Times New Roman" pitchFamily="18" charset="0"/>
              </a:endParaRPr>
            </a:p>
          </p:txBody>
        </p:sp>
        <p:sp>
          <p:nvSpPr>
            <p:cNvPr id="90" name="Line 203"/>
            <p:cNvSpPr>
              <a:spLocks noChangeShapeType="1"/>
            </p:cNvSpPr>
            <p:nvPr/>
          </p:nvSpPr>
          <p:spPr bwMode="auto">
            <a:xfrm>
              <a:off x="5904244" y="3464528"/>
              <a:ext cx="1548000" cy="4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grpSp>
          <p:nvGrpSpPr>
            <p:cNvPr id="96" name="SemE1"/>
            <p:cNvGrpSpPr/>
            <p:nvPr/>
          </p:nvGrpSpPr>
          <p:grpSpPr>
            <a:xfrm>
              <a:off x="4869665" y="3452026"/>
              <a:ext cx="514633" cy="577927"/>
              <a:chOff x="4752020" y="4064094"/>
              <a:chExt cx="514633" cy="577927"/>
            </a:xfrm>
          </p:grpSpPr>
          <p:sp>
            <p:nvSpPr>
              <p:cNvPr id="74" name="Line 200"/>
              <p:cNvSpPr>
                <a:spLocks noChangeShapeType="1"/>
              </p:cNvSpPr>
              <p:nvPr/>
            </p:nvSpPr>
            <p:spPr bwMode="auto">
              <a:xfrm>
                <a:off x="5049483" y="4064094"/>
                <a:ext cx="217170" cy="47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5" name="Oval 199"/>
              <p:cNvSpPr>
                <a:spLocks noChangeArrowheads="1"/>
              </p:cNvSpPr>
              <p:nvPr/>
            </p:nvSpPr>
            <p:spPr bwMode="auto">
              <a:xfrm>
                <a:off x="4968044" y="4335597"/>
                <a:ext cx="162878" cy="162426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cxnSp>
            <p:nvCxnSpPr>
              <p:cNvPr id="76" name="AutoShape 198"/>
              <p:cNvCxnSpPr>
                <a:cxnSpLocks noChangeShapeType="1"/>
              </p:cNvCxnSpPr>
              <p:nvPr/>
            </p:nvCxnSpPr>
            <p:spPr bwMode="auto">
              <a:xfrm flipV="1">
                <a:off x="5049007" y="4498021"/>
                <a:ext cx="476" cy="14400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7" name="AutoShape 197"/>
              <p:cNvCxnSpPr>
                <a:cxnSpLocks noChangeShapeType="1"/>
              </p:cNvCxnSpPr>
              <p:nvPr/>
            </p:nvCxnSpPr>
            <p:spPr bwMode="auto">
              <a:xfrm flipV="1">
                <a:off x="5049483" y="4064094"/>
                <a:ext cx="476" cy="271503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8" name="AutoShape 196"/>
              <p:cNvCxnSpPr>
                <a:cxnSpLocks noChangeShapeType="1"/>
              </p:cNvCxnSpPr>
              <p:nvPr/>
            </p:nvCxnSpPr>
            <p:spPr bwMode="auto">
              <a:xfrm flipV="1">
                <a:off x="5049959" y="4362747"/>
                <a:ext cx="476" cy="10860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9" name="Text Box 195"/>
              <p:cNvSpPr txBox="1">
                <a:spLocks noChangeArrowheads="1"/>
              </p:cNvSpPr>
              <p:nvPr/>
            </p:nvSpPr>
            <p:spPr bwMode="auto">
              <a:xfrm>
                <a:off x="4752020" y="4324454"/>
                <a:ext cx="153888" cy="184666"/>
              </a:xfrm>
              <a:prstGeom prst="rect">
                <a:avLst/>
              </a:prstGeom>
              <a:noFill/>
              <a:ln w="1587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en-US" altLang="pl-PL" sz="1200" b="1" i="1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kumimoji="0" lang="en-US" altLang="pl-PL" sz="1200" b="1" i="1" baseline="-3000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altLang="pl-PL" sz="2400">
                  <a:latin typeface="Times New Roman" pitchFamily="18" charset="0"/>
                </a:endParaRPr>
              </a:p>
            </p:txBody>
          </p:sp>
        </p:grpSp>
        <p:grpSp>
          <p:nvGrpSpPr>
            <p:cNvPr id="83" name="Zwar"/>
            <p:cNvGrpSpPr>
              <a:grpSpLocks/>
            </p:cNvGrpSpPr>
            <p:nvPr/>
          </p:nvGrpSpPr>
          <p:grpSpPr bwMode="auto">
            <a:xfrm>
              <a:off x="5769765" y="3356992"/>
              <a:ext cx="90964" cy="162902"/>
              <a:chOff x="11066" y="10553"/>
              <a:chExt cx="191" cy="342"/>
            </a:xfrm>
          </p:grpSpPr>
          <p:cxnSp>
            <p:nvCxnSpPr>
              <p:cNvPr id="87" name="AutoShape 191"/>
              <p:cNvCxnSpPr>
                <a:cxnSpLocks noChangeShapeType="1"/>
              </p:cNvCxnSpPr>
              <p:nvPr/>
            </p:nvCxnSpPr>
            <p:spPr bwMode="auto">
              <a:xfrm flipH="1">
                <a:off x="11086" y="10553"/>
                <a:ext cx="114" cy="171"/>
              </a:xfrm>
              <a:prstGeom prst="straightConnector1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8" name="AutoShape 190"/>
              <p:cNvCxnSpPr>
                <a:cxnSpLocks noChangeShapeType="1"/>
              </p:cNvCxnSpPr>
              <p:nvPr/>
            </p:nvCxnSpPr>
            <p:spPr bwMode="auto">
              <a:xfrm flipV="1">
                <a:off x="11086" y="10667"/>
                <a:ext cx="171" cy="57"/>
              </a:xfrm>
              <a:prstGeom prst="straightConnector1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9" name="AutoShape 189"/>
              <p:cNvCxnSpPr>
                <a:cxnSpLocks noChangeShapeType="1"/>
              </p:cNvCxnSpPr>
              <p:nvPr/>
            </p:nvCxnSpPr>
            <p:spPr bwMode="auto">
              <a:xfrm flipH="1">
                <a:off x="11066" y="10667"/>
                <a:ext cx="171" cy="228"/>
              </a:xfrm>
              <a:prstGeom prst="straightConnector1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94" name="Prostokąt 93"/>
            <p:cNvSpPr/>
            <p:nvPr/>
          </p:nvSpPr>
          <p:spPr bwMode="auto">
            <a:xfrm>
              <a:off x="5301713" y="3248980"/>
              <a:ext cx="720000" cy="360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</p:grpSp>
      <p:sp>
        <p:nvSpPr>
          <p:cNvPr id="114" name="Txt_Poł_Z1Z2Z0"/>
          <p:cNvSpPr>
            <a:spLocks noChangeArrowheads="1"/>
          </p:cNvSpPr>
          <p:nvPr/>
        </p:nvSpPr>
        <p:spPr bwMode="auto">
          <a:xfrm>
            <a:off x="1223628" y="3028310"/>
            <a:ext cx="32492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 smtClean="0">
                <a:solidFill>
                  <a:srgbClr val="0070C0"/>
                </a:solidFill>
                <a:latin typeface="Times New Roman" pitchFamily="18" charset="0"/>
              </a:rPr>
              <a:t>Połączenie  Z1, Z2, Z0  dla zwarcia jednofazowego </a:t>
            </a:r>
            <a:endParaRPr kumimoji="0" lang="pl-PL" altLang="pl-PL" sz="1200" b="1" i="1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47" name="Txt_Uo=U1=U2"/>
          <p:cNvSpPr txBox="1"/>
          <p:nvPr/>
        </p:nvSpPr>
        <p:spPr>
          <a:xfrm>
            <a:off x="3324357" y="2384884"/>
            <a:ext cx="1542089" cy="27699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pl-PL" sz="1400" b="1" i="1" smtClean="0">
                <a:solidFill>
                  <a:srgbClr val="FF0000"/>
                </a:solidFill>
              </a:rPr>
              <a:t> </a:t>
            </a:r>
            <a:r>
              <a:rPr lang="pl-PL" sz="1800" b="1" i="1" smtClean="0">
                <a:solidFill>
                  <a:srgbClr val="C00000"/>
                </a:solidFill>
              </a:rPr>
              <a:t>U</a:t>
            </a:r>
            <a:r>
              <a:rPr lang="pl-PL" b="1" i="1" baseline="-25000" smtClean="0">
                <a:solidFill>
                  <a:srgbClr val="C00000"/>
                </a:solidFill>
              </a:rPr>
              <a:t>0</a:t>
            </a:r>
            <a:r>
              <a:rPr lang="pl-PL" sz="1800" b="1" i="1" smtClean="0">
                <a:solidFill>
                  <a:srgbClr val="C00000"/>
                </a:solidFill>
              </a:rPr>
              <a:t> +</a:t>
            </a:r>
            <a:r>
              <a:rPr lang="pl-PL" sz="1800" b="1" i="1">
                <a:solidFill>
                  <a:srgbClr val="C00000"/>
                </a:solidFill>
              </a:rPr>
              <a:t> </a:t>
            </a:r>
            <a:r>
              <a:rPr lang="pl-PL" sz="1800" b="1" i="1" smtClean="0">
                <a:solidFill>
                  <a:srgbClr val="C00000"/>
                </a:solidFill>
              </a:rPr>
              <a:t>U</a:t>
            </a:r>
            <a:r>
              <a:rPr lang="pl-PL" sz="1800" b="1" i="1" baseline="-25000" smtClean="0">
                <a:solidFill>
                  <a:srgbClr val="C00000"/>
                </a:solidFill>
              </a:rPr>
              <a:t>1</a:t>
            </a:r>
            <a:r>
              <a:rPr lang="pl-PL" sz="1800" b="1" i="1" smtClean="0">
                <a:solidFill>
                  <a:srgbClr val="C00000"/>
                </a:solidFill>
              </a:rPr>
              <a:t> +U</a:t>
            </a:r>
            <a:r>
              <a:rPr lang="pl-PL" sz="1800" b="1" i="1" baseline="-25000" smtClean="0">
                <a:solidFill>
                  <a:srgbClr val="C00000"/>
                </a:solidFill>
              </a:rPr>
              <a:t>2</a:t>
            </a:r>
            <a:r>
              <a:rPr lang="pl-PL" sz="1800" b="1" i="1" smtClean="0">
                <a:solidFill>
                  <a:srgbClr val="C00000"/>
                </a:solidFill>
              </a:rPr>
              <a:t> =0</a:t>
            </a:r>
            <a:endParaRPr lang="pl-PL" sz="1400" b="1" i="1">
              <a:solidFill>
                <a:srgbClr val="C00000"/>
              </a:solidFill>
            </a:endParaRPr>
          </a:p>
        </p:txBody>
      </p:sp>
      <p:grpSp>
        <p:nvGrpSpPr>
          <p:cNvPr id="14" name="Uabc_stąd"/>
          <p:cNvGrpSpPr/>
          <p:nvPr/>
        </p:nvGrpSpPr>
        <p:grpSpPr>
          <a:xfrm>
            <a:off x="2598194" y="2348880"/>
            <a:ext cx="736163" cy="288032"/>
            <a:chOff x="1403648" y="2636912"/>
            <a:chExt cx="736163" cy="288032"/>
          </a:xfrm>
        </p:grpSpPr>
        <p:sp>
          <p:nvSpPr>
            <p:cNvPr id="15" name="Txt_Prąd_Nap"/>
            <p:cNvSpPr>
              <a:spLocks noChangeArrowheads="1"/>
            </p:cNvSpPr>
            <p:nvPr/>
          </p:nvSpPr>
          <p:spPr bwMode="auto">
            <a:xfrm>
              <a:off x="1435200" y="2636912"/>
              <a:ext cx="25648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200" b="1" i="1" smtClean="0">
                  <a:solidFill>
                    <a:srgbClr val="00B050"/>
                  </a:solidFill>
                  <a:latin typeface="Times New Roman" pitchFamily="18" charset="0"/>
                </a:rPr>
                <a:t>stąd</a:t>
              </a:r>
              <a:endParaRPr kumimoji="0" lang="pl-PL" altLang="pl-PL" sz="1200" b="1" i="1">
                <a:solidFill>
                  <a:srgbClr val="00B050"/>
                </a:solidFill>
                <a:latin typeface="Times New Roman" pitchFamily="18" charset="0"/>
              </a:endParaRPr>
            </a:p>
          </p:txBody>
        </p:sp>
        <p:sp>
          <p:nvSpPr>
            <p:cNvPr id="16" name="Strz_I"/>
            <p:cNvSpPr/>
            <p:nvPr/>
          </p:nvSpPr>
          <p:spPr bwMode="auto">
            <a:xfrm>
              <a:off x="1403648" y="2816932"/>
              <a:ext cx="216000" cy="72008"/>
            </a:xfrm>
            <a:prstGeom prst="rightArrow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46" name="pole tekstowe 45"/>
            <p:cNvSpPr txBox="1"/>
            <p:nvPr/>
          </p:nvSpPr>
          <p:spPr>
            <a:xfrm>
              <a:off x="1785547" y="2709500"/>
              <a:ext cx="354264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1400" b="1" i="1" smtClean="0">
                  <a:solidFill>
                    <a:srgbClr val="FF0000"/>
                  </a:solidFill>
                </a:rPr>
                <a:t>U</a:t>
              </a:r>
              <a:r>
                <a:rPr lang="pl-PL" sz="1800" b="1" i="1" baseline="-25000" smtClean="0">
                  <a:solidFill>
                    <a:srgbClr val="FF0000"/>
                  </a:solidFill>
                </a:rPr>
                <a:t>a</a:t>
              </a:r>
              <a:r>
                <a:rPr lang="pl-PL" sz="1400" b="1" i="1" smtClean="0">
                  <a:solidFill>
                    <a:srgbClr val="FF0000"/>
                  </a:solidFill>
                </a:rPr>
                <a:t>= </a:t>
              </a:r>
              <a:endParaRPr lang="pl-PL" sz="1400" b="1" i="1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xt[Uabc]"/>
              <p:cNvSpPr txBox="1"/>
              <p:nvPr/>
            </p:nvSpPr>
            <p:spPr>
              <a:xfrm>
                <a:off x="1662090" y="2060848"/>
                <a:ext cx="1018869" cy="8749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l-PL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16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160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pl-PL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pl-PL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pl-PL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1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pl-PL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sub>
                                </m:sSub>
                                <m:r>
                                  <a:rPr lang="pl-PL" sz="16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≠</m:t>
                                </m:r>
                                <m:r>
                                  <a:rPr lang="pl-PL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1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pl-PL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pl-PL" sz="16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≠</m:t>
                                </m:r>
                                <m:r>
                                  <a:rPr lang="pl-PL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/>
              </a:p>
            </p:txBody>
          </p:sp>
        </mc:Choice>
        <mc:Fallback xmlns="">
          <p:sp>
            <p:nvSpPr>
              <p:cNvPr id="5" name="Txt[Uabc]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090" y="2060848"/>
                <a:ext cx="1018869" cy="8749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Po_strz_3"/>
          <p:cNvGrpSpPr/>
          <p:nvPr/>
        </p:nvGrpSpPr>
        <p:grpSpPr>
          <a:xfrm>
            <a:off x="4927335" y="1880828"/>
            <a:ext cx="1312962" cy="364686"/>
            <a:chOff x="3732789" y="2096852"/>
            <a:chExt cx="1312962" cy="364686"/>
          </a:xfrm>
        </p:grpSpPr>
        <p:sp>
          <p:nvSpPr>
            <p:cNvPr id="20" name="Txt_Prąd_Nap"/>
            <p:cNvSpPr>
              <a:spLocks noChangeArrowheads="1"/>
            </p:cNvSpPr>
            <p:nvPr/>
          </p:nvSpPr>
          <p:spPr bwMode="auto">
            <a:xfrm>
              <a:off x="3743908" y="2276872"/>
              <a:ext cx="28373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200" b="1" i="1" smtClean="0">
                  <a:solidFill>
                    <a:srgbClr val="00B050"/>
                  </a:solidFill>
                  <a:latin typeface="Times New Roman" pitchFamily="18" charset="0"/>
                </a:rPr>
                <a:t>czyli</a:t>
              </a:r>
              <a:endParaRPr kumimoji="0" lang="pl-PL" altLang="pl-PL" sz="1200" b="1" i="1">
                <a:solidFill>
                  <a:srgbClr val="00B050"/>
                </a:solidFill>
                <a:latin typeface="Times New Roman" pitchFamily="18" charset="0"/>
              </a:endParaRPr>
            </a:p>
          </p:txBody>
        </p:sp>
        <p:sp>
          <p:nvSpPr>
            <p:cNvPr id="21" name="Strz_I"/>
            <p:cNvSpPr/>
            <p:nvPr/>
          </p:nvSpPr>
          <p:spPr bwMode="auto">
            <a:xfrm>
              <a:off x="3732789" y="2208930"/>
              <a:ext cx="216000" cy="72008"/>
            </a:xfrm>
            <a:prstGeom prst="rightArrow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4128833" y="2096852"/>
              <a:ext cx="916918" cy="27699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1800" b="1" i="1" smtClean="0">
                  <a:solidFill>
                    <a:srgbClr val="C00000"/>
                  </a:solidFill>
                </a:rPr>
                <a:t>I</a:t>
              </a:r>
              <a:r>
                <a:rPr lang="pl-PL" sz="1800" b="1" i="1" baseline="-25000" smtClean="0">
                  <a:solidFill>
                    <a:srgbClr val="C00000"/>
                  </a:solidFill>
                </a:rPr>
                <a:t>0</a:t>
              </a:r>
              <a:r>
                <a:rPr lang="pl-PL" sz="1800" b="1" i="1" smtClean="0">
                  <a:solidFill>
                    <a:srgbClr val="C00000"/>
                  </a:solidFill>
                </a:rPr>
                <a:t> =</a:t>
              </a:r>
              <a:r>
                <a:rPr lang="pl-PL" sz="1800" b="1" i="1">
                  <a:solidFill>
                    <a:srgbClr val="C00000"/>
                  </a:solidFill>
                </a:rPr>
                <a:t> </a:t>
              </a:r>
              <a:r>
                <a:rPr lang="pl-PL" sz="1800" b="1" i="1" smtClean="0">
                  <a:solidFill>
                    <a:srgbClr val="C00000"/>
                  </a:solidFill>
                </a:rPr>
                <a:t>I</a:t>
              </a:r>
              <a:r>
                <a:rPr lang="pl-PL" sz="1800" b="1" i="1" baseline="-25000" smtClean="0">
                  <a:solidFill>
                    <a:srgbClr val="C00000"/>
                  </a:solidFill>
                </a:rPr>
                <a:t>1 </a:t>
              </a:r>
              <a:r>
                <a:rPr lang="pl-PL" sz="1800" b="1" i="1" smtClean="0">
                  <a:solidFill>
                    <a:srgbClr val="C00000"/>
                  </a:solidFill>
                </a:rPr>
                <a:t>=</a:t>
              </a:r>
              <a:r>
                <a:rPr lang="pl-PL" sz="1800" b="1" i="1">
                  <a:solidFill>
                    <a:srgbClr val="C00000"/>
                  </a:solidFill>
                </a:rPr>
                <a:t>I</a:t>
              </a:r>
              <a:r>
                <a:rPr lang="pl-PL" sz="1800" b="1" i="1" baseline="-25000" smtClean="0">
                  <a:solidFill>
                    <a:srgbClr val="C00000"/>
                  </a:solidFill>
                </a:rPr>
                <a:t>2</a:t>
              </a:r>
              <a:endParaRPr lang="pl-PL" sz="1800" b="1" i="1">
                <a:solidFill>
                  <a:srgbClr val="C00000"/>
                </a:solidFill>
              </a:endParaRPr>
            </a:p>
          </p:txBody>
        </p:sp>
      </p:grpSp>
      <p:sp>
        <p:nvSpPr>
          <p:cNvPr id="33" name="Po_strz_2"/>
          <p:cNvSpPr txBox="1"/>
          <p:nvPr/>
        </p:nvSpPr>
        <p:spPr>
          <a:xfrm>
            <a:off x="3966346" y="1916832"/>
            <a:ext cx="79669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400" b="1" i="1" smtClean="0">
                <a:solidFill>
                  <a:srgbClr val="FF0000"/>
                </a:solidFill>
              </a:rPr>
              <a:t>=I</a:t>
            </a:r>
            <a:r>
              <a:rPr lang="pl-PL" sz="1800" b="1" i="1" baseline="-25000" smtClean="0">
                <a:solidFill>
                  <a:srgbClr val="FF0000"/>
                </a:solidFill>
              </a:rPr>
              <a:t>0</a:t>
            </a:r>
            <a:r>
              <a:rPr lang="pl-PL" sz="1400" b="1" i="1" smtClean="0">
                <a:solidFill>
                  <a:srgbClr val="FF0000"/>
                </a:solidFill>
              </a:rPr>
              <a:t> </a:t>
            </a:r>
            <a:r>
              <a:rPr lang="pl-PL" sz="1400" b="1" i="1">
                <a:solidFill>
                  <a:srgbClr val="FF0000"/>
                </a:solidFill>
              </a:rPr>
              <a:t>–</a:t>
            </a:r>
            <a:r>
              <a:rPr lang="pl-PL" sz="1400" b="1" i="1" smtClean="0">
                <a:solidFill>
                  <a:srgbClr val="FF0000"/>
                </a:solidFill>
              </a:rPr>
              <a:t> I</a:t>
            </a:r>
            <a:r>
              <a:rPr lang="pl-PL" sz="1400" b="1" i="1" baseline="-25000" smtClean="0">
                <a:solidFill>
                  <a:srgbClr val="FF0000"/>
                </a:solidFill>
              </a:rPr>
              <a:t>1</a:t>
            </a:r>
            <a:r>
              <a:rPr lang="pl-PL" sz="1400" b="1" i="1" smtClean="0">
                <a:solidFill>
                  <a:srgbClr val="FF0000"/>
                </a:solidFill>
              </a:rPr>
              <a:t> =0</a:t>
            </a:r>
            <a:endParaRPr lang="pl-PL" sz="1400" b="1" i="1">
              <a:solidFill>
                <a:srgbClr val="FF0000"/>
              </a:solidFill>
            </a:endParaRPr>
          </a:p>
        </p:txBody>
      </p:sp>
      <p:sp>
        <p:nvSpPr>
          <p:cNvPr id="23" name="Po_strz_1"/>
          <p:cNvSpPr txBox="1"/>
          <p:nvPr/>
        </p:nvSpPr>
        <p:spPr>
          <a:xfrm>
            <a:off x="2850222" y="1916832"/>
            <a:ext cx="109324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400" b="1" i="1" smtClean="0">
                <a:solidFill>
                  <a:srgbClr val="FF0000"/>
                </a:solidFill>
              </a:rPr>
              <a:t>I</a:t>
            </a:r>
            <a:r>
              <a:rPr lang="pl-PL" sz="1800" b="1" i="1" baseline="-25000" smtClean="0">
                <a:solidFill>
                  <a:srgbClr val="FF0000"/>
                </a:solidFill>
              </a:rPr>
              <a:t>0</a:t>
            </a:r>
            <a:r>
              <a:rPr lang="pl-PL" sz="1400" b="1" i="1" smtClean="0">
                <a:solidFill>
                  <a:srgbClr val="FF0000"/>
                </a:solidFill>
              </a:rPr>
              <a:t> +</a:t>
            </a:r>
            <a:r>
              <a:rPr lang="pl-PL" sz="1400" b="1" i="1">
                <a:solidFill>
                  <a:srgbClr val="FF0000"/>
                </a:solidFill>
              </a:rPr>
              <a:t> </a:t>
            </a:r>
            <a:r>
              <a:rPr lang="pl-PL" sz="1400" b="1" i="1" smtClean="0">
                <a:solidFill>
                  <a:srgbClr val="FF0000"/>
                </a:solidFill>
              </a:rPr>
              <a:t>a</a:t>
            </a:r>
            <a:r>
              <a:rPr lang="pl-PL" sz="1800" b="1" i="1" baseline="30000" smtClean="0">
                <a:solidFill>
                  <a:srgbClr val="FF0000"/>
                </a:solidFill>
              </a:rPr>
              <a:t>2</a:t>
            </a:r>
            <a:r>
              <a:rPr lang="pl-PL" sz="1400" b="1" i="1" smtClean="0">
                <a:solidFill>
                  <a:srgbClr val="FF0000"/>
                </a:solidFill>
              </a:rPr>
              <a:t>I</a:t>
            </a:r>
            <a:r>
              <a:rPr lang="pl-PL" sz="1400" b="1" i="1" baseline="-25000" smtClean="0">
                <a:solidFill>
                  <a:srgbClr val="FF0000"/>
                </a:solidFill>
              </a:rPr>
              <a:t>1</a:t>
            </a:r>
            <a:r>
              <a:rPr lang="pl-PL" sz="1400" b="1" i="1" smtClean="0">
                <a:solidFill>
                  <a:srgbClr val="FF0000"/>
                </a:solidFill>
              </a:rPr>
              <a:t> +a I</a:t>
            </a:r>
            <a:r>
              <a:rPr lang="pl-PL" sz="1400" b="1" i="1" baseline="-25000" smtClean="0">
                <a:solidFill>
                  <a:srgbClr val="FF0000"/>
                </a:solidFill>
              </a:rPr>
              <a:t>1</a:t>
            </a:r>
            <a:r>
              <a:rPr lang="pl-PL" sz="1400" b="1" i="1" smtClean="0">
                <a:solidFill>
                  <a:srgbClr val="FF0000"/>
                </a:solidFill>
              </a:rPr>
              <a:t> </a:t>
            </a:r>
            <a:endParaRPr lang="pl-PL" sz="1400" b="1" i="1">
              <a:solidFill>
                <a:srgbClr val="FF0000"/>
              </a:solidFill>
            </a:endParaRPr>
          </a:p>
        </p:txBody>
      </p:sp>
      <p:cxnSp>
        <p:nvCxnSpPr>
          <p:cNvPr id="28" name="Strzałka_2"/>
          <p:cNvCxnSpPr/>
          <p:nvPr/>
        </p:nvCxnSpPr>
        <p:spPr bwMode="auto">
          <a:xfrm flipH="1">
            <a:off x="3871158" y="728700"/>
            <a:ext cx="936104" cy="122413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5" name="Strzałka_1"/>
          <p:cNvCxnSpPr>
            <a:stCxn id="42" idx="1"/>
          </p:cNvCxnSpPr>
          <p:nvPr/>
        </p:nvCxnSpPr>
        <p:spPr bwMode="auto">
          <a:xfrm flipH="1" flipV="1">
            <a:off x="4896036" y="728700"/>
            <a:ext cx="2789789" cy="97239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11" name="Po_odj_4"/>
          <p:cNvGrpSpPr/>
          <p:nvPr/>
        </p:nvGrpSpPr>
        <p:grpSpPr>
          <a:xfrm>
            <a:off x="7272300" y="1593376"/>
            <a:ext cx="820688" cy="323456"/>
            <a:chOff x="7164288" y="1701388"/>
            <a:chExt cx="820688" cy="323456"/>
          </a:xfrm>
        </p:grpSpPr>
        <p:sp>
          <p:nvSpPr>
            <p:cNvPr id="40" name="Txt_Prąd_Nap"/>
            <p:cNvSpPr>
              <a:spLocks noChangeArrowheads="1"/>
            </p:cNvSpPr>
            <p:nvPr/>
          </p:nvSpPr>
          <p:spPr bwMode="auto">
            <a:xfrm>
              <a:off x="7177317" y="1840178"/>
              <a:ext cx="25648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200" b="1" i="1" smtClean="0">
                  <a:solidFill>
                    <a:srgbClr val="00B050"/>
                  </a:solidFill>
                  <a:latin typeface="Times New Roman" pitchFamily="18" charset="0"/>
                </a:rPr>
                <a:t>stąd</a:t>
              </a:r>
              <a:endParaRPr kumimoji="0" lang="pl-PL" altLang="pl-PL" sz="1200" b="1" i="1">
                <a:solidFill>
                  <a:srgbClr val="00B050"/>
                </a:solidFill>
                <a:latin typeface="Times New Roman" pitchFamily="18" charset="0"/>
              </a:endParaRPr>
            </a:p>
          </p:txBody>
        </p:sp>
        <p:sp>
          <p:nvSpPr>
            <p:cNvPr id="41" name="Strz_I"/>
            <p:cNvSpPr/>
            <p:nvPr/>
          </p:nvSpPr>
          <p:spPr bwMode="auto">
            <a:xfrm>
              <a:off x="7164288" y="1772816"/>
              <a:ext cx="216000" cy="72008"/>
            </a:xfrm>
            <a:prstGeom prst="rightArrow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42" name="pole tekstowe 41"/>
            <p:cNvSpPr txBox="1"/>
            <p:nvPr/>
          </p:nvSpPr>
          <p:spPr>
            <a:xfrm>
              <a:off x="7577813" y="1701388"/>
              <a:ext cx="407163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1400" b="1" i="1" smtClean="0">
                  <a:solidFill>
                    <a:srgbClr val="FF0000"/>
                  </a:solidFill>
                </a:rPr>
                <a:t>I</a:t>
              </a:r>
              <a:r>
                <a:rPr lang="pl-PL" sz="1400" b="1" i="1" baseline="-25000" smtClean="0">
                  <a:solidFill>
                    <a:srgbClr val="FF0000"/>
                  </a:solidFill>
                </a:rPr>
                <a:t>1</a:t>
              </a:r>
              <a:r>
                <a:rPr lang="pl-PL" sz="1400" b="1" i="1" smtClean="0">
                  <a:solidFill>
                    <a:srgbClr val="FF0000"/>
                  </a:solidFill>
                </a:rPr>
                <a:t> =I</a:t>
              </a:r>
              <a:r>
                <a:rPr lang="pl-PL" sz="1400" b="1" i="1" baseline="-25000" smtClean="0">
                  <a:solidFill>
                    <a:srgbClr val="FF0000"/>
                  </a:solidFill>
                </a:rPr>
                <a:t>2</a:t>
              </a:r>
              <a:endParaRPr lang="pl-PL" sz="1400" b="1" i="1">
                <a:solidFill>
                  <a:srgbClr val="FF0000"/>
                </a:solidFill>
              </a:endParaRPr>
            </a:p>
          </p:txBody>
        </p:sp>
      </p:grpSp>
      <p:sp>
        <p:nvSpPr>
          <p:cNvPr id="19" name="Po_Odj_3"/>
          <p:cNvSpPr txBox="1"/>
          <p:nvPr/>
        </p:nvSpPr>
        <p:spPr>
          <a:xfrm>
            <a:off x="4391980" y="1592796"/>
            <a:ext cx="281487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400" b="1" i="1" smtClean="0">
                <a:solidFill>
                  <a:srgbClr val="FF0000"/>
                </a:solidFill>
              </a:rPr>
              <a:t>= (a</a:t>
            </a:r>
            <a:r>
              <a:rPr lang="pl-PL" sz="1800" b="1" i="1" baseline="30000" smtClean="0">
                <a:solidFill>
                  <a:srgbClr val="FF0000"/>
                </a:solidFill>
              </a:rPr>
              <a:t>2</a:t>
            </a:r>
            <a:r>
              <a:rPr lang="pl-PL" sz="1400" b="1" i="1" smtClean="0">
                <a:solidFill>
                  <a:srgbClr val="FF0000"/>
                </a:solidFill>
              </a:rPr>
              <a:t>-a)I</a:t>
            </a:r>
            <a:r>
              <a:rPr lang="pl-PL" sz="1400" b="1" i="1" baseline="-25000" smtClean="0">
                <a:solidFill>
                  <a:srgbClr val="FF0000"/>
                </a:solidFill>
              </a:rPr>
              <a:t>1</a:t>
            </a:r>
            <a:r>
              <a:rPr lang="pl-PL" sz="1400" b="1" i="1" smtClean="0">
                <a:solidFill>
                  <a:srgbClr val="FF0000"/>
                </a:solidFill>
              </a:rPr>
              <a:t> +( a</a:t>
            </a:r>
            <a:r>
              <a:rPr lang="pl-PL" sz="1400" b="1" i="1">
                <a:solidFill>
                  <a:srgbClr val="FF0000"/>
                </a:solidFill>
              </a:rPr>
              <a:t> </a:t>
            </a:r>
            <a:r>
              <a:rPr lang="pl-PL" sz="1400" b="1" i="1" smtClean="0">
                <a:solidFill>
                  <a:srgbClr val="FF0000"/>
                </a:solidFill>
              </a:rPr>
              <a:t>-a</a:t>
            </a:r>
            <a:r>
              <a:rPr lang="pl-PL" sz="1800" b="1" i="1" baseline="30000" smtClean="0">
                <a:solidFill>
                  <a:srgbClr val="FF0000"/>
                </a:solidFill>
              </a:rPr>
              <a:t>2</a:t>
            </a:r>
            <a:r>
              <a:rPr lang="pl-PL" sz="1400" b="1" i="1" smtClean="0">
                <a:solidFill>
                  <a:srgbClr val="FF0000"/>
                </a:solidFill>
              </a:rPr>
              <a:t>)I</a:t>
            </a:r>
            <a:r>
              <a:rPr lang="pl-PL" sz="1400" b="1" i="1" baseline="-25000" smtClean="0">
                <a:solidFill>
                  <a:srgbClr val="FF0000"/>
                </a:solidFill>
              </a:rPr>
              <a:t>2</a:t>
            </a:r>
            <a:r>
              <a:rPr lang="pl-PL" sz="1400" b="1" i="1">
                <a:solidFill>
                  <a:srgbClr val="FF0000"/>
                </a:solidFill>
              </a:rPr>
              <a:t>= </a:t>
            </a:r>
            <a:r>
              <a:rPr lang="pl-PL" sz="1400" b="1" i="1" smtClean="0">
                <a:solidFill>
                  <a:srgbClr val="FF0000"/>
                </a:solidFill>
              </a:rPr>
              <a:t>-</a:t>
            </a:r>
            <a:r>
              <a:rPr lang="pl-PL" sz="1400" b="1" i="1">
                <a:solidFill>
                  <a:srgbClr val="FF0000"/>
                </a:solidFill>
              </a:rPr>
              <a:t>√</a:t>
            </a:r>
            <a:r>
              <a:rPr lang="pl-PL" sz="1400" b="1" i="1" smtClean="0">
                <a:solidFill>
                  <a:srgbClr val="FF0000"/>
                </a:solidFill>
              </a:rPr>
              <a:t>3I</a:t>
            </a:r>
            <a:r>
              <a:rPr lang="pl-PL" sz="1400" b="1" i="1" baseline="-25000" smtClean="0">
                <a:solidFill>
                  <a:srgbClr val="FF0000"/>
                </a:solidFill>
              </a:rPr>
              <a:t>1</a:t>
            </a:r>
            <a:r>
              <a:rPr lang="pl-PL" sz="1400" b="1" i="1">
                <a:solidFill>
                  <a:srgbClr val="FF0000"/>
                </a:solidFill>
              </a:rPr>
              <a:t>+ √</a:t>
            </a:r>
            <a:r>
              <a:rPr lang="pl-PL" sz="1400" b="1" i="1" smtClean="0">
                <a:solidFill>
                  <a:srgbClr val="FF0000"/>
                </a:solidFill>
              </a:rPr>
              <a:t>3I</a:t>
            </a:r>
            <a:r>
              <a:rPr lang="pl-PL" sz="1400" b="1" i="1" baseline="-25000" smtClean="0">
                <a:solidFill>
                  <a:srgbClr val="FF0000"/>
                </a:solidFill>
              </a:rPr>
              <a:t>2 </a:t>
            </a:r>
            <a:r>
              <a:rPr lang="pl-PL" sz="1400" b="1" i="1" smtClean="0">
                <a:solidFill>
                  <a:srgbClr val="FF0000"/>
                </a:solidFill>
              </a:rPr>
              <a:t>=0</a:t>
            </a:r>
            <a:endParaRPr lang="pl-PL" sz="1400" b="1" i="1">
              <a:solidFill>
                <a:srgbClr val="FF0000"/>
              </a:solidFill>
            </a:endParaRPr>
          </a:p>
        </p:txBody>
      </p:sp>
      <p:sp>
        <p:nvSpPr>
          <p:cNvPr id="13" name="Po_odj_2"/>
          <p:cNvSpPr txBox="1"/>
          <p:nvPr/>
        </p:nvSpPr>
        <p:spPr>
          <a:xfrm>
            <a:off x="5190253" y="1305344"/>
            <a:ext cx="193803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400" b="1" i="1" smtClean="0">
                <a:solidFill>
                  <a:srgbClr val="FF0000"/>
                </a:solidFill>
              </a:rPr>
              <a:t>= a</a:t>
            </a:r>
            <a:r>
              <a:rPr lang="pl-PL" sz="1800" b="1" i="1" baseline="30000" smtClean="0">
                <a:solidFill>
                  <a:srgbClr val="FF0000"/>
                </a:solidFill>
              </a:rPr>
              <a:t>2</a:t>
            </a:r>
            <a:r>
              <a:rPr lang="pl-PL" sz="1400" b="1" i="1" smtClean="0">
                <a:solidFill>
                  <a:srgbClr val="FF0000"/>
                </a:solidFill>
              </a:rPr>
              <a:t>I</a:t>
            </a:r>
            <a:r>
              <a:rPr lang="pl-PL" sz="1400" b="1" i="1" baseline="-25000" smtClean="0">
                <a:solidFill>
                  <a:srgbClr val="FF0000"/>
                </a:solidFill>
              </a:rPr>
              <a:t>1</a:t>
            </a:r>
            <a:r>
              <a:rPr lang="pl-PL" sz="1400" b="1" i="1" smtClean="0">
                <a:solidFill>
                  <a:srgbClr val="FF0000"/>
                </a:solidFill>
              </a:rPr>
              <a:t> – a I</a:t>
            </a:r>
            <a:r>
              <a:rPr lang="pl-PL" sz="1400" b="1" i="1" baseline="-25000" smtClean="0">
                <a:solidFill>
                  <a:srgbClr val="FF0000"/>
                </a:solidFill>
              </a:rPr>
              <a:t>1</a:t>
            </a:r>
            <a:r>
              <a:rPr lang="pl-PL" sz="1400" b="1" i="1">
                <a:solidFill>
                  <a:srgbClr val="FF0000"/>
                </a:solidFill>
              </a:rPr>
              <a:t>+</a:t>
            </a:r>
            <a:r>
              <a:rPr lang="pl-PL" sz="1400" b="1" i="1" smtClean="0">
                <a:solidFill>
                  <a:srgbClr val="FF0000"/>
                </a:solidFill>
              </a:rPr>
              <a:t> aI</a:t>
            </a:r>
            <a:r>
              <a:rPr lang="pl-PL" sz="1400" b="1" i="1" baseline="-25000" smtClean="0">
                <a:solidFill>
                  <a:srgbClr val="FF0000"/>
                </a:solidFill>
              </a:rPr>
              <a:t>2</a:t>
            </a:r>
            <a:r>
              <a:rPr lang="pl-PL" sz="1400" b="1" i="1" smtClean="0">
                <a:solidFill>
                  <a:srgbClr val="FF0000"/>
                </a:solidFill>
              </a:rPr>
              <a:t>- a</a:t>
            </a:r>
            <a:r>
              <a:rPr lang="pl-PL" sz="1800" b="1" i="1" baseline="30000" smtClean="0">
                <a:solidFill>
                  <a:srgbClr val="FF0000"/>
                </a:solidFill>
              </a:rPr>
              <a:t>2</a:t>
            </a:r>
            <a:r>
              <a:rPr lang="pl-PL" sz="1400" b="1" i="1" smtClean="0">
                <a:solidFill>
                  <a:srgbClr val="FF0000"/>
                </a:solidFill>
              </a:rPr>
              <a:t> I</a:t>
            </a:r>
            <a:r>
              <a:rPr lang="pl-PL" sz="1400" b="1" i="1" baseline="-25000" smtClean="0">
                <a:solidFill>
                  <a:srgbClr val="FF0000"/>
                </a:solidFill>
              </a:rPr>
              <a:t>2</a:t>
            </a:r>
            <a:r>
              <a:rPr lang="pl-PL" sz="1400" b="1" i="1" smtClean="0">
                <a:solidFill>
                  <a:srgbClr val="FF0000"/>
                </a:solidFill>
              </a:rPr>
              <a:t> = </a:t>
            </a:r>
            <a:endParaRPr lang="pl-PL" sz="1400" b="1" i="1">
              <a:solidFill>
                <a:srgbClr val="FF0000"/>
              </a:solidFill>
            </a:endParaRPr>
          </a:p>
        </p:txBody>
      </p:sp>
      <p:sp>
        <p:nvSpPr>
          <p:cNvPr id="10" name="Po_odj_1"/>
          <p:cNvSpPr txBox="1"/>
          <p:nvPr/>
        </p:nvSpPr>
        <p:spPr>
          <a:xfrm>
            <a:off x="2322273" y="1305344"/>
            <a:ext cx="286777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400" b="1" i="1" smtClean="0">
                <a:solidFill>
                  <a:srgbClr val="FF0000"/>
                </a:solidFill>
              </a:rPr>
              <a:t>0 = I</a:t>
            </a:r>
            <a:r>
              <a:rPr lang="pl-PL" sz="1400" b="1" i="1" baseline="-25000" smtClean="0">
                <a:solidFill>
                  <a:srgbClr val="FF0000"/>
                </a:solidFill>
              </a:rPr>
              <a:t>b</a:t>
            </a:r>
            <a:r>
              <a:rPr lang="pl-PL" sz="1400" b="1" i="1" smtClean="0">
                <a:solidFill>
                  <a:srgbClr val="FF0000"/>
                </a:solidFill>
              </a:rPr>
              <a:t>- I</a:t>
            </a:r>
            <a:r>
              <a:rPr lang="pl-PL" sz="1400" b="1" i="1" baseline="-25000" smtClean="0">
                <a:solidFill>
                  <a:srgbClr val="FF0000"/>
                </a:solidFill>
              </a:rPr>
              <a:t>c</a:t>
            </a:r>
            <a:r>
              <a:rPr lang="pl-PL" sz="1400" b="1" i="1" smtClean="0">
                <a:solidFill>
                  <a:srgbClr val="FF0000"/>
                </a:solidFill>
              </a:rPr>
              <a:t>= I</a:t>
            </a:r>
            <a:r>
              <a:rPr lang="pl-PL" sz="1400" b="1" i="1" baseline="-25000" smtClean="0">
                <a:solidFill>
                  <a:srgbClr val="FF0000"/>
                </a:solidFill>
              </a:rPr>
              <a:t>0</a:t>
            </a:r>
            <a:r>
              <a:rPr lang="pl-PL" sz="1400" b="1" i="1" smtClean="0">
                <a:solidFill>
                  <a:srgbClr val="FF0000"/>
                </a:solidFill>
              </a:rPr>
              <a:t>- I</a:t>
            </a:r>
            <a:r>
              <a:rPr lang="pl-PL" sz="1400" b="1" i="1" baseline="-25000" smtClean="0">
                <a:solidFill>
                  <a:srgbClr val="FF0000"/>
                </a:solidFill>
              </a:rPr>
              <a:t>0</a:t>
            </a:r>
            <a:r>
              <a:rPr lang="pl-PL" sz="1400" b="1" i="1" smtClean="0">
                <a:solidFill>
                  <a:srgbClr val="FF0000"/>
                </a:solidFill>
              </a:rPr>
              <a:t> +a</a:t>
            </a:r>
            <a:r>
              <a:rPr lang="pl-PL" sz="1800" b="1" i="1" baseline="30000" smtClean="0">
                <a:solidFill>
                  <a:srgbClr val="FF0000"/>
                </a:solidFill>
              </a:rPr>
              <a:t>2</a:t>
            </a:r>
            <a:r>
              <a:rPr lang="pl-PL" sz="1400" b="1" i="1" smtClean="0">
                <a:solidFill>
                  <a:srgbClr val="FF0000"/>
                </a:solidFill>
              </a:rPr>
              <a:t>I</a:t>
            </a:r>
            <a:r>
              <a:rPr lang="pl-PL" sz="1400" b="1" i="1" baseline="-25000" smtClean="0">
                <a:solidFill>
                  <a:srgbClr val="FF0000"/>
                </a:solidFill>
              </a:rPr>
              <a:t>1</a:t>
            </a:r>
            <a:r>
              <a:rPr lang="pl-PL" sz="1400" b="1" i="1">
                <a:solidFill>
                  <a:srgbClr val="FF0000"/>
                </a:solidFill>
              </a:rPr>
              <a:t> – aI</a:t>
            </a:r>
            <a:r>
              <a:rPr lang="pl-PL" sz="1400" b="1" i="1" baseline="-25000">
                <a:solidFill>
                  <a:srgbClr val="FF0000"/>
                </a:solidFill>
              </a:rPr>
              <a:t>1 </a:t>
            </a:r>
            <a:r>
              <a:rPr lang="pl-PL" sz="1400" b="1" i="1" smtClean="0">
                <a:solidFill>
                  <a:srgbClr val="FF0000"/>
                </a:solidFill>
              </a:rPr>
              <a:t>+</a:t>
            </a:r>
            <a:r>
              <a:rPr lang="pl-PL" sz="1400" b="1" i="1">
                <a:solidFill>
                  <a:srgbClr val="FF0000"/>
                </a:solidFill>
              </a:rPr>
              <a:t>a I</a:t>
            </a:r>
            <a:r>
              <a:rPr lang="pl-PL" sz="1400" b="1" i="1" baseline="-25000">
                <a:solidFill>
                  <a:srgbClr val="FF0000"/>
                </a:solidFill>
              </a:rPr>
              <a:t>2 </a:t>
            </a:r>
            <a:r>
              <a:rPr lang="pl-PL" sz="1400" b="1" i="1" smtClean="0">
                <a:solidFill>
                  <a:srgbClr val="FF0000"/>
                </a:solidFill>
              </a:rPr>
              <a:t>-a</a:t>
            </a:r>
            <a:r>
              <a:rPr lang="pl-PL" sz="1800" b="1" i="1" baseline="30000" smtClean="0">
                <a:solidFill>
                  <a:srgbClr val="FF0000"/>
                </a:solidFill>
              </a:rPr>
              <a:t>2</a:t>
            </a:r>
            <a:r>
              <a:rPr lang="pl-PL" sz="1400" b="1" i="1" smtClean="0">
                <a:solidFill>
                  <a:srgbClr val="FF0000"/>
                </a:solidFill>
              </a:rPr>
              <a:t> I</a:t>
            </a:r>
            <a:r>
              <a:rPr lang="pl-PL" sz="1400" b="1" i="1" baseline="-25000" smtClean="0">
                <a:solidFill>
                  <a:srgbClr val="FF0000"/>
                </a:solidFill>
              </a:rPr>
              <a:t>2</a:t>
            </a:r>
            <a:r>
              <a:rPr lang="pl-PL" sz="1400" b="1" i="1" smtClean="0">
                <a:solidFill>
                  <a:srgbClr val="FF0000"/>
                </a:solidFill>
              </a:rPr>
              <a:t> </a:t>
            </a:r>
            <a:endParaRPr lang="pl-PL" sz="1400" b="1" i="1">
              <a:solidFill>
                <a:srgbClr val="FF0000"/>
              </a:solidFill>
            </a:endParaRPr>
          </a:p>
        </p:txBody>
      </p:sp>
      <p:sp>
        <p:nvSpPr>
          <p:cNvPr id="8" name="Txt_po_odjęciu"/>
          <p:cNvSpPr>
            <a:spLocks noChangeArrowheads="1"/>
          </p:cNvSpPr>
          <p:nvPr/>
        </p:nvSpPr>
        <p:spPr bwMode="auto">
          <a:xfrm>
            <a:off x="1259632" y="1305344"/>
            <a:ext cx="10499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 smtClean="0">
                <a:solidFill>
                  <a:srgbClr val="00B050"/>
                </a:solidFill>
                <a:latin typeface="Times New Roman" pitchFamily="18" charset="0"/>
              </a:rPr>
              <a:t>po odjęciu I</a:t>
            </a:r>
            <a:r>
              <a:rPr kumimoji="0" lang="pl-PL" altLang="pl-PL" sz="1200" b="1" i="1" baseline="-25000" smtClean="0">
                <a:solidFill>
                  <a:srgbClr val="00B050"/>
                </a:solidFill>
                <a:latin typeface="Times New Roman" pitchFamily="18" charset="0"/>
              </a:rPr>
              <a:t>b</a:t>
            </a:r>
            <a:r>
              <a:rPr kumimoji="0" lang="pl-PL" altLang="pl-PL" sz="1200" b="1" i="1" smtClean="0">
                <a:solidFill>
                  <a:srgbClr val="00B050"/>
                </a:solidFill>
                <a:latin typeface="Times New Roman" pitchFamily="18" charset="0"/>
              </a:rPr>
              <a:t>- I</a:t>
            </a:r>
            <a:r>
              <a:rPr kumimoji="0" lang="pl-PL" altLang="pl-PL" sz="1200" b="1" i="1" baseline="-25000" smtClean="0">
                <a:solidFill>
                  <a:srgbClr val="00B050"/>
                </a:solidFill>
                <a:latin typeface="Times New Roman" pitchFamily="18" charset="0"/>
              </a:rPr>
              <a:t>c</a:t>
            </a:r>
            <a:r>
              <a:rPr kumimoji="0" lang="pl-PL" altLang="pl-PL" sz="1200" b="1" i="1" smtClean="0">
                <a:solidFill>
                  <a:srgbClr val="00B050"/>
                </a:solidFill>
                <a:latin typeface="Times New Roman" pitchFamily="18" charset="0"/>
              </a:rPr>
              <a:t>:</a:t>
            </a:r>
            <a:endParaRPr kumimoji="0" lang="pl-PL" altLang="pl-PL" sz="1200" b="1" i="1">
              <a:solidFill>
                <a:srgbClr val="00B050"/>
              </a:solidFill>
              <a:latin typeface="Times New Roman" pitchFamily="18" charset="0"/>
            </a:endParaRPr>
          </a:p>
        </p:txBody>
      </p:sp>
      <p:grpSp>
        <p:nvGrpSpPr>
          <p:cNvPr id="17" name="aa2"/>
          <p:cNvGrpSpPr/>
          <p:nvPr/>
        </p:nvGrpSpPr>
        <p:grpSpPr>
          <a:xfrm>
            <a:off x="6804248" y="541289"/>
            <a:ext cx="1783521" cy="403435"/>
            <a:chOff x="5977274" y="404664"/>
            <a:chExt cx="1783521" cy="403435"/>
          </a:xfrm>
        </p:grpSpPr>
        <p:graphicFrame>
          <p:nvGraphicFramePr>
            <p:cNvPr id="34" name="Obiek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28637"/>
                </p:ext>
              </p:extLst>
            </p:nvPr>
          </p:nvGraphicFramePr>
          <p:xfrm>
            <a:off x="5977274" y="404664"/>
            <a:ext cx="834390" cy="3886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97" name="Równanie" r:id="rId10" imgW="927100" imgH="431800" progId="Equation.3">
                    <p:embed/>
                  </p:oleObj>
                </mc:Choice>
                <mc:Fallback>
                  <p:oleObj name="Równanie" r:id="rId10" imgW="9271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77274" y="404664"/>
                          <a:ext cx="834390" cy="3886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iek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3770773"/>
                </p:ext>
              </p:extLst>
            </p:nvPr>
          </p:nvGraphicFramePr>
          <p:xfrm>
            <a:off x="6858131" y="419623"/>
            <a:ext cx="902664" cy="3884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98" name="Równanie" r:id="rId12" imgW="1002960" imgH="431640" progId="Equation.3">
                    <p:embed/>
                  </p:oleObj>
                </mc:Choice>
                <mc:Fallback>
                  <p:oleObj name="Równanie" r:id="rId12" imgW="100296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131" y="419623"/>
                          <a:ext cx="902664" cy="3884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1" name="Mac_S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892310"/>
              </p:ext>
            </p:extLst>
          </p:nvPr>
        </p:nvGraphicFramePr>
        <p:xfrm>
          <a:off x="5605562" y="423863"/>
          <a:ext cx="982662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9" name="Równanie" r:id="rId14" imgW="1091880" imgH="711000" progId="Equation.3">
                  <p:embed/>
                </p:oleObj>
              </mc:Choice>
              <mc:Fallback>
                <p:oleObj name="Równanie" r:id="rId14" imgW="1091880" imgH="711000" progId="Equation.3">
                  <p:embed/>
                  <p:pic>
                    <p:nvPicPr>
                      <p:cNvPr id="0" name="Obiek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5562" y="423863"/>
                        <a:ext cx="982662" cy="63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Txt_IbIc"/>
          <p:cNvGrpSpPr/>
          <p:nvPr/>
        </p:nvGrpSpPr>
        <p:grpSpPr>
          <a:xfrm>
            <a:off x="3604985" y="550212"/>
            <a:ext cx="1670329" cy="441340"/>
            <a:chOff x="1907704" y="791416"/>
            <a:chExt cx="1670329" cy="441340"/>
          </a:xfrm>
        </p:grpSpPr>
        <p:sp>
          <p:nvSpPr>
            <p:cNvPr id="3" name="pole tekstowe 2"/>
            <p:cNvSpPr txBox="1"/>
            <p:nvPr/>
          </p:nvSpPr>
          <p:spPr>
            <a:xfrm>
              <a:off x="1907704" y="791416"/>
              <a:ext cx="1670329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1400" b="1" i="1" smtClean="0">
                  <a:solidFill>
                    <a:srgbClr val="FF0000"/>
                  </a:solidFill>
                </a:rPr>
                <a:t>I</a:t>
              </a:r>
              <a:r>
                <a:rPr lang="pl-PL" sz="1800" b="1" i="1" baseline="-25000" smtClean="0">
                  <a:solidFill>
                    <a:srgbClr val="FF0000"/>
                  </a:solidFill>
                </a:rPr>
                <a:t>b</a:t>
              </a:r>
              <a:r>
                <a:rPr lang="pl-PL" sz="1400" b="1" i="1" baseline="-25000" smtClean="0">
                  <a:solidFill>
                    <a:srgbClr val="FF0000"/>
                  </a:solidFill>
                </a:rPr>
                <a:t> </a:t>
              </a:r>
              <a:r>
                <a:rPr lang="pl-PL" sz="1400" b="1" i="1" smtClean="0">
                  <a:solidFill>
                    <a:srgbClr val="FF0000"/>
                  </a:solidFill>
                </a:rPr>
                <a:t>= I</a:t>
              </a:r>
              <a:r>
                <a:rPr lang="pl-PL" sz="1800" b="1" i="1" baseline="-25000" smtClean="0">
                  <a:solidFill>
                    <a:srgbClr val="FF0000"/>
                  </a:solidFill>
                </a:rPr>
                <a:t>0</a:t>
              </a:r>
              <a:r>
                <a:rPr lang="pl-PL" sz="1400" b="1" i="1" smtClean="0">
                  <a:solidFill>
                    <a:srgbClr val="FF0000"/>
                  </a:solidFill>
                </a:rPr>
                <a:t> +</a:t>
              </a:r>
              <a:r>
                <a:rPr lang="pl-PL" sz="1400" b="1" i="1">
                  <a:solidFill>
                    <a:srgbClr val="FF0000"/>
                  </a:solidFill>
                </a:rPr>
                <a:t> </a:t>
              </a:r>
              <a:r>
                <a:rPr lang="pl-PL" sz="1400" b="1" i="1" smtClean="0">
                  <a:solidFill>
                    <a:srgbClr val="FF0000"/>
                  </a:solidFill>
                </a:rPr>
                <a:t>a</a:t>
              </a:r>
              <a:r>
                <a:rPr lang="pl-PL" sz="1800" b="1" i="1" baseline="30000" smtClean="0">
                  <a:solidFill>
                    <a:srgbClr val="FF0000"/>
                  </a:solidFill>
                </a:rPr>
                <a:t>2</a:t>
              </a:r>
              <a:r>
                <a:rPr lang="pl-PL" sz="1400" b="1" i="1" smtClean="0">
                  <a:solidFill>
                    <a:srgbClr val="FF0000"/>
                  </a:solidFill>
                </a:rPr>
                <a:t>I</a:t>
              </a:r>
              <a:r>
                <a:rPr lang="pl-PL" sz="1400" b="1" i="1" baseline="-25000" smtClean="0">
                  <a:solidFill>
                    <a:srgbClr val="FF0000"/>
                  </a:solidFill>
                </a:rPr>
                <a:t>1</a:t>
              </a:r>
              <a:r>
                <a:rPr lang="pl-PL" sz="1400" b="1" i="1" smtClean="0">
                  <a:solidFill>
                    <a:srgbClr val="FF0000"/>
                  </a:solidFill>
                </a:rPr>
                <a:t> +a I</a:t>
              </a:r>
              <a:r>
                <a:rPr lang="pl-PL" sz="1400" b="1" i="1" baseline="-25000" smtClean="0">
                  <a:solidFill>
                    <a:srgbClr val="FF0000"/>
                  </a:solidFill>
                </a:rPr>
                <a:t>2</a:t>
              </a:r>
              <a:r>
                <a:rPr lang="pl-PL" sz="1400" b="1" i="1" smtClean="0">
                  <a:solidFill>
                    <a:srgbClr val="FF0000"/>
                  </a:solidFill>
                </a:rPr>
                <a:t> =0</a:t>
              </a:r>
              <a:endParaRPr lang="pl-PL" sz="1400" b="1" i="1">
                <a:solidFill>
                  <a:srgbClr val="FF0000"/>
                </a:solidFill>
              </a:endParaRPr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1907704" y="1017312"/>
              <a:ext cx="1603003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1400" b="1" i="1" smtClean="0">
                  <a:solidFill>
                    <a:srgbClr val="FF0000"/>
                  </a:solidFill>
                </a:rPr>
                <a:t>I</a:t>
              </a:r>
              <a:r>
                <a:rPr lang="pl-PL" sz="1800" b="1" i="1" baseline="-25000" smtClean="0">
                  <a:solidFill>
                    <a:srgbClr val="FF0000"/>
                  </a:solidFill>
                </a:rPr>
                <a:t>c</a:t>
              </a:r>
              <a:r>
                <a:rPr lang="pl-PL" sz="1400" b="1" i="1" baseline="-25000" smtClean="0">
                  <a:solidFill>
                    <a:srgbClr val="FF0000"/>
                  </a:solidFill>
                </a:rPr>
                <a:t> </a:t>
              </a:r>
              <a:r>
                <a:rPr lang="pl-PL" sz="1400" b="1" i="1" smtClean="0">
                  <a:solidFill>
                    <a:srgbClr val="FF0000"/>
                  </a:solidFill>
                </a:rPr>
                <a:t>= I</a:t>
              </a:r>
              <a:r>
                <a:rPr lang="pl-PL" sz="1800" b="1" i="1" baseline="-25000" smtClean="0">
                  <a:solidFill>
                    <a:srgbClr val="FF0000"/>
                  </a:solidFill>
                </a:rPr>
                <a:t>0</a:t>
              </a:r>
              <a:r>
                <a:rPr lang="pl-PL" sz="1400" b="1" i="1" smtClean="0">
                  <a:solidFill>
                    <a:srgbClr val="FF0000"/>
                  </a:solidFill>
                </a:rPr>
                <a:t> +</a:t>
              </a:r>
              <a:r>
                <a:rPr lang="pl-PL" sz="1400" b="1" i="1">
                  <a:solidFill>
                    <a:srgbClr val="FF0000"/>
                  </a:solidFill>
                </a:rPr>
                <a:t> </a:t>
              </a:r>
              <a:r>
                <a:rPr lang="pl-PL" sz="1400" b="1" i="1" smtClean="0">
                  <a:solidFill>
                    <a:srgbClr val="FF0000"/>
                  </a:solidFill>
                </a:rPr>
                <a:t>aI</a:t>
              </a:r>
              <a:r>
                <a:rPr lang="pl-PL" sz="1400" b="1" i="1" baseline="-25000" smtClean="0">
                  <a:solidFill>
                    <a:srgbClr val="FF0000"/>
                  </a:solidFill>
                </a:rPr>
                <a:t>1</a:t>
              </a:r>
              <a:r>
                <a:rPr lang="pl-PL" sz="1400" b="1" i="1" smtClean="0">
                  <a:solidFill>
                    <a:srgbClr val="FF0000"/>
                  </a:solidFill>
                </a:rPr>
                <a:t> +a</a:t>
              </a:r>
              <a:r>
                <a:rPr lang="pl-PL" sz="1800" b="1" i="1" baseline="30000" smtClean="0">
                  <a:solidFill>
                    <a:srgbClr val="FF0000"/>
                  </a:solidFill>
                </a:rPr>
                <a:t>2</a:t>
              </a:r>
              <a:r>
                <a:rPr lang="pl-PL" sz="1400" b="1" i="1" smtClean="0">
                  <a:solidFill>
                    <a:srgbClr val="FF0000"/>
                  </a:solidFill>
                </a:rPr>
                <a:t> I</a:t>
              </a:r>
              <a:r>
                <a:rPr lang="pl-PL" sz="1400" b="1" i="1" baseline="-25000" smtClean="0">
                  <a:solidFill>
                    <a:srgbClr val="FF0000"/>
                  </a:solidFill>
                </a:rPr>
                <a:t>2</a:t>
              </a:r>
              <a:r>
                <a:rPr lang="pl-PL" sz="1400" b="1" i="1" smtClean="0">
                  <a:solidFill>
                    <a:srgbClr val="FF0000"/>
                  </a:solidFill>
                </a:rPr>
                <a:t> =0</a:t>
              </a:r>
              <a:endParaRPr lang="pl-PL" sz="1400" b="1" i="1">
                <a:solidFill>
                  <a:srgbClr val="FF0000"/>
                </a:solidFill>
              </a:endParaRPr>
            </a:p>
          </p:txBody>
        </p:sp>
      </p:grpSp>
      <p:sp>
        <p:nvSpPr>
          <p:cNvPr id="6" name="Strz_I"/>
          <p:cNvSpPr/>
          <p:nvPr/>
        </p:nvSpPr>
        <p:spPr bwMode="auto">
          <a:xfrm>
            <a:off x="3185785" y="739524"/>
            <a:ext cx="216000" cy="72008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xt[Iabc]"/>
              <p:cNvSpPr txBox="1"/>
              <p:nvPr/>
            </p:nvSpPr>
            <p:spPr>
              <a:xfrm>
                <a:off x="2236833" y="404664"/>
                <a:ext cx="956864" cy="8749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l-PL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16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160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pl-PL" sz="16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≠</m:t>
                                </m:r>
                                <m:r>
                                  <a:rPr lang="pl-PL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1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sub>
                                </m:sSub>
                                <m:r>
                                  <a:rPr lang="pl-PL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1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pl-PL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=0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/>
              </a:p>
            </p:txBody>
          </p:sp>
        </mc:Choice>
        <mc:Fallback xmlns="">
          <p:sp>
            <p:nvSpPr>
              <p:cNvPr id="4" name="Txt[Iabc]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833" y="404664"/>
                <a:ext cx="956864" cy="87492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ytuł"/>
          <p:cNvSpPr txBox="1">
            <a:spLocks noChangeArrowheads="1"/>
          </p:cNvSpPr>
          <p:nvPr/>
        </p:nvSpPr>
        <p:spPr bwMode="auto">
          <a:xfrm>
            <a:off x="3677525" y="188640"/>
            <a:ext cx="178895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Zwarcia jednofazowe</a:t>
            </a:r>
            <a:endParaRPr kumimoji="1" lang="pl-PL" sz="1400" b="1" i="1" ker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4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138" grpId="0"/>
      <p:bldP spid="114" grpId="0"/>
      <p:bldP spid="47" grpId="0" animBg="1"/>
      <p:bldP spid="5" grpId="0"/>
      <p:bldP spid="33" grpId="0"/>
      <p:bldP spid="23" grpId="0"/>
      <p:bldP spid="19" grpId="0"/>
      <p:bldP spid="13" grpId="0"/>
      <p:bldP spid="10" grpId="0"/>
      <p:bldP spid="8" grpId="0"/>
      <p:bldP spid="6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052" name="a=-1/2.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37147"/>
              </p:ext>
            </p:extLst>
          </p:nvPr>
        </p:nvGraphicFramePr>
        <p:xfrm>
          <a:off x="4848733" y="5553236"/>
          <a:ext cx="24669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" name="Równanie" r:id="rId3" imgW="2463800" imgH="469900" progId="Equation.3">
                  <p:embed/>
                </p:oleObj>
              </mc:Choice>
              <mc:Fallback>
                <p:oleObj name="Równanie" r:id="rId3" imgW="24638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8733" y="5553236"/>
                        <a:ext cx="2466975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050" name="Skł_Faz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51709"/>
              </p:ext>
            </p:extLst>
          </p:nvPr>
        </p:nvGraphicFramePr>
        <p:xfrm>
          <a:off x="4752020" y="4672013"/>
          <a:ext cx="429577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" name="Równanie" r:id="rId5" imgW="4292600" imgH="825500" progId="Equation.3">
                  <p:embed/>
                </p:oleObj>
              </mc:Choice>
              <mc:Fallback>
                <p:oleObj name="Równanie" r:id="rId5" imgW="4292600" imgH="825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2020" y="4672013"/>
                        <a:ext cx="4295775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045" name="Skł_Sym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862907"/>
              </p:ext>
            </p:extLst>
          </p:nvPr>
        </p:nvGraphicFramePr>
        <p:xfrm>
          <a:off x="4916177" y="3602720"/>
          <a:ext cx="3724275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" name="Równanie" r:id="rId7" imgW="3390900" imgH="927100" progId="Equation.3">
                  <p:embed/>
                </p:oleObj>
              </mc:Choice>
              <mc:Fallback>
                <p:oleObj name="Równanie" r:id="rId7" imgW="3390900" imgH="927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6177" y="3602720"/>
                        <a:ext cx="3724275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033" name="Ik(0,1,2)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260549"/>
              </p:ext>
            </p:extLst>
          </p:nvPr>
        </p:nvGraphicFramePr>
        <p:xfrm>
          <a:off x="5040313" y="3022600"/>
          <a:ext cx="1287462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" name="Równanie" r:id="rId9" imgW="1180800" imgH="482400" progId="Equation.3">
                  <p:embed/>
                </p:oleObj>
              </mc:Choice>
              <mc:Fallback>
                <p:oleObj name="Równanie" r:id="rId9" imgW="11808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313" y="3022600"/>
                        <a:ext cx="1287462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7" name="Strz_2fn"/>
          <p:cNvCxnSpPr>
            <a:stCxn id="28861" idx="3"/>
            <a:endCxn id="32033" idx="1"/>
          </p:cNvCxnSpPr>
          <p:nvPr/>
        </p:nvCxnSpPr>
        <p:spPr bwMode="auto">
          <a:xfrm flipV="1">
            <a:off x="1905992" y="3287266"/>
            <a:ext cx="3010185" cy="281197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2" name="Strz_2f"/>
          <p:cNvCxnSpPr/>
          <p:nvPr/>
        </p:nvCxnSpPr>
        <p:spPr bwMode="auto">
          <a:xfrm flipV="1">
            <a:off x="1979712" y="3320988"/>
            <a:ext cx="2916324" cy="144016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2" name="2f-n"/>
          <p:cNvGrpSpPr>
            <a:grpSpLocks noChangeAspect="1"/>
          </p:cNvGrpSpPr>
          <p:nvPr/>
        </p:nvGrpSpPr>
        <p:grpSpPr bwMode="auto">
          <a:xfrm>
            <a:off x="1227199" y="4725035"/>
            <a:ext cx="3452813" cy="948690"/>
            <a:chOff x="7609" y="8279"/>
            <a:chExt cx="7249" cy="1992"/>
          </a:xfrm>
        </p:grpSpPr>
        <p:sp>
          <p:nvSpPr>
            <p:cNvPr id="28898" name="AutoShape 522"/>
            <p:cNvSpPr>
              <a:spLocks noChangeAspect="1" noChangeArrowheads="1" noTextEdit="1"/>
            </p:cNvSpPr>
            <p:nvPr/>
          </p:nvSpPr>
          <p:spPr bwMode="auto">
            <a:xfrm>
              <a:off x="7609" y="8390"/>
              <a:ext cx="6555" cy="1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cxnSp>
          <p:nvCxnSpPr>
            <p:cNvPr id="28899" name="AutoShape 521"/>
            <p:cNvCxnSpPr>
              <a:cxnSpLocks noChangeShapeType="1"/>
            </p:cNvCxnSpPr>
            <p:nvPr/>
          </p:nvCxnSpPr>
          <p:spPr bwMode="auto">
            <a:xfrm flipV="1">
              <a:off x="8863" y="9478"/>
              <a:ext cx="1" cy="67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900" name="Text Box 520"/>
            <p:cNvSpPr txBox="1">
              <a:spLocks noChangeArrowheads="1"/>
            </p:cNvSpPr>
            <p:nvPr/>
          </p:nvSpPr>
          <p:spPr bwMode="auto">
            <a:xfrm>
              <a:off x="8065" y="8279"/>
              <a:ext cx="993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2f-n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cxnSp>
          <p:nvCxnSpPr>
            <p:cNvPr id="28901" name="AutoShape 519"/>
            <p:cNvCxnSpPr>
              <a:cxnSpLocks noChangeShapeType="1"/>
            </p:cNvCxnSpPr>
            <p:nvPr/>
          </p:nvCxnSpPr>
          <p:spPr bwMode="auto">
            <a:xfrm>
              <a:off x="7609" y="10154"/>
              <a:ext cx="1596" cy="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902" name="Oval 518"/>
            <p:cNvSpPr>
              <a:spLocks noChangeArrowheads="1"/>
            </p:cNvSpPr>
            <p:nvPr/>
          </p:nvSpPr>
          <p:spPr bwMode="auto">
            <a:xfrm>
              <a:off x="8149" y="8759"/>
              <a:ext cx="57" cy="5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cxnSp>
          <p:nvCxnSpPr>
            <p:cNvPr id="28903" name="AutoShape 517"/>
            <p:cNvCxnSpPr>
              <a:cxnSpLocks noChangeShapeType="1"/>
            </p:cNvCxnSpPr>
            <p:nvPr/>
          </p:nvCxnSpPr>
          <p:spPr bwMode="auto">
            <a:xfrm flipV="1">
              <a:off x="8521" y="9128"/>
              <a:ext cx="1" cy="102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04" name="AutoShape 516"/>
            <p:cNvCxnSpPr>
              <a:cxnSpLocks noChangeShapeType="1"/>
            </p:cNvCxnSpPr>
            <p:nvPr/>
          </p:nvCxnSpPr>
          <p:spPr bwMode="auto">
            <a:xfrm flipV="1">
              <a:off x="8179" y="8786"/>
              <a:ext cx="1" cy="102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8905" name="Group 513"/>
            <p:cNvGrpSpPr>
              <a:grpSpLocks/>
            </p:cNvGrpSpPr>
            <p:nvPr/>
          </p:nvGrpSpPr>
          <p:grpSpPr bwMode="auto">
            <a:xfrm rot="10800000">
              <a:off x="9376" y="8756"/>
              <a:ext cx="507" cy="57"/>
              <a:chOff x="10573" y="8756"/>
              <a:chExt cx="507" cy="57"/>
            </a:xfrm>
          </p:grpSpPr>
          <p:sp>
            <p:nvSpPr>
              <p:cNvPr id="28946" name="Line 515"/>
              <p:cNvSpPr>
                <a:spLocks noChangeShapeType="1"/>
              </p:cNvSpPr>
              <p:nvPr/>
            </p:nvSpPr>
            <p:spPr bwMode="auto">
              <a:xfrm>
                <a:off x="10573" y="8786"/>
                <a:ext cx="45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8947" name="Oval 514"/>
              <p:cNvSpPr>
                <a:spLocks noChangeArrowheads="1"/>
              </p:cNvSpPr>
              <p:nvPr/>
            </p:nvSpPr>
            <p:spPr bwMode="auto">
              <a:xfrm>
                <a:off x="11023" y="8756"/>
                <a:ext cx="57" cy="5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</p:grpSp>
        <p:sp>
          <p:nvSpPr>
            <p:cNvPr id="28906" name="Line 512"/>
            <p:cNvSpPr>
              <a:spLocks noChangeShapeType="1"/>
            </p:cNvSpPr>
            <p:nvPr/>
          </p:nvSpPr>
          <p:spPr bwMode="auto">
            <a:xfrm>
              <a:off x="7951" y="8786"/>
              <a:ext cx="114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8907" name="Text Box 511"/>
            <p:cNvSpPr txBox="1">
              <a:spLocks noChangeArrowheads="1"/>
            </p:cNvSpPr>
            <p:nvPr/>
          </p:nvSpPr>
          <p:spPr bwMode="auto">
            <a:xfrm>
              <a:off x="7652" y="8615"/>
              <a:ext cx="413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cxnSp>
          <p:nvCxnSpPr>
            <p:cNvPr id="28908" name="AutoShape 510"/>
            <p:cNvCxnSpPr>
              <a:cxnSpLocks noChangeShapeType="1"/>
            </p:cNvCxnSpPr>
            <p:nvPr/>
          </p:nvCxnSpPr>
          <p:spPr bwMode="auto">
            <a:xfrm flipV="1">
              <a:off x="9433" y="8900"/>
              <a:ext cx="1" cy="114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909" name="Text Box 509"/>
            <p:cNvSpPr txBox="1">
              <a:spLocks noChangeArrowheads="1"/>
            </p:cNvSpPr>
            <p:nvPr/>
          </p:nvSpPr>
          <p:spPr bwMode="auto">
            <a:xfrm>
              <a:off x="9476" y="9485"/>
              <a:ext cx="4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8910" name="Oval 508"/>
            <p:cNvSpPr>
              <a:spLocks noChangeArrowheads="1"/>
            </p:cNvSpPr>
            <p:nvPr/>
          </p:nvSpPr>
          <p:spPr bwMode="auto">
            <a:xfrm>
              <a:off x="8491" y="9101"/>
              <a:ext cx="57" cy="5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28911" name="Line 507"/>
            <p:cNvSpPr>
              <a:spLocks noChangeShapeType="1"/>
            </p:cNvSpPr>
            <p:nvPr/>
          </p:nvSpPr>
          <p:spPr bwMode="auto">
            <a:xfrm flipV="1">
              <a:off x="7965" y="9128"/>
              <a:ext cx="1126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8912" name="Text Box 506"/>
            <p:cNvSpPr txBox="1">
              <a:spLocks noChangeArrowheads="1"/>
            </p:cNvSpPr>
            <p:nvPr/>
          </p:nvSpPr>
          <p:spPr bwMode="auto">
            <a:xfrm>
              <a:off x="7666" y="8960"/>
              <a:ext cx="413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8913" name="Line 505"/>
            <p:cNvSpPr>
              <a:spLocks noChangeShapeType="1"/>
            </p:cNvSpPr>
            <p:nvPr/>
          </p:nvSpPr>
          <p:spPr bwMode="auto">
            <a:xfrm>
              <a:off x="7894" y="9470"/>
              <a:ext cx="119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8914" name="Text Box 504"/>
            <p:cNvSpPr txBox="1">
              <a:spLocks noChangeArrowheads="1"/>
            </p:cNvSpPr>
            <p:nvPr/>
          </p:nvSpPr>
          <p:spPr bwMode="auto">
            <a:xfrm>
              <a:off x="7666" y="9302"/>
              <a:ext cx="413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8915" name="Oval 503"/>
            <p:cNvSpPr>
              <a:spLocks noChangeArrowheads="1"/>
            </p:cNvSpPr>
            <p:nvPr/>
          </p:nvSpPr>
          <p:spPr bwMode="auto">
            <a:xfrm>
              <a:off x="8833" y="9446"/>
              <a:ext cx="57" cy="5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cxnSp>
          <p:nvCxnSpPr>
            <p:cNvPr id="28916" name="AutoShape 502"/>
            <p:cNvCxnSpPr>
              <a:cxnSpLocks noChangeShapeType="1"/>
            </p:cNvCxnSpPr>
            <p:nvPr/>
          </p:nvCxnSpPr>
          <p:spPr bwMode="auto">
            <a:xfrm rot="5400000" flipH="1">
              <a:off x="8066" y="9640"/>
              <a:ext cx="228" cy="1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17" name="AutoShape 501"/>
            <p:cNvCxnSpPr>
              <a:cxnSpLocks noChangeShapeType="1"/>
            </p:cNvCxnSpPr>
            <p:nvPr/>
          </p:nvCxnSpPr>
          <p:spPr bwMode="auto">
            <a:xfrm rot="5400000" flipH="1">
              <a:off x="8408" y="9811"/>
              <a:ext cx="228" cy="1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918" name="Rectangle 500"/>
            <p:cNvSpPr>
              <a:spLocks noChangeArrowheads="1"/>
            </p:cNvSpPr>
            <p:nvPr/>
          </p:nvSpPr>
          <p:spPr bwMode="auto">
            <a:xfrm>
              <a:off x="9889" y="8729"/>
              <a:ext cx="342" cy="11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28919" name="Line 499"/>
            <p:cNvSpPr>
              <a:spLocks noChangeShapeType="1"/>
            </p:cNvSpPr>
            <p:nvPr/>
          </p:nvSpPr>
          <p:spPr bwMode="auto">
            <a:xfrm>
              <a:off x="10231" y="8787"/>
              <a:ext cx="1482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cxnSp>
          <p:nvCxnSpPr>
            <p:cNvPr id="28920" name="AutoShape 498"/>
            <p:cNvCxnSpPr>
              <a:cxnSpLocks noChangeShapeType="1"/>
            </p:cNvCxnSpPr>
            <p:nvPr/>
          </p:nvCxnSpPr>
          <p:spPr bwMode="auto">
            <a:xfrm>
              <a:off x="9433" y="10154"/>
              <a:ext cx="2964" cy="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921" name="Text Box 497"/>
            <p:cNvSpPr txBox="1">
              <a:spLocks noChangeArrowheads="1"/>
            </p:cNvSpPr>
            <p:nvPr/>
          </p:nvSpPr>
          <p:spPr bwMode="auto">
            <a:xfrm>
              <a:off x="9932" y="8279"/>
              <a:ext cx="4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8922" name="Text Box 496"/>
            <p:cNvSpPr txBox="1">
              <a:spLocks noChangeArrowheads="1"/>
            </p:cNvSpPr>
            <p:nvPr/>
          </p:nvSpPr>
          <p:spPr bwMode="auto">
            <a:xfrm>
              <a:off x="10730" y="8279"/>
              <a:ext cx="4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altLang="pl-PL" sz="1200" b="1" i="1" baseline="30000">
                  <a:latin typeface="Times New Roman" pitchFamily="18" charset="0"/>
                  <a:cs typeface="Times New Roman" pitchFamily="18" charset="0"/>
                </a:rPr>
                <a:t>(z)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cxnSp>
          <p:nvCxnSpPr>
            <p:cNvPr id="28923" name="AutoShape 495"/>
            <p:cNvCxnSpPr>
              <a:cxnSpLocks noChangeShapeType="1"/>
            </p:cNvCxnSpPr>
            <p:nvPr/>
          </p:nvCxnSpPr>
          <p:spPr bwMode="auto">
            <a:xfrm flipV="1">
              <a:off x="11199" y="9188"/>
              <a:ext cx="1" cy="456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924" name="Text Box 494"/>
            <p:cNvSpPr txBox="1">
              <a:spLocks noChangeArrowheads="1"/>
            </p:cNvSpPr>
            <p:nvPr/>
          </p:nvSpPr>
          <p:spPr bwMode="auto">
            <a:xfrm>
              <a:off x="9769" y="9124"/>
              <a:ext cx="59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altLang="pl-PL" sz="1200" b="1" i="1" baseline="30000">
                  <a:latin typeface="Times New Roman" pitchFamily="18" charset="0"/>
                  <a:cs typeface="Times New Roman" pitchFamily="18" charset="0"/>
                </a:rPr>
                <a:t>(z)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8925" name="Text Box 493"/>
            <p:cNvSpPr txBox="1">
              <a:spLocks noChangeArrowheads="1"/>
            </p:cNvSpPr>
            <p:nvPr/>
          </p:nvSpPr>
          <p:spPr bwMode="auto">
            <a:xfrm>
              <a:off x="11980" y="8489"/>
              <a:ext cx="2878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ΔZ=(Z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 Z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)/(Z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+Z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cxnSp>
          <p:nvCxnSpPr>
            <p:cNvPr id="28926" name="AutoShape 492"/>
            <p:cNvCxnSpPr>
              <a:cxnSpLocks noChangeShapeType="1"/>
            </p:cNvCxnSpPr>
            <p:nvPr/>
          </p:nvCxnSpPr>
          <p:spPr bwMode="auto">
            <a:xfrm rot="5400000" flipH="1">
              <a:off x="8749" y="9814"/>
              <a:ext cx="228" cy="1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927" name="Rectangle 491"/>
            <p:cNvSpPr>
              <a:spLocks noChangeArrowheads="1"/>
            </p:cNvSpPr>
            <p:nvPr/>
          </p:nvSpPr>
          <p:spPr bwMode="auto">
            <a:xfrm rot="5400000">
              <a:off x="10858" y="9302"/>
              <a:ext cx="342" cy="11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28928" name="Rectangle 490"/>
            <p:cNvSpPr>
              <a:spLocks noChangeArrowheads="1"/>
            </p:cNvSpPr>
            <p:nvPr/>
          </p:nvSpPr>
          <p:spPr bwMode="auto">
            <a:xfrm rot="5400000">
              <a:off x="12226" y="9302"/>
              <a:ext cx="342" cy="11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cxnSp>
          <p:nvCxnSpPr>
            <p:cNvPr id="28929" name="AutoShape 489"/>
            <p:cNvCxnSpPr>
              <a:cxnSpLocks noChangeShapeType="1"/>
            </p:cNvCxnSpPr>
            <p:nvPr/>
          </p:nvCxnSpPr>
          <p:spPr bwMode="auto">
            <a:xfrm flipV="1">
              <a:off x="11713" y="8789"/>
              <a:ext cx="1" cy="17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30" name="AutoShape 488"/>
            <p:cNvCxnSpPr>
              <a:cxnSpLocks noChangeShapeType="1"/>
            </p:cNvCxnSpPr>
            <p:nvPr/>
          </p:nvCxnSpPr>
          <p:spPr bwMode="auto">
            <a:xfrm>
              <a:off x="11029" y="8960"/>
              <a:ext cx="1368" cy="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31" name="AutoShape 487"/>
            <p:cNvCxnSpPr>
              <a:cxnSpLocks noChangeShapeType="1"/>
            </p:cNvCxnSpPr>
            <p:nvPr/>
          </p:nvCxnSpPr>
          <p:spPr bwMode="auto">
            <a:xfrm flipV="1">
              <a:off x="12396" y="8960"/>
              <a:ext cx="1" cy="22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32" name="AutoShape 486"/>
            <p:cNvCxnSpPr>
              <a:cxnSpLocks noChangeShapeType="1"/>
            </p:cNvCxnSpPr>
            <p:nvPr/>
          </p:nvCxnSpPr>
          <p:spPr bwMode="auto">
            <a:xfrm flipV="1">
              <a:off x="11029" y="8960"/>
              <a:ext cx="1" cy="22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33" name="AutoShape 485"/>
            <p:cNvCxnSpPr>
              <a:cxnSpLocks noChangeShapeType="1"/>
            </p:cNvCxnSpPr>
            <p:nvPr/>
          </p:nvCxnSpPr>
          <p:spPr bwMode="auto">
            <a:xfrm flipV="1">
              <a:off x="11029" y="9530"/>
              <a:ext cx="1" cy="62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34" name="AutoShape 484"/>
            <p:cNvCxnSpPr>
              <a:cxnSpLocks noChangeShapeType="1"/>
            </p:cNvCxnSpPr>
            <p:nvPr/>
          </p:nvCxnSpPr>
          <p:spPr bwMode="auto">
            <a:xfrm flipV="1">
              <a:off x="12396" y="9530"/>
              <a:ext cx="1" cy="62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35" name="AutoShape 483"/>
            <p:cNvCxnSpPr>
              <a:cxnSpLocks noChangeShapeType="1"/>
            </p:cNvCxnSpPr>
            <p:nvPr/>
          </p:nvCxnSpPr>
          <p:spPr bwMode="auto">
            <a:xfrm rot="5400000" flipH="1">
              <a:off x="10915" y="9814"/>
              <a:ext cx="228" cy="1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36" name="AutoShape 482"/>
            <p:cNvCxnSpPr>
              <a:cxnSpLocks noChangeShapeType="1"/>
            </p:cNvCxnSpPr>
            <p:nvPr/>
          </p:nvCxnSpPr>
          <p:spPr bwMode="auto">
            <a:xfrm rot="5400000" flipH="1">
              <a:off x="12283" y="9814"/>
              <a:ext cx="228" cy="1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937" name="Text Box 481"/>
            <p:cNvSpPr txBox="1">
              <a:spLocks noChangeArrowheads="1"/>
            </p:cNvSpPr>
            <p:nvPr/>
          </p:nvSpPr>
          <p:spPr bwMode="auto">
            <a:xfrm>
              <a:off x="10516" y="9647"/>
              <a:ext cx="4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altLang="pl-PL" sz="1200" b="1" i="1" baseline="30000">
                  <a:latin typeface="Times New Roman" pitchFamily="18" charset="0"/>
                  <a:cs typeface="Times New Roman" pitchFamily="18" charset="0"/>
                </a:rPr>
                <a:t>(z)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8938" name="Text Box 480"/>
            <p:cNvSpPr txBox="1">
              <a:spLocks noChangeArrowheads="1"/>
            </p:cNvSpPr>
            <p:nvPr/>
          </p:nvSpPr>
          <p:spPr bwMode="auto">
            <a:xfrm>
              <a:off x="10573" y="9191"/>
              <a:ext cx="4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8939" name="Text Box 479"/>
            <p:cNvSpPr txBox="1">
              <a:spLocks noChangeArrowheads="1"/>
            </p:cNvSpPr>
            <p:nvPr/>
          </p:nvSpPr>
          <p:spPr bwMode="auto">
            <a:xfrm>
              <a:off x="12497" y="9644"/>
              <a:ext cx="4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altLang="pl-PL" sz="1200" b="1" i="1" baseline="30000">
                  <a:latin typeface="Times New Roman" pitchFamily="18" charset="0"/>
                  <a:cs typeface="Times New Roman" pitchFamily="18" charset="0"/>
                </a:rPr>
                <a:t>(z)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8940" name="Text Box 478"/>
            <p:cNvSpPr txBox="1">
              <a:spLocks noChangeArrowheads="1"/>
            </p:cNvSpPr>
            <p:nvPr/>
          </p:nvSpPr>
          <p:spPr bwMode="auto">
            <a:xfrm>
              <a:off x="11955" y="9188"/>
              <a:ext cx="4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cxnSp>
          <p:nvCxnSpPr>
            <p:cNvPr id="28941" name="AutoShape 477"/>
            <p:cNvCxnSpPr>
              <a:cxnSpLocks noChangeShapeType="1"/>
            </p:cNvCxnSpPr>
            <p:nvPr/>
          </p:nvCxnSpPr>
          <p:spPr bwMode="auto">
            <a:xfrm flipV="1">
              <a:off x="12578" y="9188"/>
              <a:ext cx="1" cy="456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42" name="AutoShape 476"/>
            <p:cNvCxnSpPr>
              <a:cxnSpLocks noChangeShapeType="1"/>
            </p:cNvCxnSpPr>
            <p:nvPr/>
          </p:nvCxnSpPr>
          <p:spPr bwMode="auto">
            <a:xfrm flipV="1">
              <a:off x="10345" y="8903"/>
              <a:ext cx="1" cy="114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943" name="Text Box 475"/>
            <p:cNvSpPr txBox="1">
              <a:spLocks noChangeArrowheads="1"/>
            </p:cNvSpPr>
            <p:nvPr/>
          </p:nvSpPr>
          <p:spPr bwMode="auto">
            <a:xfrm>
              <a:off x="11278" y="9248"/>
              <a:ext cx="598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altLang="pl-PL" sz="1200" b="1" i="1" baseline="30000">
                  <a:latin typeface="Times New Roman" pitchFamily="18" charset="0"/>
                  <a:cs typeface="Times New Roman" pitchFamily="18" charset="0"/>
                </a:rPr>
                <a:t>(z)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cxnSp>
          <p:nvCxnSpPr>
            <p:cNvPr id="28944" name="AutoShape 474"/>
            <p:cNvCxnSpPr>
              <a:cxnSpLocks noChangeShapeType="1"/>
            </p:cNvCxnSpPr>
            <p:nvPr/>
          </p:nvCxnSpPr>
          <p:spPr bwMode="auto">
            <a:xfrm flipH="1">
              <a:off x="10744" y="8788"/>
              <a:ext cx="228" cy="1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945" name="Text Box 473"/>
            <p:cNvSpPr txBox="1">
              <a:spLocks noChangeArrowheads="1"/>
            </p:cNvSpPr>
            <p:nvPr/>
          </p:nvSpPr>
          <p:spPr bwMode="auto">
            <a:xfrm>
              <a:off x="12749" y="9197"/>
              <a:ext cx="835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altLang="pl-PL" sz="1200" b="1" i="1" baseline="30000">
                  <a:latin typeface="Times New Roman" pitchFamily="18" charset="0"/>
                  <a:cs typeface="Times New Roman" pitchFamily="18" charset="0"/>
                </a:rPr>
                <a:t>(z)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</p:grpSp>
      <p:grpSp>
        <p:nvGrpSpPr>
          <p:cNvPr id="4" name="2f"/>
          <p:cNvGrpSpPr>
            <a:grpSpLocks noChangeAspect="1"/>
          </p:cNvGrpSpPr>
          <p:nvPr/>
        </p:nvGrpSpPr>
        <p:grpSpPr bwMode="auto">
          <a:xfrm>
            <a:off x="1227199" y="3464878"/>
            <a:ext cx="3149600" cy="946785"/>
            <a:chOff x="8521" y="8283"/>
            <a:chExt cx="6612" cy="1988"/>
          </a:xfrm>
        </p:grpSpPr>
        <p:sp>
          <p:nvSpPr>
            <p:cNvPr id="28859" name="AutoShape 458"/>
            <p:cNvSpPr>
              <a:spLocks noChangeAspect="1" noChangeArrowheads="1" noTextEdit="1"/>
            </p:cNvSpPr>
            <p:nvPr/>
          </p:nvSpPr>
          <p:spPr bwMode="auto">
            <a:xfrm>
              <a:off x="8521" y="8390"/>
              <a:ext cx="6612" cy="1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cxnSp>
          <p:nvCxnSpPr>
            <p:cNvPr id="28860" name="AutoShape 457"/>
            <p:cNvCxnSpPr>
              <a:cxnSpLocks noChangeShapeType="1"/>
            </p:cNvCxnSpPr>
            <p:nvPr/>
          </p:nvCxnSpPr>
          <p:spPr bwMode="auto">
            <a:xfrm flipV="1">
              <a:off x="9767" y="9478"/>
              <a:ext cx="8" cy="33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861" name="Text Box 456"/>
            <p:cNvSpPr txBox="1">
              <a:spLocks noChangeArrowheads="1"/>
            </p:cNvSpPr>
            <p:nvPr/>
          </p:nvSpPr>
          <p:spPr bwMode="auto">
            <a:xfrm>
              <a:off x="8953" y="8331"/>
              <a:ext cx="993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2f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cxnSp>
          <p:nvCxnSpPr>
            <p:cNvPr id="28862" name="AutoShape 455"/>
            <p:cNvCxnSpPr>
              <a:cxnSpLocks noChangeShapeType="1"/>
            </p:cNvCxnSpPr>
            <p:nvPr/>
          </p:nvCxnSpPr>
          <p:spPr bwMode="auto">
            <a:xfrm>
              <a:off x="8578" y="10154"/>
              <a:ext cx="1596" cy="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863" name="Oval 454"/>
            <p:cNvSpPr>
              <a:spLocks noChangeArrowheads="1"/>
            </p:cNvSpPr>
            <p:nvPr/>
          </p:nvSpPr>
          <p:spPr bwMode="auto">
            <a:xfrm>
              <a:off x="9061" y="8759"/>
              <a:ext cx="57" cy="5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cxnSp>
          <p:nvCxnSpPr>
            <p:cNvPr id="28864" name="AutoShape 453"/>
            <p:cNvCxnSpPr>
              <a:cxnSpLocks noChangeShapeType="1"/>
            </p:cNvCxnSpPr>
            <p:nvPr/>
          </p:nvCxnSpPr>
          <p:spPr bwMode="auto">
            <a:xfrm flipV="1">
              <a:off x="9433" y="9128"/>
              <a:ext cx="1" cy="68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65" name="AutoShape 452"/>
            <p:cNvCxnSpPr>
              <a:cxnSpLocks noChangeShapeType="1"/>
            </p:cNvCxnSpPr>
            <p:nvPr/>
          </p:nvCxnSpPr>
          <p:spPr bwMode="auto">
            <a:xfrm flipV="1">
              <a:off x="9091" y="8786"/>
              <a:ext cx="1" cy="102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8866" name="Group 449"/>
            <p:cNvGrpSpPr>
              <a:grpSpLocks/>
            </p:cNvGrpSpPr>
            <p:nvPr/>
          </p:nvGrpSpPr>
          <p:grpSpPr bwMode="auto">
            <a:xfrm rot="10800000">
              <a:off x="10402" y="8756"/>
              <a:ext cx="507" cy="57"/>
              <a:chOff x="10573" y="8756"/>
              <a:chExt cx="507" cy="57"/>
            </a:xfrm>
          </p:grpSpPr>
          <p:sp>
            <p:nvSpPr>
              <p:cNvPr id="28896" name="Line 451"/>
              <p:cNvSpPr>
                <a:spLocks noChangeShapeType="1"/>
              </p:cNvSpPr>
              <p:nvPr/>
            </p:nvSpPr>
            <p:spPr bwMode="auto">
              <a:xfrm>
                <a:off x="10573" y="8786"/>
                <a:ext cx="45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8897" name="Oval 450"/>
              <p:cNvSpPr>
                <a:spLocks noChangeArrowheads="1"/>
              </p:cNvSpPr>
              <p:nvPr/>
            </p:nvSpPr>
            <p:spPr bwMode="auto">
              <a:xfrm>
                <a:off x="11023" y="8756"/>
                <a:ext cx="57" cy="5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</p:grpSp>
        <p:sp>
          <p:nvSpPr>
            <p:cNvPr id="28867" name="Line 448"/>
            <p:cNvSpPr>
              <a:spLocks noChangeShapeType="1"/>
            </p:cNvSpPr>
            <p:nvPr/>
          </p:nvSpPr>
          <p:spPr bwMode="auto">
            <a:xfrm>
              <a:off x="8863" y="8786"/>
              <a:ext cx="114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8868" name="Text Box 447"/>
            <p:cNvSpPr txBox="1">
              <a:spLocks noChangeArrowheads="1"/>
            </p:cNvSpPr>
            <p:nvPr/>
          </p:nvSpPr>
          <p:spPr bwMode="auto">
            <a:xfrm>
              <a:off x="8564" y="8615"/>
              <a:ext cx="413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cxnSp>
          <p:nvCxnSpPr>
            <p:cNvPr id="28869" name="AutoShape 446"/>
            <p:cNvCxnSpPr>
              <a:cxnSpLocks noChangeShapeType="1"/>
            </p:cNvCxnSpPr>
            <p:nvPr/>
          </p:nvCxnSpPr>
          <p:spPr bwMode="auto">
            <a:xfrm flipV="1">
              <a:off x="10459" y="8900"/>
              <a:ext cx="1" cy="114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870" name="Text Box 445"/>
            <p:cNvSpPr txBox="1">
              <a:spLocks noChangeArrowheads="1"/>
            </p:cNvSpPr>
            <p:nvPr/>
          </p:nvSpPr>
          <p:spPr bwMode="auto">
            <a:xfrm>
              <a:off x="10502" y="9473"/>
              <a:ext cx="4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kumimoji="0" lang="pl-PL" altLang="pl-PL" sz="1200" b="1" i="1" baseline="-30000"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8871" name="Oval 444"/>
            <p:cNvSpPr>
              <a:spLocks noChangeArrowheads="1"/>
            </p:cNvSpPr>
            <p:nvPr/>
          </p:nvSpPr>
          <p:spPr bwMode="auto">
            <a:xfrm>
              <a:off x="9403" y="9101"/>
              <a:ext cx="57" cy="5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28872" name="Line 443"/>
            <p:cNvSpPr>
              <a:spLocks noChangeShapeType="1"/>
            </p:cNvSpPr>
            <p:nvPr/>
          </p:nvSpPr>
          <p:spPr bwMode="auto">
            <a:xfrm flipV="1">
              <a:off x="8877" y="9128"/>
              <a:ext cx="1126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8873" name="Text Box 442"/>
            <p:cNvSpPr txBox="1">
              <a:spLocks noChangeArrowheads="1"/>
            </p:cNvSpPr>
            <p:nvPr/>
          </p:nvSpPr>
          <p:spPr bwMode="auto">
            <a:xfrm>
              <a:off x="8578" y="8960"/>
              <a:ext cx="413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8874" name="Line 441"/>
            <p:cNvSpPr>
              <a:spLocks noChangeShapeType="1"/>
            </p:cNvSpPr>
            <p:nvPr/>
          </p:nvSpPr>
          <p:spPr bwMode="auto">
            <a:xfrm>
              <a:off x="8806" y="9470"/>
              <a:ext cx="119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8875" name="Text Box 440"/>
            <p:cNvSpPr txBox="1">
              <a:spLocks noChangeArrowheads="1"/>
            </p:cNvSpPr>
            <p:nvPr/>
          </p:nvSpPr>
          <p:spPr bwMode="auto">
            <a:xfrm>
              <a:off x="8578" y="9302"/>
              <a:ext cx="413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8876" name="Oval 439"/>
            <p:cNvSpPr>
              <a:spLocks noChangeArrowheads="1"/>
            </p:cNvSpPr>
            <p:nvPr/>
          </p:nvSpPr>
          <p:spPr bwMode="auto">
            <a:xfrm>
              <a:off x="9745" y="9446"/>
              <a:ext cx="57" cy="5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cxnSp>
          <p:nvCxnSpPr>
            <p:cNvPr id="28877" name="AutoShape 438"/>
            <p:cNvCxnSpPr>
              <a:cxnSpLocks noChangeShapeType="1"/>
            </p:cNvCxnSpPr>
            <p:nvPr/>
          </p:nvCxnSpPr>
          <p:spPr bwMode="auto">
            <a:xfrm rot="5400000" flipH="1">
              <a:off x="8978" y="9640"/>
              <a:ext cx="228" cy="1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78" name="AutoShape 437"/>
            <p:cNvCxnSpPr>
              <a:cxnSpLocks noChangeShapeType="1"/>
            </p:cNvCxnSpPr>
            <p:nvPr/>
          </p:nvCxnSpPr>
          <p:spPr bwMode="auto">
            <a:xfrm flipH="1">
              <a:off x="9490" y="9811"/>
              <a:ext cx="228" cy="1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879" name="Rectangle 436"/>
            <p:cNvSpPr>
              <a:spLocks noChangeArrowheads="1"/>
            </p:cNvSpPr>
            <p:nvPr/>
          </p:nvSpPr>
          <p:spPr bwMode="auto">
            <a:xfrm>
              <a:off x="10915" y="8729"/>
              <a:ext cx="342" cy="11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28880" name="Rectangle 435"/>
            <p:cNvSpPr>
              <a:spLocks noChangeArrowheads="1"/>
            </p:cNvSpPr>
            <p:nvPr/>
          </p:nvSpPr>
          <p:spPr bwMode="auto">
            <a:xfrm>
              <a:off x="11713" y="8729"/>
              <a:ext cx="342" cy="11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28881" name="Line 434"/>
            <p:cNvSpPr>
              <a:spLocks noChangeShapeType="1"/>
            </p:cNvSpPr>
            <p:nvPr/>
          </p:nvSpPr>
          <p:spPr bwMode="auto">
            <a:xfrm flipV="1">
              <a:off x="11257" y="8789"/>
              <a:ext cx="45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8882" name="Line 433"/>
            <p:cNvSpPr>
              <a:spLocks noChangeShapeType="1"/>
            </p:cNvSpPr>
            <p:nvPr/>
          </p:nvSpPr>
          <p:spPr bwMode="auto">
            <a:xfrm flipV="1">
              <a:off x="12055" y="8786"/>
              <a:ext cx="45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cxnSp>
          <p:nvCxnSpPr>
            <p:cNvPr id="28883" name="AutoShape 432"/>
            <p:cNvCxnSpPr>
              <a:cxnSpLocks noChangeShapeType="1"/>
            </p:cNvCxnSpPr>
            <p:nvPr/>
          </p:nvCxnSpPr>
          <p:spPr bwMode="auto">
            <a:xfrm>
              <a:off x="10459" y="10154"/>
              <a:ext cx="2052" cy="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84" name="AutoShape 431"/>
            <p:cNvCxnSpPr>
              <a:cxnSpLocks noChangeShapeType="1"/>
            </p:cNvCxnSpPr>
            <p:nvPr/>
          </p:nvCxnSpPr>
          <p:spPr bwMode="auto">
            <a:xfrm flipV="1">
              <a:off x="12510" y="8786"/>
              <a:ext cx="1" cy="136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885" name="Text Box 430"/>
            <p:cNvSpPr txBox="1">
              <a:spLocks noChangeArrowheads="1"/>
            </p:cNvSpPr>
            <p:nvPr/>
          </p:nvSpPr>
          <p:spPr bwMode="auto">
            <a:xfrm>
              <a:off x="10958" y="8283"/>
              <a:ext cx="4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8886" name="Text Box 429"/>
            <p:cNvSpPr txBox="1">
              <a:spLocks noChangeArrowheads="1"/>
            </p:cNvSpPr>
            <p:nvPr/>
          </p:nvSpPr>
          <p:spPr bwMode="auto">
            <a:xfrm>
              <a:off x="11756" y="8283"/>
              <a:ext cx="4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cxnSp>
          <p:nvCxnSpPr>
            <p:cNvPr id="28887" name="AutoShape 428"/>
            <p:cNvCxnSpPr>
              <a:cxnSpLocks noChangeShapeType="1"/>
            </p:cNvCxnSpPr>
            <p:nvPr/>
          </p:nvCxnSpPr>
          <p:spPr bwMode="auto">
            <a:xfrm flipV="1">
              <a:off x="11371" y="8900"/>
              <a:ext cx="1" cy="114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888" name="Text Box 427"/>
            <p:cNvSpPr txBox="1">
              <a:spLocks noChangeArrowheads="1"/>
            </p:cNvSpPr>
            <p:nvPr/>
          </p:nvSpPr>
          <p:spPr bwMode="auto">
            <a:xfrm>
              <a:off x="11414" y="9473"/>
              <a:ext cx="928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altLang="pl-PL" sz="1200" b="1" i="1" baseline="30000">
                  <a:latin typeface="Times New Roman" pitchFamily="18" charset="0"/>
                  <a:cs typeface="Times New Roman" pitchFamily="18" charset="0"/>
                </a:rPr>
                <a:t>(z)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cxnSp>
          <p:nvCxnSpPr>
            <p:cNvPr id="28889" name="AutoShape 426"/>
            <p:cNvCxnSpPr>
              <a:cxnSpLocks noChangeShapeType="1"/>
            </p:cNvCxnSpPr>
            <p:nvPr/>
          </p:nvCxnSpPr>
          <p:spPr bwMode="auto">
            <a:xfrm>
              <a:off x="11656" y="8957"/>
              <a:ext cx="513" cy="11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890" name="Text Box 425"/>
            <p:cNvSpPr txBox="1">
              <a:spLocks noChangeArrowheads="1"/>
            </p:cNvSpPr>
            <p:nvPr/>
          </p:nvSpPr>
          <p:spPr bwMode="auto">
            <a:xfrm>
              <a:off x="11654" y="9017"/>
              <a:ext cx="629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altLang="pl-PL" sz="1200" b="1" i="1" baseline="30000">
                  <a:latin typeface="Times New Roman" pitchFamily="18" charset="0"/>
                  <a:cs typeface="Times New Roman" pitchFamily="18" charset="0"/>
                </a:rPr>
                <a:t>(z)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cxnSp>
          <p:nvCxnSpPr>
            <p:cNvPr id="28891" name="AutoShape 424"/>
            <p:cNvCxnSpPr>
              <a:cxnSpLocks noChangeShapeType="1"/>
            </p:cNvCxnSpPr>
            <p:nvPr/>
          </p:nvCxnSpPr>
          <p:spPr bwMode="auto">
            <a:xfrm rot="16200000" flipH="1">
              <a:off x="12312" y="9156"/>
              <a:ext cx="399" cy="1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892" name="Text Box 423"/>
            <p:cNvSpPr txBox="1">
              <a:spLocks noChangeArrowheads="1"/>
            </p:cNvSpPr>
            <p:nvPr/>
          </p:nvSpPr>
          <p:spPr bwMode="auto">
            <a:xfrm>
              <a:off x="12668" y="8903"/>
              <a:ext cx="1439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altLang="pl-PL" sz="1200" b="1" i="1" baseline="30000">
                  <a:latin typeface="Times New Roman" pitchFamily="18" charset="0"/>
                  <a:cs typeface="Times New Roman" pitchFamily="18" charset="0"/>
                </a:rPr>
                <a:t>(z)</a:t>
              </a: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=-I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altLang="pl-PL" sz="1200" b="1" i="1" baseline="30000">
                  <a:latin typeface="Times New Roman" pitchFamily="18" charset="0"/>
                  <a:cs typeface="Times New Roman" pitchFamily="18" charset="0"/>
                </a:rPr>
                <a:t>(z)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8893" name="Text Box 422"/>
            <p:cNvSpPr txBox="1">
              <a:spLocks noChangeArrowheads="1"/>
            </p:cNvSpPr>
            <p:nvPr/>
          </p:nvSpPr>
          <p:spPr bwMode="auto">
            <a:xfrm>
              <a:off x="12748" y="8442"/>
              <a:ext cx="969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ΔZ=Z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8894" name="Line 421"/>
            <p:cNvSpPr>
              <a:spLocks noChangeShapeType="1"/>
            </p:cNvSpPr>
            <p:nvPr/>
          </p:nvSpPr>
          <p:spPr bwMode="auto">
            <a:xfrm>
              <a:off x="9433" y="9811"/>
              <a:ext cx="34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8895" name="Text Box 420"/>
            <p:cNvSpPr txBox="1">
              <a:spLocks noChangeArrowheads="1"/>
            </p:cNvSpPr>
            <p:nvPr/>
          </p:nvSpPr>
          <p:spPr bwMode="auto">
            <a:xfrm>
              <a:off x="12625" y="9302"/>
              <a:ext cx="2049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altLang="pl-PL" sz="1200" b="1" i="1" baseline="30000">
                  <a:latin typeface="Times New Roman" pitchFamily="18" charset="0"/>
                  <a:cs typeface="Times New Roman" pitchFamily="18" charset="0"/>
                </a:rPr>
                <a:t>(z)</a:t>
              </a: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=U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altLang="pl-PL" sz="1200" b="1" i="1" baseline="30000">
                  <a:latin typeface="Times New Roman" pitchFamily="18" charset="0"/>
                  <a:cs typeface="Times New Roman" pitchFamily="18" charset="0"/>
                </a:rPr>
                <a:t>(z)</a:t>
              </a: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=0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</p:grpSp>
      <p:graphicFrame>
        <p:nvGraphicFramePr>
          <p:cNvPr id="32039" name="Ik(0)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14211"/>
              </p:ext>
            </p:extLst>
          </p:nvPr>
        </p:nvGraphicFramePr>
        <p:xfrm>
          <a:off x="4916177" y="2387860"/>
          <a:ext cx="342265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" name="Równanie" r:id="rId11" imgW="3136900" imgH="520700" progId="Equation.3">
                  <p:embed/>
                </p:oleObj>
              </mc:Choice>
              <mc:Fallback>
                <p:oleObj name="Równanie" r:id="rId11" imgW="31369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6177" y="2387860"/>
                        <a:ext cx="3422650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" name="Strz_I"/>
          <p:cNvSpPr/>
          <p:nvPr/>
        </p:nvSpPr>
        <p:spPr bwMode="auto">
          <a:xfrm>
            <a:off x="4536020" y="2636912"/>
            <a:ext cx="216000" cy="72008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grpSp>
        <p:nvGrpSpPr>
          <p:cNvPr id="6" name="1f-n"/>
          <p:cNvGrpSpPr>
            <a:grpSpLocks noChangeAspect="1"/>
          </p:cNvGrpSpPr>
          <p:nvPr/>
        </p:nvGrpSpPr>
        <p:grpSpPr bwMode="auto">
          <a:xfrm>
            <a:off x="1211324" y="2224088"/>
            <a:ext cx="3192463" cy="914400"/>
            <a:chOff x="8635" y="8288"/>
            <a:chExt cx="6705" cy="1923"/>
          </a:xfrm>
        </p:grpSpPr>
        <p:sp>
          <p:nvSpPr>
            <p:cNvPr id="28816" name="AutoShape 404"/>
            <p:cNvSpPr>
              <a:spLocks noChangeAspect="1" noChangeArrowheads="1" noTextEdit="1"/>
            </p:cNvSpPr>
            <p:nvPr/>
          </p:nvSpPr>
          <p:spPr bwMode="auto">
            <a:xfrm>
              <a:off x="8635" y="8387"/>
              <a:ext cx="6498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cxnSp>
          <p:nvCxnSpPr>
            <p:cNvPr id="28817" name="AutoShape 403"/>
            <p:cNvCxnSpPr>
              <a:cxnSpLocks noChangeShapeType="1"/>
            </p:cNvCxnSpPr>
            <p:nvPr/>
          </p:nvCxnSpPr>
          <p:spPr bwMode="auto">
            <a:xfrm flipV="1">
              <a:off x="9881" y="9478"/>
              <a:ext cx="8" cy="33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818" name="Text Box 402"/>
            <p:cNvSpPr txBox="1">
              <a:spLocks noChangeArrowheads="1"/>
            </p:cNvSpPr>
            <p:nvPr/>
          </p:nvSpPr>
          <p:spPr bwMode="auto">
            <a:xfrm>
              <a:off x="9409" y="8353"/>
              <a:ext cx="993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1f-n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cxnSp>
          <p:nvCxnSpPr>
            <p:cNvPr id="28819" name="AutoShape 401"/>
            <p:cNvCxnSpPr>
              <a:cxnSpLocks noChangeShapeType="1"/>
            </p:cNvCxnSpPr>
            <p:nvPr/>
          </p:nvCxnSpPr>
          <p:spPr bwMode="auto">
            <a:xfrm flipH="1" flipV="1">
              <a:off x="9888" y="9527"/>
              <a:ext cx="1" cy="228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20" name="AutoShape 400"/>
            <p:cNvCxnSpPr>
              <a:cxnSpLocks noChangeShapeType="1"/>
            </p:cNvCxnSpPr>
            <p:nvPr/>
          </p:nvCxnSpPr>
          <p:spPr bwMode="auto">
            <a:xfrm>
              <a:off x="8635" y="10154"/>
              <a:ext cx="1596" cy="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821" name="Oval 399"/>
            <p:cNvSpPr>
              <a:spLocks noChangeArrowheads="1"/>
            </p:cNvSpPr>
            <p:nvPr/>
          </p:nvSpPr>
          <p:spPr bwMode="auto">
            <a:xfrm>
              <a:off x="9175" y="8759"/>
              <a:ext cx="57" cy="5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cxnSp>
          <p:nvCxnSpPr>
            <p:cNvPr id="28822" name="AutoShape 398"/>
            <p:cNvCxnSpPr>
              <a:cxnSpLocks noChangeShapeType="1"/>
            </p:cNvCxnSpPr>
            <p:nvPr/>
          </p:nvCxnSpPr>
          <p:spPr bwMode="auto">
            <a:xfrm flipV="1">
              <a:off x="9547" y="9128"/>
              <a:ext cx="1" cy="68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23" name="AutoShape 397"/>
            <p:cNvCxnSpPr>
              <a:cxnSpLocks noChangeShapeType="1"/>
            </p:cNvCxnSpPr>
            <p:nvPr/>
          </p:nvCxnSpPr>
          <p:spPr bwMode="auto">
            <a:xfrm flipV="1">
              <a:off x="9205" y="8786"/>
              <a:ext cx="1" cy="136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8824" name="Group 394"/>
            <p:cNvGrpSpPr>
              <a:grpSpLocks/>
            </p:cNvGrpSpPr>
            <p:nvPr/>
          </p:nvGrpSpPr>
          <p:grpSpPr bwMode="auto">
            <a:xfrm rot="10800000">
              <a:off x="10516" y="8756"/>
              <a:ext cx="507" cy="57"/>
              <a:chOff x="10573" y="8756"/>
              <a:chExt cx="507" cy="57"/>
            </a:xfrm>
          </p:grpSpPr>
          <p:sp>
            <p:nvSpPr>
              <p:cNvPr id="28857" name="Line 396"/>
              <p:cNvSpPr>
                <a:spLocks noChangeShapeType="1"/>
              </p:cNvSpPr>
              <p:nvPr/>
            </p:nvSpPr>
            <p:spPr bwMode="auto">
              <a:xfrm>
                <a:off x="10573" y="8786"/>
                <a:ext cx="45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8858" name="Oval 395"/>
              <p:cNvSpPr>
                <a:spLocks noChangeArrowheads="1"/>
              </p:cNvSpPr>
              <p:nvPr/>
            </p:nvSpPr>
            <p:spPr bwMode="auto">
              <a:xfrm>
                <a:off x="11023" y="8756"/>
                <a:ext cx="57" cy="5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</p:grpSp>
        <p:sp>
          <p:nvSpPr>
            <p:cNvPr id="28825" name="Line 393"/>
            <p:cNvSpPr>
              <a:spLocks noChangeShapeType="1"/>
            </p:cNvSpPr>
            <p:nvPr/>
          </p:nvSpPr>
          <p:spPr bwMode="auto">
            <a:xfrm>
              <a:off x="8977" y="8786"/>
              <a:ext cx="114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8826" name="Text Box 392"/>
            <p:cNvSpPr txBox="1">
              <a:spLocks noChangeArrowheads="1"/>
            </p:cNvSpPr>
            <p:nvPr/>
          </p:nvSpPr>
          <p:spPr bwMode="auto">
            <a:xfrm>
              <a:off x="8678" y="8615"/>
              <a:ext cx="413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cxnSp>
          <p:nvCxnSpPr>
            <p:cNvPr id="28827" name="AutoShape 391"/>
            <p:cNvCxnSpPr>
              <a:cxnSpLocks noChangeShapeType="1"/>
            </p:cNvCxnSpPr>
            <p:nvPr/>
          </p:nvCxnSpPr>
          <p:spPr bwMode="auto">
            <a:xfrm flipV="1">
              <a:off x="10573" y="8900"/>
              <a:ext cx="1" cy="114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828" name="Text Box 390"/>
            <p:cNvSpPr txBox="1">
              <a:spLocks noChangeArrowheads="1"/>
            </p:cNvSpPr>
            <p:nvPr/>
          </p:nvSpPr>
          <p:spPr bwMode="auto">
            <a:xfrm>
              <a:off x="10616" y="9473"/>
              <a:ext cx="4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8829" name="Oval 389"/>
            <p:cNvSpPr>
              <a:spLocks noChangeArrowheads="1"/>
            </p:cNvSpPr>
            <p:nvPr/>
          </p:nvSpPr>
          <p:spPr bwMode="auto">
            <a:xfrm>
              <a:off x="9517" y="9101"/>
              <a:ext cx="57" cy="5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28830" name="Line 388"/>
            <p:cNvSpPr>
              <a:spLocks noChangeShapeType="1"/>
            </p:cNvSpPr>
            <p:nvPr/>
          </p:nvSpPr>
          <p:spPr bwMode="auto">
            <a:xfrm flipV="1">
              <a:off x="8991" y="9128"/>
              <a:ext cx="1126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8831" name="Text Box 387"/>
            <p:cNvSpPr txBox="1">
              <a:spLocks noChangeArrowheads="1"/>
            </p:cNvSpPr>
            <p:nvPr/>
          </p:nvSpPr>
          <p:spPr bwMode="auto">
            <a:xfrm>
              <a:off x="8692" y="8960"/>
              <a:ext cx="413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8832" name="Line 386"/>
            <p:cNvSpPr>
              <a:spLocks noChangeShapeType="1"/>
            </p:cNvSpPr>
            <p:nvPr/>
          </p:nvSpPr>
          <p:spPr bwMode="auto">
            <a:xfrm>
              <a:off x="8920" y="9470"/>
              <a:ext cx="119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8833" name="Text Box 385"/>
            <p:cNvSpPr txBox="1">
              <a:spLocks noChangeArrowheads="1"/>
            </p:cNvSpPr>
            <p:nvPr/>
          </p:nvSpPr>
          <p:spPr bwMode="auto">
            <a:xfrm>
              <a:off x="8692" y="9302"/>
              <a:ext cx="413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8834" name="Oval 384"/>
            <p:cNvSpPr>
              <a:spLocks noChangeArrowheads="1"/>
            </p:cNvSpPr>
            <p:nvPr/>
          </p:nvSpPr>
          <p:spPr bwMode="auto">
            <a:xfrm>
              <a:off x="9859" y="9446"/>
              <a:ext cx="57" cy="5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cxnSp>
          <p:nvCxnSpPr>
            <p:cNvPr id="28835" name="AutoShape 383"/>
            <p:cNvCxnSpPr>
              <a:cxnSpLocks noChangeShapeType="1"/>
            </p:cNvCxnSpPr>
            <p:nvPr/>
          </p:nvCxnSpPr>
          <p:spPr bwMode="auto">
            <a:xfrm rot="5400000" flipH="1">
              <a:off x="9092" y="9640"/>
              <a:ext cx="228" cy="1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36" name="AutoShape 382"/>
            <p:cNvCxnSpPr>
              <a:cxnSpLocks noChangeShapeType="1"/>
            </p:cNvCxnSpPr>
            <p:nvPr/>
          </p:nvCxnSpPr>
          <p:spPr bwMode="auto">
            <a:xfrm rot="5400000" flipH="1">
              <a:off x="9434" y="9640"/>
              <a:ext cx="228" cy="1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837" name="Rectangle 381"/>
            <p:cNvSpPr>
              <a:spLocks noChangeArrowheads="1"/>
            </p:cNvSpPr>
            <p:nvPr/>
          </p:nvSpPr>
          <p:spPr bwMode="auto">
            <a:xfrm>
              <a:off x="11029" y="8729"/>
              <a:ext cx="342" cy="11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28838" name="Rectangle 380"/>
            <p:cNvSpPr>
              <a:spLocks noChangeArrowheads="1"/>
            </p:cNvSpPr>
            <p:nvPr/>
          </p:nvSpPr>
          <p:spPr bwMode="auto">
            <a:xfrm>
              <a:off x="11827" y="8729"/>
              <a:ext cx="342" cy="11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28839" name="Rectangle 379"/>
            <p:cNvSpPr>
              <a:spLocks noChangeArrowheads="1"/>
            </p:cNvSpPr>
            <p:nvPr/>
          </p:nvSpPr>
          <p:spPr bwMode="auto">
            <a:xfrm>
              <a:off x="12625" y="8729"/>
              <a:ext cx="342" cy="11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28840" name="Line 378"/>
            <p:cNvSpPr>
              <a:spLocks noChangeShapeType="1"/>
            </p:cNvSpPr>
            <p:nvPr/>
          </p:nvSpPr>
          <p:spPr bwMode="auto">
            <a:xfrm flipV="1">
              <a:off x="11371" y="8786"/>
              <a:ext cx="45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8841" name="Line 377"/>
            <p:cNvSpPr>
              <a:spLocks noChangeShapeType="1"/>
            </p:cNvSpPr>
            <p:nvPr/>
          </p:nvSpPr>
          <p:spPr bwMode="auto">
            <a:xfrm flipV="1">
              <a:off x="12169" y="8786"/>
              <a:ext cx="45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8842" name="Line 376"/>
            <p:cNvSpPr>
              <a:spLocks noChangeShapeType="1"/>
            </p:cNvSpPr>
            <p:nvPr/>
          </p:nvSpPr>
          <p:spPr bwMode="auto">
            <a:xfrm flipV="1">
              <a:off x="12967" y="8786"/>
              <a:ext cx="45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cxnSp>
          <p:nvCxnSpPr>
            <p:cNvPr id="28843" name="AutoShape 375"/>
            <p:cNvCxnSpPr>
              <a:cxnSpLocks noChangeShapeType="1"/>
            </p:cNvCxnSpPr>
            <p:nvPr/>
          </p:nvCxnSpPr>
          <p:spPr bwMode="auto">
            <a:xfrm>
              <a:off x="10573" y="10154"/>
              <a:ext cx="2850" cy="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44" name="AutoShape 374"/>
            <p:cNvCxnSpPr>
              <a:cxnSpLocks noChangeShapeType="1"/>
            </p:cNvCxnSpPr>
            <p:nvPr/>
          </p:nvCxnSpPr>
          <p:spPr bwMode="auto">
            <a:xfrm flipV="1">
              <a:off x="13422" y="8786"/>
              <a:ext cx="1" cy="136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845" name="Text Box 373"/>
            <p:cNvSpPr txBox="1">
              <a:spLocks noChangeArrowheads="1"/>
            </p:cNvSpPr>
            <p:nvPr/>
          </p:nvSpPr>
          <p:spPr bwMode="auto">
            <a:xfrm>
              <a:off x="11072" y="8288"/>
              <a:ext cx="4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8846" name="Text Box 372"/>
            <p:cNvSpPr txBox="1">
              <a:spLocks noChangeArrowheads="1"/>
            </p:cNvSpPr>
            <p:nvPr/>
          </p:nvSpPr>
          <p:spPr bwMode="auto">
            <a:xfrm>
              <a:off x="11870" y="8288"/>
              <a:ext cx="4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8847" name="Text Box 371"/>
            <p:cNvSpPr txBox="1">
              <a:spLocks noChangeArrowheads="1"/>
            </p:cNvSpPr>
            <p:nvPr/>
          </p:nvSpPr>
          <p:spPr bwMode="auto">
            <a:xfrm>
              <a:off x="12725" y="8310"/>
              <a:ext cx="4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cxnSp>
          <p:nvCxnSpPr>
            <p:cNvPr id="28848" name="AutoShape 370"/>
            <p:cNvCxnSpPr>
              <a:cxnSpLocks noChangeShapeType="1"/>
            </p:cNvCxnSpPr>
            <p:nvPr/>
          </p:nvCxnSpPr>
          <p:spPr bwMode="auto">
            <a:xfrm flipV="1">
              <a:off x="11485" y="8900"/>
              <a:ext cx="1" cy="114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849" name="Text Box 369"/>
            <p:cNvSpPr txBox="1">
              <a:spLocks noChangeArrowheads="1"/>
            </p:cNvSpPr>
            <p:nvPr/>
          </p:nvSpPr>
          <p:spPr bwMode="auto">
            <a:xfrm>
              <a:off x="11528" y="9473"/>
              <a:ext cx="631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altLang="pl-PL" sz="1200" b="1" i="1" baseline="30000">
                  <a:latin typeface="Times New Roman" pitchFamily="18" charset="0"/>
                  <a:cs typeface="Times New Roman" pitchFamily="18" charset="0"/>
                </a:rPr>
                <a:t>(z)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cxnSp>
          <p:nvCxnSpPr>
            <p:cNvPr id="28850" name="AutoShape 368"/>
            <p:cNvCxnSpPr>
              <a:cxnSpLocks noChangeShapeType="1"/>
            </p:cNvCxnSpPr>
            <p:nvPr/>
          </p:nvCxnSpPr>
          <p:spPr bwMode="auto">
            <a:xfrm>
              <a:off x="11770" y="8957"/>
              <a:ext cx="513" cy="11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51" name="AutoShape 367"/>
            <p:cNvCxnSpPr>
              <a:cxnSpLocks noChangeShapeType="1"/>
            </p:cNvCxnSpPr>
            <p:nvPr/>
          </p:nvCxnSpPr>
          <p:spPr bwMode="auto">
            <a:xfrm>
              <a:off x="12625" y="8957"/>
              <a:ext cx="513" cy="11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852" name="Text Box 366"/>
            <p:cNvSpPr txBox="1">
              <a:spLocks noChangeArrowheads="1"/>
            </p:cNvSpPr>
            <p:nvPr/>
          </p:nvSpPr>
          <p:spPr bwMode="auto">
            <a:xfrm>
              <a:off x="11768" y="9017"/>
              <a:ext cx="65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altLang="pl-PL" sz="1200" b="1" i="1" baseline="30000">
                  <a:latin typeface="Times New Roman" pitchFamily="18" charset="0"/>
                  <a:cs typeface="Times New Roman" pitchFamily="18" charset="0"/>
                </a:rPr>
                <a:t>(z)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8853" name="Text Box 365"/>
            <p:cNvSpPr txBox="1">
              <a:spLocks noChangeArrowheads="1"/>
            </p:cNvSpPr>
            <p:nvPr/>
          </p:nvSpPr>
          <p:spPr bwMode="auto">
            <a:xfrm>
              <a:off x="12586" y="9017"/>
              <a:ext cx="622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altLang="pl-PL" sz="1200" b="1" i="1" baseline="30000">
                  <a:latin typeface="Times New Roman" pitchFamily="18" charset="0"/>
                  <a:cs typeface="Times New Roman" pitchFamily="18" charset="0"/>
                </a:rPr>
                <a:t>(z)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cxnSp>
          <p:nvCxnSpPr>
            <p:cNvPr id="28854" name="AutoShape 364"/>
            <p:cNvCxnSpPr>
              <a:cxnSpLocks noChangeShapeType="1"/>
            </p:cNvCxnSpPr>
            <p:nvPr/>
          </p:nvCxnSpPr>
          <p:spPr bwMode="auto">
            <a:xfrm rot="16200000" flipH="1">
              <a:off x="13224" y="9156"/>
              <a:ext cx="399" cy="1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855" name="Text Box 363"/>
            <p:cNvSpPr txBox="1">
              <a:spLocks noChangeArrowheads="1"/>
            </p:cNvSpPr>
            <p:nvPr/>
          </p:nvSpPr>
          <p:spPr bwMode="auto">
            <a:xfrm>
              <a:off x="13580" y="8957"/>
              <a:ext cx="176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altLang="pl-PL" sz="1200" b="1" i="1" baseline="30000">
                  <a:latin typeface="Times New Roman" pitchFamily="18" charset="0"/>
                  <a:cs typeface="Times New Roman" pitchFamily="18" charset="0"/>
                </a:rPr>
                <a:t>(z)</a:t>
              </a: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=I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altLang="pl-PL" sz="1200" b="1" i="1" baseline="30000">
                  <a:latin typeface="Times New Roman" pitchFamily="18" charset="0"/>
                  <a:cs typeface="Times New Roman" pitchFamily="18" charset="0"/>
                </a:rPr>
                <a:t>(z)</a:t>
              </a: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=I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altLang="pl-PL" sz="1200" b="1" i="1" baseline="30000">
                  <a:latin typeface="Times New Roman" pitchFamily="18" charset="0"/>
                  <a:cs typeface="Times New Roman" pitchFamily="18" charset="0"/>
                </a:rPr>
                <a:t>(z)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8856" name="Text Box 362"/>
            <p:cNvSpPr txBox="1">
              <a:spLocks noChangeArrowheads="1"/>
            </p:cNvSpPr>
            <p:nvPr/>
          </p:nvSpPr>
          <p:spPr bwMode="auto">
            <a:xfrm>
              <a:off x="13395" y="8353"/>
              <a:ext cx="1629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ΔZ=Z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+Z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</p:grpSp>
      <p:sp>
        <p:nvSpPr>
          <p:cNvPr id="6165" name="Txt_Prądy"/>
          <p:cNvSpPr>
            <a:spLocks noChangeArrowheads="1"/>
          </p:cNvSpPr>
          <p:nvPr/>
        </p:nvSpPr>
        <p:spPr bwMode="auto">
          <a:xfrm>
            <a:off x="1043608" y="1809400"/>
            <a:ext cx="470962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400" b="1" i="1">
                <a:solidFill>
                  <a:srgbClr val="333399"/>
                </a:solidFill>
                <a:latin typeface="Times New Roman" pitchFamily="18" charset="0"/>
              </a:rPr>
              <a:t>Prądy i napięcia dla różnego rodzaju </a:t>
            </a:r>
            <a:r>
              <a:rPr kumimoji="0" lang="pl-PL" altLang="pl-PL" sz="1400" b="1" i="1" smtClean="0">
                <a:solidFill>
                  <a:srgbClr val="333399"/>
                </a:solidFill>
                <a:latin typeface="Times New Roman" pitchFamily="18" charset="0"/>
              </a:rPr>
              <a:t>zwarć (w miejscu zwarcia)</a:t>
            </a:r>
            <a:endParaRPr kumimoji="0" lang="pl-PL" altLang="pl-PL" sz="1400" b="1" i="1">
              <a:solidFill>
                <a:srgbClr val="333399"/>
              </a:solidFill>
              <a:latin typeface="Times New Roman" pitchFamily="18" charset="0"/>
            </a:endParaRPr>
          </a:p>
        </p:txBody>
      </p:sp>
      <p:grpSp>
        <p:nvGrpSpPr>
          <p:cNvPr id="8" name="Z0"/>
          <p:cNvGrpSpPr>
            <a:grpSpLocks noChangeAspect="1"/>
          </p:cNvGrpSpPr>
          <p:nvPr/>
        </p:nvGrpSpPr>
        <p:grpSpPr bwMode="auto">
          <a:xfrm>
            <a:off x="6458395" y="534988"/>
            <a:ext cx="2304710" cy="1058862"/>
            <a:chOff x="6963" y="8102"/>
            <a:chExt cx="4840" cy="2223"/>
          </a:xfrm>
        </p:grpSpPr>
        <p:sp>
          <p:nvSpPr>
            <p:cNvPr id="28773" name="AutoShape 348"/>
            <p:cNvSpPr>
              <a:spLocks noChangeAspect="1" noChangeArrowheads="1" noTextEdit="1"/>
            </p:cNvSpPr>
            <p:nvPr/>
          </p:nvSpPr>
          <p:spPr bwMode="auto">
            <a:xfrm>
              <a:off x="7279" y="8102"/>
              <a:ext cx="4460" cy="2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8774" name="Line 347"/>
            <p:cNvSpPr>
              <a:spLocks noChangeShapeType="1"/>
            </p:cNvSpPr>
            <p:nvPr/>
          </p:nvSpPr>
          <p:spPr bwMode="auto">
            <a:xfrm>
              <a:off x="8179" y="8330"/>
              <a:ext cx="1" cy="1254"/>
            </a:xfrm>
            <a:prstGeom prst="line">
              <a:avLst/>
            </a:prstGeom>
            <a:noFill/>
            <a:ln w="158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8775" name="Line 346"/>
            <p:cNvSpPr>
              <a:spLocks noChangeShapeType="1"/>
            </p:cNvSpPr>
            <p:nvPr/>
          </p:nvSpPr>
          <p:spPr bwMode="auto">
            <a:xfrm>
              <a:off x="10801" y="8330"/>
              <a:ext cx="1" cy="1254"/>
            </a:xfrm>
            <a:prstGeom prst="line">
              <a:avLst/>
            </a:prstGeom>
            <a:noFill/>
            <a:ln w="158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8776" name="Line 345"/>
            <p:cNvSpPr>
              <a:spLocks noChangeShapeType="1"/>
            </p:cNvSpPr>
            <p:nvPr/>
          </p:nvSpPr>
          <p:spPr bwMode="auto">
            <a:xfrm>
              <a:off x="8179" y="8330"/>
              <a:ext cx="2622" cy="1"/>
            </a:xfrm>
            <a:prstGeom prst="line">
              <a:avLst/>
            </a:prstGeom>
            <a:noFill/>
            <a:ln w="158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8777" name="Line 344"/>
            <p:cNvSpPr>
              <a:spLocks noChangeShapeType="1"/>
            </p:cNvSpPr>
            <p:nvPr/>
          </p:nvSpPr>
          <p:spPr bwMode="auto">
            <a:xfrm>
              <a:off x="8179" y="9584"/>
              <a:ext cx="2622" cy="1"/>
            </a:xfrm>
            <a:prstGeom prst="line">
              <a:avLst/>
            </a:prstGeom>
            <a:noFill/>
            <a:ln w="158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8778" name="Text Box 343"/>
            <p:cNvSpPr txBox="1">
              <a:spLocks noChangeArrowheads="1"/>
            </p:cNvSpPr>
            <p:nvPr/>
          </p:nvSpPr>
          <p:spPr bwMode="auto">
            <a:xfrm>
              <a:off x="8611" y="8390"/>
              <a:ext cx="543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(0)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8779" name="Text Box 342"/>
            <p:cNvSpPr txBox="1">
              <a:spLocks noChangeArrowheads="1"/>
            </p:cNvSpPr>
            <p:nvPr/>
          </p:nvSpPr>
          <p:spPr bwMode="auto">
            <a:xfrm>
              <a:off x="9205" y="8323"/>
              <a:ext cx="855" cy="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2000" b="1" i="1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altLang="pl-PL" sz="2000" b="1" i="1" baseline="-30000"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8780" name="Text Box 341"/>
            <p:cNvSpPr txBox="1">
              <a:spLocks noChangeArrowheads="1"/>
            </p:cNvSpPr>
            <p:nvPr/>
          </p:nvSpPr>
          <p:spPr bwMode="auto">
            <a:xfrm>
              <a:off x="8763" y="8727"/>
              <a:ext cx="309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i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cxnSp>
          <p:nvCxnSpPr>
            <p:cNvPr id="28781" name="AutoShape 340"/>
            <p:cNvCxnSpPr>
              <a:cxnSpLocks noChangeShapeType="1"/>
            </p:cNvCxnSpPr>
            <p:nvPr/>
          </p:nvCxnSpPr>
          <p:spPr bwMode="auto">
            <a:xfrm flipH="1">
              <a:off x="9262" y="9128"/>
              <a:ext cx="228" cy="1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82" name="AutoShape 339"/>
            <p:cNvCxnSpPr>
              <a:cxnSpLocks noChangeShapeType="1"/>
            </p:cNvCxnSpPr>
            <p:nvPr/>
          </p:nvCxnSpPr>
          <p:spPr bwMode="auto">
            <a:xfrm>
              <a:off x="7609" y="10154"/>
              <a:ext cx="3762" cy="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83" name="AutoShape 338"/>
            <p:cNvCxnSpPr>
              <a:cxnSpLocks noChangeShapeType="1"/>
            </p:cNvCxnSpPr>
            <p:nvPr/>
          </p:nvCxnSpPr>
          <p:spPr bwMode="auto">
            <a:xfrm flipV="1">
              <a:off x="8749" y="9242"/>
              <a:ext cx="1" cy="79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84" name="AutoShape 337"/>
            <p:cNvCxnSpPr>
              <a:cxnSpLocks noChangeShapeType="1"/>
            </p:cNvCxnSpPr>
            <p:nvPr/>
          </p:nvCxnSpPr>
          <p:spPr bwMode="auto">
            <a:xfrm flipV="1">
              <a:off x="9661" y="9584"/>
              <a:ext cx="1" cy="57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85" name="AutoShape 336"/>
            <p:cNvCxnSpPr>
              <a:cxnSpLocks noChangeShapeType="1"/>
            </p:cNvCxnSpPr>
            <p:nvPr/>
          </p:nvCxnSpPr>
          <p:spPr bwMode="auto">
            <a:xfrm flipH="1">
              <a:off x="11143" y="8786"/>
              <a:ext cx="399" cy="1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86" name="AutoShape 335"/>
            <p:cNvCxnSpPr>
              <a:cxnSpLocks noChangeShapeType="1"/>
            </p:cNvCxnSpPr>
            <p:nvPr/>
          </p:nvCxnSpPr>
          <p:spPr bwMode="auto">
            <a:xfrm>
              <a:off x="8749" y="9128"/>
              <a:ext cx="1482" cy="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87" name="Oval 331"/>
            <p:cNvSpPr>
              <a:spLocks noChangeArrowheads="1"/>
            </p:cNvSpPr>
            <p:nvPr/>
          </p:nvSpPr>
          <p:spPr bwMode="auto">
            <a:xfrm>
              <a:off x="8712" y="9093"/>
              <a:ext cx="57" cy="5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28788" name="Line 330"/>
            <p:cNvSpPr>
              <a:spLocks noChangeShapeType="1"/>
            </p:cNvSpPr>
            <p:nvPr/>
          </p:nvSpPr>
          <p:spPr bwMode="auto">
            <a:xfrm rot="16200000" flipH="1">
              <a:off x="8583" y="8963"/>
              <a:ext cx="103" cy="2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8789" name="Line 329"/>
            <p:cNvSpPr>
              <a:spLocks noChangeShapeType="1"/>
            </p:cNvSpPr>
            <p:nvPr/>
          </p:nvSpPr>
          <p:spPr bwMode="auto">
            <a:xfrm rot="5400000" flipH="1" flipV="1">
              <a:off x="10288" y="8957"/>
              <a:ext cx="113" cy="2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8790" name="Line 328"/>
            <p:cNvSpPr>
              <a:spLocks noChangeShapeType="1"/>
            </p:cNvSpPr>
            <p:nvPr/>
          </p:nvSpPr>
          <p:spPr bwMode="auto">
            <a:xfrm rot="5400000" flipH="1" flipV="1">
              <a:off x="8578" y="9071"/>
              <a:ext cx="113" cy="2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8791" name="Line 327"/>
            <p:cNvSpPr>
              <a:spLocks noChangeShapeType="1"/>
            </p:cNvSpPr>
            <p:nvPr/>
          </p:nvSpPr>
          <p:spPr bwMode="auto">
            <a:xfrm rot="16200000" flipH="1">
              <a:off x="10293" y="9066"/>
              <a:ext cx="103" cy="2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8792" name="Oval 326"/>
            <p:cNvSpPr>
              <a:spLocks noChangeArrowheads="1"/>
            </p:cNvSpPr>
            <p:nvPr/>
          </p:nvSpPr>
          <p:spPr bwMode="auto">
            <a:xfrm>
              <a:off x="10202" y="9098"/>
              <a:ext cx="57" cy="5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28793" name="Text Box 325"/>
            <p:cNvSpPr txBox="1">
              <a:spLocks noChangeArrowheads="1"/>
            </p:cNvSpPr>
            <p:nvPr/>
          </p:nvSpPr>
          <p:spPr bwMode="auto">
            <a:xfrm>
              <a:off x="10162" y="8698"/>
              <a:ext cx="309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j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8794" name="Text Box 324"/>
            <p:cNvSpPr txBox="1">
              <a:spLocks noChangeArrowheads="1"/>
            </p:cNvSpPr>
            <p:nvPr/>
          </p:nvSpPr>
          <p:spPr bwMode="auto">
            <a:xfrm>
              <a:off x="9091" y="9128"/>
              <a:ext cx="5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0(i-j)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cxnSp>
          <p:nvCxnSpPr>
            <p:cNvPr id="28795" name="AutoShape 323"/>
            <p:cNvCxnSpPr>
              <a:cxnSpLocks noChangeShapeType="1"/>
            </p:cNvCxnSpPr>
            <p:nvPr/>
          </p:nvCxnSpPr>
          <p:spPr bwMode="auto">
            <a:xfrm flipV="1">
              <a:off x="9433" y="9584"/>
              <a:ext cx="1" cy="57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96" name="AutoShape 322"/>
            <p:cNvCxnSpPr>
              <a:cxnSpLocks noChangeShapeType="1"/>
            </p:cNvCxnSpPr>
            <p:nvPr/>
          </p:nvCxnSpPr>
          <p:spPr bwMode="auto">
            <a:xfrm flipV="1">
              <a:off x="9205" y="9584"/>
              <a:ext cx="1" cy="57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8797" name="Group 319"/>
            <p:cNvGrpSpPr>
              <a:grpSpLocks/>
            </p:cNvGrpSpPr>
            <p:nvPr/>
          </p:nvGrpSpPr>
          <p:grpSpPr bwMode="auto">
            <a:xfrm>
              <a:off x="10573" y="8756"/>
              <a:ext cx="507" cy="57"/>
              <a:chOff x="10573" y="8756"/>
              <a:chExt cx="507" cy="57"/>
            </a:xfrm>
          </p:grpSpPr>
          <p:sp>
            <p:nvSpPr>
              <p:cNvPr id="28814" name="Line 321"/>
              <p:cNvSpPr>
                <a:spLocks noChangeShapeType="1"/>
              </p:cNvSpPr>
              <p:nvPr/>
            </p:nvSpPr>
            <p:spPr bwMode="auto">
              <a:xfrm>
                <a:off x="10573" y="8786"/>
                <a:ext cx="45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8815" name="Oval 320"/>
              <p:cNvSpPr>
                <a:spLocks noChangeArrowheads="1"/>
              </p:cNvSpPr>
              <p:nvPr/>
            </p:nvSpPr>
            <p:spPr bwMode="auto">
              <a:xfrm>
                <a:off x="11023" y="8756"/>
                <a:ext cx="57" cy="5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</p:grpSp>
        <p:sp>
          <p:nvSpPr>
            <p:cNvPr id="28798" name="Line 318"/>
            <p:cNvSpPr>
              <a:spLocks noChangeShapeType="1"/>
            </p:cNvSpPr>
            <p:nvPr/>
          </p:nvSpPr>
          <p:spPr bwMode="auto">
            <a:xfrm>
              <a:off x="7951" y="8786"/>
              <a:ext cx="45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8799" name="Oval 317"/>
            <p:cNvSpPr>
              <a:spLocks noChangeArrowheads="1"/>
            </p:cNvSpPr>
            <p:nvPr/>
          </p:nvSpPr>
          <p:spPr bwMode="auto">
            <a:xfrm>
              <a:off x="7780" y="9356"/>
              <a:ext cx="342" cy="34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cxnSp>
          <p:nvCxnSpPr>
            <p:cNvPr id="28800" name="AutoShape 316"/>
            <p:cNvCxnSpPr>
              <a:cxnSpLocks noChangeShapeType="1"/>
            </p:cNvCxnSpPr>
            <p:nvPr/>
          </p:nvCxnSpPr>
          <p:spPr bwMode="auto">
            <a:xfrm flipV="1">
              <a:off x="7950" y="9697"/>
              <a:ext cx="1" cy="45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01" name="AutoShape 315"/>
            <p:cNvCxnSpPr>
              <a:cxnSpLocks noChangeShapeType="1"/>
            </p:cNvCxnSpPr>
            <p:nvPr/>
          </p:nvCxnSpPr>
          <p:spPr bwMode="auto">
            <a:xfrm flipV="1">
              <a:off x="7951" y="8786"/>
              <a:ext cx="1" cy="57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02" name="AutoShape 314"/>
            <p:cNvCxnSpPr>
              <a:cxnSpLocks noChangeShapeType="1"/>
            </p:cNvCxnSpPr>
            <p:nvPr/>
          </p:nvCxnSpPr>
          <p:spPr bwMode="auto">
            <a:xfrm flipV="1">
              <a:off x="7952" y="9413"/>
              <a:ext cx="1" cy="22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803" name="Text Box 313"/>
            <p:cNvSpPr txBox="1">
              <a:spLocks noChangeArrowheads="1"/>
            </p:cNvSpPr>
            <p:nvPr/>
          </p:nvSpPr>
          <p:spPr bwMode="auto">
            <a:xfrm>
              <a:off x="6963" y="9340"/>
              <a:ext cx="670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 smtClean="0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kumimoji="0" lang="en-US" altLang="pl-PL" sz="1200" b="1" i="1" baseline="-30000" smtClean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pl-PL" altLang="pl-PL" sz="1200" b="1" i="1" smtClean="0">
                  <a:latin typeface="Times New Roman" pitchFamily="18" charset="0"/>
                  <a:cs typeface="Times New Roman" pitchFamily="18" charset="0"/>
                </a:rPr>
                <a:t>=0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8804" name="Text Box 312"/>
            <p:cNvSpPr txBox="1">
              <a:spLocks noChangeArrowheads="1"/>
            </p:cNvSpPr>
            <p:nvPr/>
          </p:nvSpPr>
          <p:spPr bwMode="auto">
            <a:xfrm>
              <a:off x="8297" y="9701"/>
              <a:ext cx="413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oi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8805" name="Text Box 311"/>
            <p:cNvSpPr txBox="1">
              <a:spLocks noChangeArrowheads="1"/>
            </p:cNvSpPr>
            <p:nvPr/>
          </p:nvSpPr>
          <p:spPr bwMode="auto">
            <a:xfrm>
              <a:off x="9783" y="9698"/>
              <a:ext cx="413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0j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cxnSp>
          <p:nvCxnSpPr>
            <p:cNvPr id="28806" name="AutoShape 310"/>
            <p:cNvCxnSpPr>
              <a:cxnSpLocks noChangeShapeType="1"/>
            </p:cNvCxnSpPr>
            <p:nvPr/>
          </p:nvCxnSpPr>
          <p:spPr bwMode="auto">
            <a:xfrm flipV="1">
              <a:off x="10231" y="9299"/>
              <a:ext cx="1" cy="79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8807" name="Group 306"/>
            <p:cNvGrpSpPr>
              <a:grpSpLocks/>
            </p:cNvGrpSpPr>
            <p:nvPr/>
          </p:nvGrpSpPr>
          <p:grpSpPr bwMode="auto">
            <a:xfrm>
              <a:off x="11086" y="8387"/>
              <a:ext cx="171" cy="342"/>
              <a:chOff x="11086" y="10553"/>
              <a:chExt cx="171" cy="342"/>
            </a:xfrm>
          </p:grpSpPr>
          <p:cxnSp>
            <p:nvCxnSpPr>
              <p:cNvPr id="28811" name="AutoShape 309"/>
              <p:cNvCxnSpPr>
                <a:cxnSpLocks noChangeShapeType="1"/>
              </p:cNvCxnSpPr>
              <p:nvPr/>
            </p:nvCxnSpPr>
            <p:spPr bwMode="auto">
              <a:xfrm flipH="1">
                <a:off x="11086" y="10553"/>
                <a:ext cx="114" cy="171"/>
              </a:xfrm>
              <a:prstGeom prst="straightConnector1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812" name="AutoShape 308"/>
              <p:cNvCxnSpPr>
                <a:cxnSpLocks noChangeShapeType="1"/>
              </p:cNvCxnSpPr>
              <p:nvPr/>
            </p:nvCxnSpPr>
            <p:spPr bwMode="auto">
              <a:xfrm flipV="1">
                <a:off x="11086" y="10667"/>
                <a:ext cx="171" cy="57"/>
              </a:xfrm>
              <a:prstGeom prst="straightConnector1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813" name="AutoShape 307"/>
              <p:cNvCxnSpPr>
                <a:cxnSpLocks noChangeShapeType="1"/>
              </p:cNvCxnSpPr>
              <p:nvPr/>
            </p:nvCxnSpPr>
            <p:spPr bwMode="auto">
              <a:xfrm flipH="1">
                <a:off x="11086" y="10667"/>
                <a:ext cx="171" cy="228"/>
              </a:xfrm>
              <a:prstGeom prst="straightConnector1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8808" name="AutoShape 305"/>
            <p:cNvCxnSpPr>
              <a:cxnSpLocks noChangeShapeType="1"/>
            </p:cNvCxnSpPr>
            <p:nvPr/>
          </p:nvCxnSpPr>
          <p:spPr bwMode="auto">
            <a:xfrm flipV="1">
              <a:off x="11029" y="8900"/>
              <a:ext cx="1" cy="114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809" name="Text Box 304"/>
            <p:cNvSpPr txBox="1">
              <a:spLocks noChangeArrowheads="1"/>
            </p:cNvSpPr>
            <p:nvPr/>
          </p:nvSpPr>
          <p:spPr bwMode="auto">
            <a:xfrm>
              <a:off x="11072" y="9299"/>
              <a:ext cx="731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altLang="pl-PL" sz="1200" b="1" i="1" baseline="30000">
                  <a:latin typeface="Times New Roman" pitchFamily="18" charset="0"/>
                  <a:cs typeface="Times New Roman" pitchFamily="18" charset="0"/>
                </a:rPr>
                <a:t>(z)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8810" name="Text Box 303"/>
            <p:cNvSpPr txBox="1">
              <a:spLocks noChangeArrowheads="1"/>
            </p:cNvSpPr>
            <p:nvPr/>
          </p:nvSpPr>
          <p:spPr bwMode="auto">
            <a:xfrm>
              <a:off x="11257" y="8789"/>
              <a:ext cx="4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altLang="pl-PL" sz="1200" b="1" i="1" baseline="30000">
                  <a:latin typeface="Times New Roman" pitchFamily="18" charset="0"/>
                  <a:cs typeface="Times New Roman" pitchFamily="18" charset="0"/>
                </a:rPr>
                <a:t>(z)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</p:grpSp>
      <p:grpSp>
        <p:nvGrpSpPr>
          <p:cNvPr id="12" name="Z2"/>
          <p:cNvGrpSpPr>
            <a:grpSpLocks noChangeAspect="1"/>
          </p:cNvGrpSpPr>
          <p:nvPr/>
        </p:nvGrpSpPr>
        <p:grpSpPr bwMode="auto">
          <a:xfrm>
            <a:off x="4046485" y="534988"/>
            <a:ext cx="2236947" cy="1058862"/>
            <a:chOff x="7030" y="8102"/>
            <a:chExt cx="4697" cy="2223"/>
          </a:xfrm>
        </p:grpSpPr>
        <p:sp>
          <p:nvSpPr>
            <p:cNvPr id="28730" name="AutoShape 289"/>
            <p:cNvSpPr>
              <a:spLocks noChangeAspect="1" noChangeArrowheads="1" noTextEdit="1"/>
            </p:cNvSpPr>
            <p:nvPr/>
          </p:nvSpPr>
          <p:spPr bwMode="auto">
            <a:xfrm>
              <a:off x="7267" y="8102"/>
              <a:ext cx="4460" cy="2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8731" name="Line 288"/>
            <p:cNvSpPr>
              <a:spLocks noChangeShapeType="1"/>
            </p:cNvSpPr>
            <p:nvPr/>
          </p:nvSpPr>
          <p:spPr bwMode="auto">
            <a:xfrm>
              <a:off x="8179" y="8330"/>
              <a:ext cx="1" cy="1254"/>
            </a:xfrm>
            <a:prstGeom prst="line">
              <a:avLst/>
            </a:prstGeom>
            <a:noFill/>
            <a:ln w="158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8732" name="Line 287"/>
            <p:cNvSpPr>
              <a:spLocks noChangeShapeType="1"/>
            </p:cNvSpPr>
            <p:nvPr/>
          </p:nvSpPr>
          <p:spPr bwMode="auto">
            <a:xfrm>
              <a:off x="10801" y="8330"/>
              <a:ext cx="1" cy="1254"/>
            </a:xfrm>
            <a:prstGeom prst="line">
              <a:avLst/>
            </a:prstGeom>
            <a:noFill/>
            <a:ln w="158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8733" name="Line 286"/>
            <p:cNvSpPr>
              <a:spLocks noChangeShapeType="1"/>
            </p:cNvSpPr>
            <p:nvPr/>
          </p:nvSpPr>
          <p:spPr bwMode="auto">
            <a:xfrm>
              <a:off x="8179" y="8330"/>
              <a:ext cx="2622" cy="1"/>
            </a:xfrm>
            <a:prstGeom prst="line">
              <a:avLst/>
            </a:prstGeom>
            <a:noFill/>
            <a:ln w="158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8734" name="Line 285"/>
            <p:cNvSpPr>
              <a:spLocks noChangeShapeType="1"/>
            </p:cNvSpPr>
            <p:nvPr/>
          </p:nvSpPr>
          <p:spPr bwMode="auto">
            <a:xfrm>
              <a:off x="8179" y="9584"/>
              <a:ext cx="2622" cy="1"/>
            </a:xfrm>
            <a:prstGeom prst="line">
              <a:avLst/>
            </a:prstGeom>
            <a:noFill/>
            <a:ln w="158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8735" name="Text Box 284"/>
            <p:cNvSpPr txBox="1">
              <a:spLocks noChangeArrowheads="1"/>
            </p:cNvSpPr>
            <p:nvPr/>
          </p:nvSpPr>
          <p:spPr bwMode="auto">
            <a:xfrm>
              <a:off x="8611" y="8390"/>
              <a:ext cx="44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(2)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8736" name="Text Box 283"/>
            <p:cNvSpPr txBox="1">
              <a:spLocks noChangeArrowheads="1"/>
            </p:cNvSpPr>
            <p:nvPr/>
          </p:nvSpPr>
          <p:spPr bwMode="auto">
            <a:xfrm>
              <a:off x="9106" y="8339"/>
              <a:ext cx="744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2000" b="1" i="1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altLang="pl-PL" sz="2000" b="1" i="1" baseline="-3000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8737" name="Text Box 282"/>
            <p:cNvSpPr txBox="1">
              <a:spLocks noChangeArrowheads="1"/>
            </p:cNvSpPr>
            <p:nvPr/>
          </p:nvSpPr>
          <p:spPr bwMode="auto">
            <a:xfrm>
              <a:off x="8763" y="8737"/>
              <a:ext cx="309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i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cxnSp>
          <p:nvCxnSpPr>
            <p:cNvPr id="28738" name="AutoShape 281"/>
            <p:cNvCxnSpPr>
              <a:cxnSpLocks noChangeShapeType="1"/>
            </p:cNvCxnSpPr>
            <p:nvPr/>
          </p:nvCxnSpPr>
          <p:spPr bwMode="auto">
            <a:xfrm flipH="1">
              <a:off x="9262" y="9128"/>
              <a:ext cx="228" cy="1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39" name="AutoShape 280"/>
            <p:cNvCxnSpPr>
              <a:cxnSpLocks noChangeShapeType="1"/>
            </p:cNvCxnSpPr>
            <p:nvPr/>
          </p:nvCxnSpPr>
          <p:spPr bwMode="auto">
            <a:xfrm>
              <a:off x="7609" y="10154"/>
              <a:ext cx="3762" cy="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40" name="AutoShape 279"/>
            <p:cNvCxnSpPr>
              <a:cxnSpLocks noChangeShapeType="1"/>
            </p:cNvCxnSpPr>
            <p:nvPr/>
          </p:nvCxnSpPr>
          <p:spPr bwMode="auto">
            <a:xfrm flipV="1">
              <a:off x="8749" y="9242"/>
              <a:ext cx="1" cy="79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41" name="AutoShape 278"/>
            <p:cNvCxnSpPr>
              <a:cxnSpLocks noChangeShapeType="1"/>
            </p:cNvCxnSpPr>
            <p:nvPr/>
          </p:nvCxnSpPr>
          <p:spPr bwMode="auto">
            <a:xfrm flipV="1">
              <a:off x="9661" y="9584"/>
              <a:ext cx="1" cy="57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42" name="AutoShape 277"/>
            <p:cNvCxnSpPr>
              <a:cxnSpLocks noChangeShapeType="1"/>
            </p:cNvCxnSpPr>
            <p:nvPr/>
          </p:nvCxnSpPr>
          <p:spPr bwMode="auto">
            <a:xfrm flipH="1">
              <a:off x="11143" y="8786"/>
              <a:ext cx="399" cy="1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43" name="AutoShape 276"/>
            <p:cNvCxnSpPr>
              <a:cxnSpLocks noChangeShapeType="1"/>
            </p:cNvCxnSpPr>
            <p:nvPr/>
          </p:nvCxnSpPr>
          <p:spPr bwMode="auto">
            <a:xfrm>
              <a:off x="8749" y="9128"/>
              <a:ext cx="1482" cy="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44" name="Oval 272"/>
            <p:cNvSpPr>
              <a:spLocks noChangeArrowheads="1"/>
            </p:cNvSpPr>
            <p:nvPr/>
          </p:nvSpPr>
          <p:spPr bwMode="auto">
            <a:xfrm>
              <a:off x="8712" y="9103"/>
              <a:ext cx="57" cy="5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28745" name="Line 271"/>
            <p:cNvSpPr>
              <a:spLocks noChangeShapeType="1"/>
            </p:cNvSpPr>
            <p:nvPr/>
          </p:nvSpPr>
          <p:spPr bwMode="auto">
            <a:xfrm rot="16200000" flipH="1">
              <a:off x="8583" y="8963"/>
              <a:ext cx="103" cy="2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8746" name="Line 270"/>
            <p:cNvSpPr>
              <a:spLocks noChangeShapeType="1"/>
            </p:cNvSpPr>
            <p:nvPr/>
          </p:nvSpPr>
          <p:spPr bwMode="auto">
            <a:xfrm rot="5400000" flipH="1" flipV="1">
              <a:off x="10288" y="8957"/>
              <a:ext cx="113" cy="2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8747" name="Line 269"/>
            <p:cNvSpPr>
              <a:spLocks noChangeShapeType="1"/>
            </p:cNvSpPr>
            <p:nvPr/>
          </p:nvSpPr>
          <p:spPr bwMode="auto">
            <a:xfrm rot="5400000" flipH="1" flipV="1">
              <a:off x="8578" y="9071"/>
              <a:ext cx="113" cy="2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8748" name="Line 268"/>
            <p:cNvSpPr>
              <a:spLocks noChangeShapeType="1"/>
            </p:cNvSpPr>
            <p:nvPr/>
          </p:nvSpPr>
          <p:spPr bwMode="auto">
            <a:xfrm rot="16200000" flipH="1">
              <a:off x="10293" y="9066"/>
              <a:ext cx="103" cy="2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8749" name="Oval 267"/>
            <p:cNvSpPr>
              <a:spLocks noChangeArrowheads="1"/>
            </p:cNvSpPr>
            <p:nvPr/>
          </p:nvSpPr>
          <p:spPr bwMode="auto">
            <a:xfrm>
              <a:off x="10202" y="9098"/>
              <a:ext cx="57" cy="5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28750" name="Text Box 266"/>
            <p:cNvSpPr txBox="1">
              <a:spLocks noChangeArrowheads="1"/>
            </p:cNvSpPr>
            <p:nvPr/>
          </p:nvSpPr>
          <p:spPr bwMode="auto">
            <a:xfrm>
              <a:off x="10150" y="8724"/>
              <a:ext cx="309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j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8751" name="Text Box 265"/>
            <p:cNvSpPr txBox="1">
              <a:spLocks noChangeArrowheads="1"/>
            </p:cNvSpPr>
            <p:nvPr/>
          </p:nvSpPr>
          <p:spPr bwMode="auto">
            <a:xfrm>
              <a:off x="9091" y="9128"/>
              <a:ext cx="706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2(i-j)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cxnSp>
          <p:nvCxnSpPr>
            <p:cNvPr id="28752" name="AutoShape 264"/>
            <p:cNvCxnSpPr>
              <a:cxnSpLocks noChangeShapeType="1"/>
            </p:cNvCxnSpPr>
            <p:nvPr/>
          </p:nvCxnSpPr>
          <p:spPr bwMode="auto">
            <a:xfrm flipV="1">
              <a:off x="9433" y="9584"/>
              <a:ext cx="1" cy="57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53" name="AutoShape 263"/>
            <p:cNvCxnSpPr>
              <a:cxnSpLocks noChangeShapeType="1"/>
            </p:cNvCxnSpPr>
            <p:nvPr/>
          </p:nvCxnSpPr>
          <p:spPr bwMode="auto">
            <a:xfrm flipV="1">
              <a:off x="9205" y="9584"/>
              <a:ext cx="1" cy="57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8754" name="Group 260"/>
            <p:cNvGrpSpPr>
              <a:grpSpLocks/>
            </p:cNvGrpSpPr>
            <p:nvPr/>
          </p:nvGrpSpPr>
          <p:grpSpPr bwMode="auto">
            <a:xfrm>
              <a:off x="10573" y="8756"/>
              <a:ext cx="507" cy="57"/>
              <a:chOff x="10573" y="8756"/>
              <a:chExt cx="507" cy="57"/>
            </a:xfrm>
          </p:grpSpPr>
          <p:sp>
            <p:nvSpPr>
              <p:cNvPr id="28771" name="Line 262"/>
              <p:cNvSpPr>
                <a:spLocks noChangeShapeType="1"/>
              </p:cNvSpPr>
              <p:nvPr/>
            </p:nvSpPr>
            <p:spPr bwMode="auto">
              <a:xfrm>
                <a:off x="10573" y="8786"/>
                <a:ext cx="45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8772" name="Oval 261"/>
              <p:cNvSpPr>
                <a:spLocks noChangeArrowheads="1"/>
              </p:cNvSpPr>
              <p:nvPr/>
            </p:nvSpPr>
            <p:spPr bwMode="auto">
              <a:xfrm>
                <a:off x="11023" y="8756"/>
                <a:ext cx="57" cy="5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</p:grpSp>
        <p:sp>
          <p:nvSpPr>
            <p:cNvPr id="28755" name="Line 259"/>
            <p:cNvSpPr>
              <a:spLocks noChangeShapeType="1"/>
            </p:cNvSpPr>
            <p:nvPr/>
          </p:nvSpPr>
          <p:spPr bwMode="auto">
            <a:xfrm>
              <a:off x="7951" y="8786"/>
              <a:ext cx="45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8756" name="Oval 258"/>
            <p:cNvSpPr>
              <a:spLocks noChangeArrowheads="1"/>
            </p:cNvSpPr>
            <p:nvPr/>
          </p:nvSpPr>
          <p:spPr bwMode="auto">
            <a:xfrm>
              <a:off x="7780" y="9356"/>
              <a:ext cx="342" cy="34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cxnSp>
          <p:nvCxnSpPr>
            <p:cNvPr id="28757" name="AutoShape 257"/>
            <p:cNvCxnSpPr>
              <a:cxnSpLocks noChangeShapeType="1"/>
            </p:cNvCxnSpPr>
            <p:nvPr/>
          </p:nvCxnSpPr>
          <p:spPr bwMode="auto">
            <a:xfrm flipV="1">
              <a:off x="7950" y="9697"/>
              <a:ext cx="1" cy="45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58" name="AutoShape 256"/>
            <p:cNvCxnSpPr>
              <a:cxnSpLocks noChangeShapeType="1"/>
            </p:cNvCxnSpPr>
            <p:nvPr/>
          </p:nvCxnSpPr>
          <p:spPr bwMode="auto">
            <a:xfrm flipV="1">
              <a:off x="7951" y="8786"/>
              <a:ext cx="1" cy="57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59" name="AutoShape 255"/>
            <p:cNvCxnSpPr>
              <a:cxnSpLocks noChangeShapeType="1"/>
            </p:cNvCxnSpPr>
            <p:nvPr/>
          </p:nvCxnSpPr>
          <p:spPr bwMode="auto">
            <a:xfrm flipV="1">
              <a:off x="7952" y="9413"/>
              <a:ext cx="1" cy="22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60" name="Text Box 254"/>
            <p:cNvSpPr txBox="1">
              <a:spLocks noChangeArrowheads="1"/>
            </p:cNvSpPr>
            <p:nvPr/>
          </p:nvSpPr>
          <p:spPr bwMode="auto">
            <a:xfrm>
              <a:off x="7030" y="9356"/>
              <a:ext cx="670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 smtClean="0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kumimoji="0" lang="en-US" altLang="pl-PL" sz="1200" b="1" i="1" baseline="-3000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pl-PL" altLang="pl-PL" sz="1200" b="1" i="1" smtClean="0">
                  <a:latin typeface="Times New Roman" pitchFamily="18" charset="0"/>
                  <a:cs typeface="Times New Roman" pitchFamily="18" charset="0"/>
                </a:rPr>
                <a:t>=0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8761" name="Text Box 253"/>
            <p:cNvSpPr txBox="1">
              <a:spLocks noChangeArrowheads="1"/>
            </p:cNvSpPr>
            <p:nvPr/>
          </p:nvSpPr>
          <p:spPr bwMode="auto">
            <a:xfrm>
              <a:off x="8297" y="9701"/>
              <a:ext cx="413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2i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8762" name="Text Box 252"/>
            <p:cNvSpPr txBox="1">
              <a:spLocks noChangeArrowheads="1"/>
            </p:cNvSpPr>
            <p:nvPr/>
          </p:nvSpPr>
          <p:spPr bwMode="auto">
            <a:xfrm>
              <a:off x="9748" y="9698"/>
              <a:ext cx="413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2j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cxnSp>
          <p:nvCxnSpPr>
            <p:cNvPr id="28763" name="AutoShape 251"/>
            <p:cNvCxnSpPr>
              <a:cxnSpLocks noChangeShapeType="1"/>
            </p:cNvCxnSpPr>
            <p:nvPr/>
          </p:nvCxnSpPr>
          <p:spPr bwMode="auto">
            <a:xfrm flipV="1">
              <a:off x="10231" y="9299"/>
              <a:ext cx="1" cy="79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8764" name="Group 247"/>
            <p:cNvGrpSpPr>
              <a:grpSpLocks/>
            </p:cNvGrpSpPr>
            <p:nvPr/>
          </p:nvGrpSpPr>
          <p:grpSpPr bwMode="auto">
            <a:xfrm>
              <a:off x="11086" y="8387"/>
              <a:ext cx="171" cy="342"/>
              <a:chOff x="11086" y="10553"/>
              <a:chExt cx="171" cy="342"/>
            </a:xfrm>
          </p:grpSpPr>
          <p:cxnSp>
            <p:nvCxnSpPr>
              <p:cNvPr id="28768" name="AutoShape 250"/>
              <p:cNvCxnSpPr>
                <a:cxnSpLocks noChangeShapeType="1"/>
              </p:cNvCxnSpPr>
              <p:nvPr/>
            </p:nvCxnSpPr>
            <p:spPr bwMode="auto">
              <a:xfrm flipH="1">
                <a:off x="11086" y="10553"/>
                <a:ext cx="114" cy="171"/>
              </a:xfrm>
              <a:prstGeom prst="straightConnector1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769" name="AutoShape 249"/>
              <p:cNvCxnSpPr>
                <a:cxnSpLocks noChangeShapeType="1"/>
              </p:cNvCxnSpPr>
              <p:nvPr/>
            </p:nvCxnSpPr>
            <p:spPr bwMode="auto">
              <a:xfrm flipV="1">
                <a:off x="11086" y="10667"/>
                <a:ext cx="171" cy="57"/>
              </a:xfrm>
              <a:prstGeom prst="straightConnector1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770" name="AutoShape 248"/>
              <p:cNvCxnSpPr>
                <a:cxnSpLocks noChangeShapeType="1"/>
              </p:cNvCxnSpPr>
              <p:nvPr/>
            </p:nvCxnSpPr>
            <p:spPr bwMode="auto">
              <a:xfrm flipH="1">
                <a:off x="11086" y="10667"/>
                <a:ext cx="171" cy="228"/>
              </a:xfrm>
              <a:prstGeom prst="straightConnector1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8765" name="AutoShape 246"/>
            <p:cNvCxnSpPr>
              <a:cxnSpLocks noChangeShapeType="1"/>
            </p:cNvCxnSpPr>
            <p:nvPr/>
          </p:nvCxnSpPr>
          <p:spPr bwMode="auto">
            <a:xfrm flipV="1">
              <a:off x="10930" y="8834"/>
              <a:ext cx="1" cy="114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66" name="Text Box 245"/>
            <p:cNvSpPr txBox="1">
              <a:spLocks noChangeArrowheads="1"/>
            </p:cNvSpPr>
            <p:nvPr/>
          </p:nvSpPr>
          <p:spPr bwMode="auto">
            <a:xfrm>
              <a:off x="11072" y="9299"/>
              <a:ext cx="645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altLang="pl-PL" sz="1200" b="1" i="1" baseline="30000">
                  <a:latin typeface="Times New Roman" pitchFamily="18" charset="0"/>
                  <a:cs typeface="Times New Roman" pitchFamily="18" charset="0"/>
                </a:rPr>
                <a:t>(z)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8767" name="Text Box 244"/>
            <p:cNvSpPr txBox="1">
              <a:spLocks noChangeArrowheads="1"/>
            </p:cNvSpPr>
            <p:nvPr/>
          </p:nvSpPr>
          <p:spPr bwMode="auto">
            <a:xfrm>
              <a:off x="11257" y="8789"/>
              <a:ext cx="4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altLang="pl-PL" sz="1200" b="1" i="1" baseline="30000">
                  <a:latin typeface="Times New Roman" pitchFamily="18" charset="0"/>
                  <a:cs typeface="Times New Roman" pitchFamily="18" charset="0"/>
                </a:rPr>
                <a:t>(z)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</p:grpSp>
      <p:grpSp>
        <p:nvGrpSpPr>
          <p:cNvPr id="15" name="Z1"/>
          <p:cNvGrpSpPr>
            <a:grpSpLocks noChangeAspect="1"/>
          </p:cNvGrpSpPr>
          <p:nvPr/>
        </p:nvGrpSpPr>
        <p:grpSpPr bwMode="auto">
          <a:xfrm>
            <a:off x="1497281" y="534988"/>
            <a:ext cx="2406493" cy="1058862"/>
            <a:chOff x="6674" y="8102"/>
            <a:chExt cx="5053" cy="2223"/>
          </a:xfrm>
        </p:grpSpPr>
        <p:sp>
          <p:nvSpPr>
            <p:cNvPr id="28687" name="AutoShape 230"/>
            <p:cNvSpPr>
              <a:spLocks noChangeAspect="1" noChangeArrowheads="1" noTextEdit="1"/>
            </p:cNvSpPr>
            <p:nvPr/>
          </p:nvSpPr>
          <p:spPr bwMode="auto">
            <a:xfrm>
              <a:off x="7267" y="8102"/>
              <a:ext cx="4460" cy="2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8688" name="Line 229"/>
            <p:cNvSpPr>
              <a:spLocks noChangeShapeType="1"/>
            </p:cNvSpPr>
            <p:nvPr/>
          </p:nvSpPr>
          <p:spPr bwMode="auto">
            <a:xfrm>
              <a:off x="8179" y="8330"/>
              <a:ext cx="1" cy="1254"/>
            </a:xfrm>
            <a:prstGeom prst="line">
              <a:avLst/>
            </a:prstGeom>
            <a:noFill/>
            <a:ln w="158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8689" name="Line 228"/>
            <p:cNvSpPr>
              <a:spLocks noChangeShapeType="1"/>
            </p:cNvSpPr>
            <p:nvPr/>
          </p:nvSpPr>
          <p:spPr bwMode="auto">
            <a:xfrm>
              <a:off x="10801" y="8330"/>
              <a:ext cx="1" cy="1254"/>
            </a:xfrm>
            <a:prstGeom prst="line">
              <a:avLst/>
            </a:prstGeom>
            <a:noFill/>
            <a:ln w="158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8690" name="Line 227"/>
            <p:cNvSpPr>
              <a:spLocks noChangeShapeType="1"/>
            </p:cNvSpPr>
            <p:nvPr/>
          </p:nvSpPr>
          <p:spPr bwMode="auto">
            <a:xfrm>
              <a:off x="8179" y="8330"/>
              <a:ext cx="2622" cy="1"/>
            </a:xfrm>
            <a:prstGeom prst="line">
              <a:avLst/>
            </a:prstGeom>
            <a:noFill/>
            <a:ln w="158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8691" name="Line 226"/>
            <p:cNvSpPr>
              <a:spLocks noChangeShapeType="1"/>
            </p:cNvSpPr>
            <p:nvPr/>
          </p:nvSpPr>
          <p:spPr bwMode="auto">
            <a:xfrm>
              <a:off x="8179" y="9584"/>
              <a:ext cx="2622" cy="1"/>
            </a:xfrm>
            <a:prstGeom prst="line">
              <a:avLst/>
            </a:prstGeom>
            <a:noFill/>
            <a:ln w="158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8692" name="Text Box 225"/>
            <p:cNvSpPr txBox="1">
              <a:spLocks noChangeArrowheads="1"/>
            </p:cNvSpPr>
            <p:nvPr/>
          </p:nvSpPr>
          <p:spPr bwMode="auto">
            <a:xfrm>
              <a:off x="8611" y="8390"/>
              <a:ext cx="543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(1)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8693" name="Text Box 224"/>
            <p:cNvSpPr txBox="1">
              <a:spLocks noChangeArrowheads="1"/>
            </p:cNvSpPr>
            <p:nvPr/>
          </p:nvSpPr>
          <p:spPr bwMode="auto">
            <a:xfrm>
              <a:off x="9217" y="8358"/>
              <a:ext cx="867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2000" b="1" i="1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altLang="pl-PL" sz="2000" b="1" i="1" baseline="-30000"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8694" name="Text Box 223"/>
            <p:cNvSpPr txBox="1">
              <a:spLocks noChangeArrowheads="1"/>
            </p:cNvSpPr>
            <p:nvPr/>
          </p:nvSpPr>
          <p:spPr bwMode="auto">
            <a:xfrm>
              <a:off x="8751" y="8725"/>
              <a:ext cx="309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i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cxnSp>
          <p:nvCxnSpPr>
            <p:cNvPr id="28695" name="AutoShape 222"/>
            <p:cNvCxnSpPr>
              <a:cxnSpLocks noChangeShapeType="1"/>
            </p:cNvCxnSpPr>
            <p:nvPr/>
          </p:nvCxnSpPr>
          <p:spPr bwMode="auto">
            <a:xfrm flipH="1">
              <a:off x="9262" y="9128"/>
              <a:ext cx="228" cy="1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6" name="AutoShape 221"/>
            <p:cNvCxnSpPr>
              <a:cxnSpLocks noChangeShapeType="1"/>
            </p:cNvCxnSpPr>
            <p:nvPr/>
          </p:nvCxnSpPr>
          <p:spPr bwMode="auto">
            <a:xfrm>
              <a:off x="7609" y="10154"/>
              <a:ext cx="3762" cy="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7" name="AutoShape 220"/>
            <p:cNvCxnSpPr>
              <a:cxnSpLocks noChangeShapeType="1"/>
            </p:cNvCxnSpPr>
            <p:nvPr/>
          </p:nvCxnSpPr>
          <p:spPr bwMode="auto">
            <a:xfrm flipV="1">
              <a:off x="8749" y="9242"/>
              <a:ext cx="1" cy="79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8" name="AutoShape 219"/>
            <p:cNvCxnSpPr>
              <a:cxnSpLocks noChangeShapeType="1"/>
            </p:cNvCxnSpPr>
            <p:nvPr/>
          </p:nvCxnSpPr>
          <p:spPr bwMode="auto">
            <a:xfrm flipV="1">
              <a:off x="9661" y="9584"/>
              <a:ext cx="1" cy="57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9" name="AutoShape 218"/>
            <p:cNvCxnSpPr>
              <a:cxnSpLocks noChangeShapeType="1"/>
            </p:cNvCxnSpPr>
            <p:nvPr/>
          </p:nvCxnSpPr>
          <p:spPr bwMode="auto">
            <a:xfrm flipH="1">
              <a:off x="11143" y="8786"/>
              <a:ext cx="399" cy="1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0" name="AutoShape 217"/>
            <p:cNvCxnSpPr>
              <a:cxnSpLocks noChangeShapeType="1"/>
            </p:cNvCxnSpPr>
            <p:nvPr/>
          </p:nvCxnSpPr>
          <p:spPr bwMode="auto">
            <a:xfrm>
              <a:off x="8749" y="9128"/>
              <a:ext cx="1482" cy="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01" name="Oval 213"/>
            <p:cNvSpPr>
              <a:spLocks noChangeArrowheads="1"/>
            </p:cNvSpPr>
            <p:nvPr/>
          </p:nvSpPr>
          <p:spPr bwMode="auto">
            <a:xfrm>
              <a:off x="8712" y="9103"/>
              <a:ext cx="57" cy="5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28702" name="Line 212"/>
            <p:cNvSpPr>
              <a:spLocks noChangeShapeType="1"/>
            </p:cNvSpPr>
            <p:nvPr/>
          </p:nvSpPr>
          <p:spPr bwMode="auto">
            <a:xfrm rot="16200000" flipH="1">
              <a:off x="8583" y="8963"/>
              <a:ext cx="103" cy="2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8703" name="Line 211"/>
            <p:cNvSpPr>
              <a:spLocks noChangeShapeType="1"/>
            </p:cNvSpPr>
            <p:nvPr/>
          </p:nvSpPr>
          <p:spPr bwMode="auto">
            <a:xfrm rot="5400000" flipH="1" flipV="1">
              <a:off x="10288" y="8957"/>
              <a:ext cx="113" cy="2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8704" name="Line 210"/>
            <p:cNvSpPr>
              <a:spLocks noChangeShapeType="1"/>
            </p:cNvSpPr>
            <p:nvPr/>
          </p:nvSpPr>
          <p:spPr bwMode="auto">
            <a:xfrm rot="5400000" flipH="1" flipV="1">
              <a:off x="8578" y="9071"/>
              <a:ext cx="113" cy="2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8705" name="Line 209"/>
            <p:cNvSpPr>
              <a:spLocks noChangeShapeType="1"/>
            </p:cNvSpPr>
            <p:nvPr/>
          </p:nvSpPr>
          <p:spPr bwMode="auto">
            <a:xfrm rot="16200000" flipH="1">
              <a:off x="10293" y="9066"/>
              <a:ext cx="103" cy="2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8706" name="Oval 208"/>
            <p:cNvSpPr>
              <a:spLocks noChangeArrowheads="1"/>
            </p:cNvSpPr>
            <p:nvPr/>
          </p:nvSpPr>
          <p:spPr bwMode="auto">
            <a:xfrm>
              <a:off x="10202" y="9098"/>
              <a:ext cx="57" cy="5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28707" name="Text Box 207"/>
            <p:cNvSpPr txBox="1">
              <a:spLocks noChangeArrowheads="1"/>
            </p:cNvSpPr>
            <p:nvPr/>
          </p:nvSpPr>
          <p:spPr bwMode="auto">
            <a:xfrm>
              <a:off x="10174" y="8705"/>
              <a:ext cx="309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j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8708" name="Text Box 206"/>
            <p:cNvSpPr txBox="1">
              <a:spLocks noChangeArrowheads="1"/>
            </p:cNvSpPr>
            <p:nvPr/>
          </p:nvSpPr>
          <p:spPr bwMode="auto">
            <a:xfrm>
              <a:off x="9091" y="9128"/>
              <a:ext cx="5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1(i-j)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cxnSp>
          <p:nvCxnSpPr>
            <p:cNvPr id="28709" name="AutoShape 205"/>
            <p:cNvCxnSpPr>
              <a:cxnSpLocks noChangeShapeType="1"/>
            </p:cNvCxnSpPr>
            <p:nvPr/>
          </p:nvCxnSpPr>
          <p:spPr bwMode="auto">
            <a:xfrm flipV="1">
              <a:off x="9433" y="9584"/>
              <a:ext cx="1" cy="57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0" name="AutoShape 204"/>
            <p:cNvCxnSpPr>
              <a:cxnSpLocks noChangeShapeType="1"/>
            </p:cNvCxnSpPr>
            <p:nvPr/>
          </p:nvCxnSpPr>
          <p:spPr bwMode="auto">
            <a:xfrm flipV="1">
              <a:off x="9205" y="9584"/>
              <a:ext cx="1" cy="57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8711" name="Group 201"/>
            <p:cNvGrpSpPr>
              <a:grpSpLocks/>
            </p:cNvGrpSpPr>
            <p:nvPr/>
          </p:nvGrpSpPr>
          <p:grpSpPr bwMode="auto">
            <a:xfrm>
              <a:off x="10573" y="8756"/>
              <a:ext cx="507" cy="57"/>
              <a:chOff x="10573" y="8756"/>
              <a:chExt cx="507" cy="57"/>
            </a:xfrm>
          </p:grpSpPr>
          <p:sp>
            <p:nvSpPr>
              <p:cNvPr id="28728" name="Line 203"/>
              <p:cNvSpPr>
                <a:spLocks noChangeShapeType="1"/>
              </p:cNvSpPr>
              <p:nvPr/>
            </p:nvSpPr>
            <p:spPr bwMode="auto">
              <a:xfrm>
                <a:off x="10573" y="8786"/>
                <a:ext cx="45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8729" name="Oval 202"/>
              <p:cNvSpPr>
                <a:spLocks noChangeArrowheads="1"/>
              </p:cNvSpPr>
              <p:nvPr/>
            </p:nvSpPr>
            <p:spPr bwMode="auto">
              <a:xfrm>
                <a:off x="11023" y="8756"/>
                <a:ext cx="57" cy="5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</p:grpSp>
        <p:sp>
          <p:nvSpPr>
            <p:cNvPr id="28712" name="Line 200"/>
            <p:cNvSpPr>
              <a:spLocks noChangeShapeType="1"/>
            </p:cNvSpPr>
            <p:nvPr/>
          </p:nvSpPr>
          <p:spPr bwMode="auto">
            <a:xfrm>
              <a:off x="7951" y="8786"/>
              <a:ext cx="45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8713" name="Oval 199"/>
            <p:cNvSpPr>
              <a:spLocks noChangeArrowheads="1"/>
            </p:cNvSpPr>
            <p:nvPr/>
          </p:nvSpPr>
          <p:spPr bwMode="auto">
            <a:xfrm>
              <a:off x="7780" y="9356"/>
              <a:ext cx="342" cy="34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cxnSp>
          <p:nvCxnSpPr>
            <p:cNvPr id="28714" name="AutoShape 198"/>
            <p:cNvCxnSpPr>
              <a:cxnSpLocks noChangeShapeType="1"/>
            </p:cNvCxnSpPr>
            <p:nvPr/>
          </p:nvCxnSpPr>
          <p:spPr bwMode="auto">
            <a:xfrm flipV="1">
              <a:off x="7950" y="9697"/>
              <a:ext cx="1" cy="45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5" name="AutoShape 197"/>
            <p:cNvCxnSpPr>
              <a:cxnSpLocks noChangeShapeType="1"/>
            </p:cNvCxnSpPr>
            <p:nvPr/>
          </p:nvCxnSpPr>
          <p:spPr bwMode="auto">
            <a:xfrm flipV="1">
              <a:off x="7951" y="8786"/>
              <a:ext cx="1" cy="57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6" name="AutoShape 196"/>
            <p:cNvCxnSpPr>
              <a:cxnSpLocks noChangeShapeType="1"/>
            </p:cNvCxnSpPr>
            <p:nvPr/>
          </p:nvCxnSpPr>
          <p:spPr bwMode="auto">
            <a:xfrm flipV="1">
              <a:off x="7952" y="9413"/>
              <a:ext cx="1" cy="22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717" name="Text Box 195"/>
                <p:cNvSpPr txBox="1">
                  <a:spLocks noChangeArrowheads="1"/>
                </p:cNvSpPr>
                <p:nvPr/>
              </p:nvSpPr>
              <p:spPr bwMode="auto">
                <a:xfrm>
                  <a:off x="6674" y="9387"/>
                  <a:ext cx="1013" cy="4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kumimoji="0" lang="en-US" altLang="pl-PL" sz="1000" b="1" i="1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E</a:t>
                  </a:r>
                  <a:r>
                    <a:rPr kumimoji="0" lang="en-US" altLang="pl-PL" sz="1000" b="1" i="1" baseline="-3000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kumimoji="0" lang="pl-PL" altLang="pl-PL" sz="1000" b="1" i="1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pl-PL" altLang="pl-PL" sz="1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pl-PL" altLang="pl-PL" sz="1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  <m:r>
                            <a:rPr kumimoji="0" lang="pl-PL" altLang="pl-PL" sz="1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r>
                            <a:rPr kumimoji="0" lang="pl-PL" altLang="pl-PL" sz="1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  <m:r>
                            <a:rPr kumimoji="0" lang="pl-PL" altLang="pl-PL" sz="1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 </m:t>
                          </m:r>
                          <m:r>
                            <a:rPr kumimoji="0" lang="pl-PL" altLang="pl-PL" sz="1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𝑼𝒏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pl-PL" altLang="pl-PL" sz="1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pl-PL" altLang="pl-PL" sz="1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a14:m>
                  <a:endParaRPr kumimoji="0" lang="en-US" altLang="pl-PL" sz="1000">
                    <a:solidFill>
                      <a:srgbClr val="FF0000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8717" name="Text Box 1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74" y="9387"/>
                  <a:ext cx="1013" cy="48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16456" r="-6329" b="-1578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718" name="Text Box 194"/>
            <p:cNvSpPr txBox="1">
              <a:spLocks noChangeArrowheads="1"/>
            </p:cNvSpPr>
            <p:nvPr/>
          </p:nvSpPr>
          <p:spPr bwMode="auto">
            <a:xfrm>
              <a:off x="8320" y="9701"/>
              <a:ext cx="413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1i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8719" name="Text Box 193"/>
            <p:cNvSpPr txBox="1">
              <a:spLocks noChangeArrowheads="1"/>
            </p:cNvSpPr>
            <p:nvPr/>
          </p:nvSpPr>
          <p:spPr bwMode="auto">
            <a:xfrm>
              <a:off x="9771" y="9698"/>
              <a:ext cx="413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1j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cxnSp>
          <p:nvCxnSpPr>
            <p:cNvPr id="28720" name="AutoShape 192"/>
            <p:cNvCxnSpPr>
              <a:cxnSpLocks noChangeShapeType="1"/>
            </p:cNvCxnSpPr>
            <p:nvPr/>
          </p:nvCxnSpPr>
          <p:spPr bwMode="auto">
            <a:xfrm flipV="1">
              <a:off x="10231" y="9299"/>
              <a:ext cx="1" cy="79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8721" name="Group 188"/>
            <p:cNvGrpSpPr>
              <a:grpSpLocks/>
            </p:cNvGrpSpPr>
            <p:nvPr/>
          </p:nvGrpSpPr>
          <p:grpSpPr bwMode="auto">
            <a:xfrm>
              <a:off x="11086" y="8387"/>
              <a:ext cx="171" cy="342"/>
              <a:chOff x="11086" y="10553"/>
              <a:chExt cx="171" cy="342"/>
            </a:xfrm>
          </p:grpSpPr>
          <p:cxnSp>
            <p:nvCxnSpPr>
              <p:cNvPr id="28725" name="AutoShape 191"/>
              <p:cNvCxnSpPr>
                <a:cxnSpLocks noChangeShapeType="1"/>
              </p:cNvCxnSpPr>
              <p:nvPr/>
            </p:nvCxnSpPr>
            <p:spPr bwMode="auto">
              <a:xfrm flipH="1">
                <a:off x="11086" y="10553"/>
                <a:ext cx="114" cy="171"/>
              </a:xfrm>
              <a:prstGeom prst="straightConnector1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726" name="AutoShape 190"/>
              <p:cNvCxnSpPr>
                <a:cxnSpLocks noChangeShapeType="1"/>
              </p:cNvCxnSpPr>
              <p:nvPr/>
            </p:nvCxnSpPr>
            <p:spPr bwMode="auto">
              <a:xfrm flipV="1">
                <a:off x="11086" y="10667"/>
                <a:ext cx="171" cy="57"/>
              </a:xfrm>
              <a:prstGeom prst="straightConnector1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727" name="AutoShape 189"/>
              <p:cNvCxnSpPr>
                <a:cxnSpLocks noChangeShapeType="1"/>
              </p:cNvCxnSpPr>
              <p:nvPr/>
            </p:nvCxnSpPr>
            <p:spPr bwMode="auto">
              <a:xfrm flipH="1">
                <a:off x="11086" y="10667"/>
                <a:ext cx="171" cy="228"/>
              </a:xfrm>
              <a:prstGeom prst="straightConnector1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8722" name="AutoShape 187"/>
            <p:cNvCxnSpPr>
              <a:cxnSpLocks noChangeShapeType="1"/>
            </p:cNvCxnSpPr>
            <p:nvPr/>
          </p:nvCxnSpPr>
          <p:spPr bwMode="auto">
            <a:xfrm flipV="1">
              <a:off x="11029" y="8900"/>
              <a:ext cx="1" cy="114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23" name="Text Box 186"/>
            <p:cNvSpPr txBox="1">
              <a:spLocks noChangeArrowheads="1"/>
            </p:cNvSpPr>
            <p:nvPr/>
          </p:nvSpPr>
          <p:spPr bwMode="auto">
            <a:xfrm>
              <a:off x="11072" y="9299"/>
              <a:ext cx="649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altLang="pl-PL" sz="1200" b="1" i="1" baseline="30000">
                  <a:latin typeface="Times New Roman" pitchFamily="18" charset="0"/>
                  <a:cs typeface="Times New Roman" pitchFamily="18" charset="0"/>
                </a:rPr>
                <a:t>(z)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8724" name="Text Box 185"/>
            <p:cNvSpPr txBox="1">
              <a:spLocks noChangeArrowheads="1"/>
            </p:cNvSpPr>
            <p:nvPr/>
          </p:nvSpPr>
          <p:spPr bwMode="auto">
            <a:xfrm>
              <a:off x="11257" y="8789"/>
              <a:ext cx="4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altLang="pl-PL" sz="1200" b="1" i="1" baseline="30000">
                  <a:latin typeface="Times New Roman" pitchFamily="18" charset="0"/>
                  <a:cs typeface="Times New Roman" pitchFamily="18" charset="0"/>
                </a:rPr>
                <a:t>(z)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</p:grpSp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3049949" y="188640"/>
            <a:ext cx="304410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Obliczanie zwarć niesymetrycznych</a:t>
            </a:r>
          </a:p>
        </p:txBody>
      </p:sp>
    </p:spTree>
    <p:extLst>
      <p:ext uri="{BB962C8B-B14F-4D97-AF65-F5344CB8AC3E}">
        <p14:creationId xmlns:p14="http://schemas.microsoft.com/office/powerpoint/2010/main" val="427774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0" animBg="1"/>
      <p:bldP spid="616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5" name="I_Skł_Faz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46750"/>
              </p:ext>
            </p:extLst>
          </p:nvPr>
        </p:nvGraphicFramePr>
        <p:xfrm>
          <a:off x="3314861" y="4530725"/>
          <a:ext cx="235585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6" name="Równanie" r:id="rId3" imgW="1930320" imgH="838080" progId="Equation.3">
                  <p:embed/>
                </p:oleObj>
              </mc:Choice>
              <mc:Fallback>
                <p:oleObj name="Równanie" r:id="rId3" imgW="193032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861" y="4530725"/>
                        <a:ext cx="2355850" cy="102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xt_2"/>
          <p:cNvSpPr>
            <a:spLocks noChangeArrowheads="1"/>
          </p:cNvSpPr>
          <p:nvPr/>
        </p:nvSpPr>
        <p:spPr bwMode="auto">
          <a:xfrm>
            <a:off x="3023828" y="4074145"/>
            <a:ext cx="20497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>
                <a:solidFill>
                  <a:srgbClr val="333399"/>
                </a:solidFill>
                <a:latin typeface="Times New Roman" pitchFamily="18" charset="0"/>
              </a:rPr>
              <a:t>W składowych fazowych</a:t>
            </a:r>
          </a:p>
        </p:txBody>
      </p:sp>
      <p:graphicFrame>
        <p:nvGraphicFramePr>
          <p:cNvPr id="32786" name="I(2)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652306"/>
              </p:ext>
            </p:extLst>
          </p:nvPr>
        </p:nvGraphicFramePr>
        <p:xfrm>
          <a:off x="3314861" y="3067013"/>
          <a:ext cx="338137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7" name="Równanie" r:id="rId5" imgW="2705100" imgH="622300" progId="Equation.3">
                  <p:embed/>
                </p:oleObj>
              </mc:Choice>
              <mc:Fallback>
                <p:oleObj name="Równanie" r:id="rId5" imgW="27051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861" y="3067013"/>
                        <a:ext cx="3381375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3" name="I(1)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615358"/>
              </p:ext>
            </p:extLst>
          </p:nvPr>
        </p:nvGraphicFramePr>
        <p:xfrm>
          <a:off x="3314861" y="2293900"/>
          <a:ext cx="306387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8" name="Równanie" r:id="rId7" imgW="2451100" imgH="622300" progId="Equation.3">
                  <p:embed/>
                </p:oleObj>
              </mc:Choice>
              <mc:Fallback>
                <p:oleObj name="Równanie" r:id="rId7" imgW="24511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861" y="2293900"/>
                        <a:ext cx="3063875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0" name="I(0)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314763"/>
              </p:ext>
            </p:extLst>
          </p:nvPr>
        </p:nvGraphicFramePr>
        <p:xfrm>
          <a:off x="3314861" y="1520788"/>
          <a:ext cx="331787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9" name="Równanie" r:id="rId9" imgW="2654300" imgH="622300" progId="Equation.3">
                  <p:embed/>
                </p:oleObj>
              </mc:Choice>
              <mc:Fallback>
                <p:oleObj name="Równanie" r:id="rId9" imgW="26543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861" y="1520788"/>
                        <a:ext cx="3317875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xt_1"/>
          <p:cNvSpPr>
            <a:spLocks noChangeArrowheads="1"/>
          </p:cNvSpPr>
          <p:nvPr/>
        </p:nvSpPr>
        <p:spPr bwMode="auto">
          <a:xfrm>
            <a:off x="3023828" y="1063625"/>
            <a:ext cx="2496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>
                <a:solidFill>
                  <a:srgbClr val="333399"/>
                </a:solidFill>
                <a:latin typeface="Times New Roman" pitchFamily="18" charset="0"/>
              </a:rPr>
              <a:t>W składowych symetrycznych</a:t>
            </a:r>
          </a:p>
        </p:txBody>
      </p:sp>
      <p:sp>
        <p:nvSpPr>
          <p:cNvPr id="7" name="Tytuł"/>
          <p:cNvSpPr txBox="1">
            <a:spLocks noChangeArrowheads="1"/>
          </p:cNvSpPr>
          <p:nvPr/>
        </p:nvSpPr>
        <p:spPr bwMode="auto">
          <a:xfrm>
            <a:off x="2078529" y="548680"/>
            <a:ext cx="513602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Prądy w gałęzi </a:t>
            </a: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1" lang="pl-PL" sz="1400" b="1" i="1" kern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 - j </a:t>
            </a: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1" lang="pl-PL" sz="1400" b="1" i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przy zwarciu niesymetrycznym w węźle k</a:t>
            </a:r>
          </a:p>
        </p:txBody>
      </p:sp>
    </p:spTree>
    <p:extLst>
      <p:ext uri="{BB962C8B-B14F-4D97-AF65-F5344CB8AC3E}">
        <p14:creationId xmlns:p14="http://schemas.microsoft.com/office/powerpoint/2010/main" val="71536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xt_5"/>
          <p:cNvSpPr>
            <a:spLocks noChangeArrowheads="1"/>
          </p:cNvSpPr>
          <p:nvPr/>
        </p:nvSpPr>
        <p:spPr bwMode="auto">
          <a:xfrm>
            <a:off x="1386584" y="5409220"/>
            <a:ext cx="652422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 smtClean="0">
                <a:solidFill>
                  <a:srgbClr val="333399"/>
                </a:solidFill>
                <a:latin typeface="Times New Roman" pitchFamily="18" charset="0"/>
              </a:rPr>
              <a:t>5. Im większa liczba transformatorów pracujących z uziemionymi punktami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kumimoji="0" lang="pl-PL" altLang="pl-PL" sz="1600" b="1" i="1" smtClean="0">
                <a:solidFill>
                  <a:srgbClr val="333399"/>
                </a:solidFill>
                <a:latin typeface="Times New Roman" pitchFamily="18" charset="0"/>
              </a:rPr>
              <a:t>     zerowymi tym wartość Z</a:t>
            </a:r>
            <a:r>
              <a:rPr kumimoji="0" lang="pl-PL" altLang="pl-PL" sz="1600" b="1" i="1" baseline="-25000" smtClean="0">
                <a:solidFill>
                  <a:srgbClr val="333399"/>
                </a:solidFill>
                <a:latin typeface="Times New Roman" pitchFamily="18" charset="0"/>
              </a:rPr>
              <a:t>0</a:t>
            </a:r>
            <a:r>
              <a:rPr kumimoji="0" lang="pl-PL" altLang="pl-PL" sz="1600" b="1" i="1" smtClean="0">
                <a:solidFill>
                  <a:srgbClr val="333399"/>
                </a:solidFill>
                <a:latin typeface="Times New Roman" pitchFamily="18" charset="0"/>
              </a:rPr>
              <a:t>  jest mniejsza i odwrotnie</a:t>
            </a:r>
          </a:p>
        </p:txBody>
      </p:sp>
      <p:sp>
        <p:nvSpPr>
          <p:cNvPr id="26" name="Txt_4"/>
          <p:cNvSpPr>
            <a:spLocks noChangeArrowheads="1"/>
          </p:cNvSpPr>
          <p:nvPr/>
        </p:nvSpPr>
        <p:spPr bwMode="auto">
          <a:xfrm>
            <a:off x="1386584" y="5013176"/>
            <a:ext cx="65934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 smtClean="0">
                <a:solidFill>
                  <a:srgbClr val="333399"/>
                </a:solidFill>
                <a:latin typeface="Times New Roman" pitchFamily="18" charset="0"/>
              </a:rPr>
              <a:t>4. Wartość  Z</a:t>
            </a:r>
            <a:r>
              <a:rPr kumimoji="0" lang="pl-PL" altLang="pl-PL" sz="1600" b="1" i="1" baseline="-25000" smtClean="0">
                <a:solidFill>
                  <a:srgbClr val="333399"/>
                </a:solidFill>
                <a:latin typeface="Times New Roman" pitchFamily="18" charset="0"/>
              </a:rPr>
              <a:t>0</a:t>
            </a:r>
            <a:r>
              <a:rPr kumimoji="0" lang="pl-PL" altLang="pl-PL" sz="1600" b="1" i="1" smtClean="0">
                <a:solidFill>
                  <a:srgbClr val="333399"/>
                </a:solidFill>
                <a:latin typeface="Times New Roman" pitchFamily="18" charset="0"/>
              </a:rPr>
              <a:t>  zależy od liczby uziemień punktów zerowych transformatorów</a:t>
            </a:r>
          </a:p>
        </p:txBody>
      </p:sp>
      <p:sp>
        <p:nvSpPr>
          <p:cNvPr id="25" name="Txt_3"/>
          <p:cNvSpPr>
            <a:spLocks noChangeArrowheads="1"/>
          </p:cNvSpPr>
          <p:nvPr/>
        </p:nvSpPr>
        <p:spPr bwMode="auto">
          <a:xfrm>
            <a:off x="1386584" y="4617132"/>
            <a:ext cx="78659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>
                <a:solidFill>
                  <a:srgbClr val="333399"/>
                </a:solidFill>
                <a:latin typeface="Times New Roman" pitchFamily="18" charset="0"/>
              </a:rPr>
              <a:t>3</a:t>
            </a:r>
            <a:r>
              <a:rPr kumimoji="0" lang="pl-PL" altLang="pl-PL" sz="1600" b="1" i="1" smtClean="0">
                <a:solidFill>
                  <a:srgbClr val="333399"/>
                </a:solidFill>
                <a:latin typeface="Times New Roman" pitchFamily="18" charset="0"/>
              </a:rPr>
              <a:t>. Jeśli Z</a:t>
            </a:r>
            <a:r>
              <a:rPr kumimoji="0" lang="pl-PL" altLang="pl-PL" sz="1600" b="1" i="1" baseline="-25000" smtClean="0">
                <a:solidFill>
                  <a:srgbClr val="333399"/>
                </a:solidFill>
                <a:latin typeface="Times New Roman" pitchFamily="18" charset="0"/>
              </a:rPr>
              <a:t>0</a:t>
            </a:r>
            <a:r>
              <a:rPr kumimoji="0" lang="pl-PL" altLang="pl-PL" sz="1600" b="1" i="1" smtClean="0">
                <a:solidFill>
                  <a:srgbClr val="333399"/>
                </a:solidFill>
                <a:latin typeface="Times New Roman" pitchFamily="18" charset="0"/>
              </a:rPr>
              <a:t> &gt;Z</a:t>
            </a:r>
            <a:r>
              <a:rPr kumimoji="0" lang="pl-PL" altLang="pl-PL" sz="1600" b="1" i="1" baseline="-25000" smtClean="0">
                <a:solidFill>
                  <a:srgbClr val="333399"/>
                </a:solidFill>
                <a:latin typeface="Times New Roman" pitchFamily="18" charset="0"/>
              </a:rPr>
              <a:t>1 </a:t>
            </a:r>
            <a:r>
              <a:rPr kumimoji="0" lang="pl-PL" altLang="pl-PL" sz="1600" b="1" i="1" smtClean="0">
                <a:solidFill>
                  <a:srgbClr val="333399"/>
                </a:solidFill>
                <a:latin typeface="Times New Roman" pitchFamily="18" charset="0"/>
              </a:rPr>
              <a:t>to prąd zwarcia </a:t>
            </a:r>
            <a:r>
              <a:rPr kumimoji="0" lang="pl-PL" altLang="pl-PL" sz="1600" b="1" i="1">
                <a:solidFill>
                  <a:srgbClr val="333399"/>
                </a:solidFill>
                <a:latin typeface="Times New Roman" pitchFamily="18" charset="0"/>
              </a:rPr>
              <a:t>jednofazowego</a:t>
            </a:r>
            <a:r>
              <a:rPr kumimoji="0" lang="pl-PL" altLang="pl-PL" sz="1600" b="1" i="1" smtClean="0">
                <a:solidFill>
                  <a:srgbClr val="333399"/>
                </a:solidFill>
                <a:latin typeface="Times New Roman" pitchFamily="18" charset="0"/>
              </a:rPr>
              <a:t> jest mniejszy od prądu zwarcia </a:t>
            </a:r>
            <a:r>
              <a:rPr kumimoji="0" lang="pl-PL" altLang="pl-PL" sz="1600" b="1" i="1">
                <a:solidFill>
                  <a:srgbClr val="333399"/>
                </a:solidFill>
                <a:latin typeface="Times New Roman" pitchFamily="18" charset="0"/>
              </a:rPr>
              <a:t>trójfazowego</a:t>
            </a:r>
          </a:p>
        </p:txBody>
      </p:sp>
      <p:sp>
        <p:nvSpPr>
          <p:cNvPr id="24" name="Txt_2"/>
          <p:cNvSpPr>
            <a:spLocks noChangeArrowheads="1"/>
          </p:cNvSpPr>
          <p:nvPr/>
        </p:nvSpPr>
        <p:spPr bwMode="auto">
          <a:xfrm>
            <a:off x="1386584" y="4221088"/>
            <a:ext cx="76912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>
                <a:solidFill>
                  <a:srgbClr val="333399"/>
                </a:solidFill>
                <a:latin typeface="Times New Roman" pitchFamily="18" charset="0"/>
              </a:rPr>
              <a:t>2</a:t>
            </a:r>
            <a:r>
              <a:rPr kumimoji="0" lang="pl-PL" altLang="pl-PL" sz="1600" b="1" i="1" smtClean="0">
                <a:solidFill>
                  <a:srgbClr val="333399"/>
                </a:solidFill>
                <a:latin typeface="Times New Roman" pitchFamily="18" charset="0"/>
              </a:rPr>
              <a:t>. Jeśli Z</a:t>
            </a:r>
            <a:r>
              <a:rPr kumimoji="0" lang="pl-PL" altLang="pl-PL" sz="1600" b="1" i="1" baseline="-25000" smtClean="0">
                <a:solidFill>
                  <a:srgbClr val="333399"/>
                </a:solidFill>
                <a:latin typeface="Times New Roman" pitchFamily="18" charset="0"/>
              </a:rPr>
              <a:t>0</a:t>
            </a:r>
            <a:r>
              <a:rPr kumimoji="0" lang="pl-PL" altLang="pl-PL" sz="1600" b="1" i="1" smtClean="0">
                <a:solidFill>
                  <a:srgbClr val="333399"/>
                </a:solidFill>
                <a:latin typeface="Times New Roman" pitchFamily="18" charset="0"/>
              </a:rPr>
              <a:t> &lt;Z</a:t>
            </a:r>
            <a:r>
              <a:rPr kumimoji="0" lang="pl-PL" altLang="pl-PL" sz="1600" b="1" i="1" baseline="-25000" smtClean="0">
                <a:solidFill>
                  <a:srgbClr val="333399"/>
                </a:solidFill>
                <a:latin typeface="Times New Roman" pitchFamily="18" charset="0"/>
              </a:rPr>
              <a:t>1 </a:t>
            </a:r>
            <a:r>
              <a:rPr kumimoji="0" lang="pl-PL" altLang="pl-PL" sz="1600" b="1" i="1" smtClean="0">
                <a:solidFill>
                  <a:srgbClr val="333399"/>
                </a:solidFill>
                <a:latin typeface="Times New Roman" pitchFamily="18" charset="0"/>
              </a:rPr>
              <a:t>to prąd zwarcia </a:t>
            </a:r>
            <a:r>
              <a:rPr kumimoji="0" lang="pl-PL" altLang="pl-PL" sz="1600" b="1" i="1">
                <a:solidFill>
                  <a:srgbClr val="333399"/>
                </a:solidFill>
                <a:latin typeface="Times New Roman" pitchFamily="18" charset="0"/>
              </a:rPr>
              <a:t>jednofazowego</a:t>
            </a:r>
            <a:r>
              <a:rPr kumimoji="0" lang="pl-PL" altLang="pl-PL" sz="1600" b="1" i="1" smtClean="0">
                <a:solidFill>
                  <a:srgbClr val="333399"/>
                </a:solidFill>
                <a:latin typeface="Times New Roman" pitchFamily="18" charset="0"/>
              </a:rPr>
              <a:t> jest większy od prądu zwarcia </a:t>
            </a:r>
            <a:r>
              <a:rPr kumimoji="0" lang="pl-PL" altLang="pl-PL" sz="1600" b="1" i="1">
                <a:solidFill>
                  <a:srgbClr val="333399"/>
                </a:solidFill>
                <a:latin typeface="Times New Roman" pitchFamily="18" charset="0"/>
              </a:rPr>
              <a:t>trójfazowego</a:t>
            </a:r>
          </a:p>
        </p:txBody>
      </p:sp>
      <p:sp>
        <p:nvSpPr>
          <p:cNvPr id="19" name="Txt_1"/>
          <p:cNvSpPr>
            <a:spLocks noChangeArrowheads="1"/>
          </p:cNvSpPr>
          <p:nvPr/>
        </p:nvSpPr>
        <p:spPr bwMode="auto">
          <a:xfrm>
            <a:off x="1386584" y="3825044"/>
            <a:ext cx="75709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 smtClean="0">
                <a:solidFill>
                  <a:srgbClr val="333399"/>
                </a:solidFill>
                <a:latin typeface="Times New Roman" pitchFamily="18" charset="0"/>
              </a:rPr>
              <a:t>1. Jeśli Z</a:t>
            </a:r>
            <a:r>
              <a:rPr kumimoji="0" lang="pl-PL" altLang="pl-PL" sz="1600" b="1" i="1" baseline="-25000">
                <a:solidFill>
                  <a:srgbClr val="333399"/>
                </a:solidFill>
                <a:latin typeface="Times New Roman" pitchFamily="18" charset="0"/>
              </a:rPr>
              <a:t>0</a:t>
            </a:r>
            <a:r>
              <a:rPr kumimoji="0" lang="pl-PL" altLang="pl-PL" sz="1600" b="1" i="1" smtClean="0">
                <a:solidFill>
                  <a:srgbClr val="333399"/>
                </a:solidFill>
                <a:latin typeface="Times New Roman" pitchFamily="18" charset="0"/>
              </a:rPr>
              <a:t> =Z</a:t>
            </a:r>
            <a:r>
              <a:rPr kumimoji="0" lang="pl-PL" altLang="pl-PL" sz="1600" b="1" i="1" baseline="-25000" smtClean="0">
                <a:solidFill>
                  <a:srgbClr val="333399"/>
                </a:solidFill>
                <a:latin typeface="Times New Roman" pitchFamily="18" charset="0"/>
              </a:rPr>
              <a:t>1  </a:t>
            </a:r>
            <a:r>
              <a:rPr kumimoji="0" lang="pl-PL" altLang="pl-PL" sz="1600" b="1" i="1" smtClean="0">
                <a:solidFill>
                  <a:srgbClr val="333399"/>
                </a:solidFill>
                <a:latin typeface="Times New Roman" pitchFamily="18" charset="0"/>
              </a:rPr>
              <a:t>to prąd zwarcia jednofazowego jest równy prądowi zwarcia trójfazowego</a:t>
            </a:r>
            <a:endParaRPr kumimoji="0" lang="pl-PL" altLang="pl-PL" sz="1600" b="1" i="1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20" name="Txt_Wnioski"/>
          <p:cNvSpPr>
            <a:spLocks noChangeArrowheads="1"/>
          </p:cNvSpPr>
          <p:nvPr/>
        </p:nvSpPr>
        <p:spPr bwMode="auto">
          <a:xfrm>
            <a:off x="1229887" y="3501008"/>
            <a:ext cx="69730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 smtClean="0">
                <a:solidFill>
                  <a:srgbClr val="00B050"/>
                </a:solidFill>
                <a:latin typeface="Times New Roman" pitchFamily="18" charset="0"/>
              </a:rPr>
              <a:t>Wnioski</a:t>
            </a:r>
            <a:endParaRPr kumimoji="0" lang="pl-PL" altLang="pl-PL" sz="1600" b="1" i="1">
              <a:solidFill>
                <a:srgbClr val="00B050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xt_a1f"/>
              <p:cNvSpPr txBox="1"/>
              <p:nvPr/>
            </p:nvSpPr>
            <p:spPr>
              <a:xfrm>
                <a:off x="2451723" y="2945864"/>
                <a:ext cx="2680414" cy="4359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l-PL" sz="1800" b="1" i="1" smtClean="0">
                    <a:solidFill>
                      <a:srgbClr val="FF0000"/>
                    </a:solidFill>
                  </a:rPr>
                  <a:t>I</a:t>
                </a:r>
                <a:r>
                  <a:rPr lang="pl-PL" b="1" i="1" baseline="-25000" smtClean="0">
                    <a:solidFill>
                      <a:srgbClr val="FF0000"/>
                    </a:solidFill>
                  </a:rPr>
                  <a:t>a</a:t>
                </a:r>
                <a:r>
                  <a:rPr lang="pl-PL" sz="1800" b="1" i="1" smtClean="0">
                    <a:solidFill>
                      <a:srgbClr val="FF0000"/>
                    </a:solidFill>
                  </a:rPr>
                  <a:t>= </a:t>
                </a:r>
                <a:r>
                  <a:rPr lang="pl-PL" sz="1800" b="1" i="1">
                    <a:solidFill>
                      <a:srgbClr val="FF0000"/>
                    </a:solidFill>
                  </a:rPr>
                  <a:t>I</a:t>
                </a:r>
                <a:r>
                  <a:rPr lang="pl-PL" sz="1800" b="1" i="1" baseline="-25000">
                    <a:solidFill>
                      <a:srgbClr val="FF0000"/>
                    </a:solidFill>
                  </a:rPr>
                  <a:t>0</a:t>
                </a:r>
                <a:r>
                  <a:rPr lang="pl-PL" sz="1800" b="1" i="1">
                    <a:solidFill>
                      <a:srgbClr val="FF0000"/>
                    </a:solidFill>
                  </a:rPr>
                  <a:t> </a:t>
                </a:r>
                <a:r>
                  <a:rPr lang="pl-PL" sz="1800" b="1" i="1" smtClean="0">
                    <a:solidFill>
                      <a:srgbClr val="FF0000"/>
                    </a:solidFill>
                  </a:rPr>
                  <a:t>+ </a:t>
                </a:r>
                <a:r>
                  <a:rPr lang="pl-PL" sz="1800" b="1" i="1">
                    <a:solidFill>
                      <a:srgbClr val="FF0000"/>
                    </a:solidFill>
                  </a:rPr>
                  <a:t>I</a:t>
                </a:r>
                <a:r>
                  <a:rPr lang="pl-PL" sz="1800" b="1" i="1" baseline="-25000">
                    <a:solidFill>
                      <a:srgbClr val="FF0000"/>
                    </a:solidFill>
                  </a:rPr>
                  <a:t>1 </a:t>
                </a:r>
                <a:r>
                  <a:rPr lang="pl-PL" sz="1800" b="1" i="1" smtClean="0">
                    <a:solidFill>
                      <a:srgbClr val="FF0000"/>
                    </a:solidFill>
                  </a:rPr>
                  <a:t>+I</a:t>
                </a:r>
                <a:r>
                  <a:rPr lang="pl-PL" sz="1800" b="1" i="1" baseline="-25000" smtClean="0">
                    <a:solidFill>
                      <a:srgbClr val="FF0000"/>
                    </a:solidFill>
                  </a:rPr>
                  <a:t>2</a:t>
                </a:r>
                <a:r>
                  <a:rPr lang="pl-PL" sz="1800" b="1" i="1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pl-PL" sz="1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pl-PL" sz="18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pl-PL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pl-PL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pl-PL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sSub>
                          <m:sSubPr>
                            <m:ctrlPr>
                              <a:rPr lang="pl-PL" sz="1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1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pl-PL" sz="1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𝑼</m:t>
                            </m:r>
                          </m:e>
                          <m:sub>
                            <m:r>
                              <a:rPr lang="pl-PL" sz="1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pl-PL" sz="1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pl-PL" sz="1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  <m:r>
                          <a:rPr lang="pl-PL" sz="18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pl-PL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pl-PL" sz="1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1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𝒁</m:t>
                            </m:r>
                          </m:e>
                          <m:sub>
                            <m:r>
                              <a:rPr lang="pl-PL" sz="1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pl-PL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pl-PL" sz="1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1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𝒁</m:t>
                            </m:r>
                          </m:e>
                          <m:sub>
                            <m:r>
                              <a:rPr lang="pl-PL" sz="1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pl-PL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pl-PL" sz="1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1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𝒁</m:t>
                            </m:r>
                          </m:e>
                          <m:sub>
                            <m:r>
                              <a:rPr lang="pl-PL" sz="1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pl-PL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pl-PL" sz="1800" b="1" i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xt_a1f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723" y="2945864"/>
                <a:ext cx="2680414" cy="435953"/>
              </a:xfrm>
              <a:prstGeom prst="rect">
                <a:avLst/>
              </a:prstGeom>
              <a:blipFill rotWithShape="1">
                <a:blip r:embed="rId2"/>
                <a:stretch>
                  <a:fillRect l="-5227" t="-2778" r="-2273" b="-1805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xt_Prąd_1f"/>
          <p:cNvSpPr>
            <a:spLocks noChangeArrowheads="1"/>
          </p:cNvSpPr>
          <p:nvPr/>
        </p:nvSpPr>
        <p:spPr bwMode="auto">
          <a:xfrm>
            <a:off x="1193883" y="2636912"/>
            <a:ext cx="54672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>
                <a:solidFill>
                  <a:srgbClr val="333399"/>
                </a:solidFill>
                <a:latin typeface="Times New Roman" pitchFamily="18" charset="0"/>
              </a:rPr>
              <a:t>Wartość prądu zwarcia w fazie A podczas </a:t>
            </a:r>
            <a:r>
              <a:rPr kumimoji="0" lang="pl-PL" altLang="pl-PL" sz="1600" b="1" i="1" smtClean="0">
                <a:solidFill>
                  <a:srgbClr val="333399"/>
                </a:solidFill>
                <a:latin typeface="Times New Roman" pitchFamily="18" charset="0"/>
              </a:rPr>
              <a:t>zwarcia jednofazowego</a:t>
            </a:r>
            <a:endParaRPr kumimoji="0" lang="pl-PL" altLang="pl-PL" sz="1600" b="1" i="1">
              <a:solidFill>
                <a:srgbClr val="333399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xt_I0I1I2"/>
              <p:cNvSpPr txBox="1"/>
              <p:nvPr/>
            </p:nvSpPr>
            <p:spPr>
              <a:xfrm>
                <a:off x="2451723" y="1988840"/>
                <a:ext cx="2332562" cy="4359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l-PL" sz="1800" b="1" i="1" smtClean="0">
                    <a:solidFill>
                      <a:srgbClr val="00B050"/>
                    </a:solidFill>
                  </a:rPr>
                  <a:t>I</a:t>
                </a:r>
                <a:r>
                  <a:rPr lang="pl-PL" sz="1800" b="1" i="1" baseline="-25000" smtClean="0">
                    <a:solidFill>
                      <a:srgbClr val="00B050"/>
                    </a:solidFill>
                  </a:rPr>
                  <a:t>0</a:t>
                </a:r>
                <a:r>
                  <a:rPr lang="pl-PL" sz="1800" b="1" i="1" smtClean="0">
                    <a:solidFill>
                      <a:srgbClr val="00B050"/>
                    </a:solidFill>
                  </a:rPr>
                  <a:t> =</a:t>
                </a:r>
                <a:r>
                  <a:rPr lang="pl-PL" sz="1800" b="1" i="1">
                    <a:solidFill>
                      <a:srgbClr val="00B050"/>
                    </a:solidFill>
                  </a:rPr>
                  <a:t> </a:t>
                </a:r>
                <a:r>
                  <a:rPr lang="pl-PL" sz="1800" b="1" i="1" smtClean="0">
                    <a:solidFill>
                      <a:srgbClr val="00B050"/>
                    </a:solidFill>
                  </a:rPr>
                  <a:t>I</a:t>
                </a:r>
                <a:r>
                  <a:rPr lang="pl-PL" sz="1800" b="1" i="1" baseline="-25000" smtClean="0">
                    <a:solidFill>
                      <a:srgbClr val="00B050"/>
                    </a:solidFill>
                  </a:rPr>
                  <a:t>1 </a:t>
                </a:r>
                <a:r>
                  <a:rPr lang="pl-PL" sz="1800" b="1" i="1" smtClean="0">
                    <a:solidFill>
                      <a:srgbClr val="00B050"/>
                    </a:solidFill>
                  </a:rPr>
                  <a:t>=I</a:t>
                </a:r>
                <a:r>
                  <a:rPr lang="pl-PL" sz="1800" b="1" i="1" baseline="-25000" smtClean="0">
                    <a:solidFill>
                      <a:srgbClr val="00B050"/>
                    </a:solidFill>
                  </a:rPr>
                  <a:t>2</a:t>
                </a:r>
                <a:r>
                  <a:rPr lang="pl-PL" sz="1800" b="1" i="1" smtClean="0">
                    <a:solidFill>
                      <a:srgbClr val="00B05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1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pl-PL" sz="1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pl-PL" sz="1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pl-PL" sz="1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pl-PL" sz="1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pl-PL" sz="18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18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𝑼</m:t>
                            </m:r>
                          </m:e>
                          <m:sub>
                            <m:r>
                              <a:rPr lang="pl-PL" sz="18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pl-PL" sz="18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pl-PL" sz="18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  <m:r>
                          <a:rPr lang="pl-PL" sz="18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pl-PL" sz="1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pl-PL" sz="18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18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𝒁</m:t>
                            </m:r>
                          </m:e>
                          <m:sub>
                            <m:r>
                              <a:rPr lang="pl-PL" sz="18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pl-PL" sz="1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pl-PL" sz="18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18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𝒁</m:t>
                            </m:r>
                          </m:e>
                          <m:sub>
                            <m:r>
                              <a:rPr lang="pl-PL" sz="18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pl-PL" sz="1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pl-PL" sz="18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18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𝒁</m:t>
                            </m:r>
                          </m:e>
                          <m:sub>
                            <m:r>
                              <a:rPr lang="pl-PL" sz="18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pl-PL" sz="1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pl-PL" sz="1800" b="1" i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xt_I0I1I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723" y="1988840"/>
                <a:ext cx="2332562" cy="435953"/>
              </a:xfrm>
              <a:prstGeom prst="rect">
                <a:avLst/>
              </a:prstGeom>
              <a:blipFill rotWithShape="1">
                <a:blip r:embed="rId3"/>
                <a:stretch>
                  <a:fillRect l="-6005" t="-2778" r="-2872" b="-1805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xt_Prąd_sym"/>
          <p:cNvSpPr>
            <a:spLocks noChangeArrowheads="1"/>
          </p:cNvSpPr>
          <p:nvPr/>
        </p:nvSpPr>
        <p:spPr bwMode="auto">
          <a:xfrm>
            <a:off x="1253268" y="1664804"/>
            <a:ext cx="71645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 smtClean="0">
                <a:solidFill>
                  <a:srgbClr val="333399"/>
                </a:solidFill>
                <a:latin typeface="Times New Roman" pitchFamily="18" charset="0"/>
              </a:rPr>
              <a:t>Wartość prądu zwarcia podczas zwarcia jednofazowego w składowych symetrycznych</a:t>
            </a:r>
            <a:endParaRPr kumimoji="0" lang="pl-PL" altLang="pl-PL" sz="1600" b="1" i="1">
              <a:solidFill>
                <a:srgbClr val="333399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xt_Ia3f"/>
              <p:cNvSpPr txBox="1"/>
              <p:nvPr/>
            </p:nvSpPr>
            <p:spPr>
              <a:xfrm>
                <a:off x="2451723" y="1185863"/>
                <a:ext cx="1432828" cy="481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l-PL" sz="1800" b="1" i="1" smtClean="0">
                    <a:solidFill>
                      <a:srgbClr val="FF0000"/>
                    </a:solidFill>
                  </a:rPr>
                  <a:t>I</a:t>
                </a:r>
                <a:r>
                  <a:rPr lang="pl-PL" b="1" i="1" baseline="-25000" smtClean="0">
                    <a:solidFill>
                      <a:srgbClr val="FF0000"/>
                    </a:solidFill>
                  </a:rPr>
                  <a:t>a</a:t>
                </a:r>
                <a:r>
                  <a:rPr lang="pl-PL" sz="1800" b="1" i="1" smtClean="0">
                    <a:solidFill>
                      <a:srgbClr val="FF0000"/>
                    </a:solidFill>
                  </a:rPr>
                  <a:t>= I</a:t>
                </a:r>
                <a:r>
                  <a:rPr lang="pl-PL" b="1" i="1" baseline="-25000" smtClean="0">
                    <a:solidFill>
                      <a:srgbClr val="FF0000"/>
                    </a:solidFill>
                  </a:rPr>
                  <a:t>z</a:t>
                </a:r>
                <a:r>
                  <a:rPr lang="pl-PL" sz="1800" b="1" i="1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pl-PL" sz="20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pl-PL" sz="20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pl-PL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pl-PL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pl-PL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pl-PL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∙</m:t>
                        </m:r>
                        <m:sSub>
                          <m:sSubPr>
                            <m:ctrlPr>
                              <a:rPr lang="pl-PL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𝑼</m:t>
                            </m:r>
                          </m:e>
                          <m:sub>
                            <m:r>
                              <a:rPr lang="pl-PL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pl-PL" sz="20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pl-PL" sz="20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ad>
                          <m:radPr>
                            <m:degHide m:val="on"/>
                            <m:ctrlPr>
                              <a:rPr lang="pl-PL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pl-PL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  <m:r>
                          <a:rPr lang="pl-PL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pl-PL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𝒁</m:t>
                            </m:r>
                          </m:e>
                          <m:sub>
                            <m:r>
                              <a:rPr lang="pl-PL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endParaRPr lang="pl-PL" b="1" i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xt_Ia3f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723" y="1185863"/>
                <a:ext cx="1432828" cy="481350"/>
              </a:xfrm>
              <a:prstGeom prst="rect">
                <a:avLst/>
              </a:prstGeom>
              <a:blipFill rotWithShape="1">
                <a:blip r:embed="rId4"/>
                <a:stretch>
                  <a:fillRect l="-9787" b="-641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xt_Prąd_3f1"/>
          <p:cNvSpPr>
            <a:spLocks noChangeArrowheads="1"/>
          </p:cNvSpPr>
          <p:nvPr/>
        </p:nvSpPr>
        <p:spPr bwMode="auto">
          <a:xfrm>
            <a:off x="1229887" y="872716"/>
            <a:ext cx="52973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 smtClean="0">
                <a:solidFill>
                  <a:srgbClr val="333399"/>
                </a:solidFill>
                <a:latin typeface="Times New Roman" pitchFamily="18" charset="0"/>
              </a:rPr>
              <a:t>Wartość prądu zwarcia w fazie A podczas zwarcia trójfazowego</a:t>
            </a:r>
            <a:endParaRPr kumimoji="0" lang="pl-PL" altLang="pl-PL" sz="1600" b="1" i="1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7" name="Tytuł"/>
          <p:cNvSpPr txBox="1">
            <a:spLocks noChangeArrowheads="1"/>
          </p:cNvSpPr>
          <p:nvPr/>
        </p:nvSpPr>
        <p:spPr bwMode="auto">
          <a:xfrm>
            <a:off x="1688999" y="404664"/>
            <a:ext cx="57660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Porównanie wartości prądów zwarcia trójfazowego i jednofazowego</a:t>
            </a:r>
            <a:endParaRPr kumimoji="1" lang="pl-PL" sz="1400" b="1" i="1" ker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82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6" grpId="0"/>
      <p:bldP spid="25" grpId="0"/>
      <p:bldP spid="24" grpId="0"/>
      <p:bldP spid="19" grpId="0"/>
      <p:bldP spid="20" grpId="0"/>
      <p:bldP spid="18" grpId="0"/>
      <p:bldP spid="11" grpId="1"/>
      <p:bldP spid="14" grpId="0"/>
      <p:bldP spid="9" grpId="2"/>
      <p:bldP spid="17" grpId="0"/>
      <p:bldP spid="10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Beta=3"/>
          <p:cNvGrpSpPr/>
          <p:nvPr/>
        </p:nvGrpSpPr>
        <p:grpSpPr>
          <a:xfrm>
            <a:off x="8064388" y="4257608"/>
            <a:ext cx="1008112" cy="369332"/>
            <a:chOff x="7599383" y="3895431"/>
            <a:chExt cx="1008112" cy="369332"/>
          </a:xfrm>
        </p:grpSpPr>
        <p:sp>
          <p:nvSpPr>
            <p:cNvPr id="72" name="Txt_a1f"/>
            <p:cNvSpPr txBox="1"/>
            <p:nvPr/>
          </p:nvSpPr>
          <p:spPr>
            <a:xfrm>
              <a:off x="7951866" y="3895431"/>
              <a:ext cx="655629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l-GR" sz="1200" b="1" i="1" smtClean="0">
                  <a:solidFill>
                    <a:srgbClr val="FF0000"/>
                  </a:solidFill>
                </a:rPr>
                <a:t>β</a:t>
              </a:r>
              <a:r>
                <a:rPr lang="pl-PL" sz="1200" b="1" i="1" smtClean="0">
                  <a:solidFill>
                    <a:srgbClr val="FF0000"/>
                  </a:solidFill>
                </a:rPr>
                <a:t>=3</a:t>
              </a:r>
            </a:p>
            <a:p>
              <a:r>
                <a:rPr lang="pl-PL" sz="1200" b="1" i="1" smtClean="0">
                  <a:solidFill>
                    <a:srgbClr val="FF0000"/>
                  </a:solidFill>
                </a:rPr>
                <a:t>U</a:t>
              </a:r>
              <a:r>
                <a:rPr lang="pl-PL" sz="1200" b="1" i="1" baseline="-25000" smtClean="0">
                  <a:solidFill>
                    <a:srgbClr val="FF0000"/>
                  </a:solidFill>
                </a:rPr>
                <a:t>b</a:t>
              </a:r>
              <a:r>
                <a:rPr lang="pl-PL" sz="1200" b="1" i="1" smtClean="0">
                  <a:solidFill>
                    <a:srgbClr val="FF0000"/>
                  </a:solidFill>
                </a:rPr>
                <a:t>=0,7U</a:t>
              </a:r>
              <a:r>
                <a:rPr lang="pl-PL" sz="1200" b="1" i="1" baseline="-25000" smtClean="0">
                  <a:solidFill>
                    <a:srgbClr val="FF0000"/>
                  </a:solidFill>
                </a:rPr>
                <a:t>ab</a:t>
              </a:r>
              <a:endParaRPr lang="pl-PL" sz="1200" b="1" i="1">
                <a:solidFill>
                  <a:srgbClr val="FF0000"/>
                </a:solidFill>
              </a:endParaRPr>
            </a:p>
          </p:txBody>
        </p:sp>
        <p:cxnSp>
          <p:nvCxnSpPr>
            <p:cNvPr id="73" name="Łącznik prosty ze strzałką 72"/>
            <p:cNvCxnSpPr/>
            <p:nvPr/>
          </p:nvCxnSpPr>
          <p:spPr bwMode="auto">
            <a:xfrm rot="-600000" flipH="1">
              <a:off x="7599383" y="4003443"/>
              <a:ext cx="324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49" name="Faza_B_Beta=niesk"/>
          <p:cNvCxnSpPr/>
          <p:nvPr/>
        </p:nvCxnSpPr>
        <p:spPr bwMode="auto">
          <a:xfrm rot="3600000">
            <a:off x="6466770" y="4577128"/>
            <a:ext cx="24840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sm" len="med"/>
          </a:ln>
          <a:effectLst/>
        </p:spPr>
      </p:cxnSp>
      <p:cxnSp>
        <p:nvCxnSpPr>
          <p:cNvPr id="62" name="Faza_B_Beta=1"/>
          <p:cNvCxnSpPr/>
          <p:nvPr/>
        </p:nvCxnSpPr>
        <p:spPr bwMode="auto">
          <a:xfrm rot="7200000">
            <a:off x="7711309" y="3141524"/>
            <a:ext cx="0" cy="14400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arrow" w="sm" len="med"/>
            <a:tailEnd type="none" w="med" len="med"/>
          </a:ln>
          <a:effectLst/>
        </p:spPr>
      </p:cxnSp>
      <p:cxnSp>
        <p:nvCxnSpPr>
          <p:cNvPr id="61" name="Faza_B_Beta&lt;1"/>
          <p:cNvCxnSpPr/>
          <p:nvPr/>
        </p:nvCxnSpPr>
        <p:spPr bwMode="auto">
          <a:xfrm rot="6300000">
            <a:off x="7713690" y="3021239"/>
            <a:ext cx="0" cy="12960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arrow" w="sm" len="med"/>
            <a:tailEnd type="none" w="med" len="med"/>
          </a:ln>
          <a:effectLst/>
        </p:spPr>
      </p:cxnSp>
      <p:grpSp>
        <p:nvGrpSpPr>
          <p:cNvPr id="68" name="Beta=niesk"/>
          <p:cNvGrpSpPr/>
          <p:nvPr/>
        </p:nvGrpSpPr>
        <p:grpSpPr>
          <a:xfrm>
            <a:off x="8020866" y="4977688"/>
            <a:ext cx="759092" cy="215444"/>
            <a:chOff x="7557324" y="4617132"/>
            <a:chExt cx="759092" cy="2154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xt_a1f"/>
                <p:cNvSpPr txBox="1"/>
                <p:nvPr/>
              </p:nvSpPr>
              <p:spPr>
                <a:xfrm>
                  <a:off x="7997418" y="4617132"/>
                  <a:ext cx="31899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l-GR" sz="1200" b="1" i="1" smtClean="0">
                      <a:solidFill>
                        <a:srgbClr val="FF0000"/>
                      </a:solidFill>
                    </a:rPr>
                    <a:t>β</a:t>
                  </a:r>
                  <a:r>
                    <a:rPr lang="pl-PL" sz="1200" b="1" i="1" smtClean="0">
                      <a:solidFill>
                        <a:srgbClr val="FF0000"/>
                      </a:solidFill>
                    </a:rPr>
                    <a:t>=</a:t>
                  </a:r>
                  <a14:m>
                    <m:oMath xmlns:m="http://schemas.openxmlformats.org/officeDocument/2006/math">
                      <m:r>
                        <a:rPr lang="pl-PL" sz="1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a14:m>
                  <a:endParaRPr lang="pl-PL" sz="1200" b="1" i="1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xt_a1f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7418" y="4617132"/>
                  <a:ext cx="318998" cy="215444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30769" t="-8333" r="-15385" b="-38889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6" name="Łącznik prosty ze strzałką 65"/>
            <p:cNvCxnSpPr/>
            <p:nvPr/>
          </p:nvCxnSpPr>
          <p:spPr bwMode="auto">
            <a:xfrm rot="-600000" flipH="1">
              <a:off x="7557324" y="4762769"/>
              <a:ext cx="396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9" name="Beta&gt;1"/>
          <p:cNvGrpSpPr/>
          <p:nvPr/>
        </p:nvGrpSpPr>
        <p:grpSpPr>
          <a:xfrm>
            <a:off x="8062925" y="4252962"/>
            <a:ext cx="605159" cy="184666"/>
            <a:chOff x="7599383" y="3892406"/>
            <a:chExt cx="605159" cy="184666"/>
          </a:xfrm>
        </p:grpSpPr>
        <p:sp>
          <p:nvSpPr>
            <p:cNvPr id="55" name="Txt_a1f"/>
            <p:cNvSpPr txBox="1"/>
            <p:nvPr/>
          </p:nvSpPr>
          <p:spPr>
            <a:xfrm>
              <a:off x="7960886" y="3892406"/>
              <a:ext cx="243656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l-GR" sz="1200" b="1" i="1" smtClean="0">
                  <a:solidFill>
                    <a:srgbClr val="FF0000"/>
                  </a:solidFill>
                </a:rPr>
                <a:t>β</a:t>
              </a:r>
              <a:r>
                <a:rPr lang="pl-PL" sz="1200" b="1" i="1">
                  <a:solidFill>
                    <a:srgbClr val="FF0000"/>
                  </a:solidFill>
                </a:rPr>
                <a:t>&gt;</a:t>
              </a:r>
              <a:r>
                <a:rPr lang="pl-PL" sz="1200" b="1" i="1" smtClean="0">
                  <a:solidFill>
                    <a:srgbClr val="FF0000"/>
                  </a:solidFill>
                </a:rPr>
                <a:t>1</a:t>
              </a:r>
              <a:endParaRPr lang="pl-PL" sz="1200" b="1" i="1">
                <a:solidFill>
                  <a:srgbClr val="FF0000"/>
                </a:solidFill>
              </a:endParaRPr>
            </a:p>
          </p:txBody>
        </p:sp>
        <p:cxnSp>
          <p:nvCxnSpPr>
            <p:cNvPr id="65" name="Łącznik prosty ze strzałką 64"/>
            <p:cNvCxnSpPr/>
            <p:nvPr/>
          </p:nvCxnSpPr>
          <p:spPr bwMode="auto">
            <a:xfrm rot="-600000" flipH="1">
              <a:off x="7599383" y="4003443"/>
              <a:ext cx="324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5" name="Beta=1"/>
          <p:cNvGrpSpPr/>
          <p:nvPr/>
        </p:nvGrpSpPr>
        <p:grpSpPr>
          <a:xfrm>
            <a:off x="7984590" y="3856918"/>
            <a:ext cx="723360" cy="184666"/>
            <a:chOff x="7521048" y="3496362"/>
            <a:chExt cx="723360" cy="184666"/>
          </a:xfrm>
        </p:grpSpPr>
        <p:sp>
          <p:nvSpPr>
            <p:cNvPr id="52" name="Txt_a1f"/>
            <p:cNvSpPr txBox="1"/>
            <p:nvPr/>
          </p:nvSpPr>
          <p:spPr>
            <a:xfrm>
              <a:off x="8000752" y="3496362"/>
              <a:ext cx="243656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l-GR" sz="1200" b="1" i="1" smtClean="0">
                  <a:solidFill>
                    <a:srgbClr val="FF0000"/>
                  </a:solidFill>
                </a:rPr>
                <a:t>β</a:t>
              </a:r>
              <a:r>
                <a:rPr lang="pl-PL" sz="1200" b="1" i="1" smtClean="0">
                  <a:solidFill>
                    <a:srgbClr val="FF0000"/>
                  </a:solidFill>
                </a:rPr>
                <a:t>=1</a:t>
              </a:r>
              <a:endParaRPr lang="pl-PL" sz="1200" b="1" i="1">
                <a:solidFill>
                  <a:srgbClr val="FF0000"/>
                </a:solidFill>
              </a:endParaRPr>
            </a:p>
          </p:txBody>
        </p:sp>
        <p:cxnSp>
          <p:nvCxnSpPr>
            <p:cNvPr id="11" name="Łącznik prosty ze strzałką 10"/>
            <p:cNvCxnSpPr/>
            <p:nvPr/>
          </p:nvCxnSpPr>
          <p:spPr bwMode="auto">
            <a:xfrm rot="-600000" flipH="1">
              <a:off x="7521048" y="3620760"/>
              <a:ext cx="432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70" name="Beta&lt;1"/>
          <p:cNvGrpSpPr/>
          <p:nvPr/>
        </p:nvGrpSpPr>
        <p:grpSpPr>
          <a:xfrm>
            <a:off x="7948312" y="3573532"/>
            <a:ext cx="759638" cy="184666"/>
            <a:chOff x="7484770" y="3212976"/>
            <a:chExt cx="759638" cy="184666"/>
          </a:xfrm>
        </p:grpSpPr>
        <p:sp>
          <p:nvSpPr>
            <p:cNvPr id="54" name="Txt_a1f"/>
            <p:cNvSpPr txBox="1"/>
            <p:nvPr/>
          </p:nvSpPr>
          <p:spPr>
            <a:xfrm>
              <a:off x="8000752" y="3212976"/>
              <a:ext cx="243656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l-GR" sz="1200" b="1" i="1" smtClean="0">
                  <a:solidFill>
                    <a:srgbClr val="FF0000"/>
                  </a:solidFill>
                </a:rPr>
                <a:t>β</a:t>
              </a:r>
              <a:r>
                <a:rPr lang="pl-PL" sz="1200" b="1" i="1" smtClean="0">
                  <a:solidFill>
                    <a:srgbClr val="FF0000"/>
                  </a:solidFill>
                </a:rPr>
                <a:t>&lt;1</a:t>
              </a:r>
              <a:endParaRPr lang="pl-PL" sz="1200" b="1" i="1">
                <a:solidFill>
                  <a:srgbClr val="FF0000"/>
                </a:solidFill>
              </a:endParaRPr>
            </a:p>
          </p:txBody>
        </p:sp>
        <p:cxnSp>
          <p:nvCxnSpPr>
            <p:cNvPr id="64" name="Łącznik prosty ze strzałką 63"/>
            <p:cNvCxnSpPr/>
            <p:nvPr/>
          </p:nvCxnSpPr>
          <p:spPr bwMode="auto">
            <a:xfrm rot="-600000" flipH="1">
              <a:off x="7484770" y="3316357"/>
              <a:ext cx="468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0" name="Obwiednie"/>
          <p:cNvGrpSpPr/>
          <p:nvPr/>
        </p:nvGrpSpPr>
        <p:grpSpPr>
          <a:xfrm>
            <a:off x="5827630" y="1305280"/>
            <a:ext cx="2484276" cy="4644000"/>
            <a:chOff x="5364088" y="944724"/>
            <a:chExt cx="2484276" cy="4644000"/>
          </a:xfrm>
        </p:grpSpPr>
        <p:cxnSp>
          <p:nvCxnSpPr>
            <p:cNvPr id="46" name="Łącznik prostoliniowy 45"/>
            <p:cNvCxnSpPr/>
            <p:nvPr/>
          </p:nvCxnSpPr>
          <p:spPr bwMode="auto">
            <a:xfrm>
              <a:off x="7848364" y="945124"/>
              <a:ext cx="0" cy="446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Łącznik prostoliniowy 46"/>
            <p:cNvCxnSpPr/>
            <p:nvPr/>
          </p:nvCxnSpPr>
          <p:spPr bwMode="auto">
            <a:xfrm>
              <a:off x="5364088" y="944724"/>
              <a:ext cx="0" cy="464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60" name="Faza_C_po"/>
          <p:cNvCxnSpPr/>
          <p:nvPr/>
        </p:nvCxnSpPr>
        <p:spPr bwMode="auto">
          <a:xfrm rot="-7800000">
            <a:off x="6461915" y="3221415"/>
            <a:ext cx="0" cy="16560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arrow" w="sm" len="med"/>
            <a:tailEnd type="none" w="med" len="med"/>
          </a:ln>
          <a:effectLst/>
        </p:spPr>
      </p:cxnSp>
      <p:cxnSp>
        <p:nvCxnSpPr>
          <p:cNvPr id="59" name="Faza_B_po_Beta&gt;1"/>
          <p:cNvCxnSpPr/>
          <p:nvPr/>
        </p:nvCxnSpPr>
        <p:spPr bwMode="auto">
          <a:xfrm rot="7920000">
            <a:off x="7703094" y="3235607"/>
            <a:ext cx="0" cy="16560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arrow" w="sm" len="med"/>
            <a:tailEnd type="none" w="med" len="med"/>
          </a:ln>
          <a:effectLst/>
        </p:spPr>
      </p:cxnSp>
      <p:cxnSp>
        <p:nvCxnSpPr>
          <p:cNvPr id="44" name="Faza_A_po"/>
          <p:cNvCxnSpPr/>
          <p:nvPr/>
        </p:nvCxnSpPr>
        <p:spPr bwMode="auto">
          <a:xfrm>
            <a:off x="7087770" y="3429524"/>
            <a:ext cx="0" cy="720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arrow" w="sm" len="sm"/>
            <a:tailEnd type="none" w="med" len="med"/>
          </a:ln>
          <a:effectLst/>
        </p:spPr>
      </p:cxnSp>
      <p:grpSp>
        <p:nvGrpSpPr>
          <p:cNvPr id="29" name="Fazy_ABC_nie_uz"/>
          <p:cNvGrpSpPr/>
          <p:nvPr/>
        </p:nvGrpSpPr>
        <p:grpSpPr>
          <a:xfrm>
            <a:off x="5827630" y="3319158"/>
            <a:ext cx="2484000" cy="2509002"/>
            <a:chOff x="5364088" y="2958602"/>
            <a:chExt cx="2484000" cy="2509002"/>
          </a:xfrm>
        </p:grpSpPr>
        <p:cxnSp>
          <p:nvCxnSpPr>
            <p:cNvPr id="50" name="Łącznik prostoliniowy 49"/>
            <p:cNvCxnSpPr/>
            <p:nvPr/>
          </p:nvCxnSpPr>
          <p:spPr bwMode="auto">
            <a:xfrm rot="-3600000">
              <a:off x="4761228" y="4200602"/>
              <a:ext cx="2484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Łącznik prostoliniowy 50"/>
            <p:cNvCxnSpPr/>
            <p:nvPr/>
          </p:nvCxnSpPr>
          <p:spPr bwMode="auto">
            <a:xfrm>
              <a:off x="5364088" y="5301208"/>
              <a:ext cx="2484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Łącznik prostoliniowy 66"/>
            <p:cNvCxnSpPr/>
            <p:nvPr/>
          </p:nvCxnSpPr>
          <p:spPr bwMode="auto">
            <a:xfrm rot="3600000">
              <a:off x="6003228" y="4225604"/>
              <a:ext cx="2484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7" name="Fazy_ABC"/>
          <p:cNvGrpSpPr/>
          <p:nvPr/>
        </p:nvGrpSpPr>
        <p:grpSpPr>
          <a:xfrm>
            <a:off x="5827630" y="1894968"/>
            <a:ext cx="2484000" cy="2493032"/>
            <a:chOff x="5364088" y="1534412"/>
            <a:chExt cx="2484000" cy="2493032"/>
          </a:xfrm>
        </p:grpSpPr>
        <p:cxnSp>
          <p:nvCxnSpPr>
            <p:cNvPr id="42" name="Łącznik prostoliniowy 41"/>
            <p:cNvCxnSpPr/>
            <p:nvPr/>
          </p:nvCxnSpPr>
          <p:spPr bwMode="auto">
            <a:xfrm>
              <a:off x="5364088" y="3861048"/>
              <a:ext cx="2484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Łącznik prostoliniowy 42"/>
            <p:cNvCxnSpPr/>
            <p:nvPr/>
          </p:nvCxnSpPr>
          <p:spPr bwMode="auto">
            <a:xfrm rot="3600000">
              <a:off x="6003228" y="2776412"/>
              <a:ext cx="2484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Łącznik prostoliniowy 44"/>
            <p:cNvCxnSpPr/>
            <p:nvPr/>
          </p:nvCxnSpPr>
          <p:spPr bwMode="auto">
            <a:xfrm rot="-3600000">
              <a:off x="4761228" y="2785444"/>
              <a:ext cx="2484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1" name="Faza_C_przed"/>
          <p:cNvCxnSpPr/>
          <p:nvPr/>
        </p:nvCxnSpPr>
        <p:spPr bwMode="auto">
          <a:xfrm rot="-7200000">
            <a:off x="6451169" y="3141604"/>
            <a:ext cx="0" cy="14400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B050"/>
            </a:solidFill>
            <a:prstDash val="solid"/>
            <a:round/>
            <a:headEnd type="arrow" w="sm" len="med"/>
            <a:tailEnd type="none" w="med" len="med"/>
          </a:ln>
          <a:effectLst/>
        </p:spPr>
      </p:cxnSp>
      <p:cxnSp>
        <p:nvCxnSpPr>
          <p:cNvPr id="40" name="Faza_B_przed"/>
          <p:cNvCxnSpPr/>
          <p:nvPr/>
        </p:nvCxnSpPr>
        <p:spPr bwMode="auto">
          <a:xfrm rot="7200000">
            <a:off x="7711309" y="3141604"/>
            <a:ext cx="0" cy="14400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B050"/>
            </a:solidFill>
            <a:prstDash val="solid"/>
            <a:round/>
            <a:headEnd type="arrow" w="sm" len="med"/>
            <a:tailEnd type="none" w="med" len="med"/>
          </a:ln>
          <a:effectLst/>
        </p:spPr>
      </p:cxnSp>
      <p:cxnSp>
        <p:nvCxnSpPr>
          <p:cNvPr id="39" name="Faza_A_przed"/>
          <p:cNvCxnSpPr/>
          <p:nvPr/>
        </p:nvCxnSpPr>
        <p:spPr bwMode="auto">
          <a:xfrm>
            <a:off x="7087770" y="2061524"/>
            <a:ext cx="0" cy="14400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B050"/>
            </a:solidFill>
            <a:prstDash val="solid"/>
            <a:round/>
            <a:headEnd type="arrow" w="sm" len="med"/>
            <a:tailEnd type="none" w="med" len="med"/>
          </a:ln>
          <a:effectLst/>
        </p:spPr>
      </p:cxnSp>
      <p:grpSp>
        <p:nvGrpSpPr>
          <p:cNvPr id="25" name="Ukł_wsp"/>
          <p:cNvGrpSpPr/>
          <p:nvPr/>
        </p:nvGrpSpPr>
        <p:grpSpPr>
          <a:xfrm>
            <a:off x="5719966" y="1233272"/>
            <a:ext cx="3132000" cy="3680392"/>
            <a:chOff x="5256424" y="872716"/>
            <a:chExt cx="3132000" cy="3680392"/>
          </a:xfrm>
        </p:grpSpPr>
        <p:cxnSp>
          <p:nvCxnSpPr>
            <p:cNvPr id="36" name="Łącznik prostoliniowy 35"/>
            <p:cNvCxnSpPr/>
            <p:nvPr/>
          </p:nvCxnSpPr>
          <p:spPr bwMode="auto">
            <a:xfrm>
              <a:off x="6624228" y="953108"/>
              <a:ext cx="0" cy="360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12" name="Łącznik prostoliniowy 11"/>
            <p:cNvCxnSpPr/>
            <p:nvPr/>
          </p:nvCxnSpPr>
          <p:spPr bwMode="auto">
            <a:xfrm>
              <a:off x="5256424" y="3140968"/>
              <a:ext cx="3132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37" name="Txt_a1f"/>
            <p:cNvSpPr txBox="1"/>
            <p:nvPr/>
          </p:nvSpPr>
          <p:spPr>
            <a:xfrm>
              <a:off x="6408204" y="872716"/>
              <a:ext cx="15228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1400" b="1" i="1" smtClean="0"/>
                <a:t>+j</a:t>
              </a:r>
              <a:endParaRPr lang="pl-PL" sz="1600" b="1" i="1"/>
            </a:p>
          </p:txBody>
        </p:sp>
        <p:sp>
          <p:nvSpPr>
            <p:cNvPr id="38" name="Txt_a1f"/>
            <p:cNvSpPr txBox="1"/>
            <p:nvPr/>
          </p:nvSpPr>
          <p:spPr>
            <a:xfrm>
              <a:off x="8280412" y="2888940"/>
              <a:ext cx="10259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1400" b="1" i="1" smtClean="0"/>
                <a:t>+</a:t>
              </a:r>
              <a:endParaRPr lang="pl-PL" sz="1600" b="1" i="1"/>
            </a:p>
          </p:txBody>
        </p:sp>
      </p:grpSp>
      <p:sp>
        <p:nvSpPr>
          <p:cNvPr id="18" name="dU_faz_B_4"/>
          <p:cNvSpPr txBox="1"/>
          <p:nvPr/>
        </p:nvSpPr>
        <p:spPr>
          <a:xfrm>
            <a:off x="3993648" y="5240233"/>
            <a:ext cx="129843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400" b="1" i="1" smtClean="0">
                <a:solidFill>
                  <a:srgbClr val="00B050"/>
                </a:solidFill>
              </a:rPr>
              <a:t>gdzie</a:t>
            </a:r>
            <a:r>
              <a:rPr lang="pl-PL" sz="1400" b="1" i="1" smtClean="0">
                <a:solidFill>
                  <a:srgbClr val="FF0000"/>
                </a:solidFill>
              </a:rPr>
              <a:t> </a:t>
            </a:r>
            <a:r>
              <a:rPr lang="pl-PL" sz="1800" b="1" i="1" smtClean="0">
                <a:solidFill>
                  <a:srgbClr val="FF0000"/>
                </a:solidFill>
              </a:rPr>
              <a:t>  </a:t>
            </a:r>
            <a:r>
              <a:rPr lang="el-GR" sz="1600" b="1" i="1" smtClean="0">
                <a:solidFill>
                  <a:srgbClr val="FF0000"/>
                </a:solidFill>
              </a:rPr>
              <a:t>β</a:t>
            </a:r>
            <a:r>
              <a:rPr lang="pl-PL" sz="1600" b="1" i="1" smtClean="0">
                <a:solidFill>
                  <a:srgbClr val="FF0000"/>
                </a:solidFill>
              </a:rPr>
              <a:t>=X</a:t>
            </a:r>
            <a:r>
              <a:rPr lang="pl-PL" sz="1800" b="1" i="1" baseline="-25000" smtClean="0">
                <a:solidFill>
                  <a:srgbClr val="FF0000"/>
                </a:solidFill>
              </a:rPr>
              <a:t>0</a:t>
            </a:r>
            <a:r>
              <a:rPr lang="pl-PL" sz="1600" b="1" i="1" smtClean="0">
                <a:solidFill>
                  <a:srgbClr val="FF0000"/>
                </a:solidFill>
              </a:rPr>
              <a:t> /X</a:t>
            </a:r>
            <a:r>
              <a:rPr lang="pl-PL" sz="1800" b="1" i="1" baseline="-25000" smtClean="0">
                <a:solidFill>
                  <a:srgbClr val="FF0000"/>
                </a:solidFill>
              </a:rPr>
              <a:t>1</a:t>
            </a:r>
            <a:endParaRPr lang="pl-PL" sz="1600" b="1" i="1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dU_faz_B_3"/>
              <p:cNvSpPr txBox="1"/>
              <p:nvPr/>
            </p:nvSpPr>
            <p:spPr>
              <a:xfrm>
                <a:off x="1691680" y="4775198"/>
                <a:ext cx="2850396" cy="4900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pl-PL" sz="1400" b="1" i="1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pl-PL" sz="1600" b="1" i="1" smtClean="0">
                        <a:solidFill>
                          <a:srgbClr val="FF0000"/>
                        </a:solidFill>
                        <a:latin typeface="Cambria Math"/>
                      </a:rPr>
                      <m:t>𝑬</m:t>
                    </m:r>
                    <m:f>
                      <m:fPr>
                        <m:ctrlPr>
                          <a:rPr lang="pl-PL" sz="1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pl-PL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pl-PL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pl-PL" sz="1400" b="1" i="1">
                            <a:solidFill>
                              <a:srgbClr val="FF0000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pl-PL" sz="1800" b="1" i="1" baseline="30000">
                            <a:solidFill>
                              <a:srgbClr val="FF0000"/>
                            </a:solidFill>
                          </a:rPr>
                          <m:t>2</m:t>
                        </m:r>
                        <m:sSub>
                          <m:sSubPr>
                            <m:ctrlPr>
                              <a:rPr lang="pl-PL" sz="1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1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pl-PL" sz="1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pl-PL" sz="1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1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pl-PL" sz="1400" b="1" i="1">
                                <a:solidFill>
                                  <a:srgbClr val="FF0000"/>
                                </a:solidFill>
                              </a:rPr>
                              <m:t>a</m:t>
                            </m:r>
                            <m:r>
                              <a:rPr lang="pl-PL" sz="1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pl-PL" sz="1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l-PL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pl-PL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pl-PL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pl-PL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sSub>
                          <m:sSubPr>
                            <m:ctrlPr>
                              <a:rPr lang="pl-PL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pl-PL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pl-PL" sz="16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pl-PL" sz="1600" b="1" i="1" smtClean="0">
                        <a:solidFill>
                          <a:srgbClr val="FF0000"/>
                        </a:solidFill>
                        <a:latin typeface="Cambria Math"/>
                      </a:rPr>
                      <m:t>𝑬</m:t>
                    </m:r>
                    <m:f>
                      <m:fPr>
                        <m:ctrlPr>
                          <a:rPr lang="pl-PL" sz="1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sz="1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1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pl-PL" sz="1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pl-PL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pl-PL" sz="1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1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pl-PL" sz="1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l-PL" sz="1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1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pl-PL" sz="1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pl-PL" sz="1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pl-PL" sz="1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sSub>
                          <m:sSubPr>
                            <m:ctrlPr>
                              <a:rPr lang="pl-PL" sz="1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1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pl-PL" sz="1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pl-PL" sz="1400" b="1" i="1" smtClean="0">
                    <a:solidFill>
                      <a:srgbClr val="FF0000"/>
                    </a:solidFill>
                  </a:rPr>
                  <a:t>=E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β</m:t>
                        </m:r>
                        <m:r>
                          <a:rPr lang="pl-PL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pl-PL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β</m:t>
                        </m:r>
                        <m:r>
                          <a:rPr lang="pl-PL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pl-PL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pl-PL" sz="1400" b="1" i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dU_faz_B_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775198"/>
                <a:ext cx="2850396" cy="490006"/>
              </a:xfrm>
              <a:prstGeom prst="rect">
                <a:avLst/>
              </a:prstGeom>
              <a:blipFill rotWithShape="1">
                <a:blip r:embed="rId3"/>
                <a:stretch>
                  <a:fillRect l="-321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dU_faz_B_2"/>
              <p:cNvSpPr txBox="1"/>
              <p:nvPr/>
            </p:nvSpPr>
            <p:spPr>
              <a:xfrm>
                <a:off x="1655676" y="4365104"/>
                <a:ext cx="3953583" cy="384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pl-PL" sz="1400" b="1" i="1" smtClean="0">
                    <a:solidFill>
                      <a:srgbClr val="FF0000"/>
                    </a:solidFill>
                  </a:rPr>
                  <a:t>= a</a:t>
                </a:r>
                <a:r>
                  <a:rPr lang="pl-PL" sz="1800" b="1" i="1" baseline="30000" smtClean="0">
                    <a:solidFill>
                      <a:srgbClr val="FF0000"/>
                    </a:solidFill>
                  </a:rPr>
                  <a:t>2</a:t>
                </a:r>
                <a:r>
                  <a:rPr lang="pl-PL" sz="1400" b="1" i="1" smtClean="0">
                    <a:solidFill>
                      <a:srgbClr val="FF0000"/>
                    </a:solidFill>
                  </a:rPr>
                  <a:t>E+</a:t>
                </a:r>
                <a14:m>
                  <m:oMath xmlns:m="http://schemas.openxmlformats.org/officeDocument/2006/math">
                    <m:r>
                      <a:rPr lang="pl-PL" sz="1600" b="1" i="1" smtClean="0">
                        <a:solidFill>
                          <a:srgbClr val="FF0000"/>
                        </a:solidFill>
                        <a:latin typeface="Cambria Math"/>
                      </a:rPr>
                      <m:t>𝑬</m:t>
                    </m:r>
                    <m:f>
                      <m:fPr>
                        <m:ctrlPr>
                          <a:rPr lang="pl-PL" sz="1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pl-PL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l-PL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pl-PL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pl-PL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pl-PL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sSub>
                          <m:sSubPr>
                            <m:ctrlPr>
                              <a:rPr lang="pl-PL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pl-PL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pl-PL" sz="1600" b="1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pl-PL" sz="1400" b="1" i="1">
                    <a:solidFill>
                      <a:srgbClr val="FF0000"/>
                    </a:solidFill>
                  </a:rPr>
                  <a:t> </a:t>
                </a:r>
                <a:r>
                  <a:rPr lang="pl-PL" sz="1400" b="1" i="1" smtClean="0">
                    <a:solidFill>
                      <a:srgbClr val="FF0000"/>
                    </a:solidFill>
                  </a:rPr>
                  <a:t>a</a:t>
                </a:r>
                <a:r>
                  <a:rPr lang="pl-PL" sz="1600" b="1" i="1" baseline="30000" smtClean="0">
                    <a:solidFill>
                      <a:srgbClr val="FF0000"/>
                    </a:solidFill>
                  </a:rPr>
                  <a:t>2</a:t>
                </a:r>
                <a:r>
                  <a:rPr lang="pl-PL" sz="1400" b="1" i="1" smtClean="0">
                    <a:solidFill>
                      <a:srgbClr val="FF0000"/>
                    </a:solidFill>
                  </a:rPr>
                  <a:t>E</a:t>
                </a:r>
                <a:r>
                  <a:rPr lang="pl-PL" sz="1400" b="1" i="1">
                    <a:solidFill>
                      <a:srgbClr val="FF0000"/>
                    </a:solidFill>
                  </a:rPr>
                  <a:t>+</a:t>
                </a:r>
                <a:r>
                  <a:rPr lang="pl-PL" b="1" i="1" smtClean="0">
                    <a:solidFill>
                      <a:srgbClr val="FF0000"/>
                    </a:solidFill>
                  </a:rPr>
                  <a:t> </a:t>
                </a:r>
                <a:r>
                  <a:rPr lang="pl-PL" sz="1400" b="1" i="1" smtClean="0">
                    <a:solidFill>
                      <a:srgbClr val="FF0000"/>
                    </a:solidFill>
                  </a:rPr>
                  <a:t>a</a:t>
                </a:r>
                <a:r>
                  <a:rPr lang="pl-PL" sz="1600" b="1" i="1" baseline="30000" smtClean="0">
                    <a:solidFill>
                      <a:srgbClr val="FF0000"/>
                    </a:solidFill>
                  </a:rPr>
                  <a:t>2</a:t>
                </a:r>
                <a:r>
                  <a:rPr lang="pl-PL" b="1" i="1" smtClean="0">
                    <a:solidFill>
                      <a:srgbClr val="FF0000"/>
                    </a:solidFill>
                  </a:rPr>
                  <a:t> </a:t>
                </a:r>
                <a:r>
                  <a:rPr lang="pl-PL" sz="1400" b="1" i="1" smtClean="0">
                    <a:solidFill>
                      <a:srgbClr val="FF0000"/>
                    </a:solidFill>
                  </a:rPr>
                  <a:t>E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1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pl-PL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l-PL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pl-PL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pl-PL" sz="1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pl-PL" sz="1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sSub>
                          <m:sSubPr>
                            <m:ctrlPr>
                              <a:rPr lang="pl-PL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pl-PL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pl-PL" sz="1600" b="1" i="1" smtClean="0">
                    <a:solidFill>
                      <a:srgbClr val="FF0000"/>
                    </a:solidFill>
                  </a:rPr>
                  <a:t>+ </a:t>
                </a:r>
                <a:r>
                  <a:rPr lang="pl-PL" sz="1400" b="1" i="1" smtClean="0">
                    <a:solidFill>
                      <a:srgbClr val="FF0000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pl-PL" sz="1600" b="1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pl-PL" sz="1600" b="1" i="1" smtClean="0">
                        <a:solidFill>
                          <a:srgbClr val="FF0000"/>
                        </a:solidFill>
                        <a:latin typeface="Cambria Math"/>
                      </a:rPr>
                      <m:t>𝑬</m:t>
                    </m:r>
                    <m:f>
                      <m:fPr>
                        <m:ctrlPr>
                          <a:rPr lang="pl-PL" sz="1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pl-PL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l-PL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pl-PL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pl-PL" sz="1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pl-PL" sz="1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sSub>
                          <m:sSubPr>
                            <m:ctrlPr>
                              <a:rPr lang="pl-PL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pl-PL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endParaRPr lang="pl-PL" sz="1400" b="1" i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dU_faz_B_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676" y="4365104"/>
                <a:ext cx="3953583" cy="384785"/>
              </a:xfrm>
              <a:prstGeom prst="rect">
                <a:avLst/>
              </a:prstGeom>
              <a:blipFill rotWithShape="1">
                <a:blip r:embed="rId4"/>
                <a:stretch>
                  <a:fillRect l="-1543" t="-1587" b="-1111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dU_faz_B"/>
          <p:cNvGrpSpPr/>
          <p:nvPr/>
        </p:nvGrpSpPr>
        <p:grpSpPr>
          <a:xfrm>
            <a:off x="1331640" y="3861048"/>
            <a:ext cx="1805882" cy="467472"/>
            <a:chOff x="477995" y="3933056"/>
            <a:chExt cx="1805882" cy="467472"/>
          </a:xfrm>
        </p:grpSpPr>
        <p:sp>
          <p:nvSpPr>
            <p:cNvPr id="31" name="Txt_Prąd_3f1"/>
            <p:cNvSpPr>
              <a:spLocks noChangeArrowheads="1"/>
            </p:cNvSpPr>
            <p:nvPr/>
          </p:nvSpPr>
          <p:spPr bwMode="auto">
            <a:xfrm>
              <a:off x="499734" y="3933056"/>
              <a:ext cx="178414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400" b="1" i="1" smtClean="0">
                  <a:solidFill>
                    <a:srgbClr val="333399"/>
                  </a:solidFill>
                  <a:latin typeface="Times New Roman" pitchFamily="18" charset="0"/>
                </a:rPr>
                <a:t>Przyrost napięcie fazy B</a:t>
              </a:r>
              <a:endParaRPr kumimoji="0" lang="pl-PL" altLang="pl-PL" sz="1400" b="1" i="1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32" name="Txt_Ia3f"/>
            <p:cNvSpPr txBox="1"/>
            <p:nvPr/>
          </p:nvSpPr>
          <p:spPr>
            <a:xfrm>
              <a:off x="477995" y="4185084"/>
              <a:ext cx="131125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l-GR" sz="1400" b="1" i="1" smtClean="0">
                  <a:solidFill>
                    <a:srgbClr val="FF0000"/>
                  </a:solidFill>
                </a:rPr>
                <a:t>Δ</a:t>
              </a:r>
              <a:r>
                <a:rPr lang="pl-PL" sz="1400" b="1" i="1" smtClean="0">
                  <a:solidFill>
                    <a:srgbClr val="FF0000"/>
                  </a:solidFill>
                </a:rPr>
                <a:t>U</a:t>
              </a:r>
              <a:r>
                <a:rPr lang="pl-PL" sz="1800" b="1" i="1" baseline="-25000" smtClean="0">
                  <a:solidFill>
                    <a:srgbClr val="FF0000"/>
                  </a:solidFill>
                </a:rPr>
                <a:t>b </a:t>
              </a:r>
              <a:r>
                <a:rPr lang="pl-PL" sz="1400" b="1" i="1" smtClean="0">
                  <a:solidFill>
                    <a:srgbClr val="FF0000"/>
                  </a:solidFill>
                </a:rPr>
                <a:t>= </a:t>
              </a:r>
              <a:r>
                <a:rPr lang="pl-PL" sz="1400" b="1" i="1">
                  <a:solidFill>
                    <a:srgbClr val="FF0000"/>
                  </a:solidFill>
                </a:rPr>
                <a:t> </a:t>
              </a:r>
              <a:r>
                <a:rPr lang="pl-PL" sz="1400" b="1" i="1" smtClean="0">
                  <a:solidFill>
                    <a:srgbClr val="FF0000"/>
                  </a:solidFill>
                </a:rPr>
                <a:t>a</a:t>
              </a:r>
              <a:r>
                <a:rPr lang="pl-PL" sz="1800" b="1" i="1" baseline="30000" smtClean="0">
                  <a:solidFill>
                    <a:srgbClr val="FF0000"/>
                  </a:solidFill>
                </a:rPr>
                <a:t>2</a:t>
              </a:r>
              <a:r>
                <a:rPr lang="pl-PL" sz="1400" b="1" i="1" smtClean="0">
                  <a:solidFill>
                    <a:srgbClr val="FF0000"/>
                  </a:solidFill>
                </a:rPr>
                <a:t>E</a:t>
              </a:r>
              <a:r>
                <a:rPr lang="pl-PL" sz="1400" b="1" i="1" baseline="-25000" smtClean="0">
                  <a:solidFill>
                    <a:srgbClr val="FF0000"/>
                  </a:solidFill>
                </a:rPr>
                <a:t> </a:t>
              </a:r>
              <a:r>
                <a:rPr lang="pl-PL" sz="1400" b="1" i="1" smtClean="0">
                  <a:solidFill>
                    <a:srgbClr val="FF0000"/>
                  </a:solidFill>
                </a:rPr>
                <a:t>– U</a:t>
              </a:r>
              <a:r>
                <a:rPr lang="pl-PL" sz="1800" b="1" i="1" baseline="-25000" smtClean="0">
                  <a:solidFill>
                    <a:srgbClr val="FF0000"/>
                  </a:solidFill>
                </a:rPr>
                <a:t>b</a:t>
              </a:r>
              <a:r>
                <a:rPr lang="pl-PL" sz="1400" b="1" i="1" smtClean="0">
                  <a:solidFill>
                    <a:srgbClr val="FF0000"/>
                  </a:solidFill>
                </a:rPr>
                <a:t>=</a:t>
              </a:r>
              <a:endParaRPr lang="pl-PL" sz="1800" b="1" i="1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Nap_faz_B_2f"/>
              <p:cNvSpPr txBox="1"/>
              <p:nvPr/>
            </p:nvSpPr>
            <p:spPr>
              <a:xfrm>
                <a:off x="2007760" y="3212976"/>
                <a:ext cx="2558714" cy="38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pl-PL" sz="1400" b="1" i="1" smtClean="0">
                    <a:solidFill>
                      <a:srgbClr val="FF0000"/>
                    </a:solidFill>
                  </a:rPr>
                  <a:t>= –</a:t>
                </a:r>
                <a14:m>
                  <m:oMath xmlns:m="http://schemas.openxmlformats.org/officeDocument/2006/math">
                    <m:r>
                      <a:rPr lang="pl-PL" sz="1600" b="1" i="1" smtClean="0">
                        <a:solidFill>
                          <a:srgbClr val="FF0000"/>
                        </a:solidFill>
                        <a:latin typeface="Cambria Math"/>
                      </a:rPr>
                      <m:t>𝑬</m:t>
                    </m:r>
                    <m:f>
                      <m:fPr>
                        <m:ctrlPr>
                          <a:rPr lang="pl-PL" sz="1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𝒁</m:t>
                            </m:r>
                          </m:e>
                          <m:sub>
                            <m:r>
                              <a:rPr lang="pl-PL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pl-PL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pl-PL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𝒁</m:t>
                            </m:r>
                          </m:e>
                        </m:nary>
                      </m:den>
                    </m:f>
                  </m:oMath>
                </a14:m>
                <a:r>
                  <a:rPr lang="pl-PL" sz="1400" b="1" i="1">
                    <a:solidFill>
                      <a:srgbClr val="FF0000"/>
                    </a:solidFill>
                  </a:rPr>
                  <a:t>+ </a:t>
                </a:r>
                <a:r>
                  <a:rPr lang="pl-PL" sz="1400" b="1" i="1" smtClean="0">
                    <a:solidFill>
                      <a:srgbClr val="FF0000"/>
                    </a:solidFill>
                  </a:rPr>
                  <a:t>a</a:t>
                </a:r>
                <a:r>
                  <a:rPr lang="pl-PL" sz="1800" b="1" i="1" baseline="30000" smtClean="0">
                    <a:solidFill>
                      <a:srgbClr val="FF0000"/>
                    </a:solidFill>
                  </a:rPr>
                  <a:t>2</a:t>
                </a:r>
                <a:r>
                  <a:rPr lang="pl-PL" sz="1400" b="1" i="1" smtClean="0">
                    <a:solidFill>
                      <a:srgbClr val="FF0000"/>
                    </a:solidFill>
                  </a:rPr>
                  <a:t>E–</a:t>
                </a:r>
                <a:r>
                  <a:rPr lang="pl-PL" b="1" i="1" smtClean="0">
                    <a:solidFill>
                      <a:srgbClr val="FF0000"/>
                    </a:solidFill>
                  </a:rPr>
                  <a:t> </a:t>
                </a:r>
                <a:r>
                  <a:rPr lang="pl-PL" sz="1400" b="1" i="1" smtClean="0">
                    <a:solidFill>
                      <a:srgbClr val="FF0000"/>
                    </a:solidFill>
                  </a:rPr>
                  <a:t>a</a:t>
                </a:r>
                <a:r>
                  <a:rPr lang="pl-PL" sz="1800" b="1" i="1" baseline="30000" smtClean="0">
                    <a:solidFill>
                      <a:srgbClr val="FF0000"/>
                    </a:solidFill>
                  </a:rPr>
                  <a:t>2</a:t>
                </a:r>
                <a:r>
                  <a:rPr lang="pl-PL" b="1" i="1" smtClean="0">
                    <a:solidFill>
                      <a:srgbClr val="FF0000"/>
                    </a:solidFill>
                  </a:rPr>
                  <a:t> </a:t>
                </a:r>
                <a:r>
                  <a:rPr lang="pl-PL" sz="1400" b="1" i="1" smtClean="0">
                    <a:solidFill>
                      <a:srgbClr val="FF0000"/>
                    </a:solidFill>
                  </a:rPr>
                  <a:t>E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1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𝒁</m:t>
                            </m:r>
                          </m:e>
                          <m:sub>
                            <m:r>
                              <a:rPr lang="pl-PL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pl-PL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pl-PL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𝒁</m:t>
                            </m:r>
                          </m:e>
                        </m:nary>
                      </m:den>
                    </m:f>
                  </m:oMath>
                </a14:m>
                <a:r>
                  <a:rPr lang="pl-PL" sz="1400" b="1" i="1">
                    <a:solidFill>
                      <a:srgbClr val="FF0000"/>
                    </a:solidFill>
                  </a:rPr>
                  <a:t> – </a:t>
                </a:r>
                <a:r>
                  <a:rPr lang="pl-PL" sz="1400" b="1" i="1" smtClean="0">
                    <a:solidFill>
                      <a:srgbClr val="FF0000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pl-PL" sz="1600" b="1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pl-PL" sz="1600" b="1" i="1" smtClean="0">
                        <a:solidFill>
                          <a:srgbClr val="FF0000"/>
                        </a:solidFill>
                        <a:latin typeface="Cambria Math"/>
                      </a:rPr>
                      <m:t>𝑬</m:t>
                    </m:r>
                    <m:f>
                      <m:fPr>
                        <m:ctrlPr>
                          <a:rPr lang="pl-PL" sz="1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𝒁</m:t>
                            </m:r>
                          </m:e>
                          <m:sub>
                            <m:r>
                              <a:rPr lang="pl-PL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pl-PL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pl-PL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𝒁</m:t>
                            </m:r>
                          </m:e>
                        </m:nary>
                      </m:den>
                    </m:f>
                  </m:oMath>
                </a14:m>
                <a:endParaRPr lang="pl-PL" sz="1400" b="1" i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Nap_faz_B_2f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760" y="3212976"/>
                <a:ext cx="2558714" cy="383888"/>
              </a:xfrm>
              <a:prstGeom prst="rect">
                <a:avLst/>
              </a:prstGeom>
              <a:blipFill rotWithShape="1">
                <a:blip r:embed="rId5"/>
                <a:stretch>
                  <a:fillRect l="-2619" t="-23810" r="-15476" b="-12222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Nap_faz_B"/>
          <p:cNvGrpSpPr/>
          <p:nvPr/>
        </p:nvGrpSpPr>
        <p:grpSpPr>
          <a:xfrm>
            <a:off x="1351341" y="2636912"/>
            <a:ext cx="2086345" cy="503476"/>
            <a:chOff x="499734" y="2816932"/>
            <a:chExt cx="2086345" cy="503476"/>
          </a:xfrm>
        </p:grpSpPr>
        <p:sp>
          <p:nvSpPr>
            <p:cNvPr id="21" name="Txt_Prąd_3f1"/>
            <p:cNvSpPr>
              <a:spLocks noChangeArrowheads="1"/>
            </p:cNvSpPr>
            <p:nvPr/>
          </p:nvSpPr>
          <p:spPr bwMode="auto">
            <a:xfrm>
              <a:off x="499734" y="2816932"/>
              <a:ext cx="189314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400" b="1" i="1" smtClean="0">
                  <a:solidFill>
                    <a:srgbClr val="333399"/>
                  </a:solidFill>
                  <a:latin typeface="Times New Roman" pitchFamily="18" charset="0"/>
                </a:rPr>
                <a:t>Napięcie fazy B (zdrowej)</a:t>
              </a:r>
              <a:endParaRPr kumimoji="0" lang="pl-PL" altLang="pl-PL" sz="1400" b="1" i="1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827584" y="3104964"/>
              <a:ext cx="175849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1400" b="1" i="1">
                  <a:solidFill>
                    <a:srgbClr val="FF0000"/>
                  </a:solidFill>
                </a:rPr>
                <a:t>U</a:t>
              </a:r>
              <a:r>
                <a:rPr lang="pl-PL" sz="1800" b="1" i="1" baseline="-25000" smtClean="0">
                  <a:solidFill>
                    <a:srgbClr val="FF0000"/>
                  </a:solidFill>
                </a:rPr>
                <a:t>b</a:t>
              </a:r>
              <a:r>
                <a:rPr lang="pl-PL" sz="1400" b="1" i="1" baseline="-25000" smtClean="0">
                  <a:solidFill>
                    <a:srgbClr val="FF0000"/>
                  </a:solidFill>
                </a:rPr>
                <a:t> </a:t>
              </a:r>
              <a:r>
                <a:rPr lang="pl-PL" sz="1400" b="1" i="1" smtClean="0">
                  <a:solidFill>
                    <a:srgbClr val="FF0000"/>
                  </a:solidFill>
                </a:rPr>
                <a:t>= U</a:t>
              </a:r>
              <a:r>
                <a:rPr lang="pl-PL" sz="1800" b="1" i="1" baseline="-25000" smtClean="0">
                  <a:solidFill>
                    <a:srgbClr val="FF0000"/>
                  </a:solidFill>
                </a:rPr>
                <a:t>0</a:t>
              </a:r>
              <a:r>
                <a:rPr lang="pl-PL" sz="1400" b="1" i="1" smtClean="0">
                  <a:solidFill>
                    <a:srgbClr val="FF0000"/>
                  </a:solidFill>
                </a:rPr>
                <a:t> +</a:t>
              </a:r>
              <a:r>
                <a:rPr lang="pl-PL" sz="1400" b="1" i="1">
                  <a:solidFill>
                    <a:srgbClr val="FF0000"/>
                  </a:solidFill>
                </a:rPr>
                <a:t> </a:t>
              </a:r>
              <a:r>
                <a:rPr lang="pl-PL" sz="1400" b="1" i="1" smtClean="0">
                  <a:solidFill>
                    <a:srgbClr val="FF0000"/>
                  </a:solidFill>
                </a:rPr>
                <a:t>a</a:t>
              </a:r>
              <a:r>
                <a:rPr lang="pl-PL" sz="1800" b="1" i="1" baseline="30000" smtClean="0">
                  <a:solidFill>
                    <a:srgbClr val="FF0000"/>
                  </a:solidFill>
                </a:rPr>
                <a:t>2</a:t>
              </a:r>
              <a:r>
                <a:rPr lang="pl-PL" sz="1400" b="1" i="1">
                  <a:solidFill>
                    <a:srgbClr val="FF0000"/>
                  </a:solidFill>
                </a:rPr>
                <a:t>U</a:t>
              </a:r>
              <a:r>
                <a:rPr lang="pl-PL" sz="1400" b="1" i="1" baseline="-25000" smtClean="0">
                  <a:solidFill>
                    <a:srgbClr val="FF0000"/>
                  </a:solidFill>
                </a:rPr>
                <a:t>1</a:t>
              </a:r>
              <a:r>
                <a:rPr lang="pl-PL" sz="1400" b="1" i="1" smtClean="0">
                  <a:solidFill>
                    <a:srgbClr val="FF0000"/>
                  </a:solidFill>
                </a:rPr>
                <a:t> +a U</a:t>
              </a:r>
              <a:r>
                <a:rPr lang="pl-PL" sz="1400" b="1" i="1" baseline="-25000" smtClean="0">
                  <a:solidFill>
                    <a:srgbClr val="FF0000"/>
                  </a:solidFill>
                </a:rPr>
                <a:t>2</a:t>
              </a:r>
              <a:r>
                <a:rPr lang="pl-PL" sz="1400" b="1" i="1" smtClean="0">
                  <a:solidFill>
                    <a:srgbClr val="FF0000"/>
                  </a:solidFill>
                </a:rPr>
                <a:t> =</a:t>
              </a:r>
            </a:p>
          </p:txBody>
        </p:sp>
      </p:grpSp>
      <p:grpSp>
        <p:nvGrpSpPr>
          <p:cNvPr id="20" name="Skł_sym_U"/>
          <p:cNvGrpSpPr/>
          <p:nvPr/>
        </p:nvGrpSpPr>
        <p:grpSpPr>
          <a:xfrm>
            <a:off x="1351341" y="1340768"/>
            <a:ext cx="3375411" cy="1163953"/>
            <a:chOff x="499734" y="1340768"/>
            <a:chExt cx="3375411" cy="11639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xt_Ia3f"/>
                <p:cNvSpPr txBox="1"/>
                <p:nvPr/>
              </p:nvSpPr>
              <p:spPr>
                <a:xfrm>
                  <a:off x="899592" y="1556792"/>
                  <a:ext cx="1390252" cy="33586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pl-PL" sz="1400" b="1" i="1" smtClean="0">
                      <a:solidFill>
                        <a:srgbClr val="FF0000"/>
                      </a:solidFill>
                    </a:rPr>
                    <a:t>U</a:t>
                  </a:r>
                  <a:r>
                    <a:rPr lang="pl-PL" sz="1400" b="1" i="1" baseline="-25000" smtClean="0">
                      <a:solidFill>
                        <a:srgbClr val="FF0000"/>
                      </a:solidFill>
                    </a:rPr>
                    <a:t>0</a:t>
                  </a:r>
                  <a:r>
                    <a:rPr lang="pl-PL" sz="1400" b="1" i="1">
                      <a:solidFill>
                        <a:srgbClr val="FF0000"/>
                      </a:solidFill>
                    </a:rPr>
                    <a:t>= </a:t>
                  </a:r>
                  <a:r>
                    <a:rPr lang="pl-PL" sz="1400" b="1" i="1" smtClean="0">
                      <a:solidFill>
                        <a:srgbClr val="00B050"/>
                      </a:solidFill>
                    </a:rPr>
                    <a:t>–Z</a:t>
                  </a:r>
                  <a:r>
                    <a:rPr lang="pl-PL" sz="1400" b="1" i="1" baseline="-25000" smtClean="0">
                      <a:solidFill>
                        <a:srgbClr val="00B050"/>
                      </a:solidFill>
                    </a:rPr>
                    <a:t>0</a:t>
                  </a:r>
                  <a:r>
                    <a:rPr lang="pl-PL" sz="1400" b="1" i="1" smtClean="0">
                      <a:solidFill>
                        <a:srgbClr val="00B050"/>
                      </a:solidFill>
                    </a:rPr>
                    <a:t> I</a:t>
                  </a:r>
                  <a:r>
                    <a:rPr lang="pl-PL" sz="1400" b="1" i="1" baseline="-25000" smtClean="0">
                      <a:solidFill>
                        <a:srgbClr val="00B050"/>
                      </a:solidFill>
                    </a:rPr>
                    <a:t>0</a:t>
                  </a:r>
                  <a:r>
                    <a:rPr lang="pl-PL" sz="1400" b="1" i="1" baseline="-25000" smtClean="0">
                      <a:solidFill>
                        <a:srgbClr val="FF0000"/>
                      </a:solidFill>
                    </a:rPr>
                    <a:t> </a:t>
                  </a:r>
                  <a:r>
                    <a:rPr lang="pl-PL" sz="1400" b="1" i="1" smtClean="0">
                      <a:solidFill>
                        <a:srgbClr val="FF0000"/>
                      </a:solidFill>
                    </a:rPr>
                    <a:t>= </a:t>
                  </a:r>
                  <a:r>
                    <a:rPr lang="pl-PL" sz="1400" b="1" i="1">
                      <a:solidFill>
                        <a:srgbClr val="FF0000"/>
                      </a:solidFill>
                    </a:rPr>
                    <a:t>–</a:t>
                  </a:r>
                  <a14:m>
                    <m:oMath xmlns:m="http://schemas.openxmlformats.org/officeDocument/2006/math">
                      <m:r>
                        <a:rPr lang="pl-PL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𝑬</m:t>
                      </m:r>
                      <m:f>
                        <m:fPr>
                          <m:ctrlPr>
                            <a:rPr lang="pl-PL" sz="1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1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pl-PL" sz="1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pl-PL" sz="1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pl-PL" sz="1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𝒁</m:t>
                              </m:r>
                            </m:e>
                          </m:nary>
                        </m:den>
                      </m:f>
                    </m:oMath>
                  </a14:m>
                  <a:endParaRPr lang="pl-PL" b="1" i="1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xt_Ia3f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592" y="1556792"/>
                  <a:ext cx="1390252" cy="33586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7456" t="-20000" r="-26316" b="-123636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xt_Prąd_3f1"/>
            <p:cNvSpPr>
              <a:spLocks noChangeArrowheads="1"/>
            </p:cNvSpPr>
            <p:nvPr/>
          </p:nvSpPr>
          <p:spPr bwMode="auto">
            <a:xfrm>
              <a:off x="499734" y="1340768"/>
              <a:ext cx="337541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400" b="1" i="1" smtClean="0">
                  <a:solidFill>
                    <a:srgbClr val="333399"/>
                  </a:solidFill>
                  <a:latin typeface="Times New Roman" pitchFamily="18" charset="0"/>
                </a:rPr>
                <a:t>Wartości napięć w składowych symetrycznych</a:t>
              </a:r>
              <a:endParaRPr kumimoji="0" lang="pl-PL" altLang="pl-PL" sz="1400" b="1" i="1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xt_Ia3f"/>
                <p:cNvSpPr txBox="1"/>
                <p:nvPr/>
              </p:nvSpPr>
              <p:spPr>
                <a:xfrm>
                  <a:off x="899592" y="1854586"/>
                  <a:ext cx="1777666" cy="35234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pl-PL" sz="1400" b="1" i="1" smtClean="0">
                      <a:solidFill>
                        <a:srgbClr val="FF0000"/>
                      </a:solidFill>
                    </a:rPr>
                    <a:t>U</a:t>
                  </a:r>
                  <a:r>
                    <a:rPr lang="pl-PL" sz="1400" b="1" i="1" baseline="-25000">
                      <a:solidFill>
                        <a:srgbClr val="FF0000"/>
                      </a:solidFill>
                    </a:rPr>
                    <a:t>1</a:t>
                  </a:r>
                  <a:r>
                    <a:rPr lang="pl-PL" sz="1400" b="1" i="1" smtClean="0">
                      <a:solidFill>
                        <a:srgbClr val="FF0000"/>
                      </a:solidFill>
                    </a:rPr>
                    <a:t>=</a:t>
                  </a:r>
                  <a14:m>
                    <m:oMath xmlns:m="http://schemas.openxmlformats.org/officeDocument/2006/math">
                      <m:r>
                        <a:rPr lang="pl-PL" sz="14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𝑬</m:t>
                      </m:r>
                    </m:oMath>
                  </a14:m>
                  <a:r>
                    <a:rPr lang="pl-PL" sz="1400" b="1" i="1" smtClean="0">
                      <a:solidFill>
                        <a:srgbClr val="FF0000"/>
                      </a:solidFill>
                    </a:rPr>
                    <a:t> </a:t>
                  </a:r>
                  <a:r>
                    <a:rPr lang="pl-PL" sz="1400" b="1" i="1" smtClean="0">
                      <a:solidFill>
                        <a:srgbClr val="00B050"/>
                      </a:solidFill>
                    </a:rPr>
                    <a:t>–Z</a:t>
                  </a:r>
                  <a:r>
                    <a:rPr lang="pl-PL" sz="1400" b="1" i="1" baseline="-25000" smtClean="0">
                      <a:solidFill>
                        <a:srgbClr val="00B050"/>
                      </a:solidFill>
                    </a:rPr>
                    <a:t>1</a:t>
                  </a:r>
                  <a:r>
                    <a:rPr lang="pl-PL" sz="1400" b="1" i="1" smtClean="0">
                      <a:solidFill>
                        <a:srgbClr val="00B050"/>
                      </a:solidFill>
                    </a:rPr>
                    <a:t> I</a:t>
                  </a:r>
                  <a:r>
                    <a:rPr lang="pl-PL" sz="1400" b="1" i="1" baseline="-25000">
                      <a:solidFill>
                        <a:srgbClr val="00B050"/>
                      </a:solidFill>
                    </a:rPr>
                    <a:t>1</a:t>
                  </a:r>
                  <a:r>
                    <a:rPr lang="pl-PL" sz="1400" b="1" i="1" baseline="-25000" smtClean="0">
                      <a:solidFill>
                        <a:srgbClr val="FF0000"/>
                      </a:solidFill>
                    </a:rPr>
                    <a:t> </a:t>
                  </a:r>
                  <a:r>
                    <a:rPr lang="pl-PL" sz="1400" b="1" i="1" smtClean="0">
                      <a:solidFill>
                        <a:srgbClr val="FF0000"/>
                      </a:solidFill>
                    </a:rPr>
                    <a:t>= </a:t>
                  </a:r>
                  <a14:m>
                    <m:oMath xmlns:m="http://schemas.openxmlformats.org/officeDocument/2006/math">
                      <m:r>
                        <a:rPr lang="pl-PL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𝑬</m:t>
                      </m:r>
                      <m:r>
                        <a:rPr lang="pl-PL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pl-PL" sz="1400" b="1" i="1">
                          <a:solidFill>
                            <a:srgbClr val="FF0000"/>
                          </a:solidFill>
                          <a:latin typeface="Cambria Math"/>
                        </a:rPr>
                        <m:t>𝑬</m:t>
                      </m:r>
                      <m:f>
                        <m:fPr>
                          <m:ctrlPr>
                            <a:rPr lang="pl-PL" sz="16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16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6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pl-PL" sz="16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pl-PL" sz="16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pl-PL" sz="16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𝒁</m:t>
                              </m:r>
                            </m:e>
                          </m:nary>
                        </m:den>
                      </m:f>
                    </m:oMath>
                  </a14:m>
                  <a:endParaRPr lang="pl-PL" sz="1800" b="1" i="1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xt_Ia3f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592" y="1854586"/>
                  <a:ext cx="1777666" cy="35234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5822" t="-32759" r="-23288" b="-134483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xt_Ia3f"/>
                <p:cNvSpPr txBox="1"/>
                <p:nvPr/>
              </p:nvSpPr>
              <p:spPr>
                <a:xfrm>
                  <a:off x="899592" y="2168860"/>
                  <a:ext cx="1390252" cy="33586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pl-PL" sz="1400" b="1" i="1" smtClean="0">
                      <a:solidFill>
                        <a:srgbClr val="FF0000"/>
                      </a:solidFill>
                    </a:rPr>
                    <a:t>U</a:t>
                  </a:r>
                  <a:r>
                    <a:rPr lang="pl-PL" sz="1400" b="1" i="1" baseline="-25000" smtClean="0">
                      <a:solidFill>
                        <a:srgbClr val="FF0000"/>
                      </a:solidFill>
                    </a:rPr>
                    <a:t>2</a:t>
                  </a:r>
                  <a:r>
                    <a:rPr lang="pl-PL" sz="1400" b="1" i="1" smtClean="0">
                      <a:solidFill>
                        <a:srgbClr val="FF0000"/>
                      </a:solidFill>
                    </a:rPr>
                    <a:t>= </a:t>
                  </a:r>
                  <a:r>
                    <a:rPr lang="pl-PL" sz="1400" b="1" i="1" smtClean="0">
                      <a:solidFill>
                        <a:srgbClr val="00B050"/>
                      </a:solidFill>
                    </a:rPr>
                    <a:t>–Z</a:t>
                  </a:r>
                  <a:r>
                    <a:rPr lang="pl-PL" sz="1400" b="1" i="1" baseline="-25000" smtClean="0">
                      <a:solidFill>
                        <a:srgbClr val="00B050"/>
                      </a:solidFill>
                    </a:rPr>
                    <a:t>2</a:t>
                  </a:r>
                  <a:r>
                    <a:rPr lang="pl-PL" sz="1400" b="1" i="1" smtClean="0">
                      <a:solidFill>
                        <a:srgbClr val="00B050"/>
                      </a:solidFill>
                    </a:rPr>
                    <a:t> I</a:t>
                  </a:r>
                  <a:r>
                    <a:rPr lang="pl-PL" sz="1400" b="1" i="1" baseline="-25000">
                      <a:solidFill>
                        <a:srgbClr val="00B050"/>
                      </a:solidFill>
                    </a:rPr>
                    <a:t>2</a:t>
                  </a:r>
                  <a:r>
                    <a:rPr lang="pl-PL" sz="1400" b="1" i="1" baseline="-25000" smtClean="0">
                      <a:solidFill>
                        <a:srgbClr val="FF0000"/>
                      </a:solidFill>
                    </a:rPr>
                    <a:t> </a:t>
                  </a:r>
                  <a:r>
                    <a:rPr lang="pl-PL" sz="1400" b="1" i="1" smtClean="0">
                      <a:solidFill>
                        <a:srgbClr val="FF0000"/>
                      </a:solidFill>
                    </a:rPr>
                    <a:t>= </a:t>
                  </a:r>
                  <a:r>
                    <a:rPr lang="pl-PL" sz="1400" b="1" i="1">
                      <a:solidFill>
                        <a:srgbClr val="FF0000"/>
                      </a:solidFill>
                    </a:rPr>
                    <a:t>–</a:t>
                  </a:r>
                  <a14:m>
                    <m:oMath xmlns:m="http://schemas.openxmlformats.org/officeDocument/2006/math">
                      <m:r>
                        <a:rPr lang="pl-PL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𝑬</m:t>
                      </m:r>
                      <m:f>
                        <m:fPr>
                          <m:ctrlPr>
                            <a:rPr lang="pl-PL" sz="1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1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pl-PL" sz="1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pl-PL" sz="1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pl-PL" sz="1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𝒁</m:t>
                              </m:r>
                            </m:e>
                          </m:nary>
                        </m:den>
                      </m:f>
                    </m:oMath>
                  </a14:m>
                  <a:endParaRPr lang="pl-PL" sz="1800" b="1" i="1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xt_Ia3f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592" y="2168860"/>
                  <a:ext cx="1390252" cy="33586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7456" t="-21818" r="-26316" b="-121818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Skł_sym_I"/>
          <p:cNvGrpSpPr/>
          <p:nvPr/>
        </p:nvGrpSpPr>
        <p:grpSpPr>
          <a:xfrm>
            <a:off x="1351341" y="656692"/>
            <a:ext cx="4522072" cy="611869"/>
            <a:chOff x="499734" y="656692"/>
            <a:chExt cx="4522072" cy="6118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xt_I0I1I2"/>
                <p:cNvSpPr txBox="1"/>
                <p:nvPr/>
              </p:nvSpPr>
              <p:spPr>
                <a:xfrm>
                  <a:off x="899592" y="836712"/>
                  <a:ext cx="1138902" cy="4318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pl-PL" sz="1400" b="1" i="1" smtClean="0">
                      <a:solidFill>
                        <a:srgbClr val="00B050"/>
                      </a:solidFill>
                    </a:rPr>
                    <a:t>I</a:t>
                  </a:r>
                  <a:r>
                    <a:rPr lang="pl-PL" sz="1400" b="1" i="1" baseline="-25000" smtClean="0">
                      <a:solidFill>
                        <a:srgbClr val="00B050"/>
                      </a:solidFill>
                    </a:rPr>
                    <a:t>0</a:t>
                  </a:r>
                  <a:r>
                    <a:rPr lang="pl-PL" sz="1400" b="1" i="1" smtClean="0">
                      <a:solidFill>
                        <a:srgbClr val="00B050"/>
                      </a:solidFill>
                    </a:rPr>
                    <a:t> =</a:t>
                  </a:r>
                  <a:r>
                    <a:rPr lang="pl-PL" sz="1400" b="1" i="1">
                      <a:solidFill>
                        <a:srgbClr val="00B050"/>
                      </a:solidFill>
                    </a:rPr>
                    <a:t> </a:t>
                  </a:r>
                  <a:r>
                    <a:rPr lang="pl-PL" sz="1400" b="1" i="1" smtClean="0">
                      <a:solidFill>
                        <a:srgbClr val="00B050"/>
                      </a:solidFill>
                    </a:rPr>
                    <a:t>I</a:t>
                  </a:r>
                  <a:r>
                    <a:rPr lang="pl-PL" sz="1400" b="1" i="1" baseline="-25000" smtClean="0">
                      <a:solidFill>
                        <a:srgbClr val="00B050"/>
                      </a:solidFill>
                    </a:rPr>
                    <a:t>1 </a:t>
                  </a:r>
                  <a:r>
                    <a:rPr lang="pl-PL" sz="1400" b="1" i="1" smtClean="0">
                      <a:solidFill>
                        <a:srgbClr val="00B050"/>
                      </a:solidFill>
                    </a:rPr>
                    <a:t>=I</a:t>
                  </a:r>
                  <a:r>
                    <a:rPr lang="pl-PL" sz="1400" b="1" i="1" baseline="-25000" smtClean="0">
                      <a:solidFill>
                        <a:srgbClr val="00B050"/>
                      </a:solidFill>
                    </a:rPr>
                    <a:t>2</a:t>
                  </a:r>
                  <a:r>
                    <a:rPr lang="pl-PL" sz="1400" b="1" i="1" smtClean="0">
                      <a:solidFill>
                        <a:srgbClr val="00B050"/>
                      </a:solidFill>
                    </a:rPr>
                    <a:t>=</a:t>
                  </a:r>
                  <a:r>
                    <a:rPr lang="pl-PL" sz="1800" b="1" i="1" smtClean="0">
                      <a:solidFill>
                        <a:srgbClr val="00B05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pl-PL" sz="1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1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𝑬</m:t>
                          </m:r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pl-PL" sz="1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pl-PL" sz="1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𝒁</m:t>
                              </m:r>
                            </m:e>
                          </m:nary>
                        </m:den>
                      </m:f>
                    </m:oMath>
                  </a14:m>
                  <a:endParaRPr lang="pl-PL" sz="1800" b="1" i="1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xt_I0I1I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592" y="836712"/>
                  <a:ext cx="1138902" cy="431849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9091" t="-29577" r="-44920" b="-128169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xt_Prąd_sym"/>
            <p:cNvSpPr>
              <a:spLocks noChangeArrowheads="1"/>
            </p:cNvSpPr>
            <p:nvPr/>
          </p:nvSpPr>
          <p:spPr bwMode="auto">
            <a:xfrm>
              <a:off x="499734" y="656692"/>
              <a:ext cx="45220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400" b="1" i="1" smtClean="0">
                  <a:solidFill>
                    <a:srgbClr val="333399"/>
                  </a:solidFill>
                  <a:latin typeface="Times New Roman" pitchFamily="18" charset="0"/>
                </a:rPr>
                <a:t>Składowe symetryczne prądu podczas zwarcia jednofazowego</a:t>
              </a:r>
              <a:endParaRPr kumimoji="0" lang="pl-PL" altLang="pl-PL" sz="1400" b="1" i="1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</p:grpSp>
      <p:sp>
        <p:nvSpPr>
          <p:cNvPr id="7" name="Tytuł"/>
          <p:cNvSpPr txBox="1">
            <a:spLocks noChangeArrowheads="1"/>
          </p:cNvSpPr>
          <p:nvPr/>
        </p:nvSpPr>
        <p:spPr bwMode="auto">
          <a:xfrm>
            <a:off x="2460044" y="188640"/>
            <a:ext cx="422391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Wartości napięć podczas zwarcia  jednofazowego</a:t>
            </a:r>
            <a:endParaRPr kumimoji="1" lang="pl-PL" sz="1400" b="1" i="1" ker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19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4" grpId="1"/>
      <p:bldP spid="33" grpId="1"/>
      <p:bldP spid="28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xt_Skut_Uz_110"/>
          <p:cNvSpPr>
            <a:spLocks noChangeArrowheads="1"/>
          </p:cNvSpPr>
          <p:nvPr/>
        </p:nvSpPr>
        <p:spPr bwMode="auto">
          <a:xfrm>
            <a:off x="2172009" y="4802959"/>
            <a:ext cx="40561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kumimoji="0" lang="pl-PL" altLang="pl-PL" sz="1600" b="1" i="1" smtClean="0">
                <a:solidFill>
                  <a:srgbClr val="333399"/>
                </a:solidFill>
                <a:latin typeface="Times New Roman" pitchFamily="18" charset="0"/>
              </a:rPr>
              <a:t>Sieć 400 kV i 220 kV </a:t>
            </a:r>
            <a:r>
              <a:rPr kumimoji="0" lang="pl-PL" altLang="pl-PL" sz="1400" b="1" i="1" smtClean="0">
                <a:solidFill>
                  <a:srgbClr val="333399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pl-PL" sz="1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1&lt;X</a:t>
            </a:r>
            <a:r>
              <a:rPr lang="pl-PL" sz="1400" b="1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pl-PL" sz="1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/X</a:t>
            </a:r>
            <a:r>
              <a:rPr lang="pl-PL" sz="1400" b="1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l-PL" sz="1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pl-PL" sz="1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kumimoji="0" lang="pl-PL" sz="1600" b="1" i="1" smtClean="0">
                <a:solidFill>
                  <a:srgbClr val="333399"/>
                </a:solidFill>
                <a:latin typeface="Times New Roman" pitchFamily="18" charset="0"/>
              </a:rPr>
              <a:t>oraz</a:t>
            </a:r>
            <a:r>
              <a:rPr kumimoji="0" lang="pl-PL" altLang="pl-PL" sz="1600" b="1" i="1" smtClean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kumimoji="0" lang="pl-PL" altLang="pl-PL" sz="1400" b="1" i="1" smtClean="0">
                <a:solidFill>
                  <a:srgbClr val="333399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pl-PL" altLang="pl-PL" sz="1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l-PL" sz="1400" b="1" i="1" baseline="-25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pl-PL" sz="1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/X</a:t>
            </a:r>
            <a:r>
              <a:rPr lang="pl-PL" sz="1400" b="1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l-PL" sz="1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pl-PL" sz="1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endParaRPr lang="pl-PL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xt_SkutUz_440_220"/>
          <p:cNvSpPr>
            <a:spLocks noChangeArrowheads="1"/>
          </p:cNvSpPr>
          <p:nvPr/>
        </p:nvSpPr>
        <p:spPr bwMode="auto">
          <a:xfrm>
            <a:off x="2172009" y="5090991"/>
            <a:ext cx="324544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kumimoji="0" lang="pl-PL" altLang="pl-PL" sz="1600" b="1" i="1" smtClean="0">
                <a:solidFill>
                  <a:srgbClr val="333399"/>
                </a:solidFill>
                <a:latin typeface="Times New Roman" pitchFamily="18" charset="0"/>
              </a:rPr>
              <a:t>Sieć 110 kV </a:t>
            </a:r>
            <a:r>
              <a:rPr kumimoji="0" lang="pl-PL" altLang="pl-PL" sz="1400" b="1" i="1" smtClean="0">
                <a:solidFill>
                  <a:srgbClr val="333399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pl-PL" sz="1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1&lt;X</a:t>
            </a:r>
            <a:r>
              <a:rPr lang="pl-PL" sz="1400" b="1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pl-PL" sz="1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/X</a:t>
            </a:r>
            <a:r>
              <a:rPr lang="pl-PL" sz="1400" b="1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l-PL" sz="1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pl-PL" sz="1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kumimoji="0" lang="pl-PL" sz="1600" b="1" i="1" smtClean="0">
                <a:solidFill>
                  <a:srgbClr val="333399"/>
                </a:solidFill>
                <a:latin typeface="Times New Roman" pitchFamily="18" charset="0"/>
              </a:rPr>
              <a:t>oraz</a:t>
            </a:r>
            <a:r>
              <a:rPr kumimoji="0" lang="pl-PL" altLang="pl-PL" sz="1600" b="1" i="1" smtClean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kumimoji="0" lang="pl-PL" altLang="pl-PL" sz="1400" b="1" i="1" smtClean="0">
                <a:solidFill>
                  <a:srgbClr val="333399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pl-PL" altLang="pl-PL" sz="1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l-PL" sz="1400" b="1" i="1" baseline="-25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pl-PL" sz="1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/X</a:t>
            </a:r>
            <a:r>
              <a:rPr lang="pl-PL" sz="1400" b="1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l-PL" sz="1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pl-PL" sz="1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pl-PL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xt_SiecSkutUz"/>
          <p:cNvSpPr>
            <a:spLocks noChangeArrowheads="1"/>
          </p:cNvSpPr>
          <p:nvPr/>
        </p:nvSpPr>
        <p:spPr bwMode="auto">
          <a:xfrm>
            <a:off x="1594307" y="4514927"/>
            <a:ext cx="228588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 smtClean="0">
                <a:solidFill>
                  <a:srgbClr val="333399"/>
                </a:solidFill>
                <a:latin typeface="Times New Roman" pitchFamily="18" charset="0"/>
              </a:rPr>
              <a:t>Sieć skutecznie uziemiona:</a:t>
            </a:r>
            <a:endParaRPr kumimoji="0" lang="pl-PL" altLang="pl-PL" sz="1600" b="1" i="1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24" name="Txt_1,4Ufn"/>
          <p:cNvSpPr>
            <a:spLocks noChangeArrowheads="1"/>
          </p:cNvSpPr>
          <p:nvPr/>
        </p:nvSpPr>
        <p:spPr bwMode="auto">
          <a:xfrm>
            <a:off x="2172009" y="4232702"/>
            <a:ext cx="193309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 smtClean="0">
                <a:solidFill>
                  <a:srgbClr val="333399"/>
                </a:solidFill>
                <a:latin typeface="Times New Roman" pitchFamily="18" charset="0"/>
              </a:rPr>
              <a:t>1,4U</a:t>
            </a:r>
            <a:r>
              <a:rPr kumimoji="0" lang="pl-PL" altLang="pl-PL" sz="1600" b="1" i="1" baseline="-25000" smtClean="0">
                <a:solidFill>
                  <a:srgbClr val="333399"/>
                </a:solidFill>
                <a:latin typeface="Times New Roman" pitchFamily="18" charset="0"/>
              </a:rPr>
              <a:t>fn</a:t>
            </a:r>
            <a:r>
              <a:rPr kumimoji="0" lang="pl-PL" altLang="pl-PL" sz="1600" b="1" i="1" smtClean="0">
                <a:solidFill>
                  <a:srgbClr val="333399"/>
                </a:solidFill>
                <a:latin typeface="Times New Roman" pitchFamily="18" charset="0"/>
              </a:rPr>
              <a:t> – w sieci 110 kV</a:t>
            </a:r>
            <a:endParaRPr kumimoji="0" lang="pl-PL" altLang="pl-PL" sz="1600" b="1" i="1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10" name="Txt_1,3Ufn"/>
          <p:cNvSpPr>
            <a:spLocks noChangeArrowheads="1"/>
          </p:cNvSpPr>
          <p:nvPr/>
        </p:nvSpPr>
        <p:spPr bwMode="auto">
          <a:xfrm>
            <a:off x="2172009" y="3974867"/>
            <a:ext cx="241252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 smtClean="0">
                <a:solidFill>
                  <a:srgbClr val="333399"/>
                </a:solidFill>
                <a:latin typeface="Times New Roman" pitchFamily="18" charset="0"/>
              </a:rPr>
              <a:t>1,3U</a:t>
            </a:r>
            <a:r>
              <a:rPr kumimoji="0" lang="pl-PL" altLang="pl-PL" sz="1600" b="1" i="1" baseline="-25000" smtClean="0">
                <a:solidFill>
                  <a:srgbClr val="333399"/>
                </a:solidFill>
                <a:latin typeface="Times New Roman" pitchFamily="18" charset="0"/>
              </a:rPr>
              <a:t>fn</a:t>
            </a:r>
            <a:r>
              <a:rPr kumimoji="0" lang="pl-PL" altLang="pl-PL" sz="1600" b="1" i="1" smtClean="0">
                <a:solidFill>
                  <a:srgbClr val="333399"/>
                </a:solidFill>
                <a:latin typeface="Times New Roman" pitchFamily="18" charset="0"/>
              </a:rPr>
              <a:t> – w sieci 400 i 220 kV</a:t>
            </a:r>
            <a:endParaRPr kumimoji="0" lang="pl-PL" altLang="pl-PL" sz="1600" b="1" i="1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11" name="Txt_SiećUzBezp"/>
          <p:cNvSpPr>
            <a:spLocks noChangeArrowheads="1"/>
          </p:cNvSpPr>
          <p:nvPr/>
        </p:nvSpPr>
        <p:spPr bwMode="auto">
          <a:xfrm>
            <a:off x="1187624" y="3470811"/>
            <a:ext cx="745877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 smtClean="0">
                <a:solidFill>
                  <a:srgbClr val="C00000"/>
                </a:solidFill>
                <a:latin typeface="Times New Roman" pitchFamily="18" charset="0"/>
              </a:rPr>
              <a:t>Sieci przesyłowe pracują z bezpośrednio uziemionym punktem neutralnym w taki sposób,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 smtClean="0">
                <a:solidFill>
                  <a:srgbClr val="C00000"/>
                </a:solidFill>
                <a:latin typeface="Times New Roman" pitchFamily="18" charset="0"/>
              </a:rPr>
              <a:t> aby napięcie fazowe we wszystkich stanach ruchowych nie przekraczało: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xt_Uziem_TRF"/>
              <p:cNvSpPr>
                <a:spLocks noChangeArrowheads="1"/>
              </p:cNvSpPr>
              <p:nvPr/>
            </p:nvSpPr>
            <p:spPr bwMode="auto">
              <a:xfrm>
                <a:off x="1594307" y="3068960"/>
                <a:ext cx="5930021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pl-PL" altLang="pl-PL" sz="1400" b="1" i="1" smtClean="0">
                    <a:solidFill>
                      <a:srgbClr val="333399"/>
                    </a:solidFill>
                    <a:latin typeface="Times New Roman" pitchFamily="18" charset="0"/>
                  </a:rPr>
                  <a:t>Wartość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l-PL" sz="1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pl-PL" sz="1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kumimoji="0" lang="pl-PL" altLang="pl-PL" sz="1400" b="1" i="1" smtClean="0">
                    <a:solidFill>
                      <a:srgbClr val="333399"/>
                    </a:solidFill>
                    <a:latin typeface="Times New Roman" pitchFamily="18" charset="0"/>
                  </a:rPr>
                  <a:t> zależy od liczby uziemionych punktów neutralnych transformatorów</a:t>
                </a:r>
                <a:endParaRPr kumimoji="0" lang="pl-PL" altLang="pl-PL" sz="1400" b="1" i="1">
                  <a:solidFill>
                    <a:srgbClr val="333399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xt_Uziem_TRF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4307" y="3068960"/>
                <a:ext cx="5930021" cy="215444"/>
              </a:xfrm>
              <a:prstGeom prst="rect">
                <a:avLst/>
              </a:prstGeom>
              <a:blipFill rotWithShape="1">
                <a:blip r:embed="rId2"/>
                <a:stretch>
                  <a:fillRect l="-1852" t="-22222" r="-926" b="-4722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X0/X1=niesk"/>
              <p:cNvSpPr/>
              <p:nvPr/>
            </p:nvSpPr>
            <p:spPr>
              <a:xfrm>
                <a:off x="3311860" y="2703113"/>
                <a:ext cx="5513112" cy="21544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pl-PL" altLang="pl-PL" sz="1400" b="1" i="1" smtClean="0">
                    <a:solidFill>
                      <a:srgbClr val="00B050"/>
                    </a:solidFill>
                    <a:cs typeface="Times New Roman" panose="02020603050405020304" pitchFamily="18" charset="0"/>
                  </a:rPr>
                  <a:t>jeśli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400" b="1" i="1">
                        <a:solidFill>
                          <a:srgbClr val="FF0000"/>
                        </a:solidFill>
                      </a:rPr>
                      <m:t>β</m:t>
                    </m:r>
                    <m:r>
                      <a:rPr lang="pl-PL" sz="1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pl-PL" altLang="pl-PL" sz="1400" b="1" i="1">
                        <a:cs typeface="Times New Roman" panose="02020603050405020304" pitchFamily="18" charset="0"/>
                      </a:rPr>
                      <m:t> </m:t>
                    </m:r>
                    <m:r>
                      <a:rPr lang="pl-PL" altLang="pl-PL" sz="1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pl-PL" altLang="pl-PL" sz="1400" b="1" i="1" smtClean="0">
                    <a:solidFill>
                      <a:srgbClr val="00B050"/>
                    </a:solidFill>
                    <a:cs typeface="Times New Roman" panose="02020603050405020304" pitchFamily="18" charset="0"/>
                  </a:rPr>
                  <a:t> to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l-PL" altLang="pl-PL" sz="1400" b="1" i="1">
                        <a:solidFill>
                          <a:srgbClr val="00B050"/>
                        </a:solidFill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l-PL" altLang="pl-PL" sz="1400" b="1" i="1">
                        <a:solidFill>
                          <a:srgbClr val="00B050"/>
                        </a:solidFill>
                        <a:cs typeface="Times New Roman" panose="02020603050405020304" pitchFamily="18" charset="0"/>
                      </a:rPr>
                      <m:t>napi</m:t>
                    </m:r>
                    <m:r>
                      <m:rPr>
                        <m:nor/>
                      </m:rPr>
                      <a:rPr lang="pl-PL" altLang="pl-PL" sz="1400" b="1" i="1">
                        <a:solidFill>
                          <a:srgbClr val="00B050"/>
                        </a:solidFill>
                        <a:cs typeface="Times New Roman" panose="02020603050405020304" pitchFamily="18" charset="0"/>
                      </a:rPr>
                      <m:t>ę</m:t>
                    </m:r>
                    <m:r>
                      <m:rPr>
                        <m:nor/>
                      </m:rPr>
                      <a:rPr lang="pl-PL" altLang="pl-PL" sz="1400" b="1" i="1">
                        <a:solidFill>
                          <a:srgbClr val="00B050"/>
                        </a:solidFill>
                        <a:cs typeface="Times New Roman" panose="02020603050405020304" pitchFamily="18" charset="0"/>
                      </a:rPr>
                      <m:t>cie</m:t>
                    </m:r>
                    <m:r>
                      <m:rPr>
                        <m:nor/>
                      </m:rPr>
                      <a:rPr lang="pl-PL" altLang="pl-PL" sz="1400" b="1" i="1">
                        <a:solidFill>
                          <a:srgbClr val="00B050"/>
                        </a:solidFill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l-PL" altLang="pl-PL" sz="1400" b="1" i="1">
                        <a:solidFill>
                          <a:srgbClr val="00B050"/>
                        </a:solidFill>
                        <a:cs typeface="Times New Roman" panose="02020603050405020304" pitchFamily="18" charset="0"/>
                      </a:rPr>
                      <m:t>fazy</m:t>
                    </m:r>
                    <m:r>
                      <m:rPr>
                        <m:nor/>
                      </m:rPr>
                      <a:rPr lang="pl-PL" altLang="pl-PL" sz="1400" b="1" i="1">
                        <a:solidFill>
                          <a:srgbClr val="00B050"/>
                        </a:solidFill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l-PL" altLang="pl-PL" sz="1400" b="1" i="1">
                        <a:solidFill>
                          <a:srgbClr val="00B050"/>
                        </a:solidFill>
                        <a:cs typeface="Times New Roman" panose="02020603050405020304" pitchFamily="18" charset="0"/>
                      </a:rPr>
                      <m:t>zdrowej</m:t>
                    </m:r>
                    <m:r>
                      <m:rPr>
                        <m:nor/>
                      </m:rPr>
                      <a:rPr lang="pl-PL" altLang="pl-PL" sz="1400" b="1" i="1">
                        <a:solidFill>
                          <a:srgbClr val="00B050"/>
                        </a:solidFill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l-PL" altLang="pl-PL" sz="1400" b="1" i="1" smtClean="0">
                        <a:solidFill>
                          <a:srgbClr val="00B050"/>
                        </a:solidFill>
                        <a:cs typeface="Times New Roman" panose="02020603050405020304" pitchFamily="18" charset="0"/>
                      </a:rPr>
                      <m:t>wzro</m:t>
                    </m:r>
                    <m:r>
                      <m:rPr>
                        <m:nor/>
                      </m:rPr>
                      <a:rPr lang="pl-PL" altLang="pl-PL" sz="1400" b="1" i="1" smtClean="0">
                        <a:solidFill>
                          <a:srgbClr val="00B050"/>
                        </a:solidFill>
                        <a:cs typeface="Times New Roman" panose="02020603050405020304" pitchFamily="18" charset="0"/>
                      </a:rPr>
                      <m:t>ś</m:t>
                    </m:r>
                    <m:r>
                      <m:rPr>
                        <m:nor/>
                      </m:rPr>
                      <a:rPr lang="pl-PL" altLang="pl-PL" sz="1400" b="1" i="1" smtClean="0">
                        <a:solidFill>
                          <a:srgbClr val="00B050"/>
                        </a:solidFill>
                        <a:cs typeface="Times New Roman" panose="02020603050405020304" pitchFamily="18" charset="0"/>
                      </a:rPr>
                      <m:t>nie</m:t>
                    </m:r>
                    <m:r>
                      <m:rPr>
                        <m:nor/>
                      </m:rPr>
                      <a:rPr lang="pl-PL" altLang="pl-PL" sz="1400" b="1" i="1" smtClean="0">
                        <a:solidFill>
                          <a:srgbClr val="00B050"/>
                        </a:solidFill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l-PL" altLang="pl-PL" sz="1400" b="1" i="1" smtClean="0">
                        <a:solidFill>
                          <a:srgbClr val="00B050"/>
                        </a:solidFill>
                        <a:cs typeface="Times New Roman" panose="02020603050405020304" pitchFamily="18" charset="0"/>
                      </a:rPr>
                      <m:t>do</m:t>
                    </m:r>
                    <m:r>
                      <m:rPr>
                        <m:nor/>
                      </m:rPr>
                      <a:rPr lang="pl-PL" altLang="pl-PL" sz="1400" b="1" i="1" smtClean="0">
                        <a:solidFill>
                          <a:srgbClr val="00B050"/>
                        </a:solidFill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l-PL" altLang="pl-PL" sz="1400" b="1" i="1" smtClean="0">
                        <a:solidFill>
                          <a:srgbClr val="00B050"/>
                        </a:solidFill>
                        <a:cs typeface="Times New Roman" panose="02020603050405020304" pitchFamily="18" charset="0"/>
                      </a:rPr>
                      <m:t>napi</m:t>
                    </m:r>
                    <m:r>
                      <m:rPr>
                        <m:nor/>
                      </m:rPr>
                      <a:rPr lang="pl-PL" altLang="pl-PL" sz="1400" b="1" i="1" smtClean="0">
                        <a:solidFill>
                          <a:srgbClr val="00B050"/>
                        </a:solidFill>
                        <a:cs typeface="Times New Roman" panose="02020603050405020304" pitchFamily="18" charset="0"/>
                      </a:rPr>
                      <m:t>ę</m:t>
                    </m:r>
                    <m:r>
                      <m:rPr>
                        <m:nor/>
                      </m:rPr>
                      <a:rPr lang="pl-PL" altLang="pl-PL" sz="1400" b="1" i="1" smtClean="0">
                        <a:solidFill>
                          <a:srgbClr val="00B050"/>
                        </a:solidFill>
                        <a:cs typeface="Times New Roman" panose="02020603050405020304" pitchFamily="18" charset="0"/>
                      </a:rPr>
                      <m:t>cia</m:t>
                    </m:r>
                    <m:r>
                      <m:rPr>
                        <m:nor/>
                      </m:rPr>
                      <a:rPr lang="pl-PL" altLang="pl-PL" sz="1400" b="1" i="1" smtClean="0">
                        <a:solidFill>
                          <a:srgbClr val="00B050"/>
                        </a:solidFill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l-PL" altLang="pl-PL" sz="1400" b="1" i="1" smtClean="0">
                        <a:solidFill>
                          <a:srgbClr val="00B050"/>
                        </a:solidFill>
                        <a:cs typeface="Times New Roman" panose="02020603050405020304" pitchFamily="18" charset="0"/>
                      </a:rPr>
                      <m:t>mi</m:t>
                    </m:r>
                    <m:r>
                      <m:rPr>
                        <m:nor/>
                      </m:rPr>
                      <a:rPr lang="pl-PL" altLang="pl-PL" sz="1400" b="1" i="1" smtClean="0">
                        <a:solidFill>
                          <a:srgbClr val="00B050"/>
                        </a:solidFill>
                        <a:cs typeface="Times New Roman" panose="02020603050405020304" pitchFamily="18" charset="0"/>
                      </a:rPr>
                      <m:t>ę</m:t>
                    </m:r>
                    <m:r>
                      <m:rPr>
                        <m:nor/>
                      </m:rPr>
                      <a:rPr lang="pl-PL" altLang="pl-PL" sz="1400" b="1" i="1" smtClean="0">
                        <a:solidFill>
                          <a:srgbClr val="00B050"/>
                        </a:solidFill>
                        <a:cs typeface="Times New Roman" panose="02020603050405020304" pitchFamily="18" charset="0"/>
                      </a:rPr>
                      <m:t>dzyfazowego</m:t>
                    </m:r>
                  </m:oMath>
                </a14:m>
                <a:endParaRPr lang="pl-PL" sz="140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1" name="X0/X1=niesk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860" y="2703113"/>
                <a:ext cx="5513112" cy="215444"/>
              </a:xfrm>
              <a:prstGeom prst="rect">
                <a:avLst/>
              </a:prstGeom>
              <a:blipFill rotWithShape="1">
                <a:blip r:embed="rId3"/>
                <a:stretch>
                  <a:fillRect l="-1878" t="-22222" r="-663" b="-4722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X0/X1&gt;1"/>
              <p:cNvSpPr/>
              <p:nvPr/>
            </p:nvSpPr>
            <p:spPr>
              <a:xfrm>
                <a:off x="3311860" y="2427275"/>
                <a:ext cx="3446841" cy="21544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pl-PL" altLang="pl-PL" sz="1400" b="1" i="1" smtClean="0">
                    <a:solidFill>
                      <a:srgbClr val="00B050"/>
                    </a:solidFill>
                    <a:cs typeface="Times New Roman" panose="02020603050405020304" pitchFamily="18" charset="0"/>
                  </a:rPr>
                  <a:t>jeśli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400" b="1" i="1">
                        <a:solidFill>
                          <a:srgbClr val="FF0000"/>
                        </a:solidFill>
                      </a:rPr>
                      <m:t>β</m:t>
                    </m:r>
                    <m:r>
                      <a:rPr lang="pl-PL" sz="1400" b="1" i="1" smtClean="0">
                        <a:solidFill>
                          <a:srgbClr val="FF0000"/>
                        </a:solidFill>
                        <a:latin typeface="Cambria Math"/>
                      </a:rPr>
                      <m:t>&gt;</m:t>
                    </m:r>
                    <m:r>
                      <a:rPr lang="pl-PL" sz="1400" b="1" i="1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pl-PL" altLang="pl-PL" sz="1400" b="1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pl-PL" altLang="pl-PL" sz="1400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l-PL" altLang="pl-PL" sz="1400" b="1" i="1" smtClean="0">
                    <a:solidFill>
                      <a:srgbClr val="00B050"/>
                    </a:solidFill>
                    <a:cs typeface="Times New Roman" panose="02020603050405020304" pitchFamily="18" charset="0"/>
                  </a:rPr>
                  <a:t>to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l-PL" altLang="pl-PL" sz="1400" b="1" i="1">
                        <a:solidFill>
                          <a:srgbClr val="00B050"/>
                        </a:solidFill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l-PL" altLang="pl-PL" sz="1400" b="1" i="1">
                        <a:solidFill>
                          <a:srgbClr val="00B050"/>
                        </a:solidFill>
                        <a:cs typeface="Times New Roman" panose="02020603050405020304" pitchFamily="18" charset="0"/>
                      </a:rPr>
                      <m:t>napi</m:t>
                    </m:r>
                    <m:r>
                      <m:rPr>
                        <m:nor/>
                      </m:rPr>
                      <a:rPr lang="pl-PL" altLang="pl-PL" sz="1400" b="1" i="1">
                        <a:solidFill>
                          <a:srgbClr val="00B050"/>
                        </a:solidFill>
                        <a:cs typeface="Times New Roman" panose="02020603050405020304" pitchFamily="18" charset="0"/>
                      </a:rPr>
                      <m:t>ę</m:t>
                    </m:r>
                    <m:r>
                      <m:rPr>
                        <m:nor/>
                      </m:rPr>
                      <a:rPr lang="pl-PL" altLang="pl-PL" sz="1400" b="1" i="1">
                        <a:solidFill>
                          <a:srgbClr val="00B050"/>
                        </a:solidFill>
                        <a:cs typeface="Times New Roman" panose="02020603050405020304" pitchFamily="18" charset="0"/>
                      </a:rPr>
                      <m:t>cie</m:t>
                    </m:r>
                    <m:r>
                      <m:rPr>
                        <m:nor/>
                      </m:rPr>
                      <a:rPr lang="pl-PL" altLang="pl-PL" sz="1400" b="1" i="1">
                        <a:solidFill>
                          <a:srgbClr val="00B050"/>
                        </a:solidFill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l-PL" altLang="pl-PL" sz="1400" b="1" i="1">
                        <a:solidFill>
                          <a:srgbClr val="00B050"/>
                        </a:solidFill>
                        <a:cs typeface="Times New Roman" panose="02020603050405020304" pitchFamily="18" charset="0"/>
                      </a:rPr>
                      <m:t>fazy</m:t>
                    </m:r>
                    <m:r>
                      <m:rPr>
                        <m:nor/>
                      </m:rPr>
                      <a:rPr lang="pl-PL" altLang="pl-PL" sz="1400" b="1" i="1">
                        <a:solidFill>
                          <a:srgbClr val="00B050"/>
                        </a:solidFill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l-PL" altLang="pl-PL" sz="1400" b="1" i="1">
                        <a:solidFill>
                          <a:srgbClr val="00B050"/>
                        </a:solidFill>
                        <a:cs typeface="Times New Roman" panose="02020603050405020304" pitchFamily="18" charset="0"/>
                      </a:rPr>
                      <m:t>zdrowej</m:t>
                    </m:r>
                    <m:r>
                      <m:rPr>
                        <m:nor/>
                      </m:rPr>
                      <a:rPr lang="pl-PL" altLang="pl-PL" sz="1400" b="1" i="1">
                        <a:solidFill>
                          <a:srgbClr val="00B050"/>
                        </a:solidFill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l-PL" altLang="pl-PL" sz="1400" b="1" i="1" smtClean="0">
                        <a:solidFill>
                          <a:srgbClr val="00B050"/>
                        </a:solidFill>
                        <a:cs typeface="Times New Roman" panose="02020603050405020304" pitchFamily="18" charset="0"/>
                      </a:rPr>
                      <m:t>wzro</m:t>
                    </m:r>
                    <m:r>
                      <m:rPr>
                        <m:nor/>
                      </m:rPr>
                      <a:rPr lang="pl-PL" altLang="pl-PL" sz="1400" b="1" i="1" smtClean="0">
                        <a:solidFill>
                          <a:srgbClr val="00B050"/>
                        </a:solidFill>
                        <a:cs typeface="Times New Roman" panose="02020603050405020304" pitchFamily="18" charset="0"/>
                      </a:rPr>
                      <m:t>ś</m:t>
                    </m:r>
                    <m:r>
                      <m:rPr>
                        <m:nor/>
                      </m:rPr>
                      <a:rPr lang="pl-PL" altLang="pl-PL" sz="1400" b="1" i="1" smtClean="0">
                        <a:solidFill>
                          <a:srgbClr val="00B050"/>
                        </a:solidFill>
                        <a:cs typeface="Times New Roman" panose="02020603050405020304" pitchFamily="18" charset="0"/>
                      </a:rPr>
                      <m:t>nie</m:t>
                    </m:r>
                  </m:oMath>
                </a14:m>
                <a:endParaRPr lang="pl-PL" sz="140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0" name="X0/X1&gt;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860" y="2427275"/>
                <a:ext cx="3446841" cy="215444"/>
              </a:xfrm>
              <a:prstGeom prst="rect">
                <a:avLst/>
              </a:prstGeom>
              <a:blipFill rotWithShape="1">
                <a:blip r:embed="rId4"/>
                <a:stretch>
                  <a:fillRect l="-3004" t="-22222" b="-4722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X0/X1&lt;1"/>
              <p:cNvSpPr/>
              <p:nvPr/>
            </p:nvSpPr>
            <p:spPr>
              <a:xfrm>
                <a:off x="3311860" y="2151438"/>
                <a:ext cx="3305777" cy="21544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pl-PL" altLang="pl-PL" sz="1400" b="1" i="1" smtClean="0">
                    <a:solidFill>
                      <a:srgbClr val="00B050"/>
                    </a:solidFill>
                    <a:cs typeface="Times New Roman" panose="02020603050405020304" pitchFamily="18" charset="0"/>
                  </a:rPr>
                  <a:t>jeśli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400" b="1" i="1">
                        <a:solidFill>
                          <a:srgbClr val="FF0000"/>
                        </a:solidFill>
                      </a:rPr>
                      <m:t>β</m:t>
                    </m:r>
                    <m:r>
                      <a:rPr lang="pl-PL" sz="1400" b="1" i="1" smtClean="0">
                        <a:solidFill>
                          <a:srgbClr val="FF0000"/>
                        </a:solidFill>
                        <a:latin typeface="Cambria Math"/>
                      </a:rPr>
                      <m:t>&lt;</m:t>
                    </m:r>
                    <m:r>
                      <a:rPr lang="pl-PL" sz="1400" b="1" i="1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pl-PL" altLang="pl-PL" sz="1400" b="1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pl-PL" altLang="pl-PL" sz="1400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l-PL" altLang="pl-PL" sz="1400" b="1" i="1" smtClean="0">
                    <a:solidFill>
                      <a:srgbClr val="00B050"/>
                    </a:solidFill>
                    <a:cs typeface="Times New Roman" panose="02020603050405020304" pitchFamily="18" charset="0"/>
                  </a:rPr>
                  <a:t>to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l-PL" altLang="pl-PL" sz="1400" b="1" i="1">
                        <a:solidFill>
                          <a:srgbClr val="00B050"/>
                        </a:solidFill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l-PL" altLang="pl-PL" sz="1400" b="1" i="1">
                        <a:solidFill>
                          <a:srgbClr val="00B050"/>
                        </a:solidFill>
                        <a:cs typeface="Times New Roman" panose="02020603050405020304" pitchFamily="18" charset="0"/>
                      </a:rPr>
                      <m:t>napi</m:t>
                    </m:r>
                    <m:r>
                      <m:rPr>
                        <m:nor/>
                      </m:rPr>
                      <a:rPr lang="pl-PL" altLang="pl-PL" sz="1400" b="1" i="1">
                        <a:solidFill>
                          <a:srgbClr val="00B050"/>
                        </a:solidFill>
                        <a:cs typeface="Times New Roman" panose="02020603050405020304" pitchFamily="18" charset="0"/>
                      </a:rPr>
                      <m:t>ę</m:t>
                    </m:r>
                    <m:r>
                      <m:rPr>
                        <m:nor/>
                      </m:rPr>
                      <a:rPr lang="pl-PL" altLang="pl-PL" sz="1400" b="1" i="1">
                        <a:solidFill>
                          <a:srgbClr val="00B050"/>
                        </a:solidFill>
                        <a:cs typeface="Times New Roman" panose="02020603050405020304" pitchFamily="18" charset="0"/>
                      </a:rPr>
                      <m:t>cie</m:t>
                    </m:r>
                    <m:r>
                      <m:rPr>
                        <m:nor/>
                      </m:rPr>
                      <a:rPr lang="pl-PL" altLang="pl-PL" sz="1400" b="1" i="1">
                        <a:solidFill>
                          <a:srgbClr val="00B050"/>
                        </a:solidFill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l-PL" altLang="pl-PL" sz="1400" b="1" i="1">
                        <a:solidFill>
                          <a:srgbClr val="00B050"/>
                        </a:solidFill>
                        <a:cs typeface="Times New Roman" panose="02020603050405020304" pitchFamily="18" charset="0"/>
                      </a:rPr>
                      <m:t>fazy</m:t>
                    </m:r>
                    <m:r>
                      <m:rPr>
                        <m:nor/>
                      </m:rPr>
                      <a:rPr lang="pl-PL" altLang="pl-PL" sz="1400" b="1" i="1">
                        <a:solidFill>
                          <a:srgbClr val="00B050"/>
                        </a:solidFill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l-PL" altLang="pl-PL" sz="1400" b="1" i="1">
                        <a:solidFill>
                          <a:srgbClr val="00B050"/>
                        </a:solidFill>
                        <a:cs typeface="Times New Roman" panose="02020603050405020304" pitchFamily="18" charset="0"/>
                      </a:rPr>
                      <m:t>zdrowej</m:t>
                    </m:r>
                    <m:r>
                      <m:rPr>
                        <m:nor/>
                      </m:rPr>
                      <a:rPr lang="pl-PL" altLang="pl-PL" sz="1400" b="1" i="1">
                        <a:solidFill>
                          <a:srgbClr val="00B050"/>
                        </a:solidFill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l-PL" altLang="pl-PL" sz="1400" b="1" i="1" smtClean="0">
                        <a:solidFill>
                          <a:srgbClr val="00B050"/>
                        </a:solidFill>
                        <a:cs typeface="Times New Roman" panose="02020603050405020304" pitchFamily="18" charset="0"/>
                      </a:rPr>
                      <m:t>zmaleje</m:t>
                    </m:r>
                  </m:oMath>
                </a14:m>
                <a:endParaRPr lang="pl-PL" sz="140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9" name="X0/X1&lt;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860" y="2151438"/>
                <a:ext cx="3305777" cy="215444"/>
              </a:xfrm>
              <a:prstGeom prst="rect">
                <a:avLst/>
              </a:prstGeom>
              <a:blipFill rotWithShape="1">
                <a:blip r:embed="rId5"/>
                <a:stretch>
                  <a:fillRect l="-3131" t="-25714" b="-4857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X0/X1=1"/>
              <p:cNvSpPr/>
              <p:nvPr/>
            </p:nvSpPr>
            <p:spPr>
              <a:xfrm>
                <a:off x="3311860" y="1849312"/>
                <a:ext cx="4915128" cy="241733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pl-PL" altLang="pl-PL" sz="1400" b="1" i="1" smtClean="0">
                    <a:solidFill>
                      <a:srgbClr val="00B050"/>
                    </a:solidFill>
                    <a:cs typeface="Times New Roman" panose="02020603050405020304" pitchFamily="18" charset="0"/>
                  </a:rPr>
                  <a:t>jeśli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400" b="1" i="1">
                        <a:solidFill>
                          <a:srgbClr val="FF0000"/>
                        </a:solidFill>
                      </a:rPr>
                      <m:t>β</m:t>
                    </m:r>
                    <m:r>
                      <a:rPr lang="pl-PL" sz="1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pl-PL" sz="1400" b="1" i="1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pl-PL" sz="14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pl-PL" altLang="pl-PL" sz="1400" b="1" i="1" smtClean="0">
                    <a:solidFill>
                      <a:srgbClr val="00B050"/>
                    </a:solidFill>
                    <a:cs typeface="Times New Roman" panose="02020603050405020304" pitchFamily="18" charset="0"/>
                  </a:rPr>
                  <a:t> to  </a:t>
                </a:r>
                <a:r>
                  <a:rPr lang="el-GR" sz="1400" b="1" i="1" smtClean="0">
                    <a:solidFill>
                      <a:srgbClr val="FF0000"/>
                    </a:solidFill>
                  </a:rPr>
                  <a:t>Δ</a:t>
                </a:r>
                <a:r>
                  <a:rPr lang="pl-PL" sz="1400" b="1" i="1">
                    <a:solidFill>
                      <a:srgbClr val="FF0000"/>
                    </a:solidFill>
                  </a:rPr>
                  <a:t>U</a:t>
                </a:r>
                <a:r>
                  <a:rPr lang="pl-PL" sz="1800" b="1" i="1" baseline="-25000">
                    <a:solidFill>
                      <a:srgbClr val="FF0000"/>
                    </a:solidFill>
                  </a:rPr>
                  <a:t>b</a:t>
                </a:r>
                <a14:m>
                  <m:oMath xmlns:m="http://schemas.openxmlformats.org/officeDocument/2006/math">
                    <m:r>
                      <a:rPr lang="pl-PL" sz="1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pl-PL" sz="1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  <m:r>
                      <m:rPr>
                        <m:nor/>
                      </m:rPr>
                      <a:rPr lang="pl-PL" altLang="pl-PL" sz="1400" b="1" i="1" smtClean="0">
                        <a:solidFill>
                          <a:srgbClr val="00B050"/>
                        </a:solidFill>
                        <a:cs typeface="Times New Roman" panose="02020603050405020304" pitchFamily="18" charset="0"/>
                      </a:rPr>
                      <m:t> − </m:t>
                    </m:r>
                    <m:r>
                      <m:rPr>
                        <m:nor/>
                      </m:rPr>
                      <a:rPr lang="pl-PL" altLang="pl-PL" sz="1400" b="1" i="1" smtClean="0">
                        <a:solidFill>
                          <a:srgbClr val="00B050"/>
                        </a:solidFill>
                        <a:cs typeface="Times New Roman" panose="02020603050405020304" pitchFamily="18" charset="0"/>
                      </a:rPr>
                      <m:t>napi</m:t>
                    </m:r>
                    <m:r>
                      <m:rPr>
                        <m:nor/>
                      </m:rPr>
                      <a:rPr lang="pl-PL" altLang="pl-PL" sz="1400" b="1" i="1" smtClean="0">
                        <a:solidFill>
                          <a:srgbClr val="00B050"/>
                        </a:solidFill>
                        <a:cs typeface="Times New Roman" panose="02020603050405020304" pitchFamily="18" charset="0"/>
                      </a:rPr>
                      <m:t>ę</m:t>
                    </m:r>
                    <m:r>
                      <m:rPr>
                        <m:nor/>
                      </m:rPr>
                      <a:rPr lang="pl-PL" altLang="pl-PL" sz="1400" b="1" i="1" smtClean="0">
                        <a:solidFill>
                          <a:srgbClr val="00B050"/>
                        </a:solidFill>
                        <a:cs typeface="Times New Roman" panose="02020603050405020304" pitchFamily="18" charset="0"/>
                      </a:rPr>
                      <m:t>cie</m:t>
                    </m:r>
                    <m:r>
                      <m:rPr>
                        <m:nor/>
                      </m:rPr>
                      <a:rPr lang="pl-PL" altLang="pl-PL" sz="1400" b="1" i="1" smtClean="0">
                        <a:solidFill>
                          <a:srgbClr val="00B050"/>
                        </a:solidFill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l-PL" altLang="pl-PL" sz="1400" b="1" i="1" smtClean="0">
                        <a:solidFill>
                          <a:srgbClr val="00B050"/>
                        </a:solidFill>
                        <a:cs typeface="Times New Roman" panose="02020603050405020304" pitchFamily="18" charset="0"/>
                      </a:rPr>
                      <m:t>fazy</m:t>
                    </m:r>
                    <m:r>
                      <m:rPr>
                        <m:nor/>
                      </m:rPr>
                      <a:rPr lang="pl-PL" altLang="pl-PL" sz="1400" b="1" i="1" smtClean="0">
                        <a:solidFill>
                          <a:srgbClr val="00B050"/>
                        </a:solidFill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l-PL" altLang="pl-PL" sz="1400" b="1" i="1" smtClean="0">
                        <a:solidFill>
                          <a:srgbClr val="00B050"/>
                        </a:solidFill>
                        <a:cs typeface="Times New Roman" panose="02020603050405020304" pitchFamily="18" charset="0"/>
                      </a:rPr>
                      <m:t>zdrowej</m:t>
                    </m:r>
                    <m:r>
                      <m:rPr>
                        <m:nor/>
                      </m:rPr>
                      <a:rPr lang="pl-PL" altLang="pl-PL" sz="1400" b="1" i="1" smtClean="0">
                        <a:solidFill>
                          <a:srgbClr val="00B050"/>
                        </a:solidFill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l-PL" altLang="pl-PL" sz="1400" b="1" i="1" smtClean="0">
                        <a:solidFill>
                          <a:srgbClr val="00B050"/>
                        </a:solidFill>
                        <a:cs typeface="Times New Roman" panose="02020603050405020304" pitchFamily="18" charset="0"/>
                      </a:rPr>
                      <m:t>nie</m:t>
                    </m:r>
                    <m:r>
                      <m:rPr>
                        <m:nor/>
                      </m:rPr>
                      <a:rPr lang="pl-PL" altLang="pl-PL" sz="1400" b="1" i="1" smtClean="0">
                        <a:solidFill>
                          <a:srgbClr val="00B050"/>
                        </a:solidFill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l-PL" altLang="pl-PL" sz="1400" b="1" i="1" smtClean="0">
                        <a:solidFill>
                          <a:srgbClr val="00B050"/>
                        </a:solidFill>
                        <a:cs typeface="Times New Roman" panose="02020603050405020304" pitchFamily="18" charset="0"/>
                      </a:rPr>
                      <m:t>ulegnie</m:t>
                    </m:r>
                    <m:r>
                      <m:rPr>
                        <m:nor/>
                      </m:rPr>
                      <a:rPr lang="pl-PL" altLang="pl-PL" sz="1400" b="1" i="1" smtClean="0">
                        <a:solidFill>
                          <a:srgbClr val="00B050"/>
                        </a:solidFill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l-PL" altLang="pl-PL" sz="1400" b="1" i="1" smtClean="0">
                        <a:solidFill>
                          <a:srgbClr val="00B050"/>
                        </a:solidFill>
                        <a:cs typeface="Times New Roman" panose="02020603050405020304" pitchFamily="18" charset="0"/>
                      </a:rPr>
                      <m:t>zmianie</m:t>
                    </m:r>
                  </m:oMath>
                </a14:m>
                <a:endParaRPr lang="pl-PL" sz="140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8" name="X0/X1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860" y="1849312"/>
                <a:ext cx="4915128" cy="241733"/>
              </a:xfrm>
              <a:prstGeom prst="rect">
                <a:avLst/>
              </a:prstGeom>
              <a:blipFill rotWithShape="1">
                <a:blip r:embed="rId6"/>
                <a:stretch>
                  <a:fillRect l="-2107" t="-10000" r="-372" b="-550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Beta_X0/X1"/>
          <p:cNvSpPr/>
          <p:nvPr/>
        </p:nvSpPr>
        <p:spPr>
          <a:xfrm>
            <a:off x="2172009" y="2379077"/>
            <a:ext cx="8322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b="1" i="1">
                <a:solidFill>
                  <a:srgbClr val="FF0000"/>
                </a:solidFill>
              </a:rPr>
              <a:t>β</a:t>
            </a:r>
            <a:r>
              <a:rPr lang="pl-PL" sz="1400" b="1" i="1">
                <a:solidFill>
                  <a:srgbClr val="FF0000"/>
                </a:solidFill>
              </a:rPr>
              <a:t>=X</a:t>
            </a:r>
            <a:r>
              <a:rPr lang="pl-PL" sz="1400" b="1" i="1" baseline="-25000">
                <a:solidFill>
                  <a:srgbClr val="FF0000"/>
                </a:solidFill>
              </a:rPr>
              <a:t>0</a:t>
            </a:r>
            <a:r>
              <a:rPr lang="pl-PL" sz="1400" b="1" i="1">
                <a:solidFill>
                  <a:srgbClr val="FF0000"/>
                </a:solidFill>
              </a:rPr>
              <a:t> /X</a:t>
            </a:r>
            <a:r>
              <a:rPr lang="pl-PL" sz="1400" b="1" i="1" baseline="-25000">
                <a:solidFill>
                  <a:srgbClr val="FF0000"/>
                </a:solidFill>
              </a:rPr>
              <a:t>1</a:t>
            </a:r>
            <a:endParaRPr lang="pl-PL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dU_faz_B_3"/>
              <p:cNvSpPr txBox="1"/>
              <p:nvPr/>
            </p:nvSpPr>
            <p:spPr>
              <a:xfrm>
                <a:off x="2172009" y="1997083"/>
                <a:ext cx="854401" cy="342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l-GR" sz="1400" b="1" i="1" smtClean="0">
                    <a:solidFill>
                      <a:srgbClr val="FF0000"/>
                    </a:solidFill>
                  </a:rPr>
                  <a:t>Δ</a:t>
                </a:r>
                <a:r>
                  <a:rPr lang="pl-PL" sz="1400" b="1" i="1">
                    <a:solidFill>
                      <a:srgbClr val="FF0000"/>
                    </a:solidFill>
                  </a:rPr>
                  <a:t>U</a:t>
                </a:r>
                <a:r>
                  <a:rPr lang="pl-PL" sz="1400" b="1" i="1" baseline="-25000">
                    <a:solidFill>
                      <a:srgbClr val="FF0000"/>
                    </a:solidFill>
                  </a:rPr>
                  <a:t>b </a:t>
                </a:r>
                <a:r>
                  <a:rPr lang="pl-PL" sz="1400" b="1" i="1" smtClean="0">
                    <a:solidFill>
                      <a:srgbClr val="FF0000"/>
                    </a:solidFill>
                  </a:rPr>
                  <a:t>=</a:t>
                </a:r>
                <a:r>
                  <a:rPr lang="pl-PL" sz="1400" b="1" i="1">
                    <a:solidFill>
                      <a:srgbClr val="FF0000"/>
                    </a:solidFill>
                  </a:rPr>
                  <a:t>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β</m:t>
                        </m:r>
                        <m:r>
                          <a:rPr lang="pl-PL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pl-PL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β</m:t>
                        </m:r>
                        <m:r>
                          <a:rPr lang="pl-PL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pl-PL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pl-PL" sz="1400" b="1" i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dU_faz_B_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009" y="1997083"/>
                <a:ext cx="854401" cy="342979"/>
              </a:xfrm>
              <a:prstGeom prst="rect">
                <a:avLst/>
              </a:prstGeom>
              <a:blipFill rotWithShape="1">
                <a:blip r:embed="rId7"/>
                <a:stretch>
                  <a:fillRect l="-11429" r="-5714" b="-1607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xt_Uzw1f"/>
          <p:cNvSpPr>
            <a:spLocks noChangeArrowheads="1"/>
          </p:cNvSpPr>
          <p:nvPr/>
        </p:nvSpPr>
        <p:spPr bwMode="auto">
          <a:xfrm>
            <a:off x="1594307" y="1592796"/>
            <a:ext cx="23708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400" b="1" i="1" smtClean="0">
                <a:solidFill>
                  <a:srgbClr val="333399"/>
                </a:solidFill>
                <a:latin typeface="Times New Roman" pitchFamily="18" charset="0"/>
              </a:rPr>
              <a:t>Zwarcie jednofazowe – napięcia</a:t>
            </a:r>
            <a:endParaRPr kumimoji="0" lang="pl-PL" altLang="pl-PL" sz="1400" b="1" i="1">
              <a:solidFill>
                <a:srgbClr val="333399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xt_Xo_niesk"/>
              <p:cNvSpPr/>
              <p:nvPr/>
            </p:nvSpPr>
            <p:spPr>
              <a:xfrm>
                <a:off x="4520614" y="1217012"/>
                <a:ext cx="1778757" cy="23583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pl-PL" altLang="pl-PL" sz="1400" b="1" i="1" smtClean="0">
                    <a:solidFill>
                      <a:srgbClr val="00B050"/>
                    </a:solidFill>
                    <a:cs typeface="Times New Roman" panose="02020603050405020304" pitchFamily="18" charset="0"/>
                  </a:rPr>
                  <a:t>jeśli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l-PL" sz="1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pl-PL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pl-PL" sz="1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pl-PL" altLang="pl-PL" sz="1400" b="1" i="1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l-PL" altLang="pl-PL" sz="1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∞</m:t>
                    </m:r>
                    <m:r>
                      <a:rPr lang="pl-PL" altLang="pl-PL" sz="1400" b="1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pl-PL" altLang="pl-PL" sz="1400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l-PL" altLang="pl-PL" sz="1400" b="1" i="1" smtClean="0">
                    <a:solidFill>
                      <a:srgbClr val="00B050"/>
                    </a:solidFill>
                    <a:cs typeface="Times New Roman" panose="02020603050405020304" pitchFamily="18" charset="0"/>
                  </a:rPr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l-PL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pl-PL" sz="1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pl-PL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sub>
                    </m:sSub>
                    <m:r>
                      <a:rPr lang="pl-PL" sz="1400" b="1" i="1" smtClean="0">
                        <a:solidFill>
                          <a:srgbClr val="FF0000"/>
                        </a:solidFill>
                        <a:latin typeface="Cambria Math"/>
                      </a:rPr>
                      <m:t>≈</m:t>
                    </m:r>
                    <m:r>
                      <a:rPr lang="pl-PL" sz="1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pl-PL" sz="140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5" name="Txt_Xo_niesk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614" y="1217012"/>
                <a:ext cx="1778757" cy="235834"/>
              </a:xfrm>
              <a:prstGeom prst="rect">
                <a:avLst/>
              </a:prstGeom>
              <a:blipFill rotWithShape="1">
                <a:blip r:embed="rId8"/>
                <a:stretch>
                  <a:fillRect l="-6186" t="-23684" r="-2749" b="-3684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xt_X0&lt;X1"/>
              <p:cNvSpPr/>
              <p:nvPr/>
            </p:nvSpPr>
            <p:spPr>
              <a:xfrm>
                <a:off x="4544842" y="912786"/>
                <a:ext cx="1971374" cy="23583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pl-PL" altLang="pl-PL" sz="1400" b="1" i="1" smtClean="0">
                    <a:solidFill>
                      <a:srgbClr val="00B050"/>
                    </a:solidFill>
                    <a:cs typeface="Times New Roman" panose="02020603050405020304" pitchFamily="18" charset="0"/>
                  </a:rPr>
                  <a:t>jeśli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l-PL" sz="1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pl-PL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pl-PL" sz="1400" b="1" i="1" smtClean="0">
                        <a:solidFill>
                          <a:srgbClr val="FF0000"/>
                        </a:solidFill>
                        <a:latin typeface="Cambria Math"/>
                      </a:rPr>
                      <m:t>&lt;</m:t>
                    </m:r>
                  </m:oMath>
                </a14:m>
                <a:r>
                  <a:rPr lang="pl-PL" altLang="pl-PL" sz="1400" b="1" i="1" smtClean="0">
                    <a:solidFill>
                      <a:srgbClr val="00B050"/>
                    </a:solidFill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l-PL" sz="1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pl-PL" sz="1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l-PL" sz="1400" b="1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pl-PL" altLang="pl-PL" sz="1400" b="1" i="1" smtClean="0">
                    <a:solidFill>
                      <a:srgbClr val="00B050"/>
                    </a:solidFill>
                    <a:cs typeface="Times New Roman" panose="02020603050405020304" pitchFamily="18" charset="0"/>
                  </a:rPr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l-PL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pl-PL" sz="1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pl-PL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sub>
                    </m:sSub>
                    <m:r>
                      <a:rPr lang="pl-PL" sz="1400" b="1" i="1" smtClean="0">
                        <a:solidFill>
                          <a:srgbClr val="FF0000"/>
                        </a:solidFill>
                        <a:latin typeface="Cambria Math"/>
                      </a:rPr>
                      <m:t>&gt;</m:t>
                    </m:r>
                  </m:oMath>
                </a14:m>
                <a:r>
                  <a:rPr lang="pl-PL" altLang="pl-PL" sz="1400" b="1" i="1" smtClean="0">
                    <a:solidFill>
                      <a:srgbClr val="00B05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l-PL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pl-PL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pl-PL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sub>
                    </m:sSub>
                  </m:oMath>
                </a14:m>
                <a:endParaRPr lang="pl-PL" sz="140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" name="Txt_X0&lt;X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842" y="912786"/>
                <a:ext cx="1971374" cy="235834"/>
              </a:xfrm>
              <a:prstGeom prst="rect">
                <a:avLst/>
              </a:prstGeom>
              <a:blipFill rotWithShape="1">
                <a:blip r:embed="rId9"/>
                <a:stretch>
                  <a:fillRect l="-5573" t="-23684" r="-2167" b="-3684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Iz1f"/>
              <p:cNvSpPr txBox="1"/>
              <p:nvPr/>
            </p:nvSpPr>
            <p:spPr>
              <a:xfrm>
                <a:off x="2172009" y="948790"/>
                <a:ext cx="1686552" cy="4359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l-PL" sz="1800" b="1" i="1" smtClean="0">
                    <a:solidFill>
                      <a:srgbClr val="FF0000"/>
                    </a:solidFill>
                  </a:rPr>
                  <a:t>I</a:t>
                </a:r>
                <a:r>
                  <a:rPr lang="pl-PL" b="1" i="1" baseline="-25000" smtClean="0">
                    <a:solidFill>
                      <a:srgbClr val="FF0000"/>
                    </a:solidFill>
                  </a:rPr>
                  <a:t>1f </a:t>
                </a:r>
                <a:r>
                  <a:rPr lang="pl-PL" sz="1800" b="1" i="1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pl-PL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pl-PL" sz="18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pl-PL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pl-PL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pl-PL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sSub>
                          <m:sSubPr>
                            <m:ctrlPr>
                              <a:rPr lang="pl-PL" sz="1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1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pl-PL" sz="1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𝑼</m:t>
                            </m:r>
                          </m:e>
                          <m:sub>
                            <m:r>
                              <a:rPr lang="pl-PL" sz="1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pl-PL" sz="1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pl-PL" sz="1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  <m:r>
                          <a:rPr lang="pl-PL" sz="18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pl-PL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pl-PL" sz="1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1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pl-PL" sz="1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pl-PL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pl-PL" sz="1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1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pl-PL" sz="1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pl-PL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pl-PL" sz="1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1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pl-PL" sz="1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pl-PL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pl-PL" sz="1800" b="1" i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Iz1f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009" y="948790"/>
                <a:ext cx="1686552" cy="435953"/>
              </a:xfrm>
              <a:prstGeom prst="rect">
                <a:avLst/>
              </a:prstGeom>
              <a:blipFill rotWithShape="1">
                <a:blip r:embed="rId10"/>
                <a:stretch>
                  <a:fillRect l="-8303" t="-4225" r="-4332" b="-1831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xt_Zwar_1f"/>
          <p:cNvSpPr>
            <a:spLocks noChangeArrowheads="1"/>
          </p:cNvSpPr>
          <p:nvPr/>
        </p:nvSpPr>
        <p:spPr bwMode="auto">
          <a:xfrm>
            <a:off x="1594307" y="656692"/>
            <a:ext cx="213199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400" b="1" i="1" smtClean="0">
                <a:solidFill>
                  <a:srgbClr val="333399"/>
                </a:solidFill>
                <a:latin typeface="Times New Roman" pitchFamily="18" charset="0"/>
              </a:rPr>
              <a:t>Zwarcie jednofazowe - prądy</a:t>
            </a:r>
            <a:endParaRPr kumimoji="0" lang="pl-PL" altLang="pl-PL" sz="1400" b="1" i="1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7" name="Tytuł"/>
          <p:cNvSpPr txBox="1">
            <a:spLocks noChangeArrowheads="1"/>
          </p:cNvSpPr>
          <p:nvPr/>
        </p:nvSpPr>
        <p:spPr bwMode="auto">
          <a:xfrm>
            <a:off x="3443486" y="296652"/>
            <a:ext cx="225702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Sieć skutecznie uziemiona</a:t>
            </a:r>
            <a:endParaRPr kumimoji="1" lang="pl-PL" sz="1400" b="1" i="1" ker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xt_SiećUzBezp"/>
          <p:cNvSpPr>
            <a:spLocks noChangeArrowheads="1"/>
          </p:cNvSpPr>
          <p:nvPr/>
        </p:nvSpPr>
        <p:spPr bwMode="auto">
          <a:xfrm>
            <a:off x="1439652" y="5523039"/>
            <a:ext cx="69762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 smtClean="0">
                <a:solidFill>
                  <a:srgbClr val="C00000"/>
                </a:solidFill>
                <a:latin typeface="Times New Roman" pitchFamily="18" charset="0"/>
              </a:rPr>
              <a:t>Sieci rozdzielcze średniego napięcia pracują z nieuziemionym punktem neutralnym</a:t>
            </a:r>
          </a:p>
        </p:txBody>
      </p:sp>
    </p:spTree>
    <p:extLst>
      <p:ext uri="{BB962C8B-B14F-4D97-AF65-F5344CB8AC3E}">
        <p14:creationId xmlns:p14="http://schemas.microsoft.com/office/powerpoint/2010/main" val="374685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3" grpId="0"/>
      <p:bldP spid="24" grpId="0"/>
      <p:bldP spid="10" grpId="0"/>
      <p:bldP spid="11" grpId="0"/>
      <p:bldP spid="22" grpId="0"/>
      <p:bldP spid="21" grpId="0"/>
      <p:bldP spid="20" grpId="0"/>
      <p:bldP spid="19" grpId="0"/>
      <p:bldP spid="18" grpId="0"/>
      <p:bldP spid="2" grpId="0"/>
      <p:bldP spid="17" grpId="0"/>
      <p:bldP spid="16" grpId="0"/>
      <p:bldP spid="15" grpId="0"/>
      <p:bldP spid="14" grpId="0"/>
      <p:bldP spid="9" grpId="0"/>
      <p:bldP spid="12" grpId="0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90" name="Łączniki"/>
          <p:cNvGrpSpPr/>
          <p:nvPr/>
        </p:nvGrpSpPr>
        <p:grpSpPr>
          <a:xfrm>
            <a:off x="2483768" y="4041068"/>
            <a:ext cx="4034916" cy="360040"/>
            <a:chOff x="2301280" y="4005064"/>
            <a:chExt cx="4034916" cy="360040"/>
          </a:xfrm>
        </p:grpSpPr>
        <p:sp>
          <p:nvSpPr>
            <p:cNvPr id="258" name="Oval 102"/>
            <p:cNvSpPr>
              <a:spLocks noChangeArrowheads="1"/>
            </p:cNvSpPr>
            <p:nvPr/>
          </p:nvSpPr>
          <p:spPr bwMode="auto">
            <a:xfrm>
              <a:off x="5865676" y="4199663"/>
              <a:ext cx="36000" cy="36000"/>
            </a:xfrm>
            <a:prstGeom prst="ellipse">
              <a:avLst/>
            </a:prstGeom>
            <a:solidFill>
              <a:schemeClr val="tx2"/>
            </a:solidFill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259" name="Oval 102"/>
            <p:cNvSpPr>
              <a:spLocks noChangeArrowheads="1"/>
            </p:cNvSpPr>
            <p:nvPr/>
          </p:nvSpPr>
          <p:spPr bwMode="auto">
            <a:xfrm>
              <a:off x="6117708" y="4199659"/>
              <a:ext cx="36000" cy="36000"/>
            </a:xfrm>
            <a:prstGeom prst="ellipse">
              <a:avLst/>
            </a:prstGeom>
            <a:solidFill>
              <a:schemeClr val="tx2"/>
            </a:solidFill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260" name="Oval 102"/>
            <p:cNvSpPr>
              <a:spLocks noChangeArrowheads="1"/>
            </p:cNvSpPr>
            <p:nvPr/>
          </p:nvSpPr>
          <p:spPr bwMode="auto">
            <a:xfrm>
              <a:off x="2445296" y="4204136"/>
              <a:ext cx="36000" cy="36000"/>
            </a:xfrm>
            <a:prstGeom prst="ellipse">
              <a:avLst/>
            </a:prstGeom>
            <a:solidFill>
              <a:schemeClr val="tx2"/>
            </a:solidFill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268" name="Text Box 106"/>
            <p:cNvSpPr txBox="1">
              <a:spLocks noChangeArrowheads="1"/>
            </p:cNvSpPr>
            <p:nvPr/>
          </p:nvSpPr>
          <p:spPr bwMode="auto">
            <a:xfrm>
              <a:off x="2301280" y="4088105"/>
              <a:ext cx="76944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800" b="1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’</a:t>
              </a:r>
              <a:endParaRPr kumimoji="0" lang="pl-PL" altLang="pl-PL" sz="3600" b="1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9" name="Text Box 106"/>
            <p:cNvSpPr txBox="1">
              <a:spLocks noChangeArrowheads="1"/>
            </p:cNvSpPr>
            <p:nvPr/>
          </p:nvSpPr>
          <p:spPr bwMode="auto">
            <a:xfrm>
              <a:off x="6220780" y="4005064"/>
              <a:ext cx="115416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800" b="1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„</a:t>
              </a:r>
              <a:endParaRPr kumimoji="0" lang="pl-PL" altLang="pl-PL" sz="3600" b="1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1" name="Oval 102"/>
            <p:cNvSpPr>
              <a:spLocks noChangeArrowheads="1"/>
            </p:cNvSpPr>
            <p:nvPr/>
          </p:nvSpPr>
          <p:spPr bwMode="auto">
            <a:xfrm>
              <a:off x="2697328" y="4201751"/>
              <a:ext cx="36000" cy="36000"/>
            </a:xfrm>
            <a:prstGeom prst="ellipse">
              <a:avLst/>
            </a:prstGeom>
            <a:solidFill>
              <a:schemeClr val="tx2"/>
            </a:solidFill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cxnSp>
          <p:nvCxnSpPr>
            <p:cNvPr id="262" name="AutoShape 103"/>
            <p:cNvCxnSpPr>
              <a:cxnSpLocks noChangeShapeType="1"/>
            </p:cNvCxnSpPr>
            <p:nvPr/>
          </p:nvCxnSpPr>
          <p:spPr bwMode="auto">
            <a:xfrm>
              <a:off x="2481324" y="4221088"/>
              <a:ext cx="21600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3" name="AutoShape 103"/>
            <p:cNvCxnSpPr>
              <a:cxnSpLocks noChangeShapeType="1"/>
            </p:cNvCxnSpPr>
            <p:nvPr/>
          </p:nvCxnSpPr>
          <p:spPr bwMode="auto">
            <a:xfrm flipV="1">
              <a:off x="5649676" y="4113088"/>
              <a:ext cx="216000" cy="1080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5" name="AutoShape 103"/>
            <p:cNvCxnSpPr>
              <a:cxnSpLocks noChangeShapeType="1"/>
            </p:cNvCxnSpPr>
            <p:nvPr/>
          </p:nvCxnSpPr>
          <p:spPr bwMode="auto">
            <a:xfrm>
              <a:off x="2769356" y="4113088"/>
              <a:ext cx="216000" cy="1080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7" name="AutoShape 103"/>
            <p:cNvCxnSpPr>
              <a:cxnSpLocks noChangeShapeType="1"/>
            </p:cNvCxnSpPr>
            <p:nvPr/>
          </p:nvCxnSpPr>
          <p:spPr bwMode="auto">
            <a:xfrm>
              <a:off x="5901704" y="4221088"/>
              <a:ext cx="21600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2789" name="Reakt_XoY0D0m"/>
          <p:cNvGrpSpPr/>
          <p:nvPr/>
        </p:nvGrpSpPr>
        <p:grpSpPr>
          <a:xfrm>
            <a:off x="2700192" y="3866855"/>
            <a:ext cx="3600000" cy="1362345"/>
            <a:chOff x="2517704" y="3830851"/>
            <a:chExt cx="3600000" cy="1362345"/>
          </a:xfrm>
        </p:grpSpPr>
        <p:cxnSp>
          <p:nvCxnSpPr>
            <p:cNvPr id="257" name="AutoShape 103"/>
            <p:cNvCxnSpPr>
              <a:cxnSpLocks noChangeShapeType="1"/>
            </p:cNvCxnSpPr>
            <p:nvPr/>
          </p:nvCxnSpPr>
          <p:spPr bwMode="auto">
            <a:xfrm>
              <a:off x="2517704" y="5193196"/>
              <a:ext cx="360000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2" name="Text Box 106"/>
            <p:cNvSpPr txBox="1">
              <a:spLocks noChangeArrowheads="1"/>
            </p:cNvSpPr>
            <p:nvPr/>
          </p:nvSpPr>
          <p:spPr bwMode="auto">
            <a:xfrm>
              <a:off x="4477042" y="4514927"/>
              <a:ext cx="264496" cy="24622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400" b="1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l-PL" altLang="pl-PL" sz="1600" b="1" i="1" baseline="-25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el-GR" altLang="pl-PL" sz="1600" b="1" i="1" baseline="-25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μ</a:t>
              </a:r>
              <a:endParaRPr kumimoji="0" lang="pl-PL" altLang="pl-PL" sz="2800" b="1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1" name="Text Box 106"/>
            <p:cNvSpPr txBox="1">
              <a:spLocks noChangeArrowheads="1"/>
            </p:cNvSpPr>
            <p:nvPr/>
          </p:nvSpPr>
          <p:spPr bwMode="auto">
            <a:xfrm>
              <a:off x="4837082" y="3830851"/>
              <a:ext cx="288541" cy="24622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400" b="1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l-PL" altLang="pl-PL" sz="1600" b="1" i="1" baseline="-25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0D</a:t>
              </a:r>
              <a:endParaRPr kumimoji="0" lang="pl-PL" altLang="pl-PL" sz="2800" b="1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0" name="Text Box 106"/>
            <p:cNvSpPr txBox="1">
              <a:spLocks noChangeArrowheads="1"/>
            </p:cNvSpPr>
            <p:nvPr/>
          </p:nvSpPr>
          <p:spPr bwMode="auto">
            <a:xfrm>
              <a:off x="3568926" y="3830851"/>
              <a:ext cx="272510" cy="24622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400" b="1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l-PL" altLang="pl-PL" sz="1600" b="1" i="1" baseline="-25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0Y</a:t>
              </a:r>
              <a:endParaRPr kumimoji="0" lang="pl-PL" altLang="pl-PL" sz="2800" b="1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9" name="Uzwojenie"/>
            <p:cNvGrpSpPr/>
            <p:nvPr/>
          </p:nvGrpSpPr>
          <p:grpSpPr>
            <a:xfrm>
              <a:off x="2985352" y="4113076"/>
              <a:ext cx="1332152" cy="124968"/>
              <a:chOff x="4896040" y="1844824"/>
              <a:chExt cx="1332152" cy="124968"/>
            </a:xfrm>
          </p:grpSpPr>
          <p:grpSp>
            <p:nvGrpSpPr>
              <p:cNvPr id="120" name="Cewka"/>
              <p:cNvGrpSpPr/>
              <p:nvPr/>
            </p:nvGrpSpPr>
            <p:grpSpPr>
              <a:xfrm>
                <a:off x="5292080" y="1844824"/>
                <a:ext cx="579732" cy="108000"/>
                <a:chOff x="5292080" y="1844824"/>
                <a:chExt cx="579732" cy="108000"/>
              </a:xfrm>
            </p:grpSpPr>
            <p:sp>
              <p:nvSpPr>
                <p:cNvPr id="125" name="Arc 108"/>
                <p:cNvSpPr>
                  <a:spLocks/>
                </p:cNvSpPr>
                <p:nvPr/>
              </p:nvSpPr>
              <p:spPr bwMode="auto">
                <a:xfrm>
                  <a:off x="5727812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6" name="Arc 108"/>
                <p:cNvSpPr>
                  <a:spLocks/>
                </p:cNvSpPr>
                <p:nvPr/>
              </p:nvSpPr>
              <p:spPr bwMode="auto">
                <a:xfrm>
                  <a:off x="5580112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7" name="Arc 108"/>
                <p:cNvSpPr>
                  <a:spLocks/>
                </p:cNvSpPr>
                <p:nvPr/>
              </p:nvSpPr>
              <p:spPr bwMode="auto">
                <a:xfrm>
                  <a:off x="5436096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8" name="Arc 108"/>
                <p:cNvSpPr>
                  <a:spLocks/>
                </p:cNvSpPr>
                <p:nvPr/>
              </p:nvSpPr>
              <p:spPr bwMode="auto">
                <a:xfrm>
                  <a:off x="5292080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cxnSp>
            <p:nvCxnSpPr>
              <p:cNvPr id="121" name="AutoShape 103"/>
              <p:cNvCxnSpPr>
                <a:cxnSpLocks noChangeShapeType="1"/>
              </p:cNvCxnSpPr>
              <p:nvPr/>
            </p:nvCxnSpPr>
            <p:spPr bwMode="auto">
              <a:xfrm>
                <a:off x="4932080" y="1952836"/>
                <a:ext cx="360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2" name="AutoShape 103"/>
              <p:cNvCxnSpPr>
                <a:cxnSpLocks noChangeShapeType="1"/>
              </p:cNvCxnSpPr>
              <p:nvPr/>
            </p:nvCxnSpPr>
            <p:spPr bwMode="auto">
              <a:xfrm>
                <a:off x="5868192" y="1952836"/>
                <a:ext cx="360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3" name="Oval 102"/>
              <p:cNvSpPr>
                <a:spLocks noChangeArrowheads="1"/>
              </p:cNvSpPr>
              <p:nvPr/>
            </p:nvSpPr>
            <p:spPr bwMode="auto">
              <a:xfrm>
                <a:off x="4896040" y="1933792"/>
                <a:ext cx="36000" cy="36000"/>
              </a:xfrm>
              <a:prstGeom prst="ellipse">
                <a:avLst/>
              </a:prstGeom>
              <a:solidFill>
                <a:schemeClr val="tx2"/>
              </a:solidFill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</p:grpSp>
        <p:grpSp>
          <p:nvGrpSpPr>
            <p:cNvPr id="236" name="Uzwojenie"/>
            <p:cNvGrpSpPr/>
            <p:nvPr/>
          </p:nvGrpSpPr>
          <p:grpSpPr>
            <a:xfrm>
              <a:off x="4317540" y="4113076"/>
              <a:ext cx="1332112" cy="127056"/>
              <a:chOff x="4932080" y="1844824"/>
              <a:chExt cx="1332112" cy="127056"/>
            </a:xfrm>
          </p:grpSpPr>
          <p:grpSp>
            <p:nvGrpSpPr>
              <p:cNvPr id="237" name="Cewka"/>
              <p:cNvGrpSpPr/>
              <p:nvPr/>
            </p:nvGrpSpPr>
            <p:grpSpPr>
              <a:xfrm>
                <a:off x="5292080" y="1844824"/>
                <a:ext cx="579732" cy="108000"/>
                <a:chOff x="5292080" y="1844824"/>
                <a:chExt cx="579732" cy="108000"/>
              </a:xfrm>
            </p:grpSpPr>
            <p:sp>
              <p:nvSpPr>
                <p:cNvPr id="242" name="Arc 108"/>
                <p:cNvSpPr>
                  <a:spLocks/>
                </p:cNvSpPr>
                <p:nvPr/>
              </p:nvSpPr>
              <p:spPr bwMode="auto">
                <a:xfrm>
                  <a:off x="5727812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3" name="Arc 108"/>
                <p:cNvSpPr>
                  <a:spLocks/>
                </p:cNvSpPr>
                <p:nvPr/>
              </p:nvSpPr>
              <p:spPr bwMode="auto">
                <a:xfrm>
                  <a:off x="5580112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4" name="Arc 108"/>
                <p:cNvSpPr>
                  <a:spLocks/>
                </p:cNvSpPr>
                <p:nvPr/>
              </p:nvSpPr>
              <p:spPr bwMode="auto">
                <a:xfrm>
                  <a:off x="5436096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5" name="Arc 108"/>
                <p:cNvSpPr>
                  <a:spLocks/>
                </p:cNvSpPr>
                <p:nvPr/>
              </p:nvSpPr>
              <p:spPr bwMode="auto">
                <a:xfrm>
                  <a:off x="5292080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cxnSp>
            <p:nvCxnSpPr>
              <p:cNvPr id="238" name="AutoShape 103"/>
              <p:cNvCxnSpPr>
                <a:cxnSpLocks noChangeShapeType="1"/>
              </p:cNvCxnSpPr>
              <p:nvPr/>
            </p:nvCxnSpPr>
            <p:spPr bwMode="auto">
              <a:xfrm>
                <a:off x="4932080" y="1952836"/>
                <a:ext cx="360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9" name="AutoShape 103"/>
              <p:cNvCxnSpPr>
                <a:cxnSpLocks noChangeShapeType="1"/>
              </p:cNvCxnSpPr>
              <p:nvPr/>
            </p:nvCxnSpPr>
            <p:spPr bwMode="auto">
              <a:xfrm>
                <a:off x="5868192" y="1952836"/>
                <a:ext cx="360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1" name="Oval 102"/>
              <p:cNvSpPr>
                <a:spLocks noChangeArrowheads="1"/>
              </p:cNvSpPr>
              <p:nvPr/>
            </p:nvSpPr>
            <p:spPr bwMode="auto">
              <a:xfrm>
                <a:off x="6228192" y="1935880"/>
                <a:ext cx="36000" cy="36000"/>
              </a:xfrm>
              <a:prstGeom prst="ellipse">
                <a:avLst/>
              </a:prstGeom>
              <a:solidFill>
                <a:schemeClr val="tx2"/>
              </a:solidFill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</p:grpSp>
        <p:grpSp>
          <p:nvGrpSpPr>
            <p:cNvPr id="246" name="Uzwojenie"/>
            <p:cNvGrpSpPr/>
            <p:nvPr/>
          </p:nvGrpSpPr>
          <p:grpSpPr>
            <a:xfrm rot="5400000">
              <a:off x="3885456" y="4653136"/>
              <a:ext cx="972108" cy="108012"/>
              <a:chOff x="5112084" y="1844824"/>
              <a:chExt cx="972108" cy="108012"/>
            </a:xfrm>
          </p:grpSpPr>
          <p:grpSp>
            <p:nvGrpSpPr>
              <p:cNvPr id="247" name="Cewka"/>
              <p:cNvGrpSpPr/>
              <p:nvPr/>
            </p:nvGrpSpPr>
            <p:grpSpPr>
              <a:xfrm>
                <a:off x="5292080" y="1844824"/>
                <a:ext cx="579732" cy="108000"/>
                <a:chOff x="5292080" y="1844824"/>
                <a:chExt cx="579732" cy="108000"/>
              </a:xfrm>
            </p:grpSpPr>
            <p:sp>
              <p:nvSpPr>
                <p:cNvPr id="252" name="Arc 108"/>
                <p:cNvSpPr>
                  <a:spLocks/>
                </p:cNvSpPr>
                <p:nvPr/>
              </p:nvSpPr>
              <p:spPr bwMode="auto">
                <a:xfrm>
                  <a:off x="5727812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3" name="Arc 108"/>
                <p:cNvSpPr>
                  <a:spLocks/>
                </p:cNvSpPr>
                <p:nvPr/>
              </p:nvSpPr>
              <p:spPr bwMode="auto">
                <a:xfrm>
                  <a:off x="5580112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4" name="Arc 108"/>
                <p:cNvSpPr>
                  <a:spLocks/>
                </p:cNvSpPr>
                <p:nvPr/>
              </p:nvSpPr>
              <p:spPr bwMode="auto">
                <a:xfrm>
                  <a:off x="5436096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5" name="Arc 108"/>
                <p:cNvSpPr>
                  <a:spLocks/>
                </p:cNvSpPr>
                <p:nvPr/>
              </p:nvSpPr>
              <p:spPr bwMode="auto">
                <a:xfrm>
                  <a:off x="5292080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cxnSp>
            <p:nvCxnSpPr>
              <p:cNvPr id="248" name="AutoShape 103"/>
              <p:cNvCxnSpPr>
                <a:cxnSpLocks noChangeShapeType="1"/>
              </p:cNvCxnSpPr>
              <p:nvPr/>
            </p:nvCxnSpPr>
            <p:spPr bwMode="auto">
              <a:xfrm>
                <a:off x="5112084" y="1952836"/>
                <a:ext cx="180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9" name="AutoShape 103"/>
              <p:cNvCxnSpPr>
                <a:cxnSpLocks noChangeShapeType="1"/>
              </p:cNvCxnSpPr>
              <p:nvPr/>
            </p:nvCxnSpPr>
            <p:spPr bwMode="auto">
              <a:xfrm>
                <a:off x="5868192" y="1952836"/>
                <a:ext cx="216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235" name="Txt_Sch_Trf"/>
          <p:cNvSpPr>
            <a:spLocks noChangeArrowheads="1"/>
          </p:cNvSpPr>
          <p:nvPr/>
        </p:nvSpPr>
        <p:spPr bwMode="auto">
          <a:xfrm>
            <a:off x="2249912" y="3429000"/>
            <a:ext cx="48955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 smtClean="0">
                <a:solidFill>
                  <a:srgbClr val="0070C0"/>
                </a:solidFill>
                <a:latin typeface="Times New Roman" pitchFamily="18" charset="0"/>
              </a:rPr>
              <a:t>Schemat zastępczy transformatora dla składowej  zerowej </a:t>
            </a:r>
            <a:endParaRPr kumimoji="0" lang="pl-PL" altLang="pl-PL" sz="1600" b="1" i="1">
              <a:solidFill>
                <a:srgbClr val="0070C0"/>
              </a:solidFill>
              <a:latin typeface="Times New Roman" pitchFamily="18" charset="0"/>
            </a:endParaRPr>
          </a:p>
        </p:txBody>
      </p:sp>
      <p:grpSp>
        <p:nvGrpSpPr>
          <p:cNvPr id="32784" name="Zas_E0"/>
          <p:cNvGrpSpPr/>
          <p:nvPr/>
        </p:nvGrpSpPr>
        <p:grpSpPr>
          <a:xfrm>
            <a:off x="2051720" y="1628800"/>
            <a:ext cx="1044116" cy="1368152"/>
            <a:chOff x="863588" y="1628800"/>
            <a:chExt cx="1044116" cy="1368152"/>
          </a:xfrm>
        </p:grpSpPr>
        <p:cxnSp>
          <p:nvCxnSpPr>
            <p:cNvPr id="152" name="AutoShape 103"/>
            <p:cNvCxnSpPr>
              <a:cxnSpLocks noChangeShapeType="1"/>
            </p:cNvCxnSpPr>
            <p:nvPr/>
          </p:nvCxnSpPr>
          <p:spPr bwMode="auto">
            <a:xfrm>
              <a:off x="1619672" y="1628800"/>
              <a:ext cx="28800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" name="AutoShape 103"/>
            <p:cNvCxnSpPr>
              <a:cxnSpLocks noChangeShapeType="1"/>
            </p:cNvCxnSpPr>
            <p:nvPr/>
          </p:nvCxnSpPr>
          <p:spPr bwMode="auto">
            <a:xfrm>
              <a:off x="1619672" y="2024844"/>
              <a:ext cx="28800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" name="AutoShape 103"/>
            <p:cNvCxnSpPr>
              <a:cxnSpLocks noChangeShapeType="1"/>
            </p:cNvCxnSpPr>
            <p:nvPr/>
          </p:nvCxnSpPr>
          <p:spPr bwMode="auto">
            <a:xfrm>
              <a:off x="1619704" y="2456892"/>
              <a:ext cx="28800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5" name="AutoShape 103"/>
            <p:cNvCxnSpPr>
              <a:cxnSpLocks noChangeShapeType="1"/>
            </p:cNvCxnSpPr>
            <p:nvPr/>
          </p:nvCxnSpPr>
          <p:spPr bwMode="auto">
            <a:xfrm flipV="1">
              <a:off x="1619672" y="1628800"/>
              <a:ext cx="0" cy="8280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9" name="AutoShape 103"/>
            <p:cNvCxnSpPr>
              <a:cxnSpLocks noChangeShapeType="1"/>
            </p:cNvCxnSpPr>
            <p:nvPr/>
          </p:nvCxnSpPr>
          <p:spPr bwMode="auto">
            <a:xfrm>
              <a:off x="1223628" y="2024844"/>
              <a:ext cx="39600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0" name="AutoShape 103"/>
            <p:cNvCxnSpPr>
              <a:cxnSpLocks noChangeShapeType="1"/>
            </p:cNvCxnSpPr>
            <p:nvPr/>
          </p:nvCxnSpPr>
          <p:spPr bwMode="auto">
            <a:xfrm flipV="1">
              <a:off x="1223628" y="2024936"/>
              <a:ext cx="0" cy="3240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1" name="Oval 81"/>
            <p:cNvSpPr>
              <a:spLocks noChangeArrowheads="1"/>
            </p:cNvSpPr>
            <p:nvPr/>
          </p:nvSpPr>
          <p:spPr bwMode="auto">
            <a:xfrm>
              <a:off x="1114487" y="2342618"/>
              <a:ext cx="217153" cy="216479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cxnSp>
          <p:nvCxnSpPr>
            <p:cNvPr id="162" name="AutoShape 80"/>
            <p:cNvCxnSpPr>
              <a:cxnSpLocks noChangeShapeType="1"/>
            </p:cNvCxnSpPr>
            <p:nvPr/>
          </p:nvCxnSpPr>
          <p:spPr bwMode="auto">
            <a:xfrm flipV="1">
              <a:off x="1222993" y="2378350"/>
              <a:ext cx="635" cy="14474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8" name="AutoShape 103"/>
            <p:cNvCxnSpPr>
              <a:cxnSpLocks noChangeShapeType="1"/>
            </p:cNvCxnSpPr>
            <p:nvPr/>
          </p:nvCxnSpPr>
          <p:spPr bwMode="auto">
            <a:xfrm flipV="1">
              <a:off x="1223628" y="2564904"/>
              <a:ext cx="0" cy="3600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7" name="Text Box 106"/>
            <p:cNvSpPr txBox="1">
              <a:spLocks noChangeArrowheads="1"/>
            </p:cNvSpPr>
            <p:nvPr/>
          </p:nvSpPr>
          <p:spPr bwMode="auto">
            <a:xfrm>
              <a:off x="863588" y="2282679"/>
              <a:ext cx="189154" cy="24622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kumimoji="0" lang="pl-PL" altLang="pl-PL" sz="1600" b="1" i="1" baseline="-25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0" lang="pl-PL" altLang="pl-PL" sz="2800" b="1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2771" name="Uziom"/>
            <p:cNvGrpSpPr/>
            <p:nvPr/>
          </p:nvGrpSpPr>
          <p:grpSpPr>
            <a:xfrm>
              <a:off x="1079612" y="2924944"/>
              <a:ext cx="252000" cy="72008"/>
              <a:chOff x="1079612" y="2924944"/>
              <a:chExt cx="252000" cy="72008"/>
            </a:xfrm>
          </p:grpSpPr>
          <p:cxnSp>
            <p:nvCxnSpPr>
              <p:cNvPr id="169" name="AutoShape 103"/>
              <p:cNvCxnSpPr>
                <a:cxnSpLocks noChangeShapeType="1"/>
              </p:cNvCxnSpPr>
              <p:nvPr/>
            </p:nvCxnSpPr>
            <p:spPr bwMode="auto">
              <a:xfrm>
                <a:off x="1079612" y="2924944"/>
                <a:ext cx="252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0" name="AutoShape 103"/>
              <p:cNvCxnSpPr>
                <a:cxnSpLocks noChangeShapeType="1"/>
              </p:cNvCxnSpPr>
              <p:nvPr/>
            </p:nvCxnSpPr>
            <p:spPr bwMode="auto">
              <a:xfrm>
                <a:off x="1115636" y="2960948"/>
                <a:ext cx="180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1" name="AutoShape 103"/>
              <p:cNvCxnSpPr>
                <a:cxnSpLocks noChangeShapeType="1"/>
              </p:cNvCxnSpPr>
              <p:nvPr/>
            </p:nvCxnSpPr>
            <p:spPr bwMode="auto">
              <a:xfrm>
                <a:off x="1151632" y="2996952"/>
                <a:ext cx="108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32785" name="Prądy_I0"/>
          <p:cNvGrpSpPr/>
          <p:nvPr/>
        </p:nvGrpSpPr>
        <p:grpSpPr>
          <a:xfrm>
            <a:off x="2447764" y="1310571"/>
            <a:ext cx="612068" cy="1146321"/>
            <a:chOff x="1259632" y="1310571"/>
            <a:chExt cx="612068" cy="1146321"/>
          </a:xfrm>
        </p:grpSpPr>
        <p:cxnSp>
          <p:nvCxnSpPr>
            <p:cNvPr id="150" name="AutoShape 103"/>
            <p:cNvCxnSpPr>
              <a:cxnSpLocks noChangeShapeType="1"/>
            </p:cNvCxnSpPr>
            <p:nvPr/>
          </p:nvCxnSpPr>
          <p:spPr bwMode="auto">
            <a:xfrm>
              <a:off x="1727700" y="1628800"/>
              <a:ext cx="144000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1" name="Text Box 106"/>
            <p:cNvSpPr txBox="1">
              <a:spLocks noChangeArrowheads="1"/>
            </p:cNvSpPr>
            <p:nvPr/>
          </p:nvSpPr>
          <p:spPr bwMode="auto">
            <a:xfrm>
              <a:off x="1660230" y="1310571"/>
              <a:ext cx="139462" cy="24622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400" b="1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kumimoji="0" lang="pl-PL" altLang="pl-PL" sz="1600" b="1" i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0" lang="pl-PL" altLang="pl-PL" sz="2800" b="1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7" name="AutoShape 103"/>
            <p:cNvCxnSpPr>
              <a:cxnSpLocks noChangeShapeType="1"/>
            </p:cNvCxnSpPr>
            <p:nvPr/>
          </p:nvCxnSpPr>
          <p:spPr bwMode="auto">
            <a:xfrm>
              <a:off x="1691696" y="2024844"/>
              <a:ext cx="144000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8" name="AutoShape 103"/>
            <p:cNvCxnSpPr>
              <a:cxnSpLocks noChangeShapeType="1"/>
            </p:cNvCxnSpPr>
            <p:nvPr/>
          </p:nvCxnSpPr>
          <p:spPr bwMode="auto">
            <a:xfrm>
              <a:off x="1691680" y="2456892"/>
              <a:ext cx="144000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3" name="Text Box 106"/>
            <p:cNvSpPr txBox="1">
              <a:spLocks noChangeArrowheads="1"/>
            </p:cNvSpPr>
            <p:nvPr/>
          </p:nvSpPr>
          <p:spPr bwMode="auto">
            <a:xfrm>
              <a:off x="1696234" y="1742619"/>
              <a:ext cx="139462" cy="24622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400" b="1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kumimoji="0" lang="pl-PL" altLang="pl-PL" sz="1600" b="1" i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0" lang="pl-PL" altLang="pl-PL" sz="2800" b="1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Text Box 106"/>
            <p:cNvSpPr txBox="1">
              <a:spLocks noChangeArrowheads="1"/>
            </p:cNvSpPr>
            <p:nvPr/>
          </p:nvSpPr>
          <p:spPr bwMode="auto">
            <a:xfrm>
              <a:off x="1691680" y="2174667"/>
              <a:ext cx="139462" cy="24622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400" b="1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kumimoji="0" lang="pl-PL" altLang="pl-PL" sz="1600" b="1" i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0" lang="pl-PL" altLang="pl-PL" sz="2800" b="1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5" name="AutoShape 103"/>
            <p:cNvCxnSpPr>
              <a:cxnSpLocks noChangeShapeType="1"/>
            </p:cNvCxnSpPr>
            <p:nvPr/>
          </p:nvCxnSpPr>
          <p:spPr bwMode="auto">
            <a:xfrm>
              <a:off x="1259632" y="2024844"/>
              <a:ext cx="324000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6" name="Text Box 106"/>
            <p:cNvSpPr txBox="1">
              <a:spLocks noChangeArrowheads="1"/>
            </p:cNvSpPr>
            <p:nvPr/>
          </p:nvSpPr>
          <p:spPr bwMode="auto">
            <a:xfrm>
              <a:off x="1259632" y="1742619"/>
              <a:ext cx="229230" cy="24622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400" b="1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3I</a:t>
              </a:r>
              <a:r>
                <a:rPr kumimoji="0" lang="pl-PL" altLang="pl-PL" sz="1600" b="1" i="1" baseline="-25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0" lang="pl-PL" altLang="pl-PL" sz="2800" b="1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Zwieranie"/>
          <p:cNvGrpSpPr/>
          <p:nvPr/>
        </p:nvGrpSpPr>
        <p:grpSpPr>
          <a:xfrm>
            <a:off x="6984268" y="1628800"/>
            <a:ext cx="216024" cy="828092"/>
            <a:chOff x="5796136" y="1628800"/>
            <a:chExt cx="216024" cy="828092"/>
          </a:xfrm>
        </p:grpSpPr>
        <p:cxnSp>
          <p:nvCxnSpPr>
            <p:cNvPr id="156" name="AutoShape 103"/>
            <p:cNvCxnSpPr>
              <a:cxnSpLocks noChangeShapeType="1"/>
            </p:cNvCxnSpPr>
            <p:nvPr/>
          </p:nvCxnSpPr>
          <p:spPr bwMode="auto">
            <a:xfrm flipV="1">
              <a:off x="6012160" y="1628800"/>
              <a:ext cx="0" cy="8280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2" name="AutoShape 103"/>
            <p:cNvCxnSpPr>
              <a:cxnSpLocks noChangeShapeType="1"/>
            </p:cNvCxnSpPr>
            <p:nvPr/>
          </p:nvCxnSpPr>
          <p:spPr bwMode="auto">
            <a:xfrm>
              <a:off x="5796136" y="2024844"/>
              <a:ext cx="21600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" name="AutoShape 103"/>
            <p:cNvCxnSpPr>
              <a:cxnSpLocks noChangeShapeType="1"/>
            </p:cNvCxnSpPr>
            <p:nvPr/>
          </p:nvCxnSpPr>
          <p:spPr bwMode="auto">
            <a:xfrm>
              <a:off x="5796136" y="1628800"/>
              <a:ext cx="21600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5" name="AutoShape 103"/>
            <p:cNvCxnSpPr>
              <a:cxnSpLocks noChangeShapeType="1"/>
            </p:cNvCxnSpPr>
            <p:nvPr/>
          </p:nvCxnSpPr>
          <p:spPr bwMode="auto">
            <a:xfrm>
              <a:off x="5796136" y="2456892"/>
              <a:ext cx="21600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2782" name="Poł_D"/>
          <p:cNvGrpSpPr/>
          <p:nvPr/>
        </p:nvGrpSpPr>
        <p:grpSpPr>
          <a:xfrm>
            <a:off x="5112060" y="1412776"/>
            <a:ext cx="1512168" cy="1044116"/>
            <a:chOff x="3923928" y="1412776"/>
            <a:chExt cx="1512168" cy="1044116"/>
          </a:xfrm>
        </p:grpSpPr>
        <p:cxnSp>
          <p:nvCxnSpPr>
            <p:cNvPr id="223" name="AutoShape 103"/>
            <p:cNvCxnSpPr>
              <a:cxnSpLocks noChangeShapeType="1"/>
            </p:cNvCxnSpPr>
            <p:nvPr/>
          </p:nvCxnSpPr>
          <p:spPr bwMode="auto">
            <a:xfrm>
              <a:off x="3923956" y="2456892"/>
              <a:ext cx="18000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7" name="AutoShape 103"/>
            <p:cNvCxnSpPr>
              <a:cxnSpLocks noChangeShapeType="1"/>
            </p:cNvCxnSpPr>
            <p:nvPr/>
          </p:nvCxnSpPr>
          <p:spPr bwMode="auto">
            <a:xfrm flipV="1">
              <a:off x="4103948" y="1628824"/>
              <a:ext cx="0" cy="1800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9" name="AutoShape 103"/>
            <p:cNvCxnSpPr>
              <a:cxnSpLocks noChangeShapeType="1"/>
            </p:cNvCxnSpPr>
            <p:nvPr/>
          </p:nvCxnSpPr>
          <p:spPr bwMode="auto">
            <a:xfrm>
              <a:off x="3924096" y="1412776"/>
              <a:ext cx="147600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0" name="AutoShape 103"/>
            <p:cNvCxnSpPr>
              <a:cxnSpLocks noChangeShapeType="1"/>
            </p:cNvCxnSpPr>
            <p:nvPr/>
          </p:nvCxnSpPr>
          <p:spPr bwMode="auto">
            <a:xfrm>
              <a:off x="4104092" y="1808820"/>
              <a:ext cx="129600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1" name="AutoShape 103"/>
            <p:cNvCxnSpPr>
              <a:cxnSpLocks noChangeShapeType="1"/>
            </p:cNvCxnSpPr>
            <p:nvPr/>
          </p:nvCxnSpPr>
          <p:spPr bwMode="auto">
            <a:xfrm>
              <a:off x="4104096" y="2240868"/>
              <a:ext cx="133200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2" name="AutoShape 103"/>
            <p:cNvCxnSpPr>
              <a:cxnSpLocks noChangeShapeType="1"/>
            </p:cNvCxnSpPr>
            <p:nvPr/>
          </p:nvCxnSpPr>
          <p:spPr bwMode="auto">
            <a:xfrm flipV="1">
              <a:off x="3923928" y="1412776"/>
              <a:ext cx="0" cy="10440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4" name="AutoShape 103"/>
            <p:cNvCxnSpPr>
              <a:cxnSpLocks noChangeShapeType="1"/>
            </p:cNvCxnSpPr>
            <p:nvPr/>
          </p:nvCxnSpPr>
          <p:spPr bwMode="auto">
            <a:xfrm flipV="1">
              <a:off x="5400092" y="1412776"/>
              <a:ext cx="0" cy="2160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" name="AutoShape 103"/>
            <p:cNvCxnSpPr>
              <a:cxnSpLocks noChangeShapeType="1"/>
            </p:cNvCxnSpPr>
            <p:nvPr/>
          </p:nvCxnSpPr>
          <p:spPr bwMode="auto">
            <a:xfrm flipV="1">
              <a:off x="5436096" y="2240892"/>
              <a:ext cx="0" cy="2160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6" name="AutoShape 103"/>
            <p:cNvCxnSpPr>
              <a:cxnSpLocks noChangeShapeType="1"/>
            </p:cNvCxnSpPr>
            <p:nvPr/>
          </p:nvCxnSpPr>
          <p:spPr bwMode="auto">
            <a:xfrm flipV="1">
              <a:off x="4103948" y="2024868"/>
              <a:ext cx="0" cy="2160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8" name="AutoShape 103"/>
            <p:cNvCxnSpPr>
              <a:cxnSpLocks noChangeShapeType="1"/>
            </p:cNvCxnSpPr>
            <p:nvPr/>
          </p:nvCxnSpPr>
          <p:spPr bwMode="auto">
            <a:xfrm flipV="1">
              <a:off x="5400092" y="1808820"/>
              <a:ext cx="0" cy="2160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2779" name="Poł_Y"/>
          <p:cNvGrpSpPr/>
          <p:nvPr/>
        </p:nvGrpSpPr>
        <p:grpSpPr>
          <a:xfrm>
            <a:off x="4391980" y="1628800"/>
            <a:ext cx="576064" cy="1332148"/>
            <a:chOff x="3203848" y="1628800"/>
            <a:chExt cx="576064" cy="1332148"/>
          </a:xfrm>
        </p:grpSpPr>
        <p:cxnSp>
          <p:nvCxnSpPr>
            <p:cNvPr id="173" name="AutoShape 103"/>
            <p:cNvCxnSpPr>
              <a:cxnSpLocks noChangeShapeType="1"/>
            </p:cNvCxnSpPr>
            <p:nvPr/>
          </p:nvCxnSpPr>
          <p:spPr bwMode="auto">
            <a:xfrm flipV="1">
              <a:off x="3203848" y="1628800"/>
              <a:ext cx="0" cy="8280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9" name="AutoShape 103"/>
            <p:cNvCxnSpPr>
              <a:cxnSpLocks noChangeShapeType="1"/>
            </p:cNvCxnSpPr>
            <p:nvPr/>
          </p:nvCxnSpPr>
          <p:spPr bwMode="auto">
            <a:xfrm flipV="1">
              <a:off x="3635896" y="2024844"/>
              <a:ext cx="0" cy="8640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80" name="Uziom"/>
            <p:cNvGrpSpPr/>
            <p:nvPr/>
          </p:nvGrpSpPr>
          <p:grpSpPr>
            <a:xfrm>
              <a:off x="3527912" y="2888940"/>
              <a:ext cx="252000" cy="72008"/>
              <a:chOff x="1079612" y="2924944"/>
              <a:chExt cx="252000" cy="72008"/>
            </a:xfrm>
          </p:grpSpPr>
          <p:cxnSp>
            <p:nvCxnSpPr>
              <p:cNvPr id="181" name="AutoShape 103"/>
              <p:cNvCxnSpPr>
                <a:cxnSpLocks noChangeShapeType="1"/>
              </p:cNvCxnSpPr>
              <p:nvPr/>
            </p:nvCxnSpPr>
            <p:spPr bwMode="auto">
              <a:xfrm>
                <a:off x="1079612" y="2924944"/>
                <a:ext cx="252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2" name="AutoShape 103"/>
              <p:cNvCxnSpPr>
                <a:cxnSpLocks noChangeShapeType="1"/>
              </p:cNvCxnSpPr>
              <p:nvPr/>
            </p:nvCxnSpPr>
            <p:spPr bwMode="auto">
              <a:xfrm>
                <a:off x="1115636" y="2960948"/>
                <a:ext cx="180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3" name="AutoShape 103"/>
              <p:cNvCxnSpPr>
                <a:cxnSpLocks noChangeShapeType="1"/>
              </p:cNvCxnSpPr>
              <p:nvPr/>
            </p:nvCxnSpPr>
            <p:spPr bwMode="auto">
              <a:xfrm>
                <a:off x="1151632" y="2996952"/>
                <a:ext cx="108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84" name="AutoShape 103"/>
            <p:cNvCxnSpPr>
              <a:cxnSpLocks noChangeShapeType="1"/>
            </p:cNvCxnSpPr>
            <p:nvPr/>
          </p:nvCxnSpPr>
          <p:spPr bwMode="auto">
            <a:xfrm>
              <a:off x="3419872" y="2024844"/>
              <a:ext cx="21600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" name="AutoShape 103"/>
            <p:cNvCxnSpPr>
              <a:cxnSpLocks noChangeShapeType="1"/>
            </p:cNvCxnSpPr>
            <p:nvPr/>
          </p:nvCxnSpPr>
          <p:spPr bwMode="auto">
            <a:xfrm>
              <a:off x="3275872" y="1916832"/>
              <a:ext cx="144000" cy="1080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2778" name="Uzw_Wtórn"/>
          <p:cNvGrpSpPr/>
          <p:nvPr/>
        </p:nvGrpSpPr>
        <p:grpSpPr>
          <a:xfrm>
            <a:off x="5292116" y="1413356"/>
            <a:ext cx="1692152" cy="1060492"/>
            <a:chOff x="4103984" y="1413356"/>
            <a:chExt cx="1692152" cy="1060492"/>
          </a:xfrm>
        </p:grpSpPr>
        <p:sp>
          <p:nvSpPr>
            <p:cNvPr id="232" name="Text Box 106"/>
            <p:cNvSpPr txBox="1">
              <a:spLocks noChangeArrowheads="1"/>
            </p:cNvSpPr>
            <p:nvPr/>
          </p:nvSpPr>
          <p:spPr bwMode="auto">
            <a:xfrm>
              <a:off x="5575048" y="1413356"/>
              <a:ext cx="179536" cy="2154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400" b="1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a”</a:t>
              </a:r>
              <a:endParaRPr kumimoji="0" lang="pl-PL" altLang="pl-PL" sz="2800" b="1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3" name="Text Box 106"/>
            <p:cNvSpPr txBox="1">
              <a:spLocks noChangeArrowheads="1"/>
            </p:cNvSpPr>
            <p:nvPr/>
          </p:nvSpPr>
          <p:spPr bwMode="auto">
            <a:xfrm>
              <a:off x="5570494" y="1809400"/>
              <a:ext cx="179536" cy="2154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400" b="1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b”</a:t>
              </a:r>
              <a:endParaRPr kumimoji="0" lang="pl-PL" altLang="pl-PL" sz="2800" b="1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4" name="Text Box 106"/>
            <p:cNvSpPr txBox="1">
              <a:spLocks noChangeArrowheads="1"/>
            </p:cNvSpPr>
            <p:nvPr/>
          </p:nvSpPr>
          <p:spPr bwMode="auto">
            <a:xfrm>
              <a:off x="5565430" y="2241448"/>
              <a:ext cx="169918" cy="2154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400" b="1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c”</a:t>
              </a:r>
              <a:endParaRPr kumimoji="0" lang="pl-PL" altLang="pl-PL" sz="2800" b="1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9" name="AutoShape 103"/>
            <p:cNvCxnSpPr>
              <a:cxnSpLocks noChangeShapeType="1"/>
            </p:cNvCxnSpPr>
            <p:nvPr/>
          </p:nvCxnSpPr>
          <p:spPr bwMode="auto">
            <a:xfrm>
              <a:off x="5400092" y="2024844"/>
              <a:ext cx="36000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0" name="AutoShape 103"/>
            <p:cNvCxnSpPr>
              <a:cxnSpLocks noChangeShapeType="1"/>
            </p:cNvCxnSpPr>
            <p:nvPr/>
          </p:nvCxnSpPr>
          <p:spPr bwMode="auto">
            <a:xfrm>
              <a:off x="5400092" y="1628800"/>
              <a:ext cx="36000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1" name="AutoShape 103"/>
            <p:cNvCxnSpPr>
              <a:cxnSpLocks noChangeShapeType="1"/>
            </p:cNvCxnSpPr>
            <p:nvPr/>
          </p:nvCxnSpPr>
          <p:spPr bwMode="auto">
            <a:xfrm>
              <a:off x="5400092" y="2456892"/>
              <a:ext cx="36000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89" name="Uzwojenie"/>
            <p:cNvGrpSpPr/>
            <p:nvPr/>
          </p:nvGrpSpPr>
          <p:grpSpPr>
            <a:xfrm>
              <a:off x="4103984" y="1520788"/>
              <a:ext cx="1692152" cy="124968"/>
              <a:chOff x="4932080" y="1844824"/>
              <a:chExt cx="1692152" cy="124968"/>
            </a:xfrm>
          </p:grpSpPr>
          <p:grpSp>
            <p:nvGrpSpPr>
              <p:cNvPr id="190" name="Cewka"/>
              <p:cNvGrpSpPr/>
              <p:nvPr/>
            </p:nvGrpSpPr>
            <p:grpSpPr>
              <a:xfrm>
                <a:off x="5292080" y="1844824"/>
                <a:ext cx="579732" cy="108000"/>
                <a:chOff x="5292080" y="1844824"/>
                <a:chExt cx="579732" cy="108000"/>
              </a:xfrm>
            </p:grpSpPr>
            <p:sp>
              <p:nvSpPr>
                <p:cNvPr id="195" name="Arc 108"/>
                <p:cNvSpPr>
                  <a:spLocks/>
                </p:cNvSpPr>
                <p:nvPr/>
              </p:nvSpPr>
              <p:spPr bwMode="auto">
                <a:xfrm>
                  <a:off x="5727812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96" name="Arc 108"/>
                <p:cNvSpPr>
                  <a:spLocks/>
                </p:cNvSpPr>
                <p:nvPr/>
              </p:nvSpPr>
              <p:spPr bwMode="auto">
                <a:xfrm>
                  <a:off x="5580112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97" name="Arc 108"/>
                <p:cNvSpPr>
                  <a:spLocks/>
                </p:cNvSpPr>
                <p:nvPr/>
              </p:nvSpPr>
              <p:spPr bwMode="auto">
                <a:xfrm>
                  <a:off x="5436096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98" name="Arc 108"/>
                <p:cNvSpPr>
                  <a:spLocks/>
                </p:cNvSpPr>
                <p:nvPr/>
              </p:nvSpPr>
              <p:spPr bwMode="auto">
                <a:xfrm>
                  <a:off x="5292080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cxnSp>
            <p:nvCxnSpPr>
              <p:cNvPr id="191" name="AutoShape 103"/>
              <p:cNvCxnSpPr>
                <a:cxnSpLocks noChangeShapeType="1"/>
              </p:cNvCxnSpPr>
              <p:nvPr/>
            </p:nvCxnSpPr>
            <p:spPr bwMode="auto">
              <a:xfrm>
                <a:off x="4932080" y="1952836"/>
                <a:ext cx="360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2" name="AutoShape 103"/>
              <p:cNvCxnSpPr>
                <a:cxnSpLocks noChangeShapeType="1"/>
              </p:cNvCxnSpPr>
              <p:nvPr/>
            </p:nvCxnSpPr>
            <p:spPr bwMode="auto">
              <a:xfrm>
                <a:off x="5868192" y="1952836"/>
                <a:ext cx="360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93" name="Oval 102"/>
              <p:cNvSpPr>
                <a:spLocks noChangeArrowheads="1"/>
              </p:cNvSpPr>
              <p:nvPr/>
            </p:nvSpPr>
            <p:spPr bwMode="auto">
              <a:xfrm>
                <a:off x="6588232" y="1933792"/>
                <a:ext cx="36000" cy="36000"/>
              </a:xfrm>
              <a:prstGeom prst="ellipse">
                <a:avLst/>
              </a:prstGeom>
              <a:solidFill>
                <a:schemeClr val="tx2"/>
              </a:solidFill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99" name="Uzwojenie"/>
            <p:cNvGrpSpPr/>
            <p:nvPr/>
          </p:nvGrpSpPr>
          <p:grpSpPr>
            <a:xfrm>
              <a:off x="4103984" y="1916832"/>
              <a:ext cx="1692152" cy="124968"/>
              <a:chOff x="4932080" y="1844824"/>
              <a:chExt cx="1692152" cy="124968"/>
            </a:xfrm>
          </p:grpSpPr>
          <p:grpSp>
            <p:nvGrpSpPr>
              <p:cNvPr id="200" name="Cewka"/>
              <p:cNvGrpSpPr/>
              <p:nvPr/>
            </p:nvGrpSpPr>
            <p:grpSpPr>
              <a:xfrm>
                <a:off x="5292080" y="1844824"/>
                <a:ext cx="579732" cy="108000"/>
                <a:chOff x="5292080" y="1844824"/>
                <a:chExt cx="579732" cy="108000"/>
              </a:xfrm>
            </p:grpSpPr>
            <p:sp>
              <p:nvSpPr>
                <p:cNvPr id="205" name="Arc 108"/>
                <p:cNvSpPr>
                  <a:spLocks/>
                </p:cNvSpPr>
                <p:nvPr/>
              </p:nvSpPr>
              <p:spPr bwMode="auto">
                <a:xfrm>
                  <a:off x="5727812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06" name="Arc 108"/>
                <p:cNvSpPr>
                  <a:spLocks/>
                </p:cNvSpPr>
                <p:nvPr/>
              </p:nvSpPr>
              <p:spPr bwMode="auto">
                <a:xfrm>
                  <a:off x="5580112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07" name="Arc 108"/>
                <p:cNvSpPr>
                  <a:spLocks/>
                </p:cNvSpPr>
                <p:nvPr/>
              </p:nvSpPr>
              <p:spPr bwMode="auto">
                <a:xfrm>
                  <a:off x="5436096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08" name="Arc 108"/>
                <p:cNvSpPr>
                  <a:spLocks/>
                </p:cNvSpPr>
                <p:nvPr/>
              </p:nvSpPr>
              <p:spPr bwMode="auto">
                <a:xfrm>
                  <a:off x="5292080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cxnSp>
            <p:nvCxnSpPr>
              <p:cNvPr id="201" name="AutoShape 103"/>
              <p:cNvCxnSpPr>
                <a:cxnSpLocks noChangeShapeType="1"/>
              </p:cNvCxnSpPr>
              <p:nvPr/>
            </p:nvCxnSpPr>
            <p:spPr bwMode="auto">
              <a:xfrm>
                <a:off x="4932080" y="1952836"/>
                <a:ext cx="360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2" name="AutoShape 103"/>
              <p:cNvCxnSpPr>
                <a:cxnSpLocks noChangeShapeType="1"/>
              </p:cNvCxnSpPr>
              <p:nvPr/>
            </p:nvCxnSpPr>
            <p:spPr bwMode="auto">
              <a:xfrm>
                <a:off x="5868192" y="1952836"/>
                <a:ext cx="360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3" name="Oval 102"/>
              <p:cNvSpPr>
                <a:spLocks noChangeArrowheads="1"/>
              </p:cNvSpPr>
              <p:nvPr/>
            </p:nvSpPr>
            <p:spPr bwMode="auto">
              <a:xfrm>
                <a:off x="6588232" y="1933792"/>
                <a:ext cx="36000" cy="36000"/>
              </a:xfrm>
              <a:prstGeom prst="ellipse">
                <a:avLst/>
              </a:prstGeom>
              <a:solidFill>
                <a:schemeClr val="tx2"/>
              </a:solidFill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</p:grpSp>
        <p:grpSp>
          <p:nvGrpSpPr>
            <p:cNvPr id="209" name="Uzwojenie"/>
            <p:cNvGrpSpPr/>
            <p:nvPr/>
          </p:nvGrpSpPr>
          <p:grpSpPr>
            <a:xfrm>
              <a:off x="4103984" y="2348880"/>
              <a:ext cx="1692148" cy="124968"/>
              <a:chOff x="4932080" y="1844824"/>
              <a:chExt cx="1692148" cy="124968"/>
            </a:xfrm>
          </p:grpSpPr>
          <p:grpSp>
            <p:nvGrpSpPr>
              <p:cNvPr id="210" name="Cewka"/>
              <p:cNvGrpSpPr/>
              <p:nvPr/>
            </p:nvGrpSpPr>
            <p:grpSpPr>
              <a:xfrm>
                <a:off x="5292080" y="1844824"/>
                <a:ext cx="579732" cy="108000"/>
                <a:chOff x="5292080" y="1844824"/>
                <a:chExt cx="579732" cy="108000"/>
              </a:xfrm>
            </p:grpSpPr>
            <p:sp>
              <p:nvSpPr>
                <p:cNvPr id="215" name="Arc 108"/>
                <p:cNvSpPr>
                  <a:spLocks/>
                </p:cNvSpPr>
                <p:nvPr/>
              </p:nvSpPr>
              <p:spPr bwMode="auto">
                <a:xfrm>
                  <a:off x="5727812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16" name="Arc 108"/>
                <p:cNvSpPr>
                  <a:spLocks/>
                </p:cNvSpPr>
                <p:nvPr/>
              </p:nvSpPr>
              <p:spPr bwMode="auto">
                <a:xfrm>
                  <a:off x="5580112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17" name="Arc 108"/>
                <p:cNvSpPr>
                  <a:spLocks/>
                </p:cNvSpPr>
                <p:nvPr/>
              </p:nvSpPr>
              <p:spPr bwMode="auto">
                <a:xfrm>
                  <a:off x="5436096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18" name="Arc 108"/>
                <p:cNvSpPr>
                  <a:spLocks/>
                </p:cNvSpPr>
                <p:nvPr/>
              </p:nvSpPr>
              <p:spPr bwMode="auto">
                <a:xfrm>
                  <a:off x="5292080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cxnSp>
            <p:nvCxnSpPr>
              <p:cNvPr id="211" name="AutoShape 103"/>
              <p:cNvCxnSpPr>
                <a:cxnSpLocks noChangeShapeType="1"/>
              </p:cNvCxnSpPr>
              <p:nvPr/>
            </p:nvCxnSpPr>
            <p:spPr bwMode="auto">
              <a:xfrm>
                <a:off x="4932080" y="1952836"/>
                <a:ext cx="360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" name="AutoShape 103"/>
              <p:cNvCxnSpPr>
                <a:cxnSpLocks noChangeShapeType="1"/>
              </p:cNvCxnSpPr>
              <p:nvPr/>
            </p:nvCxnSpPr>
            <p:spPr bwMode="auto">
              <a:xfrm>
                <a:off x="5868192" y="1952836"/>
                <a:ext cx="360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3" name="Oval 102"/>
              <p:cNvSpPr>
                <a:spLocks noChangeArrowheads="1"/>
              </p:cNvSpPr>
              <p:nvPr/>
            </p:nvSpPr>
            <p:spPr bwMode="auto">
              <a:xfrm>
                <a:off x="6588228" y="1933792"/>
                <a:ext cx="36000" cy="36000"/>
              </a:xfrm>
              <a:prstGeom prst="ellipse">
                <a:avLst/>
              </a:prstGeom>
              <a:solidFill>
                <a:schemeClr val="tx2"/>
              </a:solidFill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32776" name="Uzw_Pierw"/>
          <p:cNvGrpSpPr/>
          <p:nvPr/>
        </p:nvGrpSpPr>
        <p:grpSpPr>
          <a:xfrm>
            <a:off x="3059832" y="1413356"/>
            <a:ext cx="1332152" cy="1060492"/>
            <a:chOff x="1871700" y="1413356"/>
            <a:chExt cx="1332152" cy="1060492"/>
          </a:xfrm>
        </p:grpSpPr>
        <p:sp>
          <p:nvSpPr>
            <p:cNvPr id="186" name="Text Box 106"/>
            <p:cNvSpPr txBox="1">
              <a:spLocks noChangeArrowheads="1"/>
            </p:cNvSpPr>
            <p:nvPr/>
          </p:nvSpPr>
          <p:spPr bwMode="auto">
            <a:xfrm>
              <a:off x="2046656" y="1413356"/>
              <a:ext cx="149080" cy="2154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400" b="1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a’</a:t>
              </a:r>
              <a:endParaRPr kumimoji="0" lang="pl-PL" altLang="pl-PL" sz="2800" b="1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7" name="Text Box 106"/>
            <p:cNvSpPr txBox="1">
              <a:spLocks noChangeArrowheads="1"/>
            </p:cNvSpPr>
            <p:nvPr/>
          </p:nvSpPr>
          <p:spPr bwMode="auto">
            <a:xfrm>
              <a:off x="2042102" y="1809400"/>
              <a:ext cx="149080" cy="2154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kumimoji="0" lang="pl-PL" altLang="pl-PL" sz="1400" b="1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’</a:t>
              </a:r>
              <a:endParaRPr kumimoji="0" lang="pl-PL" altLang="pl-PL" sz="2800" b="1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8" name="Text Box 106"/>
            <p:cNvSpPr txBox="1">
              <a:spLocks noChangeArrowheads="1"/>
            </p:cNvSpPr>
            <p:nvPr/>
          </p:nvSpPr>
          <p:spPr bwMode="auto">
            <a:xfrm>
              <a:off x="2037038" y="2241448"/>
              <a:ext cx="139462" cy="2154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kumimoji="0" lang="pl-PL" altLang="pl-PL" sz="1400" b="1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’</a:t>
              </a:r>
              <a:endParaRPr kumimoji="0" lang="pl-PL" altLang="pl-PL" sz="2800" b="1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2769" name="Uzwojenie"/>
            <p:cNvGrpSpPr/>
            <p:nvPr/>
          </p:nvGrpSpPr>
          <p:grpSpPr>
            <a:xfrm>
              <a:off x="1871700" y="1520788"/>
              <a:ext cx="1332152" cy="124968"/>
              <a:chOff x="4896040" y="1844824"/>
              <a:chExt cx="1332152" cy="124968"/>
            </a:xfrm>
          </p:grpSpPr>
          <p:grpSp>
            <p:nvGrpSpPr>
              <p:cNvPr id="32768" name="Cewka"/>
              <p:cNvGrpSpPr/>
              <p:nvPr/>
            </p:nvGrpSpPr>
            <p:grpSpPr>
              <a:xfrm>
                <a:off x="5292080" y="1844824"/>
                <a:ext cx="579732" cy="108000"/>
                <a:chOff x="5292080" y="1844824"/>
                <a:chExt cx="579732" cy="108000"/>
              </a:xfrm>
            </p:grpSpPr>
            <p:sp>
              <p:nvSpPr>
                <p:cNvPr id="105" name="Arc 108"/>
                <p:cNvSpPr>
                  <a:spLocks/>
                </p:cNvSpPr>
                <p:nvPr/>
              </p:nvSpPr>
              <p:spPr bwMode="auto">
                <a:xfrm>
                  <a:off x="5727812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9" name="Arc 108"/>
                <p:cNvSpPr>
                  <a:spLocks/>
                </p:cNvSpPr>
                <p:nvPr/>
              </p:nvSpPr>
              <p:spPr bwMode="auto">
                <a:xfrm>
                  <a:off x="5580112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0" name="Arc 108"/>
                <p:cNvSpPr>
                  <a:spLocks/>
                </p:cNvSpPr>
                <p:nvPr/>
              </p:nvSpPr>
              <p:spPr bwMode="auto">
                <a:xfrm>
                  <a:off x="5436096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1" name="Arc 108"/>
                <p:cNvSpPr>
                  <a:spLocks/>
                </p:cNvSpPr>
                <p:nvPr/>
              </p:nvSpPr>
              <p:spPr bwMode="auto">
                <a:xfrm>
                  <a:off x="5292080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cxnSp>
            <p:nvCxnSpPr>
              <p:cNvPr id="114" name="AutoShape 103"/>
              <p:cNvCxnSpPr>
                <a:cxnSpLocks noChangeShapeType="1"/>
              </p:cNvCxnSpPr>
              <p:nvPr/>
            </p:nvCxnSpPr>
            <p:spPr bwMode="auto">
              <a:xfrm>
                <a:off x="4932080" y="1952836"/>
                <a:ext cx="360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5" name="AutoShape 103"/>
              <p:cNvCxnSpPr>
                <a:cxnSpLocks noChangeShapeType="1"/>
              </p:cNvCxnSpPr>
              <p:nvPr/>
            </p:nvCxnSpPr>
            <p:spPr bwMode="auto">
              <a:xfrm>
                <a:off x="5868192" y="1952836"/>
                <a:ext cx="360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6" name="Oval 102"/>
              <p:cNvSpPr>
                <a:spLocks noChangeArrowheads="1"/>
              </p:cNvSpPr>
              <p:nvPr/>
            </p:nvSpPr>
            <p:spPr bwMode="auto">
              <a:xfrm>
                <a:off x="4896040" y="1933792"/>
                <a:ext cx="36000" cy="36000"/>
              </a:xfrm>
              <a:prstGeom prst="ellipse">
                <a:avLst/>
              </a:prstGeom>
              <a:solidFill>
                <a:schemeClr val="tx2"/>
              </a:solidFill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29" name="Uzwojenie"/>
            <p:cNvGrpSpPr/>
            <p:nvPr/>
          </p:nvGrpSpPr>
          <p:grpSpPr>
            <a:xfrm>
              <a:off x="1871700" y="1916832"/>
              <a:ext cx="1332152" cy="124968"/>
              <a:chOff x="4896040" y="1844824"/>
              <a:chExt cx="1332152" cy="124968"/>
            </a:xfrm>
          </p:grpSpPr>
          <p:grpSp>
            <p:nvGrpSpPr>
              <p:cNvPr id="130" name="Cewka"/>
              <p:cNvGrpSpPr/>
              <p:nvPr/>
            </p:nvGrpSpPr>
            <p:grpSpPr>
              <a:xfrm>
                <a:off x="5292080" y="1844824"/>
                <a:ext cx="579732" cy="108000"/>
                <a:chOff x="5292080" y="1844824"/>
                <a:chExt cx="579732" cy="108000"/>
              </a:xfrm>
            </p:grpSpPr>
            <p:sp>
              <p:nvSpPr>
                <p:cNvPr id="135" name="Arc 108"/>
                <p:cNvSpPr>
                  <a:spLocks/>
                </p:cNvSpPr>
                <p:nvPr/>
              </p:nvSpPr>
              <p:spPr bwMode="auto">
                <a:xfrm>
                  <a:off x="5727812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6" name="Arc 108"/>
                <p:cNvSpPr>
                  <a:spLocks/>
                </p:cNvSpPr>
                <p:nvPr/>
              </p:nvSpPr>
              <p:spPr bwMode="auto">
                <a:xfrm>
                  <a:off x="5580112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7" name="Arc 108"/>
                <p:cNvSpPr>
                  <a:spLocks/>
                </p:cNvSpPr>
                <p:nvPr/>
              </p:nvSpPr>
              <p:spPr bwMode="auto">
                <a:xfrm>
                  <a:off x="5436096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8" name="Arc 108"/>
                <p:cNvSpPr>
                  <a:spLocks/>
                </p:cNvSpPr>
                <p:nvPr/>
              </p:nvSpPr>
              <p:spPr bwMode="auto">
                <a:xfrm>
                  <a:off x="5292080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cxnSp>
            <p:nvCxnSpPr>
              <p:cNvPr id="131" name="AutoShape 103"/>
              <p:cNvCxnSpPr>
                <a:cxnSpLocks noChangeShapeType="1"/>
              </p:cNvCxnSpPr>
              <p:nvPr/>
            </p:nvCxnSpPr>
            <p:spPr bwMode="auto">
              <a:xfrm>
                <a:off x="4932080" y="1952836"/>
                <a:ext cx="360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" name="AutoShape 103"/>
              <p:cNvCxnSpPr>
                <a:cxnSpLocks noChangeShapeType="1"/>
              </p:cNvCxnSpPr>
              <p:nvPr/>
            </p:nvCxnSpPr>
            <p:spPr bwMode="auto">
              <a:xfrm>
                <a:off x="5868192" y="1952836"/>
                <a:ext cx="360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3" name="Oval 102"/>
              <p:cNvSpPr>
                <a:spLocks noChangeArrowheads="1"/>
              </p:cNvSpPr>
              <p:nvPr/>
            </p:nvSpPr>
            <p:spPr bwMode="auto">
              <a:xfrm>
                <a:off x="4896040" y="1933792"/>
                <a:ext cx="36000" cy="36000"/>
              </a:xfrm>
              <a:prstGeom prst="ellipse">
                <a:avLst/>
              </a:prstGeom>
              <a:solidFill>
                <a:schemeClr val="tx2"/>
              </a:solidFill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39" name="Uzwojenie"/>
            <p:cNvGrpSpPr/>
            <p:nvPr/>
          </p:nvGrpSpPr>
          <p:grpSpPr>
            <a:xfrm>
              <a:off x="1871700" y="2348880"/>
              <a:ext cx="1332152" cy="124968"/>
              <a:chOff x="4896040" y="1844824"/>
              <a:chExt cx="1332152" cy="124968"/>
            </a:xfrm>
          </p:grpSpPr>
          <p:grpSp>
            <p:nvGrpSpPr>
              <p:cNvPr id="140" name="Cewka"/>
              <p:cNvGrpSpPr/>
              <p:nvPr/>
            </p:nvGrpSpPr>
            <p:grpSpPr>
              <a:xfrm>
                <a:off x="5292080" y="1844824"/>
                <a:ext cx="579732" cy="108000"/>
                <a:chOff x="5292080" y="1844824"/>
                <a:chExt cx="579732" cy="108000"/>
              </a:xfrm>
            </p:grpSpPr>
            <p:sp>
              <p:nvSpPr>
                <p:cNvPr id="145" name="Arc 108"/>
                <p:cNvSpPr>
                  <a:spLocks/>
                </p:cNvSpPr>
                <p:nvPr/>
              </p:nvSpPr>
              <p:spPr bwMode="auto">
                <a:xfrm>
                  <a:off x="5727812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6" name="Arc 108"/>
                <p:cNvSpPr>
                  <a:spLocks/>
                </p:cNvSpPr>
                <p:nvPr/>
              </p:nvSpPr>
              <p:spPr bwMode="auto">
                <a:xfrm>
                  <a:off x="5580112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7" name="Arc 108"/>
                <p:cNvSpPr>
                  <a:spLocks/>
                </p:cNvSpPr>
                <p:nvPr/>
              </p:nvSpPr>
              <p:spPr bwMode="auto">
                <a:xfrm>
                  <a:off x="5436096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8" name="Arc 108"/>
                <p:cNvSpPr>
                  <a:spLocks/>
                </p:cNvSpPr>
                <p:nvPr/>
              </p:nvSpPr>
              <p:spPr bwMode="auto">
                <a:xfrm>
                  <a:off x="5292080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cxnSp>
            <p:nvCxnSpPr>
              <p:cNvPr id="141" name="AutoShape 103"/>
              <p:cNvCxnSpPr>
                <a:cxnSpLocks noChangeShapeType="1"/>
              </p:cNvCxnSpPr>
              <p:nvPr/>
            </p:nvCxnSpPr>
            <p:spPr bwMode="auto">
              <a:xfrm>
                <a:off x="4932080" y="1952836"/>
                <a:ext cx="360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2" name="AutoShape 103"/>
              <p:cNvCxnSpPr>
                <a:cxnSpLocks noChangeShapeType="1"/>
              </p:cNvCxnSpPr>
              <p:nvPr/>
            </p:nvCxnSpPr>
            <p:spPr bwMode="auto">
              <a:xfrm>
                <a:off x="5868192" y="1952836"/>
                <a:ext cx="360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43" name="Oval 102"/>
              <p:cNvSpPr>
                <a:spLocks noChangeArrowheads="1"/>
              </p:cNvSpPr>
              <p:nvPr/>
            </p:nvSpPr>
            <p:spPr bwMode="auto">
              <a:xfrm>
                <a:off x="4896040" y="1933792"/>
                <a:ext cx="36000" cy="36000"/>
              </a:xfrm>
              <a:prstGeom prst="ellipse">
                <a:avLst/>
              </a:prstGeom>
              <a:solidFill>
                <a:schemeClr val="tx2"/>
              </a:solidFill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80" name="Txt_Próba"/>
          <p:cNvSpPr>
            <a:spLocks noChangeArrowheads="1"/>
          </p:cNvSpPr>
          <p:nvPr/>
        </p:nvSpPr>
        <p:spPr bwMode="auto">
          <a:xfrm>
            <a:off x="2051720" y="888975"/>
            <a:ext cx="42864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 smtClean="0">
                <a:solidFill>
                  <a:srgbClr val="0070C0"/>
                </a:solidFill>
                <a:latin typeface="Times New Roman" pitchFamily="18" charset="0"/>
              </a:rPr>
              <a:t>Próba zwarcia do wyznaczenia reaktancji  zerowej </a:t>
            </a:r>
            <a:endParaRPr kumimoji="0" lang="pl-PL" altLang="pl-PL" sz="1600" b="1" i="1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7" name="Tytuł"/>
          <p:cNvSpPr txBox="1">
            <a:spLocks noChangeArrowheads="1"/>
          </p:cNvSpPr>
          <p:nvPr/>
        </p:nvSpPr>
        <p:spPr bwMode="auto">
          <a:xfrm>
            <a:off x="2153870" y="260648"/>
            <a:ext cx="488595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Pomiar  reaktancji  transformatora  dla składowej zerowej</a:t>
            </a:r>
            <a:endParaRPr kumimoji="1" lang="pl-PL" sz="1400" b="1" i="1" ker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36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/>
      <p:bldP spid="8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Sch_Zer_Trf"/>
          <p:cNvGrpSpPr/>
          <p:nvPr/>
        </p:nvGrpSpPr>
        <p:grpSpPr>
          <a:xfrm>
            <a:off x="6300192" y="4298903"/>
            <a:ext cx="1980220" cy="1362237"/>
            <a:chOff x="4499988" y="4298903"/>
            <a:chExt cx="1980220" cy="1362237"/>
          </a:xfrm>
        </p:grpSpPr>
        <p:sp>
          <p:nvSpPr>
            <p:cNvPr id="286" name="Oval 102"/>
            <p:cNvSpPr>
              <a:spLocks noChangeArrowheads="1"/>
            </p:cNvSpPr>
            <p:nvPr/>
          </p:nvSpPr>
          <p:spPr bwMode="auto">
            <a:xfrm>
              <a:off x="6048164" y="4653136"/>
              <a:ext cx="36000" cy="36000"/>
            </a:xfrm>
            <a:prstGeom prst="ellipse">
              <a:avLst/>
            </a:prstGeom>
            <a:solidFill>
              <a:schemeClr val="tx2"/>
            </a:solidFill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cxnSp>
          <p:nvCxnSpPr>
            <p:cNvPr id="285" name="AutoShape 103"/>
            <p:cNvCxnSpPr>
              <a:cxnSpLocks noChangeShapeType="1"/>
            </p:cNvCxnSpPr>
            <p:nvPr/>
          </p:nvCxnSpPr>
          <p:spPr bwMode="auto">
            <a:xfrm rot="5400000">
              <a:off x="5346140" y="5175140"/>
              <a:ext cx="97200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5" name="AutoShape 103"/>
            <p:cNvCxnSpPr>
              <a:cxnSpLocks noChangeShapeType="1"/>
            </p:cNvCxnSpPr>
            <p:nvPr/>
          </p:nvCxnSpPr>
          <p:spPr bwMode="auto">
            <a:xfrm>
              <a:off x="4572000" y="5655441"/>
              <a:ext cx="190800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8" name="Text Box 106"/>
                <p:cNvSpPr txBox="1">
                  <a:spLocks noChangeArrowheads="1"/>
                </p:cNvSpPr>
                <p:nvPr/>
              </p:nvSpPr>
              <p:spPr bwMode="auto">
                <a:xfrm>
                  <a:off x="4716012" y="4298903"/>
                  <a:ext cx="1092543" cy="246221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ts val="1000"/>
                    </a:spcAft>
                    <a:buClrTx/>
                    <a:buFontTx/>
                    <a:buNone/>
                  </a:pPr>
                  <a:r>
                    <a:rPr kumimoji="0" lang="pl-PL" altLang="pl-PL" sz="1600" b="1" i="1" smtClean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kumimoji="0" lang="pl-PL" altLang="pl-PL" sz="1600" b="1" i="1" baseline="-25000" smtClean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0T</a:t>
                  </a:r>
                  <a14:m>
                    <m:oMath xmlns:m="http://schemas.openxmlformats.org/officeDocument/2006/math">
                      <m:r>
                        <a:rPr kumimoji="0" lang="pl-PL" altLang="pl-PL" sz="16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≈</m:t>
                      </m:r>
                      <m:r>
                        <m:rPr>
                          <m:nor/>
                        </m:rPr>
                        <a:rPr kumimoji="0" lang="pl-PL" altLang="pl-PL" sz="1600" b="1" i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0,8 </m:t>
                      </m:r>
                      <m:r>
                        <m:rPr>
                          <m:nor/>
                        </m:rPr>
                        <a:rPr kumimoji="0" lang="pl-PL" altLang="pl-PL" sz="1600" b="1" i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kumimoji="0" lang="pl-PL" altLang="pl-PL" sz="1600" b="1" i="1" baseline="-2500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kumimoji="0" lang="pl-PL" altLang="pl-PL" sz="1600" b="1" i="1" baseline="-2500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</m:oMath>
                  </a14:m>
                  <a:endParaRPr kumimoji="0" lang="pl-PL" altLang="pl-PL" sz="1600" b="1">
                    <a:solidFill>
                      <a:srgbClr val="0070C0"/>
                    </a:solidFill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8" name="Text 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16012" y="4298903"/>
                  <a:ext cx="1092543" cy="24622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1732" t="-24390" r="-2793" b="-48780"/>
                  </a:stretch>
                </a:blipFill>
                <a:ln>
                  <a:noFill/>
                </a:ln>
                <a:extLst/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9" name="Uzwojenie"/>
            <p:cNvGrpSpPr/>
            <p:nvPr/>
          </p:nvGrpSpPr>
          <p:grpSpPr>
            <a:xfrm>
              <a:off x="4499988" y="4575321"/>
              <a:ext cx="1332152" cy="124968"/>
              <a:chOff x="4896040" y="1844824"/>
              <a:chExt cx="1332152" cy="124968"/>
            </a:xfrm>
          </p:grpSpPr>
          <p:grpSp>
            <p:nvGrpSpPr>
              <p:cNvPr id="277" name="Cewka"/>
              <p:cNvGrpSpPr/>
              <p:nvPr/>
            </p:nvGrpSpPr>
            <p:grpSpPr>
              <a:xfrm>
                <a:off x="5292080" y="1844824"/>
                <a:ext cx="579732" cy="108000"/>
                <a:chOff x="5292080" y="1844824"/>
                <a:chExt cx="579732" cy="108000"/>
              </a:xfrm>
            </p:grpSpPr>
            <p:sp>
              <p:nvSpPr>
                <p:cNvPr id="281" name="Arc 108"/>
                <p:cNvSpPr>
                  <a:spLocks/>
                </p:cNvSpPr>
                <p:nvPr/>
              </p:nvSpPr>
              <p:spPr bwMode="auto">
                <a:xfrm>
                  <a:off x="5727812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82" name="Arc 108"/>
                <p:cNvSpPr>
                  <a:spLocks/>
                </p:cNvSpPr>
                <p:nvPr/>
              </p:nvSpPr>
              <p:spPr bwMode="auto">
                <a:xfrm>
                  <a:off x="5580112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83" name="Arc 108"/>
                <p:cNvSpPr>
                  <a:spLocks/>
                </p:cNvSpPr>
                <p:nvPr/>
              </p:nvSpPr>
              <p:spPr bwMode="auto">
                <a:xfrm>
                  <a:off x="5436096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84" name="Arc 108"/>
                <p:cNvSpPr>
                  <a:spLocks/>
                </p:cNvSpPr>
                <p:nvPr/>
              </p:nvSpPr>
              <p:spPr bwMode="auto">
                <a:xfrm>
                  <a:off x="5292080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cxnSp>
            <p:nvCxnSpPr>
              <p:cNvPr id="278" name="AutoShape 103"/>
              <p:cNvCxnSpPr>
                <a:cxnSpLocks noChangeShapeType="1"/>
              </p:cNvCxnSpPr>
              <p:nvPr/>
            </p:nvCxnSpPr>
            <p:spPr bwMode="auto">
              <a:xfrm>
                <a:off x="4932080" y="1952836"/>
                <a:ext cx="360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9" name="AutoShape 103"/>
              <p:cNvCxnSpPr>
                <a:cxnSpLocks noChangeShapeType="1"/>
              </p:cNvCxnSpPr>
              <p:nvPr/>
            </p:nvCxnSpPr>
            <p:spPr bwMode="auto">
              <a:xfrm>
                <a:off x="5868192" y="1952836"/>
                <a:ext cx="360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80" name="Oval 102"/>
              <p:cNvSpPr>
                <a:spLocks noChangeArrowheads="1"/>
              </p:cNvSpPr>
              <p:nvPr/>
            </p:nvSpPr>
            <p:spPr bwMode="auto">
              <a:xfrm>
                <a:off x="4896040" y="1933792"/>
                <a:ext cx="36000" cy="36000"/>
              </a:xfrm>
              <a:prstGeom prst="ellipse">
                <a:avLst/>
              </a:prstGeom>
              <a:solidFill>
                <a:schemeClr val="tx2"/>
              </a:solidFill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</p:grpSp>
        <p:grpSp>
          <p:nvGrpSpPr>
            <p:cNvPr id="260" name="Uzwojenie"/>
            <p:cNvGrpSpPr/>
            <p:nvPr/>
          </p:nvGrpSpPr>
          <p:grpSpPr>
            <a:xfrm>
              <a:off x="6084208" y="4666377"/>
              <a:ext cx="396000" cy="36000"/>
              <a:chOff x="5184112" y="1935880"/>
              <a:chExt cx="396000" cy="36000"/>
            </a:xfrm>
          </p:grpSpPr>
          <p:cxnSp>
            <p:nvCxnSpPr>
              <p:cNvPr id="271" name="AutoShape 103"/>
              <p:cNvCxnSpPr>
                <a:cxnSpLocks noChangeShapeType="1"/>
              </p:cNvCxnSpPr>
              <p:nvPr/>
            </p:nvCxnSpPr>
            <p:spPr bwMode="auto">
              <a:xfrm>
                <a:off x="5184112" y="1952836"/>
                <a:ext cx="360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72" name="Oval 102"/>
              <p:cNvSpPr>
                <a:spLocks noChangeArrowheads="1"/>
              </p:cNvSpPr>
              <p:nvPr/>
            </p:nvSpPr>
            <p:spPr bwMode="auto">
              <a:xfrm>
                <a:off x="5544112" y="1935880"/>
                <a:ext cx="36000" cy="36000"/>
              </a:xfrm>
              <a:prstGeom prst="ellipse">
                <a:avLst/>
              </a:prstGeom>
              <a:solidFill>
                <a:schemeClr val="tx2"/>
              </a:solidFill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91" name="Strz_I"/>
          <p:cNvSpPr/>
          <p:nvPr/>
        </p:nvSpPr>
        <p:spPr bwMode="auto">
          <a:xfrm>
            <a:off x="5724128" y="5085184"/>
            <a:ext cx="288000" cy="10800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grpSp>
        <p:nvGrpSpPr>
          <p:cNvPr id="381" name="Kadź"/>
          <p:cNvGrpSpPr/>
          <p:nvPr/>
        </p:nvGrpSpPr>
        <p:grpSpPr>
          <a:xfrm>
            <a:off x="5616116" y="1341048"/>
            <a:ext cx="3096000" cy="2520000"/>
            <a:chOff x="5616116" y="1233036"/>
            <a:chExt cx="3096000" cy="2520000"/>
          </a:xfrm>
        </p:grpSpPr>
        <p:sp>
          <p:nvSpPr>
            <p:cNvPr id="292" name="Prostokąt 291"/>
            <p:cNvSpPr/>
            <p:nvPr/>
          </p:nvSpPr>
          <p:spPr bwMode="auto">
            <a:xfrm>
              <a:off x="5616116" y="1233036"/>
              <a:ext cx="3096000" cy="2520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293" name="Prostokąt 292"/>
            <p:cNvSpPr/>
            <p:nvPr/>
          </p:nvSpPr>
          <p:spPr bwMode="auto">
            <a:xfrm>
              <a:off x="5760444" y="1377020"/>
              <a:ext cx="2808000" cy="223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</p:grpSp>
      <p:grpSp>
        <p:nvGrpSpPr>
          <p:cNvPr id="380" name="Rdzeń"/>
          <p:cNvGrpSpPr/>
          <p:nvPr/>
        </p:nvGrpSpPr>
        <p:grpSpPr>
          <a:xfrm>
            <a:off x="5904448" y="1628976"/>
            <a:ext cx="2520000" cy="1944000"/>
            <a:chOff x="5904448" y="1520964"/>
            <a:chExt cx="2520000" cy="1944000"/>
          </a:xfrm>
        </p:grpSpPr>
        <p:sp>
          <p:nvSpPr>
            <p:cNvPr id="294" name="Prostokąt 293"/>
            <p:cNvSpPr/>
            <p:nvPr/>
          </p:nvSpPr>
          <p:spPr bwMode="auto">
            <a:xfrm>
              <a:off x="5904448" y="1520964"/>
              <a:ext cx="2520000" cy="1944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295" name="Prostokąt 294"/>
            <p:cNvSpPr/>
            <p:nvPr/>
          </p:nvSpPr>
          <p:spPr bwMode="auto">
            <a:xfrm>
              <a:off x="6300264" y="1916960"/>
              <a:ext cx="648000" cy="115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296" name="Prostokąt 295"/>
            <p:cNvSpPr/>
            <p:nvPr/>
          </p:nvSpPr>
          <p:spPr bwMode="auto">
            <a:xfrm>
              <a:off x="7380384" y="1916960"/>
              <a:ext cx="648000" cy="115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</p:grpSp>
      <p:grpSp>
        <p:nvGrpSpPr>
          <p:cNvPr id="389" name="Str_C"/>
          <p:cNvGrpSpPr/>
          <p:nvPr/>
        </p:nvGrpSpPr>
        <p:grpSpPr>
          <a:xfrm>
            <a:off x="7920372" y="1412776"/>
            <a:ext cx="684076" cy="2376264"/>
            <a:chOff x="7920372" y="1304764"/>
            <a:chExt cx="684076" cy="2376264"/>
          </a:xfrm>
        </p:grpSpPr>
        <p:sp>
          <p:nvSpPr>
            <p:cNvPr id="386" name="Text Box 106"/>
            <p:cNvSpPr txBox="1">
              <a:spLocks noChangeArrowheads="1"/>
            </p:cNvSpPr>
            <p:nvPr/>
          </p:nvSpPr>
          <p:spPr bwMode="auto">
            <a:xfrm>
              <a:off x="7920372" y="3079993"/>
              <a:ext cx="290144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az-Cyrl-AZ" altLang="pl-PL" sz="1400" b="1" i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Ѱ</a:t>
              </a:r>
              <a:r>
                <a:rPr kumimoji="0" lang="pl-PL" altLang="pl-PL" sz="1800" b="1" i="1" baseline="-2500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0c</a:t>
              </a:r>
              <a:endParaRPr kumimoji="0" lang="pl-PL" altLang="pl-PL" sz="2800" b="1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71" name="Łącznik prostoliniowy 370"/>
            <p:cNvCxnSpPr/>
            <p:nvPr/>
          </p:nvCxnSpPr>
          <p:spPr bwMode="auto">
            <a:xfrm flipV="1">
              <a:off x="8244408" y="2420888"/>
              <a:ext cx="0" cy="144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cxnSp>
          <p:nvCxnSpPr>
            <p:cNvPr id="372" name="Łącznik prostoliniowy 371"/>
            <p:cNvCxnSpPr/>
            <p:nvPr/>
          </p:nvCxnSpPr>
          <p:spPr bwMode="auto">
            <a:xfrm flipV="1">
              <a:off x="8604448" y="2348880"/>
              <a:ext cx="0" cy="144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arrow" w="sm" len="sm"/>
              <a:tailEnd type="none" w="med" len="med"/>
            </a:ln>
            <a:effectLst/>
          </p:spPr>
        </p:cxnSp>
        <p:cxnSp>
          <p:nvCxnSpPr>
            <p:cNvPr id="336" name="Łącznik prostoliniowy 335"/>
            <p:cNvCxnSpPr/>
            <p:nvPr/>
          </p:nvCxnSpPr>
          <p:spPr bwMode="auto">
            <a:xfrm flipV="1">
              <a:off x="8604448" y="1412776"/>
              <a:ext cx="0" cy="2160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7" name="Łącznik prostoliniowy 336"/>
            <p:cNvCxnSpPr/>
            <p:nvPr/>
          </p:nvCxnSpPr>
          <p:spPr bwMode="auto">
            <a:xfrm flipV="1">
              <a:off x="8244408" y="1412776"/>
              <a:ext cx="0" cy="2160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9" name="Łącznik prostoliniowy 338"/>
            <p:cNvCxnSpPr/>
            <p:nvPr/>
          </p:nvCxnSpPr>
          <p:spPr bwMode="auto">
            <a:xfrm>
              <a:off x="8388432" y="1304764"/>
              <a:ext cx="72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0" name="Łuk 339"/>
            <p:cNvSpPr/>
            <p:nvPr/>
          </p:nvSpPr>
          <p:spPr bwMode="auto">
            <a:xfrm>
              <a:off x="8316416" y="1304764"/>
              <a:ext cx="288000" cy="216000"/>
            </a:xfrm>
            <a:prstGeom prst="arc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341" name="Łuk 340"/>
            <p:cNvSpPr/>
            <p:nvPr/>
          </p:nvSpPr>
          <p:spPr bwMode="auto">
            <a:xfrm>
              <a:off x="8244440" y="1304764"/>
              <a:ext cx="288000" cy="216000"/>
            </a:xfrm>
            <a:prstGeom prst="arc">
              <a:avLst>
                <a:gd name="adj1" fmla="val 10873891"/>
                <a:gd name="adj2" fmla="val 16120239"/>
              </a:avLst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cxnSp>
          <p:nvCxnSpPr>
            <p:cNvPr id="343" name="Łącznik prostoliniowy 342"/>
            <p:cNvCxnSpPr/>
            <p:nvPr/>
          </p:nvCxnSpPr>
          <p:spPr bwMode="auto">
            <a:xfrm rot="10800000">
              <a:off x="8388392" y="3681028"/>
              <a:ext cx="72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4" name="Łuk 343"/>
            <p:cNvSpPr/>
            <p:nvPr/>
          </p:nvSpPr>
          <p:spPr bwMode="auto">
            <a:xfrm rot="10800000">
              <a:off x="8244408" y="3465028"/>
              <a:ext cx="288000" cy="216000"/>
            </a:xfrm>
            <a:prstGeom prst="arc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345" name="Łuk 344"/>
            <p:cNvSpPr/>
            <p:nvPr/>
          </p:nvSpPr>
          <p:spPr bwMode="auto">
            <a:xfrm rot="10800000">
              <a:off x="8316384" y="3465028"/>
              <a:ext cx="288000" cy="216000"/>
            </a:xfrm>
            <a:prstGeom prst="arc">
              <a:avLst>
                <a:gd name="adj1" fmla="val 10873891"/>
                <a:gd name="adj2" fmla="val 16120239"/>
              </a:avLst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</p:grpSp>
      <p:grpSp>
        <p:nvGrpSpPr>
          <p:cNvPr id="388" name="Str_B"/>
          <p:cNvGrpSpPr/>
          <p:nvPr/>
        </p:nvGrpSpPr>
        <p:grpSpPr>
          <a:xfrm>
            <a:off x="5652120" y="1376772"/>
            <a:ext cx="3024336" cy="2448272"/>
            <a:chOff x="5652120" y="1268760"/>
            <a:chExt cx="3024336" cy="2448272"/>
          </a:xfrm>
        </p:grpSpPr>
        <p:sp>
          <p:nvSpPr>
            <p:cNvPr id="385" name="Text Box 106"/>
            <p:cNvSpPr txBox="1">
              <a:spLocks noChangeArrowheads="1"/>
            </p:cNvSpPr>
            <p:nvPr/>
          </p:nvSpPr>
          <p:spPr bwMode="auto">
            <a:xfrm>
              <a:off x="7190165" y="3079993"/>
              <a:ext cx="298159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az-Cyrl-AZ" altLang="pl-PL" sz="1400" b="1" i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Ѱ</a:t>
              </a:r>
              <a:r>
                <a:rPr kumimoji="0" lang="pl-PL" altLang="pl-PL" sz="1800" b="1" i="1" baseline="-2500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0b</a:t>
              </a:r>
              <a:endParaRPr kumimoji="0" lang="pl-PL" altLang="pl-PL" sz="2800" b="1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70" name="Łącznik prostoliniowy 369"/>
            <p:cNvCxnSpPr/>
            <p:nvPr/>
          </p:nvCxnSpPr>
          <p:spPr bwMode="auto">
            <a:xfrm flipV="1">
              <a:off x="7164288" y="2420888"/>
              <a:ext cx="0" cy="144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cxnSp>
          <p:nvCxnSpPr>
            <p:cNvPr id="373" name="Łącznik prostoliniowy 372"/>
            <p:cNvCxnSpPr/>
            <p:nvPr/>
          </p:nvCxnSpPr>
          <p:spPr bwMode="auto">
            <a:xfrm flipV="1">
              <a:off x="8676456" y="2168860"/>
              <a:ext cx="0" cy="144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arrow" w="sm" len="sm"/>
              <a:tailEnd type="none" w="med" len="med"/>
            </a:ln>
            <a:effectLst/>
          </p:spPr>
        </p:cxnSp>
        <p:cxnSp>
          <p:nvCxnSpPr>
            <p:cNvPr id="374" name="Łącznik prostoliniowy 373"/>
            <p:cNvCxnSpPr/>
            <p:nvPr/>
          </p:nvCxnSpPr>
          <p:spPr bwMode="auto">
            <a:xfrm flipV="1">
              <a:off x="5652120" y="2168860"/>
              <a:ext cx="0" cy="144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arrow" w="sm" len="sm"/>
              <a:tailEnd type="none" w="med" len="med"/>
            </a:ln>
            <a:effectLst/>
          </p:spPr>
        </p:cxnSp>
        <p:cxnSp>
          <p:nvCxnSpPr>
            <p:cNvPr id="347" name="Łącznik prostoliniowy 346"/>
            <p:cNvCxnSpPr/>
            <p:nvPr/>
          </p:nvCxnSpPr>
          <p:spPr bwMode="auto">
            <a:xfrm flipV="1">
              <a:off x="5652120" y="1376772"/>
              <a:ext cx="0" cy="223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9" name="Łącznik prostoliniowy 348"/>
            <p:cNvCxnSpPr/>
            <p:nvPr/>
          </p:nvCxnSpPr>
          <p:spPr bwMode="auto">
            <a:xfrm>
              <a:off x="5796216" y="1268760"/>
              <a:ext cx="1224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0" name="Łuk 349"/>
            <p:cNvSpPr/>
            <p:nvPr/>
          </p:nvSpPr>
          <p:spPr bwMode="auto">
            <a:xfrm>
              <a:off x="6876288" y="1268760"/>
              <a:ext cx="288000" cy="216000"/>
            </a:xfrm>
            <a:prstGeom prst="arc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351" name="Łuk 350"/>
            <p:cNvSpPr/>
            <p:nvPr/>
          </p:nvSpPr>
          <p:spPr bwMode="auto">
            <a:xfrm>
              <a:off x="5652120" y="1268760"/>
              <a:ext cx="288000" cy="216000"/>
            </a:xfrm>
            <a:prstGeom prst="arc">
              <a:avLst>
                <a:gd name="adj1" fmla="val 10873891"/>
                <a:gd name="adj2" fmla="val 16120239"/>
              </a:avLst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cxnSp>
          <p:nvCxnSpPr>
            <p:cNvPr id="353" name="Łącznik prostoliniowy 352"/>
            <p:cNvCxnSpPr/>
            <p:nvPr/>
          </p:nvCxnSpPr>
          <p:spPr bwMode="auto">
            <a:xfrm rot="10800000">
              <a:off x="5796272" y="3717032"/>
              <a:ext cx="1224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4" name="Łuk 353"/>
            <p:cNvSpPr/>
            <p:nvPr/>
          </p:nvSpPr>
          <p:spPr bwMode="auto">
            <a:xfrm rot="10800000">
              <a:off x="5652120" y="3501032"/>
              <a:ext cx="288000" cy="216000"/>
            </a:xfrm>
            <a:prstGeom prst="arc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355" name="Łuk 354"/>
            <p:cNvSpPr/>
            <p:nvPr/>
          </p:nvSpPr>
          <p:spPr bwMode="auto">
            <a:xfrm rot="10800000">
              <a:off x="6876288" y="3501032"/>
              <a:ext cx="288000" cy="216000"/>
            </a:xfrm>
            <a:prstGeom prst="arc">
              <a:avLst>
                <a:gd name="adj1" fmla="val 10873891"/>
                <a:gd name="adj2" fmla="val 16120239"/>
              </a:avLst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cxnSp>
          <p:nvCxnSpPr>
            <p:cNvPr id="356" name="Łącznik prostoliniowy 355"/>
            <p:cNvCxnSpPr/>
            <p:nvPr/>
          </p:nvCxnSpPr>
          <p:spPr bwMode="auto">
            <a:xfrm flipV="1">
              <a:off x="8676456" y="1376772"/>
              <a:ext cx="0" cy="223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7" name="Łącznik prostoliniowy 356"/>
            <p:cNvCxnSpPr/>
            <p:nvPr/>
          </p:nvCxnSpPr>
          <p:spPr bwMode="auto">
            <a:xfrm flipV="1">
              <a:off x="7164288" y="1377024"/>
              <a:ext cx="0" cy="2268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9" name="Łącznik prostoliniowy 358"/>
            <p:cNvCxnSpPr/>
            <p:nvPr/>
          </p:nvCxnSpPr>
          <p:spPr bwMode="auto">
            <a:xfrm>
              <a:off x="7308304" y="1268760"/>
              <a:ext cx="1224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0" name="Łuk 359"/>
            <p:cNvSpPr/>
            <p:nvPr/>
          </p:nvSpPr>
          <p:spPr bwMode="auto">
            <a:xfrm>
              <a:off x="8388456" y="1268760"/>
              <a:ext cx="288000" cy="216000"/>
            </a:xfrm>
            <a:prstGeom prst="arc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361" name="Łuk 360"/>
            <p:cNvSpPr/>
            <p:nvPr/>
          </p:nvSpPr>
          <p:spPr bwMode="auto">
            <a:xfrm>
              <a:off x="7164288" y="1268760"/>
              <a:ext cx="288000" cy="216000"/>
            </a:xfrm>
            <a:prstGeom prst="arc">
              <a:avLst>
                <a:gd name="adj1" fmla="val 10873891"/>
                <a:gd name="adj2" fmla="val 16120239"/>
              </a:avLst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cxnSp>
          <p:nvCxnSpPr>
            <p:cNvPr id="363" name="Łącznik prostoliniowy 362"/>
            <p:cNvCxnSpPr/>
            <p:nvPr/>
          </p:nvCxnSpPr>
          <p:spPr bwMode="auto">
            <a:xfrm rot="10800000">
              <a:off x="7308348" y="3717032"/>
              <a:ext cx="1260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4" name="Łuk 363"/>
            <p:cNvSpPr/>
            <p:nvPr/>
          </p:nvSpPr>
          <p:spPr bwMode="auto">
            <a:xfrm rot="10800000">
              <a:off x="7164288" y="3501032"/>
              <a:ext cx="288000" cy="216000"/>
            </a:xfrm>
            <a:prstGeom prst="arc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365" name="Łuk 364"/>
            <p:cNvSpPr/>
            <p:nvPr/>
          </p:nvSpPr>
          <p:spPr bwMode="auto">
            <a:xfrm rot="10800000">
              <a:off x="8388456" y="3501032"/>
              <a:ext cx="288000" cy="216000"/>
            </a:xfrm>
            <a:prstGeom prst="arc">
              <a:avLst>
                <a:gd name="adj1" fmla="val 10873891"/>
                <a:gd name="adj2" fmla="val 16120239"/>
              </a:avLst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</p:grpSp>
      <p:grpSp>
        <p:nvGrpSpPr>
          <p:cNvPr id="387" name="Str_A"/>
          <p:cNvGrpSpPr/>
          <p:nvPr/>
        </p:nvGrpSpPr>
        <p:grpSpPr>
          <a:xfrm>
            <a:off x="5724128" y="1412776"/>
            <a:ext cx="684076" cy="2376264"/>
            <a:chOff x="5724128" y="1304764"/>
            <a:chExt cx="684076" cy="2376264"/>
          </a:xfrm>
        </p:grpSpPr>
        <p:sp>
          <p:nvSpPr>
            <p:cNvPr id="384" name="Text Box 106"/>
            <p:cNvSpPr txBox="1">
              <a:spLocks noChangeArrowheads="1"/>
            </p:cNvSpPr>
            <p:nvPr/>
          </p:nvSpPr>
          <p:spPr bwMode="auto">
            <a:xfrm>
              <a:off x="6110045" y="3079993"/>
              <a:ext cx="298159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az-Cyrl-AZ" altLang="pl-PL" sz="1400" b="1" i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Ѱ</a:t>
              </a:r>
              <a:r>
                <a:rPr kumimoji="0" lang="pl-PL" altLang="pl-PL" sz="1800" b="1" i="1" baseline="-2500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0a</a:t>
              </a:r>
              <a:endParaRPr kumimoji="0" lang="pl-PL" altLang="pl-PL" sz="2800" b="1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9" name="Łącznik prostoliniowy 368"/>
            <p:cNvCxnSpPr/>
            <p:nvPr/>
          </p:nvCxnSpPr>
          <p:spPr bwMode="auto">
            <a:xfrm flipV="1">
              <a:off x="6084168" y="2420904"/>
              <a:ext cx="0" cy="144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cxnSp>
          <p:nvCxnSpPr>
            <p:cNvPr id="375" name="Łącznik prostoliniowy 374"/>
            <p:cNvCxnSpPr/>
            <p:nvPr/>
          </p:nvCxnSpPr>
          <p:spPr bwMode="auto">
            <a:xfrm flipV="1">
              <a:off x="5724128" y="2348880"/>
              <a:ext cx="0" cy="144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arrow" w="sm" len="sm"/>
              <a:tailEnd type="none" w="med" len="med"/>
            </a:ln>
            <a:effectLst/>
          </p:spPr>
        </p:cxnSp>
        <p:cxnSp>
          <p:nvCxnSpPr>
            <p:cNvPr id="300" name="Łącznik prostoliniowy 299"/>
            <p:cNvCxnSpPr/>
            <p:nvPr/>
          </p:nvCxnSpPr>
          <p:spPr bwMode="auto">
            <a:xfrm flipV="1">
              <a:off x="6084168" y="1412776"/>
              <a:ext cx="0" cy="2160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1" name="Łącznik prostoliniowy 320"/>
            <p:cNvCxnSpPr/>
            <p:nvPr/>
          </p:nvCxnSpPr>
          <p:spPr bwMode="auto">
            <a:xfrm flipV="1">
              <a:off x="5724128" y="1412776"/>
              <a:ext cx="0" cy="2160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2" name="Łącznik prostoliniowy 321"/>
            <p:cNvCxnSpPr/>
            <p:nvPr/>
          </p:nvCxnSpPr>
          <p:spPr bwMode="auto">
            <a:xfrm>
              <a:off x="5868152" y="1304764"/>
              <a:ext cx="72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3" name="Łuk 322"/>
            <p:cNvSpPr/>
            <p:nvPr/>
          </p:nvSpPr>
          <p:spPr bwMode="auto">
            <a:xfrm>
              <a:off x="5796136" y="1304764"/>
              <a:ext cx="288000" cy="216000"/>
            </a:xfrm>
            <a:prstGeom prst="arc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325" name="Łuk 324"/>
            <p:cNvSpPr/>
            <p:nvPr/>
          </p:nvSpPr>
          <p:spPr bwMode="auto">
            <a:xfrm>
              <a:off x="5724160" y="1304764"/>
              <a:ext cx="288000" cy="216000"/>
            </a:xfrm>
            <a:prstGeom prst="arc">
              <a:avLst>
                <a:gd name="adj1" fmla="val 10873891"/>
                <a:gd name="adj2" fmla="val 16120239"/>
              </a:avLst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cxnSp>
          <p:nvCxnSpPr>
            <p:cNvPr id="332" name="Łącznik prostoliniowy 331"/>
            <p:cNvCxnSpPr/>
            <p:nvPr/>
          </p:nvCxnSpPr>
          <p:spPr bwMode="auto">
            <a:xfrm rot="10800000">
              <a:off x="5868112" y="3681028"/>
              <a:ext cx="72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3" name="Łuk 332"/>
            <p:cNvSpPr/>
            <p:nvPr/>
          </p:nvSpPr>
          <p:spPr bwMode="auto">
            <a:xfrm rot="10800000">
              <a:off x="5724128" y="3465028"/>
              <a:ext cx="288000" cy="216000"/>
            </a:xfrm>
            <a:prstGeom prst="arc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334" name="Łuk 333"/>
            <p:cNvSpPr/>
            <p:nvPr/>
          </p:nvSpPr>
          <p:spPr bwMode="auto">
            <a:xfrm rot="10800000">
              <a:off x="5796104" y="3465028"/>
              <a:ext cx="288000" cy="216000"/>
            </a:xfrm>
            <a:prstGeom prst="arc">
              <a:avLst>
                <a:gd name="adj1" fmla="val 10873891"/>
                <a:gd name="adj2" fmla="val 16120239"/>
              </a:avLst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</p:grpSp>
      <p:sp>
        <p:nvSpPr>
          <p:cNvPr id="382" name="Txt_Rozkład_pola"/>
          <p:cNvSpPr>
            <a:spLocks noChangeArrowheads="1"/>
          </p:cNvSpPr>
          <p:nvPr/>
        </p:nvSpPr>
        <p:spPr bwMode="auto">
          <a:xfrm>
            <a:off x="5265749" y="908720"/>
            <a:ext cx="359072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400" b="1" i="1" smtClean="0">
                <a:solidFill>
                  <a:srgbClr val="0070C0"/>
                </a:solidFill>
                <a:latin typeface="Times New Roman" pitchFamily="18" charset="0"/>
              </a:rPr>
              <a:t>Rozkład pola magnetycznego od prądu zerowego</a:t>
            </a:r>
            <a:endParaRPr kumimoji="0" lang="pl-PL" altLang="pl-PL" sz="1400" b="1" i="1">
              <a:solidFill>
                <a:srgbClr val="0070C0"/>
              </a:solidFill>
              <a:latin typeface="Times New Roman" pitchFamily="18" charset="0"/>
            </a:endParaRPr>
          </a:p>
        </p:txBody>
      </p:sp>
      <p:grpSp>
        <p:nvGrpSpPr>
          <p:cNvPr id="211" name="Łączniki"/>
          <p:cNvGrpSpPr/>
          <p:nvPr/>
        </p:nvGrpSpPr>
        <p:grpSpPr>
          <a:xfrm>
            <a:off x="1331640" y="4473116"/>
            <a:ext cx="4034916" cy="360040"/>
            <a:chOff x="2301280" y="4005064"/>
            <a:chExt cx="4034916" cy="360040"/>
          </a:xfrm>
        </p:grpSpPr>
        <p:sp>
          <p:nvSpPr>
            <p:cNvPr id="212" name="Oval 102"/>
            <p:cNvSpPr>
              <a:spLocks noChangeArrowheads="1"/>
            </p:cNvSpPr>
            <p:nvPr/>
          </p:nvSpPr>
          <p:spPr bwMode="auto">
            <a:xfrm>
              <a:off x="5865676" y="4199663"/>
              <a:ext cx="36000" cy="36000"/>
            </a:xfrm>
            <a:prstGeom prst="ellipse">
              <a:avLst/>
            </a:prstGeom>
            <a:solidFill>
              <a:schemeClr val="tx2"/>
            </a:solidFill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213" name="Oval 102"/>
            <p:cNvSpPr>
              <a:spLocks noChangeArrowheads="1"/>
            </p:cNvSpPr>
            <p:nvPr/>
          </p:nvSpPr>
          <p:spPr bwMode="auto">
            <a:xfrm>
              <a:off x="6117708" y="4199659"/>
              <a:ext cx="36000" cy="36000"/>
            </a:xfrm>
            <a:prstGeom prst="ellipse">
              <a:avLst/>
            </a:prstGeom>
            <a:solidFill>
              <a:schemeClr val="tx2"/>
            </a:solidFill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214" name="Oval 102"/>
            <p:cNvSpPr>
              <a:spLocks noChangeArrowheads="1"/>
            </p:cNvSpPr>
            <p:nvPr/>
          </p:nvSpPr>
          <p:spPr bwMode="auto">
            <a:xfrm>
              <a:off x="2445296" y="4204136"/>
              <a:ext cx="36000" cy="36000"/>
            </a:xfrm>
            <a:prstGeom prst="ellipse">
              <a:avLst/>
            </a:prstGeom>
            <a:solidFill>
              <a:schemeClr val="tx2"/>
            </a:solidFill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215" name="Text Box 106"/>
            <p:cNvSpPr txBox="1">
              <a:spLocks noChangeArrowheads="1"/>
            </p:cNvSpPr>
            <p:nvPr/>
          </p:nvSpPr>
          <p:spPr bwMode="auto">
            <a:xfrm>
              <a:off x="2301280" y="4088105"/>
              <a:ext cx="76944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800" b="1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’</a:t>
              </a:r>
              <a:endParaRPr kumimoji="0" lang="pl-PL" altLang="pl-PL" sz="3600" b="1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6" name="Text Box 106"/>
            <p:cNvSpPr txBox="1">
              <a:spLocks noChangeArrowheads="1"/>
            </p:cNvSpPr>
            <p:nvPr/>
          </p:nvSpPr>
          <p:spPr bwMode="auto">
            <a:xfrm>
              <a:off x="6220780" y="4005064"/>
              <a:ext cx="115416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800" b="1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„</a:t>
              </a:r>
              <a:endParaRPr kumimoji="0" lang="pl-PL" altLang="pl-PL" sz="3600" b="1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7" name="Oval 102"/>
            <p:cNvSpPr>
              <a:spLocks noChangeArrowheads="1"/>
            </p:cNvSpPr>
            <p:nvPr/>
          </p:nvSpPr>
          <p:spPr bwMode="auto">
            <a:xfrm>
              <a:off x="2697328" y="4201751"/>
              <a:ext cx="36000" cy="36000"/>
            </a:xfrm>
            <a:prstGeom prst="ellipse">
              <a:avLst/>
            </a:prstGeom>
            <a:solidFill>
              <a:schemeClr val="tx2"/>
            </a:solidFill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cxnSp>
          <p:nvCxnSpPr>
            <p:cNvPr id="218" name="AutoShape 103"/>
            <p:cNvCxnSpPr>
              <a:cxnSpLocks noChangeShapeType="1"/>
            </p:cNvCxnSpPr>
            <p:nvPr/>
          </p:nvCxnSpPr>
          <p:spPr bwMode="auto">
            <a:xfrm>
              <a:off x="2481324" y="4221088"/>
              <a:ext cx="21600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9" name="AutoShape 103"/>
            <p:cNvCxnSpPr>
              <a:cxnSpLocks noChangeShapeType="1"/>
            </p:cNvCxnSpPr>
            <p:nvPr/>
          </p:nvCxnSpPr>
          <p:spPr bwMode="auto">
            <a:xfrm flipV="1">
              <a:off x="5649676" y="4113088"/>
              <a:ext cx="216000" cy="1080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0" name="AutoShape 103"/>
            <p:cNvCxnSpPr>
              <a:cxnSpLocks noChangeShapeType="1"/>
            </p:cNvCxnSpPr>
            <p:nvPr/>
          </p:nvCxnSpPr>
          <p:spPr bwMode="auto">
            <a:xfrm>
              <a:off x="2733328" y="4221088"/>
              <a:ext cx="25200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1" name="AutoShape 103"/>
            <p:cNvCxnSpPr>
              <a:cxnSpLocks noChangeShapeType="1"/>
            </p:cNvCxnSpPr>
            <p:nvPr/>
          </p:nvCxnSpPr>
          <p:spPr bwMode="auto">
            <a:xfrm>
              <a:off x="5901704" y="4221088"/>
              <a:ext cx="21600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9" name="Pełn_Sch_Trf"/>
          <p:cNvGrpSpPr/>
          <p:nvPr/>
        </p:nvGrpSpPr>
        <p:grpSpPr>
          <a:xfrm>
            <a:off x="1548064" y="4298903"/>
            <a:ext cx="3600000" cy="1362345"/>
            <a:chOff x="395936" y="4298903"/>
            <a:chExt cx="3600000" cy="1362345"/>
          </a:xfrm>
        </p:grpSpPr>
        <p:cxnSp>
          <p:nvCxnSpPr>
            <p:cNvPr id="253" name="AutoShape 103"/>
            <p:cNvCxnSpPr>
              <a:cxnSpLocks noChangeShapeType="1"/>
            </p:cNvCxnSpPr>
            <p:nvPr/>
          </p:nvCxnSpPr>
          <p:spPr bwMode="auto">
            <a:xfrm rot="5400000">
              <a:off x="3005880" y="5175164"/>
              <a:ext cx="972000" cy="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3" name="AutoShape 103"/>
            <p:cNvCxnSpPr>
              <a:cxnSpLocks noChangeShapeType="1"/>
            </p:cNvCxnSpPr>
            <p:nvPr/>
          </p:nvCxnSpPr>
          <p:spPr bwMode="auto">
            <a:xfrm>
              <a:off x="395936" y="5661248"/>
              <a:ext cx="360000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4" name="Text Box 106"/>
            <p:cNvSpPr txBox="1">
              <a:spLocks noChangeArrowheads="1"/>
            </p:cNvSpPr>
            <p:nvPr/>
          </p:nvSpPr>
          <p:spPr bwMode="auto">
            <a:xfrm>
              <a:off x="2355274" y="4982979"/>
              <a:ext cx="833562" cy="24622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400" b="1" i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l-PL" altLang="pl-PL" sz="2000" b="1" i="1" baseline="-250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el-GR" altLang="pl-PL" sz="2000" b="1" i="1" baseline="-250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μ</a:t>
              </a:r>
              <a:r>
                <a:rPr kumimoji="0" lang="pl-PL" altLang="pl-PL" sz="1600" b="1" i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&lt;&lt;X</a:t>
              </a:r>
              <a:r>
                <a:rPr kumimoji="0" lang="el-GR" altLang="pl-PL" sz="1200" b="1" i="1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l-GR" altLang="pl-PL" sz="2000" b="1" i="1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μ </a:t>
              </a:r>
              <a:endParaRPr kumimoji="0" lang="pl-PL" altLang="pl-PL" sz="2800" b="1" baseline="-2500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5" name="Text Box 106"/>
            <p:cNvSpPr txBox="1">
              <a:spLocks noChangeArrowheads="1"/>
            </p:cNvSpPr>
            <p:nvPr/>
          </p:nvSpPr>
          <p:spPr bwMode="auto">
            <a:xfrm>
              <a:off x="2715314" y="4298903"/>
              <a:ext cx="219612" cy="24622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400" b="1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l-PL" altLang="pl-PL" sz="1600" b="1" i="1" baseline="-25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kumimoji="0" lang="pl-PL" altLang="pl-PL" sz="2800" b="1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6" name="Text Box 106"/>
            <p:cNvSpPr txBox="1">
              <a:spLocks noChangeArrowheads="1"/>
            </p:cNvSpPr>
            <p:nvPr/>
          </p:nvSpPr>
          <p:spPr bwMode="auto">
            <a:xfrm>
              <a:off x="1447158" y="4298903"/>
              <a:ext cx="203582" cy="24622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400" b="1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l-PL" altLang="pl-PL" sz="1600" b="1" i="1" baseline="-25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kumimoji="0" lang="pl-PL" altLang="pl-PL" sz="2800" b="1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27" name="Uzwojenie"/>
            <p:cNvGrpSpPr/>
            <p:nvPr/>
          </p:nvGrpSpPr>
          <p:grpSpPr>
            <a:xfrm>
              <a:off x="863584" y="4581128"/>
              <a:ext cx="1332152" cy="124968"/>
              <a:chOff x="4896040" y="1844824"/>
              <a:chExt cx="1332152" cy="124968"/>
            </a:xfrm>
          </p:grpSpPr>
          <p:grpSp>
            <p:nvGrpSpPr>
              <p:cNvPr id="245" name="Cewka"/>
              <p:cNvGrpSpPr/>
              <p:nvPr/>
            </p:nvGrpSpPr>
            <p:grpSpPr>
              <a:xfrm>
                <a:off x="5292080" y="1844824"/>
                <a:ext cx="579732" cy="108000"/>
                <a:chOff x="5292080" y="1844824"/>
                <a:chExt cx="579732" cy="108000"/>
              </a:xfrm>
            </p:grpSpPr>
            <p:sp>
              <p:nvSpPr>
                <p:cNvPr id="249" name="Arc 108"/>
                <p:cNvSpPr>
                  <a:spLocks/>
                </p:cNvSpPr>
                <p:nvPr/>
              </p:nvSpPr>
              <p:spPr bwMode="auto">
                <a:xfrm>
                  <a:off x="5727812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0" name="Arc 108"/>
                <p:cNvSpPr>
                  <a:spLocks/>
                </p:cNvSpPr>
                <p:nvPr/>
              </p:nvSpPr>
              <p:spPr bwMode="auto">
                <a:xfrm>
                  <a:off x="5580112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1" name="Arc 108"/>
                <p:cNvSpPr>
                  <a:spLocks/>
                </p:cNvSpPr>
                <p:nvPr/>
              </p:nvSpPr>
              <p:spPr bwMode="auto">
                <a:xfrm>
                  <a:off x="5436096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2" name="Arc 108"/>
                <p:cNvSpPr>
                  <a:spLocks/>
                </p:cNvSpPr>
                <p:nvPr/>
              </p:nvSpPr>
              <p:spPr bwMode="auto">
                <a:xfrm>
                  <a:off x="5292080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cxnSp>
            <p:nvCxnSpPr>
              <p:cNvPr id="246" name="AutoShape 103"/>
              <p:cNvCxnSpPr>
                <a:cxnSpLocks noChangeShapeType="1"/>
              </p:cNvCxnSpPr>
              <p:nvPr/>
            </p:nvCxnSpPr>
            <p:spPr bwMode="auto">
              <a:xfrm>
                <a:off x="4932080" y="1952836"/>
                <a:ext cx="360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7" name="AutoShape 103"/>
              <p:cNvCxnSpPr>
                <a:cxnSpLocks noChangeShapeType="1"/>
              </p:cNvCxnSpPr>
              <p:nvPr/>
            </p:nvCxnSpPr>
            <p:spPr bwMode="auto">
              <a:xfrm>
                <a:off x="5868192" y="1952836"/>
                <a:ext cx="360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8" name="Oval 102"/>
              <p:cNvSpPr>
                <a:spLocks noChangeArrowheads="1"/>
              </p:cNvSpPr>
              <p:nvPr/>
            </p:nvSpPr>
            <p:spPr bwMode="auto">
              <a:xfrm>
                <a:off x="4896040" y="1933792"/>
                <a:ext cx="36000" cy="36000"/>
              </a:xfrm>
              <a:prstGeom prst="ellipse">
                <a:avLst/>
              </a:prstGeom>
              <a:solidFill>
                <a:schemeClr val="tx2"/>
              </a:solidFill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</p:grpSp>
        <p:grpSp>
          <p:nvGrpSpPr>
            <p:cNvPr id="228" name="Uzwojenie"/>
            <p:cNvGrpSpPr/>
            <p:nvPr/>
          </p:nvGrpSpPr>
          <p:grpSpPr>
            <a:xfrm>
              <a:off x="2195772" y="4581128"/>
              <a:ext cx="1332112" cy="127056"/>
              <a:chOff x="4932080" y="1844824"/>
              <a:chExt cx="1332112" cy="127056"/>
            </a:xfrm>
          </p:grpSpPr>
          <p:grpSp>
            <p:nvGrpSpPr>
              <p:cNvPr id="237" name="Cewka"/>
              <p:cNvGrpSpPr/>
              <p:nvPr/>
            </p:nvGrpSpPr>
            <p:grpSpPr>
              <a:xfrm>
                <a:off x="5292080" y="1844824"/>
                <a:ext cx="579732" cy="108000"/>
                <a:chOff x="5292080" y="1844824"/>
                <a:chExt cx="579732" cy="108000"/>
              </a:xfrm>
            </p:grpSpPr>
            <p:sp>
              <p:nvSpPr>
                <p:cNvPr id="241" name="Arc 108"/>
                <p:cNvSpPr>
                  <a:spLocks/>
                </p:cNvSpPr>
                <p:nvPr/>
              </p:nvSpPr>
              <p:spPr bwMode="auto">
                <a:xfrm>
                  <a:off x="5727812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2" name="Arc 108"/>
                <p:cNvSpPr>
                  <a:spLocks/>
                </p:cNvSpPr>
                <p:nvPr/>
              </p:nvSpPr>
              <p:spPr bwMode="auto">
                <a:xfrm>
                  <a:off x="5580112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3" name="Arc 108"/>
                <p:cNvSpPr>
                  <a:spLocks/>
                </p:cNvSpPr>
                <p:nvPr/>
              </p:nvSpPr>
              <p:spPr bwMode="auto">
                <a:xfrm>
                  <a:off x="5436096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4" name="Arc 108"/>
                <p:cNvSpPr>
                  <a:spLocks/>
                </p:cNvSpPr>
                <p:nvPr/>
              </p:nvSpPr>
              <p:spPr bwMode="auto">
                <a:xfrm>
                  <a:off x="5292080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cxnSp>
            <p:nvCxnSpPr>
              <p:cNvPr id="238" name="AutoShape 103"/>
              <p:cNvCxnSpPr>
                <a:cxnSpLocks noChangeShapeType="1"/>
              </p:cNvCxnSpPr>
              <p:nvPr/>
            </p:nvCxnSpPr>
            <p:spPr bwMode="auto">
              <a:xfrm>
                <a:off x="4932080" y="1952836"/>
                <a:ext cx="360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9" name="AutoShape 103"/>
              <p:cNvCxnSpPr>
                <a:cxnSpLocks noChangeShapeType="1"/>
              </p:cNvCxnSpPr>
              <p:nvPr/>
            </p:nvCxnSpPr>
            <p:spPr bwMode="auto">
              <a:xfrm>
                <a:off x="5868192" y="1952836"/>
                <a:ext cx="360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0" name="Oval 102"/>
              <p:cNvSpPr>
                <a:spLocks noChangeArrowheads="1"/>
              </p:cNvSpPr>
              <p:nvPr/>
            </p:nvSpPr>
            <p:spPr bwMode="auto">
              <a:xfrm>
                <a:off x="6228192" y="1935880"/>
                <a:ext cx="36000" cy="36000"/>
              </a:xfrm>
              <a:prstGeom prst="ellipse">
                <a:avLst/>
              </a:prstGeom>
              <a:solidFill>
                <a:schemeClr val="tx2"/>
              </a:solidFill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</p:grpSp>
        <p:grpSp>
          <p:nvGrpSpPr>
            <p:cNvPr id="229" name="Uzwojenie"/>
            <p:cNvGrpSpPr/>
            <p:nvPr/>
          </p:nvGrpSpPr>
          <p:grpSpPr>
            <a:xfrm rot="5400000">
              <a:off x="1763688" y="5121188"/>
              <a:ext cx="972108" cy="108012"/>
              <a:chOff x="5112084" y="1844824"/>
              <a:chExt cx="972108" cy="108012"/>
            </a:xfrm>
          </p:grpSpPr>
          <p:grpSp>
            <p:nvGrpSpPr>
              <p:cNvPr id="230" name="Cewka"/>
              <p:cNvGrpSpPr/>
              <p:nvPr/>
            </p:nvGrpSpPr>
            <p:grpSpPr>
              <a:xfrm>
                <a:off x="5292080" y="1844824"/>
                <a:ext cx="579732" cy="108000"/>
                <a:chOff x="5292080" y="1844824"/>
                <a:chExt cx="579732" cy="108000"/>
              </a:xfrm>
            </p:grpSpPr>
            <p:sp>
              <p:nvSpPr>
                <p:cNvPr id="233" name="Arc 108"/>
                <p:cNvSpPr>
                  <a:spLocks/>
                </p:cNvSpPr>
                <p:nvPr/>
              </p:nvSpPr>
              <p:spPr bwMode="auto">
                <a:xfrm>
                  <a:off x="5727812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4" name="Arc 108"/>
                <p:cNvSpPr>
                  <a:spLocks/>
                </p:cNvSpPr>
                <p:nvPr/>
              </p:nvSpPr>
              <p:spPr bwMode="auto">
                <a:xfrm>
                  <a:off x="5580112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5" name="Arc 108"/>
                <p:cNvSpPr>
                  <a:spLocks/>
                </p:cNvSpPr>
                <p:nvPr/>
              </p:nvSpPr>
              <p:spPr bwMode="auto">
                <a:xfrm>
                  <a:off x="5436096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6" name="Arc 108"/>
                <p:cNvSpPr>
                  <a:spLocks/>
                </p:cNvSpPr>
                <p:nvPr/>
              </p:nvSpPr>
              <p:spPr bwMode="auto">
                <a:xfrm>
                  <a:off x="5292080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cxnSp>
            <p:nvCxnSpPr>
              <p:cNvPr id="231" name="AutoShape 103"/>
              <p:cNvCxnSpPr>
                <a:cxnSpLocks noChangeShapeType="1"/>
              </p:cNvCxnSpPr>
              <p:nvPr/>
            </p:nvCxnSpPr>
            <p:spPr bwMode="auto">
              <a:xfrm>
                <a:off x="5112084" y="1952836"/>
                <a:ext cx="180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2" name="AutoShape 103"/>
              <p:cNvCxnSpPr>
                <a:cxnSpLocks noChangeShapeType="1"/>
              </p:cNvCxnSpPr>
              <p:nvPr/>
            </p:nvCxnSpPr>
            <p:spPr bwMode="auto">
              <a:xfrm>
                <a:off x="5868192" y="1952836"/>
                <a:ext cx="216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383" name="Txt_Sch_zast"/>
          <p:cNvSpPr>
            <a:spLocks noChangeArrowheads="1"/>
          </p:cNvSpPr>
          <p:nvPr/>
        </p:nvSpPr>
        <p:spPr bwMode="auto">
          <a:xfrm>
            <a:off x="1007604" y="4041648"/>
            <a:ext cx="41918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400" b="1" i="1" smtClean="0">
                <a:solidFill>
                  <a:srgbClr val="0070C0"/>
                </a:solidFill>
                <a:latin typeface="Times New Roman" pitchFamily="18" charset="0"/>
              </a:rPr>
              <a:t>Schemat zastępczy transformatora dla składowej zerowej</a:t>
            </a:r>
            <a:endParaRPr kumimoji="0" lang="pl-PL" altLang="pl-PL" sz="1400" b="1" i="1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201" name="Prąd_I0&quot;"/>
          <p:cNvSpPr txBox="1">
            <a:spLocks noChangeArrowheads="1"/>
          </p:cNvSpPr>
          <p:nvPr/>
        </p:nvSpPr>
        <p:spPr bwMode="auto">
          <a:xfrm>
            <a:off x="3866092" y="2061428"/>
            <a:ext cx="219612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ClrTx/>
              <a:buFontTx/>
              <a:buNone/>
            </a:pPr>
            <a:r>
              <a:rPr kumimoji="0" lang="pl-PL" altLang="pl-PL" sz="1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pl-PL" altLang="pl-PL" sz="1400" b="1" i="1" baseline="-25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pl-PL" altLang="pl-PL" sz="1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kumimoji="0" lang="pl-PL" altLang="pl-PL" sz="2800" b="1">
              <a:solidFill>
                <a:srgbClr val="FF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rąd_w_D"/>
          <p:cNvSpPr>
            <a:spLocks noChangeAspect="1"/>
          </p:cNvSpPr>
          <p:nvPr/>
        </p:nvSpPr>
        <p:spPr bwMode="auto">
          <a:xfrm>
            <a:off x="3779912" y="1988840"/>
            <a:ext cx="360000" cy="360000"/>
          </a:xfrm>
          <a:prstGeom prst="arc">
            <a:avLst>
              <a:gd name="adj1" fmla="val 11856363"/>
              <a:gd name="adj2" fmla="val 6615926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triangle" w="lg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grpSp>
        <p:nvGrpSpPr>
          <p:cNvPr id="208" name="SEM_E0&quot;"/>
          <p:cNvGrpSpPr/>
          <p:nvPr/>
        </p:nvGrpSpPr>
        <p:grpSpPr>
          <a:xfrm>
            <a:off x="3131840" y="1576486"/>
            <a:ext cx="1463145" cy="1166716"/>
            <a:chOff x="3131840" y="1576486"/>
            <a:chExt cx="1463145" cy="1166716"/>
          </a:xfrm>
        </p:grpSpPr>
        <p:cxnSp>
          <p:nvCxnSpPr>
            <p:cNvPr id="150" name="Łącznik prostoliniowy 149"/>
            <p:cNvCxnSpPr/>
            <p:nvPr/>
          </p:nvCxnSpPr>
          <p:spPr bwMode="auto">
            <a:xfrm flipH="1">
              <a:off x="3455876" y="1853288"/>
              <a:ext cx="0" cy="540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sp>
          <p:nvSpPr>
            <p:cNvPr id="151" name="Text Box 106"/>
            <p:cNvSpPr txBox="1">
              <a:spLocks noChangeArrowheads="1"/>
            </p:cNvSpPr>
            <p:nvPr/>
          </p:nvSpPr>
          <p:spPr bwMode="auto">
            <a:xfrm>
              <a:off x="3131840" y="1961220"/>
              <a:ext cx="269304" cy="2154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400" b="1" i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kumimoji="0" lang="pl-PL" altLang="pl-PL" sz="1400" b="1" i="1" baseline="-250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pl-PL" altLang="pl-PL" sz="1400" b="1" i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  <a:endParaRPr kumimoji="0" lang="pl-PL" altLang="pl-PL" sz="2800" b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2" name="Łącznik prostoliniowy 151"/>
            <p:cNvCxnSpPr/>
            <p:nvPr/>
          </p:nvCxnSpPr>
          <p:spPr bwMode="auto">
            <a:xfrm rot="7200000" flipH="1">
              <a:off x="4288583" y="1501414"/>
              <a:ext cx="0" cy="540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sp>
          <p:nvSpPr>
            <p:cNvPr id="153" name="Text Box 106"/>
            <p:cNvSpPr txBox="1">
              <a:spLocks noChangeArrowheads="1"/>
            </p:cNvSpPr>
            <p:nvPr/>
          </p:nvSpPr>
          <p:spPr bwMode="auto">
            <a:xfrm rot="1800000">
              <a:off x="4266874" y="1576486"/>
              <a:ext cx="269304" cy="2154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400" b="1" i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kumimoji="0" lang="pl-PL" altLang="pl-PL" sz="1400" b="1" i="1" baseline="-250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pl-PL" altLang="pl-PL" sz="1400" b="1" i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  <a:endParaRPr kumimoji="0" lang="pl-PL" altLang="pl-PL" sz="2800" b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4" name="Łącznik prostoliniowy 153"/>
            <p:cNvCxnSpPr/>
            <p:nvPr/>
          </p:nvCxnSpPr>
          <p:spPr bwMode="auto">
            <a:xfrm rot="14400000" flipH="1">
              <a:off x="4324985" y="2303920"/>
              <a:ext cx="0" cy="540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sp>
          <p:nvSpPr>
            <p:cNvPr id="155" name="Text Box 106"/>
            <p:cNvSpPr txBox="1">
              <a:spLocks noChangeArrowheads="1"/>
            </p:cNvSpPr>
            <p:nvPr/>
          </p:nvSpPr>
          <p:spPr bwMode="auto">
            <a:xfrm rot="-1800000">
              <a:off x="4302878" y="2527758"/>
              <a:ext cx="269304" cy="2154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400" b="1" i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kumimoji="0" lang="pl-PL" altLang="pl-PL" sz="1400" b="1" i="1" baseline="-250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pl-PL" altLang="pl-PL" sz="1400" b="1" i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  <a:endParaRPr kumimoji="0" lang="pl-PL" altLang="pl-PL" sz="2800" b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7" name="SEM_E0'"/>
          <p:cNvGrpSpPr/>
          <p:nvPr/>
        </p:nvGrpSpPr>
        <p:grpSpPr>
          <a:xfrm>
            <a:off x="1871531" y="1700888"/>
            <a:ext cx="1476104" cy="837028"/>
            <a:chOff x="1871531" y="1700888"/>
            <a:chExt cx="1476104" cy="837028"/>
          </a:xfrm>
        </p:grpSpPr>
        <p:cxnSp>
          <p:nvCxnSpPr>
            <p:cNvPr id="8" name="Łącznik prostoliniowy 7"/>
            <p:cNvCxnSpPr/>
            <p:nvPr/>
          </p:nvCxnSpPr>
          <p:spPr bwMode="auto">
            <a:xfrm flipH="1">
              <a:off x="2483768" y="1700888"/>
              <a:ext cx="0" cy="540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122" name="Łącznik prostoliniowy 121"/>
            <p:cNvCxnSpPr/>
            <p:nvPr/>
          </p:nvCxnSpPr>
          <p:spPr bwMode="auto">
            <a:xfrm rot="-7200000" flipH="1">
              <a:off x="2141531" y="2195908"/>
              <a:ext cx="0" cy="540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123" name="Łącznik prostoliniowy 122"/>
            <p:cNvCxnSpPr/>
            <p:nvPr/>
          </p:nvCxnSpPr>
          <p:spPr bwMode="auto">
            <a:xfrm rot="7200000" flipH="1">
              <a:off x="3077635" y="2267916"/>
              <a:ext cx="0" cy="540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sp>
          <p:nvSpPr>
            <p:cNvPr id="147" name="Text Box 106"/>
            <p:cNvSpPr txBox="1">
              <a:spLocks noChangeArrowheads="1"/>
            </p:cNvSpPr>
            <p:nvPr/>
          </p:nvSpPr>
          <p:spPr bwMode="auto">
            <a:xfrm>
              <a:off x="2159732" y="1808820"/>
              <a:ext cx="238848" cy="2154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400" b="1" i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kumimoji="0" lang="pl-PL" altLang="pl-PL" sz="1400" b="1" i="1" baseline="-250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pl-PL" altLang="pl-PL" sz="1400" b="1" i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’</a:t>
              </a:r>
              <a:endParaRPr kumimoji="0" lang="pl-PL" altLang="pl-PL" sz="2800" b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" name="Text Box 106"/>
            <p:cNvSpPr txBox="1">
              <a:spLocks noChangeArrowheads="1"/>
            </p:cNvSpPr>
            <p:nvPr/>
          </p:nvSpPr>
          <p:spPr bwMode="auto">
            <a:xfrm rot="1800000">
              <a:off x="3071154" y="2304180"/>
              <a:ext cx="238848" cy="2154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400" b="1" i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kumimoji="0" lang="pl-PL" altLang="pl-PL" sz="1400" b="1" i="1" baseline="-250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pl-PL" altLang="pl-PL" sz="1400" b="1" i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’</a:t>
              </a:r>
              <a:endParaRPr kumimoji="0" lang="pl-PL" altLang="pl-PL" sz="2800" b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" name="Text Box 106"/>
            <p:cNvSpPr txBox="1">
              <a:spLocks noChangeArrowheads="1"/>
            </p:cNvSpPr>
            <p:nvPr/>
          </p:nvSpPr>
          <p:spPr bwMode="auto">
            <a:xfrm rot="-1800000">
              <a:off x="1945566" y="2232172"/>
              <a:ext cx="238848" cy="2154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400" b="1" i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kumimoji="0" lang="pl-PL" altLang="pl-PL" sz="1400" b="1" i="1" baseline="-250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pl-PL" altLang="pl-PL" sz="1400" b="1" i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’</a:t>
              </a:r>
              <a:endParaRPr kumimoji="0" lang="pl-PL" altLang="pl-PL" sz="2800" b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5" name="Uzw_Wtórn"/>
          <p:cNvGrpSpPr/>
          <p:nvPr/>
        </p:nvGrpSpPr>
        <p:grpSpPr>
          <a:xfrm>
            <a:off x="3471211" y="1376772"/>
            <a:ext cx="1887329" cy="1511008"/>
            <a:chOff x="3471211" y="1376772"/>
            <a:chExt cx="1887329" cy="1511008"/>
          </a:xfrm>
        </p:grpSpPr>
        <p:grpSp>
          <p:nvGrpSpPr>
            <p:cNvPr id="124" name="Uzwojenie"/>
            <p:cNvGrpSpPr/>
            <p:nvPr/>
          </p:nvGrpSpPr>
          <p:grpSpPr>
            <a:xfrm rot="5400000">
              <a:off x="2969826" y="2114858"/>
              <a:ext cx="1296136" cy="108012"/>
              <a:chOff x="4860000" y="1844824"/>
              <a:chExt cx="1296136" cy="108012"/>
            </a:xfrm>
          </p:grpSpPr>
          <p:grpSp>
            <p:nvGrpSpPr>
              <p:cNvPr id="125" name="Cewka"/>
              <p:cNvGrpSpPr/>
              <p:nvPr/>
            </p:nvGrpSpPr>
            <p:grpSpPr>
              <a:xfrm>
                <a:off x="5292080" y="1844824"/>
                <a:ext cx="432032" cy="108000"/>
                <a:chOff x="5292080" y="1844824"/>
                <a:chExt cx="432032" cy="108000"/>
              </a:xfrm>
            </p:grpSpPr>
            <p:sp>
              <p:nvSpPr>
                <p:cNvPr id="128" name="Arc 108"/>
                <p:cNvSpPr>
                  <a:spLocks/>
                </p:cNvSpPr>
                <p:nvPr/>
              </p:nvSpPr>
              <p:spPr bwMode="auto">
                <a:xfrm>
                  <a:off x="5580112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9" name="Arc 108"/>
                <p:cNvSpPr>
                  <a:spLocks/>
                </p:cNvSpPr>
                <p:nvPr/>
              </p:nvSpPr>
              <p:spPr bwMode="auto">
                <a:xfrm>
                  <a:off x="5436096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0" name="Arc 108"/>
                <p:cNvSpPr>
                  <a:spLocks/>
                </p:cNvSpPr>
                <p:nvPr/>
              </p:nvSpPr>
              <p:spPr bwMode="auto">
                <a:xfrm>
                  <a:off x="5292080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cxnSp>
            <p:nvCxnSpPr>
              <p:cNvPr id="126" name="AutoShape 103"/>
              <p:cNvCxnSpPr>
                <a:cxnSpLocks noChangeShapeType="1"/>
              </p:cNvCxnSpPr>
              <p:nvPr/>
            </p:nvCxnSpPr>
            <p:spPr bwMode="auto">
              <a:xfrm>
                <a:off x="4860000" y="1952836"/>
                <a:ext cx="432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7" name="AutoShape 103"/>
              <p:cNvCxnSpPr>
                <a:cxnSpLocks noChangeShapeType="1"/>
              </p:cNvCxnSpPr>
              <p:nvPr/>
            </p:nvCxnSpPr>
            <p:spPr bwMode="auto">
              <a:xfrm>
                <a:off x="5724136" y="1952836"/>
                <a:ext cx="432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31" name="Uzwojenie"/>
            <p:cNvGrpSpPr/>
            <p:nvPr/>
          </p:nvGrpSpPr>
          <p:grpSpPr>
            <a:xfrm rot="12600000">
              <a:off x="3471211" y="1811015"/>
              <a:ext cx="1282719" cy="117011"/>
              <a:chOff x="4873417" y="1844824"/>
              <a:chExt cx="1282719" cy="117011"/>
            </a:xfrm>
          </p:grpSpPr>
          <p:grpSp>
            <p:nvGrpSpPr>
              <p:cNvPr id="132" name="Cewka"/>
              <p:cNvGrpSpPr/>
              <p:nvPr/>
            </p:nvGrpSpPr>
            <p:grpSpPr>
              <a:xfrm>
                <a:off x="5292080" y="1844824"/>
                <a:ext cx="432032" cy="108000"/>
                <a:chOff x="5292080" y="1844824"/>
                <a:chExt cx="432032" cy="108000"/>
              </a:xfrm>
            </p:grpSpPr>
            <p:sp>
              <p:nvSpPr>
                <p:cNvPr id="135" name="Arc 108"/>
                <p:cNvSpPr>
                  <a:spLocks/>
                </p:cNvSpPr>
                <p:nvPr/>
              </p:nvSpPr>
              <p:spPr bwMode="auto">
                <a:xfrm>
                  <a:off x="5580112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6" name="Arc 108"/>
                <p:cNvSpPr>
                  <a:spLocks/>
                </p:cNvSpPr>
                <p:nvPr/>
              </p:nvSpPr>
              <p:spPr bwMode="auto">
                <a:xfrm>
                  <a:off x="5436096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7" name="Arc 108"/>
                <p:cNvSpPr>
                  <a:spLocks/>
                </p:cNvSpPr>
                <p:nvPr/>
              </p:nvSpPr>
              <p:spPr bwMode="auto">
                <a:xfrm>
                  <a:off x="5292080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cxnSp>
            <p:nvCxnSpPr>
              <p:cNvPr id="133" name="AutoShape 103"/>
              <p:cNvCxnSpPr>
                <a:cxnSpLocks noChangeShapeType="1"/>
              </p:cNvCxnSpPr>
              <p:nvPr/>
            </p:nvCxnSpPr>
            <p:spPr bwMode="auto">
              <a:xfrm>
                <a:off x="4873417" y="1961835"/>
                <a:ext cx="432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4" name="AutoShape 103"/>
              <p:cNvCxnSpPr>
                <a:cxnSpLocks noChangeShapeType="1"/>
              </p:cNvCxnSpPr>
              <p:nvPr/>
            </p:nvCxnSpPr>
            <p:spPr bwMode="auto">
              <a:xfrm>
                <a:off x="5724136" y="1952838"/>
                <a:ext cx="432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38" name="Uzwojenie"/>
            <p:cNvGrpSpPr/>
            <p:nvPr/>
          </p:nvGrpSpPr>
          <p:grpSpPr>
            <a:xfrm rot="-12600000">
              <a:off x="3500620" y="2452647"/>
              <a:ext cx="1310054" cy="115286"/>
              <a:chOff x="4843671" y="1844824"/>
              <a:chExt cx="1310054" cy="115286"/>
            </a:xfrm>
          </p:grpSpPr>
          <p:grpSp>
            <p:nvGrpSpPr>
              <p:cNvPr id="139" name="Cewka"/>
              <p:cNvGrpSpPr/>
              <p:nvPr/>
            </p:nvGrpSpPr>
            <p:grpSpPr>
              <a:xfrm>
                <a:off x="5292080" y="1844824"/>
                <a:ext cx="432032" cy="108000"/>
                <a:chOff x="5292080" y="1844824"/>
                <a:chExt cx="432032" cy="108000"/>
              </a:xfrm>
            </p:grpSpPr>
            <p:sp>
              <p:nvSpPr>
                <p:cNvPr id="142" name="Arc 108"/>
                <p:cNvSpPr>
                  <a:spLocks/>
                </p:cNvSpPr>
                <p:nvPr/>
              </p:nvSpPr>
              <p:spPr bwMode="auto">
                <a:xfrm>
                  <a:off x="5580112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3" name="Arc 108"/>
                <p:cNvSpPr>
                  <a:spLocks/>
                </p:cNvSpPr>
                <p:nvPr/>
              </p:nvSpPr>
              <p:spPr bwMode="auto">
                <a:xfrm>
                  <a:off x="5436096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4" name="Arc 108"/>
                <p:cNvSpPr>
                  <a:spLocks/>
                </p:cNvSpPr>
                <p:nvPr/>
              </p:nvSpPr>
              <p:spPr bwMode="auto">
                <a:xfrm>
                  <a:off x="5292080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cxnSp>
            <p:nvCxnSpPr>
              <p:cNvPr id="140" name="AutoShape 103"/>
              <p:cNvCxnSpPr>
                <a:cxnSpLocks noChangeShapeType="1"/>
              </p:cNvCxnSpPr>
              <p:nvPr/>
            </p:nvCxnSpPr>
            <p:spPr bwMode="auto">
              <a:xfrm>
                <a:off x="4843671" y="1960110"/>
                <a:ext cx="432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1" name="AutoShape 103"/>
              <p:cNvCxnSpPr>
                <a:cxnSpLocks noChangeShapeType="1"/>
              </p:cNvCxnSpPr>
              <p:nvPr/>
            </p:nvCxnSpPr>
            <p:spPr bwMode="auto">
              <a:xfrm>
                <a:off x="5721725" y="1951444"/>
                <a:ext cx="432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71" name="AutoShape 103"/>
            <p:cNvCxnSpPr>
              <a:cxnSpLocks noChangeShapeType="1"/>
            </p:cNvCxnSpPr>
            <p:nvPr/>
          </p:nvCxnSpPr>
          <p:spPr bwMode="auto">
            <a:xfrm>
              <a:off x="3564028" y="1520788"/>
              <a:ext cx="151200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2" name="AutoShape 103"/>
            <p:cNvCxnSpPr>
              <a:cxnSpLocks noChangeShapeType="1"/>
            </p:cNvCxnSpPr>
            <p:nvPr/>
          </p:nvCxnSpPr>
          <p:spPr bwMode="auto">
            <a:xfrm>
              <a:off x="3563888" y="2816932"/>
              <a:ext cx="151200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3" name="AutoShape 103"/>
            <p:cNvCxnSpPr>
              <a:cxnSpLocks noChangeShapeType="1"/>
            </p:cNvCxnSpPr>
            <p:nvPr/>
          </p:nvCxnSpPr>
          <p:spPr bwMode="auto">
            <a:xfrm>
              <a:off x="4680180" y="2132856"/>
              <a:ext cx="39600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" name="Oval 102"/>
            <p:cNvSpPr>
              <a:spLocks noChangeArrowheads="1"/>
            </p:cNvSpPr>
            <p:nvPr/>
          </p:nvSpPr>
          <p:spPr bwMode="auto">
            <a:xfrm>
              <a:off x="5076060" y="1501740"/>
              <a:ext cx="36000" cy="36000"/>
            </a:xfrm>
            <a:prstGeom prst="ellipse">
              <a:avLst/>
            </a:prstGeom>
            <a:solidFill>
              <a:schemeClr val="tx2"/>
            </a:solidFill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175" name="Oval 102"/>
            <p:cNvSpPr>
              <a:spLocks noChangeArrowheads="1"/>
            </p:cNvSpPr>
            <p:nvPr/>
          </p:nvSpPr>
          <p:spPr bwMode="auto">
            <a:xfrm>
              <a:off x="5076056" y="2115900"/>
              <a:ext cx="36000" cy="36000"/>
            </a:xfrm>
            <a:prstGeom prst="ellipse">
              <a:avLst/>
            </a:prstGeom>
            <a:solidFill>
              <a:schemeClr val="tx2"/>
            </a:solidFill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176" name="Oval 102"/>
            <p:cNvSpPr>
              <a:spLocks noChangeArrowheads="1"/>
            </p:cNvSpPr>
            <p:nvPr/>
          </p:nvSpPr>
          <p:spPr bwMode="auto">
            <a:xfrm>
              <a:off x="5076056" y="2800269"/>
              <a:ext cx="36000" cy="36000"/>
            </a:xfrm>
            <a:prstGeom prst="ellipse">
              <a:avLst/>
            </a:prstGeom>
            <a:solidFill>
              <a:schemeClr val="tx2"/>
            </a:solidFill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195" name="Text Box 106"/>
            <p:cNvSpPr txBox="1">
              <a:spLocks noChangeArrowheads="1"/>
            </p:cNvSpPr>
            <p:nvPr/>
          </p:nvSpPr>
          <p:spPr bwMode="auto">
            <a:xfrm>
              <a:off x="5179004" y="1376772"/>
              <a:ext cx="179536" cy="2154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400" b="1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a”</a:t>
              </a:r>
              <a:endParaRPr kumimoji="0" lang="pl-PL" altLang="pl-PL" sz="2800" b="1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6" name="Text Box 106"/>
            <p:cNvSpPr txBox="1">
              <a:spLocks noChangeArrowheads="1"/>
            </p:cNvSpPr>
            <p:nvPr/>
          </p:nvSpPr>
          <p:spPr bwMode="auto">
            <a:xfrm>
              <a:off x="5179004" y="2060848"/>
              <a:ext cx="179536" cy="2154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400" b="1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b”</a:t>
              </a:r>
              <a:endParaRPr kumimoji="0" lang="pl-PL" altLang="pl-PL" sz="2800" b="1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7" name="Text Box 106"/>
            <p:cNvSpPr txBox="1">
              <a:spLocks noChangeArrowheads="1"/>
            </p:cNvSpPr>
            <p:nvPr/>
          </p:nvSpPr>
          <p:spPr bwMode="auto">
            <a:xfrm>
              <a:off x="5179004" y="2672336"/>
              <a:ext cx="169918" cy="2154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400" b="1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c”</a:t>
              </a:r>
              <a:endParaRPr kumimoji="0" lang="pl-PL" altLang="pl-PL" sz="2800" b="1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4" name="Uzw_Pierw"/>
          <p:cNvGrpSpPr/>
          <p:nvPr/>
        </p:nvGrpSpPr>
        <p:grpSpPr>
          <a:xfrm>
            <a:off x="1115616" y="1377352"/>
            <a:ext cx="2269099" cy="2411688"/>
            <a:chOff x="1115616" y="1377352"/>
            <a:chExt cx="2269099" cy="2411688"/>
          </a:xfrm>
        </p:grpSpPr>
        <p:sp>
          <p:nvSpPr>
            <p:cNvPr id="56" name="Text Box 106"/>
            <p:cNvSpPr txBox="1">
              <a:spLocks noChangeArrowheads="1"/>
            </p:cNvSpPr>
            <p:nvPr/>
          </p:nvSpPr>
          <p:spPr bwMode="auto">
            <a:xfrm>
              <a:off x="1115616" y="1377352"/>
              <a:ext cx="149080" cy="2154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400" b="1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a’</a:t>
              </a:r>
              <a:endParaRPr kumimoji="0" lang="pl-PL" altLang="pl-PL" sz="2800" b="1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 Box 106"/>
            <p:cNvSpPr txBox="1">
              <a:spLocks noChangeArrowheads="1"/>
            </p:cNvSpPr>
            <p:nvPr/>
          </p:nvSpPr>
          <p:spPr bwMode="auto">
            <a:xfrm>
              <a:off x="1115616" y="2061428"/>
              <a:ext cx="149080" cy="2154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kumimoji="0" lang="pl-PL" altLang="pl-PL" sz="1400" b="1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’</a:t>
              </a:r>
              <a:endParaRPr kumimoji="0" lang="pl-PL" altLang="pl-PL" sz="2800" b="1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Text Box 106"/>
            <p:cNvSpPr txBox="1">
              <a:spLocks noChangeArrowheads="1"/>
            </p:cNvSpPr>
            <p:nvPr/>
          </p:nvSpPr>
          <p:spPr bwMode="auto">
            <a:xfrm>
              <a:off x="1115616" y="2672916"/>
              <a:ext cx="139462" cy="2154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kumimoji="0" lang="pl-PL" altLang="pl-PL" sz="1400" b="1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’</a:t>
              </a:r>
              <a:endParaRPr kumimoji="0" lang="pl-PL" altLang="pl-PL" sz="2800" b="1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" name="Oval 102"/>
            <p:cNvSpPr>
              <a:spLocks noChangeArrowheads="1"/>
            </p:cNvSpPr>
            <p:nvPr/>
          </p:nvSpPr>
          <p:spPr bwMode="auto">
            <a:xfrm>
              <a:off x="1331644" y="1503832"/>
              <a:ext cx="36000" cy="36000"/>
            </a:xfrm>
            <a:prstGeom prst="ellipse">
              <a:avLst/>
            </a:prstGeom>
            <a:solidFill>
              <a:schemeClr val="tx2"/>
            </a:solidFill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169" name="Oval 102"/>
            <p:cNvSpPr>
              <a:spLocks noChangeArrowheads="1"/>
            </p:cNvSpPr>
            <p:nvPr/>
          </p:nvSpPr>
          <p:spPr bwMode="auto">
            <a:xfrm>
              <a:off x="1331640" y="2149816"/>
              <a:ext cx="36000" cy="36000"/>
            </a:xfrm>
            <a:prstGeom prst="ellipse">
              <a:avLst/>
            </a:prstGeom>
            <a:solidFill>
              <a:schemeClr val="tx2"/>
            </a:solidFill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170" name="Oval 102"/>
            <p:cNvSpPr>
              <a:spLocks noChangeArrowheads="1"/>
            </p:cNvSpPr>
            <p:nvPr/>
          </p:nvSpPr>
          <p:spPr bwMode="auto">
            <a:xfrm>
              <a:off x="1295636" y="2797599"/>
              <a:ext cx="36000" cy="36000"/>
            </a:xfrm>
            <a:prstGeom prst="ellipse">
              <a:avLst/>
            </a:prstGeom>
            <a:solidFill>
              <a:schemeClr val="tx2"/>
            </a:solidFill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grpSp>
          <p:nvGrpSpPr>
            <p:cNvPr id="93" name="Uzwojenie"/>
            <p:cNvGrpSpPr/>
            <p:nvPr/>
          </p:nvGrpSpPr>
          <p:grpSpPr>
            <a:xfrm rot="5400000">
              <a:off x="2213762" y="1898806"/>
              <a:ext cx="864048" cy="108012"/>
              <a:chOff x="5076088" y="1844824"/>
              <a:chExt cx="864048" cy="108012"/>
            </a:xfrm>
          </p:grpSpPr>
          <p:grpSp>
            <p:nvGrpSpPr>
              <p:cNvPr id="94" name="Cewka"/>
              <p:cNvGrpSpPr/>
              <p:nvPr/>
            </p:nvGrpSpPr>
            <p:grpSpPr>
              <a:xfrm>
                <a:off x="5292080" y="1844824"/>
                <a:ext cx="432032" cy="108000"/>
                <a:chOff x="5292080" y="1844824"/>
                <a:chExt cx="432032" cy="108000"/>
              </a:xfrm>
            </p:grpSpPr>
            <p:sp>
              <p:nvSpPr>
                <p:cNvPr id="97" name="Arc 108"/>
                <p:cNvSpPr>
                  <a:spLocks/>
                </p:cNvSpPr>
                <p:nvPr/>
              </p:nvSpPr>
              <p:spPr bwMode="auto">
                <a:xfrm>
                  <a:off x="5580112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8" name="Arc 108"/>
                <p:cNvSpPr>
                  <a:spLocks/>
                </p:cNvSpPr>
                <p:nvPr/>
              </p:nvSpPr>
              <p:spPr bwMode="auto">
                <a:xfrm>
                  <a:off x="5436096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9" name="Arc 108"/>
                <p:cNvSpPr>
                  <a:spLocks/>
                </p:cNvSpPr>
                <p:nvPr/>
              </p:nvSpPr>
              <p:spPr bwMode="auto">
                <a:xfrm>
                  <a:off x="5292080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cxnSp>
            <p:nvCxnSpPr>
              <p:cNvPr id="95" name="AutoShape 103"/>
              <p:cNvCxnSpPr>
                <a:cxnSpLocks noChangeShapeType="1"/>
              </p:cNvCxnSpPr>
              <p:nvPr/>
            </p:nvCxnSpPr>
            <p:spPr bwMode="auto">
              <a:xfrm>
                <a:off x="5076088" y="1952836"/>
                <a:ext cx="216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6" name="AutoShape 103"/>
              <p:cNvCxnSpPr>
                <a:cxnSpLocks noChangeShapeType="1"/>
              </p:cNvCxnSpPr>
              <p:nvPr/>
            </p:nvCxnSpPr>
            <p:spPr bwMode="auto">
              <a:xfrm>
                <a:off x="5724136" y="1952836"/>
                <a:ext cx="216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0" name="Uzwojenie"/>
            <p:cNvGrpSpPr/>
            <p:nvPr/>
          </p:nvGrpSpPr>
          <p:grpSpPr>
            <a:xfrm rot="12600000">
              <a:off x="2520667" y="2599795"/>
              <a:ext cx="864048" cy="108012"/>
              <a:chOff x="5076088" y="1844824"/>
              <a:chExt cx="864048" cy="108012"/>
            </a:xfrm>
          </p:grpSpPr>
          <p:grpSp>
            <p:nvGrpSpPr>
              <p:cNvPr id="101" name="Cewka"/>
              <p:cNvGrpSpPr/>
              <p:nvPr/>
            </p:nvGrpSpPr>
            <p:grpSpPr>
              <a:xfrm>
                <a:off x="5292080" y="1844824"/>
                <a:ext cx="432032" cy="108000"/>
                <a:chOff x="5292080" y="1844824"/>
                <a:chExt cx="432032" cy="108000"/>
              </a:xfrm>
            </p:grpSpPr>
            <p:sp>
              <p:nvSpPr>
                <p:cNvPr id="104" name="Arc 108"/>
                <p:cNvSpPr>
                  <a:spLocks/>
                </p:cNvSpPr>
                <p:nvPr/>
              </p:nvSpPr>
              <p:spPr bwMode="auto">
                <a:xfrm>
                  <a:off x="5580112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5" name="Arc 108"/>
                <p:cNvSpPr>
                  <a:spLocks/>
                </p:cNvSpPr>
                <p:nvPr/>
              </p:nvSpPr>
              <p:spPr bwMode="auto">
                <a:xfrm>
                  <a:off x="5436096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6" name="Arc 108"/>
                <p:cNvSpPr>
                  <a:spLocks/>
                </p:cNvSpPr>
                <p:nvPr/>
              </p:nvSpPr>
              <p:spPr bwMode="auto">
                <a:xfrm>
                  <a:off x="5292080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cxnSp>
            <p:nvCxnSpPr>
              <p:cNvPr id="102" name="AutoShape 103"/>
              <p:cNvCxnSpPr>
                <a:cxnSpLocks noChangeShapeType="1"/>
              </p:cNvCxnSpPr>
              <p:nvPr/>
            </p:nvCxnSpPr>
            <p:spPr bwMode="auto">
              <a:xfrm>
                <a:off x="5076088" y="1952836"/>
                <a:ext cx="216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" name="AutoShape 103"/>
              <p:cNvCxnSpPr>
                <a:cxnSpLocks noChangeShapeType="1"/>
              </p:cNvCxnSpPr>
              <p:nvPr/>
            </p:nvCxnSpPr>
            <p:spPr bwMode="auto">
              <a:xfrm>
                <a:off x="5724136" y="1952836"/>
                <a:ext cx="216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11" name="Uzwojenie"/>
            <p:cNvGrpSpPr/>
            <p:nvPr/>
          </p:nvGrpSpPr>
          <p:grpSpPr>
            <a:xfrm rot="-12600000">
              <a:off x="1830617" y="2593661"/>
              <a:ext cx="864048" cy="108012"/>
              <a:chOff x="5076088" y="1844824"/>
              <a:chExt cx="864048" cy="108012"/>
            </a:xfrm>
          </p:grpSpPr>
          <p:grpSp>
            <p:nvGrpSpPr>
              <p:cNvPr id="112" name="Cewka"/>
              <p:cNvGrpSpPr/>
              <p:nvPr/>
            </p:nvGrpSpPr>
            <p:grpSpPr>
              <a:xfrm>
                <a:off x="5292080" y="1844824"/>
                <a:ext cx="432032" cy="108000"/>
                <a:chOff x="5292080" y="1844824"/>
                <a:chExt cx="432032" cy="108000"/>
              </a:xfrm>
            </p:grpSpPr>
            <p:sp>
              <p:nvSpPr>
                <p:cNvPr id="115" name="Arc 108"/>
                <p:cNvSpPr>
                  <a:spLocks/>
                </p:cNvSpPr>
                <p:nvPr/>
              </p:nvSpPr>
              <p:spPr bwMode="auto">
                <a:xfrm>
                  <a:off x="5580112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6" name="Arc 108"/>
                <p:cNvSpPr>
                  <a:spLocks/>
                </p:cNvSpPr>
                <p:nvPr/>
              </p:nvSpPr>
              <p:spPr bwMode="auto">
                <a:xfrm>
                  <a:off x="5436096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7" name="Arc 108"/>
                <p:cNvSpPr>
                  <a:spLocks/>
                </p:cNvSpPr>
                <p:nvPr/>
              </p:nvSpPr>
              <p:spPr bwMode="auto">
                <a:xfrm>
                  <a:off x="5292080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cxnSp>
            <p:nvCxnSpPr>
              <p:cNvPr id="113" name="AutoShape 103"/>
              <p:cNvCxnSpPr>
                <a:cxnSpLocks noChangeShapeType="1"/>
              </p:cNvCxnSpPr>
              <p:nvPr/>
            </p:nvCxnSpPr>
            <p:spPr bwMode="auto">
              <a:xfrm>
                <a:off x="5076088" y="1952836"/>
                <a:ext cx="216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4" name="AutoShape 103"/>
              <p:cNvCxnSpPr>
                <a:cxnSpLocks noChangeShapeType="1"/>
              </p:cNvCxnSpPr>
              <p:nvPr/>
            </p:nvCxnSpPr>
            <p:spPr bwMode="auto">
              <a:xfrm>
                <a:off x="5724136" y="1952836"/>
                <a:ext cx="216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57" name="AutoShape 103"/>
            <p:cNvCxnSpPr>
              <a:cxnSpLocks noChangeShapeType="1"/>
            </p:cNvCxnSpPr>
            <p:nvPr/>
          </p:nvCxnSpPr>
          <p:spPr bwMode="auto">
            <a:xfrm rot="5400000">
              <a:off x="3239864" y="2924956"/>
              <a:ext cx="21600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9" name="AutoShape 103"/>
            <p:cNvCxnSpPr>
              <a:cxnSpLocks noChangeShapeType="1"/>
            </p:cNvCxnSpPr>
            <p:nvPr/>
          </p:nvCxnSpPr>
          <p:spPr bwMode="auto">
            <a:xfrm>
              <a:off x="1331708" y="2168860"/>
              <a:ext cx="50400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" name="AutoShape 103"/>
            <p:cNvCxnSpPr>
              <a:cxnSpLocks noChangeShapeType="1"/>
            </p:cNvCxnSpPr>
            <p:nvPr/>
          </p:nvCxnSpPr>
          <p:spPr bwMode="auto">
            <a:xfrm>
              <a:off x="1331640" y="1520788"/>
              <a:ext cx="126000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" name="Łącznik prostoliniowy 163"/>
            <p:cNvCxnSpPr/>
            <p:nvPr/>
          </p:nvCxnSpPr>
          <p:spPr bwMode="auto">
            <a:xfrm>
              <a:off x="1835696" y="2168860"/>
              <a:ext cx="0" cy="864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" name="AutoShape 103"/>
            <p:cNvCxnSpPr>
              <a:cxnSpLocks noChangeShapeType="1"/>
            </p:cNvCxnSpPr>
            <p:nvPr/>
          </p:nvCxnSpPr>
          <p:spPr bwMode="auto">
            <a:xfrm>
              <a:off x="1331640" y="2816932"/>
              <a:ext cx="54000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6" name="AutoShape 103"/>
            <p:cNvCxnSpPr>
              <a:cxnSpLocks noChangeShapeType="1"/>
            </p:cNvCxnSpPr>
            <p:nvPr/>
          </p:nvCxnSpPr>
          <p:spPr bwMode="auto">
            <a:xfrm>
              <a:off x="1835864" y="3032956"/>
              <a:ext cx="151200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77" name="Uziem_Y"/>
            <p:cNvGrpSpPr/>
            <p:nvPr/>
          </p:nvGrpSpPr>
          <p:grpSpPr>
            <a:xfrm>
              <a:off x="2483796" y="2384884"/>
              <a:ext cx="252000" cy="1404156"/>
              <a:chOff x="3527912" y="1556792"/>
              <a:chExt cx="252000" cy="1404156"/>
            </a:xfrm>
          </p:grpSpPr>
          <p:cxnSp>
            <p:nvCxnSpPr>
              <p:cNvPr id="179" name="AutoShape 103"/>
              <p:cNvCxnSpPr>
                <a:cxnSpLocks noChangeShapeType="1"/>
              </p:cNvCxnSpPr>
              <p:nvPr/>
            </p:nvCxnSpPr>
            <p:spPr bwMode="auto">
              <a:xfrm flipV="1">
                <a:off x="3635896" y="1556792"/>
                <a:ext cx="0" cy="133200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80" name="Uziom"/>
              <p:cNvGrpSpPr/>
              <p:nvPr/>
            </p:nvGrpSpPr>
            <p:grpSpPr>
              <a:xfrm>
                <a:off x="3527912" y="2888940"/>
                <a:ext cx="252000" cy="72008"/>
                <a:chOff x="1079612" y="2924944"/>
                <a:chExt cx="252000" cy="72008"/>
              </a:xfrm>
            </p:grpSpPr>
            <p:cxnSp>
              <p:nvCxnSpPr>
                <p:cNvPr id="183" name="AutoShape 103"/>
                <p:cNvCxnSpPr>
                  <a:cxnSpLocks noChangeShapeType="1"/>
                </p:cNvCxnSpPr>
                <p:nvPr/>
              </p:nvCxnSpPr>
              <p:spPr bwMode="auto">
                <a:xfrm>
                  <a:off x="1079612" y="2924944"/>
                  <a:ext cx="25200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4" name="AutoShape 103"/>
                <p:cNvCxnSpPr>
                  <a:cxnSpLocks noChangeShapeType="1"/>
                </p:cNvCxnSpPr>
                <p:nvPr/>
              </p:nvCxnSpPr>
              <p:spPr bwMode="auto">
                <a:xfrm>
                  <a:off x="1115636" y="2960948"/>
                  <a:ext cx="18000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5" name="AutoShape 103"/>
                <p:cNvCxnSpPr>
                  <a:cxnSpLocks noChangeShapeType="1"/>
                </p:cNvCxnSpPr>
                <p:nvPr/>
              </p:nvCxnSpPr>
              <p:spPr bwMode="auto">
                <a:xfrm>
                  <a:off x="1151632" y="2996952"/>
                  <a:ext cx="10800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209" name="Prądy_I0"/>
          <p:cNvGrpSpPr/>
          <p:nvPr/>
        </p:nvGrpSpPr>
        <p:grpSpPr>
          <a:xfrm>
            <a:off x="1403648" y="1196752"/>
            <a:ext cx="252028" cy="1616846"/>
            <a:chOff x="1403648" y="1196752"/>
            <a:chExt cx="252028" cy="1616846"/>
          </a:xfrm>
        </p:grpSpPr>
        <p:cxnSp>
          <p:nvCxnSpPr>
            <p:cNvPr id="189" name="AutoShape 103"/>
            <p:cNvCxnSpPr>
              <a:cxnSpLocks noChangeShapeType="1"/>
            </p:cNvCxnSpPr>
            <p:nvPr/>
          </p:nvCxnSpPr>
          <p:spPr bwMode="auto">
            <a:xfrm>
              <a:off x="1439652" y="1520788"/>
              <a:ext cx="216000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0" name="AutoShape 103"/>
            <p:cNvCxnSpPr>
              <a:cxnSpLocks noChangeShapeType="1"/>
            </p:cNvCxnSpPr>
            <p:nvPr/>
          </p:nvCxnSpPr>
          <p:spPr bwMode="auto">
            <a:xfrm>
              <a:off x="1439676" y="2168860"/>
              <a:ext cx="216000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1" name="AutoShape 103"/>
            <p:cNvCxnSpPr>
              <a:cxnSpLocks noChangeShapeType="1"/>
            </p:cNvCxnSpPr>
            <p:nvPr/>
          </p:nvCxnSpPr>
          <p:spPr bwMode="auto">
            <a:xfrm>
              <a:off x="1420416" y="2813598"/>
              <a:ext cx="216000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8" name="Text Box 106"/>
            <p:cNvSpPr txBox="1">
              <a:spLocks noChangeArrowheads="1"/>
            </p:cNvSpPr>
            <p:nvPr/>
          </p:nvSpPr>
          <p:spPr bwMode="auto">
            <a:xfrm>
              <a:off x="1439652" y="1196752"/>
              <a:ext cx="129844" cy="2154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400" b="1" i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kumimoji="0" lang="pl-PL" altLang="pl-PL" sz="1400" b="1" i="1" baseline="-250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0" lang="pl-PL" altLang="pl-PL" sz="2800" b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9" name="Text Box 106"/>
            <p:cNvSpPr txBox="1">
              <a:spLocks noChangeArrowheads="1"/>
            </p:cNvSpPr>
            <p:nvPr/>
          </p:nvSpPr>
          <p:spPr bwMode="auto">
            <a:xfrm>
              <a:off x="1439652" y="1917412"/>
              <a:ext cx="129844" cy="2154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400" b="1" i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kumimoji="0" lang="pl-PL" altLang="pl-PL" sz="1400" b="1" i="1" baseline="-250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0" lang="pl-PL" altLang="pl-PL" sz="2800" b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0" name="Text Box 106"/>
            <p:cNvSpPr txBox="1">
              <a:spLocks noChangeArrowheads="1"/>
            </p:cNvSpPr>
            <p:nvPr/>
          </p:nvSpPr>
          <p:spPr bwMode="auto">
            <a:xfrm>
              <a:off x="1403648" y="2565484"/>
              <a:ext cx="129844" cy="2154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400" b="1" i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kumimoji="0" lang="pl-PL" altLang="pl-PL" sz="1400" b="1" i="1" baseline="-250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0" lang="pl-PL" altLang="pl-PL" sz="2800" b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0" name="Prąd_3I0"/>
          <p:cNvGrpSpPr/>
          <p:nvPr/>
        </p:nvGrpSpPr>
        <p:grpSpPr>
          <a:xfrm>
            <a:off x="2591780" y="2744984"/>
            <a:ext cx="377800" cy="720020"/>
            <a:chOff x="2591780" y="2744984"/>
            <a:chExt cx="377800" cy="720020"/>
          </a:xfrm>
        </p:grpSpPr>
        <p:cxnSp>
          <p:nvCxnSpPr>
            <p:cNvPr id="186" name="Łącznik prostoliniowy 185"/>
            <p:cNvCxnSpPr/>
            <p:nvPr/>
          </p:nvCxnSpPr>
          <p:spPr bwMode="auto">
            <a:xfrm flipH="1">
              <a:off x="2591780" y="2744984"/>
              <a:ext cx="0" cy="216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187" name="Łącznik prostoliniowy 186"/>
            <p:cNvCxnSpPr/>
            <p:nvPr/>
          </p:nvCxnSpPr>
          <p:spPr bwMode="auto">
            <a:xfrm flipH="1">
              <a:off x="2591780" y="2996976"/>
              <a:ext cx="0" cy="216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188" name="Łącznik prostoliniowy 187"/>
            <p:cNvCxnSpPr/>
            <p:nvPr/>
          </p:nvCxnSpPr>
          <p:spPr bwMode="auto">
            <a:xfrm flipH="1">
              <a:off x="2591780" y="3249004"/>
              <a:ext cx="0" cy="216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202" name="Text Box 106"/>
            <p:cNvSpPr txBox="1">
              <a:spLocks noChangeArrowheads="1"/>
            </p:cNvSpPr>
            <p:nvPr/>
          </p:nvSpPr>
          <p:spPr bwMode="auto">
            <a:xfrm>
              <a:off x="2749968" y="3105544"/>
              <a:ext cx="219612" cy="2154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400" b="1" i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3I</a:t>
              </a:r>
              <a:r>
                <a:rPr kumimoji="0" lang="pl-PL" altLang="pl-PL" sz="1400" b="1" i="1" baseline="-250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0" lang="pl-PL" altLang="pl-PL" sz="2800" b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0" name="Txt_Przepływ"/>
          <p:cNvSpPr>
            <a:spLocks noChangeArrowheads="1"/>
          </p:cNvSpPr>
          <p:nvPr/>
        </p:nvSpPr>
        <p:spPr bwMode="auto">
          <a:xfrm>
            <a:off x="1002177" y="908720"/>
            <a:ext cx="356982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400" b="1" i="1" smtClean="0">
                <a:solidFill>
                  <a:srgbClr val="0070C0"/>
                </a:solidFill>
                <a:latin typeface="Times New Roman" pitchFamily="18" charset="0"/>
              </a:rPr>
              <a:t>Przepływ prądu zerowego w transformatorze YD</a:t>
            </a:r>
            <a:endParaRPr kumimoji="0" lang="pl-PL" altLang="pl-PL" sz="1400" b="1" i="1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7" name="Tytuł"/>
          <p:cNvSpPr txBox="1">
            <a:spLocks noChangeArrowheads="1"/>
          </p:cNvSpPr>
          <p:nvPr/>
        </p:nvSpPr>
        <p:spPr bwMode="auto">
          <a:xfrm>
            <a:off x="2453632" y="260648"/>
            <a:ext cx="42367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Reaktancje transformatora dla składowej zerowej </a:t>
            </a:r>
            <a:endParaRPr kumimoji="1" lang="pl-PL" sz="1400" b="1" i="1" ker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31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" grpId="0" animBg="1"/>
      <p:bldP spid="382" grpId="0"/>
      <p:bldP spid="383" grpId="0"/>
      <p:bldP spid="201" grpId="0"/>
      <p:bldP spid="10" grpId="0" animBg="1"/>
      <p:bldP spid="8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X0_Syst"/>
              <p:cNvSpPr txBox="1"/>
              <p:nvPr/>
            </p:nvSpPr>
            <p:spPr>
              <a:xfrm>
                <a:off x="5544108" y="5317467"/>
                <a:ext cx="14454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pl-PL" b="1" i="1" kern="1200" smtClean="0">
                    <a:effectLst/>
                    <a:latin typeface="Times New Roman"/>
                    <a:ea typeface="Times New Roman"/>
                    <a:cs typeface="Times New Roman"/>
                  </a:rPr>
                  <a:t>X</a:t>
                </a:r>
                <a:r>
                  <a:rPr lang="pl-PL" sz="2000" b="1" i="1" baseline="-25000" smtClean="0">
                    <a:latin typeface="Times New Roman"/>
                    <a:ea typeface="Times New Roman"/>
                    <a:cs typeface="Times New Roman"/>
                  </a:rPr>
                  <a:t>0</a:t>
                </a:r>
                <a:r>
                  <a:rPr lang="pl-PL" sz="2000" b="1" i="1" kern="1200" baseline="-25000" smtClean="0">
                    <a:effectLst/>
                    <a:latin typeface="Times New Roman"/>
                    <a:ea typeface="Times New Roman"/>
                    <a:cs typeface="Times New Roman"/>
                  </a:rPr>
                  <a:t>S</a:t>
                </a:r>
                <a:r>
                  <a:rPr lang="pl-PL" sz="1800" b="1" i="1" kern="1200" smtClean="0">
                    <a:effectLst/>
                    <a:latin typeface="Times New Roman"/>
                    <a:ea typeface="Times New Roman"/>
                    <a:cs typeface="Times New Roman"/>
                  </a:rPr>
                  <a:t>=</a:t>
                </a:r>
                <a:r>
                  <a:rPr lang="pl-PL" sz="1800" b="1" i="1" smtClean="0">
                    <a:latin typeface="Times New Roman"/>
                    <a:ea typeface="Times New Roman"/>
                    <a:cs typeface="Times New Roman"/>
                  </a:rPr>
                  <a:t>X</a:t>
                </a:r>
                <a:r>
                  <a:rPr lang="pl-PL" sz="1800" b="1" i="1" baseline="-25000" smtClean="0">
                    <a:latin typeface="Times New Roman"/>
                    <a:ea typeface="Times New Roman"/>
                    <a:cs typeface="Times New Roman"/>
                  </a:rPr>
                  <a:t>1S</a:t>
                </a:r>
                <a14:m>
                  <m:oMath xmlns:m="http://schemas.openxmlformats.org/officeDocument/2006/math">
                    <m:r>
                      <a:rPr lang="pl-PL" sz="1400" b="1" i="1" smtClean="0">
                        <a:latin typeface="Cambria Math"/>
                        <a:ea typeface="Cambria Math"/>
                        <a:cs typeface="Times New Roman"/>
                      </a:rPr>
                      <m:t>∙</m:t>
                    </m:r>
                    <m:sSub>
                      <m:sSubPr>
                        <m:ctrlPr>
                          <a:rPr lang="pl-PL" sz="1400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pl-PL" sz="1400" b="0" i="1">
                            <a:latin typeface="Cambria Math"/>
                            <a:cs typeface="Times New Roman"/>
                          </a:rPr>
                          <m:t>(</m:t>
                        </m:r>
                        <m:r>
                          <a:rPr lang="pl-PL" sz="1400" b="0" i="1">
                            <a:latin typeface="Cambria Math"/>
                            <a:cs typeface="Times New Roman"/>
                          </a:rPr>
                          <m:t>𝑋</m:t>
                        </m:r>
                      </m:e>
                      <m:sub>
                        <m:r>
                          <a:rPr lang="pl-PL" sz="1400" b="0" i="1">
                            <a:latin typeface="Cambria Math"/>
                            <a:cs typeface="Times New Roman"/>
                          </a:rPr>
                          <m:t>0</m:t>
                        </m:r>
                      </m:sub>
                    </m:sSub>
                    <m:r>
                      <a:rPr lang="pl-PL" sz="1400" b="0" i="1">
                        <a:latin typeface="Cambria Math"/>
                        <a:cs typeface="Times New Roman"/>
                      </a:rPr>
                      <m:t>/</m:t>
                    </m:r>
                    <m:sSub>
                      <m:sSubPr>
                        <m:ctrlPr>
                          <a:rPr lang="pl-PL" sz="1400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pl-PL" sz="1400" b="0" i="1">
                            <a:latin typeface="Cambria Math"/>
                            <a:cs typeface="Times New Roman"/>
                          </a:rPr>
                          <m:t>𝑋</m:t>
                        </m:r>
                      </m:e>
                      <m:sub>
                        <m:r>
                          <a:rPr lang="pl-PL" sz="1400" b="0" i="1">
                            <a:latin typeface="Cambria Math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pl-PL" sz="1400" i="1" smtClean="0">
                    <a:latin typeface="Times New Roman"/>
                    <a:ea typeface="Times New Roman"/>
                    <a:cs typeface="Times New Roman"/>
                  </a:rPr>
                  <a:t>)</a:t>
                </a:r>
                <a:endParaRPr lang="pl-PL" sz="1400" i="1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106" name="X0_Sys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108" y="5317467"/>
                <a:ext cx="1445460" cy="276999"/>
              </a:xfrm>
              <a:prstGeom prst="rect">
                <a:avLst/>
              </a:prstGeom>
              <a:blipFill rotWithShape="1">
                <a:blip r:embed="rId2"/>
                <a:stretch>
                  <a:fillRect l="-8403" t="-26087" r="-7563" b="-5217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X1_Syst"/>
              <p:cNvSpPr txBox="1"/>
              <p:nvPr/>
            </p:nvSpPr>
            <p:spPr>
              <a:xfrm>
                <a:off x="5544108" y="4725144"/>
                <a:ext cx="1002454" cy="474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eaLnBrk="0" fontAlgn="base" hangingPunct="0">
                  <a:spcAft>
                    <a:spcPts val="0"/>
                  </a:spcAft>
                </a:pPr>
                <a:r>
                  <a:rPr lang="pl-PL" b="1" i="1" kern="1200" smtClean="0">
                    <a:effectLst/>
                    <a:latin typeface="Times New Roman"/>
                    <a:ea typeface="Times New Roman"/>
                    <a:cs typeface="Times New Roman"/>
                  </a:rPr>
                  <a:t>X</a:t>
                </a:r>
                <a:r>
                  <a:rPr lang="pl-PL" sz="2000" b="1" i="1" baseline="-25000">
                    <a:latin typeface="Times New Roman"/>
                    <a:ea typeface="Times New Roman"/>
                    <a:cs typeface="Times New Roman"/>
                  </a:rPr>
                  <a:t>1</a:t>
                </a:r>
                <a:r>
                  <a:rPr lang="pl-PL" sz="2000" b="1" i="1" kern="1200" baseline="-25000" smtClean="0">
                    <a:effectLst/>
                    <a:latin typeface="Times New Roman"/>
                    <a:ea typeface="Times New Roman"/>
                    <a:cs typeface="Times New Roman"/>
                  </a:rPr>
                  <a:t>S</a:t>
                </a:r>
                <a:r>
                  <a:rPr lang="pl-PL" sz="1800" b="1" i="1" kern="1200" smtClean="0">
                    <a:effectLst/>
                    <a:latin typeface="Times New Roman"/>
                    <a:ea typeface="Times New Roman"/>
                    <a:cs typeface="Times New Roman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1800" b="1" i="1" kern="120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pl-PL" sz="1800" b="1" i="1" kern="1200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SupPr>
                          <m:e>
                            <m:r>
                              <a:rPr lang="pl-PL" sz="1800" b="1" i="1" kern="1200" smtClean="0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𝟏</m:t>
                            </m:r>
                            <m:r>
                              <a:rPr lang="pl-PL" sz="1800" b="1" i="1" kern="1200" smtClean="0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,</m:t>
                            </m:r>
                            <m:r>
                              <a:rPr lang="pl-PL" sz="1800" b="1" i="1" kern="1200" smtClean="0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𝟏</m:t>
                            </m:r>
                            <m:r>
                              <a:rPr lang="pl-PL" sz="1800" b="1" i="1" kern="1200" smtClean="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  <m:t>∙</m:t>
                            </m:r>
                            <m:r>
                              <a:rPr lang="pl-PL" sz="1800" b="1" i="1" kern="1200" smtClean="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  <m:t>𝑼</m:t>
                            </m:r>
                          </m:e>
                          <m:sub>
                            <m:r>
                              <a:rPr lang="pl-PL" sz="1800" b="1" i="1" kern="1200" smtClean="0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𝒏</m:t>
                            </m:r>
                          </m:sub>
                          <m:sup>
                            <m:r>
                              <a:rPr lang="pl-PL" sz="1800" b="1" i="1" kern="1200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pl-PL" sz="1800" b="1" i="1" kern="1200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pl-PL" sz="1800" b="1" i="1" kern="1200" smtClean="0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𝑺</m:t>
                            </m:r>
                          </m:e>
                          <m:sub>
                            <m:r>
                              <a:rPr lang="pl-PL" sz="1800" b="1" i="1" kern="1200" smtClean="0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𝒛</m:t>
                            </m:r>
                          </m:sub>
                        </m:sSub>
                      </m:den>
                    </m:f>
                  </m:oMath>
                </a14:m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104" name="X1_Sys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108" y="4725144"/>
                <a:ext cx="1002454" cy="474361"/>
              </a:xfrm>
              <a:prstGeom prst="rect">
                <a:avLst/>
              </a:prstGeom>
              <a:blipFill rotWithShape="1">
                <a:blip r:embed="rId3"/>
                <a:stretch>
                  <a:fillRect l="-12121" b="-1153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Txt_Syst"/>
          <p:cNvSpPr>
            <a:spLocks noChangeArrowheads="1"/>
          </p:cNvSpPr>
          <p:nvPr/>
        </p:nvSpPr>
        <p:spPr bwMode="auto">
          <a:xfrm>
            <a:off x="4882352" y="4437112"/>
            <a:ext cx="23403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 smtClean="0">
                <a:solidFill>
                  <a:srgbClr val="0070C0"/>
                </a:solidFill>
                <a:latin typeface="Times New Roman" pitchFamily="18" charset="0"/>
              </a:rPr>
              <a:t>System – dane:   </a:t>
            </a:r>
            <a:r>
              <a:rPr kumimoji="0" lang="pl-PL" altLang="pl-PL" sz="1600" b="1" i="1" smtClean="0">
                <a:solidFill>
                  <a:srgbClr val="FF0000"/>
                </a:solidFill>
                <a:latin typeface="Times New Roman" pitchFamily="18" charset="0"/>
              </a:rPr>
              <a:t>S</a:t>
            </a:r>
            <a:r>
              <a:rPr kumimoji="0" lang="pl-PL" altLang="pl-PL" sz="1600" b="1" i="1" baseline="-25000" smtClean="0">
                <a:solidFill>
                  <a:srgbClr val="FF0000"/>
                </a:solidFill>
                <a:latin typeface="Times New Roman" pitchFamily="18" charset="0"/>
              </a:rPr>
              <a:t>z</a:t>
            </a:r>
            <a:r>
              <a:rPr kumimoji="0" lang="pl-PL" altLang="pl-PL" sz="1600" b="1" i="1" baseline="-250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kumimoji="0" lang="pl-PL" altLang="pl-PL" sz="1600" b="1" i="1" smtClean="0">
                <a:solidFill>
                  <a:srgbClr val="FF0000"/>
                </a:solidFill>
                <a:latin typeface="Times New Roman" pitchFamily="18" charset="0"/>
              </a:rPr>
              <a:t>   X</a:t>
            </a:r>
            <a:r>
              <a:rPr kumimoji="0" lang="pl-PL" altLang="pl-PL" sz="1600" b="1" i="1" baseline="-25000" smtClean="0">
                <a:solidFill>
                  <a:srgbClr val="FF0000"/>
                </a:solidFill>
                <a:latin typeface="Times New Roman" pitchFamily="18" charset="0"/>
              </a:rPr>
              <a:t>0 </a:t>
            </a:r>
            <a:r>
              <a:rPr kumimoji="0" lang="pl-PL" altLang="pl-PL" sz="1600" b="1" i="1" smtClean="0">
                <a:solidFill>
                  <a:srgbClr val="FF0000"/>
                </a:solidFill>
                <a:latin typeface="Times New Roman" pitchFamily="18" charset="0"/>
              </a:rPr>
              <a:t>/X</a:t>
            </a:r>
            <a:r>
              <a:rPr kumimoji="0" lang="pl-PL" altLang="pl-PL" sz="1600" b="1" i="1" baseline="-25000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kumimoji="0" lang="pl-PL" altLang="pl-PL" sz="1600" b="1" i="1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endParaRPr kumimoji="0" lang="pl-PL" altLang="pl-PL" sz="1600" b="1" i="1">
              <a:solidFill>
                <a:srgbClr val="0070C0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X0_Gen"/>
              <p:cNvSpPr/>
              <p:nvPr/>
            </p:nvSpPr>
            <p:spPr>
              <a:xfrm>
                <a:off x="2255287" y="5085184"/>
                <a:ext cx="658835" cy="3077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spcAft>
                    <a:spcPts val="1000"/>
                  </a:spcAft>
                </a:pPr>
                <a:r>
                  <a:rPr lang="pl-PL" altLang="pl-PL" b="1" i="1">
                    <a:cs typeface="Times New Roman" panose="02020603050405020304" pitchFamily="18" charset="0"/>
                  </a:rPr>
                  <a:t>X</a:t>
                </a:r>
                <a:r>
                  <a:rPr lang="pl-PL" altLang="pl-PL" b="1" i="1" baseline="-25000">
                    <a:cs typeface="Times New Roman" panose="02020603050405020304" pitchFamily="18" charset="0"/>
                  </a:rPr>
                  <a:t>0  </a:t>
                </a:r>
                <a:r>
                  <a:rPr lang="pl-PL" altLang="pl-PL" b="1" i="1"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pl-PL" altLang="pl-PL" sz="2000" b="1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endParaRPr lang="pl-PL" altLang="pl-PL" sz="3600" b="1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3" name="X0_Ge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287" y="5085184"/>
                <a:ext cx="658835" cy="307777"/>
              </a:xfrm>
              <a:prstGeom prst="rect">
                <a:avLst/>
              </a:prstGeom>
              <a:blipFill rotWithShape="1">
                <a:blip r:embed="rId4"/>
                <a:stretch>
                  <a:fillRect l="-19444" t="-3922" r="-10185" b="-3529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X1_Gen"/>
              <p:cNvSpPr txBox="1">
                <a:spLocks noChangeArrowheads="1"/>
              </p:cNvSpPr>
              <p:nvPr/>
            </p:nvSpPr>
            <p:spPr bwMode="auto">
              <a:xfrm>
                <a:off x="2255287" y="4725144"/>
                <a:ext cx="579198" cy="246991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ts val="1000"/>
                  </a:spcAft>
                  <a:buClrTx/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pl-PL" altLang="pl-PL" sz="1600" b="1" i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kumimoji="0" lang="pl-PL" altLang="pl-PL" sz="1600" b="1" i="1" baseline="-250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kumimoji="0" lang="pl-PL" altLang="pl-PL" sz="1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pl-PL" altLang="pl-PL" sz="16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0" lang="pl-PL" altLang="pl-PL" sz="1600" b="1" i="1">
                            <a:latin typeface="Cambria Math"/>
                            <a:cs typeface="Times New Roman" panose="02020603050405020304" pitchFamily="18" charset="0"/>
                          </a:rPr>
                          <m:t>𝑿</m:t>
                        </m:r>
                      </m:e>
                      <m:sub>
                        <m:r>
                          <a:rPr kumimoji="0" lang="pl-PL" altLang="pl-PL" sz="1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𝒅</m:t>
                        </m:r>
                      </m:sub>
                      <m:sup>
                        <m:r>
                          <a:rPr kumimoji="0" lang="pl-PL" altLang="pl-PL" sz="1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′′</m:t>
                        </m:r>
                      </m:sup>
                    </m:sSubSup>
                  </m:oMath>
                </a14:m>
                <a:endParaRPr kumimoji="0" lang="pl-PL" altLang="pl-PL" sz="3600" b="1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X1_Ge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55287" y="4725144"/>
                <a:ext cx="579198" cy="246991"/>
              </a:xfrm>
              <a:prstGeom prst="rect">
                <a:avLst/>
              </a:prstGeom>
              <a:blipFill rotWithShape="1">
                <a:blip r:embed="rId5"/>
                <a:stretch>
                  <a:fillRect l="-12632" t="-24390" r="-4211" b="-48780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Txt_Gen"/>
          <p:cNvSpPr>
            <a:spLocks noChangeArrowheads="1"/>
          </p:cNvSpPr>
          <p:nvPr/>
        </p:nvSpPr>
        <p:spPr bwMode="auto">
          <a:xfrm>
            <a:off x="1998271" y="4437112"/>
            <a:ext cx="1009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 smtClean="0">
                <a:solidFill>
                  <a:srgbClr val="0070C0"/>
                </a:solidFill>
                <a:latin typeface="Times New Roman" pitchFamily="18" charset="0"/>
              </a:rPr>
              <a:t>Generatory </a:t>
            </a:r>
            <a:endParaRPr kumimoji="0" lang="pl-PL" altLang="pl-PL" sz="1600" b="1" i="1">
              <a:solidFill>
                <a:srgbClr val="0070C0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Xb"/>
              <p:cNvSpPr txBox="1"/>
              <p:nvPr/>
            </p:nvSpPr>
            <p:spPr>
              <a:xfrm>
                <a:off x="5508104" y="3578347"/>
                <a:ext cx="1369542" cy="486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pl-PL" b="1" i="1" kern="1200" smtClean="0">
                    <a:effectLst/>
                    <a:latin typeface="Times New Roman"/>
                    <a:ea typeface="Times New Roman"/>
                    <a:cs typeface="Times New Roman"/>
                  </a:rPr>
                  <a:t>X</a:t>
                </a:r>
                <a:r>
                  <a:rPr lang="pl-PL" sz="2000" b="1" i="1" kern="1200" baseline="-25000" smtClean="0">
                    <a:effectLst/>
                    <a:latin typeface="Times New Roman"/>
                    <a:ea typeface="Times New Roman"/>
                    <a:cs typeface="Times New Roman"/>
                  </a:rPr>
                  <a:t>b</a:t>
                </a:r>
                <a:r>
                  <a:rPr lang="pl-PL" sz="1800" b="1" i="1" smtClean="0">
                    <a:latin typeface="Times New Roman"/>
                    <a:ea typeface="Times New Roman"/>
                    <a:cs typeface="Times New Roman"/>
                  </a:rPr>
                  <a:t>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1800" b="1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pl-PL" sz="1800" b="1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SupPr>
                          <m:e>
                            <m:r>
                              <a:rPr lang="pl-PL" sz="1800" b="1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𝑿</m:t>
                            </m:r>
                          </m:e>
                          <m:sub>
                            <m:r>
                              <a:rPr lang="pl-PL" sz="1800" b="1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𝟎</m:t>
                            </m:r>
                          </m:sub>
                          <m:sup>
                            <m:r>
                              <a:rPr lang="pl-PL" sz="1800" b="1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pl-PL" sz="1800" b="1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pl-PL" sz="1800" b="1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𝑿</m:t>
                            </m:r>
                          </m:e>
                          <m:sub>
                            <m:r>
                              <a:rPr lang="pl-PL" sz="1800" b="1" i="1" smtClean="0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𝒎</m:t>
                            </m:r>
                            <m:r>
                              <a:rPr lang="pl-PL" sz="1800" b="1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pl-PL" sz="1800" b="1" i="1" kern="1200" smtClean="0">
                    <a:effectLst/>
                    <a:latin typeface="Times New Roman"/>
                    <a:ea typeface="Times New Roman"/>
                    <a:cs typeface="Times New Roman"/>
                  </a:rPr>
                  <a:t> -</a:t>
                </a:r>
                <a:r>
                  <a:rPr lang="pl-PL" b="1" i="1" kern="1200" smtClean="0">
                    <a:effectLst/>
                    <a:latin typeface="Times New Roman"/>
                    <a:ea typeface="Times New Roman"/>
                    <a:cs typeface="Times New Roman"/>
                  </a:rPr>
                  <a:t>X</a:t>
                </a:r>
                <a:r>
                  <a:rPr lang="pl-PL" sz="2000" b="1" i="1" kern="1200" baseline="-25000" smtClean="0">
                    <a:effectLst/>
                    <a:latin typeface="Times New Roman"/>
                    <a:ea typeface="Times New Roman"/>
                    <a:cs typeface="Times New Roman"/>
                  </a:rPr>
                  <a:t>m0</a:t>
                </a:r>
                <a:endParaRPr lang="pl-PL" sz="200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100" name="Xb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3578347"/>
                <a:ext cx="1369542" cy="486543"/>
              </a:xfrm>
              <a:prstGeom prst="rect">
                <a:avLst/>
              </a:prstGeom>
              <a:blipFill rotWithShape="1">
                <a:blip r:embed="rId6"/>
                <a:stretch>
                  <a:fillRect l="-9375" r="-7589" b="-875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Xa"/>
              <p:cNvSpPr txBox="1"/>
              <p:nvPr/>
            </p:nvSpPr>
            <p:spPr>
              <a:xfrm>
                <a:off x="5508104" y="2924944"/>
                <a:ext cx="1138710" cy="48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eaLnBrk="0" fontAlgn="base" hangingPunct="0">
                  <a:spcAft>
                    <a:spcPts val="0"/>
                  </a:spcAft>
                </a:pPr>
                <a:r>
                  <a:rPr lang="pl-PL" b="1" i="1" kern="1200" smtClean="0">
                    <a:effectLst/>
                    <a:latin typeface="Times New Roman"/>
                    <a:ea typeface="Times New Roman"/>
                    <a:cs typeface="Times New Roman"/>
                  </a:rPr>
                  <a:t>X</a:t>
                </a:r>
                <a:r>
                  <a:rPr lang="pl-PL" sz="2000" b="1" i="1" kern="1200" baseline="-25000" smtClean="0">
                    <a:effectLst/>
                    <a:latin typeface="Times New Roman"/>
                    <a:ea typeface="Times New Roman"/>
                    <a:cs typeface="Times New Roman"/>
                  </a:rPr>
                  <a:t>a</a:t>
                </a:r>
                <a:r>
                  <a:rPr lang="pl-PL" sz="1800" b="1" i="1" kern="1200" smtClean="0">
                    <a:effectLst/>
                    <a:latin typeface="Times New Roman"/>
                    <a:ea typeface="Times New Roman"/>
                    <a:cs typeface="Times New Roman"/>
                  </a:rPr>
                  <a:t>=</a:t>
                </a:r>
                <a:r>
                  <a:rPr lang="pl-PL" sz="1400" b="1" i="1" kern="1200" smtClean="0">
                    <a:effectLst/>
                    <a:latin typeface="Times New Roman"/>
                    <a:ea typeface="Times New Roman"/>
                    <a:cs typeface="Times New Roman"/>
                  </a:rPr>
                  <a:t>X</a:t>
                </a:r>
                <a:r>
                  <a:rPr lang="pl-PL" sz="2400" b="1" i="1" kern="1200" baseline="-25000" smtClean="0">
                    <a:effectLst/>
                    <a:latin typeface="Times New Roman"/>
                    <a:ea typeface="Times New Roman"/>
                    <a:cs typeface="Times New Roman"/>
                  </a:rPr>
                  <a:t>o</a:t>
                </a:r>
                <a:r>
                  <a:rPr lang="pl-PL" sz="1800" b="1" i="1" kern="1200" smtClean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pl-PL" sz="1800" b="1" i="1" kern="1200">
                    <a:effectLst/>
                    <a:latin typeface="Times New Roman"/>
                    <a:ea typeface="Times New Roman"/>
                    <a:cs typeface="Times New Roman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1800" b="1" i="1" kern="120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pl-PL" sz="1800" b="1" i="1" kern="1200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SupPr>
                          <m:e>
                            <m:r>
                              <a:rPr lang="pl-PL" sz="1800" b="1" i="1" kern="1200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𝑿</m:t>
                            </m:r>
                          </m:e>
                          <m:sub>
                            <m:r>
                              <a:rPr lang="pl-PL" sz="1800" b="1" i="1" kern="1200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𝒎</m:t>
                            </m:r>
                            <m:r>
                              <a:rPr lang="pl-PL" sz="1800" b="1" i="1" kern="1200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𝟎</m:t>
                            </m:r>
                          </m:sub>
                          <m:sup>
                            <m:r>
                              <a:rPr lang="pl-PL" sz="1800" b="1" i="1" kern="1200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pl-PL" sz="1800" b="1" i="1" kern="1200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pl-PL" sz="1800" b="1" i="1" kern="1200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𝑿</m:t>
                            </m:r>
                          </m:e>
                          <m:sub>
                            <m:r>
                              <a:rPr lang="pl-PL" sz="1800" b="1" i="1" kern="1200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99" name="Xa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2924944"/>
                <a:ext cx="1138710" cy="486480"/>
              </a:xfrm>
              <a:prstGeom prst="rect">
                <a:avLst/>
              </a:prstGeom>
              <a:blipFill rotWithShape="1">
                <a:blip r:embed="rId7"/>
                <a:stretch>
                  <a:fillRect l="-11290" b="-175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Sch_Z0"/>
          <p:cNvGrpSpPr/>
          <p:nvPr/>
        </p:nvGrpSpPr>
        <p:grpSpPr>
          <a:xfrm>
            <a:off x="2663788" y="2456892"/>
            <a:ext cx="2520280" cy="1872208"/>
            <a:chOff x="2663788" y="2888940"/>
            <a:chExt cx="2520280" cy="1872208"/>
          </a:xfrm>
        </p:grpSpPr>
        <p:grpSp>
          <p:nvGrpSpPr>
            <p:cNvPr id="37" name="X0_na_Sch"/>
            <p:cNvGrpSpPr/>
            <p:nvPr/>
          </p:nvGrpSpPr>
          <p:grpSpPr>
            <a:xfrm>
              <a:off x="2879812" y="3276838"/>
              <a:ext cx="2063750" cy="1304290"/>
              <a:chOff x="0" y="0"/>
              <a:chExt cx="2063750" cy="1304607"/>
            </a:xfrm>
          </p:grpSpPr>
          <p:grpSp>
            <p:nvGrpSpPr>
              <p:cNvPr id="38" name="Xpoprz_Prawo"/>
              <p:cNvGrpSpPr/>
              <p:nvPr/>
            </p:nvGrpSpPr>
            <p:grpSpPr>
              <a:xfrm>
                <a:off x="1955800" y="107950"/>
                <a:ext cx="107950" cy="1159510"/>
                <a:chOff x="0" y="0"/>
                <a:chExt cx="107950" cy="1159510"/>
              </a:xfrm>
            </p:grpSpPr>
            <p:grpSp>
              <p:nvGrpSpPr>
                <p:cNvPr id="86" name="CewkaPion"/>
                <p:cNvGrpSpPr/>
                <p:nvPr/>
              </p:nvGrpSpPr>
              <p:grpSpPr>
                <a:xfrm>
                  <a:off x="0" y="363855"/>
                  <a:ext cx="107950" cy="429260"/>
                  <a:chOff x="0" y="0"/>
                  <a:chExt cx="107950" cy="429260"/>
                </a:xfrm>
              </p:grpSpPr>
              <p:sp>
                <p:nvSpPr>
                  <p:cNvPr id="89" name="Arc 108"/>
                  <p:cNvSpPr>
                    <a:spLocks/>
                  </p:cNvSpPr>
                  <p:nvPr/>
                </p:nvSpPr>
                <p:spPr bwMode="auto">
                  <a:xfrm rot="5400000">
                    <a:off x="-17780" y="303530"/>
                    <a:ext cx="143510" cy="107950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lnTo>
                          <a:pt x="291" y="25136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90" name="Arc 108"/>
                  <p:cNvSpPr>
                    <a:spLocks/>
                  </p:cNvSpPr>
                  <p:nvPr/>
                </p:nvSpPr>
                <p:spPr bwMode="auto">
                  <a:xfrm rot="5400000">
                    <a:off x="-17780" y="163830"/>
                    <a:ext cx="143510" cy="107950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lnTo>
                          <a:pt x="291" y="25136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91" name="Arc 108"/>
                  <p:cNvSpPr>
                    <a:spLocks/>
                  </p:cNvSpPr>
                  <p:nvPr/>
                </p:nvSpPr>
                <p:spPr bwMode="auto">
                  <a:xfrm rot="5400000">
                    <a:off x="-17780" y="17780"/>
                    <a:ext cx="143510" cy="107950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lnTo>
                          <a:pt x="291" y="25136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  <p:cxnSp>
              <p:nvCxnSpPr>
                <p:cNvPr id="87" name="AutoShape 10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-146050" y="179705"/>
                  <a:ext cx="35941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8" name="AutoShape 10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-146050" y="979805"/>
                  <a:ext cx="35941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9" name="Xpoprz_Lewo"/>
              <p:cNvGrpSpPr/>
              <p:nvPr/>
            </p:nvGrpSpPr>
            <p:grpSpPr>
              <a:xfrm>
                <a:off x="31750" y="107950"/>
                <a:ext cx="107950" cy="1159510"/>
                <a:chOff x="0" y="0"/>
                <a:chExt cx="107950" cy="1159510"/>
              </a:xfrm>
            </p:grpSpPr>
            <p:grpSp>
              <p:nvGrpSpPr>
                <p:cNvPr id="76" name="CewkaPion"/>
                <p:cNvGrpSpPr/>
                <p:nvPr/>
              </p:nvGrpSpPr>
              <p:grpSpPr>
                <a:xfrm>
                  <a:off x="0" y="363855"/>
                  <a:ext cx="107950" cy="429260"/>
                  <a:chOff x="0" y="0"/>
                  <a:chExt cx="107950" cy="429260"/>
                </a:xfrm>
              </p:grpSpPr>
              <p:sp>
                <p:nvSpPr>
                  <p:cNvPr id="83" name="Arc 108"/>
                  <p:cNvSpPr>
                    <a:spLocks/>
                  </p:cNvSpPr>
                  <p:nvPr/>
                </p:nvSpPr>
                <p:spPr bwMode="auto">
                  <a:xfrm rot="5400000">
                    <a:off x="-17780" y="303530"/>
                    <a:ext cx="143510" cy="107950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lnTo>
                          <a:pt x="291" y="25136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84" name="Arc 108"/>
                  <p:cNvSpPr>
                    <a:spLocks/>
                  </p:cNvSpPr>
                  <p:nvPr/>
                </p:nvSpPr>
                <p:spPr bwMode="auto">
                  <a:xfrm rot="5400000">
                    <a:off x="-17780" y="163830"/>
                    <a:ext cx="143510" cy="107950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lnTo>
                          <a:pt x="291" y="25136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85" name="Arc 108"/>
                  <p:cNvSpPr>
                    <a:spLocks/>
                  </p:cNvSpPr>
                  <p:nvPr/>
                </p:nvSpPr>
                <p:spPr bwMode="auto">
                  <a:xfrm rot="5400000">
                    <a:off x="-17780" y="17780"/>
                    <a:ext cx="143510" cy="107950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lnTo>
                          <a:pt x="291" y="25136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  <p:cxnSp>
              <p:nvCxnSpPr>
                <p:cNvPr id="77" name="AutoShape 10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-177800" y="179705"/>
                  <a:ext cx="35941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2" name="AutoShape 10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-177800" y="979805"/>
                  <a:ext cx="35941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40" name="Xśrodk_Dół"/>
              <p:cNvGrpSpPr/>
              <p:nvPr/>
            </p:nvGrpSpPr>
            <p:grpSpPr>
              <a:xfrm>
                <a:off x="31750" y="107950"/>
                <a:ext cx="1957070" cy="1153160"/>
                <a:chOff x="0" y="0"/>
                <a:chExt cx="1957070" cy="1153160"/>
              </a:xfrm>
            </p:grpSpPr>
            <p:grpSp>
              <p:nvGrpSpPr>
                <p:cNvPr id="68" name="Cewka"/>
                <p:cNvGrpSpPr/>
                <p:nvPr/>
              </p:nvGrpSpPr>
              <p:grpSpPr>
                <a:xfrm>
                  <a:off x="749300" y="685800"/>
                  <a:ext cx="441960" cy="107950"/>
                  <a:chOff x="0" y="0"/>
                  <a:chExt cx="441960" cy="107950"/>
                </a:xfrm>
              </p:grpSpPr>
              <p:sp>
                <p:nvSpPr>
                  <p:cNvPr id="73" name="Arc 108"/>
                  <p:cNvSpPr>
                    <a:spLocks/>
                  </p:cNvSpPr>
                  <p:nvPr/>
                </p:nvSpPr>
                <p:spPr bwMode="auto">
                  <a:xfrm>
                    <a:off x="298450" y="0"/>
                    <a:ext cx="143510" cy="107950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lnTo>
                          <a:pt x="291" y="25136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74" name="Arc 108"/>
                  <p:cNvSpPr>
                    <a:spLocks/>
                  </p:cNvSpPr>
                  <p:nvPr/>
                </p:nvSpPr>
                <p:spPr bwMode="auto">
                  <a:xfrm>
                    <a:off x="146050" y="0"/>
                    <a:ext cx="143510" cy="107950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lnTo>
                          <a:pt x="291" y="25136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75" name="Arc 108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43510" cy="107950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lnTo>
                          <a:pt x="291" y="25136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  <p:cxnSp>
              <p:nvCxnSpPr>
                <p:cNvPr id="69" name="AutoShape 103"/>
                <p:cNvCxnSpPr>
                  <a:cxnSpLocks noChangeShapeType="1"/>
                </p:cNvCxnSpPr>
                <p:nvPr/>
              </p:nvCxnSpPr>
              <p:spPr bwMode="auto">
                <a:xfrm flipH="1">
                  <a:off x="0" y="793750"/>
                  <a:ext cx="400684" cy="35941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0" name="AutoShape 103"/>
                <p:cNvCxnSpPr>
                  <a:cxnSpLocks noChangeShapeType="1"/>
                </p:cNvCxnSpPr>
                <p:nvPr/>
              </p:nvCxnSpPr>
              <p:spPr bwMode="auto">
                <a:xfrm flipV="1">
                  <a:off x="1562100" y="0"/>
                  <a:ext cx="394970" cy="795655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1" name="AutoShape 103"/>
                <p:cNvCxnSpPr>
                  <a:cxnSpLocks noChangeShapeType="1"/>
                </p:cNvCxnSpPr>
                <p:nvPr/>
              </p:nvCxnSpPr>
              <p:spPr bwMode="auto">
                <a:xfrm>
                  <a:off x="400050" y="800100"/>
                  <a:ext cx="35941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2" name="AutoShape 103"/>
                <p:cNvCxnSpPr>
                  <a:cxnSpLocks noChangeShapeType="1"/>
                </p:cNvCxnSpPr>
                <p:nvPr/>
              </p:nvCxnSpPr>
              <p:spPr bwMode="auto">
                <a:xfrm>
                  <a:off x="1200150" y="793750"/>
                  <a:ext cx="35941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41" name="Xśrodk_Góra"/>
              <p:cNvGrpSpPr/>
              <p:nvPr/>
            </p:nvGrpSpPr>
            <p:grpSpPr>
              <a:xfrm>
                <a:off x="31750" y="114300"/>
                <a:ext cx="1951750" cy="1149700"/>
                <a:chOff x="0" y="0"/>
                <a:chExt cx="1951750" cy="1149700"/>
              </a:xfrm>
            </p:grpSpPr>
            <p:cxnSp>
              <p:nvCxnSpPr>
                <p:cNvPr id="60" name="AutoShape 103"/>
                <p:cNvCxnSpPr>
                  <a:cxnSpLocks noChangeShapeType="1"/>
                </p:cNvCxnSpPr>
                <p:nvPr/>
              </p:nvCxnSpPr>
              <p:spPr bwMode="auto">
                <a:xfrm>
                  <a:off x="0" y="0"/>
                  <a:ext cx="400685" cy="39116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61" name="Cewka"/>
                <p:cNvGrpSpPr/>
                <p:nvPr/>
              </p:nvGrpSpPr>
              <p:grpSpPr>
                <a:xfrm>
                  <a:off x="755650" y="285750"/>
                  <a:ext cx="441960" cy="107950"/>
                  <a:chOff x="0" y="0"/>
                  <a:chExt cx="441960" cy="107950"/>
                </a:xfrm>
              </p:grpSpPr>
              <p:sp>
                <p:nvSpPr>
                  <p:cNvPr id="65" name="Arc 108"/>
                  <p:cNvSpPr>
                    <a:spLocks/>
                  </p:cNvSpPr>
                  <p:nvPr/>
                </p:nvSpPr>
                <p:spPr bwMode="auto">
                  <a:xfrm>
                    <a:off x="298450" y="0"/>
                    <a:ext cx="143510" cy="107950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lnTo>
                          <a:pt x="291" y="25136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66" name="Arc 108"/>
                  <p:cNvSpPr>
                    <a:spLocks/>
                  </p:cNvSpPr>
                  <p:nvPr/>
                </p:nvSpPr>
                <p:spPr bwMode="auto">
                  <a:xfrm>
                    <a:off x="146050" y="0"/>
                    <a:ext cx="143510" cy="107950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lnTo>
                          <a:pt x="291" y="25136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67" name="Arc 108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43510" cy="107950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lnTo>
                          <a:pt x="291" y="25136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  <p:cxnSp>
              <p:nvCxnSpPr>
                <p:cNvPr id="62" name="AutoShape 103"/>
                <p:cNvCxnSpPr>
                  <a:cxnSpLocks noChangeShapeType="1"/>
                </p:cNvCxnSpPr>
                <p:nvPr/>
              </p:nvCxnSpPr>
              <p:spPr bwMode="auto">
                <a:xfrm>
                  <a:off x="1193800" y="393700"/>
                  <a:ext cx="36000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3" name="AutoShape 103"/>
                <p:cNvCxnSpPr>
                  <a:cxnSpLocks noChangeShapeType="1"/>
                </p:cNvCxnSpPr>
                <p:nvPr/>
              </p:nvCxnSpPr>
              <p:spPr bwMode="auto">
                <a:xfrm>
                  <a:off x="400050" y="387350"/>
                  <a:ext cx="35941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4" name="AutoShape 103"/>
                <p:cNvCxnSpPr>
                  <a:cxnSpLocks noChangeShapeType="1"/>
                </p:cNvCxnSpPr>
                <p:nvPr/>
              </p:nvCxnSpPr>
              <p:spPr bwMode="auto">
                <a:xfrm>
                  <a:off x="1555750" y="393700"/>
                  <a:ext cx="396000" cy="75600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42" name="Xwzdł_Dół"/>
              <p:cNvGrpSpPr/>
              <p:nvPr/>
            </p:nvGrpSpPr>
            <p:grpSpPr>
              <a:xfrm>
                <a:off x="0" y="1155700"/>
                <a:ext cx="2023110" cy="148907"/>
                <a:chOff x="0" y="0"/>
                <a:chExt cx="2023110" cy="148907"/>
              </a:xfrm>
            </p:grpSpPr>
            <p:grpSp>
              <p:nvGrpSpPr>
                <p:cNvPr id="52" name="Cewka"/>
                <p:cNvGrpSpPr/>
                <p:nvPr/>
              </p:nvGrpSpPr>
              <p:grpSpPr>
                <a:xfrm>
                  <a:off x="782002" y="0"/>
                  <a:ext cx="441960" cy="107950"/>
                  <a:chOff x="0" y="0"/>
                  <a:chExt cx="441960" cy="107950"/>
                </a:xfrm>
              </p:grpSpPr>
              <p:sp>
                <p:nvSpPr>
                  <p:cNvPr id="57" name="Arc 108"/>
                  <p:cNvSpPr>
                    <a:spLocks/>
                  </p:cNvSpPr>
                  <p:nvPr/>
                </p:nvSpPr>
                <p:spPr bwMode="auto">
                  <a:xfrm>
                    <a:off x="298450" y="0"/>
                    <a:ext cx="143510" cy="107950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lnTo>
                          <a:pt x="291" y="25136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8" name="Arc 108"/>
                  <p:cNvSpPr>
                    <a:spLocks/>
                  </p:cNvSpPr>
                  <p:nvPr/>
                </p:nvSpPr>
                <p:spPr bwMode="auto">
                  <a:xfrm>
                    <a:off x="146050" y="0"/>
                    <a:ext cx="143510" cy="107950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lnTo>
                          <a:pt x="291" y="25136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9" name="Arc 108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43510" cy="107950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lnTo>
                          <a:pt x="291" y="25136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  <p:cxnSp>
              <p:nvCxnSpPr>
                <p:cNvPr id="53" name="AutoShape 103"/>
                <p:cNvCxnSpPr>
                  <a:cxnSpLocks noChangeShapeType="1"/>
                </p:cNvCxnSpPr>
                <p:nvPr/>
              </p:nvCxnSpPr>
              <p:spPr bwMode="auto">
                <a:xfrm>
                  <a:off x="64452" y="107950"/>
                  <a:ext cx="719455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4" name="AutoShape 103"/>
                <p:cNvCxnSpPr>
                  <a:cxnSpLocks noChangeShapeType="1"/>
                </p:cNvCxnSpPr>
                <p:nvPr/>
              </p:nvCxnSpPr>
              <p:spPr bwMode="auto">
                <a:xfrm>
                  <a:off x="1232852" y="107950"/>
                  <a:ext cx="719455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5" name="Elipsa 54"/>
                <p:cNvSpPr/>
                <p:nvPr/>
              </p:nvSpPr>
              <p:spPr>
                <a:xfrm rot="5400000">
                  <a:off x="952" y="76200"/>
                  <a:ext cx="71755" cy="73660"/>
                </a:xfrm>
                <a:prstGeom prst="ellipse">
                  <a:avLst/>
                </a:prstGeom>
                <a:solidFill>
                  <a:schemeClr val="tx1"/>
                </a:solidFill>
                <a:ln w="127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56" name="Elipsa 55"/>
                <p:cNvSpPr/>
                <p:nvPr/>
              </p:nvSpPr>
              <p:spPr>
                <a:xfrm rot="5400000">
                  <a:off x="1950402" y="76200"/>
                  <a:ext cx="71755" cy="73660"/>
                </a:xfrm>
                <a:prstGeom prst="ellipse">
                  <a:avLst/>
                </a:prstGeom>
                <a:solidFill>
                  <a:schemeClr val="tx1"/>
                </a:solidFill>
                <a:ln w="127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/>
                </a:p>
              </p:txBody>
            </p:sp>
          </p:grpSp>
          <p:grpSp>
            <p:nvGrpSpPr>
              <p:cNvPr id="43" name="Xwzdł_Góra"/>
              <p:cNvGrpSpPr/>
              <p:nvPr/>
            </p:nvGrpSpPr>
            <p:grpSpPr>
              <a:xfrm>
                <a:off x="0" y="0"/>
                <a:ext cx="2023110" cy="142557"/>
                <a:chOff x="0" y="0"/>
                <a:chExt cx="2023110" cy="142557"/>
              </a:xfrm>
            </p:grpSpPr>
            <p:sp>
              <p:nvSpPr>
                <p:cNvPr id="44" name="Elipsa 43"/>
                <p:cNvSpPr/>
                <p:nvPr/>
              </p:nvSpPr>
              <p:spPr>
                <a:xfrm rot="5400000">
                  <a:off x="952" y="69850"/>
                  <a:ext cx="71755" cy="73660"/>
                </a:xfrm>
                <a:prstGeom prst="ellipse">
                  <a:avLst/>
                </a:prstGeom>
                <a:solidFill>
                  <a:schemeClr val="tx1"/>
                </a:solidFill>
                <a:ln w="127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45" name="Elipsa 44"/>
                <p:cNvSpPr/>
                <p:nvPr/>
              </p:nvSpPr>
              <p:spPr>
                <a:xfrm rot="5400000">
                  <a:off x="1950402" y="69850"/>
                  <a:ext cx="71755" cy="73660"/>
                </a:xfrm>
                <a:prstGeom prst="ellipse">
                  <a:avLst/>
                </a:prstGeom>
                <a:solidFill>
                  <a:schemeClr val="tx1"/>
                </a:solidFill>
                <a:ln w="127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/>
                </a:p>
              </p:txBody>
            </p:sp>
            <p:grpSp>
              <p:nvGrpSpPr>
                <p:cNvPr id="46" name="Cewka"/>
                <p:cNvGrpSpPr/>
                <p:nvPr/>
              </p:nvGrpSpPr>
              <p:grpSpPr>
                <a:xfrm>
                  <a:off x="782002" y="0"/>
                  <a:ext cx="441960" cy="107950"/>
                  <a:chOff x="0" y="0"/>
                  <a:chExt cx="441960" cy="107950"/>
                </a:xfrm>
              </p:grpSpPr>
              <p:sp>
                <p:nvSpPr>
                  <p:cNvPr id="49" name="Arc 108"/>
                  <p:cNvSpPr>
                    <a:spLocks/>
                  </p:cNvSpPr>
                  <p:nvPr/>
                </p:nvSpPr>
                <p:spPr bwMode="auto">
                  <a:xfrm>
                    <a:off x="298450" y="0"/>
                    <a:ext cx="143510" cy="107950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lnTo>
                          <a:pt x="291" y="25136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0" name="Arc 108"/>
                  <p:cNvSpPr>
                    <a:spLocks/>
                  </p:cNvSpPr>
                  <p:nvPr/>
                </p:nvSpPr>
                <p:spPr bwMode="auto">
                  <a:xfrm>
                    <a:off x="146050" y="0"/>
                    <a:ext cx="143510" cy="107950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lnTo>
                          <a:pt x="291" y="25136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1" name="Arc 108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43510" cy="107950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lnTo>
                          <a:pt x="291" y="25136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  <p:cxnSp>
              <p:nvCxnSpPr>
                <p:cNvPr id="47" name="AutoShape 103"/>
                <p:cNvCxnSpPr>
                  <a:cxnSpLocks noChangeShapeType="1"/>
                </p:cNvCxnSpPr>
                <p:nvPr/>
              </p:nvCxnSpPr>
              <p:spPr bwMode="auto">
                <a:xfrm>
                  <a:off x="70802" y="107950"/>
                  <a:ext cx="719455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8" name="AutoShape 103"/>
                <p:cNvCxnSpPr>
                  <a:cxnSpLocks noChangeShapeType="1"/>
                </p:cNvCxnSpPr>
                <p:nvPr/>
              </p:nvCxnSpPr>
              <p:spPr bwMode="auto">
                <a:xfrm>
                  <a:off x="1239202" y="107950"/>
                  <a:ext cx="719455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" name="Reakt_Schem"/>
            <p:cNvGrpSpPr/>
            <p:nvPr/>
          </p:nvGrpSpPr>
          <p:grpSpPr>
            <a:xfrm>
              <a:off x="2663788" y="2888940"/>
              <a:ext cx="2520280" cy="1872208"/>
              <a:chOff x="2663788" y="2744924"/>
              <a:chExt cx="2520280" cy="1872208"/>
            </a:xfrm>
          </p:grpSpPr>
          <p:sp>
            <p:nvSpPr>
              <p:cNvPr id="92" name="Text Box 106"/>
              <p:cNvSpPr txBox="1">
                <a:spLocks noChangeArrowheads="1"/>
              </p:cNvSpPr>
              <p:nvPr/>
            </p:nvSpPr>
            <p:spPr bwMode="auto">
              <a:xfrm>
                <a:off x="3754748" y="2744924"/>
                <a:ext cx="205184" cy="36933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ts val="1000"/>
                  </a:spcAft>
                  <a:buClrTx/>
                  <a:buFontTx/>
                  <a:buNone/>
                </a:pPr>
                <a:r>
                  <a:rPr kumimoji="0" lang="pl-PL" altLang="pl-PL" sz="12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pl-PL" altLang="pl-PL" sz="24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kumimoji="0" lang="pl-PL" altLang="pl-PL" sz="2400" b="1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Text Box 106"/>
              <p:cNvSpPr txBox="1">
                <a:spLocks noChangeArrowheads="1"/>
              </p:cNvSpPr>
              <p:nvPr/>
            </p:nvSpPr>
            <p:spPr bwMode="auto">
              <a:xfrm>
                <a:off x="3815916" y="4247800"/>
                <a:ext cx="205184" cy="36933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ts val="1000"/>
                  </a:spcAft>
                  <a:buClrTx/>
                  <a:buFontTx/>
                  <a:buNone/>
                </a:pPr>
                <a:r>
                  <a:rPr kumimoji="0" lang="pl-PL" altLang="pl-PL" sz="12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pl-PL" altLang="pl-PL" sz="24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kumimoji="0" lang="pl-PL" altLang="pl-PL" sz="2400" b="1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" name="Text Box 106"/>
              <p:cNvSpPr txBox="1">
                <a:spLocks noChangeArrowheads="1"/>
              </p:cNvSpPr>
              <p:nvPr/>
            </p:nvSpPr>
            <p:spPr bwMode="auto">
              <a:xfrm>
                <a:off x="2663788" y="3573016"/>
                <a:ext cx="205184" cy="36933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ts val="1000"/>
                  </a:spcAft>
                  <a:buClrTx/>
                  <a:buFontTx/>
                  <a:buNone/>
                </a:pPr>
                <a:r>
                  <a:rPr kumimoji="0" lang="pl-PL" altLang="pl-PL" sz="12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pl-PL" altLang="pl-PL" sz="24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kumimoji="0" lang="pl-PL" altLang="pl-PL" sz="2400" b="1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Text Box 106"/>
              <p:cNvSpPr txBox="1">
                <a:spLocks noChangeArrowheads="1"/>
              </p:cNvSpPr>
              <p:nvPr/>
            </p:nvSpPr>
            <p:spPr bwMode="auto">
              <a:xfrm>
                <a:off x="4978884" y="3573016"/>
                <a:ext cx="205184" cy="36933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ts val="1000"/>
                  </a:spcAft>
                  <a:buClrTx/>
                  <a:buFontTx/>
                  <a:buNone/>
                </a:pPr>
                <a:r>
                  <a:rPr kumimoji="0" lang="pl-PL" altLang="pl-PL" sz="12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pl-PL" altLang="pl-PL" sz="24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kumimoji="0" lang="pl-PL" altLang="pl-PL" sz="2400" b="1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Text Box 106"/>
              <p:cNvSpPr txBox="1">
                <a:spLocks noChangeArrowheads="1"/>
              </p:cNvSpPr>
              <p:nvPr/>
            </p:nvSpPr>
            <p:spPr bwMode="auto">
              <a:xfrm>
                <a:off x="3754748" y="3140968"/>
                <a:ext cx="282129" cy="36933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ts val="1000"/>
                  </a:spcAft>
                  <a:buClrTx/>
                  <a:buFontTx/>
                  <a:buNone/>
                </a:pPr>
                <a:r>
                  <a:rPr kumimoji="0" lang="pl-PL" altLang="pl-PL" sz="18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kumimoji="0" lang="pl-PL" altLang="pl-PL" sz="12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pl-PL" altLang="pl-PL" sz="24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kumimoji="0" lang="pl-PL" altLang="pl-PL" sz="2400" b="1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Text Box 106"/>
              <p:cNvSpPr txBox="1">
                <a:spLocks noChangeArrowheads="1"/>
              </p:cNvSpPr>
              <p:nvPr/>
            </p:nvSpPr>
            <p:spPr bwMode="auto">
              <a:xfrm>
                <a:off x="3785815" y="3537012"/>
                <a:ext cx="282129" cy="36933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ts val="1000"/>
                  </a:spcAft>
                  <a:buClrTx/>
                  <a:buFontTx/>
                  <a:buNone/>
                </a:pPr>
                <a:r>
                  <a:rPr kumimoji="0" lang="pl-PL" altLang="pl-PL" sz="18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kumimoji="0" lang="pl-PL" altLang="pl-PL" sz="12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pl-PL" altLang="pl-PL" sz="24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kumimoji="0" lang="pl-PL" altLang="pl-PL" sz="2400" b="1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4" name="Txt_Sch_Zer"/>
          <p:cNvSpPr>
            <a:spLocks noChangeArrowheads="1"/>
          </p:cNvSpPr>
          <p:nvPr/>
        </p:nvSpPr>
        <p:spPr bwMode="auto">
          <a:xfrm>
            <a:off x="2015716" y="2348880"/>
            <a:ext cx="48779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 smtClean="0">
                <a:solidFill>
                  <a:srgbClr val="0070C0"/>
                </a:solidFill>
                <a:latin typeface="Times New Roman" pitchFamily="18" charset="0"/>
              </a:rPr>
              <a:t>Schemat zastępczy dla składowej zerowej linii dwutorowej</a:t>
            </a:r>
            <a:endParaRPr kumimoji="0" lang="pl-PL" altLang="pl-PL" sz="1600" b="1" i="1">
              <a:solidFill>
                <a:srgbClr val="0070C0"/>
              </a:solidFill>
              <a:latin typeface="Times New Roman" pitchFamily="18" charset="0"/>
            </a:endParaRPr>
          </a:p>
        </p:txBody>
      </p:sp>
      <p:grpSp>
        <p:nvGrpSpPr>
          <p:cNvPr id="3" name="Linie_2_tor"/>
          <p:cNvGrpSpPr/>
          <p:nvPr/>
        </p:nvGrpSpPr>
        <p:grpSpPr>
          <a:xfrm>
            <a:off x="2015716" y="1304764"/>
            <a:ext cx="3046754" cy="924490"/>
            <a:chOff x="2150671" y="1418583"/>
            <a:chExt cx="3046754" cy="9244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 Box 106"/>
                <p:cNvSpPr txBox="1">
                  <a:spLocks noChangeArrowheads="1"/>
                </p:cNvSpPr>
                <p:nvPr/>
              </p:nvSpPr>
              <p:spPr bwMode="auto">
                <a:xfrm>
                  <a:off x="2407687" y="1742619"/>
                  <a:ext cx="2789738" cy="246221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ts val="1000"/>
                    </a:spcAft>
                    <a:buClrTx/>
                    <a:buFontTx/>
                    <a:buNone/>
                  </a:pPr>
                  <a14:m>
                    <m:oMath xmlns:m="http://schemas.openxmlformats.org/officeDocument/2006/math">
                      <m:sSubSup>
                        <m:sSubSupPr>
                          <m:ctrlPr>
                            <a:rPr kumimoji="0" lang="pl-PL" altLang="pl-PL" sz="16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kumimoji="0" lang="pl-PL" altLang="pl-PL" sz="16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𝑿</m:t>
                          </m:r>
                        </m:e>
                        <m:sub>
                          <m:r>
                            <a:rPr kumimoji="0" lang="pl-PL" altLang="pl-PL" sz="1600" b="1" i="1">
                              <a:latin typeface="Cambria Math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kumimoji="0" lang="pl-PL" altLang="pl-PL" sz="1600" b="1" i="1">
                              <a:latin typeface="Cambria Math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</m:oMath>
                  </a14:m>
                  <a:r>
                    <a:rPr kumimoji="0" lang="pl-PL" altLang="pl-PL" sz="1600" b="1" i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</a:t>
                  </a:r>
                  <a:r>
                    <a:rPr kumimoji="0" lang="pl-PL" altLang="pl-PL" sz="1600" b="1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pl-PL" altLang="pl-PL" sz="1600" b="1" i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kumimoji="0" lang="pl-PL" altLang="pl-PL" sz="1600" b="1" i="1" baseline="-2500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  </a:t>
                  </a:r>
                  <a:r>
                    <a:rPr kumimoji="0" lang="pl-PL" altLang="pl-PL" sz="1600" b="1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/X</a:t>
                  </a:r>
                  <a:r>
                    <a:rPr kumimoji="0" lang="pl-PL" altLang="pl-PL" sz="1600" b="1" i="1" baseline="-25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 </a:t>
                  </a:r>
                  <a:r>
                    <a:rPr kumimoji="0" lang="pl-PL" altLang="pl-PL" sz="1600" b="1" i="1" baseline="-2500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pl-PL" altLang="pl-PL" sz="1400" b="1" i="1" smtClean="0">
                      <a:solidFill>
                        <a:srgbClr val="00B0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 jak dla jednotorowych</a:t>
                  </a:r>
                  <a:endParaRPr kumimoji="0" lang="pl-PL" altLang="pl-PL" sz="1400" b="1">
                    <a:solidFill>
                      <a:srgbClr val="00B050"/>
                    </a:solidFill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 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07687" y="1742619"/>
                  <a:ext cx="2789738" cy="24622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2626" t="-27500" b="-50000"/>
                  </a:stretch>
                </a:blipFill>
                <a:ln>
                  <a:noFill/>
                </a:ln>
                <a:extLst/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xt_Lin_2tor"/>
            <p:cNvSpPr>
              <a:spLocks noChangeArrowheads="1"/>
            </p:cNvSpPr>
            <p:nvPr/>
          </p:nvSpPr>
          <p:spPr bwMode="auto">
            <a:xfrm>
              <a:off x="2150671" y="1418583"/>
              <a:ext cx="147155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600" b="1" i="1" smtClean="0">
                  <a:solidFill>
                    <a:srgbClr val="0070C0"/>
                  </a:solidFill>
                  <a:latin typeface="Times New Roman" pitchFamily="18" charset="0"/>
                </a:rPr>
                <a:t>Linie  dwutorowe</a:t>
              </a:r>
              <a:endParaRPr kumimoji="0" lang="pl-PL" altLang="pl-PL" sz="1600" b="1" i="1">
                <a:solidFill>
                  <a:srgbClr val="0070C0"/>
                </a:solidFill>
                <a:latin typeface="Times New Roman" pitchFamily="18" charset="0"/>
              </a:endParaRPr>
            </a:p>
          </p:txBody>
        </p:sp>
        <p:sp>
          <p:nvSpPr>
            <p:cNvPr id="36" name="Text Box 106"/>
            <p:cNvSpPr txBox="1">
              <a:spLocks noChangeArrowheads="1"/>
            </p:cNvSpPr>
            <p:nvPr/>
          </p:nvSpPr>
          <p:spPr bwMode="auto">
            <a:xfrm>
              <a:off x="2407687" y="2096852"/>
              <a:ext cx="1075615" cy="24622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600" b="1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l-PL" altLang="pl-PL" sz="1600" b="1" i="1" baseline="-25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m0  </a:t>
              </a:r>
              <a:r>
                <a:rPr kumimoji="0" lang="pl-PL" altLang="pl-PL" sz="16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kumimoji="0" lang="pl-PL" altLang="pl-PL" sz="1600" b="1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l-PL" altLang="pl-PL" sz="1600" b="1" i="1" baseline="-25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  </a:t>
              </a:r>
              <a:r>
                <a:rPr kumimoji="0" lang="pl-PL" altLang="pl-PL" sz="1400" b="1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≈ 0,5</a:t>
              </a:r>
              <a:endParaRPr kumimoji="0" lang="pl-PL" altLang="pl-PL" sz="1400" b="1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Linie_1_tor"/>
          <p:cNvGrpSpPr/>
          <p:nvPr/>
        </p:nvGrpSpPr>
        <p:grpSpPr>
          <a:xfrm>
            <a:off x="1998271" y="620688"/>
            <a:ext cx="3852428" cy="534253"/>
            <a:chOff x="971600" y="692696"/>
            <a:chExt cx="3852428" cy="534253"/>
          </a:xfrm>
        </p:grpSpPr>
        <p:sp>
          <p:nvSpPr>
            <p:cNvPr id="78" name="Text Box 106"/>
            <p:cNvSpPr txBox="1">
              <a:spLocks noChangeArrowheads="1"/>
            </p:cNvSpPr>
            <p:nvPr/>
          </p:nvSpPr>
          <p:spPr bwMode="auto">
            <a:xfrm>
              <a:off x="3615364" y="980728"/>
              <a:ext cx="1208664" cy="24622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600" b="1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l-PL" altLang="pl-PL" sz="1600" b="1" i="1" baseline="-25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  </a:t>
              </a:r>
              <a:r>
                <a:rPr kumimoji="0" lang="pl-PL" altLang="pl-PL" sz="1600" b="1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/X</a:t>
              </a:r>
              <a:r>
                <a:rPr kumimoji="0" lang="pl-PL" altLang="pl-PL" sz="1600" b="1" i="1" baseline="-25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kumimoji="0" lang="pl-PL" altLang="pl-PL" sz="1600" b="1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2÷2,9</a:t>
              </a:r>
              <a:endParaRPr kumimoji="0" lang="pl-PL" altLang="pl-PL" sz="3600" b="1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 Box 106"/>
                <p:cNvSpPr txBox="1">
                  <a:spLocks noChangeArrowheads="1"/>
                </p:cNvSpPr>
                <p:nvPr/>
              </p:nvSpPr>
              <p:spPr bwMode="auto">
                <a:xfrm>
                  <a:off x="1228616" y="980728"/>
                  <a:ext cx="1765420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w="1905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ts val="1000"/>
                    </a:spcAft>
                    <a:buClrTx/>
                    <a:buFontTx/>
                    <a:buNone/>
                  </a:pPr>
                  <a14:m>
                    <m:oMath xmlns:m="http://schemas.openxmlformats.org/officeDocument/2006/math">
                      <m:sSubSup>
                        <m:sSubSupPr>
                          <m:ctrlPr>
                            <a:rPr kumimoji="0" lang="pl-PL" altLang="pl-PL" sz="16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kumimoji="0" lang="pl-PL" altLang="pl-PL" sz="16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𝑿</m:t>
                          </m:r>
                        </m:e>
                        <m:sub>
                          <m:r>
                            <a:rPr kumimoji="0" lang="pl-PL" altLang="pl-PL" sz="1600" b="1" i="1">
                              <a:latin typeface="Cambria Math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kumimoji="0" lang="pl-PL" altLang="pl-PL" sz="1600" b="1" i="1">
                              <a:latin typeface="Cambria Math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</m:oMath>
                  </a14:m>
                  <a:r>
                    <a:rPr kumimoji="0" lang="pl-PL" altLang="pl-PL" sz="1600" b="1" i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0,32÷0,41 </a:t>
                  </a:r>
                  <a:r>
                    <a:rPr kumimoji="0" lang="el-GR" altLang="pl-PL" sz="1600" b="1" i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Ω</a:t>
                  </a:r>
                  <a:r>
                    <a:rPr kumimoji="0" lang="pl-PL" altLang="pl-PL" sz="1600" b="1" i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/km</a:t>
                  </a:r>
                  <a:endParaRPr kumimoji="0" lang="pl-PL" altLang="pl-PL" sz="3600" b="1"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9" name="Text 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28616" y="980728"/>
                  <a:ext cx="1765420" cy="246221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4138" t="-27500" r="-6207" b="-50000"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905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Txt_Lin"/>
            <p:cNvSpPr>
              <a:spLocks noChangeArrowheads="1"/>
            </p:cNvSpPr>
            <p:nvPr/>
          </p:nvSpPr>
          <p:spPr bwMode="auto">
            <a:xfrm>
              <a:off x="971600" y="692696"/>
              <a:ext cx="163826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600" b="1" i="1" smtClean="0">
                  <a:solidFill>
                    <a:srgbClr val="0070C0"/>
                  </a:solidFill>
                  <a:latin typeface="Times New Roman" pitchFamily="18" charset="0"/>
                </a:rPr>
                <a:t>Linie  jednotorowe </a:t>
              </a:r>
              <a:endParaRPr kumimoji="0" lang="pl-PL" altLang="pl-PL" sz="1600" b="1" i="1">
                <a:solidFill>
                  <a:srgbClr val="0070C0"/>
                </a:solidFill>
                <a:latin typeface="Times New Roman" pitchFamily="18" charset="0"/>
              </a:endParaRPr>
            </a:p>
          </p:txBody>
        </p:sp>
      </p:grpSp>
      <p:sp>
        <p:nvSpPr>
          <p:cNvPr id="7" name="Tytuł"/>
          <p:cNvSpPr txBox="1">
            <a:spLocks noChangeArrowheads="1"/>
          </p:cNvSpPr>
          <p:nvPr/>
        </p:nvSpPr>
        <p:spPr bwMode="auto">
          <a:xfrm>
            <a:off x="1863727" y="296652"/>
            <a:ext cx="594393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Reaktancje dla składowej zgodnej i zerowej linii przesyłowych i źródeł</a:t>
            </a:r>
            <a:endParaRPr kumimoji="1" lang="pl-PL" sz="1400" b="1" i="1" ker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11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4" grpId="0"/>
      <p:bldP spid="105" grpId="0"/>
      <p:bldP spid="103" grpId="0"/>
      <p:bldP spid="101" grpId="0"/>
      <p:bldP spid="102" grpId="0"/>
      <p:bldP spid="100" grpId="0"/>
      <p:bldP spid="99" grpId="0"/>
      <p:bldP spid="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Napięcia"/>
          <p:cNvGrpSpPr/>
          <p:nvPr/>
        </p:nvGrpSpPr>
        <p:grpSpPr>
          <a:xfrm>
            <a:off x="2339753" y="5657990"/>
            <a:ext cx="4252379" cy="324000"/>
            <a:chOff x="2198637" y="5369958"/>
            <a:chExt cx="4322661" cy="4353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 Box 106"/>
                <p:cNvSpPr txBox="1">
                  <a:spLocks noChangeArrowheads="1"/>
                </p:cNvSpPr>
                <p:nvPr/>
              </p:nvSpPr>
              <p:spPr bwMode="auto">
                <a:xfrm>
                  <a:off x="2198637" y="5407590"/>
                  <a:ext cx="1907124" cy="39767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1905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ts val="1000"/>
                    </a:spcAft>
                    <a:buClr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pl-PL" altLang="pl-PL" sz="16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kumimoji="0" lang="pl-PL" altLang="pl-PL" sz="16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kumimoji="0" lang="pl-PL" altLang="pl-PL" sz="16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kumimoji="0" lang="pl-PL" altLang="pl-PL" sz="16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"</m:t>
                            </m:r>
                          </m:sup>
                        </m:sSubSup>
                        <m:r>
                          <a:rPr kumimoji="0" lang="pl-PL" altLang="pl-PL" sz="1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kumimoji="0" lang="pl-PL" altLang="pl-PL" sz="1600" b="1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kumimoji="0" lang="pl-PL" altLang="pl-PL" sz="1600" b="1" i="1">
                                <a:latin typeface="Cambria Math"/>
                                <a:cs typeface="Times New Roman" panose="020206030504050203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kumimoji="0" lang="pl-PL" altLang="pl-PL" sz="1600" b="1" i="1">
                                <a:latin typeface="Cambria Math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kumimoji="0" lang="pl-PL" altLang="pl-PL" sz="16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kumimoji="0" lang="pl-PL" altLang="pl-PL" sz="16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kumimoji="0" lang="el-GR" altLang="pl-PL" sz="1600" b="1" i="1">
                            <a:latin typeface="Cambria Math"/>
                            <a:cs typeface="Times New Roman" panose="02020603050405020304" pitchFamily="18" charset="0"/>
                          </a:rPr>
                          <m:t>ϑ</m:t>
                        </m:r>
                        <m:r>
                          <a:rPr kumimoji="0" lang="pl-PL" altLang="pl-PL" sz="1600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kumimoji="0" lang="pl-PL" altLang="pl-PL" sz="16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pl-PL" altLang="pl-PL" sz="16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kumimoji="0" lang="pl-PL" altLang="pl-PL" sz="16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kumimoji="0" lang="pl-PL" altLang="pl-PL" sz="16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𝒋𝑵</m:t>
                            </m:r>
                            <m:r>
                              <a:rPr kumimoji="0" lang="pl-PL" altLang="pl-PL" sz="1600" b="1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kumimoji="0" lang="pl-PL" altLang="pl-PL" sz="1600" b="1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pl-PL" altLang="pl-PL" sz="1600" b="1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𝟑𝟎</m:t>
                                </m:r>
                              </m:e>
                              <m:sup>
                                <m:r>
                                  <a:rPr kumimoji="0" lang="pl-PL" altLang="pl-PL" sz="1600" b="1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𝒐</m:t>
                                </m:r>
                              </m:sup>
                            </m:sSup>
                          </m:sup>
                        </m:sSup>
                      </m:oMath>
                    </m:oMathPara>
                  </a14:m>
                  <a:endParaRPr kumimoji="0" lang="pl-PL" altLang="pl-PL" sz="3200" b="1"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6" name="Text 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98637" y="5407590"/>
                  <a:ext cx="1907124" cy="397674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905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 Box 106"/>
                <p:cNvSpPr txBox="1">
                  <a:spLocks noChangeArrowheads="1"/>
                </p:cNvSpPr>
                <p:nvPr/>
              </p:nvSpPr>
              <p:spPr bwMode="auto">
                <a:xfrm>
                  <a:off x="4614174" y="5369958"/>
                  <a:ext cx="1907124" cy="39767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1905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ts val="1000"/>
                    </a:spcAft>
                    <a:buClr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pl-PL" altLang="pl-PL" sz="16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kumimoji="0" lang="pl-PL" altLang="pl-PL" sz="16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kumimoji="0" lang="pl-PL" altLang="pl-PL" sz="16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kumimoji="0" lang="pl-PL" altLang="pl-PL" sz="16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"</m:t>
                            </m:r>
                          </m:sup>
                        </m:sSubSup>
                        <m:r>
                          <a:rPr kumimoji="0" lang="pl-PL" altLang="pl-PL" sz="1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kumimoji="0" lang="pl-PL" altLang="pl-PL" sz="1600" b="1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kumimoji="0" lang="pl-PL" altLang="pl-PL" sz="1600" b="1" i="1">
                                <a:latin typeface="Cambria Math"/>
                                <a:cs typeface="Times New Roman" panose="020206030504050203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kumimoji="0" lang="pl-PL" altLang="pl-PL" sz="16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kumimoji="0" lang="pl-PL" altLang="pl-PL" sz="16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kumimoji="0" lang="pl-PL" altLang="pl-PL" sz="16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kumimoji="0" lang="el-GR" altLang="pl-PL" sz="1600" b="1" i="1">
                            <a:latin typeface="Cambria Math"/>
                            <a:cs typeface="Times New Roman" panose="02020603050405020304" pitchFamily="18" charset="0"/>
                          </a:rPr>
                          <m:t>ϑ</m:t>
                        </m:r>
                        <m:r>
                          <a:rPr kumimoji="0" lang="pl-PL" altLang="pl-PL" sz="1600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kumimoji="0" lang="pl-PL" altLang="pl-PL" sz="16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pl-PL" altLang="pl-PL" sz="16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kumimoji="0" lang="pl-PL" altLang="pl-PL" sz="16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kumimoji="0" lang="pl-PL" altLang="pl-PL" sz="16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𝒋𝑵</m:t>
                            </m:r>
                            <m:r>
                              <a:rPr kumimoji="0" lang="pl-PL" altLang="pl-PL" sz="1600" b="1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kumimoji="0" lang="pl-PL" altLang="pl-PL" sz="1600" b="1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pl-PL" altLang="pl-PL" sz="1600" b="1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𝟑𝟎</m:t>
                                </m:r>
                              </m:e>
                              <m:sup>
                                <m:r>
                                  <a:rPr kumimoji="0" lang="pl-PL" altLang="pl-PL" sz="1600" b="1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𝒐</m:t>
                                </m:r>
                              </m:sup>
                            </m:sSup>
                          </m:sup>
                        </m:sSup>
                      </m:oMath>
                    </m:oMathPara>
                  </a14:m>
                  <a:endParaRPr kumimoji="0" lang="pl-PL" altLang="pl-PL" sz="3200" b="1"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7" name="Text 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14174" y="5369958"/>
                  <a:ext cx="1907124" cy="39767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905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8" name="Prądy"/>
          <p:cNvGrpSpPr/>
          <p:nvPr/>
        </p:nvGrpSpPr>
        <p:grpSpPr>
          <a:xfrm>
            <a:off x="2303748" y="5085220"/>
            <a:ext cx="3996443" cy="324000"/>
            <a:chOff x="2160949" y="4759519"/>
            <a:chExt cx="3731435" cy="6122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 Box 106"/>
                <p:cNvSpPr txBox="1">
                  <a:spLocks noChangeArrowheads="1"/>
                </p:cNvSpPr>
                <p:nvPr/>
              </p:nvSpPr>
              <p:spPr bwMode="auto">
                <a:xfrm>
                  <a:off x="2160949" y="4759519"/>
                  <a:ext cx="1532214" cy="61221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1905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ts val="1000"/>
                    </a:spcAft>
                    <a:buClr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pl-PL" altLang="pl-PL" sz="16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kumimoji="0" lang="pl-PL" altLang="pl-PL" sz="16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pl-PL" altLang="pl-PL" sz="16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kumimoji="0" lang="pl-PL" altLang="pl-PL" sz="16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"</m:t>
                            </m:r>
                          </m:sup>
                        </m:sSubSup>
                        <m:r>
                          <a:rPr kumimoji="0" lang="pl-PL" altLang="pl-PL" sz="1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pl-PL" altLang="pl-PL" sz="16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kumimoji="0" lang="pl-PL" altLang="pl-PL" sz="1600" b="1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0" lang="pl-PL" altLang="pl-PL" sz="1600" b="1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kumimoji="0" lang="pl-PL" altLang="pl-PL" sz="1600" b="1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kumimoji="0" lang="pl-PL" altLang="pl-PL" sz="1600" b="1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bSup>
                          </m:num>
                          <m:den>
                            <m:r>
                              <m:rPr>
                                <m:sty m:val="p"/>
                              </m:rPr>
                              <a:rPr kumimoji="0" lang="el-GR" altLang="pl-PL" sz="16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ϑ</m:t>
                            </m:r>
                          </m:den>
                        </m:f>
                        <m:r>
                          <a:rPr kumimoji="0" lang="pl-PL" altLang="pl-PL" sz="16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kumimoji="0" lang="pl-PL" altLang="pl-PL" sz="16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pl-PL" altLang="pl-PL" sz="16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kumimoji="0" lang="pl-PL" altLang="pl-PL" sz="16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kumimoji="0" lang="pl-PL" altLang="pl-PL" sz="16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𝒋𝑵</m:t>
                            </m:r>
                            <m:r>
                              <a:rPr kumimoji="0" lang="pl-PL" altLang="pl-PL" sz="1600" b="1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kumimoji="0" lang="pl-PL" altLang="pl-PL" sz="1600" b="1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pl-PL" altLang="pl-PL" sz="1600" b="1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𝟑𝟎</m:t>
                                </m:r>
                              </m:e>
                              <m:sup>
                                <m:r>
                                  <a:rPr kumimoji="0" lang="pl-PL" altLang="pl-PL" sz="1600" b="1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𝒐</m:t>
                                </m:r>
                              </m:sup>
                            </m:sSup>
                          </m:sup>
                        </m:sSup>
                      </m:oMath>
                    </m:oMathPara>
                  </a14:m>
                  <a:endParaRPr kumimoji="0" lang="pl-PL" altLang="pl-PL" sz="3200" b="1"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9" name="Text 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60949" y="4759519"/>
                  <a:ext cx="1532214" cy="61221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49057"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905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 Box 106"/>
                <p:cNvSpPr txBox="1">
                  <a:spLocks noChangeArrowheads="1"/>
                </p:cNvSpPr>
                <p:nvPr/>
              </p:nvSpPr>
              <p:spPr bwMode="auto">
                <a:xfrm>
                  <a:off x="4360170" y="4759519"/>
                  <a:ext cx="1532214" cy="61221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1905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ts val="1000"/>
                    </a:spcAft>
                    <a:buClr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pl-PL" altLang="pl-PL" sz="16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kumimoji="0" lang="pl-PL" altLang="pl-PL" sz="16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pl-PL" altLang="pl-PL" sz="16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kumimoji="0" lang="pl-PL" altLang="pl-PL" sz="16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"</m:t>
                            </m:r>
                          </m:sup>
                        </m:sSubSup>
                        <m:r>
                          <a:rPr kumimoji="0" lang="pl-PL" altLang="pl-PL" sz="1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pl-PL" altLang="pl-PL" sz="16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kumimoji="0" lang="pl-PL" altLang="pl-PL" sz="1600" b="1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0" lang="pl-PL" altLang="pl-PL" sz="1600" b="1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kumimoji="0" lang="pl-PL" altLang="pl-PL" sz="1600" b="1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kumimoji="0" lang="pl-PL" altLang="pl-PL" sz="1600" b="1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bSup>
                          </m:num>
                          <m:den>
                            <m:r>
                              <m:rPr>
                                <m:sty m:val="p"/>
                              </m:rPr>
                              <a:rPr kumimoji="0" lang="el-GR" altLang="pl-PL" sz="16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ϑ</m:t>
                            </m:r>
                          </m:den>
                        </m:f>
                        <m:r>
                          <a:rPr kumimoji="0" lang="pl-PL" altLang="pl-PL" sz="16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kumimoji="0" lang="pl-PL" altLang="pl-PL" sz="16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pl-PL" altLang="pl-PL" sz="16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kumimoji="0" lang="pl-PL" altLang="pl-PL" sz="16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kumimoji="0" lang="pl-PL" altLang="pl-PL" sz="16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𝒋𝑵</m:t>
                            </m:r>
                            <m:r>
                              <a:rPr kumimoji="0" lang="pl-PL" altLang="pl-PL" sz="1600" b="1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kumimoji="0" lang="pl-PL" altLang="pl-PL" sz="1600" b="1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pl-PL" altLang="pl-PL" sz="1600" b="1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𝟑𝟎</m:t>
                                </m:r>
                              </m:e>
                              <m:sup>
                                <m:r>
                                  <a:rPr kumimoji="0" lang="pl-PL" altLang="pl-PL" sz="1600" b="1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𝒐</m:t>
                                </m:r>
                              </m:sup>
                            </m:sSup>
                          </m:sup>
                        </m:sSup>
                      </m:oMath>
                    </m:oMathPara>
                  </a14:m>
                  <a:endParaRPr kumimoji="0" lang="pl-PL" altLang="pl-PL" sz="3200" b="1"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0" name="Text 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60170" y="4759519"/>
                  <a:ext cx="1532214" cy="61221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49057"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905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1" name="Txt_Transformacja"/>
          <p:cNvSpPr>
            <a:spLocks noChangeArrowheads="1"/>
          </p:cNvSpPr>
          <p:nvPr/>
        </p:nvSpPr>
        <p:spPr bwMode="auto">
          <a:xfrm>
            <a:off x="1367644" y="4766955"/>
            <a:ext cx="59779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 smtClean="0">
                <a:solidFill>
                  <a:srgbClr val="0070C0"/>
                </a:solidFill>
                <a:latin typeface="Times New Roman" pitchFamily="18" charset="0"/>
              </a:rPr>
              <a:t>4.Transformacja składowych zgodnej i przeciwnej przez transformatory</a:t>
            </a:r>
            <a:endParaRPr kumimoji="0" lang="pl-PL" altLang="pl-PL" sz="2400" b="1" i="1">
              <a:solidFill>
                <a:srgbClr val="0070C0"/>
              </a:solidFill>
              <a:latin typeface="Times New Roman" pitchFamily="18" charset="0"/>
            </a:endParaRPr>
          </a:p>
        </p:txBody>
      </p:sp>
      <p:grpSp>
        <p:nvGrpSpPr>
          <p:cNvPr id="8" name="Sch_Zer_ATR"/>
          <p:cNvGrpSpPr/>
          <p:nvPr/>
        </p:nvGrpSpPr>
        <p:grpSpPr>
          <a:xfrm>
            <a:off x="2049652" y="3176972"/>
            <a:ext cx="3600000" cy="1368435"/>
            <a:chOff x="2049652" y="3429000"/>
            <a:chExt cx="3600000" cy="1368435"/>
          </a:xfrm>
        </p:grpSpPr>
        <p:grpSp>
          <p:nvGrpSpPr>
            <p:cNvPr id="2" name="Odcz_S"/>
            <p:cNvGrpSpPr/>
            <p:nvPr/>
          </p:nvGrpSpPr>
          <p:grpSpPr>
            <a:xfrm>
              <a:off x="4993944" y="4154228"/>
              <a:ext cx="496259" cy="276999"/>
              <a:chOff x="4993944" y="4154228"/>
              <a:chExt cx="496259" cy="276999"/>
            </a:xfrm>
          </p:grpSpPr>
          <p:sp>
            <p:nvSpPr>
              <p:cNvPr id="159" name="Oval 102"/>
              <p:cNvSpPr>
                <a:spLocks noChangeArrowheads="1"/>
              </p:cNvSpPr>
              <p:nvPr/>
            </p:nvSpPr>
            <p:spPr bwMode="auto">
              <a:xfrm>
                <a:off x="4993944" y="4309557"/>
                <a:ext cx="36000" cy="36000"/>
              </a:xfrm>
              <a:prstGeom prst="ellipse">
                <a:avLst/>
              </a:prstGeom>
              <a:solidFill>
                <a:schemeClr val="tx2"/>
              </a:solidFill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160" name="Oval 102"/>
              <p:cNvSpPr>
                <a:spLocks noChangeArrowheads="1"/>
              </p:cNvSpPr>
              <p:nvPr/>
            </p:nvSpPr>
            <p:spPr bwMode="auto">
              <a:xfrm>
                <a:off x="5245976" y="4309553"/>
                <a:ext cx="36000" cy="36000"/>
              </a:xfrm>
              <a:prstGeom prst="ellipse">
                <a:avLst/>
              </a:prstGeom>
              <a:solidFill>
                <a:schemeClr val="tx2"/>
              </a:solidFill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cxnSp>
            <p:nvCxnSpPr>
              <p:cNvPr id="161" name="AutoShape 103"/>
              <p:cNvCxnSpPr>
                <a:cxnSpLocks noChangeShapeType="1"/>
              </p:cNvCxnSpPr>
              <p:nvPr/>
            </p:nvCxnSpPr>
            <p:spPr bwMode="auto">
              <a:xfrm>
                <a:off x="5029972" y="4330982"/>
                <a:ext cx="216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2" name="Text Box 106"/>
              <p:cNvSpPr txBox="1">
                <a:spLocks noChangeArrowheads="1"/>
              </p:cNvSpPr>
              <p:nvPr/>
            </p:nvSpPr>
            <p:spPr bwMode="auto">
              <a:xfrm>
                <a:off x="5361963" y="4154228"/>
                <a:ext cx="128240" cy="27699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ts val="1000"/>
                  </a:spcAft>
                  <a:buClrTx/>
                  <a:buFontTx/>
                  <a:buNone/>
                </a:pPr>
                <a:r>
                  <a:rPr kumimoji="0" lang="pl-PL" altLang="pl-PL" sz="18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kumimoji="0" lang="pl-PL" altLang="pl-PL" sz="3600" b="1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" name="Reakt_X0S"/>
            <p:cNvGrpSpPr/>
            <p:nvPr/>
          </p:nvGrpSpPr>
          <p:grpSpPr>
            <a:xfrm>
              <a:off x="3829484" y="3802608"/>
              <a:ext cx="1168978" cy="994827"/>
              <a:chOff x="3829484" y="3802608"/>
              <a:chExt cx="1168978" cy="994827"/>
            </a:xfrm>
          </p:grpSpPr>
          <p:sp>
            <p:nvSpPr>
              <p:cNvPr id="148" name="Oval 102"/>
              <p:cNvSpPr>
                <a:spLocks noChangeArrowheads="1"/>
              </p:cNvSpPr>
              <p:nvPr/>
            </p:nvSpPr>
            <p:spPr bwMode="auto">
              <a:xfrm>
                <a:off x="3829484" y="3802608"/>
                <a:ext cx="36000" cy="36000"/>
              </a:xfrm>
              <a:prstGeom prst="ellipse">
                <a:avLst/>
              </a:prstGeom>
              <a:solidFill>
                <a:schemeClr val="tx2"/>
              </a:solidFill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grpSp>
            <p:nvGrpSpPr>
              <p:cNvPr id="5" name="Grupa 4"/>
              <p:cNvGrpSpPr/>
              <p:nvPr/>
            </p:nvGrpSpPr>
            <p:grpSpPr>
              <a:xfrm rot="1560000">
                <a:off x="3838952" y="3980635"/>
                <a:ext cx="1159510" cy="114273"/>
                <a:chOff x="3984812" y="4070395"/>
                <a:chExt cx="1159510" cy="114273"/>
              </a:xfrm>
            </p:grpSpPr>
            <p:sp>
              <p:nvSpPr>
                <p:cNvPr id="149" name="Arc 108"/>
                <p:cNvSpPr>
                  <a:spLocks/>
                </p:cNvSpPr>
                <p:nvPr/>
              </p:nvSpPr>
              <p:spPr bwMode="auto">
                <a:xfrm>
                  <a:off x="4632512" y="4070395"/>
                  <a:ext cx="143510" cy="107924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0" name="Arc 108"/>
                <p:cNvSpPr>
                  <a:spLocks/>
                </p:cNvSpPr>
                <p:nvPr/>
              </p:nvSpPr>
              <p:spPr bwMode="auto">
                <a:xfrm>
                  <a:off x="4480112" y="4070395"/>
                  <a:ext cx="143510" cy="107924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1" name="Arc 108"/>
                <p:cNvSpPr>
                  <a:spLocks/>
                </p:cNvSpPr>
                <p:nvPr/>
              </p:nvSpPr>
              <p:spPr bwMode="auto">
                <a:xfrm>
                  <a:off x="4334062" y="4070395"/>
                  <a:ext cx="143510" cy="107924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cxnSp>
              <p:nvCxnSpPr>
                <p:cNvPr id="152" name="AutoShape 103"/>
                <p:cNvCxnSpPr>
                  <a:cxnSpLocks noChangeShapeType="1"/>
                </p:cNvCxnSpPr>
                <p:nvPr/>
              </p:nvCxnSpPr>
              <p:spPr bwMode="auto">
                <a:xfrm>
                  <a:off x="3984812" y="4184668"/>
                  <a:ext cx="35941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3" name="AutoShape 103"/>
                <p:cNvCxnSpPr>
                  <a:cxnSpLocks noChangeShapeType="1"/>
                </p:cNvCxnSpPr>
                <p:nvPr/>
              </p:nvCxnSpPr>
              <p:spPr bwMode="auto">
                <a:xfrm>
                  <a:off x="4784912" y="4178319"/>
                  <a:ext cx="35941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54" name="Text Box 106"/>
              <p:cNvSpPr txBox="1">
                <a:spLocks noChangeArrowheads="1"/>
              </p:cNvSpPr>
              <p:nvPr/>
            </p:nvSpPr>
            <p:spPr bwMode="auto">
              <a:xfrm rot="1680000">
                <a:off x="3957968" y="4145629"/>
                <a:ext cx="1021113" cy="246221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ts val="1000"/>
                  </a:spcAft>
                  <a:buClrTx/>
                  <a:buFontTx/>
                  <a:buNone/>
                </a:pPr>
                <a:r>
                  <a:rPr kumimoji="0" lang="pl-PL" altLang="pl-PL" sz="14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pl-PL" altLang="pl-PL" sz="1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0S</a:t>
                </a:r>
                <a:r>
                  <a:rPr kumimoji="0" lang="pl-PL" altLang="pl-PL" sz="1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=0,85X</a:t>
                </a:r>
                <a:r>
                  <a:rPr kumimoji="0" lang="pl-PL" altLang="pl-PL" sz="1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1S</a:t>
                </a:r>
                <a:endParaRPr kumimoji="0" lang="pl-PL" altLang="pl-PL" sz="2800" b="1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55" name="AutoShape 103"/>
              <p:cNvCxnSpPr>
                <a:cxnSpLocks noChangeShapeType="1"/>
              </p:cNvCxnSpPr>
              <p:nvPr/>
            </p:nvCxnSpPr>
            <p:spPr bwMode="auto">
              <a:xfrm rot="5400000">
                <a:off x="4676672" y="4563435"/>
                <a:ext cx="468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87" name="Text Box 106"/>
            <p:cNvSpPr txBox="1">
              <a:spLocks noChangeArrowheads="1"/>
            </p:cNvSpPr>
            <p:nvPr/>
          </p:nvSpPr>
          <p:spPr bwMode="auto">
            <a:xfrm>
              <a:off x="2285868" y="3680949"/>
              <a:ext cx="166712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800" b="1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kumimoji="0" lang="pl-PL" altLang="pl-PL" sz="3600" b="1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Text Box 106"/>
            <p:cNvSpPr txBox="1">
              <a:spLocks noChangeArrowheads="1"/>
            </p:cNvSpPr>
            <p:nvPr/>
          </p:nvSpPr>
          <p:spPr bwMode="auto">
            <a:xfrm>
              <a:off x="5266953" y="3609128"/>
              <a:ext cx="166712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kumimoji="0" lang="pl-PL" altLang="pl-PL" sz="3600" b="1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4" name="Reakt_XoY0D0m"/>
            <p:cNvGrpSpPr/>
            <p:nvPr/>
          </p:nvGrpSpPr>
          <p:grpSpPr>
            <a:xfrm>
              <a:off x="2049652" y="3429000"/>
              <a:ext cx="3600000" cy="1362345"/>
              <a:chOff x="2517704" y="3830851"/>
              <a:chExt cx="3600000" cy="1362345"/>
            </a:xfrm>
          </p:grpSpPr>
          <p:cxnSp>
            <p:nvCxnSpPr>
              <p:cNvPr id="95" name="AutoShape 103"/>
              <p:cNvCxnSpPr>
                <a:cxnSpLocks noChangeShapeType="1"/>
              </p:cNvCxnSpPr>
              <p:nvPr/>
            </p:nvCxnSpPr>
            <p:spPr bwMode="auto">
              <a:xfrm>
                <a:off x="2517704" y="5193196"/>
                <a:ext cx="3600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6" name="Text Box 106"/>
              <p:cNvSpPr txBox="1">
                <a:spLocks noChangeArrowheads="1"/>
              </p:cNvSpPr>
              <p:nvPr/>
            </p:nvSpPr>
            <p:spPr bwMode="auto">
              <a:xfrm>
                <a:off x="3635896" y="4514927"/>
                <a:ext cx="578685" cy="246221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ts val="1000"/>
                  </a:spcAft>
                  <a:buClrTx/>
                  <a:buFontTx/>
                  <a:buNone/>
                </a:pPr>
                <a:r>
                  <a:rPr kumimoji="0" lang="pl-PL" altLang="pl-PL" sz="14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pl-PL" altLang="pl-PL" sz="1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kumimoji="0" lang="el-GR" altLang="pl-PL" sz="1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kumimoji="0" lang="pl-PL" altLang="pl-PL" sz="1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kumimoji="0" lang="pl-PL" altLang="pl-PL" sz="1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∞</a:t>
                </a:r>
                <a:endParaRPr kumimoji="0" lang="pl-PL" altLang="pl-PL" sz="1600" b="1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Text Box 106"/>
              <p:cNvSpPr txBox="1">
                <a:spLocks noChangeArrowheads="1"/>
              </p:cNvSpPr>
              <p:nvPr/>
            </p:nvSpPr>
            <p:spPr bwMode="auto">
              <a:xfrm>
                <a:off x="4608004" y="3830851"/>
                <a:ext cx="710131" cy="246221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ts val="1000"/>
                  </a:spcAft>
                  <a:buClrTx/>
                  <a:buFontTx/>
                  <a:buNone/>
                </a:pPr>
                <a:r>
                  <a:rPr kumimoji="0" lang="pl-PL" altLang="pl-PL" sz="14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pl-PL" altLang="pl-PL" sz="1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0D</a:t>
                </a:r>
                <a:r>
                  <a:rPr kumimoji="0" lang="pl-PL" altLang="pl-PL" sz="1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=X</a:t>
                </a:r>
                <a:r>
                  <a:rPr kumimoji="0" lang="pl-PL" altLang="pl-PL" sz="1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1D</a:t>
                </a:r>
                <a:endParaRPr kumimoji="0" lang="pl-PL" altLang="pl-PL" sz="2800" b="1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Text Box 106"/>
              <p:cNvSpPr txBox="1">
                <a:spLocks noChangeArrowheads="1"/>
              </p:cNvSpPr>
              <p:nvPr/>
            </p:nvSpPr>
            <p:spPr bwMode="auto">
              <a:xfrm>
                <a:off x="3311860" y="3830851"/>
                <a:ext cx="710131" cy="246221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ts val="1000"/>
                  </a:spcAft>
                  <a:buClrTx/>
                  <a:buFontTx/>
                  <a:buNone/>
                </a:pPr>
                <a:r>
                  <a:rPr kumimoji="0" lang="pl-PL" altLang="pl-PL" sz="14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pl-PL" altLang="pl-PL" sz="1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0G</a:t>
                </a:r>
                <a:r>
                  <a:rPr kumimoji="0" lang="pl-PL" altLang="pl-PL" sz="1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=X</a:t>
                </a:r>
                <a:r>
                  <a:rPr kumimoji="0" lang="pl-PL" altLang="pl-PL" sz="1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1G</a:t>
                </a:r>
                <a:endParaRPr kumimoji="0" lang="pl-PL" altLang="pl-PL" sz="2800" b="1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9" name="Uzwojenie"/>
              <p:cNvGrpSpPr/>
              <p:nvPr/>
            </p:nvGrpSpPr>
            <p:grpSpPr>
              <a:xfrm>
                <a:off x="2985352" y="4113076"/>
                <a:ext cx="1332152" cy="124968"/>
                <a:chOff x="4896040" y="1844824"/>
                <a:chExt cx="1332152" cy="124968"/>
              </a:xfrm>
            </p:grpSpPr>
            <p:grpSp>
              <p:nvGrpSpPr>
                <p:cNvPr id="117" name="Cewka"/>
                <p:cNvGrpSpPr/>
                <p:nvPr/>
              </p:nvGrpSpPr>
              <p:grpSpPr>
                <a:xfrm>
                  <a:off x="5292080" y="1844824"/>
                  <a:ext cx="579732" cy="108000"/>
                  <a:chOff x="5292080" y="1844824"/>
                  <a:chExt cx="579732" cy="108000"/>
                </a:xfrm>
              </p:grpSpPr>
              <p:sp>
                <p:nvSpPr>
                  <p:cNvPr id="121" name="Arc 108"/>
                  <p:cNvSpPr>
                    <a:spLocks/>
                  </p:cNvSpPr>
                  <p:nvPr/>
                </p:nvSpPr>
                <p:spPr bwMode="auto">
                  <a:xfrm>
                    <a:off x="5727812" y="1844824"/>
                    <a:ext cx="144000" cy="108000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lnTo>
                          <a:pt x="291" y="25136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122" name="Arc 108"/>
                  <p:cNvSpPr>
                    <a:spLocks/>
                  </p:cNvSpPr>
                  <p:nvPr/>
                </p:nvSpPr>
                <p:spPr bwMode="auto">
                  <a:xfrm>
                    <a:off x="5580112" y="1844824"/>
                    <a:ext cx="144000" cy="108000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lnTo>
                          <a:pt x="291" y="25136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123" name="Arc 108"/>
                  <p:cNvSpPr>
                    <a:spLocks/>
                  </p:cNvSpPr>
                  <p:nvPr/>
                </p:nvSpPr>
                <p:spPr bwMode="auto">
                  <a:xfrm>
                    <a:off x="5436096" y="1844824"/>
                    <a:ext cx="144000" cy="108000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lnTo>
                          <a:pt x="291" y="25136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124" name="Arc 108"/>
                  <p:cNvSpPr>
                    <a:spLocks/>
                  </p:cNvSpPr>
                  <p:nvPr/>
                </p:nvSpPr>
                <p:spPr bwMode="auto">
                  <a:xfrm>
                    <a:off x="5292080" y="1844824"/>
                    <a:ext cx="144000" cy="108000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lnTo>
                          <a:pt x="291" y="25136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  <p:cxnSp>
              <p:nvCxnSpPr>
                <p:cNvPr id="118" name="AutoShape 103"/>
                <p:cNvCxnSpPr>
                  <a:cxnSpLocks noChangeShapeType="1"/>
                </p:cNvCxnSpPr>
                <p:nvPr/>
              </p:nvCxnSpPr>
              <p:spPr bwMode="auto">
                <a:xfrm>
                  <a:off x="4932080" y="1952836"/>
                  <a:ext cx="36000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19" name="AutoShape 103"/>
                <p:cNvCxnSpPr>
                  <a:cxnSpLocks noChangeShapeType="1"/>
                </p:cNvCxnSpPr>
                <p:nvPr/>
              </p:nvCxnSpPr>
              <p:spPr bwMode="auto">
                <a:xfrm>
                  <a:off x="5868192" y="1952836"/>
                  <a:ext cx="36000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20" name="Oval 102"/>
                <p:cNvSpPr>
                  <a:spLocks noChangeArrowheads="1"/>
                </p:cNvSpPr>
                <p:nvPr/>
              </p:nvSpPr>
              <p:spPr bwMode="auto">
                <a:xfrm>
                  <a:off x="4896040" y="1933792"/>
                  <a:ext cx="36000" cy="36000"/>
                </a:xfrm>
                <a:prstGeom prst="ellipse">
                  <a:avLst/>
                </a:prstGeom>
                <a:solidFill>
                  <a:schemeClr val="tx2"/>
                </a:solidFill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kumimoji="0" lang="pl-PL" altLang="pl-PL" sz="24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00" name="Uzwojenie"/>
              <p:cNvGrpSpPr/>
              <p:nvPr/>
            </p:nvGrpSpPr>
            <p:grpSpPr>
              <a:xfrm>
                <a:off x="4317540" y="4113076"/>
                <a:ext cx="1332112" cy="127056"/>
                <a:chOff x="4932080" y="1844824"/>
                <a:chExt cx="1332112" cy="127056"/>
              </a:xfrm>
            </p:grpSpPr>
            <p:grpSp>
              <p:nvGrpSpPr>
                <p:cNvPr id="109" name="Cewka"/>
                <p:cNvGrpSpPr/>
                <p:nvPr/>
              </p:nvGrpSpPr>
              <p:grpSpPr>
                <a:xfrm>
                  <a:off x="5292080" y="1844824"/>
                  <a:ext cx="579732" cy="108000"/>
                  <a:chOff x="5292080" y="1844824"/>
                  <a:chExt cx="579732" cy="108000"/>
                </a:xfrm>
              </p:grpSpPr>
              <p:sp>
                <p:nvSpPr>
                  <p:cNvPr id="113" name="Arc 108"/>
                  <p:cNvSpPr>
                    <a:spLocks/>
                  </p:cNvSpPr>
                  <p:nvPr/>
                </p:nvSpPr>
                <p:spPr bwMode="auto">
                  <a:xfrm>
                    <a:off x="5727812" y="1844824"/>
                    <a:ext cx="144000" cy="108000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lnTo>
                          <a:pt x="291" y="25136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114" name="Arc 108"/>
                  <p:cNvSpPr>
                    <a:spLocks/>
                  </p:cNvSpPr>
                  <p:nvPr/>
                </p:nvSpPr>
                <p:spPr bwMode="auto">
                  <a:xfrm>
                    <a:off x="5580112" y="1844824"/>
                    <a:ext cx="144000" cy="108000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lnTo>
                          <a:pt x="291" y="25136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115" name="Arc 108"/>
                  <p:cNvSpPr>
                    <a:spLocks/>
                  </p:cNvSpPr>
                  <p:nvPr/>
                </p:nvSpPr>
                <p:spPr bwMode="auto">
                  <a:xfrm>
                    <a:off x="5436096" y="1844824"/>
                    <a:ext cx="144000" cy="108000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lnTo>
                          <a:pt x="291" y="25136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116" name="Arc 108"/>
                  <p:cNvSpPr>
                    <a:spLocks/>
                  </p:cNvSpPr>
                  <p:nvPr/>
                </p:nvSpPr>
                <p:spPr bwMode="auto">
                  <a:xfrm>
                    <a:off x="5292080" y="1844824"/>
                    <a:ext cx="144000" cy="108000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lnTo>
                          <a:pt x="291" y="25136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  <p:cxnSp>
              <p:nvCxnSpPr>
                <p:cNvPr id="110" name="AutoShape 103"/>
                <p:cNvCxnSpPr>
                  <a:cxnSpLocks noChangeShapeType="1"/>
                </p:cNvCxnSpPr>
                <p:nvPr/>
              </p:nvCxnSpPr>
              <p:spPr bwMode="auto">
                <a:xfrm>
                  <a:off x="4932080" y="1952836"/>
                  <a:ext cx="36000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11" name="AutoShape 103"/>
                <p:cNvCxnSpPr>
                  <a:cxnSpLocks noChangeShapeType="1"/>
                </p:cNvCxnSpPr>
                <p:nvPr/>
              </p:nvCxnSpPr>
              <p:spPr bwMode="auto">
                <a:xfrm>
                  <a:off x="5868192" y="1952836"/>
                  <a:ext cx="36000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12" name="Oval 102"/>
                <p:cNvSpPr>
                  <a:spLocks noChangeArrowheads="1"/>
                </p:cNvSpPr>
                <p:nvPr/>
              </p:nvSpPr>
              <p:spPr bwMode="auto">
                <a:xfrm>
                  <a:off x="6228192" y="1935880"/>
                  <a:ext cx="36000" cy="36000"/>
                </a:xfrm>
                <a:prstGeom prst="ellipse">
                  <a:avLst/>
                </a:prstGeom>
                <a:solidFill>
                  <a:schemeClr val="tx2"/>
                </a:solidFill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kumimoji="0" lang="pl-PL" altLang="pl-PL" sz="24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01" name="Uzwojenie"/>
              <p:cNvGrpSpPr/>
              <p:nvPr/>
            </p:nvGrpSpPr>
            <p:grpSpPr>
              <a:xfrm rot="5400000">
                <a:off x="3885456" y="4653136"/>
                <a:ext cx="972108" cy="108012"/>
                <a:chOff x="5112084" y="1844824"/>
                <a:chExt cx="972108" cy="108012"/>
              </a:xfrm>
            </p:grpSpPr>
            <p:grpSp>
              <p:nvGrpSpPr>
                <p:cNvPr id="102" name="Cewka"/>
                <p:cNvGrpSpPr/>
                <p:nvPr/>
              </p:nvGrpSpPr>
              <p:grpSpPr>
                <a:xfrm>
                  <a:off x="5292080" y="1844824"/>
                  <a:ext cx="579732" cy="108000"/>
                  <a:chOff x="5292080" y="1844824"/>
                  <a:chExt cx="579732" cy="108000"/>
                </a:xfrm>
              </p:grpSpPr>
              <p:sp>
                <p:nvSpPr>
                  <p:cNvPr id="105" name="Arc 108"/>
                  <p:cNvSpPr>
                    <a:spLocks/>
                  </p:cNvSpPr>
                  <p:nvPr/>
                </p:nvSpPr>
                <p:spPr bwMode="auto">
                  <a:xfrm>
                    <a:off x="5727812" y="1844824"/>
                    <a:ext cx="144000" cy="108000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lnTo>
                          <a:pt x="291" y="25136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106" name="Arc 108"/>
                  <p:cNvSpPr>
                    <a:spLocks/>
                  </p:cNvSpPr>
                  <p:nvPr/>
                </p:nvSpPr>
                <p:spPr bwMode="auto">
                  <a:xfrm>
                    <a:off x="5580112" y="1844824"/>
                    <a:ext cx="144000" cy="108000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lnTo>
                          <a:pt x="291" y="25136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107" name="Arc 108"/>
                  <p:cNvSpPr>
                    <a:spLocks/>
                  </p:cNvSpPr>
                  <p:nvPr/>
                </p:nvSpPr>
                <p:spPr bwMode="auto">
                  <a:xfrm>
                    <a:off x="5436096" y="1844824"/>
                    <a:ext cx="144000" cy="108000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lnTo>
                          <a:pt x="291" y="25136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108" name="Arc 108"/>
                  <p:cNvSpPr>
                    <a:spLocks/>
                  </p:cNvSpPr>
                  <p:nvPr/>
                </p:nvSpPr>
                <p:spPr bwMode="auto">
                  <a:xfrm>
                    <a:off x="5292080" y="1844824"/>
                    <a:ext cx="144000" cy="108000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lnTo>
                          <a:pt x="291" y="25136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  <p:cxnSp>
              <p:nvCxnSpPr>
                <p:cNvPr id="103" name="AutoShape 103"/>
                <p:cNvCxnSpPr>
                  <a:cxnSpLocks noChangeShapeType="1"/>
                </p:cNvCxnSpPr>
                <p:nvPr/>
              </p:nvCxnSpPr>
              <p:spPr bwMode="auto">
                <a:xfrm>
                  <a:off x="5112084" y="1952836"/>
                  <a:ext cx="18000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4" name="AutoShape 103"/>
                <p:cNvCxnSpPr>
                  <a:cxnSpLocks noChangeShapeType="1"/>
                </p:cNvCxnSpPr>
                <p:nvPr/>
              </p:nvCxnSpPr>
              <p:spPr bwMode="auto">
                <a:xfrm>
                  <a:off x="5868192" y="1952836"/>
                  <a:ext cx="21600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sp>
        <p:nvSpPr>
          <p:cNvPr id="35" name="Txt_ATR"/>
          <p:cNvSpPr>
            <a:spLocks noChangeArrowheads="1"/>
          </p:cNvSpPr>
          <p:nvPr/>
        </p:nvSpPr>
        <p:spPr bwMode="auto">
          <a:xfrm>
            <a:off x="1367644" y="2888940"/>
            <a:ext cx="58312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 smtClean="0">
                <a:solidFill>
                  <a:srgbClr val="0070C0"/>
                </a:solidFill>
                <a:latin typeface="Times New Roman" pitchFamily="18" charset="0"/>
              </a:rPr>
              <a:t>3.Autotransformatory YYn0D  (gwiazda  uziemiona, nieuziemiona):</a:t>
            </a:r>
            <a:endParaRPr kumimoji="0" lang="pl-PL" altLang="pl-PL" sz="2400" b="1" i="1">
              <a:solidFill>
                <a:srgbClr val="0070C0"/>
              </a:solidFill>
              <a:latin typeface="Times New Roman" pitchFamily="18" charset="0"/>
            </a:endParaRPr>
          </a:p>
        </p:txBody>
      </p:sp>
      <p:grpSp>
        <p:nvGrpSpPr>
          <p:cNvPr id="25" name="Trf_nieuziem"/>
          <p:cNvGrpSpPr/>
          <p:nvPr/>
        </p:nvGrpSpPr>
        <p:grpSpPr>
          <a:xfrm>
            <a:off x="1367644" y="2492896"/>
            <a:ext cx="5004556" cy="307777"/>
            <a:chOff x="971600" y="2433042"/>
            <a:chExt cx="5004556" cy="307777"/>
          </a:xfrm>
        </p:grpSpPr>
        <p:sp>
          <p:nvSpPr>
            <p:cNvPr id="26" name="Txt_Transf"/>
            <p:cNvSpPr>
              <a:spLocks noChangeArrowheads="1"/>
            </p:cNvSpPr>
            <p:nvPr/>
          </p:nvSpPr>
          <p:spPr bwMode="auto">
            <a:xfrm>
              <a:off x="971600" y="2492896"/>
              <a:ext cx="432624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600" b="1" i="1" smtClean="0">
                  <a:solidFill>
                    <a:srgbClr val="0070C0"/>
                  </a:solidFill>
                  <a:latin typeface="Times New Roman" pitchFamily="18" charset="0"/>
                </a:rPr>
                <a:t>2.Transformatory YD, YY  (gwiazda  nieuziemiona)</a:t>
              </a:r>
              <a:endParaRPr kumimoji="0" lang="pl-PL" altLang="pl-PL" sz="1600" b="1" i="1">
                <a:solidFill>
                  <a:srgbClr val="0070C0"/>
                </a:solidFill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 Box 106"/>
                <p:cNvSpPr txBox="1">
                  <a:spLocks noChangeArrowheads="1"/>
                </p:cNvSpPr>
                <p:nvPr/>
              </p:nvSpPr>
              <p:spPr bwMode="auto">
                <a:xfrm>
                  <a:off x="5317321" y="2433042"/>
                  <a:ext cx="658835" cy="30777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1905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ts val="1000"/>
                    </a:spcAft>
                    <a:buClrTx/>
                    <a:buFontTx/>
                    <a:buNone/>
                  </a:pPr>
                  <a:r>
                    <a:rPr kumimoji="0" lang="pl-PL" altLang="pl-PL" sz="1600" b="1" i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kumimoji="0" lang="pl-PL" altLang="pl-PL" sz="1600" b="1" i="1" baseline="-2500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  </a:t>
                  </a:r>
                  <a:r>
                    <a:rPr kumimoji="0" lang="pl-PL" altLang="pl-PL" sz="1600" b="1" i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</a:t>
                  </a:r>
                  <a14:m>
                    <m:oMath xmlns:m="http://schemas.openxmlformats.org/officeDocument/2006/math">
                      <m:r>
                        <a:rPr kumimoji="0" lang="pl-PL" altLang="pl-PL" sz="2000" b="1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∞</m:t>
                      </m:r>
                    </m:oMath>
                  </a14:m>
                  <a:endParaRPr kumimoji="0" lang="pl-PL" altLang="pl-PL" sz="3600" b="1"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8" name="Text 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17321" y="2433042"/>
                  <a:ext cx="658835" cy="30777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8519" t="-3922" r="-11111" b="-35294"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905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Sch_Zer_Trf"/>
          <p:cNvGrpSpPr/>
          <p:nvPr/>
        </p:nvGrpSpPr>
        <p:grpSpPr>
          <a:xfrm>
            <a:off x="2447764" y="1376772"/>
            <a:ext cx="1980220" cy="972108"/>
            <a:chOff x="4499988" y="4256984"/>
            <a:chExt cx="1980220" cy="972108"/>
          </a:xfrm>
        </p:grpSpPr>
        <p:sp>
          <p:nvSpPr>
            <p:cNvPr id="30" name="Oval 102"/>
            <p:cNvSpPr>
              <a:spLocks noChangeArrowheads="1"/>
            </p:cNvSpPr>
            <p:nvPr/>
          </p:nvSpPr>
          <p:spPr bwMode="auto">
            <a:xfrm>
              <a:off x="6048164" y="4653136"/>
              <a:ext cx="36000" cy="36000"/>
            </a:xfrm>
            <a:prstGeom prst="ellipse">
              <a:avLst/>
            </a:prstGeom>
            <a:solidFill>
              <a:schemeClr val="tx2"/>
            </a:solidFill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cxnSp>
          <p:nvCxnSpPr>
            <p:cNvPr id="32" name="AutoShape 103"/>
            <p:cNvCxnSpPr>
              <a:cxnSpLocks noChangeShapeType="1"/>
            </p:cNvCxnSpPr>
            <p:nvPr/>
          </p:nvCxnSpPr>
          <p:spPr bwMode="auto">
            <a:xfrm rot="5400000">
              <a:off x="5562140" y="4959092"/>
              <a:ext cx="54000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103"/>
            <p:cNvCxnSpPr>
              <a:cxnSpLocks noChangeShapeType="1"/>
            </p:cNvCxnSpPr>
            <p:nvPr/>
          </p:nvCxnSpPr>
          <p:spPr bwMode="auto">
            <a:xfrm>
              <a:off x="4572000" y="5229092"/>
              <a:ext cx="190800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 Box 106"/>
                <p:cNvSpPr txBox="1">
                  <a:spLocks noChangeArrowheads="1"/>
                </p:cNvSpPr>
                <p:nvPr/>
              </p:nvSpPr>
              <p:spPr bwMode="auto">
                <a:xfrm>
                  <a:off x="4716012" y="4256984"/>
                  <a:ext cx="1092543" cy="246221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ts val="1000"/>
                    </a:spcAft>
                    <a:buClrTx/>
                    <a:buFontTx/>
                    <a:buNone/>
                  </a:pPr>
                  <a:r>
                    <a:rPr kumimoji="0" lang="pl-PL" altLang="pl-PL" sz="1600" b="1" i="1" smtClean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kumimoji="0" lang="pl-PL" altLang="pl-PL" sz="1600" b="1" i="1" baseline="-25000" smtClean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0T</a:t>
                  </a:r>
                  <a14:m>
                    <m:oMath xmlns:m="http://schemas.openxmlformats.org/officeDocument/2006/math">
                      <m:r>
                        <a:rPr kumimoji="0" lang="pl-PL" altLang="pl-PL" sz="16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≈</m:t>
                      </m:r>
                      <m:r>
                        <m:rPr>
                          <m:nor/>
                        </m:rPr>
                        <a:rPr kumimoji="0" lang="pl-PL" altLang="pl-PL" sz="1600" b="1" i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0,8 </m:t>
                      </m:r>
                      <m:r>
                        <m:rPr>
                          <m:nor/>
                        </m:rPr>
                        <a:rPr kumimoji="0" lang="pl-PL" altLang="pl-PL" sz="1600" b="1" i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kumimoji="0" lang="pl-PL" altLang="pl-PL" sz="1600" b="1" i="1" baseline="-2500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kumimoji="0" lang="pl-PL" altLang="pl-PL" sz="1600" b="1" i="1" baseline="-2500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</m:oMath>
                  </a14:m>
                  <a:endParaRPr kumimoji="0" lang="pl-PL" altLang="pl-PL" sz="1600" b="1">
                    <a:solidFill>
                      <a:srgbClr val="0070C0"/>
                    </a:solidFill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4" name="Text 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16012" y="4256984"/>
                  <a:ext cx="1092543" cy="24622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1111" t="-25000" r="-2778" b="-52500"/>
                  </a:stretch>
                </a:blipFill>
                <a:ln>
                  <a:noFill/>
                </a:ln>
                <a:extLst/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6" name="Uzwojenie"/>
            <p:cNvGrpSpPr/>
            <p:nvPr/>
          </p:nvGrpSpPr>
          <p:grpSpPr>
            <a:xfrm>
              <a:off x="4499988" y="4575321"/>
              <a:ext cx="1332152" cy="124968"/>
              <a:chOff x="4896040" y="1844824"/>
              <a:chExt cx="1332152" cy="124968"/>
            </a:xfrm>
          </p:grpSpPr>
          <p:grpSp>
            <p:nvGrpSpPr>
              <p:cNvPr id="40" name="Cewka"/>
              <p:cNvGrpSpPr/>
              <p:nvPr/>
            </p:nvGrpSpPr>
            <p:grpSpPr>
              <a:xfrm>
                <a:off x="5292080" y="1844824"/>
                <a:ext cx="579732" cy="108000"/>
                <a:chOff x="5292080" y="1844824"/>
                <a:chExt cx="579732" cy="108000"/>
              </a:xfrm>
            </p:grpSpPr>
            <p:sp>
              <p:nvSpPr>
                <p:cNvPr id="44" name="Arc 108"/>
                <p:cNvSpPr>
                  <a:spLocks/>
                </p:cNvSpPr>
                <p:nvPr/>
              </p:nvSpPr>
              <p:spPr bwMode="auto">
                <a:xfrm>
                  <a:off x="5727812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5" name="Arc 108"/>
                <p:cNvSpPr>
                  <a:spLocks/>
                </p:cNvSpPr>
                <p:nvPr/>
              </p:nvSpPr>
              <p:spPr bwMode="auto">
                <a:xfrm>
                  <a:off x="5580112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6" name="Arc 108"/>
                <p:cNvSpPr>
                  <a:spLocks/>
                </p:cNvSpPr>
                <p:nvPr/>
              </p:nvSpPr>
              <p:spPr bwMode="auto">
                <a:xfrm>
                  <a:off x="5436096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7" name="Arc 108"/>
                <p:cNvSpPr>
                  <a:spLocks/>
                </p:cNvSpPr>
                <p:nvPr/>
              </p:nvSpPr>
              <p:spPr bwMode="auto">
                <a:xfrm>
                  <a:off x="5292080" y="1844824"/>
                  <a:ext cx="144000" cy="10800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cxnSp>
            <p:nvCxnSpPr>
              <p:cNvPr id="41" name="AutoShape 103"/>
              <p:cNvCxnSpPr>
                <a:cxnSpLocks noChangeShapeType="1"/>
              </p:cNvCxnSpPr>
              <p:nvPr/>
            </p:nvCxnSpPr>
            <p:spPr bwMode="auto">
              <a:xfrm>
                <a:off x="4932080" y="1952836"/>
                <a:ext cx="360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" name="AutoShape 103"/>
              <p:cNvCxnSpPr>
                <a:cxnSpLocks noChangeShapeType="1"/>
              </p:cNvCxnSpPr>
              <p:nvPr/>
            </p:nvCxnSpPr>
            <p:spPr bwMode="auto">
              <a:xfrm>
                <a:off x="5868192" y="1958535"/>
                <a:ext cx="360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3" name="Oval 102"/>
              <p:cNvSpPr>
                <a:spLocks noChangeArrowheads="1"/>
              </p:cNvSpPr>
              <p:nvPr/>
            </p:nvSpPr>
            <p:spPr bwMode="auto">
              <a:xfrm>
                <a:off x="4896040" y="1933792"/>
                <a:ext cx="36000" cy="36000"/>
              </a:xfrm>
              <a:prstGeom prst="ellipse">
                <a:avLst/>
              </a:prstGeom>
              <a:solidFill>
                <a:schemeClr val="tx2"/>
              </a:solidFill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7" name="Uzwojenie"/>
            <p:cNvGrpSpPr/>
            <p:nvPr/>
          </p:nvGrpSpPr>
          <p:grpSpPr>
            <a:xfrm>
              <a:off x="6084208" y="4666377"/>
              <a:ext cx="396000" cy="36000"/>
              <a:chOff x="5184112" y="1935880"/>
              <a:chExt cx="396000" cy="36000"/>
            </a:xfrm>
          </p:grpSpPr>
          <p:cxnSp>
            <p:nvCxnSpPr>
              <p:cNvPr id="38" name="AutoShape 103"/>
              <p:cNvCxnSpPr>
                <a:cxnSpLocks noChangeShapeType="1"/>
              </p:cNvCxnSpPr>
              <p:nvPr/>
            </p:nvCxnSpPr>
            <p:spPr bwMode="auto">
              <a:xfrm>
                <a:off x="5184112" y="1952836"/>
                <a:ext cx="360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9" name="Oval 102"/>
              <p:cNvSpPr>
                <a:spLocks noChangeArrowheads="1"/>
              </p:cNvSpPr>
              <p:nvPr/>
            </p:nvSpPr>
            <p:spPr bwMode="auto">
              <a:xfrm>
                <a:off x="5544112" y="1935880"/>
                <a:ext cx="36000" cy="36000"/>
              </a:xfrm>
              <a:prstGeom prst="ellipse">
                <a:avLst/>
              </a:prstGeom>
              <a:solidFill>
                <a:schemeClr val="tx2"/>
              </a:solidFill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9" name="Trf_YD"/>
          <p:cNvGrpSpPr/>
          <p:nvPr/>
        </p:nvGrpSpPr>
        <p:grpSpPr>
          <a:xfrm>
            <a:off x="1367644" y="692696"/>
            <a:ext cx="6552728" cy="780350"/>
            <a:chOff x="1367644" y="692696"/>
            <a:chExt cx="6552728" cy="7803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Txt_X0T"/>
                <p:cNvSpPr txBox="1">
                  <a:spLocks noChangeArrowheads="1"/>
                </p:cNvSpPr>
                <p:nvPr/>
              </p:nvSpPr>
              <p:spPr bwMode="auto">
                <a:xfrm>
                  <a:off x="4003338" y="1196752"/>
                  <a:ext cx="3917034" cy="276294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ts val="1000"/>
                    </a:spcAft>
                    <a:buClrTx/>
                    <a:buFontTx/>
                    <a:buNone/>
                  </a:pPr>
                  <a:r>
                    <a:rPr kumimoji="0" lang="pl-PL" altLang="pl-PL" sz="1600" b="1" i="1" smtClean="0">
                      <a:solidFill>
                        <a:srgbClr val="00B0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kumimoji="0" lang="pl-PL" altLang="pl-PL" sz="1600" b="1" i="1" baseline="-25000" smtClean="0">
                      <a:solidFill>
                        <a:srgbClr val="00B0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0T</a:t>
                  </a:r>
                  <a14:m>
                    <m:oMath xmlns:m="http://schemas.openxmlformats.org/officeDocument/2006/math">
                      <m:r>
                        <a:rPr kumimoji="0" lang="pl-PL" altLang="pl-PL" sz="16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kumimoji="0" lang="pl-PL" altLang="pl-PL" sz="16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0" lang="pl-PL" altLang="pl-PL" sz="1600" b="1" i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kumimoji="0" lang="pl-PL" altLang="pl-PL" sz="1600" b="1" i="1" baseline="-2500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1  </m:t>
                      </m:r>
                      <m:r>
                        <m:rPr>
                          <m:nor/>
                        </m:rPr>
                        <a:rPr kumimoji="0" lang="pl-PL" altLang="pl-PL" sz="1600" b="1" i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− </m:t>
                      </m:r>
                      <m:r>
                        <m:rPr>
                          <m:nor/>
                        </m:rPr>
                        <a:rPr kumimoji="0" lang="pl-PL" altLang="pl-PL" sz="1600" b="1" i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trasnf</m:t>
                      </m:r>
                      <m:r>
                        <m:rPr>
                          <m:nor/>
                        </m:rPr>
                        <a:rPr kumimoji="0" lang="pl-PL" altLang="pl-PL" sz="1600" b="1" i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 4−</m:t>
                      </m:r>
                      <m:r>
                        <m:rPr>
                          <m:nor/>
                        </m:rPr>
                        <a:rPr kumimoji="0" lang="pl-PL" altLang="pl-PL" sz="1600" b="1" i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kolumnowe</m:t>
                      </m:r>
                      <m:r>
                        <m:rPr>
                          <m:nor/>
                        </m:rPr>
                        <a:rPr kumimoji="0" lang="pl-PL" altLang="pl-PL" sz="1600" b="1" i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pl-PL" altLang="pl-PL" sz="1600" b="1" i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lub</m:t>
                      </m:r>
                      <m:r>
                        <m:rPr>
                          <m:nor/>
                        </m:rPr>
                        <a:rPr kumimoji="0" lang="pl-PL" altLang="pl-PL" sz="1600" b="1" i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3 </m:t>
                      </m:r>
                      <m:r>
                        <m:rPr>
                          <m:nor/>
                        </m:rPr>
                        <a:rPr kumimoji="0" lang="pl-PL" altLang="pl-PL" sz="1600" b="1" i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jedn</m:t>
                      </m:r>
                      <m:r>
                        <m:rPr>
                          <m:nor/>
                        </m:rPr>
                        <a:rPr kumimoji="0" lang="pl-PL" altLang="pl-PL" sz="1600" b="1" i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 1</m:t>
                      </m:r>
                      <m:r>
                        <m:rPr>
                          <m:nor/>
                        </m:rPr>
                        <a:rPr kumimoji="0" lang="pl-PL" altLang="pl-PL" sz="1600" b="1" i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f</m:t>
                      </m:r>
                    </m:oMath>
                  </a14:m>
                  <a:endParaRPr kumimoji="0" lang="pl-PL" altLang="pl-PL" sz="1600" b="1">
                    <a:solidFill>
                      <a:srgbClr val="00B050"/>
                    </a:solidFill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7" name="Txt_X0T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03338" y="1196752"/>
                  <a:ext cx="3917034" cy="27629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3271" t="-21739" r="-4206" b="-32609"/>
                  </a:stretch>
                </a:blipFill>
                <a:ln>
                  <a:noFill/>
                </a:ln>
                <a:extLst/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Txt_Transf"/>
            <p:cNvSpPr>
              <a:spLocks noChangeArrowheads="1"/>
            </p:cNvSpPr>
            <p:nvPr/>
          </p:nvSpPr>
          <p:spPr bwMode="auto">
            <a:xfrm>
              <a:off x="1367644" y="692696"/>
              <a:ext cx="361945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600" b="1" i="1" smtClean="0">
                  <a:solidFill>
                    <a:srgbClr val="0070C0"/>
                  </a:solidFill>
                  <a:latin typeface="Times New Roman" pitchFamily="18" charset="0"/>
                </a:rPr>
                <a:t>1.Transformatory YD (gwiazda uziemiona)</a:t>
              </a:r>
              <a:endParaRPr kumimoji="0" lang="pl-PL" altLang="pl-PL" sz="2400" b="1" i="1">
                <a:solidFill>
                  <a:srgbClr val="0070C0"/>
                </a:solidFill>
                <a:latin typeface="Times New Roman" pitchFamily="18" charset="0"/>
              </a:endParaRPr>
            </a:p>
          </p:txBody>
        </p:sp>
        <p:sp>
          <p:nvSpPr>
            <p:cNvPr id="23" name="Text Box 106"/>
            <p:cNvSpPr txBox="1">
              <a:spLocks noChangeArrowheads="1"/>
            </p:cNvSpPr>
            <p:nvPr/>
          </p:nvSpPr>
          <p:spPr bwMode="auto">
            <a:xfrm>
              <a:off x="2863390" y="934272"/>
              <a:ext cx="1199046" cy="2462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600" b="1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l-PL" altLang="pl-PL" sz="1600" b="1" i="1" baseline="-25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  </a:t>
              </a:r>
              <a:r>
                <a:rPr kumimoji="0" lang="pl-PL" altLang="pl-PL" sz="1600" b="1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/X</a:t>
              </a:r>
              <a:r>
                <a:rPr kumimoji="0" lang="pl-PL" altLang="pl-PL" sz="1600" b="1" i="1" baseline="-25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kumimoji="0" lang="pl-PL" altLang="pl-PL" sz="1600" b="1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0,85  </a:t>
              </a:r>
              <a:endParaRPr kumimoji="0" lang="pl-PL" altLang="pl-PL" sz="3600" b="1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106"/>
            <p:cNvSpPr txBox="1">
              <a:spLocks noChangeArrowheads="1"/>
            </p:cNvSpPr>
            <p:nvPr/>
          </p:nvSpPr>
          <p:spPr bwMode="auto">
            <a:xfrm>
              <a:off x="1619672" y="934272"/>
              <a:ext cx="1016304" cy="2462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600" b="1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l-PL" altLang="pl-PL" sz="1600" b="1" i="1" baseline="-25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kumimoji="0" lang="pl-PL" altLang="pl-PL" sz="1600" b="1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=6 ÷15 %</a:t>
              </a:r>
              <a:endParaRPr kumimoji="0" lang="pl-PL" altLang="pl-PL" sz="3600" b="1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Prostokąt 5"/>
            <p:cNvSpPr/>
            <p:nvPr/>
          </p:nvSpPr>
          <p:spPr>
            <a:xfrm>
              <a:off x="4020164" y="944724"/>
              <a:ext cx="3504164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pl-PL" altLang="pl-PL" sz="1400" b="1" i="1" smtClean="0">
                  <a:solidFill>
                    <a:srgbClr val="00B050"/>
                  </a:solidFill>
                  <a:cs typeface="Times New Roman" panose="02020603050405020304" pitchFamily="18" charset="0"/>
                </a:rPr>
                <a:t>składowa zerowa zamyka się w transformatorze</a:t>
              </a:r>
              <a:endParaRPr lang="pl-PL" sz="1400">
                <a:solidFill>
                  <a:srgbClr val="00B050"/>
                </a:solidFill>
              </a:endParaRPr>
            </a:p>
          </p:txBody>
        </p:sp>
      </p:grpSp>
      <p:sp>
        <p:nvSpPr>
          <p:cNvPr id="7" name="Tytuł"/>
          <p:cNvSpPr txBox="1">
            <a:spLocks noChangeArrowheads="1"/>
          </p:cNvSpPr>
          <p:nvPr/>
        </p:nvSpPr>
        <p:spPr bwMode="auto">
          <a:xfrm>
            <a:off x="1527063" y="296652"/>
            <a:ext cx="714939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Reaktancje dla składowej zgodnej i zerowej transformatrów i autotransformatorów</a:t>
            </a:r>
            <a:endParaRPr kumimoji="1" lang="pl-PL" sz="1400" b="1" i="1" ker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77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xt_8."/>
          <p:cNvSpPr>
            <a:spLocks noChangeArrowheads="1"/>
          </p:cNvSpPr>
          <p:nvPr/>
        </p:nvSpPr>
        <p:spPr bwMode="auto">
          <a:xfrm>
            <a:off x="2505300" y="4381363"/>
            <a:ext cx="50382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b="1" i="1">
                <a:solidFill>
                  <a:srgbClr val="333399"/>
                </a:solidFill>
                <a:latin typeface="Times New Roman" pitchFamily="18" charset="0"/>
              </a:rPr>
              <a:t>8</a:t>
            </a:r>
            <a:r>
              <a:rPr kumimoji="0" lang="pl-PL" altLang="pl-PL" sz="2000" b="1" i="1" smtClean="0">
                <a:solidFill>
                  <a:srgbClr val="333399"/>
                </a:solidFill>
                <a:latin typeface="Times New Roman" pitchFamily="18" charset="0"/>
              </a:rPr>
              <a:t>. </a:t>
            </a:r>
            <a:r>
              <a:rPr kumimoji="0" lang="pl-PL" altLang="pl-PL" sz="2000" b="1" i="1">
                <a:solidFill>
                  <a:srgbClr val="333399"/>
                </a:solidFill>
                <a:latin typeface="Times New Roman" pitchFamily="18" charset="0"/>
              </a:rPr>
              <a:t>Powstawanie zakłóceń elektromagnetycznych</a:t>
            </a:r>
          </a:p>
        </p:txBody>
      </p:sp>
      <p:sp>
        <p:nvSpPr>
          <p:cNvPr id="31" name="Txt_7."/>
          <p:cNvSpPr>
            <a:spLocks noChangeArrowheads="1"/>
          </p:cNvSpPr>
          <p:nvPr/>
        </p:nvSpPr>
        <p:spPr bwMode="auto">
          <a:xfrm>
            <a:off x="2505300" y="3964698"/>
            <a:ext cx="54870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b="1" i="1">
                <a:solidFill>
                  <a:srgbClr val="333399"/>
                </a:solidFill>
                <a:latin typeface="Times New Roman" pitchFamily="18" charset="0"/>
              </a:rPr>
              <a:t>7</a:t>
            </a:r>
            <a:r>
              <a:rPr kumimoji="0" lang="pl-PL" altLang="pl-PL" sz="2000" b="1" i="1" smtClean="0">
                <a:solidFill>
                  <a:srgbClr val="333399"/>
                </a:solidFill>
                <a:latin typeface="Times New Roman" pitchFamily="18" charset="0"/>
              </a:rPr>
              <a:t>. </a:t>
            </a:r>
            <a:r>
              <a:rPr kumimoji="0" lang="pl-PL" altLang="pl-PL" sz="2000" b="1" i="1">
                <a:solidFill>
                  <a:srgbClr val="333399"/>
                </a:solidFill>
                <a:latin typeface="Times New Roman" pitchFamily="18" charset="0"/>
              </a:rPr>
              <a:t>Niszczenie słupów żelbetonowych (w sieciach SN</a:t>
            </a:r>
            <a:r>
              <a:rPr kumimoji="0" lang="pl-PL" altLang="pl-PL" sz="2000" b="1" i="1" smtClean="0">
                <a:solidFill>
                  <a:srgbClr val="333399"/>
                </a:solidFill>
                <a:latin typeface="Times New Roman" pitchFamily="18" charset="0"/>
              </a:rPr>
              <a:t>)</a:t>
            </a:r>
            <a:endParaRPr kumimoji="0" lang="pl-PL" altLang="pl-PL" sz="2000" b="1" i="1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24" name="Txt_6."/>
          <p:cNvSpPr>
            <a:spLocks noChangeArrowheads="1"/>
          </p:cNvSpPr>
          <p:nvPr/>
        </p:nvSpPr>
        <p:spPr bwMode="auto">
          <a:xfrm>
            <a:off x="2505300" y="3548033"/>
            <a:ext cx="19700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b="1" i="1">
                <a:solidFill>
                  <a:srgbClr val="333399"/>
                </a:solidFill>
                <a:latin typeface="Times New Roman" pitchFamily="18" charset="0"/>
              </a:rPr>
              <a:t>6</a:t>
            </a:r>
            <a:r>
              <a:rPr kumimoji="0" lang="pl-PL" altLang="pl-PL" sz="2000" b="1" i="1" smtClean="0">
                <a:solidFill>
                  <a:srgbClr val="333399"/>
                </a:solidFill>
                <a:latin typeface="Times New Roman" pitchFamily="18" charset="0"/>
              </a:rPr>
              <a:t>. </a:t>
            </a:r>
            <a:r>
              <a:rPr kumimoji="0" lang="pl-PL" altLang="pl-PL" sz="2000" b="1" i="1">
                <a:solidFill>
                  <a:srgbClr val="333399"/>
                </a:solidFill>
                <a:latin typeface="Times New Roman" pitchFamily="18" charset="0"/>
              </a:rPr>
              <a:t>Siły dynamiczne</a:t>
            </a:r>
          </a:p>
        </p:txBody>
      </p:sp>
      <p:sp>
        <p:nvSpPr>
          <p:cNvPr id="27" name="Txt_5."/>
          <p:cNvSpPr>
            <a:spLocks noChangeArrowheads="1"/>
          </p:cNvSpPr>
          <p:nvPr/>
        </p:nvSpPr>
        <p:spPr bwMode="auto">
          <a:xfrm>
            <a:off x="2505300" y="3131368"/>
            <a:ext cx="34031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b="1" i="1">
                <a:solidFill>
                  <a:srgbClr val="333399"/>
                </a:solidFill>
                <a:latin typeface="Times New Roman" pitchFamily="18" charset="0"/>
              </a:rPr>
              <a:t>5</a:t>
            </a:r>
            <a:r>
              <a:rPr kumimoji="0" lang="pl-PL" altLang="pl-PL" sz="2000" b="1" i="1" smtClean="0">
                <a:solidFill>
                  <a:srgbClr val="333399"/>
                </a:solidFill>
                <a:latin typeface="Times New Roman" pitchFamily="18" charset="0"/>
              </a:rPr>
              <a:t>. </a:t>
            </a:r>
            <a:r>
              <a:rPr kumimoji="0" lang="pl-PL" altLang="pl-PL" sz="2000" b="1" i="1">
                <a:solidFill>
                  <a:srgbClr val="333399"/>
                </a:solidFill>
                <a:latin typeface="Times New Roman" pitchFamily="18" charset="0"/>
              </a:rPr>
              <a:t>Napięcia krokowe i dotykowe </a:t>
            </a:r>
          </a:p>
        </p:txBody>
      </p:sp>
      <p:sp>
        <p:nvSpPr>
          <p:cNvPr id="28" name="Txt_4."/>
          <p:cNvSpPr>
            <a:spLocks noChangeArrowheads="1"/>
          </p:cNvSpPr>
          <p:nvPr/>
        </p:nvSpPr>
        <p:spPr bwMode="auto">
          <a:xfrm>
            <a:off x="2505300" y="2714703"/>
            <a:ext cx="37975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b="1" i="1">
                <a:solidFill>
                  <a:srgbClr val="333399"/>
                </a:solidFill>
                <a:latin typeface="Times New Roman" pitchFamily="18" charset="0"/>
              </a:rPr>
              <a:t>4. Przepięcia ustalone i nieustalone </a:t>
            </a:r>
          </a:p>
        </p:txBody>
      </p:sp>
      <p:sp>
        <p:nvSpPr>
          <p:cNvPr id="35" name="Txt_3."/>
          <p:cNvSpPr>
            <a:spLocks noChangeArrowheads="1"/>
          </p:cNvSpPr>
          <p:nvPr/>
        </p:nvSpPr>
        <p:spPr bwMode="auto">
          <a:xfrm>
            <a:off x="2505300" y="2298038"/>
            <a:ext cx="44435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b="1" i="1">
                <a:solidFill>
                  <a:srgbClr val="333399"/>
                </a:solidFill>
                <a:latin typeface="Times New Roman" pitchFamily="18" charset="0"/>
              </a:rPr>
              <a:t>3</a:t>
            </a:r>
            <a:r>
              <a:rPr kumimoji="0" lang="pl-PL" altLang="pl-PL" sz="2000" b="1" i="1" smtClean="0">
                <a:solidFill>
                  <a:srgbClr val="333399"/>
                </a:solidFill>
                <a:latin typeface="Times New Roman" pitchFamily="18" charset="0"/>
              </a:rPr>
              <a:t>. </a:t>
            </a:r>
            <a:r>
              <a:rPr kumimoji="0" lang="pl-PL" altLang="pl-PL" sz="2000" b="1" i="1">
                <a:solidFill>
                  <a:srgbClr val="333399"/>
                </a:solidFill>
                <a:latin typeface="Times New Roman" pitchFamily="18" charset="0"/>
              </a:rPr>
              <a:t>Utrata stabilności generatora i systemu </a:t>
            </a:r>
          </a:p>
        </p:txBody>
      </p:sp>
      <p:sp>
        <p:nvSpPr>
          <p:cNvPr id="33" name="Txt_2."/>
          <p:cNvSpPr>
            <a:spLocks noChangeArrowheads="1"/>
          </p:cNvSpPr>
          <p:nvPr/>
        </p:nvSpPr>
        <p:spPr bwMode="auto">
          <a:xfrm>
            <a:off x="2505300" y="1881373"/>
            <a:ext cx="27747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b="1" i="1">
                <a:solidFill>
                  <a:srgbClr val="333399"/>
                </a:solidFill>
                <a:latin typeface="Times New Roman" pitchFamily="18" charset="0"/>
              </a:rPr>
              <a:t>2</a:t>
            </a:r>
            <a:r>
              <a:rPr kumimoji="0" lang="pl-PL" altLang="pl-PL" sz="2000" b="1" i="1" smtClean="0">
                <a:solidFill>
                  <a:srgbClr val="333399"/>
                </a:solidFill>
                <a:latin typeface="Times New Roman" pitchFamily="18" charset="0"/>
              </a:rPr>
              <a:t>. </a:t>
            </a:r>
            <a:r>
              <a:rPr kumimoji="0" lang="pl-PL" altLang="pl-PL" sz="2000" b="1" i="1">
                <a:solidFill>
                  <a:srgbClr val="333399"/>
                </a:solidFill>
                <a:latin typeface="Times New Roman" pitchFamily="18" charset="0"/>
              </a:rPr>
              <a:t>Zniszczenie wyłącznika </a:t>
            </a:r>
          </a:p>
        </p:txBody>
      </p:sp>
      <p:sp>
        <p:nvSpPr>
          <p:cNvPr id="6" name="Txt_1."/>
          <p:cNvSpPr>
            <a:spLocks noChangeArrowheads="1"/>
          </p:cNvSpPr>
          <p:nvPr/>
        </p:nvSpPr>
        <p:spPr bwMode="auto">
          <a:xfrm>
            <a:off x="2505300" y="1464708"/>
            <a:ext cx="40876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b="1" i="1">
                <a:solidFill>
                  <a:srgbClr val="333399"/>
                </a:solidFill>
                <a:latin typeface="Times New Roman" pitchFamily="18" charset="0"/>
              </a:rPr>
              <a:t>1. Nagrzewanie przewodów i urządzeń </a:t>
            </a:r>
          </a:p>
        </p:txBody>
      </p:sp>
      <p:sp>
        <p:nvSpPr>
          <p:cNvPr id="7" name="Tytuł"/>
          <p:cNvSpPr txBox="1">
            <a:spLocks noChangeArrowheads="1"/>
          </p:cNvSpPr>
          <p:nvPr/>
        </p:nvSpPr>
        <p:spPr bwMode="auto">
          <a:xfrm>
            <a:off x="3950035" y="772954"/>
            <a:ext cx="12439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600" b="1" i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Skutki zwarć</a:t>
            </a:r>
          </a:p>
        </p:txBody>
      </p:sp>
    </p:spTree>
    <p:extLst>
      <p:ext uri="{BB962C8B-B14F-4D97-AF65-F5344CB8AC3E}">
        <p14:creationId xmlns:p14="http://schemas.microsoft.com/office/powerpoint/2010/main" val="327631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1" grpId="0"/>
      <p:bldP spid="24" grpId="0"/>
      <p:bldP spid="27" grpId="0"/>
      <p:bldP spid="28" grpId="0"/>
      <p:bldP spid="35" grpId="0"/>
      <p:bldP spid="33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xt_Lin_Kabl"/>
          <p:cNvSpPr>
            <a:spLocks noChangeArrowheads="1"/>
          </p:cNvSpPr>
          <p:nvPr/>
        </p:nvSpPr>
        <p:spPr bwMode="auto">
          <a:xfrm>
            <a:off x="6127625" y="5148560"/>
            <a:ext cx="2836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>
                <a:solidFill>
                  <a:srgbClr val="333399"/>
                </a:solidFill>
                <a:latin typeface="Times New Roman" pitchFamily="18" charset="0"/>
              </a:rPr>
              <a:t> Linie kablowe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>
                <a:solidFill>
                  <a:srgbClr val="333399"/>
                </a:solidFill>
                <a:latin typeface="Times New Roman" pitchFamily="18" charset="0"/>
              </a:rPr>
              <a:t>      B</a:t>
            </a:r>
            <a:r>
              <a:rPr kumimoji="0" lang="pl-PL" altLang="pl-PL" sz="1200" b="1" i="1" baseline="-25000">
                <a:solidFill>
                  <a:srgbClr val="333399"/>
                </a:solidFill>
                <a:latin typeface="Times New Roman" pitchFamily="18" charset="0"/>
              </a:rPr>
              <a:t>0</a:t>
            </a:r>
            <a:r>
              <a:rPr kumimoji="0" lang="pl-PL" altLang="pl-PL" sz="1200" b="1" i="1">
                <a:solidFill>
                  <a:srgbClr val="333399"/>
                </a:solidFill>
                <a:latin typeface="Times New Roman" pitchFamily="18" charset="0"/>
              </a:rPr>
              <a:t>’ ≈ 70 – 170 </a:t>
            </a:r>
            <a:r>
              <a:rPr kumimoji="0" lang="el-GR" altLang="pl-PL" sz="1200" b="1" i="1">
                <a:solidFill>
                  <a:srgbClr val="333399"/>
                </a:solidFill>
                <a:latin typeface="Times New Roman" pitchFamily="18" charset="0"/>
              </a:rPr>
              <a:t>μ</a:t>
            </a:r>
            <a:r>
              <a:rPr kumimoji="0" lang="pl-PL" altLang="pl-PL" sz="1200" b="1" i="1">
                <a:solidFill>
                  <a:srgbClr val="333399"/>
                </a:solidFill>
                <a:latin typeface="Times New Roman" pitchFamily="18" charset="0"/>
              </a:rPr>
              <a:t>S/km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>
                <a:solidFill>
                  <a:srgbClr val="333399"/>
                </a:solidFill>
                <a:latin typeface="Times New Roman" pitchFamily="18" charset="0"/>
              </a:rPr>
              <a:t>      I</a:t>
            </a:r>
            <a:r>
              <a:rPr kumimoji="0" lang="pl-PL" altLang="pl-PL" sz="1200" b="1" i="1" baseline="-25000">
                <a:solidFill>
                  <a:srgbClr val="333399"/>
                </a:solidFill>
                <a:latin typeface="Times New Roman" pitchFamily="18" charset="0"/>
              </a:rPr>
              <a:t>L1</a:t>
            </a:r>
            <a:r>
              <a:rPr kumimoji="0" lang="pl-PL" altLang="pl-PL" sz="1200" b="1" i="1">
                <a:solidFill>
                  <a:srgbClr val="333399"/>
                </a:solidFill>
                <a:latin typeface="Times New Roman" pitchFamily="18" charset="0"/>
              </a:rPr>
              <a:t> ≈ 90A – 180A na 100km na 10 kV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>
                <a:solidFill>
                  <a:srgbClr val="333399"/>
                </a:solidFill>
                <a:latin typeface="Times New Roman" pitchFamily="18" charset="0"/>
              </a:rPr>
              <a:t> </a:t>
            </a:r>
            <a:endParaRPr kumimoji="0" lang="pl-PL" altLang="pl-PL" sz="1200" i="1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335" name="Txt_Lin_Nap"/>
          <p:cNvSpPr>
            <a:spLocks noChangeArrowheads="1"/>
          </p:cNvSpPr>
          <p:nvPr/>
        </p:nvSpPr>
        <p:spPr bwMode="auto">
          <a:xfrm>
            <a:off x="3924175" y="5146972"/>
            <a:ext cx="2478088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>
                <a:solidFill>
                  <a:srgbClr val="333399"/>
                </a:solidFill>
                <a:latin typeface="Times New Roman" pitchFamily="18" charset="0"/>
              </a:rPr>
              <a:t> Linie napowietrzne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>
                <a:solidFill>
                  <a:srgbClr val="333399"/>
                </a:solidFill>
                <a:latin typeface="Times New Roman" pitchFamily="18" charset="0"/>
              </a:rPr>
              <a:t>      B</a:t>
            </a:r>
            <a:r>
              <a:rPr kumimoji="0" lang="pl-PL" altLang="pl-PL" sz="1200" b="1" i="1" baseline="-25000">
                <a:solidFill>
                  <a:srgbClr val="333399"/>
                </a:solidFill>
                <a:latin typeface="Times New Roman" pitchFamily="18" charset="0"/>
              </a:rPr>
              <a:t>0</a:t>
            </a:r>
            <a:r>
              <a:rPr kumimoji="0" lang="pl-PL" altLang="pl-PL" sz="1200" b="1" i="1">
                <a:solidFill>
                  <a:srgbClr val="333399"/>
                </a:solidFill>
                <a:latin typeface="Times New Roman" pitchFamily="18" charset="0"/>
              </a:rPr>
              <a:t>’ ≈ 1,3 </a:t>
            </a:r>
            <a:r>
              <a:rPr kumimoji="0" lang="el-GR" altLang="pl-PL" sz="1200" b="1" i="1">
                <a:solidFill>
                  <a:srgbClr val="333399"/>
                </a:solidFill>
                <a:latin typeface="Times New Roman" pitchFamily="18" charset="0"/>
              </a:rPr>
              <a:t>μ</a:t>
            </a:r>
            <a:r>
              <a:rPr kumimoji="0" lang="pl-PL" altLang="pl-PL" sz="1200" b="1" i="1">
                <a:solidFill>
                  <a:srgbClr val="333399"/>
                </a:solidFill>
                <a:latin typeface="Times New Roman" pitchFamily="18" charset="0"/>
              </a:rPr>
              <a:t>S/km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>
                <a:solidFill>
                  <a:srgbClr val="333399"/>
                </a:solidFill>
                <a:latin typeface="Times New Roman" pitchFamily="18" charset="0"/>
              </a:rPr>
              <a:t>      I</a:t>
            </a:r>
            <a:r>
              <a:rPr kumimoji="0" lang="pl-PL" altLang="pl-PL" sz="1200" b="1" i="1" baseline="-25000">
                <a:solidFill>
                  <a:srgbClr val="333399"/>
                </a:solidFill>
                <a:latin typeface="Times New Roman" pitchFamily="18" charset="0"/>
              </a:rPr>
              <a:t>L1</a:t>
            </a:r>
            <a:r>
              <a:rPr kumimoji="0" lang="pl-PL" altLang="pl-PL" sz="1200" b="1" i="1">
                <a:solidFill>
                  <a:srgbClr val="333399"/>
                </a:solidFill>
                <a:latin typeface="Times New Roman" pitchFamily="18" charset="0"/>
              </a:rPr>
              <a:t> ≈ 3A na 100km na 10 kV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>
                <a:solidFill>
                  <a:srgbClr val="333399"/>
                </a:solidFill>
                <a:latin typeface="Times New Roman" pitchFamily="18" charset="0"/>
              </a:rPr>
              <a:t> </a:t>
            </a:r>
            <a:endParaRPr kumimoji="0" lang="pl-PL" altLang="pl-PL" sz="1200" i="1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336" name="Txt_Średn"/>
          <p:cNvSpPr>
            <a:spLocks noChangeArrowheads="1"/>
          </p:cNvSpPr>
          <p:nvPr/>
        </p:nvSpPr>
        <p:spPr bwMode="auto">
          <a:xfrm>
            <a:off x="5141788" y="4869160"/>
            <a:ext cx="1285875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>
                <a:solidFill>
                  <a:srgbClr val="333399"/>
                </a:solidFill>
                <a:latin typeface="Times New Roman" pitchFamily="18" charset="0"/>
              </a:rPr>
              <a:t>Średnie wartości: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>
                <a:solidFill>
                  <a:srgbClr val="333399"/>
                </a:solidFill>
                <a:latin typeface="Times New Roman" pitchFamily="18" charset="0"/>
              </a:rPr>
              <a:t>    </a:t>
            </a:r>
            <a:endParaRPr kumimoji="0" lang="pl-PL" altLang="pl-PL" sz="1200" i="1">
              <a:solidFill>
                <a:srgbClr val="333399"/>
              </a:solidFill>
              <a:latin typeface="Times New Roman" pitchFamily="18" charset="0"/>
            </a:endParaRPr>
          </a:p>
        </p:txBody>
      </p:sp>
      <p:graphicFrame>
        <p:nvGraphicFramePr>
          <p:cNvPr id="32037" name="IL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719872"/>
              </p:ext>
            </p:extLst>
          </p:nvPr>
        </p:nvGraphicFramePr>
        <p:xfrm>
          <a:off x="5326063" y="4437112"/>
          <a:ext cx="2332037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name="Równanie" r:id="rId3" imgW="2108200" imgH="279400" progId="Equation.3">
                  <p:embed/>
                </p:oleObj>
              </mc:Choice>
              <mc:Fallback>
                <p:oleObj name="Równanie" r:id="rId3" imgW="21082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6063" y="4437112"/>
                        <a:ext cx="2332037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0" name="Txt_6"/>
          <p:cNvSpPr>
            <a:spLocks noChangeArrowheads="1"/>
          </p:cNvSpPr>
          <p:nvPr/>
        </p:nvSpPr>
        <p:spPr bwMode="auto">
          <a:xfrm>
            <a:off x="4341813" y="3950258"/>
            <a:ext cx="455453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>
                <a:solidFill>
                  <a:srgbClr val="333399"/>
                </a:solidFill>
                <a:latin typeface="Times New Roman" pitchFamily="18" charset="0"/>
              </a:rPr>
              <a:t>Prąd zwarcia jednofazowego w sieci z izolowanym punktem zerowym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>
                <a:solidFill>
                  <a:srgbClr val="333399"/>
                </a:solidFill>
                <a:latin typeface="Times New Roman" pitchFamily="18" charset="0"/>
              </a:rPr>
              <a:t>                                     (w przybliżeniu)</a:t>
            </a:r>
          </a:p>
        </p:txBody>
      </p:sp>
      <p:graphicFrame>
        <p:nvGraphicFramePr>
          <p:cNvPr id="9222" name="U0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660551"/>
              </p:ext>
            </p:extLst>
          </p:nvPr>
        </p:nvGraphicFramePr>
        <p:xfrm>
          <a:off x="1662125" y="5072063"/>
          <a:ext cx="17145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name="Równanie" r:id="rId5" imgW="1714500" imgH="812800" progId="Equation.3">
                  <p:embed/>
                </p:oleObj>
              </mc:Choice>
              <mc:Fallback>
                <p:oleObj name="Równanie" r:id="rId5" imgW="17145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125" y="5072063"/>
                        <a:ext cx="1714500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" name="Txt_5"/>
          <p:cNvSpPr>
            <a:spLocks noChangeArrowheads="1"/>
          </p:cNvSpPr>
          <p:nvPr/>
        </p:nvSpPr>
        <p:spPr bwMode="auto">
          <a:xfrm>
            <a:off x="1025538" y="4805784"/>
            <a:ext cx="2646362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>
                <a:solidFill>
                  <a:srgbClr val="333399"/>
                </a:solidFill>
                <a:latin typeface="Times New Roman" pitchFamily="18" charset="0"/>
              </a:rPr>
              <a:t>Napięcia w składowych symetrycznych</a:t>
            </a:r>
          </a:p>
        </p:txBody>
      </p:sp>
      <p:graphicFrame>
        <p:nvGraphicFramePr>
          <p:cNvPr id="9221" name="I0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795106"/>
              </p:ext>
            </p:extLst>
          </p:nvPr>
        </p:nvGraphicFramePr>
        <p:xfrm>
          <a:off x="1384300" y="4233019"/>
          <a:ext cx="31877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2" name="Równanie" r:id="rId7" imgW="3187700" imgH="495300" progId="Equation.3">
                  <p:embed/>
                </p:oleObj>
              </mc:Choice>
              <mc:Fallback>
                <p:oleObj name="Równanie" r:id="rId7" imgW="31877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4233019"/>
                        <a:ext cx="31877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2" name="Txt_4"/>
          <p:cNvSpPr>
            <a:spLocks noChangeArrowheads="1"/>
          </p:cNvSpPr>
          <p:nvPr/>
        </p:nvSpPr>
        <p:spPr bwMode="auto">
          <a:xfrm>
            <a:off x="992188" y="3950258"/>
            <a:ext cx="29194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>
                <a:solidFill>
                  <a:srgbClr val="333399"/>
                </a:solidFill>
                <a:latin typeface="Times New Roman" pitchFamily="18" charset="0"/>
              </a:rPr>
              <a:t>Prąd zwarcia w składowych symetrycznych</a:t>
            </a:r>
          </a:p>
        </p:txBody>
      </p:sp>
      <p:graphicFrame>
        <p:nvGraphicFramePr>
          <p:cNvPr id="9220" name="Z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606496"/>
              </p:ext>
            </p:extLst>
          </p:nvPr>
        </p:nvGraphicFramePr>
        <p:xfrm>
          <a:off x="5016016" y="3329744"/>
          <a:ext cx="24003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" name="Równanie" r:id="rId9" imgW="2400300" imgH="495300" progId="Equation.3">
                  <p:embed/>
                </p:oleObj>
              </mc:Choice>
              <mc:Fallback>
                <p:oleObj name="Równanie" r:id="rId9" imgW="24003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016" y="3329744"/>
                        <a:ext cx="24003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6" name="Txt_3"/>
          <p:cNvSpPr>
            <a:spLocks noChangeArrowheads="1"/>
          </p:cNvSpPr>
          <p:nvPr/>
        </p:nvSpPr>
        <p:spPr bwMode="auto">
          <a:xfrm>
            <a:off x="3282466" y="3440869"/>
            <a:ext cx="15954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>
                <a:solidFill>
                  <a:srgbClr val="333399"/>
                </a:solidFill>
                <a:latin typeface="Times New Roman" pitchFamily="18" charset="0"/>
              </a:rPr>
              <a:t>Impedancja zastępcza</a:t>
            </a:r>
          </a:p>
        </p:txBody>
      </p:sp>
      <p:grpSp>
        <p:nvGrpSpPr>
          <p:cNvPr id="2" name="U0"/>
          <p:cNvGrpSpPr>
            <a:grpSpLocks/>
          </p:cNvGrpSpPr>
          <p:nvPr/>
        </p:nvGrpSpPr>
        <p:grpSpPr bwMode="auto">
          <a:xfrm>
            <a:off x="6232661" y="2752701"/>
            <a:ext cx="290513" cy="327025"/>
            <a:chOff x="5679985" y="3245490"/>
            <a:chExt cx="290513" cy="327025"/>
          </a:xfrm>
        </p:grpSpPr>
        <p:cxnSp>
          <p:nvCxnSpPr>
            <p:cNvPr id="32048" name="U0"/>
            <p:cNvCxnSpPr>
              <a:cxnSpLocks noChangeShapeType="1"/>
            </p:cNvCxnSpPr>
            <p:nvPr/>
          </p:nvCxnSpPr>
          <p:spPr bwMode="auto">
            <a:xfrm flipV="1">
              <a:off x="5679985" y="3245490"/>
              <a:ext cx="0" cy="327025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049" name="Txt_U0"/>
            <p:cNvSpPr txBox="1">
              <a:spLocks noChangeArrowheads="1"/>
            </p:cNvSpPr>
            <p:nvPr/>
          </p:nvSpPr>
          <p:spPr bwMode="auto">
            <a:xfrm>
              <a:off x="5773648" y="3318515"/>
              <a:ext cx="196850" cy="18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000" b="1" i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kumimoji="0" lang="en-US" altLang="pl-PL" sz="1000" b="1" i="1" baseline="-3000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</p:grpSp>
      <p:grpSp>
        <p:nvGrpSpPr>
          <p:cNvPr id="3" name="U2"/>
          <p:cNvGrpSpPr>
            <a:grpSpLocks/>
          </p:cNvGrpSpPr>
          <p:nvPr/>
        </p:nvGrpSpPr>
        <p:grpSpPr bwMode="auto">
          <a:xfrm>
            <a:off x="6232661" y="1993876"/>
            <a:ext cx="269875" cy="325437"/>
            <a:chOff x="5679985" y="2486665"/>
            <a:chExt cx="269875" cy="325437"/>
          </a:xfrm>
        </p:grpSpPr>
        <p:cxnSp>
          <p:nvCxnSpPr>
            <p:cNvPr id="32046" name="U2"/>
            <p:cNvCxnSpPr>
              <a:cxnSpLocks noChangeShapeType="1"/>
            </p:cNvCxnSpPr>
            <p:nvPr/>
          </p:nvCxnSpPr>
          <p:spPr bwMode="auto">
            <a:xfrm flipV="1">
              <a:off x="5679985" y="2486665"/>
              <a:ext cx="0" cy="325437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047" name="Txt_U2"/>
            <p:cNvSpPr txBox="1">
              <a:spLocks noChangeArrowheads="1"/>
            </p:cNvSpPr>
            <p:nvPr/>
          </p:nvSpPr>
          <p:spPr bwMode="auto">
            <a:xfrm>
              <a:off x="5753010" y="2558102"/>
              <a:ext cx="196850" cy="18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000" b="1" i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kumimoji="0" lang="en-US" altLang="pl-PL" sz="1000" b="1" i="1" baseline="-3000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</p:grpSp>
      <p:grpSp>
        <p:nvGrpSpPr>
          <p:cNvPr id="4" name="U1"/>
          <p:cNvGrpSpPr>
            <a:grpSpLocks/>
          </p:cNvGrpSpPr>
          <p:nvPr/>
        </p:nvGrpSpPr>
        <p:grpSpPr bwMode="auto">
          <a:xfrm>
            <a:off x="6232661" y="1233463"/>
            <a:ext cx="254000" cy="325438"/>
            <a:chOff x="5679985" y="1726252"/>
            <a:chExt cx="254000" cy="325438"/>
          </a:xfrm>
        </p:grpSpPr>
        <p:cxnSp>
          <p:nvCxnSpPr>
            <p:cNvPr id="32044" name="U1"/>
            <p:cNvCxnSpPr>
              <a:cxnSpLocks noChangeShapeType="1"/>
            </p:cNvCxnSpPr>
            <p:nvPr/>
          </p:nvCxnSpPr>
          <p:spPr bwMode="auto">
            <a:xfrm flipV="1">
              <a:off x="5679985" y="1726252"/>
              <a:ext cx="0" cy="325438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045" name="Txt_U1"/>
            <p:cNvSpPr txBox="1">
              <a:spLocks noChangeArrowheads="1"/>
            </p:cNvSpPr>
            <p:nvPr/>
          </p:nvSpPr>
          <p:spPr bwMode="auto">
            <a:xfrm>
              <a:off x="5737135" y="1834202"/>
              <a:ext cx="196850" cy="18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000" b="1" i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kumimoji="0" lang="en-US" altLang="pl-PL" sz="1000" b="1" i="1" baseline="-3000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</p:grpSp>
      <p:cxnSp>
        <p:nvCxnSpPr>
          <p:cNvPr id="31792" name="X0_zero"/>
          <p:cNvCxnSpPr>
            <a:cxnSpLocks noChangeShapeType="1"/>
          </p:cNvCxnSpPr>
          <p:nvPr/>
        </p:nvCxnSpPr>
        <p:spPr bwMode="auto">
          <a:xfrm>
            <a:off x="5581786" y="2679676"/>
            <a:ext cx="506413" cy="1587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91" name="X2_zero"/>
          <p:cNvCxnSpPr>
            <a:cxnSpLocks noChangeShapeType="1"/>
          </p:cNvCxnSpPr>
          <p:nvPr/>
        </p:nvCxnSpPr>
        <p:spPr bwMode="auto">
          <a:xfrm>
            <a:off x="5581786" y="1920851"/>
            <a:ext cx="506413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93" name="X1_zero"/>
          <p:cNvCxnSpPr>
            <a:cxnSpLocks noChangeShapeType="1"/>
          </p:cNvCxnSpPr>
          <p:nvPr/>
        </p:nvCxnSpPr>
        <p:spPr bwMode="auto">
          <a:xfrm>
            <a:off x="5581786" y="1160438"/>
            <a:ext cx="506413" cy="1588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9219" name="X1=X2+X0L=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825936"/>
              </p:ext>
            </p:extLst>
          </p:nvPr>
        </p:nvGraphicFramePr>
        <p:xfrm>
          <a:off x="7058161" y="2562201"/>
          <a:ext cx="143827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Równanie" r:id="rId11" imgW="1435100" imgH="241300" progId="Equation.3">
                  <p:embed/>
                </p:oleObj>
              </mc:Choice>
              <mc:Fallback>
                <p:oleObj name="Równanie" r:id="rId11" imgW="1435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8161" y="2562201"/>
                        <a:ext cx="1438275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3" name="Strzałka w prawo"/>
          <p:cNvSpPr>
            <a:spLocks noChangeAspect="1"/>
          </p:cNvSpPr>
          <p:nvPr/>
        </p:nvSpPr>
        <p:spPr bwMode="auto">
          <a:xfrm rot="5400000">
            <a:off x="7589974" y="2154213"/>
            <a:ext cx="273050" cy="136525"/>
          </a:xfrm>
          <a:prstGeom prst="rightArrow">
            <a:avLst>
              <a:gd name="adj1" fmla="val 50000"/>
              <a:gd name="adj2" fmla="val 5002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pl-PL" altLang="pl-PL" sz="2400">
              <a:latin typeface="Times New Roman" pitchFamily="18" charset="0"/>
            </a:endParaRPr>
          </a:p>
        </p:txBody>
      </p:sp>
      <p:graphicFrame>
        <p:nvGraphicFramePr>
          <p:cNvPr id="9218" name="X1&lt;X0C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350054"/>
              </p:ext>
            </p:extLst>
          </p:nvPr>
        </p:nvGraphicFramePr>
        <p:xfrm>
          <a:off x="7343911" y="1304901"/>
          <a:ext cx="11334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" name="Równanie" r:id="rId13" imgW="1129810" imgH="622030" progId="Equation.3">
                  <p:embed/>
                </p:oleObj>
              </mc:Choice>
              <mc:Fallback>
                <p:oleObj name="Równanie" r:id="rId13" imgW="1129810" imgH="62203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3911" y="1304901"/>
                        <a:ext cx="113347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Połacz_X1_X0_X2"/>
          <p:cNvGrpSpPr>
            <a:grpSpLocks/>
          </p:cNvGrpSpPr>
          <p:nvPr/>
        </p:nvGrpSpPr>
        <p:grpSpPr bwMode="auto">
          <a:xfrm>
            <a:off x="5581786" y="1160438"/>
            <a:ext cx="1520825" cy="1992313"/>
            <a:chOff x="5029110" y="1653227"/>
            <a:chExt cx="1520825" cy="1992313"/>
          </a:xfrm>
        </p:grpSpPr>
        <p:grpSp>
          <p:nvGrpSpPr>
            <p:cNvPr id="32017" name="Połacz_X1_X2"/>
            <p:cNvGrpSpPr>
              <a:grpSpLocks/>
            </p:cNvGrpSpPr>
            <p:nvPr/>
          </p:nvGrpSpPr>
          <p:grpSpPr bwMode="auto">
            <a:xfrm>
              <a:off x="5029110" y="2123127"/>
              <a:ext cx="796925" cy="290513"/>
              <a:chOff x="9148" y="7292"/>
              <a:chExt cx="1254" cy="457"/>
            </a:xfrm>
          </p:grpSpPr>
          <p:sp>
            <p:nvSpPr>
              <p:cNvPr id="32035" name="Line 261"/>
              <p:cNvSpPr>
                <a:spLocks noChangeShapeType="1"/>
              </p:cNvSpPr>
              <p:nvPr/>
            </p:nvSpPr>
            <p:spPr bwMode="auto">
              <a:xfrm rot="16200000" flipH="1">
                <a:off x="9774" y="6667"/>
                <a:ext cx="1" cy="125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2036" name="Line 260"/>
              <p:cNvSpPr>
                <a:spLocks noChangeShapeType="1"/>
              </p:cNvSpPr>
              <p:nvPr/>
            </p:nvSpPr>
            <p:spPr bwMode="auto">
              <a:xfrm>
                <a:off x="9946" y="7748"/>
                <a:ext cx="45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cxnSp>
            <p:nvCxnSpPr>
              <p:cNvPr id="11" name="AutoShape 259"/>
              <p:cNvCxnSpPr>
                <a:cxnSpLocks noChangeShapeType="1"/>
              </p:cNvCxnSpPr>
              <p:nvPr/>
            </p:nvCxnSpPr>
            <p:spPr bwMode="auto">
              <a:xfrm>
                <a:off x="10400" y="7292"/>
                <a:ext cx="2" cy="45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2018" name="Połącz_X2_X0"/>
            <p:cNvGrpSpPr>
              <a:grpSpLocks/>
            </p:cNvGrpSpPr>
            <p:nvPr/>
          </p:nvGrpSpPr>
          <p:grpSpPr bwMode="auto">
            <a:xfrm>
              <a:off x="5029110" y="2413640"/>
              <a:ext cx="796925" cy="760412"/>
              <a:chOff x="4755504" y="2427295"/>
              <a:chExt cx="796877" cy="760196"/>
            </a:xfrm>
          </p:grpSpPr>
          <p:cxnSp>
            <p:nvCxnSpPr>
              <p:cNvPr id="32031" name="AutoShape 279"/>
              <p:cNvCxnSpPr>
                <a:cxnSpLocks noChangeShapeType="1"/>
              </p:cNvCxnSpPr>
              <p:nvPr/>
            </p:nvCxnSpPr>
            <p:spPr bwMode="auto">
              <a:xfrm>
                <a:off x="4755822" y="2427295"/>
                <a:ext cx="1270" cy="471233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2032" name="Line 249"/>
              <p:cNvSpPr>
                <a:spLocks noChangeShapeType="1"/>
              </p:cNvSpPr>
              <p:nvPr/>
            </p:nvSpPr>
            <p:spPr bwMode="auto">
              <a:xfrm rot="16200000" flipH="1">
                <a:off x="5153466" y="2500248"/>
                <a:ext cx="635" cy="79655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2033" name="Line 248"/>
              <p:cNvSpPr>
                <a:spLocks noChangeShapeType="1"/>
              </p:cNvSpPr>
              <p:nvPr/>
            </p:nvSpPr>
            <p:spPr bwMode="auto">
              <a:xfrm>
                <a:off x="5262723" y="3186221"/>
                <a:ext cx="289658" cy="127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cxnSp>
            <p:nvCxnSpPr>
              <p:cNvPr id="32034" name="AutoShape 247"/>
              <p:cNvCxnSpPr>
                <a:cxnSpLocks noChangeShapeType="1"/>
              </p:cNvCxnSpPr>
              <p:nvPr/>
            </p:nvCxnSpPr>
            <p:spPr bwMode="auto">
              <a:xfrm>
                <a:off x="5551111" y="2896622"/>
                <a:ext cx="1270" cy="290234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2019" name="Polącz_X1_X0"/>
            <p:cNvGrpSpPr>
              <a:grpSpLocks/>
            </p:cNvGrpSpPr>
            <p:nvPr/>
          </p:nvGrpSpPr>
          <p:grpSpPr bwMode="auto">
            <a:xfrm>
              <a:off x="5029110" y="1653227"/>
              <a:ext cx="1520825" cy="1992313"/>
              <a:chOff x="9148" y="6552"/>
              <a:chExt cx="2394" cy="3136"/>
            </a:xfrm>
          </p:grpSpPr>
          <p:sp>
            <p:nvSpPr>
              <p:cNvPr id="32020" name="Text Box 240"/>
              <p:cNvSpPr txBox="1">
                <a:spLocks noChangeArrowheads="1"/>
              </p:cNvSpPr>
              <p:nvPr/>
            </p:nvSpPr>
            <p:spPr bwMode="auto">
              <a:xfrm>
                <a:off x="11086" y="7920"/>
                <a:ext cx="456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en-US" altLang="pl-PL" sz="800" b="1" i="1">
                    <a:latin typeface="Times New Roman" pitchFamily="18" charset="0"/>
                    <a:cs typeface="Times New Roman" pitchFamily="18" charset="0"/>
                  </a:rPr>
                  <a:t>3R</a:t>
                </a:r>
                <a:r>
                  <a:rPr kumimoji="0" lang="en-US" altLang="pl-PL" sz="800" b="1" i="1" baseline="-30000">
                    <a:latin typeface="Times New Roman" pitchFamily="18" charset="0"/>
                    <a:cs typeface="Times New Roman" pitchFamily="18" charset="0"/>
                  </a:rPr>
                  <a:t>łuku </a:t>
                </a:r>
                <a:endParaRPr kumimoji="0" lang="en-US" altLang="pl-PL" sz="2400">
                  <a:latin typeface="Times New Roman" pitchFamily="18" charset="0"/>
                </a:endParaRPr>
              </a:p>
            </p:txBody>
          </p:sp>
          <p:grpSp>
            <p:nvGrpSpPr>
              <p:cNvPr id="32021" name="Group 230"/>
              <p:cNvGrpSpPr>
                <a:grpSpLocks/>
              </p:cNvGrpSpPr>
              <p:nvPr/>
            </p:nvGrpSpPr>
            <p:grpSpPr bwMode="auto">
              <a:xfrm>
                <a:off x="9148" y="6552"/>
                <a:ext cx="1824" cy="3136"/>
                <a:chOff x="9148" y="6552"/>
                <a:chExt cx="1824" cy="3136"/>
              </a:xfrm>
            </p:grpSpPr>
            <p:sp>
              <p:nvSpPr>
                <p:cNvPr id="32022" name="Line 239"/>
                <p:cNvSpPr>
                  <a:spLocks noChangeShapeType="1"/>
                </p:cNvSpPr>
                <p:nvPr/>
              </p:nvSpPr>
              <p:spPr bwMode="auto">
                <a:xfrm>
                  <a:off x="9946" y="6552"/>
                  <a:ext cx="969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grpSp>
              <p:nvGrpSpPr>
                <p:cNvPr id="32023" name="Group 234"/>
                <p:cNvGrpSpPr>
                  <a:grpSpLocks/>
                </p:cNvGrpSpPr>
                <p:nvPr/>
              </p:nvGrpSpPr>
              <p:grpSpPr bwMode="auto">
                <a:xfrm>
                  <a:off x="10858" y="7863"/>
                  <a:ext cx="114" cy="345"/>
                  <a:chOff x="7951" y="8545"/>
                  <a:chExt cx="114" cy="345"/>
                </a:xfrm>
              </p:grpSpPr>
              <p:cxnSp>
                <p:nvCxnSpPr>
                  <p:cNvPr id="32027" name="AutoShape 23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951" y="8547"/>
                    <a:ext cx="114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2028" name="AutoShape 23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951" y="8889"/>
                    <a:ext cx="114" cy="1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2029" name="AutoShape 23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951" y="8547"/>
                    <a:ext cx="0" cy="342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2030" name="AutoShape 23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8065" y="8545"/>
                    <a:ext cx="0" cy="342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32024" name="AutoShape 233"/>
                <p:cNvCxnSpPr>
                  <a:cxnSpLocks noChangeShapeType="1"/>
                </p:cNvCxnSpPr>
                <p:nvPr/>
              </p:nvCxnSpPr>
              <p:spPr bwMode="auto">
                <a:xfrm>
                  <a:off x="10915" y="6552"/>
                  <a:ext cx="1" cy="1311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2025" name="Line 232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10031" y="8804"/>
                  <a:ext cx="1" cy="176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cxnSp>
              <p:nvCxnSpPr>
                <p:cNvPr id="32026" name="AutoShape 231"/>
                <p:cNvCxnSpPr>
                  <a:cxnSpLocks noChangeShapeType="1"/>
                </p:cNvCxnSpPr>
                <p:nvPr/>
              </p:nvCxnSpPr>
              <p:spPr bwMode="auto">
                <a:xfrm>
                  <a:off x="10915" y="8205"/>
                  <a:ext cx="1" cy="1482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5" name="I2"/>
          <p:cNvGrpSpPr>
            <a:grpSpLocks/>
          </p:cNvGrpSpPr>
          <p:nvPr/>
        </p:nvGrpSpPr>
        <p:grpSpPr bwMode="auto">
          <a:xfrm>
            <a:off x="6377124" y="1666851"/>
            <a:ext cx="233362" cy="180975"/>
            <a:chOff x="5824448" y="2159640"/>
            <a:chExt cx="233362" cy="180975"/>
          </a:xfrm>
        </p:grpSpPr>
        <p:cxnSp>
          <p:nvCxnSpPr>
            <p:cNvPr id="32042" name="I2"/>
            <p:cNvCxnSpPr>
              <a:cxnSpLocks noChangeShapeType="1"/>
            </p:cNvCxnSpPr>
            <p:nvPr/>
          </p:nvCxnSpPr>
          <p:spPr bwMode="auto">
            <a:xfrm flipV="1">
              <a:off x="5824448" y="2196152"/>
              <a:ext cx="1587" cy="10953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043" name="Txt_I2"/>
            <p:cNvSpPr txBox="1">
              <a:spLocks noChangeArrowheads="1"/>
            </p:cNvSpPr>
            <p:nvPr/>
          </p:nvSpPr>
          <p:spPr bwMode="auto">
            <a:xfrm>
              <a:off x="5860960" y="2159640"/>
              <a:ext cx="196850" cy="18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0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0" lang="en-US" altLang="pl-PL" sz="1000" b="1" i="1" baseline="-30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</p:grpSp>
      <p:grpSp>
        <p:nvGrpSpPr>
          <p:cNvPr id="6" name="I0"/>
          <p:cNvGrpSpPr>
            <a:grpSpLocks/>
          </p:cNvGrpSpPr>
          <p:nvPr/>
        </p:nvGrpSpPr>
        <p:grpSpPr bwMode="auto">
          <a:xfrm>
            <a:off x="6378711" y="2427263"/>
            <a:ext cx="231775" cy="180975"/>
            <a:chOff x="5826035" y="2920052"/>
            <a:chExt cx="231775" cy="180975"/>
          </a:xfrm>
        </p:grpSpPr>
        <p:cxnSp>
          <p:nvCxnSpPr>
            <p:cNvPr id="32040" name="I0"/>
            <p:cNvCxnSpPr>
              <a:cxnSpLocks noChangeShapeType="1"/>
            </p:cNvCxnSpPr>
            <p:nvPr/>
          </p:nvCxnSpPr>
          <p:spPr bwMode="auto">
            <a:xfrm flipV="1">
              <a:off x="5826035" y="2956565"/>
              <a:ext cx="0" cy="10795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041" name="Txt_I0"/>
            <p:cNvSpPr txBox="1">
              <a:spLocks noChangeArrowheads="1"/>
            </p:cNvSpPr>
            <p:nvPr/>
          </p:nvSpPr>
          <p:spPr bwMode="auto">
            <a:xfrm>
              <a:off x="5862548" y="2920052"/>
              <a:ext cx="195262" cy="18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0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0" lang="en-US" altLang="pl-PL" sz="1000" b="1" i="1" baseline="-30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</p:grpSp>
      <p:grpSp>
        <p:nvGrpSpPr>
          <p:cNvPr id="8" name="I1"/>
          <p:cNvGrpSpPr>
            <a:grpSpLocks/>
          </p:cNvGrpSpPr>
          <p:nvPr/>
        </p:nvGrpSpPr>
        <p:grpSpPr bwMode="auto">
          <a:xfrm>
            <a:off x="6181861" y="979463"/>
            <a:ext cx="196850" cy="180975"/>
            <a:chOff x="5629185" y="1472252"/>
            <a:chExt cx="196850" cy="180975"/>
          </a:xfrm>
        </p:grpSpPr>
        <p:cxnSp>
          <p:nvCxnSpPr>
            <p:cNvPr id="32038" name="I1"/>
            <p:cNvCxnSpPr>
              <a:cxnSpLocks noChangeShapeType="1"/>
            </p:cNvCxnSpPr>
            <p:nvPr/>
          </p:nvCxnSpPr>
          <p:spPr bwMode="auto">
            <a:xfrm>
              <a:off x="5645060" y="1653227"/>
              <a:ext cx="107950" cy="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039" name="Txt_I1"/>
            <p:cNvSpPr txBox="1">
              <a:spLocks noChangeArrowheads="1"/>
            </p:cNvSpPr>
            <p:nvPr/>
          </p:nvSpPr>
          <p:spPr bwMode="auto">
            <a:xfrm>
              <a:off x="5629185" y="1472252"/>
              <a:ext cx="196850" cy="18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0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0" lang="en-US" altLang="pl-PL" sz="1000" b="1" i="1" baseline="-30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</p:grpSp>
      <p:grpSp>
        <p:nvGrpSpPr>
          <p:cNvPr id="16" name="ZN_XC"/>
          <p:cNvGrpSpPr>
            <a:grpSpLocks/>
          </p:cNvGrpSpPr>
          <p:nvPr/>
        </p:nvGrpSpPr>
        <p:grpSpPr bwMode="auto">
          <a:xfrm>
            <a:off x="5291274" y="2673326"/>
            <a:ext cx="833437" cy="477837"/>
            <a:chOff x="4738598" y="3166115"/>
            <a:chExt cx="833437" cy="477837"/>
          </a:xfrm>
        </p:grpSpPr>
        <p:grpSp>
          <p:nvGrpSpPr>
            <p:cNvPr id="32001" name="3ZN"/>
            <p:cNvGrpSpPr>
              <a:grpSpLocks/>
            </p:cNvGrpSpPr>
            <p:nvPr/>
          </p:nvGrpSpPr>
          <p:grpSpPr bwMode="auto">
            <a:xfrm>
              <a:off x="4738598" y="3166115"/>
              <a:ext cx="327025" cy="477837"/>
              <a:chOff x="8692" y="8934"/>
              <a:chExt cx="513" cy="753"/>
            </a:xfrm>
          </p:grpSpPr>
          <p:grpSp>
            <p:nvGrpSpPr>
              <p:cNvPr id="32008" name="Group 282"/>
              <p:cNvGrpSpPr>
                <a:grpSpLocks/>
              </p:cNvGrpSpPr>
              <p:nvPr/>
            </p:nvGrpSpPr>
            <p:grpSpPr bwMode="auto">
              <a:xfrm>
                <a:off x="9091" y="8934"/>
                <a:ext cx="114" cy="753"/>
                <a:chOff x="9091" y="8934"/>
                <a:chExt cx="114" cy="753"/>
              </a:xfrm>
            </p:grpSpPr>
            <p:grpSp>
              <p:nvGrpSpPr>
                <p:cNvPr id="32010" name="Group 285"/>
                <p:cNvGrpSpPr>
                  <a:grpSpLocks/>
                </p:cNvGrpSpPr>
                <p:nvPr/>
              </p:nvGrpSpPr>
              <p:grpSpPr bwMode="auto">
                <a:xfrm>
                  <a:off x="9091" y="9117"/>
                  <a:ext cx="114" cy="345"/>
                  <a:chOff x="7951" y="8545"/>
                  <a:chExt cx="114" cy="345"/>
                </a:xfrm>
              </p:grpSpPr>
              <p:cxnSp>
                <p:nvCxnSpPr>
                  <p:cNvPr id="32013" name="AutoShape 28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951" y="8547"/>
                    <a:ext cx="114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2014" name="AutoShape 28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951" y="8889"/>
                    <a:ext cx="114" cy="1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2015" name="AutoShape 28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951" y="8547"/>
                    <a:ext cx="0" cy="342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2016" name="AutoShape 28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8065" y="8545"/>
                    <a:ext cx="0" cy="342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32011" name="AutoShape 284"/>
                <p:cNvCxnSpPr>
                  <a:cxnSpLocks noChangeShapeType="1"/>
                </p:cNvCxnSpPr>
                <p:nvPr/>
              </p:nvCxnSpPr>
              <p:spPr bwMode="auto">
                <a:xfrm>
                  <a:off x="9147" y="8934"/>
                  <a:ext cx="1" cy="183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2012" name="AutoShape 283"/>
                <p:cNvCxnSpPr>
                  <a:cxnSpLocks noChangeShapeType="1"/>
                </p:cNvCxnSpPr>
                <p:nvPr/>
              </p:nvCxnSpPr>
              <p:spPr bwMode="auto">
                <a:xfrm>
                  <a:off x="9148" y="9459"/>
                  <a:ext cx="1" cy="228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32009" name="Text Box 281"/>
              <p:cNvSpPr txBox="1">
                <a:spLocks noChangeArrowheads="1"/>
              </p:cNvSpPr>
              <p:nvPr/>
            </p:nvSpPr>
            <p:spPr bwMode="auto">
              <a:xfrm>
                <a:off x="8692" y="9174"/>
                <a:ext cx="342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en-US" altLang="pl-PL" sz="800" b="1" i="1">
                    <a:latin typeface="Times New Roman" pitchFamily="18" charset="0"/>
                    <a:cs typeface="Times New Roman" pitchFamily="18" charset="0"/>
                  </a:rPr>
                  <a:t>3Z</a:t>
                </a:r>
                <a:r>
                  <a:rPr kumimoji="0" lang="en-US" altLang="pl-PL" sz="800" b="1" i="1" baseline="-30000"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kumimoji="0" lang="en-US" altLang="pl-PL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2002" name="X0c"/>
            <p:cNvGrpSpPr>
              <a:grpSpLocks/>
            </p:cNvGrpSpPr>
            <p:nvPr/>
          </p:nvGrpSpPr>
          <p:grpSpPr bwMode="auto">
            <a:xfrm>
              <a:off x="5427573" y="3174052"/>
              <a:ext cx="144462" cy="469900"/>
              <a:chOff x="9775" y="8946"/>
              <a:chExt cx="228" cy="741"/>
            </a:xfrm>
          </p:grpSpPr>
          <p:sp>
            <p:nvSpPr>
              <p:cNvPr id="32004" name="Line 245"/>
              <p:cNvSpPr>
                <a:spLocks noChangeShapeType="1"/>
              </p:cNvSpPr>
              <p:nvPr/>
            </p:nvSpPr>
            <p:spPr bwMode="auto">
              <a:xfrm flipV="1">
                <a:off x="9775" y="9288"/>
                <a:ext cx="22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2005" name="Line 244"/>
              <p:cNvSpPr>
                <a:spLocks noChangeShapeType="1"/>
              </p:cNvSpPr>
              <p:nvPr/>
            </p:nvSpPr>
            <p:spPr bwMode="auto">
              <a:xfrm flipV="1">
                <a:off x="9775" y="9345"/>
                <a:ext cx="22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2006" name="Line 243"/>
              <p:cNvSpPr>
                <a:spLocks noChangeShapeType="1"/>
              </p:cNvSpPr>
              <p:nvPr/>
            </p:nvSpPr>
            <p:spPr bwMode="auto">
              <a:xfrm flipV="1">
                <a:off x="9889" y="9345"/>
                <a:ext cx="1" cy="3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2007" name="Line 242"/>
              <p:cNvSpPr>
                <a:spLocks noChangeShapeType="1"/>
              </p:cNvSpPr>
              <p:nvPr/>
            </p:nvSpPr>
            <p:spPr bwMode="auto">
              <a:xfrm flipV="1">
                <a:off x="9889" y="8946"/>
                <a:ext cx="1" cy="3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32003" name="Txt_X0C"/>
            <p:cNvSpPr txBox="1">
              <a:spLocks noChangeArrowheads="1"/>
            </p:cNvSpPr>
            <p:nvPr/>
          </p:nvSpPr>
          <p:spPr bwMode="auto">
            <a:xfrm>
              <a:off x="5210085" y="3318515"/>
              <a:ext cx="195263" cy="18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000" b="1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pl-PL" sz="1000" b="1" i="1" baseline="-30000">
                  <a:latin typeface="Times New Roman" pitchFamily="18" charset="0"/>
                  <a:cs typeface="Times New Roman" pitchFamily="18" charset="0"/>
                </a:rPr>
                <a:t>0C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</p:grpSp>
      <p:grpSp>
        <p:nvGrpSpPr>
          <p:cNvPr id="21" name="X0L"/>
          <p:cNvGrpSpPr>
            <a:grpSpLocks/>
          </p:cNvGrpSpPr>
          <p:nvPr/>
        </p:nvGrpSpPr>
        <p:grpSpPr bwMode="auto">
          <a:xfrm>
            <a:off x="5580199" y="2463776"/>
            <a:ext cx="508000" cy="254000"/>
            <a:chOff x="5027523" y="2956565"/>
            <a:chExt cx="508000" cy="254000"/>
          </a:xfrm>
        </p:grpSpPr>
        <p:grpSp>
          <p:nvGrpSpPr>
            <p:cNvPr id="31992" name="X0L"/>
            <p:cNvGrpSpPr>
              <a:grpSpLocks/>
            </p:cNvGrpSpPr>
            <p:nvPr/>
          </p:nvGrpSpPr>
          <p:grpSpPr bwMode="auto">
            <a:xfrm>
              <a:off x="5027523" y="3137540"/>
              <a:ext cx="508000" cy="73025"/>
              <a:chOff x="4359" y="10257"/>
              <a:chExt cx="799" cy="116"/>
            </a:xfrm>
          </p:grpSpPr>
          <p:sp>
            <p:nvSpPr>
              <p:cNvPr id="31994" name="Line 257"/>
              <p:cNvSpPr>
                <a:spLocks noChangeShapeType="1"/>
              </p:cNvSpPr>
              <p:nvPr/>
            </p:nvSpPr>
            <p:spPr bwMode="auto">
              <a:xfrm>
                <a:off x="4359" y="10303"/>
                <a:ext cx="22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grpSp>
            <p:nvGrpSpPr>
              <p:cNvPr id="31995" name="Group 252"/>
              <p:cNvGrpSpPr>
                <a:grpSpLocks/>
              </p:cNvGrpSpPr>
              <p:nvPr/>
            </p:nvGrpSpPr>
            <p:grpSpPr bwMode="auto">
              <a:xfrm>
                <a:off x="4586" y="10257"/>
                <a:ext cx="344" cy="116"/>
                <a:chOff x="4530" y="7417"/>
                <a:chExt cx="344" cy="116"/>
              </a:xfrm>
            </p:grpSpPr>
            <p:sp>
              <p:nvSpPr>
                <p:cNvPr id="31997" name="Line 256"/>
                <p:cNvSpPr>
                  <a:spLocks noChangeShapeType="1"/>
                </p:cNvSpPr>
                <p:nvPr/>
              </p:nvSpPr>
              <p:spPr bwMode="auto">
                <a:xfrm>
                  <a:off x="4531" y="7532"/>
                  <a:ext cx="342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1998" name="Line 255"/>
                <p:cNvSpPr>
                  <a:spLocks noChangeShapeType="1"/>
                </p:cNvSpPr>
                <p:nvPr/>
              </p:nvSpPr>
              <p:spPr bwMode="auto">
                <a:xfrm>
                  <a:off x="4531" y="7418"/>
                  <a:ext cx="342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1999" name="Line 254"/>
                <p:cNvSpPr>
                  <a:spLocks noChangeShapeType="1"/>
                </p:cNvSpPr>
                <p:nvPr/>
              </p:nvSpPr>
              <p:spPr bwMode="auto">
                <a:xfrm flipH="1">
                  <a:off x="4873" y="7417"/>
                  <a:ext cx="1" cy="1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000" name="Line 253"/>
                <p:cNvSpPr>
                  <a:spLocks noChangeShapeType="1"/>
                </p:cNvSpPr>
                <p:nvPr/>
              </p:nvSpPr>
              <p:spPr bwMode="auto">
                <a:xfrm flipH="1">
                  <a:off x="4530" y="7418"/>
                  <a:ext cx="1" cy="1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31996" name="Line 251"/>
              <p:cNvSpPr>
                <a:spLocks noChangeShapeType="1"/>
              </p:cNvSpPr>
              <p:nvPr/>
            </p:nvSpPr>
            <p:spPr bwMode="auto">
              <a:xfrm>
                <a:off x="4930" y="10314"/>
                <a:ext cx="22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31993" name="Txt_X0L"/>
            <p:cNvSpPr txBox="1">
              <a:spLocks noChangeArrowheads="1"/>
            </p:cNvSpPr>
            <p:nvPr/>
          </p:nvSpPr>
          <p:spPr bwMode="auto">
            <a:xfrm>
              <a:off x="5173573" y="2956565"/>
              <a:ext cx="196850" cy="18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000" b="1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pl-PL" sz="1000" b="1" i="1" baseline="-30000">
                  <a:latin typeface="Times New Roman" pitchFamily="18" charset="0"/>
                  <a:cs typeface="Times New Roman" pitchFamily="18" charset="0"/>
                </a:rPr>
                <a:t>0L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</p:grpSp>
      <p:grpSp>
        <p:nvGrpSpPr>
          <p:cNvPr id="24" name="X2"/>
          <p:cNvGrpSpPr>
            <a:grpSpLocks/>
          </p:cNvGrpSpPr>
          <p:nvPr/>
        </p:nvGrpSpPr>
        <p:grpSpPr bwMode="auto">
          <a:xfrm>
            <a:off x="5580199" y="1703363"/>
            <a:ext cx="508000" cy="255588"/>
            <a:chOff x="5027523" y="2196152"/>
            <a:chExt cx="508000" cy="255588"/>
          </a:xfrm>
        </p:grpSpPr>
        <p:grpSp>
          <p:nvGrpSpPr>
            <p:cNvPr id="31983" name="X2"/>
            <p:cNvGrpSpPr>
              <a:grpSpLocks/>
            </p:cNvGrpSpPr>
            <p:nvPr/>
          </p:nvGrpSpPr>
          <p:grpSpPr bwMode="auto">
            <a:xfrm>
              <a:off x="5027523" y="2377127"/>
              <a:ext cx="508000" cy="74613"/>
              <a:chOff x="4359" y="10257"/>
              <a:chExt cx="799" cy="116"/>
            </a:xfrm>
          </p:grpSpPr>
          <p:sp>
            <p:nvSpPr>
              <p:cNvPr id="31985" name="Line 269"/>
              <p:cNvSpPr>
                <a:spLocks noChangeShapeType="1"/>
              </p:cNvSpPr>
              <p:nvPr/>
            </p:nvSpPr>
            <p:spPr bwMode="auto">
              <a:xfrm>
                <a:off x="4359" y="10303"/>
                <a:ext cx="22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grpSp>
            <p:nvGrpSpPr>
              <p:cNvPr id="31986" name="Group 264"/>
              <p:cNvGrpSpPr>
                <a:grpSpLocks/>
              </p:cNvGrpSpPr>
              <p:nvPr/>
            </p:nvGrpSpPr>
            <p:grpSpPr bwMode="auto">
              <a:xfrm>
                <a:off x="4586" y="10257"/>
                <a:ext cx="344" cy="116"/>
                <a:chOff x="4530" y="7417"/>
                <a:chExt cx="344" cy="116"/>
              </a:xfrm>
            </p:grpSpPr>
            <p:sp>
              <p:nvSpPr>
                <p:cNvPr id="31988" name="Line 268"/>
                <p:cNvSpPr>
                  <a:spLocks noChangeShapeType="1"/>
                </p:cNvSpPr>
                <p:nvPr/>
              </p:nvSpPr>
              <p:spPr bwMode="auto">
                <a:xfrm>
                  <a:off x="4531" y="7532"/>
                  <a:ext cx="342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1989" name="Line 267"/>
                <p:cNvSpPr>
                  <a:spLocks noChangeShapeType="1"/>
                </p:cNvSpPr>
                <p:nvPr/>
              </p:nvSpPr>
              <p:spPr bwMode="auto">
                <a:xfrm>
                  <a:off x="4531" y="7418"/>
                  <a:ext cx="342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1990" name="Line 266"/>
                <p:cNvSpPr>
                  <a:spLocks noChangeShapeType="1"/>
                </p:cNvSpPr>
                <p:nvPr/>
              </p:nvSpPr>
              <p:spPr bwMode="auto">
                <a:xfrm flipH="1">
                  <a:off x="4873" y="7417"/>
                  <a:ext cx="1" cy="1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1991" name="Line 265"/>
                <p:cNvSpPr>
                  <a:spLocks noChangeShapeType="1"/>
                </p:cNvSpPr>
                <p:nvPr/>
              </p:nvSpPr>
              <p:spPr bwMode="auto">
                <a:xfrm flipH="1">
                  <a:off x="4530" y="7418"/>
                  <a:ext cx="1" cy="1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31987" name="Line 263"/>
              <p:cNvSpPr>
                <a:spLocks noChangeShapeType="1"/>
              </p:cNvSpPr>
              <p:nvPr/>
            </p:nvSpPr>
            <p:spPr bwMode="auto">
              <a:xfrm>
                <a:off x="4930" y="10314"/>
                <a:ext cx="22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31984" name="Txt_X2"/>
            <p:cNvSpPr txBox="1">
              <a:spLocks noChangeArrowheads="1"/>
            </p:cNvSpPr>
            <p:nvPr/>
          </p:nvSpPr>
          <p:spPr bwMode="auto">
            <a:xfrm>
              <a:off x="5230723" y="2196152"/>
              <a:ext cx="196850" cy="18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000" b="1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pl-PL" sz="1000" b="1" i="1" baseline="-3000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</p:grpSp>
      <p:grpSp>
        <p:nvGrpSpPr>
          <p:cNvPr id="27" name="X1"/>
          <p:cNvGrpSpPr>
            <a:grpSpLocks/>
          </p:cNvGrpSpPr>
          <p:nvPr/>
        </p:nvGrpSpPr>
        <p:grpSpPr bwMode="auto">
          <a:xfrm>
            <a:off x="5580199" y="942951"/>
            <a:ext cx="508000" cy="254000"/>
            <a:chOff x="5027523" y="1435740"/>
            <a:chExt cx="508000" cy="254000"/>
          </a:xfrm>
        </p:grpSpPr>
        <p:grpSp>
          <p:nvGrpSpPr>
            <p:cNvPr id="31974" name="X1"/>
            <p:cNvGrpSpPr>
              <a:grpSpLocks/>
            </p:cNvGrpSpPr>
            <p:nvPr/>
          </p:nvGrpSpPr>
          <p:grpSpPr bwMode="auto">
            <a:xfrm>
              <a:off x="5027523" y="1616715"/>
              <a:ext cx="508000" cy="73025"/>
              <a:chOff x="4359" y="10257"/>
              <a:chExt cx="799" cy="116"/>
            </a:xfrm>
          </p:grpSpPr>
          <p:sp>
            <p:nvSpPr>
              <p:cNvPr id="31976" name="Line 278"/>
              <p:cNvSpPr>
                <a:spLocks noChangeShapeType="1"/>
              </p:cNvSpPr>
              <p:nvPr/>
            </p:nvSpPr>
            <p:spPr bwMode="auto">
              <a:xfrm>
                <a:off x="4359" y="10303"/>
                <a:ext cx="22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grpSp>
            <p:nvGrpSpPr>
              <p:cNvPr id="31977" name="Group 273"/>
              <p:cNvGrpSpPr>
                <a:grpSpLocks/>
              </p:cNvGrpSpPr>
              <p:nvPr/>
            </p:nvGrpSpPr>
            <p:grpSpPr bwMode="auto">
              <a:xfrm>
                <a:off x="4586" y="10257"/>
                <a:ext cx="344" cy="116"/>
                <a:chOff x="4530" y="7417"/>
                <a:chExt cx="344" cy="116"/>
              </a:xfrm>
            </p:grpSpPr>
            <p:sp>
              <p:nvSpPr>
                <p:cNvPr id="31979" name="Line 277"/>
                <p:cNvSpPr>
                  <a:spLocks noChangeShapeType="1"/>
                </p:cNvSpPr>
                <p:nvPr/>
              </p:nvSpPr>
              <p:spPr bwMode="auto">
                <a:xfrm>
                  <a:off x="4531" y="7532"/>
                  <a:ext cx="342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1980" name="Line 276"/>
                <p:cNvSpPr>
                  <a:spLocks noChangeShapeType="1"/>
                </p:cNvSpPr>
                <p:nvPr/>
              </p:nvSpPr>
              <p:spPr bwMode="auto">
                <a:xfrm>
                  <a:off x="4531" y="7418"/>
                  <a:ext cx="342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1981" name="Line 275"/>
                <p:cNvSpPr>
                  <a:spLocks noChangeShapeType="1"/>
                </p:cNvSpPr>
                <p:nvPr/>
              </p:nvSpPr>
              <p:spPr bwMode="auto">
                <a:xfrm flipH="1">
                  <a:off x="4873" y="7417"/>
                  <a:ext cx="1" cy="1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1982" name="Line 274"/>
                <p:cNvSpPr>
                  <a:spLocks noChangeShapeType="1"/>
                </p:cNvSpPr>
                <p:nvPr/>
              </p:nvSpPr>
              <p:spPr bwMode="auto">
                <a:xfrm flipH="1">
                  <a:off x="4530" y="7418"/>
                  <a:ext cx="1" cy="1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31978" name="Line 272"/>
              <p:cNvSpPr>
                <a:spLocks noChangeShapeType="1"/>
              </p:cNvSpPr>
              <p:nvPr/>
            </p:nvSpPr>
            <p:spPr bwMode="auto">
              <a:xfrm>
                <a:off x="4930" y="10314"/>
                <a:ext cx="22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31975" name="Txt_X1"/>
            <p:cNvSpPr txBox="1">
              <a:spLocks noChangeArrowheads="1"/>
            </p:cNvSpPr>
            <p:nvPr/>
          </p:nvSpPr>
          <p:spPr bwMode="auto">
            <a:xfrm>
              <a:off x="5230723" y="1435740"/>
              <a:ext cx="196850" cy="18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000" b="1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pl-PL" sz="1000" b="1" i="1" baseline="-30000"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</p:grpSp>
      <p:grpSp>
        <p:nvGrpSpPr>
          <p:cNvPr id="30" name="E2_2"/>
          <p:cNvGrpSpPr>
            <a:grpSpLocks/>
          </p:cNvGrpSpPr>
          <p:nvPr/>
        </p:nvGrpSpPr>
        <p:grpSpPr bwMode="auto">
          <a:xfrm>
            <a:off x="5316674" y="1160438"/>
            <a:ext cx="355600" cy="471488"/>
            <a:chOff x="4763998" y="1653227"/>
            <a:chExt cx="355600" cy="471488"/>
          </a:xfrm>
        </p:grpSpPr>
        <p:sp>
          <p:nvSpPr>
            <p:cNvPr id="31966" name="Txt_E1_2"/>
            <p:cNvSpPr txBox="1">
              <a:spLocks noChangeArrowheads="1"/>
            </p:cNvSpPr>
            <p:nvPr/>
          </p:nvSpPr>
          <p:spPr bwMode="auto">
            <a:xfrm>
              <a:off x="4763998" y="1764352"/>
              <a:ext cx="193675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000" b="1" i="1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kumimoji="0" lang="en-US" altLang="pl-PL" sz="1000" b="1" i="1" baseline="-30000"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grpSp>
          <p:nvGrpSpPr>
            <p:cNvPr id="31967" name="E2_2"/>
            <p:cNvGrpSpPr>
              <a:grpSpLocks/>
            </p:cNvGrpSpPr>
            <p:nvPr/>
          </p:nvGrpSpPr>
          <p:grpSpPr bwMode="auto">
            <a:xfrm>
              <a:off x="4938623" y="1653227"/>
              <a:ext cx="180975" cy="471488"/>
              <a:chOff x="9005" y="6552"/>
              <a:chExt cx="285" cy="741"/>
            </a:xfrm>
          </p:grpSpPr>
          <p:grpSp>
            <p:nvGrpSpPr>
              <p:cNvPr id="31968" name="Group 296"/>
              <p:cNvGrpSpPr>
                <a:grpSpLocks/>
              </p:cNvGrpSpPr>
              <p:nvPr/>
            </p:nvGrpSpPr>
            <p:grpSpPr bwMode="auto">
              <a:xfrm>
                <a:off x="9005" y="6723"/>
                <a:ext cx="285" cy="285"/>
                <a:chOff x="4788" y="8892"/>
                <a:chExt cx="342" cy="341"/>
              </a:xfrm>
            </p:grpSpPr>
            <p:sp>
              <p:nvSpPr>
                <p:cNvPr id="31971" name="Oval 299"/>
                <p:cNvSpPr>
                  <a:spLocks noChangeArrowheads="1"/>
                </p:cNvSpPr>
                <p:nvPr/>
              </p:nvSpPr>
              <p:spPr bwMode="auto">
                <a:xfrm>
                  <a:off x="4788" y="8892"/>
                  <a:ext cx="342" cy="341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kumimoji="0" lang="pl-PL" altLang="pl-PL" sz="2400">
                    <a:latin typeface="Times New Roman" pitchFamily="18" charset="0"/>
                  </a:endParaRPr>
                </a:p>
              </p:txBody>
            </p:sp>
            <p:sp>
              <p:nvSpPr>
                <p:cNvPr id="31972" name="Arc 298"/>
                <p:cNvSpPr>
                  <a:spLocks/>
                </p:cNvSpPr>
                <p:nvPr/>
              </p:nvSpPr>
              <p:spPr bwMode="auto">
                <a:xfrm flipH="1" flipV="1">
                  <a:off x="4845" y="9063"/>
                  <a:ext cx="114" cy="57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2519"/>
                    <a:gd name="T11" fmla="*/ 43200 w 43200"/>
                    <a:gd name="T12" fmla="*/ 22519 h 2251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1973" name="Arc 297"/>
                <p:cNvSpPr>
                  <a:spLocks/>
                </p:cNvSpPr>
                <p:nvPr/>
              </p:nvSpPr>
              <p:spPr bwMode="auto">
                <a:xfrm flipH="1">
                  <a:off x="4959" y="9006"/>
                  <a:ext cx="114" cy="69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2519"/>
                    <a:gd name="T11" fmla="*/ 43200 w 43200"/>
                    <a:gd name="T12" fmla="*/ 22519 h 2251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31969" name="Line 295"/>
              <p:cNvSpPr>
                <a:spLocks noChangeShapeType="1"/>
              </p:cNvSpPr>
              <p:nvPr/>
            </p:nvSpPr>
            <p:spPr bwMode="auto">
              <a:xfrm flipV="1">
                <a:off x="9148" y="7008"/>
                <a:ext cx="1" cy="2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1970" name="Line 294"/>
              <p:cNvSpPr>
                <a:spLocks noChangeShapeType="1"/>
              </p:cNvSpPr>
              <p:nvPr/>
            </p:nvSpPr>
            <p:spPr bwMode="auto">
              <a:xfrm flipV="1">
                <a:off x="9148" y="6552"/>
                <a:ext cx="1" cy="17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</p:grpSp>
      <p:sp>
        <p:nvSpPr>
          <p:cNvPr id="288" name="Txt_2"/>
          <p:cNvSpPr>
            <a:spLocks noChangeArrowheads="1"/>
          </p:cNvSpPr>
          <p:nvPr/>
        </p:nvSpPr>
        <p:spPr bwMode="auto">
          <a:xfrm>
            <a:off x="4953136" y="620688"/>
            <a:ext cx="29543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>
                <a:solidFill>
                  <a:srgbClr val="333399"/>
                </a:solidFill>
                <a:latin typeface="Times New Roman" pitchFamily="18" charset="0"/>
              </a:rPr>
              <a:t>Schemat zastępczy do obliczeń</a:t>
            </a:r>
          </a:p>
        </p:txBody>
      </p:sp>
      <p:sp>
        <p:nvSpPr>
          <p:cNvPr id="274" name="Strzałka w prawo"/>
          <p:cNvSpPr>
            <a:spLocks noChangeAspect="1"/>
          </p:cNvSpPr>
          <p:nvPr/>
        </p:nvSpPr>
        <p:spPr bwMode="auto">
          <a:xfrm>
            <a:off x="4578486" y="1979588"/>
            <a:ext cx="363538" cy="182563"/>
          </a:xfrm>
          <a:prstGeom prst="rightArrow">
            <a:avLst>
              <a:gd name="adj1" fmla="val 50000"/>
              <a:gd name="adj2" fmla="val 4981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pl-PL" altLang="pl-PL" sz="2400">
              <a:latin typeface="Times New Roman" pitchFamily="18" charset="0"/>
            </a:endParaRPr>
          </a:p>
        </p:txBody>
      </p:sp>
      <p:grpSp>
        <p:nvGrpSpPr>
          <p:cNvPr id="31781" name="Połącz_X1_X0_X2"/>
          <p:cNvGrpSpPr>
            <a:grpSpLocks/>
          </p:cNvGrpSpPr>
          <p:nvPr/>
        </p:nvGrpSpPr>
        <p:grpSpPr bwMode="auto">
          <a:xfrm>
            <a:off x="3278324" y="1046138"/>
            <a:ext cx="1158875" cy="2098675"/>
            <a:chOff x="2725738" y="1427163"/>
            <a:chExt cx="1158875" cy="2098675"/>
          </a:xfrm>
        </p:grpSpPr>
        <p:cxnSp>
          <p:nvCxnSpPr>
            <p:cNvPr id="31935" name="AutoShape 43"/>
            <p:cNvCxnSpPr>
              <a:cxnSpLocks noChangeShapeType="1"/>
            </p:cNvCxnSpPr>
            <p:nvPr/>
          </p:nvCxnSpPr>
          <p:spPr bwMode="auto">
            <a:xfrm flipV="1">
              <a:off x="2725738" y="2084388"/>
              <a:ext cx="0" cy="2905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936" name="AutoShape 42"/>
            <p:cNvCxnSpPr>
              <a:cxnSpLocks noChangeShapeType="1"/>
            </p:cNvCxnSpPr>
            <p:nvPr/>
          </p:nvCxnSpPr>
          <p:spPr bwMode="auto">
            <a:xfrm flipV="1">
              <a:off x="2725738" y="2771775"/>
              <a:ext cx="0" cy="2905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1937" name="Połacz_X1_X0"/>
            <p:cNvGrpSpPr>
              <a:grpSpLocks/>
            </p:cNvGrpSpPr>
            <p:nvPr/>
          </p:nvGrpSpPr>
          <p:grpSpPr bwMode="auto">
            <a:xfrm>
              <a:off x="2725738" y="1427163"/>
              <a:ext cx="1158875" cy="2098675"/>
              <a:chOff x="6640" y="6267"/>
              <a:chExt cx="1824" cy="3306"/>
            </a:xfrm>
          </p:grpSpPr>
          <p:cxnSp>
            <p:nvCxnSpPr>
              <p:cNvPr id="31938" name="AutoShape 19"/>
              <p:cNvCxnSpPr>
                <a:cxnSpLocks noChangeShapeType="1"/>
              </p:cNvCxnSpPr>
              <p:nvPr/>
            </p:nvCxnSpPr>
            <p:spPr bwMode="auto">
              <a:xfrm>
                <a:off x="8007" y="6278"/>
                <a:ext cx="1" cy="2155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939" name="AutoShape 18"/>
              <p:cNvCxnSpPr>
                <a:cxnSpLocks noChangeShapeType="1"/>
              </p:cNvCxnSpPr>
              <p:nvPr/>
            </p:nvCxnSpPr>
            <p:spPr bwMode="auto">
              <a:xfrm flipV="1">
                <a:off x="6640" y="6267"/>
                <a:ext cx="342" cy="399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940" name="AutoShape 17"/>
              <p:cNvCxnSpPr>
                <a:cxnSpLocks noChangeShapeType="1"/>
              </p:cNvCxnSpPr>
              <p:nvPr/>
            </p:nvCxnSpPr>
            <p:spPr bwMode="auto">
              <a:xfrm>
                <a:off x="6982" y="6267"/>
                <a:ext cx="1026" cy="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1941" name="Text Box 16"/>
              <p:cNvSpPr txBox="1">
                <a:spLocks noChangeArrowheads="1"/>
              </p:cNvSpPr>
              <p:nvPr/>
            </p:nvSpPr>
            <p:spPr bwMode="auto">
              <a:xfrm>
                <a:off x="8122" y="8261"/>
                <a:ext cx="342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en-US" altLang="pl-PL" sz="800" b="1" i="1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kumimoji="0" lang="en-US" altLang="pl-PL" sz="800" b="1" i="1" baseline="-30000">
                    <a:latin typeface="Times New Roman" pitchFamily="18" charset="0"/>
                    <a:cs typeface="Times New Roman" pitchFamily="18" charset="0"/>
                  </a:rPr>
                  <a:t>łuku </a:t>
                </a:r>
                <a:endParaRPr kumimoji="0" lang="en-US" altLang="pl-PL" sz="2400">
                  <a:latin typeface="Times New Roman" pitchFamily="18" charset="0"/>
                </a:endParaRPr>
              </a:p>
            </p:txBody>
          </p:sp>
          <p:grpSp>
            <p:nvGrpSpPr>
              <p:cNvPr id="31942" name="Group 11"/>
              <p:cNvGrpSpPr>
                <a:grpSpLocks/>
              </p:cNvGrpSpPr>
              <p:nvPr/>
            </p:nvGrpSpPr>
            <p:grpSpPr bwMode="auto">
              <a:xfrm>
                <a:off x="7951" y="8430"/>
                <a:ext cx="114" cy="345"/>
                <a:chOff x="7951" y="8545"/>
                <a:chExt cx="114" cy="345"/>
              </a:xfrm>
            </p:grpSpPr>
            <p:cxnSp>
              <p:nvCxnSpPr>
                <p:cNvPr id="31946" name="AutoShape 15"/>
                <p:cNvCxnSpPr>
                  <a:cxnSpLocks noChangeShapeType="1"/>
                </p:cNvCxnSpPr>
                <p:nvPr/>
              </p:nvCxnSpPr>
              <p:spPr bwMode="auto">
                <a:xfrm>
                  <a:off x="7951" y="8547"/>
                  <a:ext cx="114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947" name="AutoShape 14"/>
                <p:cNvCxnSpPr>
                  <a:cxnSpLocks noChangeShapeType="1"/>
                </p:cNvCxnSpPr>
                <p:nvPr/>
              </p:nvCxnSpPr>
              <p:spPr bwMode="auto">
                <a:xfrm>
                  <a:off x="7951" y="8889"/>
                  <a:ext cx="114" cy="1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948" name="AutoShape 13"/>
                <p:cNvCxnSpPr>
                  <a:cxnSpLocks noChangeShapeType="1"/>
                </p:cNvCxnSpPr>
                <p:nvPr/>
              </p:nvCxnSpPr>
              <p:spPr bwMode="auto">
                <a:xfrm>
                  <a:off x="7951" y="8547"/>
                  <a:ext cx="0" cy="342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949" name="AutoShape 12"/>
                <p:cNvCxnSpPr>
                  <a:cxnSpLocks noChangeShapeType="1"/>
                </p:cNvCxnSpPr>
                <p:nvPr/>
              </p:nvCxnSpPr>
              <p:spPr bwMode="auto">
                <a:xfrm>
                  <a:off x="8065" y="8545"/>
                  <a:ext cx="0" cy="342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31943" name="AutoShape 10"/>
              <p:cNvCxnSpPr>
                <a:cxnSpLocks noChangeShapeType="1"/>
              </p:cNvCxnSpPr>
              <p:nvPr/>
            </p:nvCxnSpPr>
            <p:spPr bwMode="auto">
              <a:xfrm>
                <a:off x="8008" y="8775"/>
                <a:ext cx="1" cy="79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944" name="AutoShape 9"/>
              <p:cNvCxnSpPr>
                <a:cxnSpLocks noChangeShapeType="1"/>
              </p:cNvCxnSpPr>
              <p:nvPr/>
            </p:nvCxnSpPr>
            <p:spPr bwMode="auto">
              <a:xfrm flipH="1">
                <a:off x="6640" y="9562"/>
                <a:ext cx="1368" cy="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945" name="AutoShape 8"/>
              <p:cNvCxnSpPr>
                <a:cxnSpLocks noChangeShapeType="1"/>
              </p:cNvCxnSpPr>
              <p:nvPr/>
            </p:nvCxnSpPr>
            <p:spPr bwMode="auto">
              <a:xfrm>
                <a:off x="6640" y="9459"/>
                <a:ext cx="1" cy="114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31784" name="ZN"/>
          <p:cNvGrpSpPr>
            <a:grpSpLocks/>
          </p:cNvGrpSpPr>
          <p:nvPr/>
        </p:nvGrpSpPr>
        <p:grpSpPr bwMode="auto">
          <a:xfrm>
            <a:off x="2300424" y="2673326"/>
            <a:ext cx="327025" cy="398462"/>
            <a:chOff x="5101" y="8832"/>
            <a:chExt cx="513" cy="627"/>
          </a:xfrm>
        </p:grpSpPr>
        <p:grpSp>
          <p:nvGrpSpPr>
            <p:cNvPr id="31924" name="Group 22"/>
            <p:cNvGrpSpPr>
              <a:grpSpLocks/>
            </p:cNvGrpSpPr>
            <p:nvPr/>
          </p:nvGrpSpPr>
          <p:grpSpPr bwMode="auto">
            <a:xfrm>
              <a:off x="5158" y="8832"/>
              <a:ext cx="456" cy="627"/>
              <a:chOff x="5158" y="8832"/>
              <a:chExt cx="456" cy="627"/>
            </a:xfrm>
          </p:grpSpPr>
          <p:grpSp>
            <p:nvGrpSpPr>
              <p:cNvPr id="31926" name="Group 24"/>
              <p:cNvGrpSpPr>
                <a:grpSpLocks/>
              </p:cNvGrpSpPr>
              <p:nvPr/>
            </p:nvGrpSpPr>
            <p:grpSpPr bwMode="auto">
              <a:xfrm>
                <a:off x="5386" y="8832"/>
                <a:ext cx="114" cy="627"/>
                <a:chOff x="5386" y="8832"/>
                <a:chExt cx="114" cy="627"/>
              </a:xfrm>
            </p:grpSpPr>
            <p:grpSp>
              <p:nvGrpSpPr>
                <p:cNvPr id="31928" name="Group 27"/>
                <p:cNvGrpSpPr>
                  <a:grpSpLocks/>
                </p:cNvGrpSpPr>
                <p:nvPr/>
              </p:nvGrpSpPr>
              <p:grpSpPr bwMode="auto">
                <a:xfrm>
                  <a:off x="5386" y="9003"/>
                  <a:ext cx="114" cy="345"/>
                  <a:chOff x="7951" y="8545"/>
                  <a:chExt cx="114" cy="345"/>
                </a:xfrm>
              </p:grpSpPr>
              <p:cxnSp>
                <p:nvCxnSpPr>
                  <p:cNvPr id="31931" name="AutoShape 3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951" y="8547"/>
                    <a:ext cx="114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1932" name="AutoShape 3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951" y="8889"/>
                    <a:ext cx="114" cy="1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1933" name="AutoShape 2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951" y="8547"/>
                    <a:ext cx="0" cy="342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1934" name="AutoShape 2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8065" y="8545"/>
                    <a:ext cx="0" cy="342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31929" name="AutoShape 26"/>
                <p:cNvCxnSpPr>
                  <a:cxnSpLocks noChangeShapeType="1"/>
                </p:cNvCxnSpPr>
                <p:nvPr/>
              </p:nvCxnSpPr>
              <p:spPr bwMode="auto">
                <a:xfrm>
                  <a:off x="5443" y="8832"/>
                  <a:ext cx="1" cy="171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930" name="AutoShape 25"/>
                <p:cNvCxnSpPr>
                  <a:cxnSpLocks noChangeShapeType="1"/>
                </p:cNvCxnSpPr>
                <p:nvPr/>
              </p:nvCxnSpPr>
              <p:spPr bwMode="auto">
                <a:xfrm>
                  <a:off x="5443" y="9345"/>
                  <a:ext cx="1" cy="114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31927" name="AutoShape 23"/>
              <p:cNvCxnSpPr>
                <a:cxnSpLocks noChangeShapeType="1"/>
              </p:cNvCxnSpPr>
              <p:nvPr/>
            </p:nvCxnSpPr>
            <p:spPr bwMode="auto">
              <a:xfrm>
                <a:off x="5158" y="8832"/>
                <a:ext cx="456" cy="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1925" name="Text Box 21"/>
            <p:cNvSpPr txBox="1">
              <a:spLocks noChangeArrowheads="1"/>
            </p:cNvSpPr>
            <p:nvPr/>
          </p:nvSpPr>
          <p:spPr bwMode="auto">
            <a:xfrm>
              <a:off x="5101" y="9003"/>
              <a:ext cx="228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800" b="1" i="1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altLang="pl-PL" sz="800" b="1" i="1" baseline="-30000">
                  <a:latin typeface="Times New Roman" pitchFamily="18" charset="0"/>
                  <a:cs typeface="Times New Roman" pitchFamily="18" charset="0"/>
                </a:rPr>
                <a:t>n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</p:grpSp>
      <p:grpSp>
        <p:nvGrpSpPr>
          <p:cNvPr id="31788" name="Sch_X0"/>
          <p:cNvGrpSpPr>
            <a:grpSpLocks/>
          </p:cNvGrpSpPr>
          <p:nvPr/>
        </p:nvGrpSpPr>
        <p:grpSpPr bwMode="auto">
          <a:xfrm>
            <a:off x="1830524" y="1974826"/>
            <a:ext cx="2135187" cy="1104900"/>
            <a:chOff x="1277938" y="2355850"/>
            <a:chExt cx="2135187" cy="1104900"/>
          </a:xfrm>
        </p:grpSpPr>
        <p:grpSp>
          <p:nvGrpSpPr>
            <p:cNvPr id="31874" name="Grupa 274"/>
            <p:cNvGrpSpPr>
              <a:grpSpLocks/>
            </p:cNvGrpSpPr>
            <p:nvPr/>
          </p:nvGrpSpPr>
          <p:grpSpPr bwMode="auto">
            <a:xfrm>
              <a:off x="2290763" y="2355850"/>
              <a:ext cx="1085850" cy="1104900"/>
              <a:chOff x="2290763" y="2355850"/>
              <a:chExt cx="1085850" cy="1104900"/>
            </a:xfrm>
          </p:grpSpPr>
          <p:grpSp>
            <p:nvGrpSpPr>
              <p:cNvPr id="31898" name="Group 161"/>
              <p:cNvGrpSpPr>
                <a:grpSpLocks/>
              </p:cNvGrpSpPr>
              <p:nvPr/>
            </p:nvGrpSpPr>
            <p:grpSpPr bwMode="auto">
              <a:xfrm>
                <a:off x="2725738" y="3025775"/>
                <a:ext cx="650875" cy="434975"/>
                <a:chOff x="6697" y="6620"/>
                <a:chExt cx="1026" cy="684"/>
              </a:xfrm>
            </p:grpSpPr>
            <p:grpSp>
              <p:nvGrpSpPr>
                <p:cNvPr id="31906" name="Group 172"/>
                <p:cNvGrpSpPr>
                  <a:grpSpLocks/>
                </p:cNvGrpSpPr>
                <p:nvPr/>
              </p:nvGrpSpPr>
              <p:grpSpPr bwMode="auto">
                <a:xfrm>
                  <a:off x="6697" y="6620"/>
                  <a:ext cx="1026" cy="116"/>
                  <a:chOff x="6697" y="6620"/>
                  <a:chExt cx="1026" cy="116"/>
                </a:xfrm>
              </p:grpSpPr>
              <p:sp>
                <p:nvSpPr>
                  <p:cNvPr id="31917" name="Line 179"/>
                  <p:cNvSpPr>
                    <a:spLocks noChangeShapeType="1"/>
                  </p:cNvSpPr>
                  <p:nvPr/>
                </p:nvSpPr>
                <p:spPr bwMode="auto">
                  <a:xfrm>
                    <a:off x="6697" y="6677"/>
                    <a:ext cx="342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grpSp>
                <p:nvGrpSpPr>
                  <p:cNvPr id="31918" name="Group 174"/>
                  <p:cNvGrpSpPr>
                    <a:grpSpLocks/>
                  </p:cNvGrpSpPr>
                  <p:nvPr/>
                </p:nvGrpSpPr>
                <p:grpSpPr bwMode="auto">
                  <a:xfrm>
                    <a:off x="7037" y="6620"/>
                    <a:ext cx="344" cy="116"/>
                    <a:chOff x="4530" y="7417"/>
                    <a:chExt cx="344" cy="116"/>
                  </a:xfrm>
                </p:grpSpPr>
                <p:sp>
                  <p:nvSpPr>
                    <p:cNvPr id="31920" name="Line 1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31" y="7532"/>
                      <a:ext cx="342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31921" name="Line 1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31" y="7418"/>
                      <a:ext cx="342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31922" name="Line 17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873" y="7417"/>
                      <a:ext cx="1" cy="11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31923" name="Line 17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530" y="7418"/>
                      <a:ext cx="1" cy="11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</p:grpSp>
              <p:sp>
                <p:nvSpPr>
                  <p:cNvPr id="31919" name="Line 173"/>
                  <p:cNvSpPr>
                    <a:spLocks noChangeShapeType="1"/>
                  </p:cNvSpPr>
                  <p:nvPr/>
                </p:nvSpPr>
                <p:spPr bwMode="auto">
                  <a:xfrm>
                    <a:off x="7381" y="6676"/>
                    <a:ext cx="342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31907" name="Group 167"/>
                <p:cNvGrpSpPr>
                  <a:grpSpLocks/>
                </p:cNvGrpSpPr>
                <p:nvPr/>
              </p:nvGrpSpPr>
              <p:grpSpPr bwMode="auto">
                <a:xfrm>
                  <a:off x="7438" y="6677"/>
                  <a:ext cx="228" cy="627"/>
                  <a:chOff x="7267" y="6677"/>
                  <a:chExt cx="228" cy="627"/>
                </a:xfrm>
              </p:grpSpPr>
              <p:sp>
                <p:nvSpPr>
                  <p:cNvPr id="31913" name="Line 1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267" y="6962"/>
                    <a:ext cx="22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31914" name="Line 1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267" y="7019"/>
                    <a:ext cx="22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31915" name="Line 16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381" y="7019"/>
                    <a:ext cx="1" cy="28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31916" name="Line 1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381" y="6677"/>
                    <a:ext cx="1" cy="28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31908" name="Group 162"/>
                <p:cNvGrpSpPr>
                  <a:grpSpLocks/>
                </p:cNvGrpSpPr>
                <p:nvPr/>
              </p:nvGrpSpPr>
              <p:grpSpPr bwMode="auto">
                <a:xfrm>
                  <a:off x="6754" y="6677"/>
                  <a:ext cx="228" cy="627"/>
                  <a:chOff x="7267" y="6677"/>
                  <a:chExt cx="228" cy="627"/>
                </a:xfrm>
              </p:grpSpPr>
              <p:sp>
                <p:nvSpPr>
                  <p:cNvPr id="31909" name="Line 1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267" y="6962"/>
                    <a:ext cx="22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31910" name="Line 1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267" y="7019"/>
                    <a:ext cx="22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31911" name="Line 1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381" y="7019"/>
                    <a:ext cx="1" cy="28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31912" name="Line 1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381" y="6677"/>
                    <a:ext cx="1" cy="28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</p:grpSp>
          <p:sp>
            <p:nvSpPr>
              <p:cNvPr id="31899" name="Oval 160"/>
              <p:cNvSpPr>
                <a:spLocks noChangeArrowheads="1"/>
              </p:cNvSpPr>
              <p:nvPr/>
            </p:nvSpPr>
            <p:spPr bwMode="auto">
              <a:xfrm>
                <a:off x="2713038" y="2355850"/>
                <a:ext cx="36512" cy="365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31900" name="Oval 159"/>
              <p:cNvSpPr>
                <a:spLocks noChangeArrowheads="1"/>
              </p:cNvSpPr>
              <p:nvPr/>
            </p:nvSpPr>
            <p:spPr bwMode="auto">
              <a:xfrm>
                <a:off x="2708275" y="3041650"/>
                <a:ext cx="36513" cy="365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grpSp>
            <p:nvGrpSpPr>
              <p:cNvPr id="31901" name="Group 154"/>
              <p:cNvGrpSpPr>
                <a:grpSpLocks/>
              </p:cNvGrpSpPr>
              <p:nvPr/>
            </p:nvGrpSpPr>
            <p:grpSpPr bwMode="auto">
              <a:xfrm>
                <a:off x="2290763" y="2844800"/>
                <a:ext cx="941387" cy="536575"/>
                <a:chOff x="5956" y="8501"/>
                <a:chExt cx="1482" cy="844"/>
              </a:xfrm>
            </p:grpSpPr>
            <p:sp>
              <p:nvSpPr>
                <p:cNvPr id="31902" name="Text Box 158"/>
                <p:cNvSpPr txBox="1">
                  <a:spLocks noChangeArrowheads="1"/>
                </p:cNvSpPr>
                <p:nvPr/>
              </p:nvSpPr>
              <p:spPr bwMode="auto">
                <a:xfrm>
                  <a:off x="6013" y="8501"/>
                  <a:ext cx="594" cy="2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kumimoji="0" lang="en-US" altLang="pl-PL" sz="1000" b="1" i="1">
                      <a:latin typeface="Times New Roman" pitchFamily="18" charset="0"/>
                      <a:cs typeface="Times New Roman" pitchFamily="18" charset="0"/>
                    </a:rPr>
                    <a:t>Z</a:t>
                  </a:r>
                  <a:r>
                    <a:rPr kumimoji="0" lang="en-US" altLang="pl-PL" sz="1000" b="1" i="1" baseline="-30000">
                      <a:latin typeface="Times New Roman" pitchFamily="18" charset="0"/>
                      <a:cs typeface="Times New Roman" pitchFamily="18" charset="0"/>
                    </a:rPr>
                    <a:t>1La</a:t>
                  </a:r>
                  <a:endParaRPr kumimoji="0" lang="en-US" altLang="pl-PL" sz="2400">
                    <a:latin typeface="Times New Roman" pitchFamily="18" charset="0"/>
                  </a:endParaRPr>
                </a:p>
              </p:txBody>
            </p:sp>
            <p:sp>
              <p:nvSpPr>
                <p:cNvPr id="31903" name="Text Box 157"/>
                <p:cNvSpPr txBox="1">
                  <a:spLocks noChangeArrowheads="1"/>
                </p:cNvSpPr>
                <p:nvPr/>
              </p:nvSpPr>
              <p:spPr bwMode="auto">
                <a:xfrm>
                  <a:off x="7015" y="8501"/>
                  <a:ext cx="423" cy="2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kumimoji="0" lang="en-US" altLang="pl-PL" sz="1000" b="1" i="1">
                      <a:latin typeface="Times New Roman" pitchFamily="18" charset="0"/>
                      <a:cs typeface="Times New Roman" pitchFamily="18" charset="0"/>
                    </a:rPr>
                    <a:t>Z</a:t>
                  </a:r>
                  <a:r>
                    <a:rPr kumimoji="0" lang="en-US" altLang="pl-PL" sz="1000" b="1" i="1" baseline="-30000">
                      <a:latin typeface="Times New Roman" pitchFamily="18" charset="0"/>
                      <a:cs typeface="Times New Roman" pitchFamily="18" charset="0"/>
                    </a:rPr>
                    <a:t>0Lb</a:t>
                  </a:r>
                  <a:endParaRPr kumimoji="0" lang="en-US" altLang="pl-PL" sz="2400">
                    <a:latin typeface="Times New Roman" pitchFamily="18" charset="0"/>
                  </a:endParaRPr>
                </a:p>
              </p:txBody>
            </p:sp>
            <p:sp>
              <p:nvSpPr>
                <p:cNvPr id="31904" name="Text Box 156"/>
                <p:cNvSpPr txBox="1">
                  <a:spLocks noChangeArrowheads="1"/>
                </p:cNvSpPr>
                <p:nvPr/>
              </p:nvSpPr>
              <p:spPr bwMode="auto">
                <a:xfrm>
                  <a:off x="5956" y="9060"/>
                  <a:ext cx="399" cy="2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kumimoji="0" lang="en-US" altLang="pl-PL" sz="1000" b="1" i="1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kumimoji="0" lang="en-US" altLang="pl-PL" sz="1000" b="1" i="1" baseline="-30000">
                      <a:latin typeface="Times New Roman" pitchFamily="18" charset="0"/>
                      <a:cs typeface="Times New Roman" pitchFamily="18" charset="0"/>
                    </a:rPr>
                    <a:t>0La</a:t>
                  </a:r>
                  <a:endParaRPr kumimoji="0" lang="en-US" altLang="pl-PL" sz="2400">
                    <a:latin typeface="Times New Roman" pitchFamily="18" charset="0"/>
                  </a:endParaRPr>
                </a:p>
              </p:txBody>
            </p:sp>
            <p:sp>
              <p:nvSpPr>
                <p:cNvPr id="31905" name="Text Box 155"/>
                <p:cNvSpPr txBox="1">
                  <a:spLocks noChangeArrowheads="1"/>
                </p:cNvSpPr>
                <p:nvPr/>
              </p:nvSpPr>
              <p:spPr bwMode="auto">
                <a:xfrm>
                  <a:off x="6982" y="9071"/>
                  <a:ext cx="366" cy="2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kumimoji="0" lang="en-US" altLang="pl-PL" sz="1000" b="1" i="1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kumimoji="0" lang="en-US" altLang="pl-PL" sz="1000" b="1" i="1" baseline="-30000">
                      <a:latin typeface="Times New Roman" pitchFamily="18" charset="0"/>
                      <a:cs typeface="Times New Roman" pitchFamily="18" charset="0"/>
                    </a:rPr>
                    <a:t>0Lb</a:t>
                  </a:r>
                  <a:endParaRPr kumimoji="0" lang="en-US" altLang="pl-PL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31875" name="PI-La"/>
            <p:cNvGrpSpPr>
              <a:grpSpLocks/>
            </p:cNvGrpSpPr>
            <p:nvPr/>
          </p:nvGrpSpPr>
          <p:grpSpPr bwMode="auto">
            <a:xfrm>
              <a:off x="1277938" y="3025775"/>
              <a:ext cx="2135187" cy="434975"/>
              <a:chOff x="4360" y="8786"/>
              <a:chExt cx="3363" cy="684"/>
            </a:xfrm>
          </p:grpSpPr>
          <p:grpSp>
            <p:nvGrpSpPr>
              <p:cNvPr id="31876" name="Group 102"/>
              <p:cNvGrpSpPr>
                <a:grpSpLocks/>
              </p:cNvGrpSpPr>
              <p:nvPr/>
            </p:nvGrpSpPr>
            <p:grpSpPr bwMode="auto">
              <a:xfrm>
                <a:off x="5614" y="8786"/>
                <a:ext cx="1026" cy="684"/>
                <a:chOff x="5614" y="8786"/>
                <a:chExt cx="1026" cy="684"/>
              </a:xfrm>
            </p:grpSpPr>
            <p:grpSp>
              <p:nvGrpSpPr>
                <p:cNvPr id="31880" name="Group 113"/>
                <p:cNvGrpSpPr>
                  <a:grpSpLocks/>
                </p:cNvGrpSpPr>
                <p:nvPr/>
              </p:nvGrpSpPr>
              <p:grpSpPr bwMode="auto">
                <a:xfrm>
                  <a:off x="5614" y="8786"/>
                  <a:ext cx="1026" cy="116"/>
                  <a:chOff x="5614" y="8786"/>
                  <a:chExt cx="1026" cy="116"/>
                </a:xfrm>
              </p:grpSpPr>
              <p:sp>
                <p:nvSpPr>
                  <p:cNvPr id="31891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5614" y="8832"/>
                    <a:ext cx="342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grpSp>
                <p:nvGrpSpPr>
                  <p:cNvPr id="31892" name="Group 115"/>
                  <p:cNvGrpSpPr>
                    <a:grpSpLocks/>
                  </p:cNvGrpSpPr>
                  <p:nvPr/>
                </p:nvGrpSpPr>
                <p:grpSpPr bwMode="auto">
                  <a:xfrm>
                    <a:off x="5954" y="8786"/>
                    <a:ext cx="344" cy="116"/>
                    <a:chOff x="4530" y="7417"/>
                    <a:chExt cx="344" cy="116"/>
                  </a:xfrm>
                </p:grpSpPr>
                <p:sp>
                  <p:nvSpPr>
                    <p:cNvPr id="31894" name="Line 1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31" y="7532"/>
                      <a:ext cx="342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31895" name="Line 1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31" y="7418"/>
                      <a:ext cx="342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31896" name="Line 11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873" y="7417"/>
                      <a:ext cx="1" cy="11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31897" name="Line 11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530" y="7418"/>
                      <a:ext cx="1" cy="11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</p:grpSp>
              <p:sp>
                <p:nvSpPr>
                  <p:cNvPr id="31893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6298" y="8842"/>
                    <a:ext cx="342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31881" name="Group 108"/>
                <p:cNvGrpSpPr>
                  <a:grpSpLocks/>
                </p:cNvGrpSpPr>
                <p:nvPr/>
              </p:nvGrpSpPr>
              <p:grpSpPr bwMode="auto">
                <a:xfrm>
                  <a:off x="6355" y="8843"/>
                  <a:ext cx="228" cy="627"/>
                  <a:chOff x="7267" y="6677"/>
                  <a:chExt cx="228" cy="627"/>
                </a:xfrm>
              </p:grpSpPr>
              <p:sp>
                <p:nvSpPr>
                  <p:cNvPr id="31887" name="Line 1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267" y="6962"/>
                    <a:ext cx="22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31888" name="Line 1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267" y="7019"/>
                    <a:ext cx="22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31889" name="Line 1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381" y="7019"/>
                    <a:ext cx="1" cy="28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31890" name="Line 1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381" y="6677"/>
                    <a:ext cx="1" cy="28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31882" name="Group 103"/>
                <p:cNvGrpSpPr>
                  <a:grpSpLocks/>
                </p:cNvGrpSpPr>
                <p:nvPr/>
              </p:nvGrpSpPr>
              <p:grpSpPr bwMode="auto">
                <a:xfrm>
                  <a:off x="5671" y="8843"/>
                  <a:ext cx="228" cy="627"/>
                  <a:chOff x="7267" y="6677"/>
                  <a:chExt cx="228" cy="627"/>
                </a:xfrm>
              </p:grpSpPr>
              <p:sp>
                <p:nvSpPr>
                  <p:cNvPr id="31883" name="Line 1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267" y="6962"/>
                    <a:ext cx="22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31884" name="Line 1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267" y="7019"/>
                    <a:ext cx="22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31885" name="Line 1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381" y="7019"/>
                    <a:ext cx="1" cy="28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31886" name="Line 1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381" y="6677"/>
                    <a:ext cx="1" cy="28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</p:grpSp>
          <p:grpSp>
            <p:nvGrpSpPr>
              <p:cNvPr id="31877" name="Group 99"/>
              <p:cNvGrpSpPr>
                <a:grpSpLocks/>
              </p:cNvGrpSpPr>
              <p:nvPr/>
            </p:nvGrpSpPr>
            <p:grpSpPr bwMode="auto">
              <a:xfrm>
                <a:off x="4360" y="9231"/>
                <a:ext cx="3363" cy="239"/>
                <a:chOff x="4360" y="9231"/>
                <a:chExt cx="3363" cy="239"/>
              </a:xfrm>
            </p:grpSpPr>
            <p:sp>
              <p:nvSpPr>
                <p:cNvPr id="31878" name="Line 101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6041" y="7788"/>
                  <a:ext cx="1" cy="336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1879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4645" y="9231"/>
                  <a:ext cx="228" cy="2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kumimoji="0" lang="en-US" altLang="pl-PL" sz="800" b="1" i="1">
                      <a:latin typeface="Times New Roman" pitchFamily="18" charset="0"/>
                      <a:cs typeface="Times New Roman" pitchFamily="18" charset="0"/>
                    </a:rPr>
                    <a:t>n</a:t>
                  </a:r>
                  <a:r>
                    <a:rPr kumimoji="0" lang="en-US" altLang="pl-PL" sz="800" b="1" i="1" baseline="-30000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endParaRPr kumimoji="0" lang="en-US" altLang="pl-PL" sz="2400">
                    <a:latin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31806" name="Sch_X2"/>
          <p:cNvGrpSpPr>
            <a:grpSpLocks/>
          </p:cNvGrpSpPr>
          <p:nvPr/>
        </p:nvGrpSpPr>
        <p:grpSpPr bwMode="auto">
          <a:xfrm>
            <a:off x="1830524" y="1776388"/>
            <a:ext cx="2135187" cy="614363"/>
            <a:chOff x="4360" y="7418"/>
            <a:chExt cx="3363" cy="969"/>
          </a:xfrm>
        </p:grpSpPr>
        <p:grpSp>
          <p:nvGrpSpPr>
            <p:cNvPr id="31842" name="Group 146"/>
            <p:cNvGrpSpPr>
              <a:grpSpLocks/>
            </p:cNvGrpSpPr>
            <p:nvPr/>
          </p:nvGrpSpPr>
          <p:grpSpPr bwMode="auto">
            <a:xfrm>
              <a:off x="6640" y="7703"/>
              <a:ext cx="1026" cy="116"/>
              <a:chOff x="6697" y="6620"/>
              <a:chExt cx="1026" cy="116"/>
            </a:xfrm>
          </p:grpSpPr>
          <p:sp>
            <p:nvSpPr>
              <p:cNvPr id="31867" name="Line 153"/>
              <p:cNvSpPr>
                <a:spLocks noChangeShapeType="1"/>
              </p:cNvSpPr>
              <p:nvPr/>
            </p:nvSpPr>
            <p:spPr bwMode="auto">
              <a:xfrm>
                <a:off x="6697" y="6677"/>
                <a:ext cx="34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grpSp>
            <p:nvGrpSpPr>
              <p:cNvPr id="31868" name="Group 148"/>
              <p:cNvGrpSpPr>
                <a:grpSpLocks/>
              </p:cNvGrpSpPr>
              <p:nvPr/>
            </p:nvGrpSpPr>
            <p:grpSpPr bwMode="auto">
              <a:xfrm>
                <a:off x="7037" y="6620"/>
                <a:ext cx="344" cy="116"/>
                <a:chOff x="4530" y="7417"/>
                <a:chExt cx="344" cy="116"/>
              </a:xfrm>
            </p:grpSpPr>
            <p:sp>
              <p:nvSpPr>
                <p:cNvPr id="31870" name="Line 152"/>
                <p:cNvSpPr>
                  <a:spLocks noChangeShapeType="1"/>
                </p:cNvSpPr>
                <p:nvPr/>
              </p:nvSpPr>
              <p:spPr bwMode="auto">
                <a:xfrm>
                  <a:off x="4531" y="7532"/>
                  <a:ext cx="342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1871" name="Line 151"/>
                <p:cNvSpPr>
                  <a:spLocks noChangeShapeType="1"/>
                </p:cNvSpPr>
                <p:nvPr/>
              </p:nvSpPr>
              <p:spPr bwMode="auto">
                <a:xfrm>
                  <a:off x="4531" y="7418"/>
                  <a:ext cx="342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1872" name="Line 150"/>
                <p:cNvSpPr>
                  <a:spLocks noChangeShapeType="1"/>
                </p:cNvSpPr>
                <p:nvPr/>
              </p:nvSpPr>
              <p:spPr bwMode="auto">
                <a:xfrm flipH="1">
                  <a:off x="4873" y="7417"/>
                  <a:ext cx="1" cy="1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1873" name="Line 149"/>
                <p:cNvSpPr>
                  <a:spLocks noChangeShapeType="1"/>
                </p:cNvSpPr>
                <p:nvPr/>
              </p:nvSpPr>
              <p:spPr bwMode="auto">
                <a:xfrm flipH="1">
                  <a:off x="4530" y="7418"/>
                  <a:ext cx="1" cy="1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31869" name="Line 147"/>
              <p:cNvSpPr>
                <a:spLocks noChangeShapeType="1"/>
              </p:cNvSpPr>
              <p:nvPr/>
            </p:nvSpPr>
            <p:spPr bwMode="auto">
              <a:xfrm>
                <a:off x="7381" y="6676"/>
                <a:ext cx="34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1843" name="Group 138"/>
            <p:cNvGrpSpPr>
              <a:grpSpLocks/>
            </p:cNvGrpSpPr>
            <p:nvPr/>
          </p:nvGrpSpPr>
          <p:grpSpPr bwMode="auto">
            <a:xfrm>
              <a:off x="5614" y="7692"/>
              <a:ext cx="1026" cy="116"/>
              <a:chOff x="6697" y="6620"/>
              <a:chExt cx="1026" cy="116"/>
            </a:xfrm>
          </p:grpSpPr>
          <p:sp>
            <p:nvSpPr>
              <p:cNvPr id="31860" name="Line 145"/>
              <p:cNvSpPr>
                <a:spLocks noChangeShapeType="1"/>
              </p:cNvSpPr>
              <p:nvPr/>
            </p:nvSpPr>
            <p:spPr bwMode="auto">
              <a:xfrm>
                <a:off x="6697" y="6677"/>
                <a:ext cx="34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grpSp>
            <p:nvGrpSpPr>
              <p:cNvPr id="31861" name="Group 140"/>
              <p:cNvGrpSpPr>
                <a:grpSpLocks/>
              </p:cNvGrpSpPr>
              <p:nvPr/>
            </p:nvGrpSpPr>
            <p:grpSpPr bwMode="auto">
              <a:xfrm>
                <a:off x="7037" y="6620"/>
                <a:ext cx="344" cy="116"/>
                <a:chOff x="4530" y="7417"/>
                <a:chExt cx="344" cy="116"/>
              </a:xfrm>
            </p:grpSpPr>
            <p:sp>
              <p:nvSpPr>
                <p:cNvPr id="31863" name="Line 144"/>
                <p:cNvSpPr>
                  <a:spLocks noChangeShapeType="1"/>
                </p:cNvSpPr>
                <p:nvPr/>
              </p:nvSpPr>
              <p:spPr bwMode="auto">
                <a:xfrm>
                  <a:off x="4531" y="7532"/>
                  <a:ext cx="342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1864" name="Line 143"/>
                <p:cNvSpPr>
                  <a:spLocks noChangeShapeType="1"/>
                </p:cNvSpPr>
                <p:nvPr/>
              </p:nvSpPr>
              <p:spPr bwMode="auto">
                <a:xfrm>
                  <a:off x="4531" y="7418"/>
                  <a:ext cx="342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1865" name="Line 142"/>
                <p:cNvSpPr>
                  <a:spLocks noChangeShapeType="1"/>
                </p:cNvSpPr>
                <p:nvPr/>
              </p:nvSpPr>
              <p:spPr bwMode="auto">
                <a:xfrm flipH="1">
                  <a:off x="4873" y="7417"/>
                  <a:ext cx="1" cy="1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1866" name="Line 141"/>
                <p:cNvSpPr>
                  <a:spLocks noChangeShapeType="1"/>
                </p:cNvSpPr>
                <p:nvPr/>
              </p:nvSpPr>
              <p:spPr bwMode="auto">
                <a:xfrm flipH="1">
                  <a:off x="4530" y="7418"/>
                  <a:ext cx="1" cy="1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31862" name="Line 139"/>
              <p:cNvSpPr>
                <a:spLocks noChangeShapeType="1"/>
              </p:cNvSpPr>
              <p:nvPr/>
            </p:nvSpPr>
            <p:spPr bwMode="auto">
              <a:xfrm>
                <a:off x="7381" y="6676"/>
                <a:ext cx="34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1844" name="Group 129"/>
            <p:cNvGrpSpPr>
              <a:grpSpLocks/>
            </p:cNvGrpSpPr>
            <p:nvPr/>
          </p:nvGrpSpPr>
          <p:grpSpPr bwMode="auto">
            <a:xfrm>
              <a:off x="4759" y="7692"/>
              <a:ext cx="855" cy="686"/>
              <a:chOff x="4759" y="7587"/>
              <a:chExt cx="855" cy="686"/>
            </a:xfrm>
          </p:grpSpPr>
          <p:sp>
            <p:nvSpPr>
              <p:cNvPr id="31852" name="Line 137"/>
              <p:cNvSpPr>
                <a:spLocks noChangeShapeType="1"/>
              </p:cNvSpPr>
              <p:nvPr/>
            </p:nvSpPr>
            <p:spPr bwMode="auto">
              <a:xfrm>
                <a:off x="4760" y="7645"/>
                <a:ext cx="22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grpSp>
            <p:nvGrpSpPr>
              <p:cNvPr id="31853" name="Group 132"/>
              <p:cNvGrpSpPr>
                <a:grpSpLocks/>
              </p:cNvGrpSpPr>
              <p:nvPr/>
            </p:nvGrpSpPr>
            <p:grpSpPr bwMode="auto">
              <a:xfrm>
                <a:off x="4987" y="7587"/>
                <a:ext cx="344" cy="116"/>
                <a:chOff x="4530" y="7417"/>
                <a:chExt cx="344" cy="116"/>
              </a:xfrm>
            </p:grpSpPr>
            <p:sp>
              <p:nvSpPr>
                <p:cNvPr id="31856" name="Line 136"/>
                <p:cNvSpPr>
                  <a:spLocks noChangeShapeType="1"/>
                </p:cNvSpPr>
                <p:nvPr/>
              </p:nvSpPr>
              <p:spPr bwMode="auto">
                <a:xfrm>
                  <a:off x="4531" y="7532"/>
                  <a:ext cx="342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1857" name="Line 135"/>
                <p:cNvSpPr>
                  <a:spLocks noChangeShapeType="1"/>
                </p:cNvSpPr>
                <p:nvPr/>
              </p:nvSpPr>
              <p:spPr bwMode="auto">
                <a:xfrm>
                  <a:off x="4531" y="7418"/>
                  <a:ext cx="342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1858" name="Line 134"/>
                <p:cNvSpPr>
                  <a:spLocks noChangeShapeType="1"/>
                </p:cNvSpPr>
                <p:nvPr/>
              </p:nvSpPr>
              <p:spPr bwMode="auto">
                <a:xfrm flipH="1">
                  <a:off x="4873" y="7417"/>
                  <a:ext cx="1" cy="1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1859" name="Line 133"/>
                <p:cNvSpPr>
                  <a:spLocks noChangeShapeType="1"/>
                </p:cNvSpPr>
                <p:nvPr/>
              </p:nvSpPr>
              <p:spPr bwMode="auto">
                <a:xfrm flipH="1">
                  <a:off x="4530" y="7418"/>
                  <a:ext cx="1" cy="1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31854" name="Line 131"/>
              <p:cNvSpPr>
                <a:spLocks noChangeShapeType="1"/>
              </p:cNvSpPr>
              <p:nvPr/>
            </p:nvSpPr>
            <p:spPr bwMode="auto">
              <a:xfrm>
                <a:off x="5329" y="7645"/>
                <a:ext cx="285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1855" name="Line 130"/>
              <p:cNvSpPr>
                <a:spLocks noChangeShapeType="1"/>
              </p:cNvSpPr>
              <p:nvPr/>
            </p:nvSpPr>
            <p:spPr bwMode="auto">
              <a:xfrm flipV="1">
                <a:off x="4759" y="7646"/>
                <a:ext cx="1" cy="6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1845" name="Group 125"/>
            <p:cNvGrpSpPr>
              <a:grpSpLocks/>
            </p:cNvGrpSpPr>
            <p:nvPr/>
          </p:nvGrpSpPr>
          <p:grpSpPr bwMode="auto">
            <a:xfrm>
              <a:off x="4987" y="7418"/>
              <a:ext cx="2328" cy="285"/>
              <a:chOff x="4987" y="7418"/>
              <a:chExt cx="2328" cy="285"/>
            </a:xfrm>
          </p:grpSpPr>
          <p:sp>
            <p:nvSpPr>
              <p:cNvPr id="31849" name="Text Box 128"/>
              <p:cNvSpPr txBox="1">
                <a:spLocks noChangeArrowheads="1"/>
              </p:cNvSpPr>
              <p:nvPr/>
            </p:nvSpPr>
            <p:spPr bwMode="auto">
              <a:xfrm>
                <a:off x="4987" y="7418"/>
                <a:ext cx="594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en-US" altLang="pl-PL" sz="1000" b="1" i="1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kumimoji="0" lang="en-US" altLang="pl-PL" sz="1000" b="1" i="1" baseline="-30000">
                    <a:latin typeface="Times New Roman" pitchFamily="18" charset="0"/>
                    <a:cs typeface="Times New Roman" pitchFamily="18" charset="0"/>
                  </a:rPr>
                  <a:t>2S</a:t>
                </a:r>
                <a:endParaRPr kumimoji="0" lang="en-US" altLang="pl-PL" sz="2400">
                  <a:latin typeface="Times New Roman" pitchFamily="18" charset="0"/>
                </a:endParaRPr>
              </a:p>
            </p:txBody>
          </p:sp>
          <p:sp>
            <p:nvSpPr>
              <p:cNvPr id="31850" name="Text Box 127"/>
              <p:cNvSpPr txBox="1">
                <a:spLocks noChangeArrowheads="1"/>
              </p:cNvSpPr>
              <p:nvPr/>
            </p:nvSpPr>
            <p:spPr bwMode="auto">
              <a:xfrm>
                <a:off x="6013" y="7418"/>
                <a:ext cx="594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en-US" altLang="pl-PL" sz="1000" b="1" i="1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kumimoji="0" lang="en-US" altLang="pl-PL" sz="1000" b="1" i="1" baseline="-30000">
                    <a:latin typeface="Times New Roman" pitchFamily="18" charset="0"/>
                    <a:cs typeface="Times New Roman" pitchFamily="18" charset="0"/>
                  </a:rPr>
                  <a:t>1La</a:t>
                </a:r>
                <a:endParaRPr kumimoji="0" lang="en-US" altLang="pl-PL" sz="2400">
                  <a:latin typeface="Times New Roman" pitchFamily="18" charset="0"/>
                </a:endParaRPr>
              </a:p>
            </p:txBody>
          </p:sp>
          <p:sp>
            <p:nvSpPr>
              <p:cNvPr id="31851" name="Text Box 126"/>
              <p:cNvSpPr txBox="1">
                <a:spLocks noChangeArrowheads="1"/>
              </p:cNvSpPr>
              <p:nvPr/>
            </p:nvSpPr>
            <p:spPr bwMode="auto">
              <a:xfrm>
                <a:off x="6721" y="7418"/>
                <a:ext cx="594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en-US" altLang="pl-PL" sz="1000" b="1" i="1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kumimoji="0" lang="en-US" altLang="pl-PL" sz="1000" b="1" i="1" baseline="-30000">
                    <a:latin typeface="Times New Roman" pitchFamily="18" charset="0"/>
                    <a:cs typeface="Times New Roman" pitchFamily="18" charset="0"/>
                  </a:rPr>
                  <a:t>1Lb</a:t>
                </a:r>
                <a:endParaRPr kumimoji="0" lang="en-US" altLang="pl-PL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1846" name="Group 122"/>
            <p:cNvGrpSpPr>
              <a:grpSpLocks/>
            </p:cNvGrpSpPr>
            <p:nvPr/>
          </p:nvGrpSpPr>
          <p:grpSpPr bwMode="auto">
            <a:xfrm>
              <a:off x="4360" y="8159"/>
              <a:ext cx="3363" cy="228"/>
              <a:chOff x="4360" y="8159"/>
              <a:chExt cx="3363" cy="228"/>
            </a:xfrm>
          </p:grpSpPr>
          <p:sp>
            <p:nvSpPr>
              <p:cNvPr id="31847" name="Line 124"/>
              <p:cNvSpPr>
                <a:spLocks noChangeShapeType="1"/>
              </p:cNvSpPr>
              <p:nvPr/>
            </p:nvSpPr>
            <p:spPr bwMode="auto">
              <a:xfrm rot="16200000" flipH="1">
                <a:off x="6041" y="6705"/>
                <a:ext cx="1" cy="336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1848" name="Text Box 123"/>
              <p:cNvSpPr txBox="1">
                <a:spLocks noChangeArrowheads="1"/>
              </p:cNvSpPr>
              <p:nvPr/>
            </p:nvSpPr>
            <p:spPr bwMode="auto">
              <a:xfrm>
                <a:off x="5101" y="8159"/>
                <a:ext cx="228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en-US" altLang="pl-PL" sz="800" b="1" i="1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kumimoji="0" lang="en-US" altLang="pl-PL" sz="800" b="1" i="1" baseline="-3000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altLang="pl-PL" sz="24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63" name="Sch_X1"/>
          <p:cNvGrpSpPr>
            <a:grpSpLocks/>
          </p:cNvGrpSpPr>
          <p:nvPr/>
        </p:nvGrpSpPr>
        <p:grpSpPr bwMode="auto">
          <a:xfrm>
            <a:off x="1565411" y="1052488"/>
            <a:ext cx="2400300" cy="666750"/>
            <a:chOff x="1012825" y="1433513"/>
            <a:chExt cx="2400300" cy="666750"/>
          </a:xfrm>
        </p:grpSpPr>
        <p:sp>
          <p:nvSpPr>
            <p:cNvPr id="31786" name="Txt_E1_1"/>
            <p:cNvSpPr txBox="1">
              <a:spLocks noChangeArrowheads="1"/>
            </p:cNvSpPr>
            <p:nvPr/>
          </p:nvSpPr>
          <p:spPr bwMode="auto">
            <a:xfrm>
              <a:off x="1012825" y="1795463"/>
              <a:ext cx="195263" cy="179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000" b="1" i="1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kumimoji="0" lang="en-US" altLang="pl-PL" sz="1000" b="1" i="1" baseline="-30000"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grpSp>
          <p:nvGrpSpPr>
            <p:cNvPr id="31787" name="Sch_X1"/>
            <p:cNvGrpSpPr>
              <a:grpSpLocks/>
            </p:cNvGrpSpPr>
            <p:nvPr/>
          </p:nvGrpSpPr>
          <p:grpSpPr bwMode="auto">
            <a:xfrm>
              <a:off x="1187450" y="1433513"/>
              <a:ext cx="2225675" cy="666750"/>
              <a:chOff x="1187450" y="1433513"/>
              <a:chExt cx="2225675" cy="666750"/>
            </a:xfrm>
          </p:grpSpPr>
          <p:grpSp>
            <p:nvGrpSpPr>
              <p:cNvPr id="12" name="Sch_X1"/>
              <p:cNvGrpSpPr>
                <a:grpSpLocks/>
              </p:cNvGrpSpPr>
              <p:nvPr/>
            </p:nvGrpSpPr>
            <p:grpSpPr bwMode="auto">
              <a:xfrm>
                <a:off x="1187450" y="1433513"/>
                <a:ext cx="2225675" cy="650875"/>
                <a:chOff x="4217" y="6278"/>
                <a:chExt cx="3506" cy="1026"/>
              </a:xfrm>
            </p:grpSpPr>
            <p:grpSp>
              <p:nvGrpSpPr>
                <p:cNvPr id="31790" name="Group 91"/>
                <p:cNvGrpSpPr>
                  <a:grpSpLocks/>
                </p:cNvGrpSpPr>
                <p:nvPr/>
              </p:nvGrpSpPr>
              <p:grpSpPr bwMode="auto">
                <a:xfrm>
                  <a:off x="4217" y="6677"/>
                  <a:ext cx="285" cy="627"/>
                  <a:chOff x="4217" y="6677"/>
                  <a:chExt cx="285" cy="627"/>
                </a:xfrm>
              </p:grpSpPr>
              <p:grpSp>
                <p:nvGrpSpPr>
                  <p:cNvPr id="31836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4217" y="6848"/>
                    <a:ext cx="285" cy="285"/>
                    <a:chOff x="4788" y="8892"/>
                    <a:chExt cx="342" cy="341"/>
                  </a:xfrm>
                </p:grpSpPr>
                <p:sp>
                  <p:nvSpPr>
                    <p:cNvPr id="31839" name="Oval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88" y="8892"/>
                      <a:ext cx="342" cy="341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/>
                        <a:buChar char="z"/>
                        <a:defRPr kumimoji="1" sz="27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/>
                        <a:buChar char="y"/>
                        <a:defRPr kumimoji="1" sz="23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/>
                        <a:buChar char="x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Char char="•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kumimoji="0" lang="pl-PL" altLang="pl-PL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31840" name="Arc 96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4845" y="9063"/>
                      <a:ext cx="114" cy="57"/>
                    </a:xfrm>
                    <a:custGeom>
                      <a:avLst/>
                      <a:gdLst>
                        <a:gd name="T0" fmla="*/ 0 w 43200"/>
                        <a:gd name="T1" fmla="*/ 0 h 22519"/>
                        <a:gd name="T2" fmla="*/ 0 w 43200"/>
                        <a:gd name="T3" fmla="*/ 0 h 22519"/>
                        <a:gd name="T4" fmla="*/ 0 w 43200"/>
                        <a:gd name="T5" fmla="*/ 0 h 22519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22519"/>
                        <a:gd name="T11" fmla="*/ 43200 w 43200"/>
                        <a:gd name="T12" fmla="*/ 22519 h 22519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22519" fill="none" extrusionOk="0">
                          <a:moveTo>
                            <a:pt x="19" y="22519"/>
                          </a:moveTo>
                          <a:cubicBezTo>
                            <a:pt x="6" y="22212"/>
                            <a:pt x="0" y="21906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</a:path>
                        <a:path w="43200" h="22519" stroke="0" extrusionOk="0">
                          <a:moveTo>
                            <a:pt x="19" y="22519"/>
                          </a:moveTo>
                          <a:cubicBezTo>
                            <a:pt x="6" y="22212"/>
                            <a:pt x="0" y="21906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  <a:lnTo>
                            <a:pt x="21600" y="21600"/>
                          </a:lnTo>
                          <a:lnTo>
                            <a:pt x="19" y="22519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31841" name="Arc 95"/>
                    <p:cNvSpPr>
                      <a:spLocks/>
                    </p:cNvSpPr>
                    <p:nvPr/>
                  </p:nvSpPr>
                  <p:spPr bwMode="auto">
                    <a:xfrm flipH="1">
                      <a:off x="4959" y="9006"/>
                      <a:ext cx="114" cy="69"/>
                    </a:xfrm>
                    <a:custGeom>
                      <a:avLst/>
                      <a:gdLst>
                        <a:gd name="T0" fmla="*/ 0 w 43200"/>
                        <a:gd name="T1" fmla="*/ 0 h 22519"/>
                        <a:gd name="T2" fmla="*/ 0 w 43200"/>
                        <a:gd name="T3" fmla="*/ 0 h 22519"/>
                        <a:gd name="T4" fmla="*/ 0 w 43200"/>
                        <a:gd name="T5" fmla="*/ 0 h 22519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22519"/>
                        <a:gd name="T11" fmla="*/ 43200 w 43200"/>
                        <a:gd name="T12" fmla="*/ 22519 h 22519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22519" fill="none" extrusionOk="0">
                          <a:moveTo>
                            <a:pt x="19" y="22519"/>
                          </a:moveTo>
                          <a:cubicBezTo>
                            <a:pt x="6" y="22212"/>
                            <a:pt x="0" y="21906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</a:path>
                        <a:path w="43200" h="22519" stroke="0" extrusionOk="0">
                          <a:moveTo>
                            <a:pt x="19" y="22519"/>
                          </a:moveTo>
                          <a:cubicBezTo>
                            <a:pt x="6" y="22212"/>
                            <a:pt x="0" y="21906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  <a:lnTo>
                            <a:pt x="21600" y="21600"/>
                          </a:lnTo>
                          <a:lnTo>
                            <a:pt x="19" y="22519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</p:grpSp>
              <p:sp>
                <p:nvSpPr>
                  <p:cNvPr id="31837" name="Line 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0" y="7133"/>
                    <a:ext cx="1" cy="17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31838" name="Line 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0" y="6677"/>
                    <a:ext cx="1" cy="17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13" name="Group 85"/>
                <p:cNvGrpSpPr>
                  <a:grpSpLocks/>
                </p:cNvGrpSpPr>
                <p:nvPr/>
              </p:nvGrpSpPr>
              <p:grpSpPr bwMode="auto">
                <a:xfrm>
                  <a:off x="4645" y="6278"/>
                  <a:ext cx="2850" cy="285"/>
                  <a:chOff x="4645" y="6278"/>
                  <a:chExt cx="2850" cy="285"/>
                </a:xfrm>
              </p:grpSpPr>
              <p:sp>
                <p:nvSpPr>
                  <p:cNvPr id="31831" name="Text Box 9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45" y="6278"/>
                    <a:ext cx="399" cy="2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z"/>
                      <a:defRPr kumimoji="1" sz="27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y"/>
                      <a:defRPr kumimoji="1" sz="23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x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kumimoji="0" lang="en-US" altLang="pl-PL" sz="1000" b="1" i="1">
                        <a:latin typeface="Times New Roman" pitchFamily="18" charset="0"/>
                        <a:cs typeface="Times New Roman" pitchFamily="18" charset="0"/>
                      </a:rPr>
                      <a:t>X</a:t>
                    </a:r>
                    <a:r>
                      <a:rPr kumimoji="0" lang="en-US" altLang="pl-PL" sz="1000" b="1" i="1" baseline="-30000">
                        <a:latin typeface="Times New Roman" pitchFamily="18" charset="0"/>
                        <a:cs typeface="Times New Roman" pitchFamily="18" charset="0"/>
                      </a:rPr>
                      <a:t>G</a:t>
                    </a:r>
                    <a:endParaRPr kumimoji="0" lang="en-US" altLang="pl-PL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1832" name="Text Box 8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34" y="6278"/>
                    <a:ext cx="309" cy="2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z"/>
                      <a:defRPr kumimoji="1" sz="27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y"/>
                      <a:defRPr kumimoji="1" sz="23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x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kumimoji="0" lang="en-US" altLang="pl-PL" sz="1000" b="1" i="1">
                        <a:latin typeface="Times New Roman" pitchFamily="18" charset="0"/>
                        <a:cs typeface="Times New Roman" pitchFamily="18" charset="0"/>
                      </a:rPr>
                      <a:t>X</a:t>
                    </a:r>
                    <a:r>
                      <a:rPr kumimoji="0" lang="en-US" altLang="pl-PL" sz="1000" b="1" i="1" baseline="-30000">
                        <a:latin typeface="Times New Roman" pitchFamily="18" charset="0"/>
                        <a:cs typeface="Times New Roman" pitchFamily="18" charset="0"/>
                      </a:rPr>
                      <a:t>S</a:t>
                    </a:r>
                    <a:endParaRPr kumimoji="0" lang="en-US" altLang="pl-PL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1833" name="Text Box 8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27" y="6278"/>
                    <a:ext cx="342" cy="2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z"/>
                      <a:defRPr kumimoji="1" sz="27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y"/>
                      <a:defRPr kumimoji="1" sz="23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x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kumimoji="0" lang="en-US" altLang="pl-PL" sz="1000" b="1" i="1">
                        <a:latin typeface="Times New Roman" pitchFamily="18" charset="0"/>
                        <a:cs typeface="Times New Roman" pitchFamily="18" charset="0"/>
                      </a:rPr>
                      <a:t>Z</a:t>
                    </a:r>
                    <a:r>
                      <a:rPr kumimoji="0" lang="en-US" altLang="pl-PL" sz="1000" b="1" i="1" baseline="-30000">
                        <a:latin typeface="Times New Roman" pitchFamily="18" charset="0"/>
                        <a:cs typeface="Times New Roman" pitchFamily="18" charset="0"/>
                      </a:rPr>
                      <a:t>1La</a:t>
                    </a:r>
                    <a:endParaRPr kumimoji="0" lang="en-US" altLang="pl-PL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1834" name="Text Box 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63" y="6278"/>
                    <a:ext cx="432" cy="2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z"/>
                      <a:defRPr kumimoji="1" sz="27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y"/>
                      <a:defRPr kumimoji="1" sz="23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x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kumimoji="0" lang="en-US" altLang="pl-PL" sz="1000" b="1" i="1">
                        <a:latin typeface="Times New Roman" pitchFamily="18" charset="0"/>
                        <a:cs typeface="Times New Roman" pitchFamily="18" charset="0"/>
                      </a:rPr>
                      <a:t>Z</a:t>
                    </a:r>
                    <a:r>
                      <a:rPr kumimoji="0" lang="en-US" altLang="pl-PL" sz="1000" b="1" i="1" baseline="-30000">
                        <a:latin typeface="Times New Roman" pitchFamily="18" charset="0"/>
                        <a:cs typeface="Times New Roman" pitchFamily="18" charset="0"/>
                      </a:rPr>
                      <a:t>1Lb</a:t>
                    </a:r>
                    <a:endParaRPr kumimoji="0" lang="en-US" altLang="pl-PL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1835" name="Text Box 8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71" y="6278"/>
                    <a:ext cx="309" cy="2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z"/>
                      <a:defRPr kumimoji="1" sz="27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y"/>
                      <a:defRPr kumimoji="1" sz="23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x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kumimoji="0" lang="en-US" altLang="pl-PL" sz="1000" b="1" i="1">
                        <a:latin typeface="Times New Roman" pitchFamily="18" charset="0"/>
                        <a:cs typeface="Times New Roman" pitchFamily="18" charset="0"/>
                      </a:rPr>
                      <a:t>X</a:t>
                    </a:r>
                    <a:r>
                      <a:rPr kumimoji="0" lang="en-US" altLang="pl-PL" sz="1000" b="1" i="1" baseline="-30000">
                        <a:latin typeface="Times New Roman" pitchFamily="18" charset="0"/>
                        <a:cs typeface="Times New Roman" pitchFamily="18" charset="0"/>
                      </a:rPr>
                      <a:t>T</a:t>
                    </a:r>
                    <a:endParaRPr kumimoji="0" lang="en-US" altLang="pl-PL" sz="2400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14" name="Group 82"/>
                <p:cNvGrpSpPr>
                  <a:grpSpLocks/>
                </p:cNvGrpSpPr>
                <p:nvPr/>
              </p:nvGrpSpPr>
              <p:grpSpPr bwMode="auto">
                <a:xfrm>
                  <a:off x="4360" y="7065"/>
                  <a:ext cx="3363" cy="229"/>
                  <a:chOff x="4360" y="7065"/>
                  <a:chExt cx="3363" cy="229"/>
                </a:xfrm>
              </p:grpSpPr>
              <p:sp>
                <p:nvSpPr>
                  <p:cNvPr id="31829" name="Line 84"/>
                  <p:cNvSpPr>
                    <a:spLocks noChangeShapeType="1"/>
                  </p:cNvSpPr>
                  <p:nvPr/>
                </p:nvSpPr>
                <p:spPr bwMode="auto">
                  <a:xfrm rot="16200000" flipH="1">
                    <a:off x="6041" y="5612"/>
                    <a:ext cx="1" cy="336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31830" name="Text Box 8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01" y="7065"/>
                    <a:ext cx="228" cy="2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z"/>
                      <a:defRPr kumimoji="1" sz="27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y"/>
                      <a:defRPr kumimoji="1" sz="23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x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kumimoji="0" lang="en-US" altLang="pl-PL" sz="800" b="1" i="1">
                        <a:latin typeface="Times New Roman" pitchFamily="18" charset="0"/>
                        <a:cs typeface="Times New Roman" pitchFamily="18" charset="0"/>
                      </a:rPr>
                      <a:t>n</a:t>
                    </a:r>
                    <a:r>
                      <a:rPr kumimoji="0" lang="en-US" altLang="pl-PL" sz="800" b="1" i="1" baseline="-3000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kumimoji="0" lang="en-US" altLang="pl-PL" sz="2400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15" name="Group 46"/>
                <p:cNvGrpSpPr>
                  <a:grpSpLocks/>
                </p:cNvGrpSpPr>
                <p:nvPr/>
              </p:nvGrpSpPr>
              <p:grpSpPr bwMode="auto">
                <a:xfrm>
                  <a:off x="4359" y="6620"/>
                  <a:ext cx="3307" cy="117"/>
                  <a:chOff x="4359" y="6620"/>
                  <a:chExt cx="3307" cy="117"/>
                </a:xfrm>
              </p:grpSpPr>
              <p:sp>
                <p:nvSpPr>
                  <p:cNvPr id="31794" name="Oval 81"/>
                  <p:cNvSpPr>
                    <a:spLocks noChangeArrowheads="1"/>
                  </p:cNvSpPr>
                  <p:nvPr/>
                </p:nvSpPr>
                <p:spPr bwMode="auto">
                  <a:xfrm>
                    <a:off x="6642" y="6629"/>
                    <a:ext cx="57" cy="57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z"/>
                      <a:defRPr kumimoji="1" sz="27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y"/>
                      <a:defRPr kumimoji="1" sz="23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x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kumimoji="0" lang="pl-PL" altLang="pl-PL" sz="2400"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31795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4359" y="6620"/>
                    <a:ext cx="3307" cy="117"/>
                    <a:chOff x="4359" y="6620"/>
                    <a:chExt cx="3307" cy="117"/>
                  </a:xfrm>
                </p:grpSpPr>
                <p:sp>
                  <p:nvSpPr>
                    <p:cNvPr id="31796" name="Line 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59" y="6666"/>
                      <a:ext cx="228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grpSp>
                  <p:nvGrpSpPr>
                    <p:cNvPr id="31797" name="Group 7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86" y="6620"/>
                      <a:ext cx="344" cy="116"/>
                      <a:chOff x="4530" y="7417"/>
                      <a:chExt cx="344" cy="116"/>
                    </a:xfrm>
                  </p:grpSpPr>
                  <p:sp>
                    <p:nvSpPr>
                      <p:cNvPr id="31825" name="Line 7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31" y="7532"/>
                        <a:ext cx="342" cy="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l-PL"/>
                      </a:p>
                    </p:txBody>
                  </p:sp>
                  <p:sp>
                    <p:nvSpPr>
                      <p:cNvPr id="31826" name="Line 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31" y="7418"/>
                        <a:ext cx="342" cy="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l-PL"/>
                      </a:p>
                    </p:txBody>
                  </p:sp>
                  <p:sp>
                    <p:nvSpPr>
                      <p:cNvPr id="31827" name="Line 7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873" y="7417"/>
                        <a:ext cx="1" cy="11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l-PL"/>
                      </a:p>
                    </p:txBody>
                  </p:sp>
                  <p:sp>
                    <p:nvSpPr>
                      <p:cNvPr id="31828" name="Line 7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530" y="7418"/>
                        <a:ext cx="1" cy="11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l-PL"/>
                      </a:p>
                    </p:txBody>
                  </p:sp>
                </p:grpSp>
                <p:sp>
                  <p:nvSpPr>
                    <p:cNvPr id="31798" name="Line 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30" y="6677"/>
                      <a:ext cx="171" cy="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grpSp>
                  <p:nvGrpSpPr>
                    <p:cNvPr id="31799" name="Group 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00" y="6621"/>
                      <a:ext cx="344" cy="116"/>
                      <a:chOff x="4530" y="7417"/>
                      <a:chExt cx="344" cy="116"/>
                    </a:xfrm>
                  </p:grpSpPr>
                  <p:sp>
                    <p:nvSpPr>
                      <p:cNvPr id="31821" name="Line 7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31" y="7532"/>
                        <a:ext cx="342" cy="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l-PL"/>
                      </a:p>
                    </p:txBody>
                  </p:sp>
                  <p:sp>
                    <p:nvSpPr>
                      <p:cNvPr id="31822" name="Line 7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31" y="7418"/>
                        <a:ext cx="342" cy="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l-PL"/>
                      </a:p>
                    </p:txBody>
                  </p:sp>
                  <p:sp>
                    <p:nvSpPr>
                      <p:cNvPr id="31823" name="Line 7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873" y="7417"/>
                        <a:ext cx="1" cy="11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l-PL"/>
                      </a:p>
                    </p:txBody>
                  </p:sp>
                  <p:sp>
                    <p:nvSpPr>
                      <p:cNvPr id="31824" name="Line 7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530" y="7418"/>
                        <a:ext cx="1" cy="11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l-PL"/>
                      </a:p>
                    </p:txBody>
                  </p:sp>
                </p:grpSp>
                <p:sp>
                  <p:nvSpPr>
                    <p:cNvPr id="31800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43" y="6677"/>
                      <a:ext cx="171" cy="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grpSp>
                  <p:nvGrpSpPr>
                    <p:cNvPr id="31801" name="Group 6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613" y="6621"/>
                      <a:ext cx="344" cy="116"/>
                      <a:chOff x="4530" y="7417"/>
                      <a:chExt cx="344" cy="116"/>
                    </a:xfrm>
                  </p:grpSpPr>
                  <p:sp>
                    <p:nvSpPr>
                      <p:cNvPr id="31817" name="Line 6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31" y="7532"/>
                        <a:ext cx="342" cy="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l-PL"/>
                      </a:p>
                    </p:txBody>
                  </p:sp>
                  <p:sp>
                    <p:nvSpPr>
                      <p:cNvPr id="31818" name="Line 6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31" y="7418"/>
                        <a:ext cx="342" cy="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l-PL"/>
                      </a:p>
                    </p:txBody>
                  </p:sp>
                  <p:sp>
                    <p:nvSpPr>
                      <p:cNvPr id="31819" name="Line 6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873" y="7417"/>
                        <a:ext cx="1" cy="11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l-PL"/>
                      </a:p>
                    </p:txBody>
                  </p:sp>
                  <p:sp>
                    <p:nvSpPr>
                      <p:cNvPr id="31820" name="Line 6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530" y="7418"/>
                        <a:ext cx="1" cy="11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l-PL"/>
                      </a:p>
                    </p:txBody>
                  </p:sp>
                </p:grpSp>
                <p:sp>
                  <p:nvSpPr>
                    <p:cNvPr id="31802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956" y="6677"/>
                      <a:ext cx="171" cy="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grpSp>
                  <p:nvGrpSpPr>
                    <p:cNvPr id="31803" name="Group 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125" y="6621"/>
                      <a:ext cx="344" cy="116"/>
                      <a:chOff x="4530" y="7417"/>
                      <a:chExt cx="344" cy="116"/>
                    </a:xfrm>
                  </p:grpSpPr>
                  <p:sp>
                    <p:nvSpPr>
                      <p:cNvPr id="31813" name="Line 6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31" y="7532"/>
                        <a:ext cx="342" cy="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l-PL"/>
                      </a:p>
                    </p:txBody>
                  </p:sp>
                  <p:sp>
                    <p:nvSpPr>
                      <p:cNvPr id="31814" name="Line 6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31" y="7418"/>
                        <a:ext cx="342" cy="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l-PL"/>
                      </a:p>
                    </p:txBody>
                  </p:sp>
                  <p:sp>
                    <p:nvSpPr>
                      <p:cNvPr id="31815" name="Line 5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873" y="7417"/>
                        <a:ext cx="1" cy="11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l-PL"/>
                      </a:p>
                    </p:txBody>
                  </p:sp>
                  <p:sp>
                    <p:nvSpPr>
                      <p:cNvPr id="31816" name="Line 5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530" y="7418"/>
                        <a:ext cx="1" cy="11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l-PL"/>
                      </a:p>
                    </p:txBody>
                  </p:sp>
                </p:grpSp>
                <p:grpSp>
                  <p:nvGrpSpPr>
                    <p:cNvPr id="31804" name="Group 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640" y="6620"/>
                      <a:ext cx="1026" cy="116"/>
                      <a:chOff x="6697" y="6620"/>
                      <a:chExt cx="1026" cy="116"/>
                    </a:xfrm>
                  </p:grpSpPr>
                  <p:sp>
                    <p:nvSpPr>
                      <p:cNvPr id="17" name="Line 5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697" y="6666"/>
                        <a:ext cx="342" cy="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l-PL"/>
                      </a:p>
                    </p:txBody>
                  </p:sp>
                  <p:grpSp>
                    <p:nvGrpSpPr>
                      <p:cNvPr id="31807" name="Group 5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037" y="6620"/>
                        <a:ext cx="344" cy="116"/>
                        <a:chOff x="4530" y="7417"/>
                        <a:chExt cx="344" cy="116"/>
                      </a:xfrm>
                    </p:grpSpPr>
                    <p:sp>
                      <p:nvSpPr>
                        <p:cNvPr id="31809" name="Line 5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531" y="7532"/>
                          <a:ext cx="342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pl-PL"/>
                        </a:p>
                      </p:txBody>
                    </p:sp>
                    <p:sp>
                      <p:nvSpPr>
                        <p:cNvPr id="31810" name="Line 5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531" y="7418"/>
                          <a:ext cx="342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pl-PL"/>
                        </a:p>
                      </p:txBody>
                    </p:sp>
                    <p:sp>
                      <p:nvSpPr>
                        <p:cNvPr id="31811" name="Line 5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873" y="7417"/>
                          <a:ext cx="1" cy="11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pl-PL"/>
                        </a:p>
                      </p:txBody>
                    </p:sp>
                    <p:sp>
                      <p:nvSpPr>
                        <p:cNvPr id="31812" name="Line 5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530" y="7418"/>
                          <a:ext cx="1" cy="11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pl-PL"/>
                        </a:p>
                      </p:txBody>
                    </p:sp>
                  </p:grpSp>
                  <p:sp>
                    <p:nvSpPr>
                      <p:cNvPr id="31808" name="Line 5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381" y="6676"/>
                        <a:ext cx="342" cy="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l-PL"/>
                      </a:p>
                    </p:txBody>
                  </p:sp>
                </p:grpSp>
                <p:sp>
                  <p:nvSpPr>
                    <p:cNvPr id="31805" name="Line 4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469" y="6666"/>
                      <a:ext cx="228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</p:grpSp>
            </p:grpSp>
          </p:grpSp>
          <p:sp>
            <p:nvSpPr>
              <p:cNvPr id="31789" name="Oval 44"/>
              <p:cNvSpPr>
                <a:spLocks noChangeArrowheads="1"/>
              </p:cNvSpPr>
              <p:nvPr/>
            </p:nvSpPr>
            <p:spPr bwMode="auto">
              <a:xfrm>
                <a:off x="2709863" y="2065338"/>
                <a:ext cx="36512" cy="3492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31777" name="Prądy_IC"/>
          <p:cNvGrpSpPr>
            <a:grpSpLocks/>
          </p:cNvGrpSpPr>
          <p:nvPr/>
        </p:nvGrpSpPr>
        <p:grpSpPr bwMode="auto">
          <a:xfrm>
            <a:off x="2084524" y="1697013"/>
            <a:ext cx="1736725" cy="1338263"/>
            <a:chOff x="1531938" y="2078038"/>
            <a:chExt cx="1736725" cy="1338262"/>
          </a:xfrm>
        </p:grpSpPr>
        <p:grpSp>
          <p:nvGrpSpPr>
            <p:cNvPr id="31954" name="Prądy_IC_I2"/>
            <p:cNvGrpSpPr>
              <a:grpSpLocks/>
            </p:cNvGrpSpPr>
            <p:nvPr/>
          </p:nvGrpSpPr>
          <p:grpSpPr bwMode="auto">
            <a:xfrm>
              <a:off x="1531938" y="2078038"/>
              <a:ext cx="1736725" cy="1338262"/>
              <a:chOff x="1531938" y="2078038"/>
              <a:chExt cx="1736725" cy="1338262"/>
            </a:xfrm>
          </p:grpSpPr>
          <p:cxnSp>
            <p:nvCxnSpPr>
              <p:cNvPr id="31956" name="AutoShape 41"/>
              <p:cNvCxnSpPr>
                <a:cxnSpLocks noChangeShapeType="1"/>
              </p:cNvCxnSpPr>
              <p:nvPr/>
            </p:nvCxnSpPr>
            <p:spPr bwMode="auto">
              <a:xfrm flipV="1">
                <a:off x="2725738" y="2838450"/>
                <a:ext cx="0" cy="107950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31957" name="Prąd_I2"/>
              <p:cNvGrpSpPr>
                <a:grpSpLocks/>
              </p:cNvGrpSpPr>
              <p:nvPr/>
            </p:nvGrpSpPr>
            <p:grpSpPr bwMode="auto">
              <a:xfrm>
                <a:off x="1531938" y="2078038"/>
                <a:ext cx="1736725" cy="1338262"/>
                <a:chOff x="4759" y="7292"/>
                <a:chExt cx="2736" cy="2110"/>
              </a:xfrm>
            </p:grpSpPr>
            <p:cxnSp>
              <p:nvCxnSpPr>
                <p:cNvPr id="31958" name="AutoShape 40"/>
                <p:cNvCxnSpPr>
                  <a:cxnSpLocks noChangeShapeType="1"/>
                </p:cNvCxnSpPr>
                <p:nvPr/>
              </p:nvCxnSpPr>
              <p:spPr bwMode="auto">
                <a:xfrm>
                  <a:off x="5557" y="7748"/>
                  <a:ext cx="171" cy="1"/>
                </a:xfrm>
                <a:prstGeom prst="straightConnector1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959" name="AutoShape 39"/>
                <p:cNvCxnSpPr>
                  <a:cxnSpLocks noChangeShapeType="1"/>
                </p:cNvCxnSpPr>
                <p:nvPr/>
              </p:nvCxnSpPr>
              <p:spPr bwMode="auto">
                <a:xfrm flipV="1">
                  <a:off x="6811" y="9231"/>
                  <a:ext cx="1" cy="171"/>
                </a:xfrm>
                <a:prstGeom prst="straightConnector1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960" name="AutoShape 38"/>
                <p:cNvCxnSpPr>
                  <a:cxnSpLocks noChangeShapeType="1"/>
                </p:cNvCxnSpPr>
                <p:nvPr/>
              </p:nvCxnSpPr>
              <p:spPr bwMode="auto">
                <a:xfrm flipV="1">
                  <a:off x="7494" y="9231"/>
                  <a:ext cx="1" cy="171"/>
                </a:xfrm>
                <a:prstGeom prst="straightConnector1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961" name="AutoShape 37"/>
                <p:cNvCxnSpPr>
                  <a:cxnSpLocks noChangeShapeType="1"/>
                </p:cNvCxnSpPr>
                <p:nvPr/>
              </p:nvCxnSpPr>
              <p:spPr bwMode="auto">
                <a:xfrm flipV="1">
                  <a:off x="6469" y="9231"/>
                  <a:ext cx="1" cy="171"/>
                </a:xfrm>
                <a:prstGeom prst="straightConnector1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962" name="AutoShape 36"/>
                <p:cNvCxnSpPr>
                  <a:cxnSpLocks noChangeShapeType="1"/>
                </p:cNvCxnSpPr>
                <p:nvPr/>
              </p:nvCxnSpPr>
              <p:spPr bwMode="auto">
                <a:xfrm flipV="1">
                  <a:off x="5784" y="9231"/>
                  <a:ext cx="1" cy="171"/>
                </a:xfrm>
                <a:prstGeom prst="straightConnector1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963" name="AutoShape 35"/>
                <p:cNvCxnSpPr>
                  <a:cxnSpLocks noChangeShapeType="1"/>
                </p:cNvCxnSpPr>
                <p:nvPr/>
              </p:nvCxnSpPr>
              <p:spPr bwMode="auto">
                <a:xfrm flipV="1">
                  <a:off x="4759" y="7977"/>
                  <a:ext cx="1" cy="171"/>
                </a:xfrm>
                <a:prstGeom prst="straightConnector1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964" name="AutoShape 34"/>
                <p:cNvCxnSpPr>
                  <a:cxnSpLocks noChangeShapeType="1"/>
                </p:cNvCxnSpPr>
                <p:nvPr/>
              </p:nvCxnSpPr>
              <p:spPr bwMode="auto">
                <a:xfrm flipV="1">
                  <a:off x="6640" y="7464"/>
                  <a:ext cx="1" cy="171"/>
                </a:xfrm>
                <a:prstGeom prst="straightConnector1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965" name="AutoShape 33"/>
                <p:cNvCxnSpPr>
                  <a:cxnSpLocks noChangeShapeType="1"/>
                </p:cNvCxnSpPr>
                <p:nvPr/>
              </p:nvCxnSpPr>
              <p:spPr bwMode="auto">
                <a:xfrm flipH="1">
                  <a:off x="4816" y="7292"/>
                  <a:ext cx="171" cy="1"/>
                </a:xfrm>
                <a:prstGeom prst="straightConnector1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cxnSp>
          <p:nvCxnSpPr>
            <p:cNvPr id="31955" name="AutoShape 274"/>
            <p:cNvCxnSpPr>
              <a:cxnSpLocks noChangeShapeType="1"/>
            </p:cNvCxnSpPr>
            <p:nvPr/>
          </p:nvCxnSpPr>
          <p:spPr bwMode="auto">
            <a:xfrm flipV="1">
              <a:off x="1964731" y="3034469"/>
              <a:ext cx="1588" cy="109537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1780" name="Prądy_I1"/>
          <p:cNvGrpSpPr>
            <a:grpSpLocks/>
          </p:cNvGrpSpPr>
          <p:nvPr/>
        </p:nvGrpSpPr>
        <p:grpSpPr bwMode="auto">
          <a:xfrm>
            <a:off x="1830524" y="1046138"/>
            <a:ext cx="2316162" cy="2098675"/>
            <a:chOff x="4360" y="6267"/>
            <a:chExt cx="3648" cy="3307"/>
          </a:xfrm>
        </p:grpSpPr>
        <p:cxnSp>
          <p:nvCxnSpPr>
            <p:cNvPr id="31950" name="AutoShape 6"/>
            <p:cNvCxnSpPr>
              <a:cxnSpLocks noChangeShapeType="1"/>
            </p:cNvCxnSpPr>
            <p:nvPr/>
          </p:nvCxnSpPr>
          <p:spPr bwMode="auto">
            <a:xfrm>
              <a:off x="7381" y="6267"/>
              <a:ext cx="171" cy="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951" name="AutoShape 5"/>
            <p:cNvCxnSpPr>
              <a:cxnSpLocks noChangeShapeType="1"/>
            </p:cNvCxnSpPr>
            <p:nvPr/>
          </p:nvCxnSpPr>
          <p:spPr bwMode="auto">
            <a:xfrm>
              <a:off x="4360" y="6666"/>
              <a:ext cx="171" cy="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952" name="AutoShape 4"/>
            <p:cNvCxnSpPr>
              <a:cxnSpLocks noChangeShapeType="1"/>
            </p:cNvCxnSpPr>
            <p:nvPr/>
          </p:nvCxnSpPr>
          <p:spPr bwMode="auto">
            <a:xfrm flipH="1">
              <a:off x="7096" y="9573"/>
              <a:ext cx="171" cy="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953" name="AutoShape 3"/>
            <p:cNvCxnSpPr>
              <a:cxnSpLocks noChangeShapeType="1"/>
            </p:cNvCxnSpPr>
            <p:nvPr/>
          </p:nvCxnSpPr>
          <p:spPr bwMode="auto">
            <a:xfrm>
              <a:off x="8007" y="7577"/>
              <a:ext cx="1" cy="17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" name="Txt_1"/>
          <p:cNvSpPr>
            <a:spLocks noChangeArrowheads="1"/>
          </p:cNvSpPr>
          <p:nvPr/>
        </p:nvSpPr>
        <p:spPr bwMode="auto">
          <a:xfrm>
            <a:off x="1474924" y="701651"/>
            <a:ext cx="21447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>
                <a:solidFill>
                  <a:srgbClr val="333399"/>
                </a:solidFill>
                <a:latin typeface="Times New Roman" pitchFamily="18" charset="0"/>
              </a:rPr>
              <a:t>Schemat zastępczy</a:t>
            </a:r>
          </a:p>
        </p:txBody>
      </p:sp>
      <p:sp>
        <p:nvSpPr>
          <p:cNvPr id="7" name="Tytuł"/>
          <p:cNvSpPr txBox="1">
            <a:spLocks noChangeArrowheads="1"/>
          </p:cNvSpPr>
          <p:nvPr/>
        </p:nvSpPr>
        <p:spPr bwMode="auto">
          <a:xfrm>
            <a:off x="1763539" y="296652"/>
            <a:ext cx="561692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Obliczanie prądów zwarć </a:t>
            </a: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jednofazowych w sieciach rozdzielczych</a:t>
            </a:r>
            <a:endParaRPr kumimoji="1" lang="pl-PL" sz="1400" b="1" i="1" ker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30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/>
      <p:bldP spid="335" grpId="0"/>
      <p:bldP spid="336" grpId="0"/>
      <p:bldP spid="330" grpId="0" autoUpdateAnimBg="0"/>
      <p:bldP spid="326" grpId="0" autoUpdateAnimBg="0"/>
      <p:bldP spid="322" grpId="0" autoUpdateAnimBg="0"/>
      <p:bldP spid="306" grpId="0" autoUpdateAnimBg="0"/>
      <p:bldP spid="303" grpId="0" animBg="1" autoUpdateAnimBg="0"/>
      <p:bldP spid="288" grpId="0" autoUpdateAnimBg="0"/>
      <p:bldP spid="274" grpId="0" animBg="1" autoUpdateAnimBg="0"/>
      <p:bldP spid="10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Dławik_Uziem"/>
          <p:cNvGrpSpPr>
            <a:grpSpLocks/>
          </p:cNvGrpSpPr>
          <p:nvPr/>
        </p:nvGrpSpPr>
        <p:grpSpPr bwMode="auto">
          <a:xfrm>
            <a:off x="3659306" y="4858769"/>
            <a:ext cx="107950" cy="544513"/>
            <a:chOff x="7495" y="8044"/>
            <a:chExt cx="171" cy="857"/>
          </a:xfrm>
        </p:grpSpPr>
        <p:grpSp>
          <p:nvGrpSpPr>
            <p:cNvPr id="303" name="Group 578"/>
            <p:cNvGrpSpPr>
              <a:grpSpLocks/>
            </p:cNvGrpSpPr>
            <p:nvPr/>
          </p:nvGrpSpPr>
          <p:grpSpPr bwMode="auto">
            <a:xfrm>
              <a:off x="7552" y="8044"/>
              <a:ext cx="114" cy="855"/>
              <a:chOff x="7381" y="7760"/>
              <a:chExt cx="114" cy="855"/>
            </a:xfrm>
          </p:grpSpPr>
          <p:grpSp>
            <p:nvGrpSpPr>
              <p:cNvPr id="305" name="Group 581"/>
              <p:cNvGrpSpPr>
                <a:grpSpLocks/>
              </p:cNvGrpSpPr>
              <p:nvPr/>
            </p:nvGrpSpPr>
            <p:grpSpPr bwMode="auto">
              <a:xfrm>
                <a:off x="7381" y="7931"/>
                <a:ext cx="114" cy="513"/>
                <a:chOff x="7381" y="7931"/>
                <a:chExt cx="114" cy="513"/>
              </a:xfrm>
            </p:grpSpPr>
            <p:sp>
              <p:nvSpPr>
                <p:cNvPr id="308" name="Arc 584"/>
                <p:cNvSpPr>
                  <a:spLocks/>
                </p:cNvSpPr>
                <p:nvPr/>
              </p:nvSpPr>
              <p:spPr bwMode="auto">
                <a:xfrm rot="5400000">
                  <a:off x="7352" y="7960"/>
                  <a:ext cx="171" cy="114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9" name="Arc 583"/>
                <p:cNvSpPr>
                  <a:spLocks/>
                </p:cNvSpPr>
                <p:nvPr/>
              </p:nvSpPr>
              <p:spPr bwMode="auto">
                <a:xfrm rot="5400000">
                  <a:off x="7352" y="8131"/>
                  <a:ext cx="171" cy="114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10" name="Arc 582"/>
                <p:cNvSpPr>
                  <a:spLocks/>
                </p:cNvSpPr>
                <p:nvPr/>
              </p:nvSpPr>
              <p:spPr bwMode="auto">
                <a:xfrm rot="5400000">
                  <a:off x="7352" y="8302"/>
                  <a:ext cx="171" cy="114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306" name="Line 580"/>
              <p:cNvSpPr>
                <a:spLocks noChangeShapeType="1"/>
              </p:cNvSpPr>
              <p:nvPr/>
            </p:nvSpPr>
            <p:spPr bwMode="auto">
              <a:xfrm flipH="1" flipV="1">
                <a:off x="7381" y="7760"/>
                <a:ext cx="1" cy="17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7" name="Line 579"/>
              <p:cNvSpPr>
                <a:spLocks noChangeShapeType="1"/>
              </p:cNvSpPr>
              <p:nvPr/>
            </p:nvSpPr>
            <p:spPr bwMode="auto">
              <a:xfrm flipH="1" flipV="1">
                <a:off x="7381" y="8444"/>
                <a:ext cx="1" cy="17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304" name="Line 577"/>
            <p:cNvSpPr>
              <a:spLocks noChangeShapeType="1"/>
            </p:cNvSpPr>
            <p:nvPr/>
          </p:nvSpPr>
          <p:spPr bwMode="auto">
            <a:xfrm>
              <a:off x="7495" y="8900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Pojemności"/>
          <p:cNvGrpSpPr>
            <a:grpSpLocks/>
          </p:cNvGrpSpPr>
          <p:nvPr/>
        </p:nvGrpSpPr>
        <p:grpSpPr bwMode="auto">
          <a:xfrm>
            <a:off x="4415569" y="4492625"/>
            <a:ext cx="1882775" cy="906463"/>
            <a:chOff x="10345" y="7874"/>
            <a:chExt cx="2964" cy="1425"/>
          </a:xfrm>
        </p:grpSpPr>
        <p:grpSp>
          <p:nvGrpSpPr>
            <p:cNvPr id="30981" name="Group 703"/>
            <p:cNvGrpSpPr>
              <a:grpSpLocks/>
            </p:cNvGrpSpPr>
            <p:nvPr/>
          </p:nvGrpSpPr>
          <p:grpSpPr bwMode="auto">
            <a:xfrm>
              <a:off x="10345" y="7874"/>
              <a:ext cx="228" cy="1425"/>
              <a:chOff x="10174" y="7874"/>
              <a:chExt cx="228" cy="1425"/>
            </a:xfrm>
          </p:grpSpPr>
          <p:sp>
            <p:nvSpPr>
              <p:cNvPr id="31007" name="Line 707"/>
              <p:cNvSpPr>
                <a:spLocks noChangeShapeType="1"/>
              </p:cNvSpPr>
              <p:nvPr/>
            </p:nvSpPr>
            <p:spPr bwMode="auto">
              <a:xfrm flipV="1">
                <a:off x="10174" y="8957"/>
                <a:ext cx="228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1008" name="Line 706"/>
              <p:cNvSpPr>
                <a:spLocks noChangeShapeType="1"/>
              </p:cNvSpPr>
              <p:nvPr/>
            </p:nvSpPr>
            <p:spPr bwMode="auto">
              <a:xfrm flipV="1">
                <a:off x="10174" y="9014"/>
                <a:ext cx="228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1009" name="Line 705"/>
              <p:cNvSpPr>
                <a:spLocks noChangeShapeType="1"/>
              </p:cNvSpPr>
              <p:nvPr/>
            </p:nvSpPr>
            <p:spPr bwMode="auto">
              <a:xfrm flipV="1">
                <a:off x="10288" y="9014"/>
                <a:ext cx="1" cy="28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1010" name="Line 704"/>
              <p:cNvSpPr>
                <a:spLocks noChangeShapeType="1"/>
              </p:cNvSpPr>
              <p:nvPr/>
            </p:nvSpPr>
            <p:spPr bwMode="auto">
              <a:xfrm flipV="1">
                <a:off x="10288" y="7874"/>
                <a:ext cx="1" cy="108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0982" name="Group 698"/>
            <p:cNvGrpSpPr>
              <a:grpSpLocks/>
            </p:cNvGrpSpPr>
            <p:nvPr/>
          </p:nvGrpSpPr>
          <p:grpSpPr bwMode="auto">
            <a:xfrm>
              <a:off x="10687" y="8159"/>
              <a:ext cx="228" cy="1140"/>
              <a:chOff x="10516" y="8159"/>
              <a:chExt cx="228" cy="1140"/>
            </a:xfrm>
          </p:grpSpPr>
          <p:sp>
            <p:nvSpPr>
              <p:cNvPr id="31003" name="Line 702"/>
              <p:cNvSpPr>
                <a:spLocks noChangeShapeType="1"/>
              </p:cNvSpPr>
              <p:nvPr/>
            </p:nvSpPr>
            <p:spPr bwMode="auto">
              <a:xfrm flipV="1">
                <a:off x="10516" y="8957"/>
                <a:ext cx="228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1004" name="Line 701"/>
              <p:cNvSpPr>
                <a:spLocks noChangeShapeType="1"/>
              </p:cNvSpPr>
              <p:nvPr/>
            </p:nvSpPr>
            <p:spPr bwMode="auto">
              <a:xfrm flipV="1">
                <a:off x="10516" y="9014"/>
                <a:ext cx="228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1005" name="Line 700"/>
              <p:cNvSpPr>
                <a:spLocks noChangeShapeType="1"/>
              </p:cNvSpPr>
              <p:nvPr/>
            </p:nvSpPr>
            <p:spPr bwMode="auto">
              <a:xfrm flipV="1">
                <a:off x="10630" y="9014"/>
                <a:ext cx="1" cy="28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1006" name="Line 699"/>
              <p:cNvSpPr>
                <a:spLocks noChangeShapeType="1"/>
              </p:cNvSpPr>
              <p:nvPr/>
            </p:nvSpPr>
            <p:spPr bwMode="auto">
              <a:xfrm flipV="1">
                <a:off x="10630" y="8159"/>
                <a:ext cx="1" cy="79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0983" name="Group 693"/>
            <p:cNvGrpSpPr>
              <a:grpSpLocks/>
            </p:cNvGrpSpPr>
            <p:nvPr/>
          </p:nvGrpSpPr>
          <p:grpSpPr bwMode="auto">
            <a:xfrm>
              <a:off x="11029" y="8444"/>
              <a:ext cx="228" cy="855"/>
              <a:chOff x="10858" y="8444"/>
              <a:chExt cx="228" cy="855"/>
            </a:xfrm>
          </p:grpSpPr>
          <p:sp>
            <p:nvSpPr>
              <p:cNvPr id="30999" name="Line 697"/>
              <p:cNvSpPr>
                <a:spLocks noChangeShapeType="1"/>
              </p:cNvSpPr>
              <p:nvPr/>
            </p:nvSpPr>
            <p:spPr bwMode="auto">
              <a:xfrm flipV="1">
                <a:off x="10858" y="8957"/>
                <a:ext cx="228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1000" name="Line 696"/>
              <p:cNvSpPr>
                <a:spLocks noChangeShapeType="1"/>
              </p:cNvSpPr>
              <p:nvPr/>
            </p:nvSpPr>
            <p:spPr bwMode="auto">
              <a:xfrm flipV="1">
                <a:off x="10858" y="9014"/>
                <a:ext cx="228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1001" name="Line 695"/>
              <p:cNvSpPr>
                <a:spLocks noChangeShapeType="1"/>
              </p:cNvSpPr>
              <p:nvPr/>
            </p:nvSpPr>
            <p:spPr bwMode="auto">
              <a:xfrm flipV="1">
                <a:off x="10972" y="9014"/>
                <a:ext cx="1" cy="28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1002" name="Line 694"/>
              <p:cNvSpPr>
                <a:spLocks noChangeShapeType="1"/>
              </p:cNvSpPr>
              <p:nvPr/>
            </p:nvSpPr>
            <p:spPr bwMode="auto">
              <a:xfrm flipV="1">
                <a:off x="10972" y="8444"/>
                <a:ext cx="1" cy="51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0984" name="Group 688"/>
            <p:cNvGrpSpPr>
              <a:grpSpLocks/>
            </p:cNvGrpSpPr>
            <p:nvPr/>
          </p:nvGrpSpPr>
          <p:grpSpPr bwMode="auto">
            <a:xfrm>
              <a:off x="13081" y="7874"/>
              <a:ext cx="228" cy="1425"/>
              <a:chOff x="10174" y="7874"/>
              <a:chExt cx="228" cy="1425"/>
            </a:xfrm>
          </p:grpSpPr>
          <p:sp>
            <p:nvSpPr>
              <p:cNvPr id="30995" name="Line 692"/>
              <p:cNvSpPr>
                <a:spLocks noChangeShapeType="1"/>
              </p:cNvSpPr>
              <p:nvPr/>
            </p:nvSpPr>
            <p:spPr bwMode="auto">
              <a:xfrm flipV="1">
                <a:off x="10174" y="8957"/>
                <a:ext cx="228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996" name="Line 691"/>
              <p:cNvSpPr>
                <a:spLocks noChangeShapeType="1"/>
              </p:cNvSpPr>
              <p:nvPr/>
            </p:nvSpPr>
            <p:spPr bwMode="auto">
              <a:xfrm flipV="1">
                <a:off x="10174" y="9014"/>
                <a:ext cx="228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997" name="Line 690"/>
              <p:cNvSpPr>
                <a:spLocks noChangeShapeType="1"/>
              </p:cNvSpPr>
              <p:nvPr/>
            </p:nvSpPr>
            <p:spPr bwMode="auto">
              <a:xfrm flipV="1">
                <a:off x="10288" y="9014"/>
                <a:ext cx="1" cy="28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998" name="Line 689"/>
              <p:cNvSpPr>
                <a:spLocks noChangeShapeType="1"/>
              </p:cNvSpPr>
              <p:nvPr/>
            </p:nvSpPr>
            <p:spPr bwMode="auto">
              <a:xfrm flipV="1">
                <a:off x="10288" y="7874"/>
                <a:ext cx="1" cy="108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0985" name="Group 683"/>
            <p:cNvGrpSpPr>
              <a:grpSpLocks/>
            </p:cNvGrpSpPr>
            <p:nvPr/>
          </p:nvGrpSpPr>
          <p:grpSpPr bwMode="auto">
            <a:xfrm>
              <a:off x="12739" y="8159"/>
              <a:ext cx="228" cy="1140"/>
              <a:chOff x="10516" y="8159"/>
              <a:chExt cx="228" cy="1140"/>
            </a:xfrm>
          </p:grpSpPr>
          <p:sp>
            <p:nvSpPr>
              <p:cNvPr id="30991" name="Line 687"/>
              <p:cNvSpPr>
                <a:spLocks noChangeShapeType="1"/>
              </p:cNvSpPr>
              <p:nvPr/>
            </p:nvSpPr>
            <p:spPr bwMode="auto">
              <a:xfrm flipV="1">
                <a:off x="10516" y="8957"/>
                <a:ext cx="228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992" name="Line 686"/>
              <p:cNvSpPr>
                <a:spLocks noChangeShapeType="1"/>
              </p:cNvSpPr>
              <p:nvPr/>
            </p:nvSpPr>
            <p:spPr bwMode="auto">
              <a:xfrm flipV="1">
                <a:off x="10516" y="9014"/>
                <a:ext cx="228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993" name="Line 685"/>
              <p:cNvSpPr>
                <a:spLocks noChangeShapeType="1"/>
              </p:cNvSpPr>
              <p:nvPr/>
            </p:nvSpPr>
            <p:spPr bwMode="auto">
              <a:xfrm flipV="1">
                <a:off x="10630" y="9014"/>
                <a:ext cx="1" cy="28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994" name="Line 684"/>
              <p:cNvSpPr>
                <a:spLocks noChangeShapeType="1"/>
              </p:cNvSpPr>
              <p:nvPr/>
            </p:nvSpPr>
            <p:spPr bwMode="auto">
              <a:xfrm flipV="1">
                <a:off x="10630" y="8159"/>
                <a:ext cx="1" cy="79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0986" name="Group 678"/>
            <p:cNvGrpSpPr>
              <a:grpSpLocks/>
            </p:cNvGrpSpPr>
            <p:nvPr/>
          </p:nvGrpSpPr>
          <p:grpSpPr bwMode="auto">
            <a:xfrm>
              <a:off x="12397" y="8444"/>
              <a:ext cx="228" cy="855"/>
              <a:chOff x="10858" y="8444"/>
              <a:chExt cx="228" cy="855"/>
            </a:xfrm>
          </p:grpSpPr>
          <p:sp>
            <p:nvSpPr>
              <p:cNvPr id="30987" name="Line 682"/>
              <p:cNvSpPr>
                <a:spLocks noChangeShapeType="1"/>
              </p:cNvSpPr>
              <p:nvPr/>
            </p:nvSpPr>
            <p:spPr bwMode="auto">
              <a:xfrm flipV="1">
                <a:off x="10858" y="8957"/>
                <a:ext cx="228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988" name="Line 681"/>
              <p:cNvSpPr>
                <a:spLocks noChangeShapeType="1"/>
              </p:cNvSpPr>
              <p:nvPr/>
            </p:nvSpPr>
            <p:spPr bwMode="auto">
              <a:xfrm flipV="1">
                <a:off x="10858" y="9014"/>
                <a:ext cx="228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989" name="Line 680"/>
              <p:cNvSpPr>
                <a:spLocks noChangeShapeType="1"/>
              </p:cNvSpPr>
              <p:nvPr/>
            </p:nvSpPr>
            <p:spPr bwMode="auto">
              <a:xfrm flipV="1">
                <a:off x="10972" y="9014"/>
                <a:ext cx="1" cy="28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990" name="Line 679"/>
              <p:cNvSpPr>
                <a:spLocks noChangeShapeType="1"/>
              </p:cNvSpPr>
              <p:nvPr/>
            </p:nvSpPr>
            <p:spPr bwMode="auto">
              <a:xfrm flipV="1">
                <a:off x="10972" y="8444"/>
                <a:ext cx="1" cy="51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</p:grpSp>
      <p:sp>
        <p:nvSpPr>
          <p:cNvPr id="319" name="Doziemienie"/>
          <p:cNvSpPr>
            <a:spLocks noChangeShapeType="1"/>
          </p:cNvSpPr>
          <p:nvPr/>
        </p:nvSpPr>
        <p:spPr bwMode="auto">
          <a:xfrm flipV="1">
            <a:off x="5250414" y="4851019"/>
            <a:ext cx="0" cy="547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cxnSp>
        <p:nvCxnSpPr>
          <p:cNvPr id="30980" name="Zwarcie"/>
          <p:cNvCxnSpPr>
            <a:cxnSpLocks noChangeShapeType="1"/>
          </p:cNvCxnSpPr>
          <p:nvPr/>
        </p:nvCxnSpPr>
        <p:spPr bwMode="auto">
          <a:xfrm>
            <a:off x="5249007" y="4927177"/>
            <a:ext cx="0" cy="399309"/>
          </a:xfrm>
          <a:prstGeom prst="straightConnector1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" name="Prąd_Resztk"/>
          <p:cNvGrpSpPr/>
          <p:nvPr/>
        </p:nvGrpSpPr>
        <p:grpSpPr>
          <a:xfrm>
            <a:off x="3694134" y="4884940"/>
            <a:ext cx="1559190" cy="224400"/>
            <a:chOff x="3142540" y="4884940"/>
            <a:chExt cx="1559190" cy="224400"/>
          </a:xfrm>
        </p:grpSpPr>
        <p:cxnSp>
          <p:nvCxnSpPr>
            <p:cNvPr id="311" name="AutoShape 663"/>
            <p:cNvCxnSpPr>
              <a:cxnSpLocks noChangeShapeType="1"/>
            </p:cNvCxnSpPr>
            <p:nvPr/>
          </p:nvCxnSpPr>
          <p:spPr bwMode="auto">
            <a:xfrm rot="5400000" flipH="1">
              <a:off x="3106858" y="4920622"/>
              <a:ext cx="72000" cy="636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3" name="AutoShape 663"/>
            <p:cNvCxnSpPr>
              <a:cxnSpLocks noChangeShapeType="1"/>
            </p:cNvCxnSpPr>
            <p:nvPr/>
          </p:nvCxnSpPr>
          <p:spPr bwMode="auto">
            <a:xfrm rot="16200000" flipH="1">
              <a:off x="4665412" y="5073022"/>
              <a:ext cx="72000" cy="636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" name="TR_Uzw2_U"/>
          <p:cNvGrpSpPr>
            <a:grpSpLocks/>
          </p:cNvGrpSpPr>
          <p:nvPr/>
        </p:nvGrpSpPr>
        <p:grpSpPr bwMode="auto">
          <a:xfrm>
            <a:off x="3801207" y="4540250"/>
            <a:ext cx="288925" cy="361950"/>
            <a:chOff x="9376" y="7947"/>
            <a:chExt cx="456" cy="571"/>
          </a:xfrm>
        </p:grpSpPr>
        <p:cxnSp>
          <p:nvCxnSpPr>
            <p:cNvPr id="30976" name="AutoShape 654"/>
            <p:cNvCxnSpPr>
              <a:cxnSpLocks noChangeShapeType="1"/>
            </p:cNvCxnSpPr>
            <p:nvPr/>
          </p:nvCxnSpPr>
          <p:spPr bwMode="auto">
            <a:xfrm>
              <a:off x="9376" y="8232"/>
              <a:ext cx="456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977" name="AutoShape 653"/>
            <p:cNvCxnSpPr>
              <a:cxnSpLocks noChangeShapeType="1"/>
            </p:cNvCxnSpPr>
            <p:nvPr/>
          </p:nvCxnSpPr>
          <p:spPr bwMode="auto">
            <a:xfrm>
              <a:off x="9376" y="7947"/>
              <a:ext cx="456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978" name="AutoShape 652"/>
            <p:cNvCxnSpPr>
              <a:cxnSpLocks noChangeShapeType="1"/>
            </p:cNvCxnSpPr>
            <p:nvPr/>
          </p:nvCxnSpPr>
          <p:spPr bwMode="auto">
            <a:xfrm>
              <a:off x="9376" y="8517"/>
              <a:ext cx="456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" name="Linia"/>
          <p:cNvGrpSpPr>
            <a:grpSpLocks/>
          </p:cNvGrpSpPr>
          <p:nvPr/>
        </p:nvGrpSpPr>
        <p:grpSpPr bwMode="auto">
          <a:xfrm>
            <a:off x="3836132" y="4492625"/>
            <a:ext cx="2932112" cy="906463"/>
            <a:chOff x="9433" y="7873"/>
            <a:chExt cx="4617" cy="1426"/>
          </a:xfrm>
        </p:grpSpPr>
        <p:sp>
          <p:nvSpPr>
            <p:cNvPr id="30971" name="Line 660"/>
            <p:cNvSpPr>
              <a:spLocks noChangeShapeType="1"/>
            </p:cNvSpPr>
            <p:nvPr/>
          </p:nvSpPr>
          <p:spPr bwMode="auto">
            <a:xfrm rot="16200000" flipH="1">
              <a:off x="11741" y="6990"/>
              <a:ext cx="1" cy="46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cxnSp>
          <p:nvCxnSpPr>
            <p:cNvPr id="30972" name="AutoShape 659"/>
            <p:cNvCxnSpPr>
              <a:cxnSpLocks noChangeShapeType="1"/>
            </p:cNvCxnSpPr>
            <p:nvPr/>
          </p:nvCxnSpPr>
          <p:spPr bwMode="auto">
            <a:xfrm>
              <a:off x="10062" y="7873"/>
              <a:ext cx="3988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973" name="AutoShape 658"/>
            <p:cNvCxnSpPr>
              <a:cxnSpLocks noChangeShapeType="1"/>
            </p:cNvCxnSpPr>
            <p:nvPr/>
          </p:nvCxnSpPr>
          <p:spPr bwMode="auto">
            <a:xfrm>
              <a:off x="10062" y="8158"/>
              <a:ext cx="3988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974" name="AutoShape 657"/>
            <p:cNvCxnSpPr>
              <a:cxnSpLocks noChangeShapeType="1"/>
            </p:cNvCxnSpPr>
            <p:nvPr/>
          </p:nvCxnSpPr>
          <p:spPr bwMode="auto">
            <a:xfrm>
              <a:off x="10062" y="8443"/>
              <a:ext cx="3988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975" name="Text Box 656"/>
            <p:cNvSpPr txBox="1">
              <a:spLocks noChangeArrowheads="1"/>
            </p:cNvSpPr>
            <p:nvPr/>
          </p:nvSpPr>
          <p:spPr bwMode="auto">
            <a:xfrm>
              <a:off x="9718" y="9071"/>
              <a:ext cx="228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800" b="1" i="1">
                  <a:latin typeface="Times New Roman" pitchFamily="18" charset="0"/>
                  <a:cs typeface="Times New Roman" pitchFamily="18" charset="0"/>
                </a:rPr>
                <a:t>n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</p:grpSp>
      <p:grpSp>
        <p:nvGrpSpPr>
          <p:cNvPr id="3" name="Prądy_C"/>
          <p:cNvGrpSpPr>
            <a:grpSpLocks/>
          </p:cNvGrpSpPr>
          <p:nvPr/>
        </p:nvGrpSpPr>
        <p:grpSpPr bwMode="auto">
          <a:xfrm>
            <a:off x="4488594" y="5253038"/>
            <a:ext cx="1736725" cy="109537"/>
            <a:chOff x="10288" y="9071"/>
            <a:chExt cx="2736" cy="171"/>
          </a:xfrm>
        </p:grpSpPr>
        <p:cxnSp>
          <p:nvCxnSpPr>
            <p:cNvPr id="31011" name="AutoShape 675"/>
            <p:cNvCxnSpPr>
              <a:cxnSpLocks noChangeShapeType="1"/>
            </p:cNvCxnSpPr>
            <p:nvPr/>
          </p:nvCxnSpPr>
          <p:spPr bwMode="auto">
            <a:xfrm flipV="1">
              <a:off x="10629" y="9071"/>
              <a:ext cx="1" cy="17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012" name="AutoShape 673"/>
            <p:cNvCxnSpPr>
              <a:cxnSpLocks noChangeShapeType="1"/>
            </p:cNvCxnSpPr>
            <p:nvPr/>
          </p:nvCxnSpPr>
          <p:spPr bwMode="auto">
            <a:xfrm flipV="1">
              <a:off x="10288" y="9071"/>
              <a:ext cx="1" cy="17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013" name="AutoShape 671"/>
            <p:cNvCxnSpPr>
              <a:cxnSpLocks noChangeShapeType="1"/>
            </p:cNvCxnSpPr>
            <p:nvPr/>
          </p:nvCxnSpPr>
          <p:spPr bwMode="auto">
            <a:xfrm flipV="1">
              <a:off x="12681" y="9071"/>
              <a:ext cx="1" cy="17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014" name="AutoShape 670"/>
            <p:cNvCxnSpPr>
              <a:cxnSpLocks noChangeShapeType="1"/>
            </p:cNvCxnSpPr>
            <p:nvPr/>
          </p:nvCxnSpPr>
          <p:spPr bwMode="auto">
            <a:xfrm flipV="1">
              <a:off x="13023" y="9071"/>
              <a:ext cx="1" cy="17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1459" name="Poł_Gw"/>
          <p:cNvCxnSpPr>
            <a:cxnSpLocks noChangeShapeType="1"/>
          </p:cNvCxnSpPr>
          <p:nvPr/>
        </p:nvCxnSpPr>
        <p:spPr bwMode="auto">
          <a:xfrm>
            <a:off x="3691669" y="4492625"/>
            <a:ext cx="1588" cy="3619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" name="TR_Uzw_2"/>
          <p:cNvGrpSpPr>
            <a:grpSpLocks/>
          </p:cNvGrpSpPr>
          <p:nvPr/>
        </p:nvGrpSpPr>
        <p:grpSpPr bwMode="auto">
          <a:xfrm>
            <a:off x="3691669" y="4421188"/>
            <a:ext cx="542925" cy="433387"/>
            <a:chOff x="9205" y="7760"/>
            <a:chExt cx="855" cy="684"/>
          </a:xfrm>
        </p:grpSpPr>
        <p:grpSp>
          <p:nvGrpSpPr>
            <p:cNvPr id="30950" name="Group 755"/>
            <p:cNvGrpSpPr>
              <a:grpSpLocks/>
            </p:cNvGrpSpPr>
            <p:nvPr/>
          </p:nvGrpSpPr>
          <p:grpSpPr bwMode="auto">
            <a:xfrm rot="-5400000">
              <a:off x="9576" y="7389"/>
              <a:ext cx="114" cy="855"/>
              <a:chOff x="7381" y="7760"/>
              <a:chExt cx="114" cy="855"/>
            </a:xfrm>
          </p:grpSpPr>
          <p:grpSp>
            <p:nvGrpSpPr>
              <p:cNvPr id="30965" name="Group 758"/>
              <p:cNvGrpSpPr>
                <a:grpSpLocks/>
              </p:cNvGrpSpPr>
              <p:nvPr/>
            </p:nvGrpSpPr>
            <p:grpSpPr bwMode="auto">
              <a:xfrm>
                <a:off x="7381" y="7931"/>
                <a:ext cx="114" cy="513"/>
                <a:chOff x="7381" y="7931"/>
                <a:chExt cx="114" cy="513"/>
              </a:xfrm>
            </p:grpSpPr>
            <p:sp>
              <p:nvSpPr>
                <p:cNvPr id="30968" name="Arc 761"/>
                <p:cNvSpPr>
                  <a:spLocks/>
                </p:cNvSpPr>
                <p:nvPr/>
              </p:nvSpPr>
              <p:spPr bwMode="auto">
                <a:xfrm rot="5400000">
                  <a:off x="7352" y="7960"/>
                  <a:ext cx="171" cy="114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969" name="Arc 760"/>
                <p:cNvSpPr>
                  <a:spLocks/>
                </p:cNvSpPr>
                <p:nvPr/>
              </p:nvSpPr>
              <p:spPr bwMode="auto">
                <a:xfrm rot="5400000">
                  <a:off x="7352" y="8131"/>
                  <a:ext cx="171" cy="114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970" name="Arc 759"/>
                <p:cNvSpPr>
                  <a:spLocks/>
                </p:cNvSpPr>
                <p:nvPr/>
              </p:nvSpPr>
              <p:spPr bwMode="auto">
                <a:xfrm rot="5400000">
                  <a:off x="7352" y="8302"/>
                  <a:ext cx="171" cy="114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30966" name="Line 757"/>
              <p:cNvSpPr>
                <a:spLocks noChangeShapeType="1"/>
              </p:cNvSpPr>
              <p:nvPr/>
            </p:nvSpPr>
            <p:spPr bwMode="auto">
              <a:xfrm flipH="1" flipV="1">
                <a:off x="7381" y="7760"/>
                <a:ext cx="1" cy="17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967" name="Line 756"/>
              <p:cNvSpPr>
                <a:spLocks noChangeShapeType="1"/>
              </p:cNvSpPr>
              <p:nvPr/>
            </p:nvSpPr>
            <p:spPr bwMode="auto">
              <a:xfrm flipH="1" flipV="1">
                <a:off x="7381" y="8444"/>
                <a:ext cx="1" cy="17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0951" name="Group 748"/>
            <p:cNvGrpSpPr>
              <a:grpSpLocks/>
            </p:cNvGrpSpPr>
            <p:nvPr/>
          </p:nvGrpSpPr>
          <p:grpSpPr bwMode="auto">
            <a:xfrm rot="-5400000">
              <a:off x="9576" y="7674"/>
              <a:ext cx="114" cy="855"/>
              <a:chOff x="7381" y="7760"/>
              <a:chExt cx="114" cy="855"/>
            </a:xfrm>
          </p:grpSpPr>
          <p:grpSp>
            <p:nvGrpSpPr>
              <p:cNvPr id="30959" name="Group 751"/>
              <p:cNvGrpSpPr>
                <a:grpSpLocks/>
              </p:cNvGrpSpPr>
              <p:nvPr/>
            </p:nvGrpSpPr>
            <p:grpSpPr bwMode="auto">
              <a:xfrm>
                <a:off x="7381" y="7931"/>
                <a:ext cx="114" cy="513"/>
                <a:chOff x="7381" y="7931"/>
                <a:chExt cx="114" cy="513"/>
              </a:xfrm>
            </p:grpSpPr>
            <p:sp>
              <p:nvSpPr>
                <p:cNvPr id="30962" name="Arc 754"/>
                <p:cNvSpPr>
                  <a:spLocks/>
                </p:cNvSpPr>
                <p:nvPr/>
              </p:nvSpPr>
              <p:spPr bwMode="auto">
                <a:xfrm rot="5400000">
                  <a:off x="7352" y="7960"/>
                  <a:ext cx="171" cy="114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963" name="Arc 753"/>
                <p:cNvSpPr>
                  <a:spLocks/>
                </p:cNvSpPr>
                <p:nvPr/>
              </p:nvSpPr>
              <p:spPr bwMode="auto">
                <a:xfrm rot="5400000">
                  <a:off x="7352" y="8131"/>
                  <a:ext cx="171" cy="114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964" name="Arc 752"/>
                <p:cNvSpPr>
                  <a:spLocks/>
                </p:cNvSpPr>
                <p:nvPr/>
              </p:nvSpPr>
              <p:spPr bwMode="auto">
                <a:xfrm rot="5400000">
                  <a:off x="7352" y="8302"/>
                  <a:ext cx="171" cy="114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30960" name="Line 750"/>
              <p:cNvSpPr>
                <a:spLocks noChangeShapeType="1"/>
              </p:cNvSpPr>
              <p:nvPr/>
            </p:nvSpPr>
            <p:spPr bwMode="auto">
              <a:xfrm flipH="1" flipV="1">
                <a:off x="7381" y="7760"/>
                <a:ext cx="1" cy="17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961" name="Line 749"/>
              <p:cNvSpPr>
                <a:spLocks noChangeShapeType="1"/>
              </p:cNvSpPr>
              <p:nvPr/>
            </p:nvSpPr>
            <p:spPr bwMode="auto">
              <a:xfrm flipH="1" flipV="1">
                <a:off x="7381" y="8444"/>
                <a:ext cx="1" cy="17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0952" name="Group 741"/>
            <p:cNvGrpSpPr>
              <a:grpSpLocks/>
            </p:cNvGrpSpPr>
            <p:nvPr/>
          </p:nvGrpSpPr>
          <p:grpSpPr bwMode="auto">
            <a:xfrm rot="-5400000">
              <a:off x="9576" y="7959"/>
              <a:ext cx="114" cy="855"/>
              <a:chOff x="7381" y="7760"/>
              <a:chExt cx="114" cy="855"/>
            </a:xfrm>
          </p:grpSpPr>
          <p:grpSp>
            <p:nvGrpSpPr>
              <p:cNvPr id="30953" name="Group 744"/>
              <p:cNvGrpSpPr>
                <a:grpSpLocks/>
              </p:cNvGrpSpPr>
              <p:nvPr/>
            </p:nvGrpSpPr>
            <p:grpSpPr bwMode="auto">
              <a:xfrm>
                <a:off x="7381" y="7931"/>
                <a:ext cx="114" cy="513"/>
                <a:chOff x="7381" y="7931"/>
                <a:chExt cx="114" cy="513"/>
              </a:xfrm>
            </p:grpSpPr>
            <p:sp>
              <p:nvSpPr>
                <p:cNvPr id="30956" name="Arc 747"/>
                <p:cNvSpPr>
                  <a:spLocks/>
                </p:cNvSpPr>
                <p:nvPr/>
              </p:nvSpPr>
              <p:spPr bwMode="auto">
                <a:xfrm rot="5400000">
                  <a:off x="7352" y="7960"/>
                  <a:ext cx="171" cy="114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957" name="Arc 746"/>
                <p:cNvSpPr>
                  <a:spLocks/>
                </p:cNvSpPr>
                <p:nvPr/>
              </p:nvSpPr>
              <p:spPr bwMode="auto">
                <a:xfrm rot="5400000">
                  <a:off x="7352" y="8131"/>
                  <a:ext cx="171" cy="114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958" name="Arc 745"/>
                <p:cNvSpPr>
                  <a:spLocks/>
                </p:cNvSpPr>
                <p:nvPr/>
              </p:nvSpPr>
              <p:spPr bwMode="auto">
                <a:xfrm rot="5400000">
                  <a:off x="7352" y="8302"/>
                  <a:ext cx="171" cy="114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30954" name="Line 743"/>
              <p:cNvSpPr>
                <a:spLocks noChangeShapeType="1"/>
              </p:cNvSpPr>
              <p:nvPr/>
            </p:nvSpPr>
            <p:spPr bwMode="auto">
              <a:xfrm flipH="1" flipV="1">
                <a:off x="7381" y="7760"/>
                <a:ext cx="1" cy="17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955" name="Line 742"/>
              <p:cNvSpPr>
                <a:spLocks noChangeShapeType="1"/>
              </p:cNvSpPr>
              <p:nvPr/>
            </p:nvSpPr>
            <p:spPr bwMode="auto">
              <a:xfrm flipH="1" flipV="1">
                <a:off x="7381" y="8444"/>
                <a:ext cx="1" cy="17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</p:grpSp>
      <p:grpSp>
        <p:nvGrpSpPr>
          <p:cNvPr id="23" name="Poł_Trójk"/>
          <p:cNvGrpSpPr>
            <a:grpSpLocks/>
          </p:cNvGrpSpPr>
          <p:nvPr/>
        </p:nvGrpSpPr>
        <p:grpSpPr bwMode="auto">
          <a:xfrm>
            <a:off x="3004282" y="4384675"/>
            <a:ext cx="542925" cy="542925"/>
            <a:chOff x="8122" y="7703"/>
            <a:chExt cx="856" cy="855"/>
          </a:xfrm>
        </p:grpSpPr>
        <p:grpSp>
          <p:nvGrpSpPr>
            <p:cNvPr id="30936" name="Group 718"/>
            <p:cNvGrpSpPr>
              <a:grpSpLocks/>
            </p:cNvGrpSpPr>
            <p:nvPr/>
          </p:nvGrpSpPr>
          <p:grpSpPr bwMode="auto">
            <a:xfrm>
              <a:off x="8122" y="7703"/>
              <a:ext cx="856" cy="855"/>
              <a:chOff x="8122" y="7703"/>
              <a:chExt cx="856" cy="855"/>
            </a:xfrm>
          </p:grpSpPr>
          <p:cxnSp>
            <p:nvCxnSpPr>
              <p:cNvPr id="30945" name="AutoShape 723"/>
              <p:cNvCxnSpPr>
                <a:cxnSpLocks noChangeShapeType="1"/>
              </p:cNvCxnSpPr>
              <p:nvPr/>
            </p:nvCxnSpPr>
            <p:spPr bwMode="auto">
              <a:xfrm flipV="1">
                <a:off x="8122" y="7703"/>
                <a:ext cx="0" cy="17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946" name="AutoShape 722"/>
              <p:cNvCxnSpPr>
                <a:cxnSpLocks noChangeShapeType="1"/>
              </p:cNvCxnSpPr>
              <p:nvPr/>
            </p:nvCxnSpPr>
            <p:spPr bwMode="auto">
              <a:xfrm>
                <a:off x="8122" y="7703"/>
                <a:ext cx="855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947" name="AutoShape 721"/>
              <p:cNvCxnSpPr>
                <a:cxnSpLocks noChangeShapeType="1"/>
              </p:cNvCxnSpPr>
              <p:nvPr/>
            </p:nvCxnSpPr>
            <p:spPr bwMode="auto">
              <a:xfrm>
                <a:off x="8977" y="7703"/>
                <a:ext cx="1" cy="85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948" name="AutoShape 720"/>
              <p:cNvCxnSpPr>
                <a:cxnSpLocks noChangeShapeType="1"/>
              </p:cNvCxnSpPr>
              <p:nvPr/>
            </p:nvCxnSpPr>
            <p:spPr bwMode="auto">
              <a:xfrm>
                <a:off x="8863" y="8444"/>
                <a:ext cx="1" cy="11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949" name="AutoShape 719"/>
              <p:cNvCxnSpPr>
                <a:cxnSpLocks noChangeShapeType="1"/>
              </p:cNvCxnSpPr>
              <p:nvPr/>
            </p:nvCxnSpPr>
            <p:spPr bwMode="auto">
              <a:xfrm>
                <a:off x="8863" y="8557"/>
                <a:ext cx="114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0937" name="Group 714"/>
            <p:cNvGrpSpPr>
              <a:grpSpLocks/>
            </p:cNvGrpSpPr>
            <p:nvPr/>
          </p:nvGrpSpPr>
          <p:grpSpPr bwMode="auto">
            <a:xfrm>
              <a:off x="8122" y="7874"/>
              <a:ext cx="742" cy="285"/>
              <a:chOff x="8122" y="7874"/>
              <a:chExt cx="742" cy="285"/>
            </a:xfrm>
          </p:grpSpPr>
          <p:cxnSp>
            <p:nvCxnSpPr>
              <p:cNvPr id="30942" name="AutoShape 717"/>
              <p:cNvCxnSpPr>
                <a:cxnSpLocks noChangeShapeType="1"/>
              </p:cNvCxnSpPr>
              <p:nvPr/>
            </p:nvCxnSpPr>
            <p:spPr bwMode="auto">
              <a:xfrm>
                <a:off x="8122" y="7988"/>
                <a:ext cx="741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943" name="AutoShape 716"/>
              <p:cNvCxnSpPr>
                <a:cxnSpLocks noChangeShapeType="1"/>
              </p:cNvCxnSpPr>
              <p:nvPr/>
            </p:nvCxnSpPr>
            <p:spPr bwMode="auto">
              <a:xfrm>
                <a:off x="8122" y="7988"/>
                <a:ext cx="1" cy="17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944" name="AutoShape 715"/>
              <p:cNvCxnSpPr>
                <a:cxnSpLocks noChangeShapeType="1"/>
              </p:cNvCxnSpPr>
              <p:nvPr/>
            </p:nvCxnSpPr>
            <p:spPr bwMode="auto">
              <a:xfrm flipH="1">
                <a:off x="8863" y="7874"/>
                <a:ext cx="1" cy="11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0938" name="Group 710"/>
            <p:cNvGrpSpPr>
              <a:grpSpLocks/>
            </p:cNvGrpSpPr>
            <p:nvPr/>
          </p:nvGrpSpPr>
          <p:grpSpPr bwMode="auto">
            <a:xfrm>
              <a:off x="8122" y="8158"/>
              <a:ext cx="743" cy="286"/>
              <a:chOff x="8122" y="8158"/>
              <a:chExt cx="743" cy="286"/>
            </a:xfrm>
          </p:grpSpPr>
          <p:cxnSp>
            <p:nvCxnSpPr>
              <p:cNvPr id="30939" name="AutoShape 713"/>
              <p:cNvCxnSpPr>
                <a:cxnSpLocks noChangeShapeType="1"/>
              </p:cNvCxnSpPr>
              <p:nvPr/>
            </p:nvCxnSpPr>
            <p:spPr bwMode="auto">
              <a:xfrm flipH="1">
                <a:off x="8864" y="8158"/>
                <a:ext cx="1" cy="11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940" name="AutoShape 712"/>
              <p:cNvCxnSpPr>
                <a:cxnSpLocks noChangeShapeType="1"/>
              </p:cNvCxnSpPr>
              <p:nvPr/>
            </p:nvCxnSpPr>
            <p:spPr bwMode="auto">
              <a:xfrm>
                <a:off x="8122" y="8273"/>
                <a:ext cx="741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941" name="AutoShape 711"/>
              <p:cNvCxnSpPr>
                <a:cxnSpLocks noChangeShapeType="1"/>
              </p:cNvCxnSpPr>
              <p:nvPr/>
            </p:nvCxnSpPr>
            <p:spPr bwMode="auto">
              <a:xfrm>
                <a:off x="8122" y="8273"/>
                <a:ext cx="1" cy="17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2" name="Prądy_Linii"/>
          <p:cNvGrpSpPr>
            <a:grpSpLocks/>
          </p:cNvGrpSpPr>
          <p:nvPr/>
        </p:nvGrpSpPr>
        <p:grpSpPr bwMode="auto">
          <a:xfrm>
            <a:off x="4163157" y="4492625"/>
            <a:ext cx="1338262" cy="363538"/>
            <a:chOff x="9946" y="7873"/>
            <a:chExt cx="2109" cy="572"/>
          </a:xfrm>
        </p:grpSpPr>
        <p:cxnSp>
          <p:nvCxnSpPr>
            <p:cNvPr id="31015" name="AutoShape 668"/>
            <p:cNvCxnSpPr>
              <a:cxnSpLocks noChangeShapeType="1"/>
            </p:cNvCxnSpPr>
            <p:nvPr/>
          </p:nvCxnSpPr>
          <p:spPr bwMode="auto">
            <a:xfrm flipH="1">
              <a:off x="11371" y="7874"/>
              <a:ext cx="171" cy="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016" name="AutoShape 667"/>
            <p:cNvCxnSpPr>
              <a:cxnSpLocks noChangeShapeType="1"/>
            </p:cNvCxnSpPr>
            <p:nvPr/>
          </p:nvCxnSpPr>
          <p:spPr bwMode="auto">
            <a:xfrm flipH="1">
              <a:off x="11542" y="8158"/>
              <a:ext cx="171" cy="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" name="AutoShape 666"/>
            <p:cNvCxnSpPr>
              <a:cxnSpLocks noChangeShapeType="1"/>
            </p:cNvCxnSpPr>
            <p:nvPr/>
          </p:nvCxnSpPr>
          <p:spPr bwMode="auto">
            <a:xfrm flipH="1">
              <a:off x="11884" y="8444"/>
              <a:ext cx="171" cy="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AutoShape 665"/>
            <p:cNvCxnSpPr>
              <a:cxnSpLocks noChangeShapeType="1"/>
            </p:cNvCxnSpPr>
            <p:nvPr/>
          </p:nvCxnSpPr>
          <p:spPr bwMode="auto">
            <a:xfrm>
              <a:off x="11314" y="8444"/>
              <a:ext cx="171" cy="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AutoShape 664"/>
            <p:cNvCxnSpPr>
              <a:cxnSpLocks noChangeShapeType="1"/>
            </p:cNvCxnSpPr>
            <p:nvPr/>
          </p:nvCxnSpPr>
          <p:spPr bwMode="auto">
            <a:xfrm>
              <a:off x="9946" y="8444"/>
              <a:ext cx="171" cy="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020" name="AutoShape 663"/>
            <p:cNvCxnSpPr>
              <a:cxnSpLocks noChangeShapeType="1"/>
            </p:cNvCxnSpPr>
            <p:nvPr/>
          </p:nvCxnSpPr>
          <p:spPr bwMode="auto">
            <a:xfrm flipH="1">
              <a:off x="10003" y="8158"/>
              <a:ext cx="171" cy="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021" name="AutoShape 662"/>
            <p:cNvCxnSpPr>
              <a:cxnSpLocks noChangeShapeType="1"/>
            </p:cNvCxnSpPr>
            <p:nvPr/>
          </p:nvCxnSpPr>
          <p:spPr bwMode="auto">
            <a:xfrm flipH="1">
              <a:off x="10003" y="7873"/>
              <a:ext cx="171" cy="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" name="TR_Uzw_1"/>
          <p:cNvGrpSpPr>
            <a:grpSpLocks/>
          </p:cNvGrpSpPr>
          <p:nvPr/>
        </p:nvGrpSpPr>
        <p:grpSpPr bwMode="auto">
          <a:xfrm>
            <a:off x="2931257" y="4421188"/>
            <a:ext cx="542925" cy="433387"/>
            <a:chOff x="8008" y="7760"/>
            <a:chExt cx="855" cy="684"/>
          </a:xfrm>
        </p:grpSpPr>
        <p:grpSp>
          <p:nvGrpSpPr>
            <p:cNvPr id="30915" name="Group 777"/>
            <p:cNvGrpSpPr>
              <a:grpSpLocks/>
            </p:cNvGrpSpPr>
            <p:nvPr/>
          </p:nvGrpSpPr>
          <p:grpSpPr bwMode="auto">
            <a:xfrm rot="-5400000">
              <a:off x="8379" y="7389"/>
              <a:ext cx="114" cy="855"/>
              <a:chOff x="7381" y="7760"/>
              <a:chExt cx="114" cy="855"/>
            </a:xfrm>
          </p:grpSpPr>
          <p:grpSp>
            <p:nvGrpSpPr>
              <p:cNvPr id="30930" name="Group 780"/>
              <p:cNvGrpSpPr>
                <a:grpSpLocks/>
              </p:cNvGrpSpPr>
              <p:nvPr/>
            </p:nvGrpSpPr>
            <p:grpSpPr bwMode="auto">
              <a:xfrm>
                <a:off x="7381" y="7931"/>
                <a:ext cx="114" cy="513"/>
                <a:chOff x="7381" y="7931"/>
                <a:chExt cx="114" cy="513"/>
              </a:xfrm>
            </p:grpSpPr>
            <p:sp>
              <p:nvSpPr>
                <p:cNvPr id="30933" name="Arc 783"/>
                <p:cNvSpPr>
                  <a:spLocks/>
                </p:cNvSpPr>
                <p:nvPr/>
              </p:nvSpPr>
              <p:spPr bwMode="auto">
                <a:xfrm rot="5400000">
                  <a:off x="7352" y="7960"/>
                  <a:ext cx="171" cy="114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934" name="Arc 782"/>
                <p:cNvSpPr>
                  <a:spLocks/>
                </p:cNvSpPr>
                <p:nvPr/>
              </p:nvSpPr>
              <p:spPr bwMode="auto">
                <a:xfrm rot="5400000">
                  <a:off x="7352" y="8131"/>
                  <a:ext cx="171" cy="114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935" name="Arc 781"/>
                <p:cNvSpPr>
                  <a:spLocks/>
                </p:cNvSpPr>
                <p:nvPr/>
              </p:nvSpPr>
              <p:spPr bwMode="auto">
                <a:xfrm rot="5400000">
                  <a:off x="7352" y="8302"/>
                  <a:ext cx="171" cy="114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30931" name="Line 779"/>
              <p:cNvSpPr>
                <a:spLocks noChangeShapeType="1"/>
              </p:cNvSpPr>
              <p:nvPr/>
            </p:nvSpPr>
            <p:spPr bwMode="auto">
              <a:xfrm flipH="1" flipV="1">
                <a:off x="7381" y="7760"/>
                <a:ext cx="1" cy="17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932" name="Line 778"/>
              <p:cNvSpPr>
                <a:spLocks noChangeShapeType="1"/>
              </p:cNvSpPr>
              <p:nvPr/>
            </p:nvSpPr>
            <p:spPr bwMode="auto">
              <a:xfrm flipH="1" flipV="1">
                <a:off x="7381" y="8444"/>
                <a:ext cx="1" cy="17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0916" name="Group 770"/>
            <p:cNvGrpSpPr>
              <a:grpSpLocks/>
            </p:cNvGrpSpPr>
            <p:nvPr/>
          </p:nvGrpSpPr>
          <p:grpSpPr bwMode="auto">
            <a:xfrm rot="-5400000">
              <a:off x="8379" y="7674"/>
              <a:ext cx="114" cy="855"/>
              <a:chOff x="7381" y="7760"/>
              <a:chExt cx="114" cy="855"/>
            </a:xfrm>
          </p:grpSpPr>
          <p:grpSp>
            <p:nvGrpSpPr>
              <p:cNvPr id="30924" name="Group 773"/>
              <p:cNvGrpSpPr>
                <a:grpSpLocks/>
              </p:cNvGrpSpPr>
              <p:nvPr/>
            </p:nvGrpSpPr>
            <p:grpSpPr bwMode="auto">
              <a:xfrm>
                <a:off x="7381" y="7931"/>
                <a:ext cx="114" cy="513"/>
                <a:chOff x="7381" y="7931"/>
                <a:chExt cx="114" cy="513"/>
              </a:xfrm>
            </p:grpSpPr>
            <p:sp>
              <p:nvSpPr>
                <p:cNvPr id="30927" name="Arc 776"/>
                <p:cNvSpPr>
                  <a:spLocks/>
                </p:cNvSpPr>
                <p:nvPr/>
              </p:nvSpPr>
              <p:spPr bwMode="auto">
                <a:xfrm rot="5400000">
                  <a:off x="7352" y="7960"/>
                  <a:ext cx="171" cy="114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928" name="Arc 775"/>
                <p:cNvSpPr>
                  <a:spLocks/>
                </p:cNvSpPr>
                <p:nvPr/>
              </p:nvSpPr>
              <p:spPr bwMode="auto">
                <a:xfrm rot="5400000">
                  <a:off x="7352" y="8131"/>
                  <a:ext cx="171" cy="114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929" name="Arc 774"/>
                <p:cNvSpPr>
                  <a:spLocks/>
                </p:cNvSpPr>
                <p:nvPr/>
              </p:nvSpPr>
              <p:spPr bwMode="auto">
                <a:xfrm rot="5400000">
                  <a:off x="7352" y="8302"/>
                  <a:ext cx="171" cy="114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30925" name="Line 772"/>
              <p:cNvSpPr>
                <a:spLocks noChangeShapeType="1"/>
              </p:cNvSpPr>
              <p:nvPr/>
            </p:nvSpPr>
            <p:spPr bwMode="auto">
              <a:xfrm flipH="1" flipV="1">
                <a:off x="7381" y="7760"/>
                <a:ext cx="1" cy="17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926" name="Line 771"/>
              <p:cNvSpPr>
                <a:spLocks noChangeShapeType="1"/>
              </p:cNvSpPr>
              <p:nvPr/>
            </p:nvSpPr>
            <p:spPr bwMode="auto">
              <a:xfrm flipH="1" flipV="1">
                <a:off x="7381" y="8444"/>
                <a:ext cx="1" cy="17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0917" name="Group 763"/>
            <p:cNvGrpSpPr>
              <a:grpSpLocks/>
            </p:cNvGrpSpPr>
            <p:nvPr/>
          </p:nvGrpSpPr>
          <p:grpSpPr bwMode="auto">
            <a:xfrm rot="-5400000">
              <a:off x="8379" y="7959"/>
              <a:ext cx="114" cy="855"/>
              <a:chOff x="7381" y="7760"/>
              <a:chExt cx="114" cy="855"/>
            </a:xfrm>
          </p:grpSpPr>
          <p:grpSp>
            <p:nvGrpSpPr>
              <p:cNvPr id="30918" name="Group 766"/>
              <p:cNvGrpSpPr>
                <a:grpSpLocks/>
              </p:cNvGrpSpPr>
              <p:nvPr/>
            </p:nvGrpSpPr>
            <p:grpSpPr bwMode="auto">
              <a:xfrm>
                <a:off x="7381" y="7931"/>
                <a:ext cx="114" cy="513"/>
                <a:chOff x="7381" y="7931"/>
                <a:chExt cx="114" cy="513"/>
              </a:xfrm>
            </p:grpSpPr>
            <p:sp>
              <p:nvSpPr>
                <p:cNvPr id="30921" name="Arc 769"/>
                <p:cNvSpPr>
                  <a:spLocks/>
                </p:cNvSpPr>
                <p:nvPr/>
              </p:nvSpPr>
              <p:spPr bwMode="auto">
                <a:xfrm rot="5400000">
                  <a:off x="7352" y="7960"/>
                  <a:ext cx="171" cy="114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922" name="Arc 768"/>
                <p:cNvSpPr>
                  <a:spLocks/>
                </p:cNvSpPr>
                <p:nvPr/>
              </p:nvSpPr>
              <p:spPr bwMode="auto">
                <a:xfrm rot="5400000">
                  <a:off x="7352" y="8131"/>
                  <a:ext cx="171" cy="114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923" name="Arc 767"/>
                <p:cNvSpPr>
                  <a:spLocks/>
                </p:cNvSpPr>
                <p:nvPr/>
              </p:nvSpPr>
              <p:spPr bwMode="auto">
                <a:xfrm rot="5400000">
                  <a:off x="7352" y="8302"/>
                  <a:ext cx="171" cy="114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30919" name="Line 765"/>
              <p:cNvSpPr>
                <a:spLocks noChangeShapeType="1"/>
              </p:cNvSpPr>
              <p:nvPr/>
            </p:nvSpPr>
            <p:spPr bwMode="auto">
              <a:xfrm flipH="1" flipV="1">
                <a:off x="7381" y="7760"/>
                <a:ext cx="1" cy="17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920" name="Line 764"/>
              <p:cNvSpPr>
                <a:spLocks noChangeShapeType="1"/>
              </p:cNvSpPr>
              <p:nvPr/>
            </p:nvSpPr>
            <p:spPr bwMode="auto">
              <a:xfrm flipH="1" flipV="1">
                <a:off x="7381" y="8444"/>
                <a:ext cx="1" cy="17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</p:grpSp>
      <p:grpSp>
        <p:nvGrpSpPr>
          <p:cNvPr id="738" name="Generator"/>
          <p:cNvGrpSpPr>
            <a:grpSpLocks/>
          </p:cNvGrpSpPr>
          <p:nvPr/>
        </p:nvGrpSpPr>
        <p:grpSpPr bwMode="auto">
          <a:xfrm>
            <a:off x="2316894" y="4421188"/>
            <a:ext cx="615950" cy="506412"/>
            <a:chOff x="7039" y="7760"/>
            <a:chExt cx="971" cy="798"/>
          </a:xfrm>
        </p:grpSpPr>
        <p:grpSp>
          <p:nvGrpSpPr>
            <p:cNvPr id="30901" name="Group 728"/>
            <p:cNvGrpSpPr>
              <a:grpSpLocks/>
            </p:cNvGrpSpPr>
            <p:nvPr/>
          </p:nvGrpSpPr>
          <p:grpSpPr bwMode="auto">
            <a:xfrm>
              <a:off x="7039" y="7760"/>
              <a:ext cx="798" cy="798"/>
              <a:chOff x="10060" y="7760"/>
              <a:chExt cx="798" cy="798"/>
            </a:xfrm>
          </p:grpSpPr>
          <p:grpSp>
            <p:nvGrpSpPr>
              <p:cNvPr id="30905" name="Group 736"/>
              <p:cNvGrpSpPr>
                <a:grpSpLocks/>
              </p:cNvGrpSpPr>
              <p:nvPr/>
            </p:nvGrpSpPr>
            <p:grpSpPr bwMode="auto">
              <a:xfrm>
                <a:off x="10345" y="7931"/>
                <a:ext cx="228" cy="115"/>
                <a:chOff x="7210" y="8216"/>
                <a:chExt cx="228" cy="115"/>
              </a:xfrm>
            </p:grpSpPr>
            <p:sp>
              <p:nvSpPr>
                <p:cNvPr id="30913" name="Arc 738"/>
                <p:cNvSpPr>
                  <a:spLocks/>
                </p:cNvSpPr>
                <p:nvPr/>
              </p:nvSpPr>
              <p:spPr bwMode="auto">
                <a:xfrm flipH="1" flipV="1">
                  <a:off x="7210" y="8274"/>
                  <a:ext cx="114" cy="57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2519"/>
                    <a:gd name="T11" fmla="*/ 43200 w 43200"/>
                    <a:gd name="T12" fmla="*/ 22519 h 2251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914" name="Arc 737"/>
                <p:cNvSpPr>
                  <a:spLocks/>
                </p:cNvSpPr>
                <p:nvPr/>
              </p:nvSpPr>
              <p:spPr bwMode="auto">
                <a:xfrm flipH="1">
                  <a:off x="7324" y="8216"/>
                  <a:ext cx="114" cy="70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2519"/>
                    <a:gd name="T11" fmla="*/ 43200 w 43200"/>
                    <a:gd name="T12" fmla="*/ 22519 h 2251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30906" name="Oval 735"/>
              <p:cNvSpPr>
                <a:spLocks noChangeArrowheads="1"/>
              </p:cNvSpPr>
              <p:nvPr/>
            </p:nvSpPr>
            <p:spPr bwMode="auto">
              <a:xfrm>
                <a:off x="10060" y="7760"/>
                <a:ext cx="798" cy="79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grpSp>
            <p:nvGrpSpPr>
              <p:cNvPr id="30907" name="Group 732"/>
              <p:cNvGrpSpPr>
                <a:grpSpLocks/>
              </p:cNvGrpSpPr>
              <p:nvPr/>
            </p:nvGrpSpPr>
            <p:grpSpPr bwMode="auto">
              <a:xfrm>
                <a:off x="10345" y="8102"/>
                <a:ext cx="228" cy="115"/>
                <a:chOff x="7210" y="8216"/>
                <a:chExt cx="228" cy="115"/>
              </a:xfrm>
            </p:grpSpPr>
            <p:sp>
              <p:nvSpPr>
                <p:cNvPr id="30911" name="Arc 734"/>
                <p:cNvSpPr>
                  <a:spLocks/>
                </p:cNvSpPr>
                <p:nvPr/>
              </p:nvSpPr>
              <p:spPr bwMode="auto">
                <a:xfrm flipH="1" flipV="1">
                  <a:off x="7210" y="8274"/>
                  <a:ext cx="114" cy="57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2519"/>
                    <a:gd name="T11" fmla="*/ 43200 w 43200"/>
                    <a:gd name="T12" fmla="*/ 22519 h 2251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912" name="Arc 733"/>
                <p:cNvSpPr>
                  <a:spLocks/>
                </p:cNvSpPr>
                <p:nvPr/>
              </p:nvSpPr>
              <p:spPr bwMode="auto">
                <a:xfrm flipH="1">
                  <a:off x="7324" y="8216"/>
                  <a:ext cx="114" cy="70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2519"/>
                    <a:gd name="T11" fmla="*/ 43200 w 43200"/>
                    <a:gd name="T12" fmla="*/ 22519 h 2251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0908" name="Group 729"/>
              <p:cNvGrpSpPr>
                <a:grpSpLocks/>
              </p:cNvGrpSpPr>
              <p:nvPr/>
            </p:nvGrpSpPr>
            <p:grpSpPr bwMode="auto">
              <a:xfrm>
                <a:off x="10345" y="8273"/>
                <a:ext cx="228" cy="115"/>
                <a:chOff x="7210" y="8216"/>
                <a:chExt cx="228" cy="115"/>
              </a:xfrm>
            </p:grpSpPr>
            <p:sp>
              <p:nvSpPr>
                <p:cNvPr id="30909" name="Arc 731"/>
                <p:cNvSpPr>
                  <a:spLocks/>
                </p:cNvSpPr>
                <p:nvPr/>
              </p:nvSpPr>
              <p:spPr bwMode="auto">
                <a:xfrm flipH="1" flipV="1">
                  <a:off x="7210" y="8274"/>
                  <a:ext cx="114" cy="57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2519"/>
                    <a:gd name="T11" fmla="*/ 43200 w 43200"/>
                    <a:gd name="T12" fmla="*/ 22519 h 2251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910" name="Arc 730"/>
                <p:cNvSpPr>
                  <a:spLocks/>
                </p:cNvSpPr>
                <p:nvPr/>
              </p:nvSpPr>
              <p:spPr bwMode="auto">
                <a:xfrm flipH="1">
                  <a:off x="7324" y="8216"/>
                  <a:ext cx="114" cy="70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2519"/>
                    <a:gd name="T11" fmla="*/ 43200 w 43200"/>
                    <a:gd name="T12" fmla="*/ 22519 h 2251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</p:grpSp>
        <p:cxnSp>
          <p:nvCxnSpPr>
            <p:cNvPr id="30902" name="AutoShape 727"/>
            <p:cNvCxnSpPr>
              <a:cxnSpLocks noChangeShapeType="1"/>
            </p:cNvCxnSpPr>
            <p:nvPr/>
          </p:nvCxnSpPr>
          <p:spPr bwMode="auto">
            <a:xfrm flipH="1">
              <a:off x="7720" y="7874"/>
              <a:ext cx="288" cy="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903" name="AutoShape 726"/>
            <p:cNvCxnSpPr>
              <a:cxnSpLocks noChangeShapeType="1"/>
            </p:cNvCxnSpPr>
            <p:nvPr/>
          </p:nvCxnSpPr>
          <p:spPr bwMode="auto">
            <a:xfrm flipH="1">
              <a:off x="7837" y="8159"/>
              <a:ext cx="173" cy="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904" name="AutoShape 725"/>
            <p:cNvCxnSpPr>
              <a:cxnSpLocks noChangeShapeType="1"/>
            </p:cNvCxnSpPr>
            <p:nvPr/>
          </p:nvCxnSpPr>
          <p:spPr bwMode="auto">
            <a:xfrm flipH="1" flipV="1">
              <a:off x="7720" y="8441"/>
              <a:ext cx="288" cy="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1023" name="Txt_ZN"/>
          <p:cNvSpPr txBox="1">
            <a:spLocks noChangeArrowheads="1"/>
          </p:cNvSpPr>
          <p:nvPr/>
        </p:nvSpPr>
        <p:spPr bwMode="auto">
          <a:xfrm>
            <a:off x="4901716" y="2918333"/>
            <a:ext cx="1952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ClrTx/>
              <a:buFontTx/>
              <a:buNone/>
            </a:pPr>
            <a:r>
              <a:rPr kumimoji="0" lang="pl-PL" altLang="pl-PL" sz="1100" b="1" i="1">
                <a:latin typeface="Calibri" pitchFamily="34" charset="0"/>
              </a:rPr>
              <a:t>Z</a:t>
            </a:r>
            <a:r>
              <a:rPr kumimoji="0" lang="pl-PL" altLang="pl-PL" sz="1100" b="1" i="1" baseline="-25000">
                <a:latin typeface="Calibri" pitchFamily="34" charset="0"/>
              </a:rPr>
              <a:t>N</a:t>
            </a:r>
            <a:endParaRPr kumimoji="0" lang="pl-PL" altLang="pl-PL" sz="2400">
              <a:latin typeface="Times New Roman" pitchFamily="18" charset="0"/>
            </a:endParaRPr>
          </a:p>
        </p:txBody>
      </p:sp>
      <p:sp>
        <p:nvSpPr>
          <p:cNvPr id="753" name="Txt_2"/>
          <p:cNvSpPr>
            <a:spLocks noChangeArrowheads="1"/>
          </p:cNvSpPr>
          <p:nvPr/>
        </p:nvSpPr>
        <p:spPr bwMode="auto">
          <a:xfrm>
            <a:off x="1504999" y="3727450"/>
            <a:ext cx="468718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400" b="1" i="1">
                <a:solidFill>
                  <a:srgbClr val="333399"/>
                </a:solidFill>
                <a:latin typeface="Times New Roman" pitchFamily="18" charset="0"/>
              </a:rPr>
              <a:t>Rozpływ prądu zwarcia w sieci z izolowanym punktem zerowym</a:t>
            </a:r>
          </a:p>
        </p:txBody>
      </p:sp>
      <p:sp>
        <p:nvSpPr>
          <p:cNvPr id="31353" name="Uz_SN"/>
          <p:cNvSpPr>
            <a:spLocks noChangeShapeType="1"/>
          </p:cNvSpPr>
          <p:nvPr/>
        </p:nvSpPr>
        <p:spPr bwMode="auto">
          <a:xfrm flipH="1" flipV="1">
            <a:off x="4990616" y="2486533"/>
            <a:ext cx="0" cy="254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grpSp>
        <p:nvGrpSpPr>
          <p:cNvPr id="743" name="Uz_nn"/>
          <p:cNvGrpSpPr>
            <a:grpSpLocks/>
          </p:cNvGrpSpPr>
          <p:nvPr/>
        </p:nvGrpSpPr>
        <p:grpSpPr bwMode="auto">
          <a:xfrm>
            <a:off x="5136666" y="2486533"/>
            <a:ext cx="71437" cy="182563"/>
            <a:chOff x="8122" y="6905"/>
            <a:chExt cx="114" cy="286"/>
          </a:xfrm>
        </p:grpSpPr>
        <p:sp>
          <p:nvSpPr>
            <p:cNvPr id="30899" name="Line 632"/>
            <p:cNvSpPr>
              <a:spLocks noChangeShapeType="1"/>
            </p:cNvSpPr>
            <p:nvPr/>
          </p:nvSpPr>
          <p:spPr bwMode="auto">
            <a:xfrm flipH="1" flipV="1">
              <a:off x="8178" y="6905"/>
              <a:ext cx="1" cy="2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0900" name="Line 631"/>
            <p:cNvSpPr>
              <a:spLocks noChangeShapeType="1"/>
            </p:cNvSpPr>
            <p:nvPr/>
          </p:nvSpPr>
          <p:spPr bwMode="auto">
            <a:xfrm>
              <a:off x="8122" y="7190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744" name="Rezystor"/>
          <p:cNvGrpSpPr>
            <a:grpSpLocks/>
          </p:cNvGrpSpPr>
          <p:nvPr/>
        </p:nvGrpSpPr>
        <p:grpSpPr bwMode="auto">
          <a:xfrm>
            <a:off x="5136666" y="2848483"/>
            <a:ext cx="71437" cy="542925"/>
            <a:chOff x="8122" y="7475"/>
            <a:chExt cx="114" cy="856"/>
          </a:xfrm>
        </p:grpSpPr>
        <p:grpSp>
          <p:nvGrpSpPr>
            <p:cNvPr id="30891" name="Group 614"/>
            <p:cNvGrpSpPr>
              <a:grpSpLocks/>
            </p:cNvGrpSpPr>
            <p:nvPr/>
          </p:nvGrpSpPr>
          <p:grpSpPr bwMode="auto">
            <a:xfrm>
              <a:off x="8122" y="7703"/>
              <a:ext cx="114" cy="457"/>
              <a:chOff x="8122" y="7703"/>
              <a:chExt cx="114" cy="457"/>
            </a:xfrm>
          </p:grpSpPr>
          <p:sp>
            <p:nvSpPr>
              <p:cNvPr id="30895" name="Line 618"/>
              <p:cNvSpPr>
                <a:spLocks noChangeShapeType="1"/>
              </p:cNvSpPr>
              <p:nvPr/>
            </p:nvSpPr>
            <p:spPr bwMode="auto">
              <a:xfrm>
                <a:off x="8122" y="7703"/>
                <a:ext cx="1" cy="45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896" name="Line 617"/>
              <p:cNvSpPr>
                <a:spLocks noChangeShapeType="1"/>
              </p:cNvSpPr>
              <p:nvPr/>
            </p:nvSpPr>
            <p:spPr bwMode="auto">
              <a:xfrm>
                <a:off x="8122" y="8159"/>
                <a:ext cx="11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897" name="Line 616"/>
              <p:cNvSpPr>
                <a:spLocks noChangeShapeType="1"/>
              </p:cNvSpPr>
              <p:nvPr/>
            </p:nvSpPr>
            <p:spPr bwMode="auto">
              <a:xfrm>
                <a:off x="8122" y="7703"/>
                <a:ext cx="11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898" name="Line 615"/>
              <p:cNvSpPr>
                <a:spLocks noChangeShapeType="1"/>
              </p:cNvSpPr>
              <p:nvPr/>
            </p:nvSpPr>
            <p:spPr bwMode="auto">
              <a:xfrm>
                <a:off x="8235" y="7703"/>
                <a:ext cx="1" cy="45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30892" name="Line 613"/>
            <p:cNvSpPr>
              <a:spLocks noChangeShapeType="1"/>
            </p:cNvSpPr>
            <p:nvPr/>
          </p:nvSpPr>
          <p:spPr bwMode="auto">
            <a:xfrm flipH="1">
              <a:off x="8179" y="7475"/>
              <a:ext cx="1" cy="2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0893" name="Line 612"/>
            <p:cNvSpPr>
              <a:spLocks noChangeShapeType="1"/>
            </p:cNvSpPr>
            <p:nvPr/>
          </p:nvSpPr>
          <p:spPr bwMode="auto">
            <a:xfrm flipH="1">
              <a:off x="8179" y="8159"/>
              <a:ext cx="1" cy="1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0894" name="Line 611"/>
            <p:cNvSpPr>
              <a:spLocks noChangeShapeType="1"/>
            </p:cNvSpPr>
            <p:nvPr/>
          </p:nvSpPr>
          <p:spPr bwMode="auto">
            <a:xfrm>
              <a:off x="8122" y="8330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746" name="Dławik"/>
          <p:cNvGrpSpPr>
            <a:grpSpLocks/>
          </p:cNvGrpSpPr>
          <p:nvPr/>
        </p:nvGrpSpPr>
        <p:grpSpPr bwMode="auto">
          <a:xfrm>
            <a:off x="4738203" y="2848483"/>
            <a:ext cx="107950" cy="544513"/>
            <a:chOff x="7495" y="8044"/>
            <a:chExt cx="171" cy="857"/>
          </a:xfrm>
        </p:grpSpPr>
        <p:grpSp>
          <p:nvGrpSpPr>
            <p:cNvPr id="30883" name="Group 578"/>
            <p:cNvGrpSpPr>
              <a:grpSpLocks/>
            </p:cNvGrpSpPr>
            <p:nvPr/>
          </p:nvGrpSpPr>
          <p:grpSpPr bwMode="auto">
            <a:xfrm>
              <a:off x="7552" y="8044"/>
              <a:ext cx="114" cy="855"/>
              <a:chOff x="7381" y="7760"/>
              <a:chExt cx="114" cy="855"/>
            </a:xfrm>
          </p:grpSpPr>
          <p:grpSp>
            <p:nvGrpSpPr>
              <p:cNvPr id="30885" name="Group 581"/>
              <p:cNvGrpSpPr>
                <a:grpSpLocks/>
              </p:cNvGrpSpPr>
              <p:nvPr/>
            </p:nvGrpSpPr>
            <p:grpSpPr bwMode="auto">
              <a:xfrm>
                <a:off x="7381" y="7931"/>
                <a:ext cx="114" cy="513"/>
                <a:chOff x="7381" y="7931"/>
                <a:chExt cx="114" cy="513"/>
              </a:xfrm>
            </p:grpSpPr>
            <p:sp>
              <p:nvSpPr>
                <p:cNvPr id="30888" name="Arc 584"/>
                <p:cNvSpPr>
                  <a:spLocks/>
                </p:cNvSpPr>
                <p:nvPr/>
              </p:nvSpPr>
              <p:spPr bwMode="auto">
                <a:xfrm rot="5400000">
                  <a:off x="7352" y="7960"/>
                  <a:ext cx="171" cy="114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889" name="Arc 583"/>
                <p:cNvSpPr>
                  <a:spLocks/>
                </p:cNvSpPr>
                <p:nvPr/>
              </p:nvSpPr>
              <p:spPr bwMode="auto">
                <a:xfrm rot="5400000">
                  <a:off x="7352" y="8131"/>
                  <a:ext cx="171" cy="114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890" name="Arc 582"/>
                <p:cNvSpPr>
                  <a:spLocks/>
                </p:cNvSpPr>
                <p:nvPr/>
              </p:nvSpPr>
              <p:spPr bwMode="auto">
                <a:xfrm rot="5400000">
                  <a:off x="7352" y="8302"/>
                  <a:ext cx="171" cy="114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30886" name="Line 580"/>
              <p:cNvSpPr>
                <a:spLocks noChangeShapeType="1"/>
              </p:cNvSpPr>
              <p:nvPr/>
            </p:nvSpPr>
            <p:spPr bwMode="auto">
              <a:xfrm flipH="1" flipV="1">
                <a:off x="7381" y="7760"/>
                <a:ext cx="1" cy="17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887" name="Line 579"/>
              <p:cNvSpPr>
                <a:spLocks noChangeShapeType="1"/>
              </p:cNvSpPr>
              <p:nvPr/>
            </p:nvSpPr>
            <p:spPr bwMode="auto">
              <a:xfrm flipH="1" flipV="1">
                <a:off x="7381" y="8444"/>
                <a:ext cx="1" cy="17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30884" name="Line 577"/>
            <p:cNvSpPr>
              <a:spLocks noChangeShapeType="1"/>
            </p:cNvSpPr>
            <p:nvPr/>
          </p:nvSpPr>
          <p:spPr bwMode="auto">
            <a:xfrm>
              <a:off x="7495" y="8900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749" name="Zwarcie"/>
          <p:cNvGrpSpPr>
            <a:grpSpLocks/>
          </p:cNvGrpSpPr>
          <p:nvPr/>
        </p:nvGrpSpPr>
        <p:grpSpPr bwMode="auto">
          <a:xfrm>
            <a:off x="6438416" y="1865821"/>
            <a:ext cx="109537" cy="215900"/>
            <a:chOff x="11086" y="10553"/>
            <a:chExt cx="171" cy="342"/>
          </a:xfrm>
        </p:grpSpPr>
        <p:cxnSp>
          <p:nvCxnSpPr>
            <p:cNvPr id="30880" name="AutoShape 606"/>
            <p:cNvCxnSpPr>
              <a:cxnSpLocks noChangeShapeType="1"/>
            </p:cNvCxnSpPr>
            <p:nvPr/>
          </p:nvCxnSpPr>
          <p:spPr bwMode="auto">
            <a:xfrm flipH="1">
              <a:off x="11086" y="10553"/>
              <a:ext cx="114" cy="171"/>
            </a:xfrm>
            <a:prstGeom prst="straightConnector1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81" name="AutoShape 605"/>
            <p:cNvCxnSpPr>
              <a:cxnSpLocks noChangeShapeType="1"/>
            </p:cNvCxnSpPr>
            <p:nvPr/>
          </p:nvCxnSpPr>
          <p:spPr bwMode="auto">
            <a:xfrm flipV="1">
              <a:off x="11086" y="10667"/>
              <a:ext cx="171" cy="57"/>
            </a:xfrm>
            <a:prstGeom prst="straightConnector1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82" name="AutoShape 604"/>
            <p:cNvCxnSpPr>
              <a:cxnSpLocks noChangeShapeType="1"/>
            </p:cNvCxnSpPr>
            <p:nvPr/>
          </p:nvCxnSpPr>
          <p:spPr bwMode="auto">
            <a:xfrm flipH="1">
              <a:off x="11086" y="10667"/>
              <a:ext cx="171" cy="228"/>
            </a:xfrm>
            <a:prstGeom prst="straightConnector1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50" name="Uziem_Bezpośr"/>
          <p:cNvGrpSpPr>
            <a:grpSpLocks/>
          </p:cNvGrpSpPr>
          <p:nvPr/>
        </p:nvGrpSpPr>
        <p:grpSpPr bwMode="auto">
          <a:xfrm>
            <a:off x="4955691" y="3172333"/>
            <a:ext cx="71437" cy="219075"/>
            <a:chOff x="4649090" y="3149157"/>
            <a:chExt cx="72390" cy="220310"/>
          </a:xfrm>
        </p:grpSpPr>
        <p:sp>
          <p:nvSpPr>
            <p:cNvPr id="30877" name="Line 609"/>
            <p:cNvSpPr>
              <a:spLocks noChangeShapeType="1"/>
            </p:cNvSpPr>
            <p:nvPr/>
          </p:nvSpPr>
          <p:spPr bwMode="auto">
            <a:xfrm rot="10800000" flipH="1">
              <a:off x="4685285" y="3187886"/>
              <a:ext cx="635" cy="1809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0878" name="Oval 608"/>
            <p:cNvSpPr>
              <a:spLocks noChangeArrowheads="1"/>
            </p:cNvSpPr>
            <p:nvPr/>
          </p:nvSpPr>
          <p:spPr bwMode="auto">
            <a:xfrm>
              <a:off x="4668140" y="3149157"/>
              <a:ext cx="36195" cy="36189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30879" name="Ziemia"/>
            <p:cNvSpPr>
              <a:spLocks noChangeShapeType="1"/>
            </p:cNvSpPr>
            <p:nvPr/>
          </p:nvSpPr>
          <p:spPr bwMode="auto">
            <a:xfrm>
              <a:off x="4649090" y="3368832"/>
              <a:ext cx="72390" cy="6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751" name="Pnkt_GwSN"/>
          <p:cNvGrpSpPr>
            <a:grpSpLocks/>
          </p:cNvGrpSpPr>
          <p:nvPr/>
        </p:nvGrpSpPr>
        <p:grpSpPr bwMode="auto">
          <a:xfrm>
            <a:off x="4757253" y="2735771"/>
            <a:ext cx="436563" cy="112712"/>
            <a:chOff x="7526" y="7865"/>
            <a:chExt cx="686" cy="179"/>
          </a:xfrm>
        </p:grpSpPr>
        <p:sp>
          <p:nvSpPr>
            <p:cNvPr id="30867" name="Line 629"/>
            <p:cNvSpPr>
              <a:spLocks noChangeShapeType="1"/>
            </p:cNvSpPr>
            <p:nvPr/>
          </p:nvSpPr>
          <p:spPr bwMode="auto">
            <a:xfrm flipV="1">
              <a:off x="7552" y="7873"/>
              <a:ext cx="63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grpSp>
          <p:nvGrpSpPr>
            <p:cNvPr id="30868" name="Group 626"/>
            <p:cNvGrpSpPr>
              <a:grpSpLocks/>
            </p:cNvGrpSpPr>
            <p:nvPr/>
          </p:nvGrpSpPr>
          <p:grpSpPr bwMode="auto">
            <a:xfrm>
              <a:off x="8155" y="7873"/>
              <a:ext cx="57" cy="171"/>
              <a:chOff x="8155" y="7304"/>
              <a:chExt cx="57" cy="171"/>
            </a:xfrm>
          </p:grpSpPr>
          <p:sp>
            <p:nvSpPr>
              <p:cNvPr id="30875" name="Line 628"/>
              <p:cNvSpPr>
                <a:spLocks noChangeShapeType="1"/>
              </p:cNvSpPr>
              <p:nvPr/>
            </p:nvSpPr>
            <p:spPr bwMode="auto">
              <a:xfrm>
                <a:off x="8178" y="7304"/>
                <a:ext cx="1" cy="1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876" name="Oval 627"/>
              <p:cNvSpPr>
                <a:spLocks noChangeArrowheads="1"/>
              </p:cNvSpPr>
              <p:nvPr/>
            </p:nvSpPr>
            <p:spPr bwMode="auto">
              <a:xfrm>
                <a:off x="8155" y="7418"/>
                <a:ext cx="57" cy="5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0869" name="Group 623"/>
            <p:cNvGrpSpPr>
              <a:grpSpLocks/>
            </p:cNvGrpSpPr>
            <p:nvPr/>
          </p:nvGrpSpPr>
          <p:grpSpPr bwMode="auto">
            <a:xfrm>
              <a:off x="7867" y="7873"/>
              <a:ext cx="57" cy="171"/>
              <a:chOff x="7867" y="7304"/>
              <a:chExt cx="57" cy="171"/>
            </a:xfrm>
          </p:grpSpPr>
          <p:sp>
            <p:nvSpPr>
              <p:cNvPr id="30873" name="Line 625"/>
              <p:cNvSpPr>
                <a:spLocks noChangeShapeType="1"/>
              </p:cNvSpPr>
              <p:nvPr/>
            </p:nvSpPr>
            <p:spPr bwMode="auto">
              <a:xfrm flipH="1">
                <a:off x="7891" y="7304"/>
                <a:ext cx="5" cy="1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874" name="Oval 624"/>
              <p:cNvSpPr>
                <a:spLocks noChangeArrowheads="1"/>
              </p:cNvSpPr>
              <p:nvPr/>
            </p:nvSpPr>
            <p:spPr bwMode="auto">
              <a:xfrm>
                <a:off x="7867" y="7418"/>
                <a:ext cx="57" cy="5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0870" name="Group 620"/>
            <p:cNvGrpSpPr>
              <a:grpSpLocks/>
            </p:cNvGrpSpPr>
            <p:nvPr/>
          </p:nvGrpSpPr>
          <p:grpSpPr bwMode="auto">
            <a:xfrm>
              <a:off x="7526" y="7865"/>
              <a:ext cx="57" cy="176"/>
              <a:chOff x="7526" y="7296"/>
              <a:chExt cx="57" cy="176"/>
            </a:xfrm>
          </p:grpSpPr>
          <p:sp>
            <p:nvSpPr>
              <p:cNvPr id="30871" name="Line 622"/>
              <p:cNvSpPr>
                <a:spLocks noChangeShapeType="1"/>
              </p:cNvSpPr>
              <p:nvPr/>
            </p:nvSpPr>
            <p:spPr bwMode="auto">
              <a:xfrm flipH="1">
                <a:off x="7555" y="7296"/>
                <a:ext cx="1" cy="1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872" name="Oval 621"/>
              <p:cNvSpPr>
                <a:spLocks noChangeArrowheads="1"/>
              </p:cNvSpPr>
              <p:nvPr/>
            </p:nvSpPr>
            <p:spPr bwMode="auto">
              <a:xfrm>
                <a:off x="7526" y="7415"/>
                <a:ext cx="57" cy="5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756" name="TR_Uz"/>
          <p:cNvGrpSpPr>
            <a:grpSpLocks/>
          </p:cNvGrpSpPr>
          <p:nvPr/>
        </p:nvGrpSpPr>
        <p:grpSpPr bwMode="auto">
          <a:xfrm>
            <a:off x="4738203" y="2155675"/>
            <a:ext cx="1085850" cy="621371"/>
            <a:chOff x="7495" y="6953"/>
            <a:chExt cx="1710" cy="978"/>
          </a:xfrm>
        </p:grpSpPr>
        <p:sp>
          <p:nvSpPr>
            <p:cNvPr id="30837" name="Text Box 505"/>
            <p:cNvSpPr txBox="1">
              <a:spLocks noChangeArrowheads="1"/>
            </p:cNvSpPr>
            <p:nvPr/>
          </p:nvSpPr>
          <p:spPr bwMode="auto">
            <a:xfrm>
              <a:off x="8440" y="7646"/>
              <a:ext cx="765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0,4kV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grpSp>
          <p:nvGrpSpPr>
            <p:cNvPr id="30838" name="Group 476"/>
            <p:cNvGrpSpPr>
              <a:grpSpLocks/>
            </p:cNvGrpSpPr>
            <p:nvPr/>
          </p:nvGrpSpPr>
          <p:grpSpPr bwMode="auto">
            <a:xfrm>
              <a:off x="7495" y="6953"/>
              <a:ext cx="1254" cy="692"/>
              <a:chOff x="7495" y="6953"/>
              <a:chExt cx="1254" cy="692"/>
            </a:xfrm>
          </p:grpSpPr>
          <p:sp>
            <p:nvSpPr>
              <p:cNvPr id="30839" name="Line 504"/>
              <p:cNvSpPr>
                <a:spLocks noChangeShapeType="1"/>
              </p:cNvSpPr>
              <p:nvPr/>
            </p:nvSpPr>
            <p:spPr bwMode="auto">
              <a:xfrm>
                <a:off x="7495" y="7473"/>
                <a:ext cx="22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grpSp>
            <p:nvGrpSpPr>
              <p:cNvPr id="30840" name="Group 498"/>
              <p:cNvGrpSpPr>
                <a:grpSpLocks/>
              </p:cNvGrpSpPr>
              <p:nvPr/>
            </p:nvGrpSpPr>
            <p:grpSpPr bwMode="auto">
              <a:xfrm>
                <a:off x="7723" y="7303"/>
                <a:ext cx="342" cy="342"/>
                <a:chOff x="7723" y="7874"/>
                <a:chExt cx="342" cy="342"/>
              </a:xfrm>
            </p:grpSpPr>
            <p:sp>
              <p:nvSpPr>
                <p:cNvPr id="30862" name="Oval 503"/>
                <p:cNvSpPr>
                  <a:spLocks noChangeArrowheads="1"/>
                </p:cNvSpPr>
                <p:nvPr/>
              </p:nvSpPr>
              <p:spPr bwMode="auto">
                <a:xfrm>
                  <a:off x="7723" y="7874"/>
                  <a:ext cx="342" cy="342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kumimoji="0" lang="pl-PL" altLang="pl-PL" sz="2400">
                    <a:latin typeface="Times New Roman" pitchFamily="18" charset="0"/>
                  </a:endParaRPr>
                </a:p>
              </p:txBody>
            </p:sp>
            <p:grpSp>
              <p:nvGrpSpPr>
                <p:cNvPr id="30863" name="Group 499"/>
                <p:cNvGrpSpPr>
                  <a:grpSpLocks/>
                </p:cNvGrpSpPr>
                <p:nvPr/>
              </p:nvGrpSpPr>
              <p:grpSpPr bwMode="auto">
                <a:xfrm>
                  <a:off x="7778" y="7924"/>
                  <a:ext cx="223" cy="155"/>
                  <a:chOff x="7778" y="7924"/>
                  <a:chExt cx="223" cy="155"/>
                </a:xfrm>
              </p:grpSpPr>
              <p:sp>
                <p:nvSpPr>
                  <p:cNvPr id="30864" name="Line 50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896" y="7924"/>
                    <a:ext cx="1" cy="11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30865" name="Line 501"/>
                  <p:cNvSpPr>
                    <a:spLocks noChangeShapeType="1"/>
                  </p:cNvSpPr>
                  <p:nvPr/>
                </p:nvSpPr>
                <p:spPr bwMode="auto">
                  <a:xfrm rot="3600000">
                    <a:off x="7838" y="8006"/>
                    <a:ext cx="5" cy="12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30866" name="Line 500"/>
                  <p:cNvSpPr>
                    <a:spLocks noChangeShapeType="1"/>
                  </p:cNvSpPr>
                  <p:nvPr/>
                </p:nvSpPr>
                <p:spPr bwMode="auto">
                  <a:xfrm rot="7200000" flipV="1">
                    <a:off x="7935" y="8014"/>
                    <a:ext cx="17" cy="11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</p:grpSp>
          <p:grpSp>
            <p:nvGrpSpPr>
              <p:cNvPr id="30841" name="Group 490"/>
              <p:cNvGrpSpPr>
                <a:grpSpLocks/>
              </p:cNvGrpSpPr>
              <p:nvPr/>
            </p:nvGrpSpPr>
            <p:grpSpPr bwMode="auto">
              <a:xfrm>
                <a:off x="8350" y="7303"/>
                <a:ext cx="399" cy="342"/>
                <a:chOff x="8350" y="6734"/>
                <a:chExt cx="399" cy="342"/>
              </a:xfrm>
            </p:grpSpPr>
            <p:sp>
              <p:nvSpPr>
                <p:cNvPr id="30855" name="Line 497"/>
                <p:cNvSpPr>
                  <a:spLocks noChangeShapeType="1"/>
                </p:cNvSpPr>
                <p:nvPr/>
              </p:nvSpPr>
              <p:spPr bwMode="auto">
                <a:xfrm>
                  <a:off x="8350" y="6905"/>
                  <a:ext cx="171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856" name="Line 496"/>
                <p:cNvSpPr>
                  <a:spLocks noChangeShapeType="1"/>
                </p:cNvSpPr>
                <p:nvPr/>
              </p:nvSpPr>
              <p:spPr bwMode="auto">
                <a:xfrm flipH="1" flipV="1">
                  <a:off x="8521" y="6734"/>
                  <a:ext cx="1" cy="34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857" name="Line 495"/>
                <p:cNvSpPr>
                  <a:spLocks noChangeShapeType="1"/>
                </p:cNvSpPr>
                <p:nvPr/>
              </p:nvSpPr>
              <p:spPr bwMode="auto">
                <a:xfrm>
                  <a:off x="8521" y="6790"/>
                  <a:ext cx="22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858" name="Line 494"/>
                <p:cNvSpPr>
                  <a:spLocks noChangeShapeType="1"/>
                </p:cNvSpPr>
                <p:nvPr/>
              </p:nvSpPr>
              <p:spPr bwMode="auto">
                <a:xfrm>
                  <a:off x="8521" y="6848"/>
                  <a:ext cx="22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859" name="Line 493"/>
                <p:cNvSpPr>
                  <a:spLocks noChangeShapeType="1"/>
                </p:cNvSpPr>
                <p:nvPr/>
              </p:nvSpPr>
              <p:spPr bwMode="auto">
                <a:xfrm>
                  <a:off x="8521" y="6905"/>
                  <a:ext cx="22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860" name="Line 492"/>
                <p:cNvSpPr>
                  <a:spLocks noChangeShapeType="1"/>
                </p:cNvSpPr>
                <p:nvPr/>
              </p:nvSpPr>
              <p:spPr bwMode="auto">
                <a:xfrm>
                  <a:off x="8521" y="6962"/>
                  <a:ext cx="22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861" name="Line 491"/>
                <p:cNvSpPr>
                  <a:spLocks noChangeShapeType="1"/>
                </p:cNvSpPr>
                <p:nvPr/>
              </p:nvSpPr>
              <p:spPr bwMode="auto">
                <a:xfrm>
                  <a:off x="8521" y="7019"/>
                  <a:ext cx="22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30842" name="Text Box 489"/>
              <p:cNvSpPr txBox="1">
                <a:spLocks noChangeArrowheads="1"/>
              </p:cNvSpPr>
              <p:nvPr/>
            </p:nvSpPr>
            <p:spPr bwMode="auto">
              <a:xfrm>
                <a:off x="7837" y="6953"/>
                <a:ext cx="399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en-US" altLang="pl-PL" sz="1200" b="1" i="1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altLang="pl-PL" sz="1200" b="1" i="1" baseline="-30000">
                    <a:latin typeface="Times New Roman" pitchFamily="18" charset="0"/>
                    <a:cs typeface="Times New Roman" pitchFamily="18" charset="0"/>
                  </a:rPr>
                  <a:t>uz</a:t>
                </a:r>
                <a:endParaRPr kumimoji="0" lang="en-US" altLang="pl-PL" sz="2400">
                  <a:latin typeface="Times New Roman" pitchFamily="18" charset="0"/>
                </a:endParaRPr>
              </a:p>
            </p:txBody>
          </p:sp>
          <p:grpSp>
            <p:nvGrpSpPr>
              <p:cNvPr id="30843" name="Group 477"/>
              <p:cNvGrpSpPr>
                <a:grpSpLocks/>
              </p:cNvGrpSpPr>
              <p:nvPr/>
            </p:nvGrpSpPr>
            <p:grpSpPr bwMode="auto">
              <a:xfrm>
                <a:off x="8008" y="7303"/>
                <a:ext cx="342" cy="342"/>
                <a:chOff x="8008" y="7303"/>
                <a:chExt cx="342" cy="342"/>
              </a:xfrm>
            </p:grpSpPr>
            <p:sp>
              <p:nvSpPr>
                <p:cNvPr id="30844" name="Oval 488"/>
                <p:cNvSpPr>
                  <a:spLocks noChangeArrowheads="1"/>
                </p:cNvSpPr>
                <p:nvPr/>
              </p:nvSpPr>
              <p:spPr bwMode="auto">
                <a:xfrm>
                  <a:off x="8008" y="7303"/>
                  <a:ext cx="342" cy="342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kumimoji="0" lang="pl-PL" altLang="pl-PL" sz="2400">
                    <a:latin typeface="Times New Roman" pitchFamily="18" charset="0"/>
                  </a:endParaRPr>
                </a:p>
              </p:txBody>
            </p:sp>
            <p:grpSp>
              <p:nvGrpSpPr>
                <p:cNvPr id="30845" name="Group 478"/>
                <p:cNvGrpSpPr>
                  <a:grpSpLocks/>
                </p:cNvGrpSpPr>
                <p:nvPr/>
              </p:nvGrpSpPr>
              <p:grpSpPr bwMode="auto">
                <a:xfrm rot="-900000">
                  <a:off x="8091" y="7392"/>
                  <a:ext cx="152" cy="158"/>
                  <a:chOff x="5523" y="7616"/>
                  <a:chExt cx="152" cy="158"/>
                </a:xfrm>
              </p:grpSpPr>
              <p:grpSp>
                <p:nvGrpSpPr>
                  <p:cNvPr id="30846" name="Group 485"/>
                  <p:cNvGrpSpPr>
                    <a:grpSpLocks/>
                  </p:cNvGrpSpPr>
                  <p:nvPr/>
                </p:nvGrpSpPr>
                <p:grpSpPr bwMode="auto">
                  <a:xfrm>
                    <a:off x="5611" y="7616"/>
                    <a:ext cx="56" cy="84"/>
                    <a:chOff x="5723" y="7644"/>
                    <a:chExt cx="56" cy="84"/>
                  </a:xfrm>
                </p:grpSpPr>
                <p:cxnSp>
                  <p:nvCxnSpPr>
                    <p:cNvPr id="30853" name="AutoShape 487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5723" y="7644"/>
                      <a:ext cx="1" cy="84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30854" name="AutoShape 486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723" y="7644"/>
                      <a:ext cx="56" cy="1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30847" name="Group 482"/>
                  <p:cNvGrpSpPr>
                    <a:grpSpLocks/>
                  </p:cNvGrpSpPr>
                  <p:nvPr/>
                </p:nvGrpSpPr>
                <p:grpSpPr bwMode="auto">
                  <a:xfrm rot="7200000">
                    <a:off x="5605" y="7704"/>
                    <a:ext cx="56" cy="84"/>
                    <a:chOff x="5723" y="7644"/>
                    <a:chExt cx="56" cy="84"/>
                  </a:xfrm>
                </p:grpSpPr>
                <p:cxnSp>
                  <p:nvCxnSpPr>
                    <p:cNvPr id="30851" name="AutoShape 484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5723" y="7644"/>
                      <a:ext cx="1" cy="84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30852" name="AutoShape 48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723" y="7644"/>
                      <a:ext cx="56" cy="1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30848" name="Group 479"/>
                  <p:cNvGrpSpPr>
                    <a:grpSpLocks/>
                  </p:cNvGrpSpPr>
                  <p:nvPr/>
                </p:nvGrpSpPr>
                <p:grpSpPr bwMode="auto">
                  <a:xfrm rot="-7200000">
                    <a:off x="5537" y="7658"/>
                    <a:ext cx="56" cy="84"/>
                    <a:chOff x="5723" y="7644"/>
                    <a:chExt cx="56" cy="84"/>
                  </a:xfrm>
                </p:grpSpPr>
                <p:cxnSp>
                  <p:nvCxnSpPr>
                    <p:cNvPr id="30849" name="AutoShape 481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5723" y="7644"/>
                      <a:ext cx="1" cy="84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30850" name="AutoShape 48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723" y="7644"/>
                      <a:ext cx="56" cy="1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</p:grpSp>
        </p:grpSp>
      </p:grpSp>
      <p:grpSp>
        <p:nvGrpSpPr>
          <p:cNvPr id="766" name="Generatorek"/>
          <p:cNvGrpSpPr>
            <a:grpSpLocks/>
          </p:cNvGrpSpPr>
          <p:nvPr/>
        </p:nvGrpSpPr>
        <p:grpSpPr bwMode="auto">
          <a:xfrm>
            <a:off x="5854216" y="2288096"/>
            <a:ext cx="107950" cy="107950"/>
            <a:chOff x="4788" y="8892"/>
            <a:chExt cx="342" cy="341"/>
          </a:xfrm>
        </p:grpSpPr>
        <p:sp>
          <p:nvSpPr>
            <p:cNvPr id="30834" name="Oval 532"/>
            <p:cNvSpPr>
              <a:spLocks noChangeArrowheads="1"/>
            </p:cNvSpPr>
            <p:nvPr/>
          </p:nvSpPr>
          <p:spPr bwMode="auto">
            <a:xfrm>
              <a:off x="4788" y="8892"/>
              <a:ext cx="342" cy="34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30835" name="Arc 531"/>
            <p:cNvSpPr>
              <a:spLocks/>
            </p:cNvSpPr>
            <p:nvPr/>
          </p:nvSpPr>
          <p:spPr bwMode="auto">
            <a:xfrm flipH="1" flipV="1">
              <a:off x="4845" y="9063"/>
              <a:ext cx="114" cy="57"/>
            </a:xfrm>
            <a:custGeom>
              <a:avLst/>
              <a:gdLst>
                <a:gd name="T0" fmla="*/ 0 w 43200"/>
                <a:gd name="T1" fmla="*/ 0 h 22519"/>
                <a:gd name="T2" fmla="*/ 0 w 43200"/>
                <a:gd name="T3" fmla="*/ 0 h 22519"/>
                <a:gd name="T4" fmla="*/ 0 w 43200"/>
                <a:gd name="T5" fmla="*/ 0 h 22519"/>
                <a:gd name="T6" fmla="*/ 0 60000 65536"/>
                <a:gd name="T7" fmla="*/ 0 60000 65536"/>
                <a:gd name="T8" fmla="*/ 0 60000 65536"/>
                <a:gd name="T9" fmla="*/ 0 w 43200"/>
                <a:gd name="T10" fmla="*/ 0 h 22519"/>
                <a:gd name="T11" fmla="*/ 43200 w 43200"/>
                <a:gd name="T12" fmla="*/ 22519 h 225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2519" fill="none" extrusionOk="0">
                  <a:moveTo>
                    <a:pt x="19" y="22519"/>
                  </a:moveTo>
                  <a:cubicBezTo>
                    <a:pt x="6" y="22212"/>
                    <a:pt x="0" y="219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2519" stroke="0" extrusionOk="0">
                  <a:moveTo>
                    <a:pt x="19" y="22519"/>
                  </a:moveTo>
                  <a:cubicBezTo>
                    <a:pt x="6" y="22212"/>
                    <a:pt x="0" y="219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9" y="22519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0836" name="Arc 530"/>
            <p:cNvSpPr>
              <a:spLocks/>
            </p:cNvSpPr>
            <p:nvPr/>
          </p:nvSpPr>
          <p:spPr bwMode="auto">
            <a:xfrm flipH="1">
              <a:off x="4959" y="9006"/>
              <a:ext cx="114" cy="69"/>
            </a:xfrm>
            <a:custGeom>
              <a:avLst/>
              <a:gdLst>
                <a:gd name="T0" fmla="*/ 0 w 43200"/>
                <a:gd name="T1" fmla="*/ 0 h 22519"/>
                <a:gd name="T2" fmla="*/ 0 w 43200"/>
                <a:gd name="T3" fmla="*/ 0 h 22519"/>
                <a:gd name="T4" fmla="*/ 0 w 43200"/>
                <a:gd name="T5" fmla="*/ 0 h 22519"/>
                <a:gd name="T6" fmla="*/ 0 60000 65536"/>
                <a:gd name="T7" fmla="*/ 0 60000 65536"/>
                <a:gd name="T8" fmla="*/ 0 60000 65536"/>
                <a:gd name="T9" fmla="*/ 0 w 43200"/>
                <a:gd name="T10" fmla="*/ 0 h 22519"/>
                <a:gd name="T11" fmla="*/ 43200 w 43200"/>
                <a:gd name="T12" fmla="*/ 22519 h 225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2519" fill="none" extrusionOk="0">
                  <a:moveTo>
                    <a:pt x="19" y="22519"/>
                  </a:moveTo>
                  <a:cubicBezTo>
                    <a:pt x="6" y="22212"/>
                    <a:pt x="0" y="219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2519" stroke="0" extrusionOk="0">
                  <a:moveTo>
                    <a:pt x="19" y="22519"/>
                  </a:moveTo>
                  <a:cubicBezTo>
                    <a:pt x="6" y="22212"/>
                    <a:pt x="0" y="219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9" y="22519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767" name="Silniki"/>
          <p:cNvGrpSpPr>
            <a:grpSpLocks/>
          </p:cNvGrpSpPr>
          <p:nvPr/>
        </p:nvGrpSpPr>
        <p:grpSpPr bwMode="auto">
          <a:xfrm>
            <a:off x="6814653" y="2378583"/>
            <a:ext cx="542925" cy="217488"/>
            <a:chOff x="10765" y="7304"/>
            <a:chExt cx="855" cy="342"/>
          </a:xfrm>
        </p:grpSpPr>
        <p:cxnSp>
          <p:nvCxnSpPr>
            <p:cNvPr id="30812" name="AutoShape 528"/>
            <p:cNvCxnSpPr>
              <a:cxnSpLocks noChangeShapeType="1"/>
            </p:cNvCxnSpPr>
            <p:nvPr/>
          </p:nvCxnSpPr>
          <p:spPr bwMode="auto">
            <a:xfrm>
              <a:off x="10858" y="7304"/>
              <a:ext cx="684" cy="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0813" name="Group 507"/>
            <p:cNvGrpSpPr>
              <a:grpSpLocks/>
            </p:cNvGrpSpPr>
            <p:nvPr/>
          </p:nvGrpSpPr>
          <p:grpSpPr bwMode="auto">
            <a:xfrm>
              <a:off x="10765" y="7304"/>
              <a:ext cx="855" cy="342"/>
              <a:chOff x="10765" y="7304"/>
              <a:chExt cx="855" cy="342"/>
            </a:xfrm>
          </p:grpSpPr>
          <p:grpSp>
            <p:nvGrpSpPr>
              <p:cNvPr id="30814" name="Group 523"/>
              <p:cNvGrpSpPr>
                <a:grpSpLocks/>
              </p:cNvGrpSpPr>
              <p:nvPr/>
            </p:nvGrpSpPr>
            <p:grpSpPr bwMode="auto">
              <a:xfrm>
                <a:off x="10765" y="7304"/>
                <a:ext cx="171" cy="342"/>
                <a:chOff x="10765" y="7304"/>
                <a:chExt cx="171" cy="342"/>
              </a:xfrm>
            </p:grpSpPr>
            <p:cxnSp>
              <p:nvCxnSpPr>
                <p:cNvPr id="30830" name="AutoShape 527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858" y="7304"/>
                  <a:ext cx="0" cy="17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30831" name="Group 524"/>
                <p:cNvGrpSpPr>
                  <a:grpSpLocks/>
                </p:cNvGrpSpPr>
                <p:nvPr/>
              </p:nvGrpSpPr>
              <p:grpSpPr bwMode="auto">
                <a:xfrm>
                  <a:off x="10765" y="7475"/>
                  <a:ext cx="171" cy="171"/>
                  <a:chOff x="10765" y="7475"/>
                  <a:chExt cx="171" cy="171"/>
                </a:xfrm>
              </p:grpSpPr>
              <p:sp>
                <p:nvSpPr>
                  <p:cNvPr id="30832" name="Oval 526"/>
                  <p:cNvSpPr>
                    <a:spLocks noChangeArrowheads="1"/>
                  </p:cNvSpPr>
                  <p:nvPr/>
                </p:nvSpPr>
                <p:spPr bwMode="auto">
                  <a:xfrm>
                    <a:off x="10765" y="7475"/>
                    <a:ext cx="171" cy="17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z"/>
                      <a:defRPr kumimoji="1" sz="27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y"/>
                      <a:defRPr kumimoji="1" sz="23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x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kumimoji="0" lang="pl-PL" altLang="pl-PL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0833" name="Text Box 5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05" y="7519"/>
                    <a:ext cx="126" cy="1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z"/>
                      <a:defRPr kumimoji="1" sz="27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y"/>
                      <a:defRPr kumimoji="1" sz="23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x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kumimoji="0" lang="en-US" altLang="pl-PL" sz="400" b="1">
                        <a:latin typeface="Times New Roman" pitchFamily="18" charset="0"/>
                        <a:cs typeface="Times New Roman" pitchFamily="18" charset="0"/>
                      </a:rPr>
                      <a:t>M</a:t>
                    </a:r>
                    <a:endParaRPr kumimoji="0" lang="en-US" altLang="pl-PL" sz="2400">
                      <a:latin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30815" name="Group 518"/>
              <p:cNvGrpSpPr>
                <a:grpSpLocks/>
              </p:cNvGrpSpPr>
              <p:nvPr/>
            </p:nvGrpSpPr>
            <p:grpSpPr bwMode="auto">
              <a:xfrm>
                <a:off x="11005" y="7304"/>
                <a:ext cx="171" cy="342"/>
                <a:chOff x="10765" y="7304"/>
                <a:chExt cx="171" cy="342"/>
              </a:xfrm>
            </p:grpSpPr>
            <p:cxnSp>
              <p:nvCxnSpPr>
                <p:cNvPr id="30826" name="AutoShape 522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858" y="7304"/>
                  <a:ext cx="0" cy="17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30827" name="Group 519"/>
                <p:cNvGrpSpPr>
                  <a:grpSpLocks/>
                </p:cNvGrpSpPr>
                <p:nvPr/>
              </p:nvGrpSpPr>
              <p:grpSpPr bwMode="auto">
                <a:xfrm>
                  <a:off x="10765" y="7475"/>
                  <a:ext cx="171" cy="171"/>
                  <a:chOff x="10765" y="7475"/>
                  <a:chExt cx="171" cy="171"/>
                </a:xfrm>
              </p:grpSpPr>
              <p:sp>
                <p:nvSpPr>
                  <p:cNvPr id="30828" name="Oval 521"/>
                  <p:cNvSpPr>
                    <a:spLocks noChangeArrowheads="1"/>
                  </p:cNvSpPr>
                  <p:nvPr/>
                </p:nvSpPr>
                <p:spPr bwMode="auto">
                  <a:xfrm>
                    <a:off x="10765" y="7475"/>
                    <a:ext cx="171" cy="17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z"/>
                      <a:defRPr kumimoji="1" sz="27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y"/>
                      <a:defRPr kumimoji="1" sz="23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x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kumimoji="0" lang="pl-PL" altLang="pl-PL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0829" name="Text Box 5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05" y="7519"/>
                    <a:ext cx="126" cy="1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z"/>
                      <a:defRPr kumimoji="1" sz="27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y"/>
                      <a:defRPr kumimoji="1" sz="23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x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kumimoji="0" lang="en-US" altLang="pl-PL" sz="400" b="1">
                        <a:latin typeface="Times New Roman" pitchFamily="18" charset="0"/>
                        <a:cs typeface="Times New Roman" pitchFamily="18" charset="0"/>
                      </a:rPr>
                      <a:t>M</a:t>
                    </a:r>
                    <a:endParaRPr kumimoji="0" lang="en-US" altLang="pl-PL" sz="2400">
                      <a:latin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30816" name="Group 513"/>
              <p:cNvGrpSpPr>
                <a:grpSpLocks/>
              </p:cNvGrpSpPr>
              <p:nvPr/>
            </p:nvGrpSpPr>
            <p:grpSpPr bwMode="auto">
              <a:xfrm>
                <a:off x="11221" y="7304"/>
                <a:ext cx="171" cy="342"/>
                <a:chOff x="10765" y="7304"/>
                <a:chExt cx="171" cy="342"/>
              </a:xfrm>
            </p:grpSpPr>
            <p:cxnSp>
              <p:nvCxnSpPr>
                <p:cNvPr id="30822" name="AutoShape 517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858" y="7304"/>
                  <a:ext cx="0" cy="17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30823" name="Group 514"/>
                <p:cNvGrpSpPr>
                  <a:grpSpLocks/>
                </p:cNvGrpSpPr>
                <p:nvPr/>
              </p:nvGrpSpPr>
              <p:grpSpPr bwMode="auto">
                <a:xfrm>
                  <a:off x="10765" y="7475"/>
                  <a:ext cx="171" cy="171"/>
                  <a:chOff x="10765" y="7475"/>
                  <a:chExt cx="171" cy="171"/>
                </a:xfrm>
              </p:grpSpPr>
              <p:sp>
                <p:nvSpPr>
                  <p:cNvPr id="30824" name="Oval 516"/>
                  <p:cNvSpPr>
                    <a:spLocks noChangeArrowheads="1"/>
                  </p:cNvSpPr>
                  <p:nvPr/>
                </p:nvSpPr>
                <p:spPr bwMode="auto">
                  <a:xfrm>
                    <a:off x="10765" y="7475"/>
                    <a:ext cx="171" cy="17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z"/>
                      <a:defRPr kumimoji="1" sz="27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y"/>
                      <a:defRPr kumimoji="1" sz="23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x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kumimoji="0" lang="pl-PL" altLang="pl-PL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0825" name="Text Box 5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05" y="7519"/>
                    <a:ext cx="126" cy="1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z"/>
                      <a:defRPr kumimoji="1" sz="27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y"/>
                      <a:defRPr kumimoji="1" sz="23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x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kumimoji="0" lang="en-US" altLang="pl-PL" sz="400" b="1">
                        <a:latin typeface="Times New Roman" pitchFamily="18" charset="0"/>
                        <a:cs typeface="Times New Roman" pitchFamily="18" charset="0"/>
                      </a:rPr>
                      <a:t>M</a:t>
                    </a:r>
                    <a:endParaRPr kumimoji="0" lang="en-US" altLang="pl-PL" sz="2400">
                      <a:latin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30817" name="Group 508"/>
              <p:cNvGrpSpPr>
                <a:grpSpLocks/>
              </p:cNvGrpSpPr>
              <p:nvPr/>
            </p:nvGrpSpPr>
            <p:grpSpPr bwMode="auto">
              <a:xfrm>
                <a:off x="11449" y="7304"/>
                <a:ext cx="171" cy="342"/>
                <a:chOff x="10765" y="7304"/>
                <a:chExt cx="171" cy="342"/>
              </a:xfrm>
            </p:grpSpPr>
            <p:cxnSp>
              <p:nvCxnSpPr>
                <p:cNvPr id="30818" name="AutoShape 512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858" y="7304"/>
                  <a:ext cx="0" cy="17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30819" name="Group 509"/>
                <p:cNvGrpSpPr>
                  <a:grpSpLocks/>
                </p:cNvGrpSpPr>
                <p:nvPr/>
              </p:nvGrpSpPr>
              <p:grpSpPr bwMode="auto">
                <a:xfrm>
                  <a:off x="10765" y="7475"/>
                  <a:ext cx="171" cy="171"/>
                  <a:chOff x="10765" y="7475"/>
                  <a:chExt cx="171" cy="171"/>
                </a:xfrm>
              </p:grpSpPr>
              <p:sp>
                <p:nvSpPr>
                  <p:cNvPr id="30820" name="Oval 511"/>
                  <p:cNvSpPr>
                    <a:spLocks noChangeArrowheads="1"/>
                  </p:cNvSpPr>
                  <p:nvPr/>
                </p:nvSpPr>
                <p:spPr bwMode="auto">
                  <a:xfrm>
                    <a:off x="10765" y="7475"/>
                    <a:ext cx="171" cy="17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z"/>
                      <a:defRPr kumimoji="1" sz="27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y"/>
                      <a:defRPr kumimoji="1" sz="23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x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kumimoji="0" lang="pl-PL" altLang="pl-PL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0821" name="Text Box 5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05" y="7519"/>
                    <a:ext cx="126" cy="1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z"/>
                      <a:defRPr kumimoji="1" sz="27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y"/>
                      <a:defRPr kumimoji="1" sz="23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x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kumimoji="0" lang="en-US" altLang="pl-PL" sz="400" b="1">
                        <a:latin typeface="Times New Roman" pitchFamily="18" charset="0"/>
                        <a:cs typeface="Times New Roman" pitchFamily="18" charset="0"/>
                      </a:rPr>
                      <a:t>M</a:t>
                    </a:r>
                    <a:endParaRPr kumimoji="0" lang="en-US" altLang="pl-PL" sz="2400">
                      <a:latin typeface="Times New Roman" pitchFamily="18" charset="0"/>
                    </a:endParaRPr>
                  </a:p>
                </p:txBody>
              </p:sp>
            </p:grpSp>
          </p:grpSp>
        </p:grpSp>
      </p:grpSp>
      <p:grpSp>
        <p:nvGrpSpPr>
          <p:cNvPr id="31017" name="Linie_SN"/>
          <p:cNvGrpSpPr>
            <a:grpSpLocks/>
          </p:cNvGrpSpPr>
          <p:nvPr/>
        </p:nvGrpSpPr>
        <p:grpSpPr bwMode="auto">
          <a:xfrm>
            <a:off x="4738203" y="1654683"/>
            <a:ext cx="361950" cy="508000"/>
            <a:chOff x="7495" y="6164"/>
            <a:chExt cx="570" cy="799"/>
          </a:xfrm>
        </p:grpSpPr>
        <p:sp>
          <p:nvSpPr>
            <p:cNvPr id="30808" name="Line 602"/>
            <p:cNvSpPr>
              <a:spLocks noChangeShapeType="1"/>
            </p:cNvSpPr>
            <p:nvPr/>
          </p:nvSpPr>
          <p:spPr bwMode="auto">
            <a:xfrm>
              <a:off x="7495" y="6449"/>
              <a:ext cx="22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0809" name="Line 601"/>
            <p:cNvSpPr>
              <a:spLocks noChangeShapeType="1"/>
            </p:cNvSpPr>
            <p:nvPr/>
          </p:nvSpPr>
          <p:spPr bwMode="auto">
            <a:xfrm flipV="1">
              <a:off x="7723" y="6164"/>
              <a:ext cx="330" cy="2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0810" name="Line 600"/>
            <p:cNvSpPr>
              <a:spLocks noChangeShapeType="1"/>
            </p:cNvSpPr>
            <p:nvPr/>
          </p:nvSpPr>
          <p:spPr bwMode="auto">
            <a:xfrm>
              <a:off x="7495" y="6962"/>
              <a:ext cx="57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0811" name="Line 599"/>
            <p:cNvSpPr>
              <a:spLocks noChangeShapeType="1"/>
            </p:cNvSpPr>
            <p:nvPr/>
          </p:nvSpPr>
          <p:spPr bwMode="auto">
            <a:xfrm>
              <a:off x="7495" y="6791"/>
              <a:ext cx="57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31018" name="L_Drzewo"/>
          <p:cNvGrpSpPr>
            <a:grpSpLocks/>
          </p:cNvGrpSpPr>
          <p:nvPr/>
        </p:nvGrpSpPr>
        <p:grpSpPr bwMode="auto">
          <a:xfrm>
            <a:off x="5136666" y="1727708"/>
            <a:ext cx="2090737" cy="650875"/>
            <a:chOff x="8122" y="6278"/>
            <a:chExt cx="3294" cy="1026"/>
          </a:xfrm>
        </p:grpSpPr>
        <p:sp>
          <p:nvSpPr>
            <p:cNvPr id="30796" name="Line 597"/>
            <p:cNvSpPr>
              <a:spLocks noChangeShapeType="1"/>
            </p:cNvSpPr>
            <p:nvPr/>
          </p:nvSpPr>
          <p:spPr bwMode="auto">
            <a:xfrm flipV="1">
              <a:off x="8122" y="6335"/>
              <a:ext cx="330" cy="2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0797" name="Line 596"/>
            <p:cNvSpPr>
              <a:spLocks noChangeShapeType="1"/>
            </p:cNvSpPr>
            <p:nvPr/>
          </p:nvSpPr>
          <p:spPr bwMode="auto">
            <a:xfrm flipH="1" flipV="1">
              <a:off x="8692" y="6620"/>
              <a:ext cx="330" cy="3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0798" name="Line 595"/>
            <p:cNvSpPr>
              <a:spLocks noChangeShapeType="1"/>
            </p:cNvSpPr>
            <p:nvPr/>
          </p:nvSpPr>
          <p:spPr bwMode="auto">
            <a:xfrm flipH="1" flipV="1">
              <a:off x="9478" y="6278"/>
              <a:ext cx="1" cy="3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0799" name="Line 594"/>
            <p:cNvSpPr>
              <a:spLocks noChangeShapeType="1"/>
            </p:cNvSpPr>
            <p:nvPr/>
          </p:nvSpPr>
          <p:spPr bwMode="auto">
            <a:xfrm>
              <a:off x="9478" y="6392"/>
              <a:ext cx="22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0800" name="Line 593"/>
            <p:cNvSpPr>
              <a:spLocks noChangeShapeType="1"/>
            </p:cNvSpPr>
            <p:nvPr/>
          </p:nvSpPr>
          <p:spPr bwMode="auto">
            <a:xfrm>
              <a:off x="9250" y="6278"/>
              <a:ext cx="22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0801" name="Line 592"/>
            <p:cNvSpPr>
              <a:spLocks noChangeShapeType="1"/>
            </p:cNvSpPr>
            <p:nvPr/>
          </p:nvSpPr>
          <p:spPr bwMode="auto">
            <a:xfrm flipH="1" flipV="1">
              <a:off x="10630" y="6620"/>
              <a:ext cx="330" cy="3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0802" name="Line 591"/>
            <p:cNvSpPr>
              <a:spLocks noChangeShapeType="1"/>
            </p:cNvSpPr>
            <p:nvPr/>
          </p:nvSpPr>
          <p:spPr bwMode="auto">
            <a:xfrm flipH="1" flipV="1">
              <a:off x="11188" y="6962"/>
              <a:ext cx="1" cy="3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0803" name="Line 590"/>
            <p:cNvSpPr>
              <a:spLocks noChangeShapeType="1"/>
            </p:cNvSpPr>
            <p:nvPr/>
          </p:nvSpPr>
          <p:spPr bwMode="auto">
            <a:xfrm>
              <a:off x="11188" y="7076"/>
              <a:ext cx="22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0804" name="Line 589"/>
            <p:cNvSpPr>
              <a:spLocks noChangeShapeType="1"/>
            </p:cNvSpPr>
            <p:nvPr/>
          </p:nvSpPr>
          <p:spPr bwMode="auto">
            <a:xfrm>
              <a:off x="10960" y="6962"/>
              <a:ext cx="22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0805" name="Line 588"/>
            <p:cNvSpPr>
              <a:spLocks noChangeShapeType="1"/>
            </p:cNvSpPr>
            <p:nvPr/>
          </p:nvSpPr>
          <p:spPr bwMode="auto">
            <a:xfrm flipV="1">
              <a:off x="9022" y="6962"/>
              <a:ext cx="1" cy="2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0806" name="Line 587"/>
            <p:cNvSpPr>
              <a:spLocks noChangeShapeType="1"/>
            </p:cNvSpPr>
            <p:nvPr/>
          </p:nvSpPr>
          <p:spPr bwMode="auto">
            <a:xfrm flipH="1">
              <a:off x="8452" y="6335"/>
              <a:ext cx="45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0807" name="Line 586"/>
            <p:cNvSpPr>
              <a:spLocks noChangeShapeType="1"/>
            </p:cNvSpPr>
            <p:nvPr/>
          </p:nvSpPr>
          <p:spPr bwMode="auto">
            <a:xfrm>
              <a:off x="9022" y="7246"/>
              <a:ext cx="22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31355" name="Txt_L"/>
          <p:cNvSpPr txBox="1">
            <a:spLocks noChangeArrowheads="1"/>
          </p:cNvSpPr>
          <p:nvPr/>
        </p:nvSpPr>
        <p:spPr bwMode="auto">
          <a:xfrm>
            <a:off x="6206641" y="1946783"/>
            <a:ext cx="1968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pl-PL" sz="1200" b="1" i="1">
                <a:latin typeface="Times New Roman" pitchFamily="18" charset="0"/>
                <a:cs typeface="Times New Roman" pitchFamily="18" charset="0"/>
              </a:rPr>
              <a:t>L</a:t>
            </a:r>
            <a:endParaRPr kumimoji="0" lang="en-US" altLang="pl-PL" sz="2400">
              <a:latin typeface="Times New Roman" pitchFamily="18" charset="0"/>
            </a:endParaRPr>
          </a:p>
        </p:txBody>
      </p:sp>
      <p:sp>
        <p:nvSpPr>
          <p:cNvPr id="31354" name="Linia_SN"/>
          <p:cNvSpPr>
            <a:spLocks noChangeShapeType="1"/>
          </p:cNvSpPr>
          <p:nvPr/>
        </p:nvSpPr>
        <p:spPr bwMode="auto">
          <a:xfrm>
            <a:off x="4738203" y="1945196"/>
            <a:ext cx="26781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grpSp>
        <p:nvGrpSpPr>
          <p:cNvPr id="31019" name="SiećPrzesył"/>
          <p:cNvGrpSpPr>
            <a:grpSpLocks/>
          </p:cNvGrpSpPr>
          <p:nvPr/>
        </p:nvGrpSpPr>
        <p:grpSpPr bwMode="auto">
          <a:xfrm>
            <a:off x="2453791" y="1510221"/>
            <a:ext cx="2501900" cy="1049337"/>
            <a:chOff x="3897" y="5936"/>
            <a:chExt cx="3940" cy="1653"/>
          </a:xfrm>
        </p:grpSpPr>
        <p:grpSp>
          <p:nvGrpSpPr>
            <p:cNvPr id="30754" name="Group 571"/>
            <p:cNvGrpSpPr>
              <a:grpSpLocks/>
            </p:cNvGrpSpPr>
            <p:nvPr/>
          </p:nvGrpSpPr>
          <p:grpSpPr bwMode="auto">
            <a:xfrm>
              <a:off x="5101" y="6278"/>
              <a:ext cx="1140" cy="684"/>
              <a:chOff x="5101" y="6278"/>
              <a:chExt cx="1140" cy="684"/>
            </a:xfrm>
          </p:grpSpPr>
          <p:sp>
            <p:nvSpPr>
              <p:cNvPr id="30792" name="Line 575"/>
              <p:cNvSpPr>
                <a:spLocks noChangeShapeType="1"/>
              </p:cNvSpPr>
              <p:nvPr/>
            </p:nvSpPr>
            <p:spPr bwMode="auto">
              <a:xfrm rot="16200000" flipH="1">
                <a:off x="5670" y="5709"/>
                <a:ext cx="1" cy="114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793" name="Line 574"/>
              <p:cNvSpPr>
                <a:spLocks noChangeShapeType="1"/>
              </p:cNvSpPr>
              <p:nvPr/>
            </p:nvSpPr>
            <p:spPr bwMode="auto">
              <a:xfrm rot="16200000" flipH="1">
                <a:off x="5670" y="6392"/>
                <a:ext cx="1" cy="114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794" name="Line 573"/>
              <p:cNvSpPr>
                <a:spLocks noChangeShapeType="1"/>
              </p:cNvSpPr>
              <p:nvPr/>
            </p:nvSpPr>
            <p:spPr bwMode="auto">
              <a:xfrm rot="16200000" flipH="1">
                <a:off x="4760" y="6619"/>
                <a:ext cx="68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795" name="Line 572"/>
              <p:cNvSpPr>
                <a:spLocks noChangeShapeType="1"/>
              </p:cNvSpPr>
              <p:nvPr/>
            </p:nvSpPr>
            <p:spPr bwMode="auto">
              <a:xfrm rot="16200000" flipH="1">
                <a:off x="5899" y="6619"/>
                <a:ext cx="68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0755" name="Group 534"/>
            <p:cNvGrpSpPr>
              <a:grpSpLocks/>
            </p:cNvGrpSpPr>
            <p:nvPr/>
          </p:nvGrpSpPr>
          <p:grpSpPr bwMode="auto">
            <a:xfrm>
              <a:off x="3897" y="5936"/>
              <a:ext cx="3940" cy="1653"/>
              <a:chOff x="3897" y="5936"/>
              <a:chExt cx="3940" cy="1653"/>
            </a:xfrm>
          </p:grpSpPr>
          <p:grpSp>
            <p:nvGrpSpPr>
              <p:cNvPr id="30756" name="Group 538"/>
              <p:cNvGrpSpPr>
                <a:grpSpLocks/>
              </p:cNvGrpSpPr>
              <p:nvPr/>
            </p:nvGrpSpPr>
            <p:grpSpPr bwMode="auto">
              <a:xfrm>
                <a:off x="3897" y="5936"/>
                <a:ext cx="3940" cy="1653"/>
                <a:chOff x="3897" y="5936"/>
                <a:chExt cx="3940" cy="1653"/>
              </a:xfrm>
            </p:grpSpPr>
            <p:sp>
              <p:nvSpPr>
                <p:cNvPr id="30760" name="Line 570"/>
                <p:cNvSpPr>
                  <a:spLocks noChangeShapeType="1"/>
                </p:cNvSpPr>
                <p:nvPr/>
              </p:nvSpPr>
              <p:spPr bwMode="auto">
                <a:xfrm>
                  <a:off x="4873" y="6620"/>
                  <a:ext cx="11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grpSp>
              <p:nvGrpSpPr>
                <p:cNvPr id="30761" name="Group 539"/>
                <p:cNvGrpSpPr>
                  <a:grpSpLocks/>
                </p:cNvGrpSpPr>
                <p:nvPr/>
              </p:nvGrpSpPr>
              <p:grpSpPr bwMode="auto">
                <a:xfrm>
                  <a:off x="3897" y="5936"/>
                  <a:ext cx="3940" cy="1653"/>
                  <a:chOff x="3897" y="5936"/>
                  <a:chExt cx="3940" cy="1653"/>
                </a:xfrm>
              </p:grpSpPr>
              <p:grpSp>
                <p:nvGrpSpPr>
                  <p:cNvPr id="30762" name="Group 566"/>
                  <p:cNvGrpSpPr>
                    <a:grpSpLocks/>
                  </p:cNvGrpSpPr>
                  <p:nvPr/>
                </p:nvGrpSpPr>
                <p:grpSpPr bwMode="auto">
                  <a:xfrm>
                    <a:off x="3897" y="6449"/>
                    <a:ext cx="342" cy="342"/>
                    <a:chOff x="4788" y="8892"/>
                    <a:chExt cx="342" cy="341"/>
                  </a:xfrm>
                </p:grpSpPr>
                <p:sp>
                  <p:nvSpPr>
                    <p:cNvPr id="30789" name="Oval 5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88" y="8892"/>
                      <a:ext cx="342" cy="341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/>
                        <a:buChar char="z"/>
                        <a:defRPr kumimoji="1" sz="27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/>
                        <a:buChar char="y"/>
                        <a:defRPr kumimoji="1" sz="23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/>
                        <a:buChar char="x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Char char="•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kumimoji="0" lang="pl-PL" altLang="pl-PL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30790" name="Arc 568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4845" y="9063"/>
                      <a:ext cx="114" cy="57"/>
                    </a:xfrm>
                    <a:custGeom>
                      <a:avLst/>
                      <a:gdLst>
                        <a:gd name="T0" fmla="*/ 0 w 43200"/>
                        <a:gd name="T1" fmla="*/ 0 h 22519"/>
                        <a:gd name="T2" fmla="*/ 0 w 43200"/>
                        <a:gd name="T3" fmla="*/ 0 h 22519"/>
                        <a:gd name="T4" fmla="*/ 0 w 43200"/>
                        <a:gd name="T5" fmla="*/ 0 h 22519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22519"/>
                        <a:gd name="T11" fmla="*/ 43200 w 43200"/>
                        <a:gd name="T12" fmla="*/ 22519 h 22519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22519" fill="none" extrusionOk="0">
                          <a:moveTo>
                            <a:pt x="19" y="22519"/>
                          </a:moveTo>
                          <a:cubicBezTo>
                            <a:pt x="6" y="22212"/>
                            <a:pt x="0" y="21906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</a:path>
                        <a:path w="43200" h="22519" stroke="0" extrusionOk="0">
                          <a:moveTo>
                            <a:pt x="19" y="22519"/>
                          </a:moveTo>
                          <a:cubicBezTo>
                            <a:pt x="6" y="22212"/>
                            <a:pt x="0" y="21906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  <a:lnTo>
                            <a:pt x="21600" y="21600"/>
                          </a:lnTo>
                          <a:lnTo>
                            <a:pt x="19" y="22519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30791" name="Arc 567"/>
                    <p:cNvSpPr>
                      <a:spLocks/>
                    </p:cNvSpPr>
                    <p:nvPr/>
                  </p:nvSpPr>
                  <p:spPr bwMode="auto">
                    <a:xfrm flipH="1">
                      <a:off x="4959" y="9006"/>
                      <a:ext cx="114" cy="69"/>
                    </a:xfrm>
                    <a:custGeom>
                      <a:avLst/>
                      <a:gdLst>
                        <a:gd name="T0" fmla="*/ 0 w 43200"/>
                        <a:gd name="T1" fmla="*/ 0 h 22519"/>
                        <a:gd name="T2" fmla="*/ 0 w 43200"/>
                        <a:gd name="T3" fmla="*/ 0 h 22519"/>
                        <a:gd name="T4" fmla="*/ 0 w 43200"/>
                        <a:gd name="T5" fmla="*/ 0 h 22519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22519"/>
                        <a:gd name="T11" fmla="*/ 43200 w 43200"/>
                        <a:gd name="T12" fmla="*/ 22519 h 22519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22519" fill="none" extrusionOk="0">
                          <a:moveTo>
                            <a:pt x="19" y="22519"/>
                          </a:moveTo>
                          <a:cubicBezTo>
                            <a:pt x="6" y="22212"/>
                            <a:pt x="0" y="21906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</a:path>
                        <a:path w="43200" h="22519" stroke="0" extrusionOk="0">
                          <a:moveTo>
                            <a:pt x="19" y="22519"/>
                          </a:moveTo>
                          <a:cubicBezTo>
                            <a:pt x="6" y="22212"/>
                            <a:pt x="0" y="21906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  <a:lnTo>
                            <a:pt x="21600" y="21600"/>
                          </a:lnTo>
                          <a:lnTo>
                            <a:pt x="19" y="22519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</p:grpSp>
              <p:grpSp>
                <p:nvGrpSpPr>
                  <p:cNvPr id="30763" name="Group 563"/>
                  <p:cNvGrpSpPr>
                    <a:grpSpLocks/>
                  </p:cNvGrpSpPr>
                  <p:nvPr/>
                </p:nvGrpSpPr>
                <p:grpSpPr bwMode="auto">
                  <a:xfrm>
                    <a:off x="4360" y="6449"/>
                    <a:ext cx="513" cy="342"/>
                    <a:chOff x="7267" y="6414"/>
                    <a:chExt cx="513" cy="342"/>
                  </a:xfrm>
                </p:grpSpPr>
                <p:sp>
                  <p:nvSpPr>
                    <p:cNvPr id="30787" name="Oval 5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67" y="6414"/>
                      <a:ext cx="342" cy="342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/>
                        <a:buChar char="z"/>
                        <a:defRPr kumimoji="1" sz="27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/>
                        <a:buChar char="y"/>
                        <a:defRPr kumimoji="1" sz="23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/>
                        <a:buChar char="x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Char char="•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kumimoji="0" lang="pl-PL" altLang="pl-PL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30788" name="Oval 5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438" y="6414"/>
                      <a:ext cx="342" cy="342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/>
                        <a:buChar char="z"/>
                        <a:defRPr kumimoji="1" sz="27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/>
                        <a:buChar char="y"/>
                        <a:defRPr kumimoji="1" sz="23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/>
                        <a:buChar char="x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Char char="•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kumimoji="0" lang="pl-PL" altLang="pl-PL" sz="2400">
                        <a:latin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30764" name="Line 562"/>
                  <p:cNvSpPr>
                    <a:spLocks noChangeShapeType="1"/>
                  </p:cNvSpPr>
                  <p:nvPr/>
                </p:nvSpPr>
                <p:spPr bwMode="auto">
                  <a:xfrm>
                    <a:off x="4239" y="6620"/>
                    <a:ext cx="121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30765" name="Line 56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4760" y="6642"/>
                    <a:ext cx="456" cy="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30766" name="Line 56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6897" y="6990"/>
                    <a:ext cx="1197" cy="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30767" name="Text Box 5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59" y="6102"/>
                    <a:ext cx="309" cy="3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z"/>
                      <a:defRPr kumimoji="1" sz="27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y"/>
                      <a:defRPr kumimoji="1" sz="23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x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kumimoji="0" lang="en-US" altLang="pl-PL" sz="1200" b="1" i="1">
                        <a:latin typeface="Times New Roman" pitchFamily="18" charset="0"/>
                        <a:cs typeface="Times New Roman" pitchFamily="18" charset="0"/>
                      </a:rPr>
                      <a:t>G</a:t>
                    </a:r>
                    <a:endParaRPr kumimoji="0" lang="en-US" altLang="pl-PL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0768" name="Text Box 5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17" y="6103"/>
                    <a:ext cx="309" cy="3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z"/>
                      <a:defRPr kumimoji="1" sz="27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y"/>
                      <a:defRPr kumimoji="1" sz="23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x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kumimoji="0" lang="en-US" altLang="pl-PL" sz="1200" b="1" i="1">
                        <a:latin typeface="Times New Roman" pitchFamily="18" charset="0"/>
                        <a:cs typeface="Times New Roman" pitchFamily="18" charset="0"/>
                      </a:rPr>
                      <a:t>T</a:t>
                    </a:r>
                    <a:r>
                      <a:rPr kumimoji="0" lang="en-US" altLang="pl-PL" sz="1200" b="1" i="1" baseline="-30000">
                        <a:latin typeface="Times New Roman" pitchFamily="18" charset="0"/>
                        <a:cs typeface="Times New Roman" pitchFamily="18" charset="0"/>
                      </a:rPr>
                      <a:t>B</a:t>
                    </a:r>
                    <a:endParaRPr kumimoji="0" lang="en-US" altLang="pl-PL" sz="2400"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30769" name="Group 547"/>
                  <p:cNvGrpSpPr>
                    <a:grpSpLocks/>
                  </p:cNvGrpSpPr>
                  <p:nvPr/>
                </p:nvGrpSpPr>
                <p:grpSpPr bwMode="auto">
                  <a:xfrm>
                    <a:off x="6469" y="6392"/>
                    <a:ext cx="855" cy="456"/>
                    <a:chOff x="4987" y="6905"/>
                    <a:chExt cx="855" cy="456"/>
                  </a:xfrm>
                </p:grpSpPr>
                <p:sp>
                  <p:nvSpPr>
                    <p:cNvPr id="30777" name="Oval 5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87" y="6905"/>
                      <a:ext cx="456" cy="456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/>
                        <a:buChar char="z"/>
                        <a:defRPr kumimoji="1" sz="27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/>
                        <a:buChar char="y"/>
                        <a:defRPr kumimoji="1" sz="23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/>
                        <a:buChar char="x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Char char="•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kumimoji="0" lang="pl-PL" altLang="pl-PL" sz="2400"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30778" name="Group 5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64" y="6977"/>
                      <a:ext cx="322" cy="213"/>
                      <a:chOff x="5054" y="6977"/>
                      <a:chExt cx="322" cy="213"/>
                    </a:xfrm>
                  </p:grpSpPr>
                  <p:sp>
                    <p:nvSpPr>
                      <p:cNvPr id="30784" name="Line 55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214" y="6977"/>
                        <a:ext cx="1" cy="17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l-PL"/>
                      </a:p>
                    </p:txBody>
                  </p:sp>
                  <p:sp>
                    <p:nvSpPr>
                      <p:cNvPr id="30785" name="Line 555"/>
                      <p:cNvSpPr>
                        <a:spLocks noChangeShapeType="1"/>
                      </p:cNvSpPr>
                      <p:nvPr/>
                    </p:nvSpPr>
                    <p:spPr bwMode="auto">
                      <a:xfrm rot="3600000" flipV="1">
                        <a:off x="5139" y="7104"/>
                        <a:ext cx="1" cy="17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l-PL"/>
                      </a:p>
                    </p:txBody>
                  </p:sp>
                  <p:sp>
                    <p:nvSpPr>
                      <p:cNvPr id="30786" name="Line 554"/>
                      <p:cNvSpPr>
                        <a:spLocks noChangeShapeType="1"/>
                      </p:cNvSpPr>
                      <p:nvPr/>
                    </p:nvSpPr>
                    <p:spPr bwMode="auto">
                      <a:xfrm rot="7200000" flipV="1">
                        <a:off x="5290" y="7103"/>
                        <a:ext cx="1" cy="17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l-PL"/>
                      </a:p>
                    </p:txBody>
                  </p:sp>
                </p:grpSp>
                <p:sp>
                  <p:nvSpPr>
                    <p:cNvPr id="30779" name="Oval 5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6" y="6905"/>
                      <a:ext cx="456" cy="456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/>
                        <a:buChar char="z"/>
                        <a:defRPr kumimoji="1" sz="27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/>
                        <a:buChar char="y"/>
                        <a:defRPr kumimoji="1" sz="23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/>
                        <a:buChar char="x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Char char="•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kumimoji="0" lang="pl-PL" altLang="pl-PL" sz="2400"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30780" name="Group 5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00" y="7019"/>
                      <a:ext cx="171" cy="181"/>
                      <a:chOff x="6360" y="6858"/>
                      <a:chExt cx="171" cy="181"/>
                    </a:xfrm>
                  </p:grpSpPr>
                  <p:sp>
                    <p:nvSpPr>
                      <p:cNvPr id="30781" name="Line 551"/>
                      <p:cNvSpPr>
                        <a:spLocks noChangeShapeType="1"/>
                      </p:cNvSpPr>
                      <p:nvPr/>
                    </p:nvSpPr>
                    <p:spPr bwMode="auto">
                      <a:xfrm rot="16200000" flipV="1">
                        <a:off x="6445" y="6934"/>
                        <a:ext cx="1" cy="17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l-PL"/>
                      </a:p>
                    </p:txBody>
                  </p:sp>
                  <p:sp>
                    <p:nvSpPr>
                      <p:cNvPr id="30782" name="Line 550"/>
                      <p:cNvSpPr>
                        <a:spLocks noChangeShapeType="1"/>
                      </p:cNvSpPr>
                      <p:nvPr/>
                    </p:nvSpPr>
                    <p:spPr bwMode="auto">
                      <a:xfrm rot="1800000" flipV="1">
                        <a:off x="6412" y="6858"/>
                        <a:ext cx="1" cy="17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l-PL"/>
                      </a:p>
                    </p:txBody>
                  </p:sp>
                  <p:sp>
                    <p:nvSpPr>
                      <p:cNvPr id="30783" name="Line 549"/>
                      <p:cNvSpPr>
                        <a:spLocks noChangeShapeType="1"/>
                      </p:cNvSpPr>
                      <p:nvPr/>
                    </p:nvSpPr>
                    <p:spPr bwMode="auto">
                      <a:xfrm rot="9000000" flipV="1">
                        <a:off x="6495" y="6868"/>
                        <a:ext cx="1" cy="17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l-PL"/>
                      </a:p>
                    </p:txBody>
                  </p:sp>
                </p:grpSp>
              </p:grpSp>
              <p:sp>
                <p:nvSpPr>
                  <p:cNvPr id="30770" name="Line 546"/>
                  <p:cNvSpPr>
                    <a:spLocks noChangeShapeType="1"/>
                  </p:cNvSpPr>
                  <p:nvPr/>
                </p:nvSpPr>
                <p:spPr bwMode="auto">
                  <a:xfrm>
                    <a:off x="4999" y="6620"/>
                    <a:ext cx="102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30771" name="Text Box 5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58" y="6335"/>
                    <a:ext cx="993" cy="5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z"/>
                      <a:defRPr kumimoji="1" sz="27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y"/>
                      <a:defRPr kumimoji="1" sz="23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x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kumimoji="0" lang="en-US" altLang="pl-PL" sz="1000" b="1" i="1">
                        <a:latin typeface="Times New Roman" pitchFamily="18" charset="0"/>
                        <a:cs typeface="Times New Roman" pitchFamily="18" charset="0"/>
                      </a:rPr>
                      <a:t>      Sieć przesyłowa</a:t>
                    </a:r>
                    <a:endParaRPr kumimoji="0" lang="en-US" altLang="pl-PL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0772" name="Line 544"/>
                  <p:cNvSpPr>
                    <a:spLocks noChangeShapeType="1"/>
                  </p:cNvSpPr>
                  <p:nvPr/>
                </p:nvSpPr>
                <p:spPr bwMode="auto">
                  <a:xfrm>
                    <a:off x="6241" y="6620"/>
                    <a:ext cx="22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30773" name="Line 543"/>
                  <p:cNvSpPr>
                    <a:spLocks noChangeShapeType="1"/>
                  </p:cNvSpPr>
                  <p:nvPr/>
                </p:nvSpPr>
                <p:spPr bwMode="auto">
                  <a:xfrm>
                    <a:off x="7324" y="6620"/>
                    <a:ext cx="171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30774" name="Line 542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6128" y="6619"/>
                    <a:ext cx="456" cy="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30775" name="Text Box 5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89" y="5936"/>
                    <a:ext cx="822" cy="3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z"/>
                      <a:defRPr kumimoji="1" sz="27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y"/>
                      <a:defRPr kumimoji="1" sz="23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x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kumimoji="0" lang="en-US" altLang="pl-PL" sz="1200" b="1" i="1">
                        <a:latin typeface="Times New Roman" pitchFamily="18" charset="0"/>
                        <a:cs typeface="Times New Roman" pitchFamily="18" charset="0"/>
                      </a:rPr>
                      <a:t>110 kV</a:t>
                    </a:r>
                    <a:endParaRPr kumimoji="0" lang="en-US" altLang="pl-PL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0776" name="Text Box 5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00" y="6050"/>
                    <a:ext cx="537" cy="2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z"/>
                      <a:defRPr kumimoji="1" sz="27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y"/>
                      <a:defRPr kumimoji="1" sz="23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x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kumimoji="0" lang="en-US" altLang="pl-PL" sz="1200" b="1" i="1">
                        <a:latin typeface="Times New Roman" pitchFamily="18" charset="0"/>
                        <a:cs typeface="Times New Roman" pitchFamily="18" charset="0"/>
                      </a:rPr>
                      <a:t>SN</a:t>
                    </a:r>
                    <a:endParaRPr kumimoji="0" lang="en-US" altLang="pl-PL" sz="2400">
                      <a:latin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30757" name="Group 535"/>
              <p:cNvGrpSpPr>
                <a:grpSpLocks/>
              </p:cNvGrpSpPr>
              <p:nvPr/>
            </p:nvGrpSpPr>
            <p:grpSpPr bwMode="auto">
              <a:xfrm>
                <a:off x="6640" y="6620"/>
                <a:ext cx="114" cy="400"/>
                <a:chOff x="6640" y="6620"/>
                <a:chExt cx="114" cy="400"/>
              </a:xfrm>
            </p:grpSpPr>
            <p:sp>
              <p:nvSpPr>
                <p:cNvPr id="30758" name="Line 537"/>
                <p:cNvSpPr>
                  <a:spLocks noChangeShapeType="1"/>
                </p:cNvSpPr>
                <p:nvPr/>
              </p:nvSpPr>
              <p:spPr bwMode="auto">
                <a:xfrm flipH="1" flipV="1">
                  <a:off x="6705" y="6620"/>
                  <a:ext cx="1" cy="39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759" name="Line 536"/>
                <p:cNvSpPr>
                  <a:spLocks noChangeShapeType="1"/>
                </p:cNvSpPr>
                <p:nvPr/>
              </p:nvSpPr>
              <p:spPr bwMode="auto">
                <a:xfrm>
                  <a:off x="6640" y="7019"/>
                  <a:ext cx="11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</p:grpSp>
      </p:grpSp>
      <p:sp>
        <p:nvSpPr>
          <p:cNvPr id="10" name="Txt_1"/>
          <p:cNvSpPr>
            <a:spLocks noChangeArrowheads="1"/>
          </p:cNvSpPr>
          <p:nvPr/>
        </p:nvSpPr>
        <p:spPr bwMode="auto">
          <a:xfrm>
            <a:off x="1504999" y="1017312"/>
            <a:ext cx="24493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400" b="1" i="1">
                <a:solidFill>
                  <a:srgbClr val="333399"/>
                </a:solidFill>
                <a:latin typeface="Times New Roman" pitchFamily="18" charset="0"/>
              </a:rPr>
              <a:t>Układ pracy sieci rozdzielczej SN</a:t>
            </a:r>
          </a:p>
        </p:txBody>
      </p:sp>
      <p:sp>
        <p:nvSpPr>
          <p:cNvPr id="7" name="Tytuł"/>
          <p:cNvSpPr txBox="1">
            <a:spLocks noChangeArrowheads="1"/>
          </p:cNvSpPr>
          <p:nvPr/>
        </p:nvSpPr>
        <p:spPr bwMode="auto">
          <a:xfrm>
            <a:off x="3159755" y="571956"/>
            <a:ext cx="282449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Zwarcia w sieciach rozdzielczych</a:t>
            </a:r>
          </a:p>
        </p:txBody>
      </p:sp>
    </p:spTree>
    <p:extLst>
      <p:ext uri="{BB962C8B-B14F-4D97-AF65-F5344CB8AC3E}">
        <p14:creationId xmlns:p14="http://schemas.microsoft.com/office/powerpoint/2010/main" val="124458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0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" grpId="0" animBg="1"/>
      <p:bldP spid="31459" grpId="0" animBg="1"/>
      <p:bldP spid="31023" grpId="0"/>
      <p:bldP spid="753" grpId="0"/>
      <p:bldP spid="31353" grpId="0" animBg="1"/>
      <p:bldP spid="31355" grpId="0"/>
      <p:bldP spid="31354" grpId="0" animBg="1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Dławik_Uziem"/>
          <p:cNvGrpSpPr>
            <a:grpSpLocks/>
          </p:cNvGrpSpPr>
          <p:nvPr/>
        </p:nvGrpSpPr>
        <p:grpSpPr bwMode="auto">
          <a:xfrm>
            <a:off x="3659306" y="2174902"/>
            <a:ext cx="107950" cy="544513"/>
            <a:chOff x="7495" y="8044"/>
            <a:chExt cx="171" cy="857"/>
          </a:xfrm>
        </p:grpSpPr>
        <p:grpSp>
          <p:nvGrpSpPr>
            <p:cNvPr id="303" name="Group 578"/>
            <p:cNvGrpSpPr>
              <a:grpSpLocks/>
            </p:cNvGrpSpPr>
            <p:nvPr/>
          </p:nvGrpSpPr>
          <p:grpSpPr bwMode="auto">
            <a:xfrm>
              <a:off x="7552" y="8044"/>
              <a:ext cx="114" cy="855"/>
              <a:chOff x="7381" y="7760"/>
              <a:chExt cx="114" cy="855"/>
            </a:xfrm>
          </p:grpSpPr>
          <p:grpSp>
            <p:nvGrpSpPr>
              <p:cNvPr id="305" name="Group 581"/>
              <p:cNvGrpSpPr>
                <a:grpSpLocks/>
              </p:cNvGrpSpPr>
              <p:nvPr/>
            </p:nvGrpSpPr>
            <p:grpSpPr bwMode="auto">
              <a:xfrm>
                <a:off x="7381" y="7931"/>
                <a:ext cx="114" cy="513"/>
                <a:chOff x="7381" y="7931"/>
                <a:chExt cx="114" cy="513"/>
              </a:xfrm>
            </p:grpSpPr>
            <p:sp>
              <p:nvSpPr>
                <p:cNvPr id="308" name="Arc 584"/>
                <p:cNvSpPr>
                  <a:spLocks/>
                </p:cNvSpPr>
                <p:nvPr/>
              </p:nvSpPr>
              <p:spPr bwMode="auto">
                <a:xfrm rot="5400000">
                  <a:off x="7352" y="7960"/>
                  <a:ext cx="171" cy="114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9" name="Arc 583"/>
                <p:cNvSpPr>
                  <a:spLocks/>
                </p:cNvSpPr>
                <p:nvPr/>
              </p:nvSpPr>
              <p:spPr bwMode="auto">
                <a:xfrm rot="5400000">
                  <a:off x="7352" y="8131"/>
                  <a:ext cx="171" cy="114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10" name="Arc 582"/>
                <p:cNvSpPr>
                  <a:spLocks/>
                </p:cNvSpPr>
                <p:nvPr/>
              </p:nvSpPr>
              <p:spPr bwMode="auto">
                <a:xfrm rot="5400000">
                  <a:off x="7352" y="8302"/>
                  <a:ext cx="171" cy="114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306" name="Line 580"/>
              <p:cNvSpPr>
                <a:spLocks noChangeShapeType="1"/>
              </p:cNvSpPr>
              <p:nvPr/>
            </p:nvSpPr>
            <p:spPr bwMode="auto">
              <a:xfrm flipH="1" flipV="1">
                <a:off x="7381" y="7760"/>
                <a:ext cx="1" cy="17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7" name="Line 579"/>
              <p:cNvSpPr>
                <a:spLocks noChangeShapeType="1"/>
              </p:cNvSpPr>
              <p:nvPr/>
            </p:nvSpPr>
            <p:spPr bwMode="auto">
              <a:xfrm flipH="1" flipV="1">
                <a:off x="7381" y="8444"/>
                <a:ext cx="1" cy="17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304" name="Line 577"/>
            <p:cNvSpPr>
              <a:spLocks noChangeShapeType="1"/>
            </p:cNvSpPr>
            <p:nvPr/>
          </p:nvSpPr>
          <p:spPr bwMode="auto">
            <a:xfrm>
              <a:off x="7495" y="8900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Pojemności"/>
          <p:cNvGrpSpPr>
            <a:grpSpLocks/>
          </p:cNvGrpSpPr>
          <p:nvPr/>
        </p:nvGrpSpPr>
        <p:grpSpPr bwMode="auto">
          <a:xfrm>
            <a:off x="4415569" y="1808758"/>
            <a:ext cx="1882775" cy="906463"/>
            <a:chOff x="10345" y="7874"/>
            <a:chExt cx="2964" cy="1425"/>
          </a:xfrm>
        </p:grpSpPr>
        <p:grpSp>
          <p:nvGrpSpPr>
            <p:cNvPr id="30981" name="Group 703"/>
            <p:cNvGrpSpPr>
              <a:grpSpLocks/>
            </p:cNvGrpSpPr>
            <p:nvPr/>
          </p:nvGrpSpPr>
          <p:grpSpPr bwMode="auto">
            <a:xfrm>
              <a:off x="10345" y="7874"/>
              <a:ext cx="228" cy="1425"/>
              <a:chOff x="10174" y="7874"/>
              <a:chExt cx="228" cy="1425"/>
            </a:xfrm>
          </p:grpSpPr>
          <p:sp>
            <p:nvSpPr>
              <p:cNvPr id="31007" name="Line 707"/>
              <p:cNvSpPr>
                <a:spLocks noChangeShapeType="1"/>
              </p:cNvSpPr>
              <p:nvPr/>
            </p:nvSpPr>
            <p:spPr bwMode="auto">
              <a:xfrm flipV="1">
                <a:off x="10174" y="8957"/>
                <a:ext cx="228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1008" name="Line 706"/>
              <p:cNvSpPr>
                <a:spLocks noChangeShapeType="1"/>
              </p:cNvSpPr>
              <p:nvPr/>
            </p:nvSpPr>
            <p:spPr bwMode="auto">
              <a:xfrm flipV="1">
                <a:off x="10174" y="9014"/>
                <a:ext cx="228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1009" name="Line 705"/>
              <p:cNvSpPr>
                <a:spLocks noChangeShapeType="1"/>
              </p:cNvSpPr>
              <p:nvPr/>
            </p:nvSpPr>
            <p:spPr bwMode="auto">
              <a:xfrm flipV="1">
                <a:off x="10288" y="9014"/>
                <a:ext cx="1" cy="28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1010" name="Line 704"/>
              <p:cNvSpPr>
                <a:spLocks noChangeShapeType="1"/>
              </p:cNvSpPr>
              <p:nvPr/>
            </p:nvSpPr>
            <p:spPr bwMode="auto">
              <a:xfrm flipV="1">
                <a:off x="10288" y="7874"/>
                <a:ext cx="1" cy="108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0982" name="Group 698"/>
            <p:cNvGrpSpPr>
              <a:grpSpLocks/>
            </p:cNvGrpSpPr>
            <p:nvPr/>
          </p:nvGrpSpPr>
          <p:grpSpPr bwMode="auto">
            <a:xfrm>
              <a:off x="10687" y="8159"/>
              <a:ext cx="228" cy="1140"/>
              <a:chOff x="10516" y="8159"/>
              <a:chExt cx="228" cy="1140"/>
            </a:xfrm>
          </p:grpSpPr>
          <p:sp>
            <p:nvSpPr>
              <p:cNvPr id="31003" name="Line 702"/>
              <p:cNvSpPr>
                <a:spLocks noChangeShapeType="1"/>
              </p:cNvSpPr>
              <p:nvPr/>
            </p:nvSpPr>
            <p:spPr bwMode="auto">
              <a:xfrm flipV="1">
                <a:off x="10516" y="8957"/>
                <a:ext cx="228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1004" name="Line 701"/>
              <p:cNvSpPr>
                <a:spLocks noChangeShapeType="1"/>
              </p:cNvSpPr>
              <p:nvPr/>
            </p:nvSpPr>
            <p:spPr bwMode="auto">
              <a:xfrm flipV="1">
                <a:off x="10516" y="9014"/>
                <a:ext cx="228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1005" name="Line 700"/>
              <p:cNvSpPr>
                <a:spLocks noChangeShapeType="1"/>
              </p:cNvSpPr>
              <p:nvPr/>
            </p:nvSpPr>
            <p:spPr bwMode="auto">
              <a:xfrm flipV="1">
                <a:off x="10630" y="9014"/>
                <a:ext cx="1" cy="28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1006" name="Line 699"/>
              <p:cNvSpPr>
                <a:spLocks noChangeShapeType="1"/>
              </p:cNvSpPr>
              <p:nvPr/>
            </p:nvSpPr>
            <p:spPr bwMode="auto">
              <a:xfrm flipV="1">
                <a:off x="10630" y="8159"/>
                <a:ext cx="1" cy="79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0983" name="Group 693"/>
            <p:cNvGrpSpPr>
              <a:grpSpLocks/>
            </p:cNvGrpSpPr>
            <p:nvPr/>
          </p:nvGrpSpPr>
          <p:grpSpPr bwMode="auto">
            <a:xfrm>
              <a:off x="11029" y="8444"/>
              <a:ext cx="228" cy="855"/>
              <a:chOff x="10858" y="8444"/>
              <a:chExt cx="228" cy="855"/>
            </a:xfrm>
          </p:grpSpPr>
          <p:sp>
            <p:nvSpPr>
              <p:cNvPr id="30999" name="Line 697"/>
              <p:cNvSpPr>
                <a:spLocks noChangeShapeType="1"/>
              </p:cNvSpPr>
              <p:nvPr/>
            </p:nvSpPr>
            <p:spPr bwMode="auto">
              <a:xfrm flipV="1">
                <a:off x="10858" y="8957"/>
                <a:ext cx="228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1000" name="Line 696"/>
              <p:cNvSpPr>
                <a:spLocks noChangeShapeType="1"/>
              </p:cNvSpPr>
              <p:nvPr/>
            </p:nvSpPr>
            <p:spPr bwMode="auto">
              <a:xfrm flipV="1">
                <a:off x="10858" y="9014"/>
                <a:ext cx="228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1001" name="Line 695"/>
              <p:cNvSpPr>
                <a:spLocks noChangeShapeType="1"/>
              </p:cNvSpPr>
              <p:nvPr/>
            </p:nvSpPr>
            <p:spPr bwMode="auto">
              <a:xfrm flipV="1">
                <a:off x="10972" y="9014"/>
                <a:ext cx="1" cy="28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1002" name="Line 694"/>
              <p:cNvSpPr>
                <a:spLocks noChangeShapeType="1"/>
              </p:cNvSpPr>
              <p:nvPr/>
            </p:nvSpPr>
            <p:spPr bwMode="auto">
              <a:xfrm flipV="1">
                <a:off x="10972" y="8444"/>
                <a:ext cx="1" cy="51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0984" name="Group 688"/>
            <p:cNvGrpSpPr>
              <a:grpSpLocks/>
            </p:cNvGrpSpPr>
            <p:nvPr/>
          </p:nvGrpSpPr>
          <p:grpSpPr bwMode="auto">
            <a:xfrm>
              <a:off x="13081" y="7874"/>
              <a:ext cx="228" cy="1425"/>
              <a:chOff x="10174" y="7874"/>
              <a:chExt cx="228" cy="1425"/>
            </a:xfrm>
          </p:grpSpPr>
          <p:sp>
            <p:nvSpPr>
              <p:cNvPr id="30995" name="Line 692"/>
              <p:cNvSpPr>
                <a:spLocks noChangeShapeType="1"/>
              </p:cNvSpPr>
              <p:nvPr/>
            </p:nvSpPr>
            <p:spPr bwMode="auto">
              <a:xfrm flipV="1">
                <a:off x="10174" y="8957"/>
                <a:ext cx="228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996" name="Line 691"/>
              <p:cNvSpPr>
                <a:spLocks noChangeShapeType="1"/>
              </p:cNvSpPr>
              <p:nvPr/>
            </p:nvSpPr>
            <p:spPr bwMode="auto">
              <a:xfrm flipV="1">
                <a:off x="10174" y="9014"/>
                <a:ext cx="228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997" name="Line 690"/>
              <p:cNvSpPr>
                <a:spLocks noChangeShapeType="1"/>
              </p:cNvSpPr>
              <p:nvPr/>
            </p:nvSpPr>
            <p:spPr bwMode="auto">
              <a:xfrm flipV="1">
                <a:off x="10288" y="9014"/>
                <a:ext cx="1" cy="28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998" name="Line 689"/>
              <p:cNvSpPr>
                <a:spLocks noChangeShapeType="1"/>
              </p:cNvSpPr>
              <p:nvPr/>
            </p:nvSpPr>
            <p:spPr bwMode="auto">
              <a:xfrm flipV="1">
                <a:off x="10288" y="7874"/>
                <a:ext cx="1" cy="108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0985" name="Group 683"/>
            <p:cNvGrpSpPr>
              <a:grpSpLocks/>
            </p:cNvGrpSpPr>
            <p:nvPr/>
          </p:nvGrpSpPr>
          <p:grpSpPr bwMode="auto">
            <a:xfrm>
              <a:off x="12739" y="8159"/>
              <a:ext cx="228" cy="1140"/>
              <a:chOff x="10516" y="8159"/>
              <a:chExt cx="228" cy="1140"/>
            </a:xfrm>
          </p:grpSpPr>
          <p:sp>
            <p:nvSpPr>
              <p:cNvPr id="30991" name="Line 687"/>
              <p:cNvSpPr>
                <a:spLocks noChangeShapeType="1"/>
              </p:cNvSpPr>
              <p:nvPr/>
            </p:nvSpPr>
            <p:spPr bwMode="auto">
              <a:xfrm flipV="1">
                <a:off x="10516" y="8957"/>
                <a:ext cx="228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992" name="Line 686"/>
              <p:cNvSpPr>
                <a:spLocks noChangeShapeType="1"/>
              </p:cNvSpPr>
              <p:nvPr/>
            </p:nvSpPr>
            <p:spPr bwMode="auto">
              <a:xfrm flipV="1">
                <a:off x="10516" y="9014"/>
                <a:ext cx="228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993" name="Line 685"/>
              <p:cNvSpPr>
                <a:spLocks noChangeShapeType="1"/>
              </p:cNvSpPr>
              <p:nvPr/>
            </p:nvSpPr>
            <p:spPr bwMode="auto">
              <a:xfrm flipV="1">
                <a:off x="10630" y="9014"/>
                <a:ext cx="1" cy="28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994" name="Line 684"/>
              <p:cNvSpPr>
                <a:spLocks noChangeShapeType="1"/>
              </p:cNvSpPr>
              <p:nvPr/>
            </p:nvSpPr>
            <p:spPr bwMode="auto">
              <a:xfrm flipV="1">
                <a:off x="10630" y="8159"/>
                <a:ext cx="1" cy="79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0986" name="Group 678"/>
            <p:cNvGrpSpPr>
              <a:grpSpLocks/>
            </p:cNvGrpSpPr>
            <p:nvPr/>
          </p:nvGrpSpPr>
          <p:grpSpPr bwMode="auto">
            <a:xfrm>
              <a:off x="12397" y="8444"/>
              <a:ext cx="228" cy="855"/>
              <a:chOff x="10858" y="8444"/>
              <a:chExt cx="228" cy="855"/>
            </a:xfrm>
          </p:grpSpPr>
          <p:sp>
            <p:nvSpPr>
              <p:cNvPr id="30987" name="Line 682"/>
              <p:cNvSpPr>
                <a:spLocks noChangeShapeType="1"/>
              </p:cNvSpPr>
              <p:nvPr/>
            </p:nvSpPr>
            <p:spPr bwMode="auto">
              <a:xfrm flipV="1">
                <a:off x="10858" y="8957"/>
                <a:ext cx="228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988" name="Line 681"/>
              <p:cNvSpPr>
                <a:spLocks noChangeShapeType="1"/>
              </p:cNvSpPr>
              <p:nvPr/>
            </p:nvSpPr>
            <p:spPr bwMode="auto">
              <a:xfrm flipV="1">
                <a:off x="10858" y="9014"/>
                <a:ext cx="228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989" name="Line 680"/>
              <p:cNvSpPr>
                <a:spLocks noChangeShapeType="1"/>
              </p:cNvSpPr>
              <p:nvPr/>
            </p:nvSpPr>
            <p:spPr bwMode="auto">
              <a:xfrm flipV="1">
                <a:off x="10972" y="9014"/>
                <a:ext cx="1" cy="28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990" name="Line 679"/>
              <p:cNvSpPr>
                <a:spLocks noChangeShapeType="1"/>
              </p:cNvSpPr>
              <p:nvPr/>
            </p:nvSpPr>
            <p:spPr bwMode="auto">
              <a:xfrm flipV="1">
                <a:off x="10972" y="8444"/>
                <a:ext cx="1" cy="51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</p:grpSp>
      <p:sp>
        <p:nvSpPr>
          <p:cNvPr id="312" name="Txt_ZN"/>
          <p:cNvSpPr txBox="1">
            <a:spLocks noChangeArrowheads="1"/>
          </p:cNvSpPr>
          <p:nvPr/>
        </p:nvSpPr>
        <p:spPr bwMode="auto">
          <a:xfrm>
            <a:off x="4901716" y="5005985"/>
            <a:ext cx="1952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ClrTx/>
              <a:buFontTx/>
              <a:buNone/>
            </a:pPr>
            <a:r>
              <a:rPr kumimoji="0" lang="pl-PL" altLang="pl-PL" sz="1100" b="1" i="1">
                <a:latin typeface="Calibri" pitchFamily="34" charset="0"/>
              </a:rPr>
              <a:t>Z</a:t>
            </a:r>
            <a:r>
              <a:rPr kumimoji="0" lang="pl-PL" altLang="pl-PL" sz="1100" b="1" i="1" baseline="-25000">
                <a:latin typeface="Calibri" pitchFamily="34" charset="0"/>
              </a:rPr>
              <a:t>N</a:t>
            </a:r>
            <a:endParaRPr kumimoji="0" lang="pl-PL" altLang="pl-PL" sz="2400">
              <a:latin typeface="Times New Roman" pitchFamily="18" charset="0"/>
            </a:endParaRPr>
          </a:p>
        </p:txBody>
      </p:sp>
      <p:sp>
        <p:nvSpPr>
          <p:cNvPr id="314" name="Uz_SN"/>
          <p:cNvSpPr>
            <a:spLocks noChangeShapeType="1"/>
          </p:cNvSpPr>
          <p:nvPr/>
        </p:nvSpPr>
        <p:spPr bwMode="auto">
          <a:xfrm flipH="1" flipV="1">
            <a:off x="4990616" y="4574185"/>
            <a:ext cx="0" cy="254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grpSp>
        <p:nvGrpSpPr>
          <p:cNvPr id="315" name="Uz_nn"/>
          <p:cNvGrpSpPr>
            <a:grpSpLocks/>
          </p:cNvGrpSpPr>
          <p:nvPr/>
        </p:nvGrpSpPr>
        <p:grpSpPr bwMode="auto">
          <a:xfrm>
            <a:off x="5136666" y="4574185"/>
            <a:ext cx="71437" cy="182563"/>
            <a:chOff x="8122" y="6905"/>
            <a:chExt cx="114" cy="286"/>
          </a:xfrm>
        </p:grpSpPr>
        <p:sp>
          <p:nvSpPr>
            <p:cNvPr id="316" name="Line 632"/>
            <p:cNvSpPr>
              <a:spLocks noChangeShapeType="1"/>
            </p:cNvSpPr>
            <p:nvPr/>
          </p:nvSpPr>
          <p:spPr bwMode="auto">
            <a:xfrm flipH="1" flipV="1">
              <a:off x="8178" y="6905"/>
              <a:ext cx="1" cy="2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17" name="Line 631"/>
            <p:cNvSpPr>
              <a:spLocks noChangeShapeType="1"/>
            </p:cNvSpPr>
            <p:nvPr/>
          </p:nvSpPr>
          <p:spPr bwMode="auto">
            <a:xfrm>
              <a:off x="8122" y="7190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318" name="Rezystor"/>
          <p:cNvGrpSpPr>
            <a:grpSpLocks/>
          </p:cNvGrpSpPr>
          <p:nvPr/>
        </p:nvGrpSpPr>
        <p:grpSpPr bwMode="auto">
          <a:xfrm>
            <a:off x="5136666" y="4936135"/>
            <a:ext cx="71437" cy="542925"/>
            <a:chOff x="8122" y="7475"/>
            <a:chExt cx="114" cy="856"/>
          </a:xfrm>
        </p:grpSpPr>
        <p:grpSp>
          <p:nvGrpSpPr>
            <p:cNvPr id="320" name="Group 614"/>
            <p:cNvGrpSpPr>
              <a:grpSpLocks/>
            </p:cNvGrpSpPr>
            <p:nvPr/>
          </p:nvGrpSpPr>
          <p:grpSpPr bwMode="auto">
            <a:xfrm>
              <a:off x="8122" y="7703"/>
              <a:ext cx="114" cy="457"/>
              <a:chOff x="8122" y="7703"/>
              <a:chExt cx="114" cy="457"/>
            </a:xfrm>
          </p:grpSpPr>
          <p:sp>
            <p:nvSpPr>
              <p:cNvPr id="324" name="Line 618"/>
              <p:cNvSpPr>
                <a:spLocks noChangeShapeType="1"/>
              </p:cNvSpPr>
              <p:nvPr/>
            </p:nvSpPr>
            <p:spPr bwMode="auto">
              <a:xfrm>
                <a:off x="8122" y="7703"/>
                <a:ext cx="1" cy="45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25" name="Line 617"/>
              <p:cNvSpPr>
                <a:spLocks noChangeShapeType="1"/>
              </p:cNvSpPr>
              <p:nvPr/>
            </p:nvSpPr>
            <p:spPr bwMode="auto">
              <a:xfrm>
                <a:off x="8122" y="8159"/>
                <a:ext cx="11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26" name="Line 616"/>
              <p:cNvSpPr>
                <a:spLocks noChangeShapeType="1"/>
              </p:cNvSpPr>
              <p:nvPr/>
            </p:nvSpPr>
            <p:spPr bwMode="auto">
              <a:xfrm>
                <a:off x="8122" y="7703"/>
                <a:ext cx="11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27" name="Line 615"/>
              <p:cNvSpPr>
                <a:spLocks noChangeShapeType="1"/>
              </p:cNvSpPr>
              <p:nvPr/>
            </p:nvSpPr>
            <p:spPr bwMode="auto">
              <a:xfrm>
                <a:off x="8235" y="7703"/>
                <a:ext cx="1" cy="45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321" name="Line 613"/>
            <p:cNvSpPr>
              <a:spLocks noChangeShapeType="1"/>
            </p:cNvSpPr>
            <p:nvPr/>
          </p:nvSpPr>
          <p:spPr bwMode="auto">
            <a:xfrm flipH="1">
              <a:off x="8179" y="7475"/>
              <a:ext cx="1" cy="2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22" name="Line 612"/>
            <p:cNvSpPr>
              <a:spLocks noChangeShapeType="1"/>
            </p:cNvSpPr>
            <p:nvPr/>
          </p:nvSpPr>
          <p:spPr bwMode="auto">
            <a:xfrm flipH="1">
              <a:off x="8179" y="8159"/>
              <a:ext cx="1" cy="1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23" name="Line 611"/>
            <p:cNvSpPr>
              <a:spLocks noChangeShapeType="1"/>
            </p:cNvSpPr>
            <p:nvPr/>
          </p:nvSpPr>
          <p:spPr bwMode="auto">
            <a:xfrm>
              <a:off x="8122" y="8330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328" name="Dławik"/>
          <p:cNvGrpSpPr>
            <a:grpSpLocks/>
          </p:cNvGrpSpPr>
          <p:nvPr/>
        </p:nvGrpSpPr>
        <p:grpSpPr bwMode="auto">
          <a:xfrm>
            <a:off x="4738203" y="4936135"/>
            <a:ext cx="107950" cy="544513"/>
            <a:chOff x="7495" y="8044"/>
            <a:chExt cx="171" cy="857"/>
          </a:xfrm>
        </p:grpSpPr>
        <p:grpSp>
          <p:nvGrpSpPr>
            <p:cNvPr id="329" name="Group 578"/>
            <p:cNvGrpSpPr>
              <a:grpSpLocks/>
            </p:cNvGrpSpPr>
            <p:nvPr/>
          </p:nvGrpSpPr>
          <p:grpSpPr bwMode="auto">
            <a:xfrm>
              <a:off x="7552" y="8044"/>
              <a:ext cx="114" cy="855"/>
              <a:chOff x="7381" y="7760"/>
              <a:chExt cx="114" cy="855"/>
            </a:xfrm>
          </p:grpSpPr>
          <p:grpSp>
            <p:nvGrpSpPr>
              <p:cNvPr id="331" name="Group 581"/>
              <p:cNvGrpSpPr>
                <a:grpSpLocks/>
              </p:cNvGrpSpPr>
              <p:nvPr/>
            </p:nvGrpSpPr>
            <p:grpSpPr bwMode="auto">
              <a:xfrm>
                <a:off x="7381" y="7931"/>
                <a:ext cx="114" cy="513"/>
                <a:chOff x="7381" y="7931"/>
                <a:chExt cx="114" cy="513"/>
              </a:xfrm>
            </p:grpSpPr>
            <p:sp>
              <p:nvSpPr>
                <p:cNvPr id="334" name="Arc 584"/>
                <p:cNvSpPr>
                  <a:spLocks/>
                </p:cNvSpPr>
                <p:nvPr/>
              </p:nvSpPr>
              <p:spPr bwMode="auto">
                <a:xfrm rot="5400000">
                  <a:off x="7352" y="7960"/>
                  <a:ext cx="171" cy="114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5" name="Arc 583"/>
                <p:cNvSpPr>
                  <a:spLocks/>
                </p:cNvSpPr>
                <p:nvPr/>
              </p:nvSpPr>
              <p:spPr bwMode="auto">
                <a:xfrm rot="5400000">
                  <a:off x="7352" y="8131"/>
                  <a:ext cx="171" cy="114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6" name="Arc 582"/>
                <p:cNvSpPr>
                  <a:spLocks/>
                </p:cNvSpPr>
                <p:nvPr/>
              </p:nvSpPr>
              <p:spPr bwMode="auto">
                <a:xfrm rot="5400000">
                  <a:off x="7352" y="8302"/>
                  <a:ext cx="171" cy="114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332" name="Line 580"/>
              <p:cNvSpPr>
                <a:spLocks noChangeShapeType="1"/>
              </p:cNvSpPr>
              <p:nvPr/>
            </p:nvSpPr>
            <p:spPr bwMode="auto">
              <a:xfrm flipH="1" flipV="1">
                <a:off x="7381" y="7760"/>
                <a:ext cx="1" cy="17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33" name="Line 579"/>
              <p:cNvSpPr>
                <a:spLocks noChangeShapeType="1"/>
              </p:cNvSpPr>
              <p:nvPr/>
            </p:nvSpPr>
            <p:spPr bwMode="auto">
              <a:xfrm flipH="1" flipV="1">
                <a:off x="7381" y="8444"/>
                <a:ext cx="1" cy="17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330" name="Line 577"/>
            <p:cNvSpPr>
              <a:spLocks noChangeShapeType="1"/>
            </p:cNvSpPr>
            <p:nvPr/>
          </p:nvSpPr>
          <p:spPr bwMode="auto">
            <a:xfrm>
              <a:off x="7495" y="8900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337" name="Zwarcie"/>
          <p:cNvGrpSpPr>
            <a:grpSpLocks/>
          </p:cNvGrpSpPr>
          <p:nvPr/>
        </p:nvGrpSpPr>
        <p:grpSpPr bwMode="auto">
          <a:xfrm>
            <a:off x="6438416" y="3953473"/>
            <a:ext cx="109537" cy="215900"/>
            <a:chOff x="11086" y="10553"/>
            <a:chExt cx="171" cy="342"/>
          </a:xfrm>
        </p:grpSpPr>
        <p:cxnSp>
          <p:nvCxnSpPr>
            <p:cNvPr id="338" name="AutoShape 606"/>
            <p:cNvCxnSpPr>
              <a:cxnSpLocks noChangeShapeType="1"/>
            </p:cNvCxnSpPr>
            <p:nvPr/>
          </p:nvCxnSpPr>
          <p:spPr bwMode="auto">
            <a:xfrm flipH="1">
              <a:off x="11086" y="10553"/>
              <a:ext cx="114" cy="171"/>
            </a:xfrm>
            <a:prstGeom prst="straightConnector1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9" name="AutoShape 605"/>
            <p:cNvCxnSpPr>
              <a:cxnSpLocks noChangeShapeType="1"/>
            </p:cNvCxnSpPr>
            <p:nvPr/>
          </p:nvCxnSpPr>
          <p:spPr bwMode="auto">
            <a:xfrm flipV="1">
              <a:off x="11086" y="10667"/>
              <a:ext cx="171" cy="57"/>
            </a:xfrm>
            <a:prstGeom prst="straightConnector1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0" name="AutoShape 604"/>
            <p:cNvCxnSpPr>
              <a:cxnSpLocks noChangeShapeType="1"/>
            </p:cNvCxnSpPr>
            <p:nvPr/>
          </p:nvCxnSpPr>
          <p:spPr bwMode="auto">
            <a:xfrm flipH="1">
              <a:off x="11086" y="10667"/>
              <a:ext cx="171" cy="228"/>
            </a:xfrm>
            <a:prstGeom prst="straightConnector1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41" name="Uziem_Bezpośr"/>
          <p:cNvGrpSpPr>
            <a:grpSpLocks/>
          </p:cNvGrpSpPr>
          <p:nvPr/>
        </p:nvGrpSpPr>
        <p:grpSpPr bwMode="auto">
          <a:xfrm>
            <a:off x="4955691" y="5259985"/>
            <a:ext cx="71437" cy="219075"/>
            <a:chOff x="4649090" y="3149157"/>
            <a:chExt cx="72390" cy="220310"/>
          </a:xfrm>
        </p:grpSpPr>
        <p:sp>
          <p:nvSpPr>
            <p:cNvPr id="342" name="Line 609"/>
            <p:cNvSpPr>
              <a:spLocks noChangeShapeType="1"/>
            </p:cNvSpPr>
            <p:nvPr/>
          </p:nvSpPr>
          <p:spPr bwMode="auto">
            <a:xfrm rot="10800000" flipH="1">
              <a:off x="4685285" y="3187886"/>
              <a:ext cx="635" cy="1809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43" name="Oval 608"/>
            <p:cNvSpPr>
              <a:spLocks noChangeArrowheads="1"/>
            </p:cNvSpPr>
            <p:nvPr/>
          </p:nvSpPr>
          <p:spPr bwMode="auto">
            <a:xfrm>
              <a:off x="4668140" y="3149157"/>
              <a:ext cx="36195" cy="36189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344" name="Ziemia"/>
            <p:cNvSpPr>
              <a:spLocks noChangeShapeType="1"/>
            </p:cNvSpPr>
            <p:nvPr/>
          </p:nvSpPr>
          <p:spPr bwMode="auto">
            <a:xfrm>
              <a:off x="4649090" y="3368832"/>
              <a:ext cx="72390" cy="6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345" name="Pnkt_GwSN"/>
          <p:cNvGrpSpPr>
            <a:grpSpLocks/>
          </p:cNvGrpSpPr>
          <p:nvPr/>
        </p:nvGrpSpPr>
        <p:grpSpPr bwMode="auto">
          <a:xfrm>
            <a:off x="4757253" y="4823423"/>
            <a:ext cx="436563" cy="112712"/>
            <a:chOff x="7526" y="7865"/>
            <a:chExt cx="686" cy="179"/>
          </a:xfrm>
        </p:grpSpPr>
        <p:sp>
          <p:nvSpPr>
            <p:cNvPr id="346" name="Line 629"/>
            <p:cNvSpPr>
              <a:spLocks noChangeShapeType="1"/>
            </p:cNvSpPr>
            <p:nvPr/>
          </p:nvSpPr>
          <p:spPr bwMode="auto">
            <a:xfrm flipV="1">
              <a:off x="7552" y="7873"/>
              <a:ext cx="63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grpSp>
          <p:nvGrpSpPr>
            <p:cNvPr id="347" name="Group 626"/>
            <p:cNvGrpSpPr>
              <a:grpSpLocks/>
            </p:cNvGrpSpPr>
            <p:nvPr/>
          </p:nvGrpSpPr>
          <p:grpSpPr bwMode="auto">
            <a:xfrm>
              <a:off x="8155" y="7873"/>
              <a:ext cx="57" cy="171"/>
              <a:chOff x="8155" y="7304"/>
              <a:chExt cx="57" cy="171"/>
            </a:xfrm>
          </p:grpSpPr>
          <p:sp>
            <p:nvSpPr>
              <p:cNvPr id="354" name="Line 628"/>
              <p:cNvSpPr>
                <a:spLocks noChangeShapeType="1"/>
              </p:cNvSpPr>
              <p:nvPr/>
            </p:nvSpPr>
            <p:spPr bwMode="auto">
              <a:xfrm>
                <a:off x="8178" y="7304"/>
                <a:ext cx="1" cy="1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5" name="Oval 627"/>
              <p:cNvSpPr>
                <a:spLocks noChangeArrowheads="1"/>
              </p:cNvSpPr>
              <p:nvPr/>
            </p:nvSpPr>
            <p:spPr bwMode="auto">
              <a:xfrm>
                <a:off x="8155" y="7418"/>
                <a:ext cx="57" cy="5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48" name="Group 623"/>
            <p:cNvGrpSpPr>
              <a:grpSpLocks/>
            </p:cNvGrpSpPr>
            <p:nvPr/>
          </p:nvGrpSpPr>
          <p:grpSpPr bwMode="auto">
            <a:xfrm>
              <a:off x="7867" y="7873"/>
              <a:ext cx="57" cy="171"/>
              <a:chOff x="7867" y="7304"/>
              <a:chExt cx="57" cy="171"/>
            </a:xfrm>
          </p:grpSpPr>
          <p:sp>
            <p:nvSpPr>
              <p:cNvPr id="352" name="Line 625"/>
              <p:cNvSpPr>
                <a:spLocks noChangeShapeType="1"/>
              </p:cNvSpPr>
              <p:nvPr/>
            </p:nvSpPr>
            <p:spPr bwMode="auto">
              <a:xfrm flipH="1">
                <a:off x="7891" y="7304"/>
                <a:ext cx="5" cy="1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3" name="Oval 624"/>
              <p:cNvSpPr>
                <a:spLocks noChangeArrowheads="1"/>
              </p:cNvSpPr>
              <p:nvPr/>
            </p:nvSpPr>
            <p:spPr bwMode="auto">
              <a:xfrm>
                <a:off x="7867" y="7418"/>
                <a:ext cx="57" cy="5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49" name="Group 620"/>
            <p:cNvGrpSpPr>
              <a:grpSpLocks/>
            </p:cNvGrpSpPr>
            <p:nvPr/>
          </p:nvGrpSpPr>
          <p:grpSpPr bwMode="auto">
            <a:xfrm>
              <a:off x="7526" y="7865"/>
              <a:ext cx="57" cy="176"/>
              <a:chOff x="7526" y="7296"/>
              <a:chExt cx="57" cy="176"/>
            </a:xfrm>
          </p:grpSpPr>
          <p:sp>
            <p:nvSpPr>
              <p:cNvPr id="350" name="Line 622"/>
              <p:cNvSpPr>
                <a:spLocks noChangeShapeType="1"/>
              </p:cNvSpPr>
              <p:nvPr/>
            </p:nvSpPr>
            <p:spPr bwMode="auto">
              <a:xfrm flipH="1">
                <a:off x="7555" y="7296"/>
                <a:ext cx="1" cy="1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1" name="Oval 621"/>
              <p:cNvSpPr>
                <a:spLocks noChangeArrowheads="1"/>
              </p:cNvSpPr>
              <p:nvPr/>
            </p:nvSpPr>
            <p:spPr bwMode="auto">
              <a:xfrm>
                <a:off x="7526" y="7415"/>
                <a:ext cx="57" cy="5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356" name="TR_Uz"/>
          <p:cNvGrpSpPr>
            <a:grpSpLocks/>
          </p:cNvGrpSpPr>
          <p:nvPr/>
        </p:nvGrpSpPr>
        <p:grpSpPr bwMode="auto">
          <a:xfrm>
            <a:off x="4738203" y="4243327"/>
            <a:ext cx="1085850" cy="621371"/>
            <a:chOff x="7495" y="6953"/>
            <a:chExt cx="1710" cy="978"/>
          </a:xfrm>
        </p:grpSpPr>
        <p:sp>
          <p:nvSpPr>
            <p:cNvPr id="357" name="Text Box 505"/>
            <p:cNvSpPr txBox="1">
              <a:spLocks noChangeArrowheads="1"/>
            </p:cNvSpPr>
            <p:nvPr/>
          </p:nvSpPr>
          <p:spPr bwMode="auto">
            <a:xfrm>
              <a:off x="8440" y="7646"/>
              <a:ext cx="765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0,4kV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grpSp>
          <p:nvGrpSpPr>
            <p:cNvPr id="358" name="Group 476"/>
            <p:cNvGrpSpPr>
              <a:grpSpLocks/>
            </p:cNvGrpSpPr>
            <p:nvPr/>
          </p:nvGrpSpPr>
          <p:grpSpPr bwMode="auto">
            <a:xfrm>
              <a:off x="7495" y="6953"/>
              <a:ext cx="1254" cy="692"/>
              <a:chOff x="7495" y="6953"/>
              <a:chExt cx="1254" cy="692"/>
            </a:xfrm>
          </p:grpSpPr>
          <p:sp>
            <p:nvSpPr>
              <p:cNvPr id="359" name="Line 504"/>
              <p:cNvSpPr>
                <a:spLocks noChangeShapeType="1"/>
              </p:cNvSpPr>
              <p:nvPr/>
            </p:nvSpPr>
            <p:spPr bwMode="auto">
              <a:xfrm>
                <a:off x="7495" y="7473"/>
                <a:ext cx="22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grpSp>
            <p:nvGrpSpPr>
              <p:cNvPr id="360" name="Group 498"/>
              <p:cNvGrpSpPr>
                <a:grpSpLocks/>
              </p:cNvGrpSpPr>
              <p:nvPr/>
            </p:nvGrpSpPr>
            <p:grpSpPr bwMode="auto">
              <a:xfrm>
                <a:off x="7723" y="7303"/>
                <a:ext cx="342" cy="342"/>
                <a:chOff x="7723" y="7874"/>
                <a:chExt cx="342" cy="342"/>
              </a:xfrm>
            </p:grpSpPr>
            <p:sp>
              <p:nvSpPr>
                <p:cNvPr id="382" name="Oval 503"/>
                <p:cNvSpPr>
                  <a:spLocks noChangeArrowheads="1"/>
                </p:cNvSpPr>
                <p:nvPr/>
              </p:nvSpPr>
              <p:spPr bwMode="auto">
                <a:xfrm>
                  <a:off x="7723" y="7874"/>
                  <a:ext cx="342" cy="342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kumimoji="0" lang="pl-PL" altLang="pl-PL" sz="2400">
                    <a:latin typeface="Times New Roman" pitchFamily="18" charset="0"/>
                  </a:endParaRPr>
                </a:p>
              </p:txBody>
            </p:sp>
            <p:grpSp>
              <p:nvGrpSpPr>
                <p:cNvPr id="383" name="Group 499"/>
                <p:cNvGrpSpPr>
                  <a:grpSpLocks/>
                </p:cNvGrpSpPr>
                <p:nvPr/>
              </p:nvGrpSpPr>
              <p:grpSpPr bwMode="auto">
                <a:xfrm>
                  <a:off x="7778" y="7924"/>
                  <a:ext cx="223" cy="155"/>
                  <a:chOff x="7778" y="7924"/>
                  <a:chExt cx="223" cy="155"/>
                </a:xfrm>
              </p:grpSpPr>
              <p:sp>
                <p:nvSpPr>
                  <p:cNvPr id="384" name="Line 50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896" y="7924"/>
                    <a:ext cx="1" cy="11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385" name="Line 501"/>
                  <p:cNvSpPr>
                    <a:spLocks noChangeShapeType="1"/>
                  </p:cNvSpPr>
                  <p:nvPr/>
                </p:nvSpPr>
                <p:spPr bwMode="auto">
                  <a:xfrm rot="3600000">
                    <a:off x="7838" y="8006"/>
                    <a:ext cx="5" cy="12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386" name="Line 500"/>
                  <p:cNvSpPr>
                    <a:spLocks noChangeShapeType="1"/>
                  </p:cNvSpPr>
                  <p:nvPr/>
                </p:nvSpPr>
                <p:spPr bwMode="auto">
                  <a:xfrm rot="7200000" flipV="1">
                    <a:off x="7935" y="8014"/>
                    <a:ext cx="17" cy="11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</p:grpSp>
          <p:grpSp>
            <p:nvGrpSpPr>
              <p:cNvPr id="361" name="Group 490"/>
              <p:cNvGrpSpPr>
                <a:grpSpLocks/>
              </p:cNvGrpSpPr>
              <p:nvPr/>
            </p:nvGrpSpPr>
            <p:grpSpPr bwMode="auto">
              <a:xfrm>
                <a:off x="8350" y="7303"/>
                <a:ext cx="399" cy="342"/>
                <a:chOff x="8350" y="6734"/>
                <a:chExt cx="399" cy="342"/>
              </a:xfrm>
            </p:grpSpPr>
            <p:sp>
              <p:nvSpPr>
                <p:cNvPr id="375" name="Line 497"/>
                <p:cNvSpPr>
                  <a:spLocks noChangeShapeType="1"/>
                </p:cNvSpPr>
                <p:nvPr/>
              </p:nvSpPr>
              <p:spPr bwMode="auto">
                <a:xfrm>
                  <a:off x="8350" y="6905"/>
                  <a:ext cx="171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76" name="Line 496"/>
                <p:cNvSpPr>
                  <a:spLocks noChangeShapeType="1"/>
                </p:cNvSpPr>
                <p:nvPr/>
              </p:nvSpPr>
              <p:spPr bwMode="auto">
                <a:xfrm flipH="1" flipV="1">
                  <a:off x="8521" y="6734"/>
                  <a:ext cx="1" cy="34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77" name="Line 495"/>
                <p:cNvSpPr>
                  <a:spLocks noChangeShapeType="1"/>
                </p:cNvSpPr>
                <p:nvPr/>
              </p:nvSpPr>
              <p:spPr bwMode="auto">
                <a:xfrm>
                  <a:off x="8521" y="6790"/>
                  <a:ext cx="22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78" name="Line 494"/>
                <p:cNvSpPr>
                  <a:spLocks noChangeShapeType="1"/>
                </p:cNvSpPr>
                <p:nvPr/>
              </p:nvSpPr>
              <p:spPr bwMode="auto">
                <a:xfrm>
                  <a:off x="8521" y="6848"/>
                  <a:ext cx="22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79" name="Line 493"/>
                <p:cNvSpPr>
                  <a:spLocks noChangeShapeType="1"/>
                </p:cNvSpPr>
                <p:nvPr/>
              </p:nvSpPr>
              <p:spPr bwMode="auto">
                <a:xfrm>
                  <a:off x="8521" y="6905"/>
                  <a:ext cx="22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80" name="Line 492"/>
                <p:cNvSpPr>
                  <a:spLocks noChangeShapeType="1"/>
                </p:cNvSpPr>
                <p:nvPr/>
              </p:nvSpPr>
              <p:spPr bwMode="auto">
                <a:xfrm>
                  <a:off x="8521" y="6962"/>
                  <a:ext cx="22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81" name="Line 491"/>
                <p:cNvSpPr>
                  <a:spLocks noChangeShapeType="1"/>
                </p:cNvSpPr>
                <p:nvPr/>
              </p:nvSpPr>
              <p:spPr bwMode="auto">
                <a:xfrm>
                  <a:off x="8521" y="7019"/>
                  <a:ext cx="22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362" name="Text Box 489"/>
              <p:cNvSpPr txBox="1">
                <a:spLocks noChangeArrowheads="1"/>
              </p:cNvSpPr>
              <p:nvPr/>
            </p:nvSpPr>
            <p:spPr bwMode="auto">
              <a:xfrm>
                <a:off x="7837" y="6953"/>
                <a:ext cx="399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en-US" altLang="pl-PL" sz="1200" b="1" i="1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altLang="pl-PL" sz="1200" b="1" i="1" baseline="-30000">
                    <a:latin typeface="Times New Roman" pitchFamily="18" charset="0"/>
                    <a:cs typeface="Times New Roman" pitchFamily="18" charset="0"/>
                  </a:rPr>
                  <a:t>uz</a:t>
                </a:r>
                <a:endParaRPr kumimoji="0" lang="en-US" altLang="pl-PL" sz="2400">
                  <a:latin typeface="Times New Roman" pitchFamily="18" charset="0"/>
                </a:endParaRPr>
              </a:p>
            </p:txBody>
          </p:sp>
          <p:grpSp>
            <p:nvGrpSpPr>
              <p:cNvPr id="363" name="Group 477"/>
              <p:cNvGrpSpPr>
                <a:grpSpLocks/>
              </p:cNvGrpSpPr>
              <p:nvPr/>
            </p:nvGrpSpPr>
            <p:grpSpPr bwMode="auto">
              <a:xfrm>
                <a:off x="8008" y="7303"/>
                <a:ext cx="342" cy="342"/>
                <a:chOff x="8008" y="7303"/>
                <a:chExt cx="342" cy="342"/>
              </a:xfrm>
            </p:grpSpPr>
            <p:sp>
              <p:nvSpPr>
                <p:cNvPr id="364" name="Oval 488"/>
                <p:cNvSpPr>
                  <a:spLocks noChangeArrowheads="1"/>
                </p:cNvSpPr>
                <p:nvPr/>
              </p:nvSpPr>
              <p:spPr bwMode="auto">
                <a:xfrm>
                  <a:off x="8008" y="7303"/>
                  <a:ext cx="342" cy="342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kumimoji="0" lang="pl-PL" altLang="pl-PL" sz="2400">
                    <a:latin typeface="Times New Roman" pitchFamily="18" charset="0"/>
                  </a:endParaRPr>
                </a:p>
              </p:txBody>
            </p:sp>
            <p:grpSp>
              <p:nvGrpSpPr>
                <p:cNvPr id="365" name="Group 478"/>
                <p:cNvGrpSpPr>
                  <a:grpSpLocks/>
                </p:cNvGrpSpPr>
                <p:nvPr/>
              </p:nvGrpSpPr>
              <p:grpSpPr bwMode="auto">
                <a:xfrm rot="-900000">
                  <a:off x="8091" y="7392"/>
                  <a:ext cx="152" cy="158"/>
                  <a:chOff x="5523" y="7616"/>
                  <a:chExt cx="152" cy="158"/>
                </a:xfrm>
              </p:grpSpPr>
              <p:grpSp>
                <p:nvGrpSpPr>
                  <p:cNvPr id="366" name="Group 485"/>
                  <p:cNvGrpSpPr>
                    <a:grpSpLocks/>
                  </p:cNvGrpSpPr>
                  <p:nvPr/>
                </p:nvGrpSpPr>
                <p:grpSpPr bwMode="auto">
                  <a:xfrm>
                    <a:off x="5611" y="7616"/>
                    <a:ext cx="56" cy="84"/>
                    <a:chOff x="5723" y="7644"/>
                    <a:chExt cx="56" cy="84"/>
                  </a:xfrm>
                </p:grpSpPr>
                <p:cxnSp>
                  <p:nvCxnSpPr>
                    <p:cNvPr id="373" name="AutoShape 487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5723" y="7644"/>
                      <a:ext cx="1" cy="84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374" name="AutoShape 486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723" y="7644"/>
                      <a:ext cx="56" cy="1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367" name="Group 482"/>
                  <p:cNvGrpSpPr>
                    <a:grpSpLocks/>
                  </p:cNvGrpSpPr>
                  <p:nvPr/>
                </p:nvGrpSpPr>
                <p:grpSpPr bwMode="auto">
                  <a:xfrm rot="7200000">
                    <a:off x="5605" y="7704"/>
                    <a:ext cx="56" cy="84"/>
                    <a:chOff x="5723" y="7644"/>
                    <a:chExt cx="56" cy="84"/>
                  </a:xfrm>
                </p:grpSpPr>
                <p:cxnSp>
                  <p:nvCxnSpPr>
                    <p:cNvPr id="371" name="AutoShape 484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5723" y="7644"/>
                      <a:ext cx="1" cy="84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372" name="AutoShape 48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723" y="7644"/>
                      <a:ext cx="56" cy="1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368" name="Group 479"/>
                  <p:cNvGrpSpPr>
                    <a:grpSpLocks/>
                  </p:cNvGrpSpPr>
                  <p:nvPr/>
                </p:nvGrpSpPr>
                <p:grpSpPr bwMode="auto">
                  <a:xfrm rot="-7200000">
                    <a:off x="5537" y="7658"/>
                    <a:ext cx="56" cy="84"/>
                    <a:chOff x="5723" y="7644"/>
                    <a:chExt cx="56" cy="84"/>
                  </a:xfrm>
                </p:grpSpPr>
                <p:cxnSp>
                  <p:nvCxnSpPr>
                    <p:cNvPr id="369" name="AutoShape 481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5723" y="7644"/>
                      <a:ext cx="1" cy="84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370" name="AutoShape 48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723" y="7644"/>
                      <a:ext cx="56" cy="1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</p:grpSp>
        </p:grpSp>
      </p:grpSp>
      <p:grpSp>
        <p:nvGrpSpPr>
          <p:cNvPr id="387" name="Generatorek"/>
          <p:cNvGrpSpPr>
            <a:grpSpLocks/>
          </p:cNvGrpSpPr>
          <p:nvPr/>
        </p:nvGrpSpPr>
        <p:grpSpPr bwMode="auto">
          <a:xfrm>
            <a:off x="5854216" y="4375748"/>
            <a:ext cx="107950" cy="107950"/>
            <a:chOff x="4788" y="8892"/>
            <a:chExt cx="342" cy="341"/>
          </a:xfrm>
        </p:grpSpPr>
        <p:sp>
          <p:nvSpPr>
            <p:cNvPr id="388" name="Oval 532"/>
            <p:cNvSpPr>
              <a:spLocks noChangeArrowheads="1"/>
            </p:cNvSpPr>
            <p:nvPr/>
          </p:nvSpPr>
          <p:spPr bwMode="auto">
            <a:xfrm>
              <a:off x="4788" y="8892"/>
              <a:ext cx="342" cy="34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389" name="Arc 531"/>
            <p:cNvSpPr>
              <a:spLocks/>
            </p:cNvSpPr>
            <p:nvPr/>
          </p:nvSpPr>
          <p:spPr bwMode="auto">
            <a:xfrm flipH="1" flipV="1">
              <a:off x="4845" y="9063"/>
              <a:ext cx="114" cy="57"/>
            </a:xfrm>
            <a:custGeom>
              <a:avLst/>
              <a:gdLst>
                <a:gd name="T0" fmla="*/ 0 w 43200"/>
                <a:gd name="T1" fmla="*/ 0 h 22519"/>
                <a:gd name="T2" fmla="*/ 0 w 43200"/>
                <a:gd name="T3" fmla="*/ 0 h 22519"/>
                <a:gd name="T4" fmla="*/ 0 w 43200"/>
                <a:gd name="T5" fmla="*/ 0 h 22519"/>
                <a:gd name="T6" fmla="*/ 0 60000 65536"/>
                <a:gd name="T7" fmla="*/ 0 60000 65536"/>
                <a:gd name="T8" fmla="*/ 0 60000 65536"/>
                <a:gd name="T9" fmla="*/ 0 w 43200"/>
                <a:gd name="T10" fmla="*/ 0 h 22519"/>
                <a:gd name="T11" fmla="*/ 43200 w 43200"/>
                <a:gd name="T12" fmla="*/ 22519 h 225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2519" fill="none" extrusionOk="0">
                  <a:moveTo>
                    <a:pt x="19" y="22519"/>
                  </a:moveTo>
                  <a:cubicBezTo>
                    <a:pt x="6" y="22212"/>
                    <a:pt x="0" y="219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2519" stroke="0" extrusionOk="0">
                  <a:moveTo>
                    <a:pt x="19" y="22519"/>
                  </a:moveTo>
                  <a:cubicBezTo>
                    <a:pt x="6" y="22212"/>
                    <a:pt x="0" y="219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9" y="22519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90" name="Arc 530"/>
            <p:cNvSpPr>
              <a:spLocks/>
            </p:cNvSpPr>
            <p:nvPr/>
          </p:nvSpPr>
          <p:spPr bwMode="auto">
            <a:xfrm flipH="1">
              <a:off x="4959" y="9006"/>
              <a:ext cx="114" cy="69"/>
            </a:xfrm>
            <a:custGeom>
              <a:avLst/>
              <a:gdLst>
                <a:gd name="T0" fmla="*/ 0 w 43200"/>
                <a:gd name="T1" fmla="*/ 0 h 22519"/>
                <a:gd name="T2" fmla="*/ 0 w 43200"/>
                <a:gd name="T3" fmla="*/ 0 h 22519"/>
                <a:gd name="T4" fmla="*/ 0 w 43200"/>
                <a:gd name="T5" fmla="*/ 0 h 22519"/>
                <a:gd name="T6" fmla="*/ 0 60000 65536"/>
                <a:gd name="T7" fmla="*/ 0 60000 65536"/>
                <a:gd name="T8" fmla="*/ 0 60000 65536"/>
                <a:gd name="T9" fmla="*/ 0 w 43200"/>
                <a:gd name="T10" fmla="*/ 0 h 22519"/>
                <a:gd name="T11" fmla="*/ 43200 w 43200"/>
                <a:gd name="T12" fmla="*/ 22519 h 225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2519" fill="none" extrusionOk="0">
                  <a:moveTo>
                    <a:pt x="19" y="22519"/>
                  </a:moveTo>
                  <a:cubicBezTo>
                    <a:pt x="6" y="22212"/>
                    <a:pt x="0" y="219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2519" stroke="0" extrusionOk="0">
                  <a:moveTo>
                    <a:pt x="19" y="22519"/>
                  </a:moveTo>
                  <a:cubicBezTo>
                    <a:pt x="6" y="22212"/>
                    <a:pt x="0" y="219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9" y="22519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391" name="Silniki"/>
          <p:cNvGrpSpPr>
            <a:grpSpLocks/>
          </p:cNvGrpSpPr>
          <p:nvPr/>
        </p:nvGrpSpPr>
        <p:grpSpPr bwMode="auto">
          <a:xfrm>
            <a:off x="6814653" y="4466235"/>
            <a:ext cx="542925" cy="217488"/>
            <a:chOff x="10765" y="7304"/>
            <a:chExt cx="855" cy="342"/>
          </a:xfrm>
        </p:grpSpPr>
        <p:cxnSp>
          <p:nvCxnSpPr>
            <p:cNvPr id="392" name="AutoShape 528"/>
            <p:cNvCxnSpPr>
              <a:cxnSpLocks noChangeShapeType="1"/>
            </p:cNvCxnSpPr>
            <p:nvPr/>
          </p:nvCxnSpPr>
          <p:spPr bwMode="auto">
            <a:xfrm>
              <a:off x="10858" y="7304"/>
              <a:ext cx="684" cy="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93" name="Group 507"/>
            <p:cNvGrpSpPr>
              <a:grpSpLocks/>
            </p:cNvGrpSpPr>
            <p:nvPr/>
          </p:nvGrpSpPr>
          <p:grpSpPr bwMode="auto">
            <a:xfrm>
              <a:off x="10765" y="7304"/>
              <a:ext cx="855" cy="342"/>
              <a:chOff x="10765" y="7304"/>
              <a:chExt cx="855" cy="342"/>
            </a:xfrm>
          </p:grpSpPr>
          <p:grpSp>
            <p:nvGrpSpPr>
              <p:cNvPr id="394" name="Group 523"/>
              <p:cNvGrpSpPr>
                <a:grpSpLocks/>
              </p:cNvGrpSpPr>
              <p:nvPr/>
            </p:nvGrpSpPr>
            <p:grpSpPr bwMode="auto">
              <a:xfrm>
                <a:off x="10765" y="7304"/>
                <a:ext cx="171" cy="342"/>
                <a:chOff x="10765" y="7304"/>
                <a:chExt cx="171" cy="342"/>
              </a:xfrm>
            </p:grpSpPr>
            <p:cxnSp>
              <p:nvCxnSpPr>
                <p:cNvPr id="410" name="AutoShape 527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858" y="7304"/>
                  <a:ext cx="0" cy="17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411" name="Group 524"/>
                <p:cNvGrpSpPr>
                  <a:grpSpLocks/>
                </p:cNvGrpSpPr>
                <p:nvPr/>
              </p:nvGrpSpPr>
              <p:grpSpPr bwMode="auto">
                <a:xfrm>
                  <a:off x="10765" y="7475"/>
                  <a:ext cx="171" cy="171"/>
                  <a:chOff x="10765" y="7475"/>
                  <a:chExt cx="171" cy="171"/>
                </a:xfrm>
              </p:grpSpPr>
              <p:sp>
                <p:nvSpPr>
                  <p:cNvPr id="412" name="Oval 526"/>
                  <p:cNvSpPr>
                    <a:spLocks noChangeArrowheads="1"/>
                  </p:cNvSpPr>
                  <p:nvPr/>
                </p:nvSpPr>
                <p:spPr bwMode="auto">
                  <a:xfrm>
                    <a:off x="10765" y="7475"/>
                    <a:ext cx="171" cy="17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z"/>
                      <a:defRPr kumimoji="1" sz="27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y"/>
                      <a:defRPr kumimoji="1" sz="23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x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kumimoji="0" lang="pl-PL" altLang="pl-PL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13" name="Text Box 5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05" y="7519"/>
                    <a:ext cx="126" cy="1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z"/>
                      <a:defRPr kumimoji="1" sz="27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y"/>
                      <a:defRPr kumimoji="1" sz="23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x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kumimoji="0" lang="en-US" altLang="pl-PL" sz="400" b="1">
                        <a:latin typeface="Times New Roman" pitchFamily="18" charset="0"/>
                        <a:cs typeface="Times New Roman" pitchFamily="18" charset="0"/>
                      </a:rPr>
                      <a:t>M</a:t>
                    </a:r>
                    <a:endParaRPr kumimoji="0" lang="en-US" altLang="pl-PL" sz="2400">
                      <a:latin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395" name="Group 518"/>
              <p:cNvGrpSpPr>
                <a:grpSpLocks/>
              </p:cNvGrpSpPr>
              <p:nvPr/>
            </p:nvGrpSpPr>
            <p:grpSpPr bwMode="auto">
              <a:xfrm>
                <a:off x="11005" y="7304"/>
                <a:ext cx="171" cy="342"/>
                <a:chOff x="10765" y="7304"/>
                <a:chExt cx="171" cy="342"/>
              </a:xfrm>
            </p:grpSpPr>
            <p:cxnSp>
              <p:nvCxnSpPr>
                <p:cNvPr id="406" name="AutoShape 522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858" y="7304"/>
                  <a:ext cx="0" cy="17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407" name="Group 519"/>
                <p:cNvGrpSpPr>
                  <a:grpSpLocks/>
                </p:cNvGrpSpPr>
                <p:nvPr/>
              </p:nvGrpSpPr>
              <p:grpSpPr bwMode="auto">
                <a:xfrm>
                  <a:off x="10765" y="7475"/>
                  <a:ext cx="171" cy="171"/>
                  <a:chOff x="10765" y="7475"/>
                  <a:chExt cx="171" cy="171"/>
                </a:xfrm>
              </p:grpSpPr>
              <p:sp>
                <p:nvSpPr>
                  <p:cNvPr id="408" name="Oval 521"/>
                  <p:cNvSpPr>
                    <a:spLocks noChangeArrowheads="1"/>
                  </p:cNvSpPr>
                  <p:nvPr/>
                </p:nvSpPr>
                <p:spPr bwMode="auto">
                  <a:xfrm>
                    <a:off x="10765" y="7475"/>
                    <a:ext cx="171" cy="17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z"/>
                      <a:defRPr kumimoji="1" sz="27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y"/>
                      <a:defRPr kumimoji="1" sz="23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x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kumimoji="0" lang="pl-PL" altLang="pl-PL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09" name="Text Box 5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05" y="7519"/>
                    <a:ext cx="126" cy="1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z"/>
                      <a:defRPr kumimoji="1" sz="27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y"/>
                      <a:defRPr kumimoji="1" sz="23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x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kumimoji="0" lang="en-US" altLang="pl-PL" sz="400" b="1">
                        <a:latin typeface="Times New Roman" pitchFamily="18" charset="0"/>
                        <a:cs typeface="Times New Roman" pitchFamily="18" charset="0"/>
                      </a:rPr>
                      <a:t>M</a:t>
                    </a:r>
                    <a:endParaRPr kumimoji="0" lang="en-US" altLang="pl-PL" sz="2400">
                      <a:latin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396" name="Group 513"/>
              <p:cNvGrpSpPr>
                <a:grpSpLocks/>
              </p:cNvGrpSpPr>
              <p:nvPr/>
            </p:nvGrpSpPr>
            <p:grpSpPr bwMode="auto">
              <a:xfrm>
                <a:off x="11221" y="7304"/>
                <a:ext cx="171" cy="342"/>
                <a:chOff x="10765" y="7304"/>
                <a:chExt cx="171" cy="342"/>
              </a:xfrm>
            </p:grpSpPr>
            <p:cxnSp>
              <p:nvCxnSpPr>
                <p:cNvPr id="402" name="AutoShape 517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858" y="7304"/>
                  <a:ext cx="0" cy="17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403" name="Group 514"/>
                <p:cNvGrpSpPr>
                  <a:grpSpLocks/>
                </p:cNvGrpSpPr>
                <p:nvPr/>
              </p:nvGrpSpPr>
              <p:grpSpPr bwMode="auto">
                <a:xfrm>
                  <a:off x="10765" y="7475"/>
                  <a:ext cx="171" cy="171"/>
                  <a:chOff x="10765" y="7475"/>
                  <a:chExt cx="171" cy="171"/>
                </a:xfrm>
              </p:grpSpPr>
              <p:sp>
                <p:nvSpPr>
                  <p:cNvPr id="404" name="Oval 516"/>
                  <p:cNvSpPr>
                    <a:spLocks noChangeArrowheads="1"/>
                  </p:cNvSpPr>
                  <p:nvPr/>
                </p:nvSpPr>
                <p:spPr bwMode="auto">
                  <a:xfrm>
                    <a:off x="10765" y="7475"/>
                    <a:ext cx="171" cy="17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z"/>
                      <a:defRPr kumimoji="1" sz="27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y"/>
                      <a:defRPr kumimoji="1" sz="23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x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kumimoji="0" lang="pl-PL" altLang="pl-PL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05" name="Text Box 5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05" y="7519"/>
                    <a:ext cx="126" cy="1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z"/>
                      <a:defRPr kumimoji="1" sz="27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y"/>
                      <a:defRPr kumimoji="1" sz="23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x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kumimoji="0" lang="en-US" altLang="pl-PL" sz="400" b="1">
                        <a:latin typeface="Times New Roman" pitchFamily="18" charset="0"/>
                        <a:cs typeface="Times New Roman" pitchFamily="18" charset="0"/>
                      </a:rPr>
                      <a:t>M</a:t>
                    </a:r>
                    <a:endParaRPr kumimoji="0" lang="en-US" altLang="pl-PL" sz="2400">
                      <a:latin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397" name="Group 508"/>
              <p:cNvGrpSpPr>
                <a:grpSpLocks/>
              </p:cNvGrpSpPr>
              <p:nvPr/>
            </p:nvGrpSpPr>
            <p:grpSpPr bwMode="auto">
              <a:xfrm>
                <a:off x="11449" y="7304"/>
                <a:ext cx="171" cy="342"/>
                <a:chOff x="10765" y="7304"/>
                <a:chExt cx="171" cy="342"/>
              </a:xfrm>
            </p:grpSpPr>
            <p:cxnSp>
              <p:nvCxnSpPr>
                <p:cNvPr id="398" name="AutoShape 512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858" y="7304"/>
                  <a:ext cx="0" cy="17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399" name="Group 509"/>
                <p:cNvGrpSpPr>
                  <a:grpSpLocks/>
                </p:cNvGrpSpPr>
                <p:nvPr/>
              </p:nvGrpSpPr>
              <p:grpSpPr bwMode="auto">
                <a:xfrm>
                  <a:off x="10765" y="7475"/>
                  <a:ext cx="171" cy="171"/>
                  <a:chOff x="10765" y="7475"/>
                  <a:chExt cx="171" cy="171"/>
                </a:xfrm>
              </p:grpSpPr>
              <p:sp>
                <p:nvSpPr>
                  <p:cNvPr id="400" name="Oval 511"/>
                  <p:cNvSpPr>
                    <a:spLocks noChangeArrowheads="1"/>
                  </p:cNvSpPr>
                  <p:nvPr/>
                </p:nvSpPr>
                <p:spPr bwMode="auto">
                  <a:xfrm>
                    <a:off x="10765" y="7475"/>
                    <a:ext cx="171" cy="17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z"/>
                      <a:defRPr kumimoji="1" sz="27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y"/>
                      <a:defRPr kumimoji="1" sz="23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x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kumimoji="0" lang="pl-PL" altLang="pl-PL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01" name="Text Box 5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05" y="7519"/>
                    <a:ext cx="126" cy="1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z"/>
                      <a:defRPr kumimoji="1" sz="27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y"/>
                      <a:defRPr kumimoji="1" sz="23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x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kumimoji="0" lang="en-US" altLang="pl-PL" sz="400" b="1">
                        <a:latin typeface="Times New Roman" pitchFamily="18" charset="0"/>
                        <a:cs typeface="Times New Roman" pitchFamily="18" charset="0"/>
                      </a:rPr>
                      <a:t>M</a:t>
                    </a:r>
                    <a:endParaRPr kumimoji="0" lang="en-US" altLang="pl-PL" sz="2400">
                      <a:latin typeface="Times New Roman" pitchFamily="18" charset="0"/>
                    </a:endParaRPr>
                  </a:p>
                </p:txBody>
              </p:sp>
            </p:grpSp>
          </p:grpSp>
        </p:grpSp>
      </p:grpSp>
      <p:grpSp>
        <p:nvGrpSpPr>
          <p:cNvPr id="414" name="Linie_SN"/>
          <p:cNvGrpSpPr>
            <a:grpSpLocks/>
          </p:cNvGrpSpPr>
          <p:nvPr/>
        </p:nvGrpSpPr>
        <p:grpSpPr bwMode="auto">
          <a:xfrm>
            <a:off x="4738203" y="3742335"/>
            <a:ext cx="361950" cy="508000"/>
            <a:chOff x="7495" y="6164"/>
            <a:chExt cx="570" cy="799"/>
          </a:xfrm>
        </p:grpSpPr>
        <p:sp>
          <p:nvSpPr>
            <p:cNvPr id="415" name="Line 602"/>
            <p:cNvSpPr>
              <a:spLocks noChangeShapeType="1"/>
            </p:cNvSpPr>
            <p:nvPr/>
          </p:nvSpPr>
          <p:spPr bwMode="auto">
            <a:xfrm>
              <a:off x="7495" y="6449"/>
              <a:ext cx="22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16" name="Line 601"/>
            <p:cNvSpPr>
              <a:spLocks noChangeShapeType="1"/>
            </p:cNvSpPr>
            <p:nvPr/>
          </p:nvSpPr>
          <p:spPr bwMode="auto">
            <a:xfrm flipV="1">
              <a:off x="7723" y="6164"/>
              <a:ext cx="330" cy="2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17" name="Line 600"/>
            <p:cNvSpPr>
              <a:spLocks noChangeShapeType="1"/>
            </p:cNvSpPr>
            <p:nvPr/>
          </p:nvSpPr>
          <p:spPr bwMode="auto">
            <a:xfrm>
              <a:off x="7495" y="6962"/>
              <a:ext cx="57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18" name="Line 599"/>
            <p:cNvSpPr>
              <a:spLocks noChangeShapeType="1"/>
            </p:cNvSpPr>
            <p:nvPr/>
          </p:nvSpPr>
          <p:spPr bwMode="auto">
            <a:xfrm>
              <a:off x="7495" y="6791"/>
              <a:ext cx="57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19" name="L_Drzewo"/>
          <p:cNvGrpSpPr>
            <a:grpSpLocks/>
          </p:cNvGrpSpPr>
          <p:nvPr/>
        </p:nvGrpSpPr>
        <p:grpSpPr bwMode="auto">
          <a:xfrm>
            <a:off x="5136666" y="3815360"/>
            <a:ext cx="2090737" cy="650875"/>
            <a:chOff x="8122" y="6278"/>
            <a:chExt cx="3294" cy="1026"/>
          </a:xfrm>
        </p:grpSpPr>
        <p:sp>
          <p:nvSpPr>
            <p:cNvPr id="420" name="Line 597"/>
            <p:cNvSpPr>
              <a:spLocks noChangeShapeType="1"/>
            </p:cNvSpPr>
            <p:nvPr/>
          </p:nvSpPr>
          <p:spPr bwMode="auto">
            <a:xfrm flipV="1">
              <a:off x="8122" y="6335"/>
              <a:ext cx="330" cy="2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21" name="Line 596"/>
            <p:cNvSpPr>
              <a:spLocks noChangeShapeType="1"/>
            </p:cNvSpPr>
            <p:nvPr/>
          </p:nvSpPr>
          <p:spPr bwMode="auto">
            <a:xfrm flipH="1" flipV="1">
              <a:off x="8692" y="6620"/>
              <a:ext cx="330" cy="3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22" name="Line 595"/>
            <p:cNvSpPr>
              <a:spLocks noChangeShapeType="1"/>
            </p:cNvSpPr>
            <p:nvPr/>
          </p:nvSpPr>
          <p:spPr bwMode="auto">
            <a:xfrm flipH="1" flipV="1">
              <a:off x="9478" y="6278"/>
              <a:ext cx="1" cy="3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23" name="Line 594"/>
            <p:cNvSpPr>
              <a:spLocks noChangeShapeType="1"/>
            </p:cNvSpPr>
            <p:nvPr/>
          </p:nvSpPr>
          <p:spPr bwMode="auto">
            <a:xfrm>
              <a:off x="9478" y="6392"/>
              <a:ext cx="22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24" name="Line 593"/>
            <p:cNvSpPr>
              <a:spLocks noChangeShapeType="1"/>
            </p:cNvSpPr>
            <p:nvPr/>
          </p:nvSpPr>
          <p:spPr bwMode="auto">
            <a:xfrm>
              <a:off x="9250" y="6278"/>
              <a:ext cx="22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25" name="Line 592"/>
            <p:cNvSpPr>
              <a:spLocks noChangeShapeType="1"/>
            </p:cNvSpPr>
            <p:nvPr/>
          </p:nvSpPr>
          <p:spPr bwMode="auto">
            <a:xfrm flipH="1" flipV="1">
              <a:off x="10630" y="6620"/>
              <a:ext cx="330" cy="3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26" name="Line 591"/>
            <p:cNvSpPr>
              <a:spLocks noChangeShapeType="1"/>
            </p:cNvSpPr>
            <p:nvPr/>
          </p:nvSpPr>
          <p:spPr bwMode="auto">
            <a:xfrm flipH="1" flipV="1">
              <a:off x="11188" y="6962"/>
              <a:ext cx="1" cy="3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27" name="Line 590"/>
            <p:cNvSpPr>
              <a:spLocks noChangeShapeType="1"/>
            </p:cNvSpPr>
            <p:nvPr/>
          </p:nvSpPr>
          <p:spPr bwMode="auto">
            <a:xfrm>
              <a:off x="11188" y="7076"/>
              <a:ext cx="22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28" name="Line 589"/>
            <p:cNvSpPr>
              <a:spLocks noChangeShapeType="1"/>
            </p:cNvSpPr>
            <p:nvPr/>
          </p:nvSpPr>
          <p:spPr bwMode="auto">
            <a:xfrm>
              <a:off x="10960" y="6962"/>
              <a:ext cx="22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29" name="Line 588"/>
            <p:cNvSpPr>
              <a:spLocks noChangeShapeType="1"/>
            </p:cNvSpPr>
            <p:nvPr/>
          </p:nvSpPr>
          <p:spPr bwMode="auto">
            <a:xfrm flipV="1">
              <a:off x="9022" y="6962"/>
              <a:ext cx="1" cy="2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30" name="Line 587"/>
            <p:cNvSpPr>
              <a:spLocks noChangeShapeType="1"/>
            </p:cNvSpPr>
            <p:nvPr/>
          </p:nvSpPr>
          <p:spPr bwMode="auto">
            <a:xfrm flipH="1">
              <a:off x="8452" y="6335"/>
              <a:ext cx="45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31" name="Line 586"/>
            <p:cNvSpPr>
              <a:spLocks noChangeShapeType="1"/>
            </p:cNvSpPr>
            <p:nvPr/>
          </p:nvSpPr>
          <p:spPr bwMode="auto">
            <a:xfrm>
              <a:off x="9022" y="7246"/>
              <a:ext cx="22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32" name="Txt_L"/>
          <p:cNvSpPr txBox="1">
            <a:spLocks noChangeArrowheads="1"/>
          </p:cNvSpPr>
          <p:nvPr/>
        </p:nvSpPr>
        <p:spPr bwMode="auto">
          <a:xfrm>
            <a:off x="6206641" y="4034435"/>
            <a:ext cx="1968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pl-PL" sz="1200" b="1" i="1">
                <a:latin typeface="Times New Roman" pitchFamily="18" charset="0"/>
                <a:cs typeface="Times New Roman" pitchFamily="18" charset="0"/>
              </a:rPr>
              <a:t>L</a:t>
            </a:r>
            <a:endParaRPr kumimoji="0" lang="en-US" altLang="pl-PL" sz="2400">
              <a:latin typeface="Times New Roman" pitchFamily="18" charset="0"/>
            </a:endParaRPr>
          </a:p>
        </p:txBody>
      </p:sp>
      <p:sp>
        <p:nvSpPr>
          <p:cNvPr id="433" name="Linia_SN"/>
          <p:cNvSpPr>
            <a:spLocks noChangeShapeType="1"/>
          </p:cNvSpPr>
          <p:nvPr/>
        </p:nvSpPr>
        <p:spPr bwMode="auto">
          <a:xfrm>
            <a:off x="4738203" y="4032848"/>
            <a:ext cx="26781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grpSp>
        <p:nvGrpSpPr>
          <p:cNvPr id="434" name="SiećPrzesył"/>
          <p:cNvGrpSpPr>
            <a:grpSpLocks/>
          </p:cNvGrpSpPr>
          <p:nvPr/>
        </p:nvGrpSpPr>
        <p:grpSpPr bwMode="auto">
          <a:xfrm>
            <a:off x="2453791" y="3597873"/>
            <a:ext cx="2501900" cy="1049337"/>
            <a:chOff x="3897" y="5936"/>
            <a:chExt cx="3940" cy="1653"/>
          </a:xfrm>
        </p:grpSpPr>
        <p:grpSp>
          <p:nvGrpSpPr>
            <p:cNvPr id="435" name="Group 571"/>
            <p:cNvGrpSpPr>
              <a:grpSpLocks/>
            </p:cNvGrpSpPr>
            <p:nvPr/>
          </p:nvGrpSpPr>
          <p:grpSpPr bwMode="auto">
            <a:xfrm>
              <a:off x="5101" y="6278"/>
              <a:ext cx="1140" cy="684"/>
              <a:chOff x="5101" y="6278"/>
              <a:chExt cx="1140" cy="684"/>
            </a:xfrm>
          </p:grpSpPr>
          <p:sp>
            <p:nvSpPr>
              <p:cNvPr id="473" name="Line 575"/>
              <p:cNvSpPr>
                <a:spLocks noChangeShapeType="1"/>
              </p:cNvSpPr>
              <p:nvPr/>
            </p:nvSpPr>
            <p:spPr bwMode="auto">
              <a:xfrm rot="16200000" flipH="1">
                <a:off x="5670" y="5709"/>
                <a:ext cx="1" cy="114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74" name="Line 574"/>
              <p:cNvSpPr>
                <a:spLocks noChangeShapeType="1"/>
              </p:cNvSpPr>
              <p:nvPr/>
            </p:nvSpPr>
            <p:spPr bwMode="auto">
              <a:xfrm rot="16200000" flipH="1">
                <a:off x="5670" y="6392"/>
                <a:ext cx="1" cy="114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75" name="Line 573"/>
              <p:cNvSpPr>
                <a:spLocks noChangeShapeType="1"/>
              </p:cNvSpPr>
              <p:nvPr/>
            </p:nvSpPr>
            <p:spPr bwMode="auto">
              <a:xfrm rot="16200000" flipH="1">
                <a:off x="4760" y="6619"/>
                <a:ext cx="68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76" name="Line 572"/>
              <p:cNvSpPr>
                <a:spLocks noChangeShapeType="1"/>
              </p:cNvSpPr>
              <p:nvPr/>
            </p:nvSpPr>
            <p:spPr bwMode="auto">
              <a:xfrm rot="16200000" flipH="1">
                <a:off x="5899" y="6619"/>
                <a:ext cx="68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436" name="Group 534"/>
            <p:cNvGrpSpPr>
              <a:grpSpLocks/>
            </p:cNvGrpSpPr>
            <p:nvPr/>
          </p:nvGrpSpPr>
          <p:grpSpPr bwMode="auto">
            <a:xfrm>
              <a:off x="3897" y="5936"/>
              <a:ext cx="3940" cy="1653"/>
              <a:chOff x="3897" y="5936"/>
              <a:chExt cx="3940" cy="1653"/>
            </a:xfrm>
          </p:grpSpPr>
          <p:grpSp>
            <p:nvGrpSpPr>
              <p:cNvPr id="437" name="Group 538"/>
              <p:cNvGrpSpPr>
                <a:grpSpLocks/>
              </p:cNvGrpSpPr>
              <p:nvPr/>
            </p:nvGrpSpPr>
            <p:grpSpPr bwMode="auto">
              <a:xfrm>
                <a:off x="3897" y="5936"/>
                <a:ext cx="3940" cy="1653"/>
                <a:chOff x="3897" y="5936"/>
                <a:chExt cx="3940" cy="1653"/>
              </a:xfrm>
            </p:grpSpPr>
            <p:sp>
              <p:nvSpPr>
                <p:cNvPr id="441" name="Line 570"/>
                <p:cNvSpPr>
                  <a:spLocks noChangeShapeType="1"/>
                </p:cNvSpPr>
                <p:nvPr/>
              </p:nvSpPr>
              <p:spPr bwMode="auto">
                <a:xfrm>
                  <a:off x="4873" y="6620"/>
                  <a:ext cx="11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grpSp>
              <p:nvGrpSpPr>
                <p:cNvPr id="442" name="Group 539"/>
                <p:cNvGrpSpPr>
                  <a:grpSpLocks/>
                </p:cNvGrpSpPr>
                <p:nvPr/>
              </p:nvGrpSpPr>
              <p:grpSpPr bwMode="auto">
                <a:xfrm>
                  <a:off x="3897" y="5936"/>
                  <a:ext cx="3940" cy="1653"/>
                  <a:chOff x="3897" y="5936"/>
                  <a:chExt cx="3940" cy="1653"/>
                </a:xfrm>
              </p:grpSpPr>
              <p:grpSp>
                <p:nvGrpSpPr>
                  <p:cNvPr id="443" name="Group 566"/>
                  <p:cNvGrpSpPr>
                    <a:grpSpLocks/>
                  </p:cNvGrpSpPr>
                  <p:nvPr/>
                </p:nvGrpSpPr>
                <p:grpSpPr bwMode="auto">
                  <a:xfrm>
                    <a:off x="3897" y="6449"/>
                    <a:ext cx="342" cy="342"/>
                    <a:chOff x="4788" y="8892"/>
                    <a:chExt cx="342" cy="341"/>
                  </a:xfrm>
                </p:grpSpPr>
                <p:sp>
                  <p:nvSpPr>
                    <p:cNvPr id="470" name="Oval 5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88" y="8892"/>
                      <a:ext cx="342" cy="341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/>
                        <a:buChar char="z"/>
                        <a:defRPr kumimoji="1" sz="27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/>
                        <a:buChar char="y"/>
                        <a:defRPr kumimoji="1" sz="23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/>
                        <a:buChar char="x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Char char="•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kumimoji="0" lang="pl-PL" altLang="pl-PL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471" name="Arc 568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4845" y="9063"/>
                      <a:ext cx="114" cy="57"/>
                    </a:xfrm>
                    <a:custGeom>
                      <a:avLst/>
                      <a:gdLst>
                        <a:gd name="T0" fmla="*/ 0 w 43200"/>
                        <a:gd name="T1" fmla="*/ 0 h 22519"/>
                        <a:gd name="T2" fmla="*/ 0 w 43200"/>
                        <a:gd name="T3" fmla="*/ 0 h 22519"/>
                        <a:gd name="T4" fmla="*/ 0 w 43200"/>
                        <a:gd name="T5" fmla="*/ 0 h 22519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22519"/>
                        <a:gd name="T11" fmla="*/ 43200 w 43200"/>
                        <a:gd name="T12" fmla="*/ 22519 h 22519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22519" fill="none" extrusionOk="0">
                          <a:moveTo>
                            <a:pt x="19" y="22519"/>
                          </a:moveTo>
                          <a:cubicBezTo>
                            <a:pt x="6" y="22212"/>
                            <a:pt x="0" y="21906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</a:path>
                        <a:path w="43200" h="22519" stroke="0" extrusionOk="0">
                          <a:moveTo>
                            <a:pt x="19" y="22519"/>
                          </a:moveTo>
                          <a:cubicBezTo>
                            <a:pt x="6" y="22212"/>
                            <a:pt x="0" y="21906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  <a:lnTo>
                            <a:pt x="21600" y="21600"/>
                          </a:lnTo>
                          <a:lnTo>
                            <a:pt x="19" y="22519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472" name="Arc 567"/>
                    <p:cNvSpPr>
                      <a:spLocks/>
                    </p:cNvSpPr>
                    <p:nvPr/>
                  </p:nvSpPr>
                  <p:spPr bwMode="auto">
                    <a:xfrm flipH="1">
                      <a:off x="4959" y="9006"/>
                      <a:ext cx="114" cy="69"/>
                    </a:xfrm>
                    <a:custGeom>
                      <a:avLst/>
                      <a:gdLst>
                        <a:gd name="T0" fmla="*/ 0 w 43200"/>
                        <a:gd name="T1" fmla="*/ 0 h 22519"/>
                        <a:gd name="T2" fmla="*/ 0 w 43200"/>
                        <a:gd name="T3" fmla="*/ 0 h 22519"/>
                        <a:gd name="T4" fmla="*/ 0 w 43200"/>
                        <a:gd name="T5" fmla="*/ 0 h 22519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22519"/>
                        <a:gd name="T11" fmla="*/ 43200 w 43200"/>
                        <a:gd name="T12" fmla="*/ 22519 h 22519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22519" fill="none" extrusionOk="0">
                          <a:moveTo>
                            <a:pt x="19" y="22519"/>
                          </a:moveTo>
                          <a:cubicBezTo>
                            <a:pt x="6" y="22212"/>
                            <a:pt x="0" y="21906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</a:path>
                        <a:path w="43200" h="22519" stroke="0" extrusionOk="0">
                          <a:moveTo>
                            <a:pt x="19" y="22519"/>
                          </a:moveTo>
                          <a:cubicBezTo>
                            <a:pt x="6" y="22212"/>
                            <a:pt x="0" y="21906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  <a:lnTo>
                            <a:pt x="21600" y="21600"/>
                          </a:lnTo>
                          <a:lnTo>
                            <a:pt x="19" y="22519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</p:grpSp>
              <p:grpSp>
                <p:nvGrpSpPr>
                  <p:cNvPr id="444" name="Group 563"/>
                  <p:cNvGrpSpPr>
                    <a:grpSpLocks/>
                  </p:cNvGrpSpPr>
                  <p:nvPr/>
                </p:nvGrpSpPr>
                <p:grpSpPr bwMode="auto">
                  <a:xfrm>
                    <a:off x="4360" y="6449"/>
                    <a:ext cx="513" cy="342"/>
                    <a:chOff x="7267" y="6414"/>
                    <a:chExt cx="513" cy="342"/>
                  </a:xfrm>
                </p:grpSpPr>
                <p:sp>
                  <p:nvSpPr>
                    <p:cNvPr id="468" name="Oval 5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67" y="6414"/>
                      <a:ext cx="342" cy="342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/>
                        <a:buChar char="z"/>
                        <a:defRPr kumimoji="1" sz="27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/>
                        <a:buChar char="y"/>
                        <a:defRPr kumimoji="1" sz="23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/>
                        <a:buChar char="x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Char char="•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kumimoji="0" lang="pl-PL" altLang="pl-PL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469" name="Oval 5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438" y="6414"/>
                      <a:ext cx="342" cy="342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/>
                        <a:buChar char="z"/>
                        <a:defRPr kumimoji="1" sz="27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/>
                        <a:buChar char="y"/>
                        <a:defRPr kumimoji="1" sz="23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/>
                        <a:buChar char="x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Char char="•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kumimoji="0" lang="pl-PL" altLang="pl-PL" sz="2400">
                        <a:latin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445" name="Line 562"/>
                  <p:cNvSpPr>
                    <a:spLocks noChangeShapeType="1"/>
                  </p:cNvSpPr>
                  <p:nvPr/>
                </p:nvSpPr>
                <p:spPr bwMode="auto">
                  <a:xfrm>
                    <a:off x="4239" y="6620"/>
                    <a:ext cx="121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446" name="Line 56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4760" y="6642"/>
                    <a:ext cx="456" cy="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447" name="Line 56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6897" y="6990"/>
                    <a:ext cx="1197" cy="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448" name="Text Box 5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59" y="6102"/>
                    <a:ext cx="309" cy="3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z"/>
                      <a:defRPr kumimoji="1" sz="27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y"/>
                      <a:defRPr kumimoji="1" sz="23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x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kumimoji="0" lang="en-US" altLang="pl-PL" sz="1200" b="1" i="1">
                        <a:latin typeface="Times New Roman" pitchFamily="18" charset="0"/>
                        <a:cs typeface="Times New Roman" pitchFamily="18" charset="0"/>
                      </a:rPr>
                      <a:t>G</a:t>
                    </a:r>
                    <a:endParaRPr kumimoji="0" lang="en-US" altLang="pl-PL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49" name="Text Box 5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17" y="6103"/>
                    <a:ext cx="309" cy="3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z"/>
                      <a:defRPr kumimoji="1" sz="27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y"/>
                      <a:defRPr kumimoji="1" sz="23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x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kumimoji="0" lang="en-US" altLang="pl-PL" sz="1200" b="1" i="1">
                        <a:latin typeface="Times New Roman" pitchFamily="18" charset="0"/>
                        <a:cs typeface="Times New Roman" pitchFamily="18" charset="0"/>
                      </a:rPr>
                      <a:t>T</a:t>
                    </a:r>
                    <a:r>
                      <a:rPr kumimoji="0" lang="en-US" altLang="pl-PL" sz="1200" b="1" i="1" baseline="-30000">
                        <a:latin typeface="Times New Roman" pitchFamily="18" charset="0"/>
                        <a:cs typeface="Times New Roman" pitchFamily="18" charset="0"/>
                      </a:rPr>
                      <a:t>B</a:t>
                    </a:r>
                    <a:endParaRPr kumimoji="0" lang="en-US" altLang="pl-PL" sz="2400"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450" name="Group 547"/>
                  <p:cNvGrpSpPr>
                    <a:grpSpLocks/>
                  </p:cNvGrpSpPr>
                  <p:nvPr/>
                </p:nvGrpSpPr>
                <p:grpSpPr bwMode="auto">
                  <a:xfrm>
                    <a:off x="6469" y="6392"/>
                    <a:ext cx="855" cy="456"/>
                    <a:chOff x="4987" y="6905"/>
                    <a:chExt cx="855" cy="456"/>
                  </a:xfrm>
                </p:grpSpPr>
                <p:sp>
                  <p:nvSpPr>
                    <p:cNvPr id="458" name="Oval 5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87" y="6905"/>
                      <a:ext cx="456" cy="456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/>
                        <a:buChar char="z"/>
                        <a:defRPr kumimoji="1" sz="27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/>
                        <a:buChar char="y"/>
                        <a:defRPr kumimoji="1" sz="23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/>
                        <a:buChar char="x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Char char="•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kumimoji="0" lang="pl-PL" altLang="pl-PL" sz="2400"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59" name="Group 5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64" y="6977"/>
                      <a:ext cx="322" cy="213"/>
                      <a:chOff x="5054" y="6977"/>
                      <a:chExt cx="322" cy="213"/>
                    </a:xfrm>
                  </p:grpSpPr>
                  <p:sp>
                    <p:nvSpPr>
                      <p:cNvPr id="465" name="Line 55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214" y="6977"/>
                        <a:ext cx="1" cy="17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l-PL"/>
                      </a:p>
                    </p:txBody>
                  </p:sp>
                  <p:sp>
                    <p:nvSpPr>
                      <p:cNvPr id="466" name="Line 555"/>
                      <p:cNvSpPr>
                        <a:spLocks noChangeShapeType="1"/>
                      </p:cNvSpPr>
                      <p:nvPr/>
                    </p:nvSpPr>
                    <p:spPr bwMode="auto">
                      <a:xfrm rot="3600000" flipV="1">
                        <a:off x="5139" y="7104"/>
                        <a:ext cx="1" cy="17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l-PL"/>
                      </a:p>
                    </p:txBody>
                  </p:sp>
                  <p:sp>
                    <p:nvSpPr>
                      <p:cNvPr id="467" name="Line 554"/>
                      <p:cNvSpPr>
                        <a:spLocks noChangeShapeType="1"/>
                      </p:cNvSpPr>
                      <p:nvPr/>
                    </p:nvSpPr>
                    <p:spPr bwMode="auto">
                      <a:xfrm rot="7200000" flipV="1">
                        <a:off x="5290" y="7103"/>
                        <a:ext cx="1" cy="17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l-PL"/>
                      </a:p>
                    </p:txBody>
                  </p:sp>
                </p:grpSp>
                <p:sp>
                  <p:nvSpPr>
                    <p:cNvPr id="460" name="Oval 5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6" y="6905"/>
                      <a:ext cx="456" cy="456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/>
                        <a:buChar char="z"/>
                        <a:defRPr kumimoji="1" sz="27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/>
                        <a:buChar char="y"/>
                        <a:defRPr kumimoji="1" sz="23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/>
                        <a:buChar char="x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Char char="•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kumimoji="0" lang="pl-PL" altLang="pl-PL" sz="2400"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61" name="Group 5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00" y="7019"/>
                      <a:ext cx="171" cy="181"/>
                      <a:chOff x="6360" y="6858"/>
                      <a:chExt cx="171" cy="181"/>
                    </a:xfrm>
                  </p:grpSpPr>
                  <p:sp>
                    <p:nvSpPr>
                      <p:cNvPr id="462" name="Line 551"/>
                      <p:cNvSpPr>
                        <a:spLocks noChangeShapeType="1"/>
                      </p:cNvSpPr>
                      <p:nvPr/>
                    </p:nvSpPr>
                    <p:spPr bwMode="auto">
                      <a:xfrm rot="16200000" flipV="1">
                        <a:off x="6445" y="6934"/>
                        <a:ext cx="1" cy="17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l-PL"/>
                      </a:p>
                    </p:txBody>
                  </p:sp>
                  <p:sp>
                    <p:nvSpPr>
                      <p:cNvPr id="463" name="Line 550"/>
                      <p:cNvSpPr>
                        <a:spLocks noChangeShapeType="1"/>
                      </p:cNvSpPr>
                      <p:nvPr/>
                    </p:nvSpPr>
                    <p:spPr bwMode="auto">
                      <a:xfrm rot="1800000" flipV="1">
                        <a:off x="6412" y="6858"/>
                        <a:ext cx="1" cy="17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l-PL"/>
                      </a:p>
                    </p:txBody>
                  </p:sp>
                  <p:sp>
                    <p:nvSpPr>
                      <p:cNvPr id="464" name="Line 549"/>
                      <p:cNvSpPr>
                        <a:spLocks noChangeShapeType="1"/>
                      </p:cNvSpPr>
                      <p:nvPr/>
                    </p:nvSpPr>
                    <p:spPr bwMode="auto">
                      <a:xfrm rot="9000000" flipV="1">
                        <a:off x="6495" y="6868"/>
                        <a:ext cx="1" cy="17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l-PL"/>
                      </a:p>
                    </p:txBody>
                  </p:sp>
                </p:grpSp>
              </p:grpSp>
              <p:sp>
                <p:nvSpPr>
                  <p:cNvPr id="451" name="Line 546"/>
                  <p:cNvSpPr>
                    <a:spLocks noChangeShapeType="1"/>
                  </p:cNvSpPr>
                  <p:nvPr/>
                </p:nvSpPr>
                <p:spPr bwMode="auto">
                  <a:xfrm>
                    <a:off x="4999" y="6620"/>
                    <a:ext cx="102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452" name="Text Box 5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58" y="6335"/>
                    <a:ext cx="993" cy="5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z"/>
                      <a:defRPr kumimoji="1" sz="27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y"/>
                      <a:defRPr kumimoji="1" sz="23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x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kumimoji="0" lang="en-US" altLang="pl-PL" sz="1000" b="1" i="1">
                        <a:latin typeface="Times New Roman" pitchFamily="18" charset="0"/>
                        <a:cs typeface="Times New Roman" pitchFamily="18" charset="0"/>
                      </a:rPr>
                      <a:t>      Sieć przesyłowa</a:t>
                    </a:r>
                    <a:endParaRPr kumimoji="0" lang="en-US" altLang="pl-PL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53" name="Line 544"/>
                  <p:cNvSpPr>
                    <a:spLocks noChangeShapeType="1"/>
                  </p:cNvSpPr>
                  <p:nvPr/>
                </p:nvSpPr>
                <p:spPr bwMode="auto">
                  <a:xfrm>
                    <a:off x="6241" y="6620"/>
                    <a:ext cx="22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454" name="Line 543"/>
                  <p:cNvSpPr>
                    <a:spLocks noChangeShapeType="1"/>
                  </p:cNvSpPr>
                  <p:nvPr/>
                </p:nvSpPr>
                <p:spPr bwMode="auto">
                  <a:xfrm>
                    <a:off x="7324" y="6620"/>
                    <a:ext cx="171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455" name="Line 542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6128" y="6619"/>
                    <a:ext cx="456" cy="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456" name="Text Box 5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89" y="5936"/>
                    <a:ext cx="822" cy="3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z"/>
                      <a:defRPr kumimoji="1" sz="27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y"/>
                      <a:defRPr kumimoji="1" sz="23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x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kumimoji="0" lang="en-US" altLang="pl-PL" sz="1200" b="1" i="1">
                        <a:latin typeface="Times New Roman" pitchFamily="18" charset="0"/>
                        <a:cs typeface="Times New Roman" pitchFamily="18" charset="0"/>
                      </a:rPr>
                      <a:t>110 kV</a:t>
                    </a:r>
                    <a:endParaRPr kumimoji="0" lang="en-US" altLang="pl-PL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57" name="Text Box 5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00" y="6050"/>
                    <a:ext cx="537" cy="2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z"/>
                      <a:defRPr kumimoji="1" sz="27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y"/>
                      <a:defRPr kumimoji="1" sz="23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x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kumimoji="0" lang="en-US" altLang="pl-PL" sz="1200" b="1" i="1">
                        <a:latin typeface="Times New Roman" pitchFamily="18" charset="0"/>
                        <a:cs typeface="Times New Roman" pitchFamily="18" charset="0"/>
                      </a:rPr>
                      <a:t>SN</a:t>
                    </a:r>
                    <a:endParaRPr kumimoji="0" lang="en-US" altLang="pl-PL" sz="2400">
                      <a:latin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438" name="Group 535"/>
              <p:cNvGrpSpPr>
                <a:grpSpLocks/>
              </p:cNvGrpSpPr>
              <p:nvPr/>
            </p:nvGrpSpPr>
            <p:grpSpPr bwMode="auto">
              <a:xfrm>
                <a:off x="6640" y="6620"/>
                <a:ext cx="114" cy="400"/>
                <a:chOff x="6640" y="6620"/>
                <a:chExt cx="114" cy="400"/>
              </a:xfrm>
            </p:grpSpPr>
            <p:sp>
              <p:nvSpPr>
                <p:cNvPr id="439" name="Line 537"/>
                <p:cNvSpPr>
                  <a:spLocks noChangeShapeType="1"/>
                </p:cNvSpPr>
                <p:nvPr/>
              </p:nvSpPr>
              <p:spPr bwMode="auto">
                <a:xfrm flipH="1" flipV="1">
                  <a:off x="6705" y="6620"/>
                  <a:ext cx="1" cy="39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40" name="Line 536"/>
                <p:cNvSpPr>
                  <a:spLocks noChangeShapeType="1"/>
                </p:cNvSpPr>
                <p:nvPr/>
              </p:nvSpPr>
              <p:spPr bwMode="auto">
                <a:xfrm>
                  <a:off x="6640" y="7019"/>
                  <a:ext cx="11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</p:grpSp>
      </p:grpSp>
      <p:sp>
        <p:nvSpPr>
          <p:cNvPr id="477" name="Txt_1"/>
          <p:cNvSpPr>
            <a:spLocks noChangeArrowheads="1"/>
          </p:cNvSpPr>
          <p:nvPr/>
        </p:nvSpPr>
        <p:spPr bwMode="auto">
          <a:xfrm>
            <a:off x="1504999" y="3104964"/>
            <a:ext cx="24493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400" b="1" i="1">
                <a:solidFill>
                  <a:srgbClr val="333399"/>
                </a:solidFill>
                <a:latin typeface="Times New Roman" pitchFamily="18" charset="0"/>
              </a:rPr>
              <a:t>Układ pracy sieci rozdzielczej SN</a:t>
            </a:r>
          </a:p>
        </p:txBody>
      </p:sp>
      <p:sp>
        <p:nvSpPr>
          <p:cNvPr id="319" name="Doziemienie"/>
          <p:cNvSpPr>
            <a:spLocks noChangeShapeType="1"/>
          </p:cNvSpPr>
          <p:nvPr/>
        </p:nvSpPr>
        <p:spPr bwMode="auto">
          <a:xfrm flipV="1">
            <a:off x="5250414" y="2167152"/>
            <a:ext cx="0" cy="547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cxnSp>
        <p:nvCxnSpPr>
          <p:cNvPr id="30980" name="Zwarcie"/>
          <p:cNvCxnSpPr>
            <a:cxnSpLocks noChangeShapeType="1"/>
          </p:cNvCxnSpPr>
          <p:nvPr/>
        </p:nvCxnSpPr>
        <p:spPr bwMode="auto">
          <a:xfrm>
            <a:off x="5249007" y="2243310"/>
            <a:ext cx="0" cy="399309"/>
          </a:xfrm>
          <a:prstGeom prst="straightConnector1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" name="Prąd_Resztk"/>
          <p:cNvGrpSpPr/>
          <p:nvPr/>
        </p:nvGrpSpPr>
        <p:grpSpPr>
          <a:xfrm>
            <a:off x="3694134" y="2201073"/>
            <a:ext cx="1559190" cy="224400"/>
            <a:chOff x="3142540" y="4884940"/>
            <a:chExt cx="1559190" cy="224400"/>
          </a:xfrm>
        </p:grpSpPr>
        <p:cxnSp>
          <p:nvCxnSpPr>
            <p:cNvPr id="311" name="AutoShape 663"/>
            <p:cNvCxnSpPr>
              <a:cxnSpLocks noChangeShapeType="1"/>
            </p:cNvCxnSpPr>
            <p:nvPr/>
          </p:nvCxnSpPr>
          <p:spPr bwMode="auto">
            <a:xfrm rot="5400000" flipH="1">
              <a:off x="3106858" y="4920622"/>
              <a:ext cx="72000" cy="636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3" name="AutoShape 663"/>
            <p:cNvCxnSpPr>
              <a:cxnSpLocks noChangeShapeType="1"/>
            </p:cNvCxnSpPr>
            <p:nvPr/>
          </p:nvCxnSpPr>
          <p:spPr bwMode="auto">
            <a:xfrm rot="16200000" flipH="1">
              <a:off x="4665412" y="5073022"/>
              <a:ext cx="72000" cy="636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" name="TR_Uzw2_U"/>
          <p:cNvGrpSpPr>
            <a:grpSpLocks/>
          </p:cNvGrpSpPr>
          <p:nvPr/>
        </p:nvGrpSpPr>
        <p:grpSpPr bwMode="auto">
          <a:xfrm>
            <a:off x="3801207" y="1856383"/>
            <a:ext cx="288925" cy="361950"/>
            <a:chOff x="9376" y="7947"/>
            <a:chExt cx="456" cy="571"/>
          </a:xfrm>
        </p:grpSpPr>
        <p:cxnSp>
          <p:nvCxnSpPr>
            <p:cNvPr id="30976" name="AutoShape 654"/>
            <p:cNvCxnSpPr>
              <a:cxnSpLocks noChangeShapeType="1"/>
            </p:cNvCxnSpPr>
            <p:nvPr/>
          </p:nvCxnSpPr>
          <p:spPr bwMode="auto">
            <a:xfrm>
              <a:off x="9376" y="8232"/>
              <a:ext cx="456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977" name="AutoShape 653"/>
            <p:cNvCxnSpPr>
              <a:cxnSpLocks noChangeShapeType="1"/>
            </p:cNvCxnSpPr>
            <p:nvPr/>
          </p:nvCxnSpPr>
          <p:spPr bwMode="auto">
            <a:xfrm>
              <a:off x="9376" y="7947"/>
              <a:ext cx="456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978" name="AutoShape 652"/>
            <p:cNvCxnSpPr>
              <a:cxnSpLocks noChangeShapeType="1"/>
            </p:cNvCxnSpPr>
            <p:nvPr/>
          </p:nvCxnSpPr>
          <p:spPr bwMode="auto">
            <a:xfrm>
              <a:off x="9376" y="8517"/>
              <a:ext cx="456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" name="Linia"/>
          <p:cNvGrpSpPr>
            <a:grpSpLocks/>
          </p:cNvGrpSpPr>
          <p:nvPr/>
        </p:nvGrpSpPr>
        <p:grpSpPr bwMode="auto">
          <a:xfrm>
            <a:off x="3836132" y="1808758"/>
            <a:ext cx="2932112" cy="906463"/>
            <a:chOff x="9433" y="7873"/>
            <a:chExt cx="4617" cy="1426"/>
          </a:xfrm>
        </p:grpSpPr>
        <p:sp>
          <p:nvSpPr>
            <p:cNvPr id="30971" name="Line 660"/>
            <p:cNvSpPr>
              <a:spLocks noChangeShapeType="1"/>
            </p:cNvSpPr>
            <p:nvPr/>
          </p:nvSpPr>
          <p:spPr bwMode="auto">
            <a:xfrm rot="16200000" flipH="1">
              <a:off x="11741" y="6990"/>
              <a:ext cx="1" cy="46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cxnSp>
          <p:nvCxnSpPr>
            <p:cNvPr id="30972" name="AutoShape 659"/>
            <p:cNvCxnSpPr>
              <a:cxnSpLocks noChangeShapeType="1"/>
            </p:cNvCxnSpPr>
            <p:nvPr/>
          </p:nvCxnSpPr>
          <p:spPr bwMode="auto">
            <a:xfrm>
              <a:off x="10062" y="7873"/>
              <a:ext cx="3988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973" name="AutoShape 658"/>
            <p:cNvCxnSpPr>
              <a:cxnSpLocks noChangeShapeType="1"/>
            </p:cNvCxnSpPr>
            <p:nvPr/>
          </p:nvCxnSpPr>
          <p:spPr bwMode="auto">
            <a:xfrm>
              <a:off x="10062" y="8158"/>
              <a:ext cx="3988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974" name="AutoShape 657"/>
            <p:cNvCxnSpPr>
              <a:cxnSpLocks noChangeShapeType="1"/>
            </p:cNvCxnSpPr>
            <p:nvPr/>
          </p:nvCxnSpPr>
          <p:spPr bwMode="auto">
            <a:xfrm>
              <a:off x="10062" y="8443"/>
              <a:ext cx="3988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975" name="Text Box 656"/>
            <p:cNvSpPr txBox="1">
              <a:spLocks noChangeArrowheads="1"/>
            </p:cNvSpPr>
            <p:nvPr/>
          </p:nvSpPr>
          <p:spPr bwMode="auto">
            <a:xfrm>
              <a:off x="9718" y="9071"/>
              <a:ext cx="228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800" b="1" i="1">
                  <a:latin typeface="Times New Roman" pitchFamily="18" charset="0"/>
                  <a:cs typeface="Times New Roman" pitchFamily="18" charset="0"/>
                </a:rPr>
                <a:t>n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</p:grpSp>
      <p:grpSp>
        <p:nvGrpSpPr>
          <p:cNvPr id="3" name="Prądy_C"/>
          <p:cNvGrpSpPr>
            <a:grpSpLocks/>
          </p:cNvGrpSpPr>
          <p:nvPr/>
        </p:nvGrpSpPr>
        <p:grpSpPr bwMode="auto">
          <a:xfrm>
            <a:off x="4488594" y="2569171"/>
            <a:ext cx="1736725" cy="109537"/>
            <a:chOff x="10288" y="9071"/>
            <a:chExt cx="2736" cy="171"/>
          </a:xfrm>
        </p:grpSpPr>
        <p:cxnSp>
          <p:nvCxnSpPr>
            <p:cNvPr id="31011" name="AutoShape 675"/>
            <p:cNvCxnSpPr>
              <a:cxnSpLocks noChangeShapeType="1"/>
            </p:cNvCxnSpPr>
            <p:nvPr/>
          </p:nvCxnSpPr>
          <p:spPr bwMode="auto">
            <a:xfrm flipV="1">
              <a:off x="10629" y="9071"/>
              <a:ext cx="1" cy="17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012" name="AutoShape 673"/>
            <p:cNvCxnSpPr>
              <a:cxnSpLocks noChangeShapeType="1"/>
            </p:cNvCxnSpPr>
            <p:nvPr/>
          </p:nvCxnSpPr>
          <p:spPr bwMode="auto">
            <a:xfrm flipV="1">
              <a:off x="10288" y="9071"/>
              <a:ext cx="1" cy="17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013" name="AutoShape 671"/>
            <p:cNvCxnSpPr>
              <a:cxnSpLocks noChangeShapeType="1"/>
            </p:cNvCxnSpPr>
            <p:nvPr/>
          </p:nvCxnSpPr>
          <p:spPr bwMode="auto">
            <a:xfrm flipV="1">
              <a:off x="12681" y="9071"/>
              <a:ext cx="1" cy="17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014" name="AutoShape 670"/>
            <p:cNvCxnSpPr>
              <a:cxnSpLocks noChangeShapeType="1"/>
            </p:cNvCxnSpPr>
            <p:nvPr/>
          </p:nvCxnSpPr>
          <p:spPr bwMode="auto">
            <a:xfrm flipV="1">
              <a:off x="13023" y="9071"/>
              <a:ext cx="1" cy="17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1459" name="Poł_Gw"/>
          <p:cNvCxnSpPr>
            <a:cxnSpLocks noChangeShapeType="1"/>
          </p:cNvCxnSpPr>
          <p:nvPr/>
        </p:nvCxnSpPr>
        <p:spPr bwMode="auto">
          <a:xfrm>
            <a:off x="3691669" y="1808758"/>
            <a:ext cx="1588" cy="3619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" name="TR_Uzw_2"/>
          <p:cNvGrpSpPr>
            <a:grpSpLocks/>
          </p:cNvGrpSpPr>
          <p:nvPr/>
        </p:nvGrpSpPr>
        <p:grpSpPr bwMode="auto">
          <a:xfrm>
            <a:off x="3691669" y="1737321"/>
            <a:ext cx="542925" cy="433387"/>
            <a:chOff x="9205" y="7760"/>
            <a:chExt cx="855" cy="684"/>
          </a:xfrm>
        </p:grpSpPr>
        <p:grpSp>
          <p:nvGrpSpPr>
            <p:cNvPr id="30950" name="Group 755"/>
            <p:cNvGrpSpPr>
              <a:grpSpLocks/>
            </p:cNvGrpSpPr>
            <p:nvPr/>
          </p:nvGrpSpPr>
          <p:grpSpPr bwMode="auto">
            <a:xfrm rot="-5400000">
              <a:off x="9576" y="7389"/>
              <a:ext cx="114" cy="855"/>
              <a:chOff x="7381" y="7760"/>
              <a:chExt cx="114" cy="855"/>
            </a:xfrm>
          </p:grpSpPr>
          <p:grpSp>
            <p:nvGrpSpPr>
              <p:cNvPr id="30965" name="Group 758"/>
              <p:cNvGrpSpPr>
                <a:grpSpLocks/>
              </p:cNvGrpSpPr>
              <p:nvPr/>
            </p:nvGrpSpPr>
            <p:grpSpPr bwMode="auto">
              <a:xfrm>
                <a:off x="7381" y="7931"/>
                <a:ext cx="114" cy="513"/>
                <a:chOff x="7381" y="7931"/>
                <a:chExt cx="114" cy="513"/>
              </a:xfrm>
            </p:grpSpPr>
            <p:sp>
              <p:nvSpPr>
                <p:cNvPr id="30968" name="Arc 761"/>
                <p:cNvSpPr>
                  <a:spLocks/>
                </p:cNvSpPr>
                <p:nvPr/>
              </p:nvSpPr>
              <p:spPr bwMode="auto">
                <a:xfrm rot="5400000">
                  <a:off x="7352" y="7960"/>
                  <a:ext cx="171" cy="114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969" name="Arc 760"/>
                <p:cNvSpPr>
                  <a:spLocks/>
                </p:cNvSpPr>
                <p:nvPr/>
              </p:nvSpPr>
              <p:spPr bwMode="auto">
                <a:xfrm rot="5400000">
                  <a:off x="7352" y="8131"/>
                  <a:ext cx="171" cy="114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970" name="Arc 759"/>
                <p:cNvSpPr>
                  <a:spLocks/>
                </p:cNvSpPr>
                <p:nvPr/>
              </p:nvSpPr>
              <p:spPr bwMode="auto">
                <a:xfrm rot="5400000">
                  <a:off x="7352" y="8302"/>
                  <a:ext cx="171" cy="114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30966" name="Line 757"/>
              <p:cNvSpPr>
                <a:spLocks noChangeShapeType="1"/>
              </p:cNvSpPr>
              <p:nvPr/>
            </p:nvSpPr>
            <p:spPr bwMode="auto">
              <a:xfrm flipH="1" flipV="1">
                <a:off x="7381" y="7760"/>
                <a:ext cx="1" cy="17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967" name="Line 756"/>
              <p:cNvSpPr>
                <a:spLocks noChangeShapeType="1"/>
              </p:cNvSpPr>
              <p:nvPr/>
            </p:nvSpPr>
            <p:spPr bwMode="auto">
              <a:xfrm flipH="1" flipV="1">
                <a:off x="7381" y="8444"/>
                <a:ext cx="1" cy="17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0951" name="Group 748"/>
            <p:cNvGrpSpPr>
              <a:grpSpLocks/>
            </p:cNvGrpSpPr>
            <p:nvPr/>
          </p:nvGrpSpPr>
          <p:grpSpPr bwMode="auto">
            <a:xfrm rot="-5400000">
              <a:off x="9576" y="7674"/>
              <a:ext cx="114" cy="855"/>
              <a:chOff x="7381" y="7760"/>
              <a:chExt cx="114" cy="855"/>
            </a:xfrm>
          </p:grpSpPr>
          <p:grpSp>
            <p:nvGrpSpPr>
              <p:cNvPr id="30959" name="Group 751"/>
              <p:cNvGrpSpPr>
                <a:grpSpLocks/>
              </p:cNvGrpSpPr>
              <p:nvPr/>
            </p:nvGrpSpPr>
            <p:grpSpPr bwMode="auto">
              <a:xfrm>
                <a:off x="7381" y="7931"/>
                <a:ext cx="114" cy="513"/>
                <a:chOff x="7381" y="7931"/>
                <a:chExt cx="114" cy="513"/>
              </a:xfrm>
            </p:grpSpPr>
            <p:sp>
              <p:nvSpPr>
                <p:cNvPr id="30962" name="Arc 754"/>
                <p:cNvSpPr>
                  <a:spLocks/>
                </p:cNvSpPr>
                <p:nvPr/>
              </p:nvSpPr>
              <p:spPr bwMode="auto">
                <a:xfrm rot="5400000">
                  <a:off x="7352" y="7960"/>
                  <a:ext cx="171" cy="114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963" name="Arc 753"/>
                <p:cNvSpPr>
                  <a:spLocks/>
                </p:cNvSpPr>
                <p:nvPr/>
              </p:nvSpPr>
              <p:spPr bwMode="auto">
                <a:xfrm rot="5400000">
                  <a:off x="7352" y="8131"/>
                  <a:ext cx="171" cy="114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964" name="Arc 752"/>
                <p:cNvSpPr>
                  <a:spLocks/>
                </p:cNvSpPr>
                <p:nvPr/>
              </p:nvSpPr>
              <p:spPr bwMode="auto">
                <a:xfrm rot="5400000">
                  <a:off x="7352" y="8302"/>
                  <a:ext cx="171" cy="114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30960" name="Line 750"/>
              <p:cNvSpPr>
                <a:spLocks noChangeShapeType="1"/>
              </p:cNvSpPr>
              <p:nvPr/>
            </p:nvSpPr>
            <p:spPr bwMode="auto">
              <a:xfrm flipH="1" flipV="1">
                <a:off x="7381" y="7760"/>
                <a:ext cx="1" cy="17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961" name="Line 749"/>
              <p:cNvSpPr>
                <a:spLocks noChangeShapeType="1"/>
              </p:cNvSpPr>
              <p:nvPr/>
            </p:nvSpPr>
            <p:spPr bwMode="auto">
              <a:xfrm flipH="1" flipV="1">
                <a:off x="7381" y="8444"/>
                <a:ext cx="1" cy="17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0952" name="Group 741"/>
            <p:cNvGrpSpPr>
              <a:grpSpLocks/>
            </p:cNvGrpSpPr>
            <p:nvPr/>
          </p:nvGrpSpPr>
          <p:grpSpPr bwMode="auto">
            <a:xfrm rot="-5400000">
              <a:off x="9576" y="7959"/>
              <a:ext cx="114" cy="855"/>
              <a:chOff x="7381" y="7760"/>
              <a:chExt cx="114" cy="855"/>
            </a:xfrm>
          </p:grpSpPr>
          <p:grpSp>
            <p:nvGrpSpPr>
              <p:cNvPr id="30953" name="Group 744"/>
              <p:cNvGrpSpPr>
                <a:grpSpLocks/>
              </p:cNvGrpSpPr>
              <p:nvPr/>
            </p:nvGrpSpPr>
            <p:grpSpPr bwMode="auto">
              <a:xfrm>
                <a:off x="7381" y="7931"/>
                <a:ext cx="114" cy="513"/>
                <a:chOff x="7381" y="7931"/>
                <a:chExt cx="114" cy="513"/>
              </a:xfrm>
            </p:grpSpPr>
            <p:sp>
              <p:nvSpPr>
                <p:cNvPr id="30956" name="Arc 747"/>
                <p:cNvSpPr>
                  <a:spLocks/>
                </p:cNvSpPr>
                <p:nvPr/>
              </p:nvSpPr>
              <p:spPr bwMode="auto">
                <a:xfrm rot="5400000">
                  <a:off x="7352" y="7960"/>
                  <a:ext cx="171" cy="114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957" name="Arc 746"/>
                <p:cNvSpPr>
                  <a:spLocks/>
                </p:cNvSpPr>
                <p:nvPr/>
              </p:nvSpPr>
              <p:spPr bwMode="auto">
                <a:xfrm rot="5400000">
                  <a:off x="7352" y="8131"/>
                  <a:ext cx="171" cy="114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958" name="Arc 745"/>
                <p:cNvSpPr>
                  <a:spLocks/>
                </p:cNvSpPr>
                <p:nvPr/>
              </p:nvSpPr>
              <p:spPr bwMode="auto">
                <a:xfrm rot="5400000">
                  <a:off x="7352" y="8302"/>
                  <a:ext cx="171" cy="114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30954" name="Line 743"/>
              <p:cNvSpPr>
                <a:spLocks noChangeShapeType="1"/>
              </p:cNvSpPr>
              <p:nvPr/>
            </p:nvSpPr>
            <p:spPr bwMode="auto">
              <a:xfrm flipH="1" flipV="1">
                <a:off x="7381" y="7760"/>
                <a:ext cx="1" cy="17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955" name="Line 742"/>
              <p:cNvSpPr>
                <a:spLocks noChangeShapeType="1"/>
              </p:cNvSpPr>
              <p:nvPr/>
            </p:nvSpPr>
            <p:spPr bwMode="auto">
              <a:xfrm flipH="1" flipV="1">
                <a:off x="7381" y="8444"/>
                <a:ext cx="1" cy="17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</p:grpSp>
      <p:grpSp>
        <p:nvGrpSpPr>
          <p:cNvPr id="23" name="Poł_Trójk"/>
          <p:cNvGrpSpPr>
            <a:grpSpLocks/>
          </p:cNvGrpSpPr>
          <p:nvPr/>
        </p:nvGrpSpPr>
        <p:grpSpPr bwMode="auto">
          <a:xfrm>
            <a:off x="3004282" y="1700808"/>
            <a:ext cx="542925" cy="542925"/>
            <a:chOff x="8122" y="7703"/>
            <a:chExt cx="856" cy="855"/>
          </a:xfrm>
        </p:grpSpPr>
        <p:grpSp>
          <p:nvGrpSpPr>
            <p:cNvPr id="30936" name="Group 718"/>
            <p:cNvGrpSpPr>
              <a:grpSpLocks/>
            </p:cNvGrpSpPr>
            <p:nvPr/>
          </p:nvGrpSpPr>
          <p:grpSpPr bwMode="auto">
            <a:xfrm>
              <a:off x="8122" y="7703"/>
              <a:ext cx="856" cy="855"/>
              <a:chOff x="8122" y="7703"/>
              <a:chExt cx="856" cy="855"/>
            </a:xfrm>
          </p:grpSpPr>
          <p:cxnSp>
            <p:nvCxnSpPr>
              <p:cNvPr id="30945" name="AutoShape 723"/>
              <p:cNvCxnSpPr>
                <a:cxnSpLocks noChangeShapeType="1"/>
              </p:cNvCxnSpPr>
              <p:nvPr/>
            </p:nvCxnSpPr>
            <p:spPr bwMode="auto">
              <a:xfrm flipV="1">
                <a:off x="8122" y="7703"/>
                <a:ext cx="0" cy="17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946" name="AutoShape 722"/>
              <p:cNvCxnSpPr>
                <a:cxnSpLocks noChangeShapeType="1"/>
              </p:cNvCxnSpPr>
              <p:nvPr/>
            </p:nvCxnSpPr>
            <p:spPr bwMode="auto">
              <a:xfrm>
                <a:off x="8122" y="7703"/>
                <a:ext cx="855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947" name="AutoShape 721"/>
              <p:cNvCxnSpPr>
                <a:cxnSpLocks noChangeShapeType="1"/>
              </p:cNvCxnSpPr>
              <p:nvPr/>
            </p:nvCxnSpPr>
            <p:spPr bwMode="auto">
              <a:xfrm>
                <a:off x="8977" y="7703"/>
                <a:ext cx="1" cy="85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948" name="AutoShape 720"/>
              <p:cNvCxnSpPr>
                <a:cxnSpLocks noChangeShapeType="1"/>
              </p:cNvCxnSpPr>
              <p:nvPr/>
            </p:nvCxnSpPr>
            <p:spPr bwMode="auto">
              <a:xfrm>
                <a:off x="8863" y="8444"/>
                <a:ext cx="1" cy="11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949" name="AutoShape 719"/>
              <p:cNvCxnSpPr>
                <a:cxnSpLocks noChangeShapeType="1"/>
              </p:cNvCxnSpPr>
              <p:nvPr/>
            </p:nvCxnSpPr>
            <p:spPr bwMode="auto">
              <a:xfrm>
                <a:off x="8863" y="8557"/>
                <a:ext cx="114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0937" name="Group 714"/>
            <p:cNvGrpSpPr>
              <a:grpSpLocks/>
            </p:cNvGrpSpPr>
            <p:nvPr/>
          </p:nvGrpSpPr>
          <p:grpSpPr bwMode="auto">
            <a:xfrm>
              <a:off x="8122" y="7874"/>
              <a:ext cx="742" cy="285"/>
              <a:chOff x="8122" y="7874"/>
              <a:chExt cx="742" cy="285"/>
            </a:xfrm>
          </p:grpSpPr>
          <p:cxnSp>
            <p:nvCxnSpPr>
              <p:cNvPr id="30942" name="AutoShape 717"/>
              <p:cNvCxnSpPr>
                <a:cxnSpLocks noChangeShapeType="1"/>
              </p:cNvCxnSpPr>
              <p:nvPr/>
            </p:nvCxnSpPr>
            <p:spPr bwMode="auto">
              <a:xfrm>
                <a:off x="8122" y="7988"/>
                <a:ext cx="741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943" name="AutoShape 716"/>
              <p:cNvCxnSpPr>
                <a:cxnSpLocks noChangeShapeType="1"/>
              </p:cNvCxnSpPr>
              <p:nvPr/>
            </p:nvCxnSpPr>
            <p:spPr bwMode="auto">
              <a:xfrm>
                <a:off x="8122" y="7988"/>
                <a:ext cx="1" cy="17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944" name="AutoShape 715"/>
              <p:cNvCxnSpPr>
                <a:cxnSpLocks noChangeShapeType="1"/>
              </p:cNvCxnSpPr>
              <p:nvPr/>
            </p:nvCxnSpPr>
            <p:spPr bwMode="auto">
              <a:xfrm flipH="1">
                <a:off x="8863" y="7874"/>
                <a:ext cx="1" cy="11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0938" name="Group 710"/>
            <p:cNvGrpSpPr>
              <a:grpSpLocks/>
            </p:cNvGrpSpPr>
            <p:nvPr/>
          </p:nvGrpSpPr>
          <p:grpSpPr bwMode="auto">
            <a:xfrm>
              <a:off x="8122" y="8158"/>
              <a:ext cx="743" cy="286"/>
              <a:chOff x="8122" y="8158"/>
              <a:chExt cx="743" cy="286"/>
            </a:xfrm>
          </p:grpSpPr>
          <p:cxnSp>
            <p:nvCxnSpPr>
              <p:cNvPr id="30939" name="AutoShape 713"/>
              <p:cNvCxnSpPr>
                <a:cxnSpLocks noChangeShapeType="1"/>
              </p:cNvCxnSpPr>
              <p:nvPr/>
            </p:nvCxnSpPr>
            <p:spPr bwMode="auto">
              <a:xfrm flipH="1">
                <a:off x="8864" y="8158"/>
                <a:ext cx="1" cy="11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940" name="AutoShape 712"/>
              <p:cNvCxnSpPr>
                <a:cxnSpLocks noChangeShapeType="1"/>
              </p:cNvCxnSpPr>
              <p:nvPr/>
            </p:nvCxnSpPr>
            <p:spPr bwMode="auto">
              <a:xfrm>
                <a:off x="8122" y="8273"/>
                <a:ext cx="741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941" name="AutoShape 711"/>
              <p:cNvCxnSpPr>
                <a:cxnSpLocks noChangeShapeType="1"/>
              </p:cNvCxnSpPr>
              <p:nvPr/>
            </p:nvCxnSpPr>
            <p:spPr bwMode="auto">
              <a:xfrm>
                <a:off x="8122" y="8273"/>
                <a:ext cx="1" cy="17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2" name="Prądy_Linii"/>
          <p:cNvGrpSpPr>
            <a:grpSpLocks/>
          </p:cNvGrpSpPr>
          <p:nvPr/>
        </p:nvGrpSpPr>
        <p:grpSpPr bwMode="auto">
          <a:xfrm>
            <a:off x="4163157" y="1808758"/>
            <a:ext cx="1338262" cy="363538"/>
            <a:chOff x="9946" y="7873"/>
            <a:chExt cx="2109" cy="572"/>
          </a:xfrm>
        </p:grpSpPr>
        <p:cxnSp>
          <p:nvCxnSpPr>
            <p:cNvPr id="31015" name="AutoShape 668"/>
            <p:cNvCxnSpPr>
              <a:cxnSpLocks noChangeShapeType="1"/>
            </p:cNvCxnSpPr>
            <p:nvPr/>
          </p:nvCxnSpPr>
          <p:spPr bwMode="auto">
            <a:xfrm flipH="1">
              <a:off x="11371" y="7874"/>
              <a:ext cx="171" cy="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016" name="AutoShape 667"/>
            <p:cNvCxnSpPr>
              <a:cxnSpLocks noChangeShapeType="1"/>
            </p:cNvCxnSpPr>
            <p:nvPr/>
          </p:nvCxnSpPr>
          <p:spPr bwMode="auto">
            <a:xfrm flipH="1">
              <a:off x="11542" y="8158"/>
              <a:ext cx="171" cy="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" name="AutoShape 666"/>
            <p:cNvCxnSpPr>
              <a:cxnSpLocks noChangeShapeType="1"/>
            </p:cNvCxnSpPr>
            <p:nvPr/>
          </p:nvCxnSpPr>
          <p:spPr bwMode="auto">
            <a:xfrm flipH="1">
              <a:off x="11884" y="8444"/>
              <a:ext cx="171" cy="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AutoShape 665"/>
            <p:cNvCxnSpPr>
              <a:cxnSpLocks noChangeShapeType="1"/>
            </p:cNvCxnSpPr>
            <p:nvPr/>
          </p:nvCxnSpPr>
          <p:spPr bwMode="auto">
            <a:xfrm>
              <a:off x="11314" y="8444"/>
              <a:ext cx="171" cy="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AutoShape 664"/>
            <p:cNvCxnSpPr>
              <a:cxnSpLocks noChangeShapeType="1"/>
            </p:cNvCxnSpPr>
            <p:nvPr/>
          </p:nvCxnSpPr>
          <p:spPr bwMode="auto">
            <a:xfrm>
              <a:off x="9946" y="8444"/>
              <a:ext cx="171" cy="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020" name="AutoShape 663"/>
            <p:cNvCxnSpPr>
              <a:cxnSpLocks noChangeShapeType="1"/>
            </p:cNvCxnSpPr>
            <p:nvPr/>
          </p:nvCxnSpPr>
          <p:spPr bwMode="auto">
            <a:xfrm flipH="1">
              <a:off x="10003" y="8158"/>
              <a:ext cx="171" cy="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021" name="AutoShape 662"/>
            <p:cNvCxnSpPr>
              <a:cxnSpLocks noChangeShapeType="1"/>
            </p:cNvCxnSpPr>
            <p:nvPr/>
          </p:nvCxnSpPr>
          <p:spPr bwMode="auto">
            <a:xfrm flipH="1">
              <a:off x="10003" y="7873"/>
              <a:ext cx="171" cy="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" name="TR_Uzw_1"/>
          <p:cNvGrpSpPr>
            <a:grpSpLocks/>
          </p:cNvGrpSpPr>
          <p:nvPr/>
        </p:nvGrpSpPr>
        <p:grpSpPr bwMode="auto">
          <a:xfrm>
            <a:off x="2931257" y="1737321"/>
            <a:ext cx="542925" cy="433387"/>
            <a:chOff x="8008" y="7760"/>
            <a:chExt cx="855" cy="684"/>
          </a:xfrm>
        </p:grpSpPr>
        <p:grpSp>
          <p:nvGrpSpPr>
            <p:cNvPr id="30915" name="Group 777"/>
            <p:cNvGrpSpPr>
              <a:grpSpLocks/>
            </p:cNvGrpSpPr>
            <p:nvPr/>
          </p:nvGrpSpPr>
          <p:grpSpPr bwMode="auto">
            <a:xfrm rot="-5400000">
              <a:off x="8379" y="7389"/>
              <a:ext cx="114" cy="855"/>
              <a:chOff x="7381" y="7760"/>
              <a:chExt cx="114" cy="855"/>
            </a:xfrm>
          </p:grpSpPr>
          <p:grpSp>
            <p:nvGrpSpPr>
              <p:cNvPr id="30930" name="Group 780"/>
              <p:cNvGrpSpPr>
                <a:grpSpLocks/>
              </p:cNvGrpSpPr>
              <p:nvPr/>
            </p:nvGrpSpPr>
            <p:grpSpPr bwMode="auto">
              <a:xfrm>
                <a:off x="7381" y="7931"/>
                <a:ext cx="114" cy="513"/>
                <a:chOff x="7381" y="7931"/>
                <a:chExt cx="114" cy="513"/>
              </a:xfrm>
            </p:grpSpPr>
            <p:sp>
              <p:nvSpPr>
                <p:cNvPr id="30933" name="Arc 783"/>
                <p:cNvSpPr>
                  <a:spLocks/>
                </p:cNvSpPr>
                <p:nvPr/>
              </p:nvSpPr>
              <p:spPr bwMode="auto">
                <a:xfrm rot="5400000">
                  <a:off x="7352" y="7960"/>
                  <a:ext cx="171" cy="114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934" name="Arc 782"/>
                <p:cNvSpPr>
                  <a:spLocks/>
                </p:cNvSpPr>
                <p:nvPr/>
              </p:nvSpPr>
              <p:spPr bwMode="auto">
                <a:xfrm rot="5400000">
                  <a:off x="7352" y="8131"/>
                  <a:ext cx="171" cy="114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935" name="Arc 781"/>
                <p:cNvSpPr>
                  <a:spLocks/>
                </p:cNvSpPr>
                <p:nvPr/>
              </p:nvSpPr>
              <p:spPr bwMode="auto">
                <a:xfrm rot="5400000">
                  <a:off x="7352" y="8302"/>
                  <a:ext cx="171" cy="114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30931" name="Line 779"/>
              <p:cNvSpPr>
                <a:spLocks noChangeShapeType="1"/>
              </p:cNvSpPr>
              <p:nvPr/>
            </p:nvSpPr>
            <p:spPr bwMode="auto">
              <a:xfrm flipH="1" flipV="1">
                <a:off x="7381" y="7760"/>
                <a:ext cx="1" cy="17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932" name="Line 778"/>
              <p:cNvSpPr>
                <a:spLocks noChangeShapeType="1"/>
              </p:cNvSpPr>
              <p:nvPr/>
            </p:nvSpPr>
            <p:spPr bwMode="auto">
              <a:xfrm flipH="1" flipV="1">
                <a:off x="7381" y="8444"/>
                <a:ext cx="1" cy="17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0916" name="Group 770"/>
            <p:cNvGrpSpPr>
              <a:grpSpLocks/>
            </p:cNvGrpSpPr>
            <p:nvPr/>
          </p:nvGrpSpPr>
          <p:grpSpPr bwMode="auto">
            <a:xfrm rot="-5400000">
              <a:off x="8379" y="7674"/>
              <a:ext cx="114" cy="855"/>
              <a:chOff x="7381" y="7760"/>
              <a:chExt cx="114" cy="855"/>
            </a:xfrm>
          </p:grpSpPr>
          <p:grpSp>
            <p:nvGrpSpPr>
              <p:cNvPr id="30924" name="Group 773"/>
              <p:cNvGrpSpPr>
                <a:grpSpLocks/>
              </p:cNvGrpSpPr>
              <p:nvPr/>
            </p:nvGrpSpPr>
            <p:grpSpPr bwMode="auto">
              <a:xfrm>
                <a:off x="7381" y="7931"/>
                <a:ext cx="114" cy="513"/>
                <a:chOff x="7381" y="7931"/>
                <a:chExt cx="114" cy="513"/>
              </a:xfrm>
            </p:grpSpPr>
            <p:sp>
              <p:nvSpPr>
                <p:cNvPr id="30927" name="Arc 776"/>
                <p:cNvSpPr>
                  <a:spLocks/>
                </p:cNvSpPr>
                <p:nvPr/>
              </p:nvSpPr>
              <p:spPr bwMode="auto">
                <a:xfrm rot="5400000">
                  <a:off x="7352" y="7960"/>
                  <a:ext cx="171" cy="114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928" name="Arc 775"/>
                <p:cNvSpPr>
                  <a:spLocks/>
                </p:cNvSpPr>
                <p:nvPr/>
              </p:nvSpPr>
              <p:spPr bwMode="auto">
                <a:xfrm rot="5400000">
                  <a:off x="7352" y="8131"/>
                  <a:ext cx="171" cy="114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929" name="Arc 774"/>
                <p:cNvSpPr>
                  <a:spLocks/>
                </p:cNvSpPr>
                <p:nvPr/>
              </p:nvSpPr>
              <p:spPr bwMode="auto">
                <a:xfrm rot="5400000">
                  <a:off x="7352" y="8302"/>
                  <a:ext cx="171" cy="114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30925" name="Line 772"/>
              <p:cNvSpPr>
                <a:spLocks noChangeShapeType="1"/>
              </p:cNvSpPr>
              <p:nvPr/>
            </p:nvSpPr>
            <p:spPr bwMode="auto">
              <a:xfrm flipH="1" flipV="1">
                <a:off x="7381" y="7760"/>
                <a:ext cx="1" cy="17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926" name="Line 771"/>
              <p:cNvSpPr>
                <a:spLocks noChangeShapeType="1"/>
              </p:cNvSpPr>
              <p:nvPr/>
            </p:nvSpPr>
            <p:spPr bwMode="auto">
              <a:xfrm flipH="1" flipV="1">
                <a:off x="7381" y="8444"/>
                <a:ext cx="1" cy="17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0917" name="Group 763"/>
            <p:cNvGrpSpPr>
              <a:grpSpLocks/>
            </p:cNvGrpSpPr>
            <p:nvPr/>
          </p:nvGrpSpPr>
          <p:grpSpPr bwMode="auto">
            <a:xfrm rot="-5400000">
              <a:off x="8379" y="7959"/>
              <a:ext cx="114" cy="855"/>
              <a:chOff x="7381" y="7760"/>
              <a:chExt cx="114" cy="855"/>
            </a:xfrm>
          </p:grpSpPr>
          <p:grpSp>
            <p:nvGrpSpPr>
              <p:cNvPr id="30918" name="Group 766"/>
              <p:cNvGrpSpPr>
                <a:grpSpLocks/>
              </p:cNvGrpSpPr>
              <p:nvPr/>
            </p:nvGrpSpPr>
            <p:grpSpPr bwMode="auto">
              <a:xfrm>
                <a:off x="7381" y="7931"/>
                <a:ext cx="114" cy="513"/>
                <a:chOff x="7381" y="7931"/>
                <a:chExt cx="114" cy="513"/>
              </a:xfrm>
            </p:grpSpPr>
            <p:sp>
              <p:nvSpPr>
                <p:cNvPr id="30921" name="Arc 769"/>
                <p:cNvSpPr>
                  <a:spLocks/>
                </p:cNvSpPr>
                <p:nvPr/>
              </p:nvSpPr>
              <p:spPr bwMode="auto">
                <a:xfrm rot="5400000">
                  <a:off x="7352" y="7960"/>
                  <a:ext cx="171" cy="114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922" name="Arc 768"/>
                <p:cNvSpPr>
                  <a:spLocks/>
                </p:cNvSpPr>
                <p:nvPr/>
              </p:nvSpPr>
              <p:spPr bwMode="auto">
                <a:xfrm rot="5400000">
                  <a:off x="7352" y="8131"/>
                  <a:ext cx="171" cy="114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923" name="Arc 767"/>
                <p:cNvSpPr>
                  <a:spLocks/>
                </p:cNvSpPr>
                <p:nvPr/>
              </p:nvSpPr>
              <p:spPr bwMode="auto">
                <a:xfrm rot="5400000">
                  <a:off x="7352" y="8302"/>
                  <a:ext cx="171" cy="114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30919" name="Line 765"/>
              <p:cNvSpPr>
                <a:spLocks noChangeShapeType="1"/>
              </p:cNvSpPr>
              <p:nvPr/>
            </p:nvSpPr>
            <p:spPr bwMode="auto">
              <a:xfrm flipH="1" flipV="1">
                <a:off x="7381" y="7760"/>
                <a:ext cx="1" cy="17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920" name="Line 764"/>
              <p:cNvSpPr>
                <a:spLocks noChangeShapeType="1"/>
              </p:cNvSpPr>
              <p:nvPr/>
            </p:nvSpPr>
            <p:spPr bwMode="auto">
              <a:xfrm flipH="1" flipV="1">
                <a:off x="7381" y="8444"/>
                <a:ext cx="1" cy="17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</p:grpSp>
      <p:grpSp>
        <p:nvGrpSpPr>
          <p:cNvPr id="738" name="Generator"/>
          <p:cNvGrpSpPr>
            <a:grpSpLocks/>
          </p:cNvGrpSpPr>
          <p:nvPr/>
        </p:nvGrpSpPr>
        <p:grpSpPr bwMode="auto">
          <a:xfrm>
            <a:off x="2316894" y="1737321"/>
            <a:ext cx="615950" cy="506412"/>
            <a:chOff x="7039" y="7760"/>
            <a:chExt cx="971" cy="798"/>
          </a:xfrm>
        </p:grpSpPr>
        <p:grpSp>
          <p:nvGrpSpPr>
            <p:cNvPr id="30901" name="Group 728"/>
            <p:cNvGrpSpPr>
              <a:grpSpLocks/>
            </p:cNvGrpSpPr>
            <p:nvPr/>
          </p:nvGrpSpPr>
          <p:grpSpPr bwMode="auto">
            <a:xfrm>
              <a:off x="7039" y="7760"/>
              <a:ext cx="798" cy="798"/>
              <a:chOff x="10060" y="7760"/>
              <a:chExt cx="798" cy="798"/>
            </a:xfrm>
          </p:grpSpPr>
          <p:grpSp>
            <p:nvGrpSpPr>
              <p:cNvPr id="30905" name="Group 736"/>
              <p:cNvGrpSpPr>
                <a:grpSpLocks/>
              </p:cNvGrpSpPr>
              <p:nvPr/>
            </p:nvGrpSpPr>
            <p:grpSpPr bwMode="auto">
              <a:xfrm>
                <a:off x="10345" y="7931"/>
                <a:ext cx="228" cy="115"/>
                <a:chOff x="7210" y="8216"/>
                <a:chExt cx="228" cy="115"/>
              </a:xfrm>
            </p:grpSpPr>
            <p:sp>
              <p:nvSpPr>
                <p:cNvPr id="30913" name="Arc 738"/>
                <p:cNvSpPr>
                  <a:spLocks/>
                </p:cNvSpPr>
                <p:nvPr/>
              </p:nvSpPr>
              <p:spPr bwMode="auto">
                <a:xfrm flipH="1" flipV="1">
                  <a:off x="7210" y="8274"/>
                  <a:ext cx="114" cy="57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2519"/>
                    <a:gd name="T11" fmla="*/ 43200 w 43200"/>
                    <a:gd name="T12" fmla="*/ 22519 h 2251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914" name="Arc 737"/>
                <p:cNvSpPr>
                  <a:spLocks/>
                </p:cNvSpPr>
                <p:nvPr/>
              </p:nvSpPr>
              <p:spPr bwMode="auto">
                <a:xfrm flipH="1">
                  <a:off x="7324" y="8216"/>
                  <a:ext cx="114" cy="70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2519"/>
                    <a:gd name="T11" fmla="*/ 43200 w 43200"/>
                    <a:gd name="T12" fmla="*/ 22519 h 2251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30906" name="Oval 735"/>
              <p:cNvSpPr>
                <a:spLocks noChangeArrowheads="1"/>
              </p:cNvSpPr>
              <p:nvPr/>
            </p:nvSpPr>
            <p:spPr bwMode="auto">
              <a:xfrm>
                <a:off x="10060" y="7760"/>
                <a:ext cx="798" cy="79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grpSp>
            <p:nvGrpSpPr>
              <p:cNvPr id="30907" name="Group 732"/>
              <p:cNvGrpSpPr>
                <a:grpSpLocks/>
              </p:cNvGrpSpPr>
              <p:nvPr/>
            </p:nvGrpSpPr>
            <p:grpSpPr bwMode="auto">
              <a:xfrm>
                <a:off x="10345" y="8102"/>
                <a:ext cx="228" cy="115"/>
                <a:chOff x="7210" y="8216"/>
                <a:chExt cx="228" cy="115"/>
              </a:xfrm>
            </p:grpSpPr>
            <p:sp>
              <p:nvSpPr>
                <p:cNvPr id="30911" name="Arc 734"/>
                <p:cNvSpPr>
                  <a:spLocks/>
                </p:cNvSpPr>
                <p:nvPr/>
              </p:nvSpPr>
              <p:spPr bwMode="auto">
                <a:xfrm flipH="1" flipV="1">
                  <a:off x="7210" y="8274"/>
                  <a:ext cx="114" cy="57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2519"/>
                    <a:gd name="T11" fmla="*/ 43200 w 43200"/>
                    <a:gd name="T12" fmla="*/ 22519 h 2251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912" name="Arc 733"/>
                <p:cNvSpPr>
                  <a:spLocks/>
                </p:cNvSpPr>
                <p:nvPr/>
              </p:nvSpPr>
              <p:spPr bwMode="auto">
                <a:xfrm flipH="1">
                  <a:off x="7324" y="8216"/>
                  <a:ext cx="114" cy="70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2519"/>
                    <a:gd name="T11" fmla="*/ 43200 w 43200"/>
                    <a:gd name="T12" fmla="*/ 22519 h 2251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0908" name="Group 729"/>
              <p:cNvGrpSpPr>
                <a:grpSpLocks/>
              </p:cNvGrpSpPr>
              <p:nvPr/>
            </p:nvGrpSpPr>
            <p:grpSpPr bwMode="auto">
              <a:xfrm>
                <a:off x="10345" y="8273"/>
                <a:ext cx="228" cy="115"/>
                <a:chOff x="7210" y="8216"/>
                <a:chExt cx="228" cy="115"/>
              </a:xfrm>
            </p:grpSpPr>
            <p:sp>
              <p:nvSpPr>
                <p:cNvPr id="30909" name="Arc 731"/>
                <p:cNvSpPr>
                  <a:spLocks/>
                </p:cNvSpPr>
                <p:nvPr/>
              </p:nvSpPr>
              <p:spPr bwMode="auto">
                <a:xfrm flipH="1" flipV="1">
                  <a:off x="7210" y="8274"/>
                  <a:ext cx="114" cy="57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2519"/>
                    <a:gd name="T11" fmla="*/ 43200 w 43200"/>
                    <a:gd name="T12" fmla="*/ 22519 h 2251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910" name="Arc 730"/>
                <p:cNvSpPr>
                  <a:spLocks/>
                </p:cNvSpPr>
                <p:nvPr/>
              </p:nvSpPr>
              <p:spPr bwMode="auto">
                <a:xfrm flipH="1">
                  <a:off x="7324" y="8216"/>
                  <a:ext cx="114" cy="70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2519"/>
                    <a:gd name="T11" fmla="*/ 43200 w 43200"/>
                    <a:gd name="T12" fmla="*/ 22519 h 2251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</p:grpSp>
        <p:cxnSp>
          <p:nvCxnSpPr>
            <p:cNvPr id="30902" name="AutoShape 727"/>
            <p:cNvCxnSpPr>
              <a:cxnSpLocks noChangeShapeType="1"/>
            </p:cNvCxnSpPr>
            <p:nvPr/>
          </p:nvCxnSpPr>
          <p:spPr bwMode="auto">
            <a:xfrm flipH="1">
              <a:off x="7720" y="7874"/>
              <a:ext cx="288" cy="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903" name="AutoShape 726"/>
            <p:cNvCxnSpPr>
              <a:cxnSpLocks noChangeShapeType="1"/>
            </p:cNvCxnSpPr>
            <p:nvPr/>
          </p:nvCxnSpPr>
          <p:spPr bwMode="auto">
            <a:xfrm flipH="1">
              <a:off x="7837" y="8159"/>
              <a:ext cx="173" cy="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904" name="AutoShape 725"/>
            <p:cNvCxnSpPr>
              <a:cxnSpLocks noChangeShapeType="1"/>
            </p:cNvCxnSpPr>
            <p:nvPr/>
          </p:nvCxnSpPr>
          <p:spPr bwMode="auto">
            <a:xfrm flipH="1" flipV="1">
              <a:off x="7720" y="8441"/>
              <a:ext cx="288" cy="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53" name="Txt_2"/>
          <p:cNvSpPr>
            <a:spLocks noChangeArrowheads="1"/>
          </p:cNvSpPr>
          <p:nvPr/>
        </p:nvSpPr>
        <p:spPr bwMode="auto">
          <a:xfrm>
            <a:off x="1504999" y="1016732"/>
            <a:ext cx="468718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400" b="1" i="1">
                <a:solidFill>
                  <a:srgbClr val="333399"/>
                </a:solidFill>
                <a:latin typeface="Times New Roman" pitchFamily="18" charset="0"/>
              </a:rPr>
              <a:t>Rozpływ prądu zwarcia w sieci z izolowanym punktem zerowym</a:t>
            </a:r>
          </a:p>
        </p:txBody>
      </p:sp>
      <p:sp>
        <p:nvSpPr>
          <p:cNvPr id="7" name="Tytuł"/>
          <p:cNvSpPr txBox="1">
            <a:spLocks noChangeArrowheads="1"/>
          </p:cNvSpPr>
          <p:nvPr/>
        </p:nvSpPr>
        <p:spPr bwMode="auto">
          <a:xfrm>
            <a:off x="3159755" y="440668"/>
            <a:ext cx="282449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Zwarcia w sieciach rozdzielczych</a:t>
            </a:r>
          </a:p>
        </p:txBody>
      </p:sp>
    </p:spTree>
    <p:extLst>
      <p:ext uri="{BB962C8B-B14F-4D97-AF65-F5344CB8AC3E}">
        <p14:creationId xmlns:p14="http://schemas.microsoft.com/office/powerpoint/2010/main" val="278003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0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" grpId="0"/>
      <p:bldP spid="314" grpId="0" animBg="1"/>
      <p:bldP spid="432" grpId="0"/>
      <p:bldP spid="433" grpId="0" animBg="1"/>
      <p:bldP spid="477" grpId="0"/>
      <p:bldP spid="319" grpId="0" animBg="1"/>
      <p:bldP spid="31459" grpId="0" animBg="1"/>
      <p:bldP spid="75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31586" y="2697977"/>
            <a:ext cx="2742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kumimoji="0" lang="pl-PL" altLang="pl-PL" sz="2400" b="1" i="1" smtClean="0">
                <a:solidFill>
                  <a:srgbClr val="0070C0"/>
                </a:solidFill>
                <a:latin typeface="Times New Roman" pitchFamily="18" charset="0"/>
              </a:rPr>
              <a:t>Obliczenia zwarciowe</a:t>
            </a:r>
            <a:endParaRPr lang="pl-PL" altLang="pl-PL" sz="2400" i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123044" y="5096309"/>
            <a:ext cx="336630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 defTabSz="912813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None/>
              <a:defRPr/>
            </a:pPr>
            <a:r>
              <a:rPr kumimoji="1" lang="pl-PL" sz="2700" i="1" kern="0" smtClean="0">
                <a:solidFill>
                  <a:srgbClr val="00B050"/>
                </a:solidFill>
                <a:latin typeface="+mn-lt"/>
              </a:rPr>
              <a:t>Dziękujemy </a:t>
            </a:r>
            <a:r>
              <a:rPr kumimoji="1" lang="pl-PL" sz="2700" i="1" kern="0">
                <a:solidFill>
                  <a:srgbClr val="00B050"/>
                </a:solidFill>
                <a:latin typeface="+mn-lt"/>
              </a:rPr>
              <a:t>za </a:t>
            </a:r>
            <a:r>
              <a:rPr kumimoji="1" lang="pl-PL" sz="2700" i="1" kern="0" smtClean="0">
                <a:solidFill>
                  <a:srgbClr val="00B050"/>
                </a:solidFill>
                <a:latin typeface="+mn-lt"/>
              </a:rPr>
              <a:t>uwagę</a:t>
            </a:r>
            <a:endParaRPr kumimoji="1" lang="pl-PL" sz="27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69137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xt_2fZ"/>
          <p:cNvSpPr>
            <a:spLocks noChangeArrowheads="1"/>
          </p:cNvSpPr>
          <p:nvPr/>
        </p:nvSpPr>
        <p:spPr bwMode="auto">
          <a:xfrm>
            <a:off x="3129825" y="5581650"/>
            <a:ext cx="31835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kumimoji="0" lang="pl-PL" altLang="pl-PL" sz="2000" b="1" i="1">
                <a:solidFill>
                  <a:srgbClr val="002060"/>
                </a:solidFill>
                <a:latin typeface="Times New Roman" pitchFamily="18" charset="0"/>
              </a:rPr>
              <a:t>  dwufazowe z udziałem ziemi</a:t>
            </a:r>
          </a:p>
        </p:txBody>
      </p:sp>
      <p:sp>
        <p:nvSpPr>
          <p:cNvPr id="18" name="Txt_2f"/>
          <p:cNvSpPr>
            <a:spLocks noChangeArrowheads="1"/>
          </p:cNvSpPr>
          <p:nvPr/>
        </p:nvSpPr>
        <p:spPr bwMode="auto">
          <a:xfrm>
            <a:off x="3128237" y="5224463"/>
            <a:ext cx="13865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kumimoji="0" lang="pl-PL" altLang="pl-PL" sz="2000" b="1" i="1">
                <a:solidFill>
                  <a:srgbClr val="002060"/>
                </a:solidFill>
                <a:latin typeface="Times New Roman" pitchFamily="18" charset="0"/>
              </a:rPr>
              <a:t>  dwufazowe</a:t>
            </a:r>
          </a:p>
        </p:txBody>
      </p:sp>
      <p:sp>
        <p:nvSpPr>
          <p:cNvPr id="19" name="Txt_1f"/>
          <p:cNvSpPr>
            <a:spLocks noChangeArrowheads="1"/>
          </p:cNvSpPr>
          <p:nvPr/>
        </p:nvSpPr>
        <p:spPr bwMode="auto">
          <a:xfrm>
            <a:off x="3125062" y="4852988"/>
            <a:ext cx="15276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kumimoji="0" lang="pl-PL" altLang="pl-PL" sz="2000" b="1" i="1">
                <a:solidFill>
                  <a:srgbClr val="002060"/>
                </a:solidFill>
                <a:latin typeface="Times New Roman" pitchFamily="18" charset="0"/>
              </a:rPr>
              <a:t>  jednofazowe</a:t>
            </a:r>
          </a:p>
        </p:txBody>
      </p:sp>
      <p:sp>
        <p:nvSpPr>
          <p:cNvPr id="20" name="Txt_3f"/>
          <p:cNvSpPr>
            <a:spLocks noChangeArrowheads="1"/>
          </p:cNvSpPr>
          <p:nvPr/>
        </p:nvSpPr>
        <p:spPr bwMode="auto">
          <a:xfrm>
            <a:off x="3123475" y="4495800"/>
            <a:ext cx="13128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kumimoji="0" lang="pl-PL" altLang="pl-PL" sz="2000" b="1" i="1">
                <a:solidFill>
                  <a:srgbClr val="002060"/>
                </a:solidFill>
                <a:latin typeface="Times New Roman" pitchFamily="18" charset="0"/>
              </a:rPr>
              <a:t>  trójfazowe</a:t>
            </a:r>
          </a:p>
        </p:txBody>
      </p:sp>
      <p:sp>
        <p:nvSpPr>
          <p:cNvPr id="21" name="Txt_2.Rodzaje"/>
          <p:cNvSpPr>
            <a:spLocks noChangeArrowheads="1"/>
          </p:cNvSpPr>
          <p:nvPr/>
        </p:nvSpPr>
        <p:spPr bwMode="auto">
          <a:xfrm>
            <a:off x="2766287" y="4129335"/>
            <a:ext cx="18370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b="1" i="1">
                <a:solidFill>
                  <a:srgbClr val="333399"/>
                </a:solidFill>
                <a:latin typeface="Times New Roman" pitchFamily="18" charset="0"/>
              </a:rPr>
              <a:t>2. Rodzaje zwarć </a:t>
            </a:r>
          </a:p>
        </p:txBody>
      </p:sp>
      <p:sp>
        <p:nvSpPr>
          <p:cNvPr id="10" name="Txt_Jedn_Niejedn"/>
          <p:cNvSpPr>
            <a:spLocks noChangeArrowheads="1"/>
          </p:cNvSpPr>
          <p:nvPr/>
        </p:nvSpPr>
        <p:spPr bwMode="auto">
          <a:xfrm>
            <a:off x="3123475" y="3645024"/>
            <a:ext cx="32765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kumimoji="0" lang="pl-PL" altLang="pl-PL" sz="2000" b="1" i="1">
                <a:solidFill>
                  <a:srgbClr val="002060"/>
                </a:solidFill>
                <a:latin typeface="Times New Roman" pitchFamily="18" charset="0"/>
              </a:rPr>
              <a:t>  jednoczesne i niejednoczesne</a:t>
            </a:r>
          </a:p>
        </p:txBody>
      </p:sp>
      <p:sp>
        <p:nvSpPr>
          <p:cNvPr id="9" name="Txt_Poj_Wiel"/>
          <p:cNvSpPr>
            <a:spLocks noChangeArrowheads="1"/>
          </p:cNvSpPr>
          <p:nvPr/>
        </p:nvSpPr>
        <p:spPr bwMode="auto">
          <a:xfrm>
            <a:off x="3121887" y="3277019"/>
            <a:ext cx="32044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kumimoji="0" lang="pl-PL" altLang="pl-PL" sz="2000" b="1" i="1">
                <a:solidFill>
                  <a:srgbClr val="002060"/>
                </a:solidFill>
                <a:latin typeface="Times New Roman" pitchFamily="18" charset="0"/>
              </a:rPr>
              <a:t>  pojedyncze i wielomiejscowe</a:t>
            </a:r>
          </a:p>
        </p:txBody>
      </p:sp>
      <p:sp>
        <p:nvSpPr>
          <p:cNvPr id="32" name="Txt_Mało_Wiek_Prąd"/>
          <p:cNvSpPr>
            <a:spLocks noChangeArrowheads="1"/>
          </p:cNvSpPr>
          <p:nvPr/>
        </p:nvSpPr>
        <p:spPr bwMode="auto">
          <a:xfrm>
            <a:off x="3131412" y="2909015"/>
            <a:ext cx="34208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kumimoji="0" lang="pl-PL" altLang="pl-PL" sz="2000" b="1" i="1">
                <a:solidFill>
                  <a:srgbClr val="002060"/>
                </a:solidFill>
                <a:latin typeface="Times New Roman" pitchFamily="18" charset="0"/>
              </a:rPr>
              <a:t>  małoprądowe i wielkoprądowe</a:t>
            </a:r>
          </a:p>
        </p:txBody>
      </p:sp>
      <p:sp>
        <p:nvSpPr>
          <p:cNvPr id="27" name="Txt_Bezimp_pośr"/>
          <p:cNvSpPr>
            <a:spLocks noChangeArrowheads="1"/>
          </p:cNvSpPr>
          <p:nvPr/>
        </p:nvSpPr>
        <p:spPr bwMode="auto">
          <a:xfrm>
            <a:off x="3128237" y="2541011"/>
            <a:ext cx="32476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kumimoji="0" lang="pl-PL" altLang="pl-PL" sz="2000" b="1" i="1">
                <a:solidFill>
                  <a:srgbClr val="002060"/>
                </a:solidFill>
                <a:latin typeface="Times New Roman" pitchFamily="18" charset="0"/>
              </a:rPr>
              <a:t>  bezimpedancyjne i pośrednie</a:t>
            </a:r>
          </a:p>
        </p:txBody>
      </p:sp>
      <p:sp>
        <p:nvSpPr>
          <p:cNvPr id="30" name="Txt_Zew_Wew"/>
          <p:cNvSpPr>
            <a:spLocks noChangeArrowheads="1"/>
          </p:cNvSpPr>
          <p:nvPr/>
        </p:nvSpPr>
        <p:spPr bwMode="auto">
          <a:xfrm>
            <a:off x="3123475" y="2173007"/>
            <a:ext cx="28228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kumimoji="0" lang="pl-PL" altLang="pl-PL" sz="2000" b="1" i="1">
                <a:solidFill>
                  <a:srgbClr val="002060"/>
                </a:solidFill>
                <a:latin typeface="Times New Roman" pitchFamily="18" charset="0"/>
              </a:rPr>
              <a:t>  zewnętrzne i wewnętrzne</a:t>
            </a:r>
          </a:p>
        </p:txBody>
      </p:sp>
      <p:sp>
        <p:nvSpPr>
          <p:cNvPr id="28" name="Txt_Trw_Przem"/>
          <p:cNvSpPr>
            <a:spLocks noChangeArrowheads="1"/>
          </p:cNvSpPr>
          <p:nvPr/>
        </p:nvSpPr>
        <p:spPr bwMode="auto">
          <a:xfrm>
            <a:off x="3125062" y="1805003"/>
            <a:ext cx="24061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kumimoji="0" lang="pl-PL" altLang="pl-PL" sz="2000" b="1" i="1">
                <a:solidFill>
                  <a:srgbClr val="002060"/>
                </a:solidFill>
                <a:latin typeface="Times New Roman" pitchFamily="18" charset="0"/>
              </a:rPr>
              <a:t>  trwałe i przemijające</a:t>
            </a:r>
          </a:p>
        </p:txBody>
      </p:sp>
      <p:sp>
        <p:nvSpPr>
          <p:cNvPr id="24" name="Txt_Doz_BeZ"/>
          <p:cNvSpPr>
            <a:spLocks noChangeArrowheads="1"/>
          </p:cNvSpPr>
          <p:nvPr/>
        </p:nvSpPr>
        <p:spPr bwMode="auto">
          <a:xfrm>
            <a:off x="3129825" y="1436999"/>
            <a:ext cx="32172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kumimoji="0" lang="pl-PL" altLang="pl-PL" sz="2000" b="1" i="1">
                <a:solidFill>
                  <a:srgbClr val="002060"/>
                </a:solidFill>
                <a:latin typeface="Times New Roman" pitchFamily="18" charset="0"/>
              </a:rPr>
              <a:t>  doziemne i bez udziału ziemi</a:t>
            </a:r>
          </a:p>
        </p:txBody>
      </p:sp>
      <p:sp>
        <p:nvSpPr>
          <p:cNvPr id="11" name="Txt_Sym_Niesym"/>
          <p:cNvSpPr>
            <a:spLocks noChangeArrowheads="1"/>
          </p:cNvSpPr>
          <p:nvPr/>
        </p:nvSpPr>
        <p:spPr bwMode="auto">
          <a:xfrm>
            <a:off x="3126650" y="1068995"/>
            <a:ext cx="33021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kumimoji="0" lang="pl-PL" altLang="pl-PL" sz="2000" b="1" i="1">
                <a:solidFill>
                  <a:srgbClr val="002060"/>
                </a:solidFill>
                <a:latin typeface="Times New Roman" pitchFamily="18" charset="0"/>
              </a:rPr>
              <a:t>  symetryczne i niesymetryczne</a:t>
            </a:r>
          </a:p>
        </p:txBody>
      </p:sp>
      <p:sp>
        <p:nvSpPr>
          <p:cNvPr id="6" name="Txt_1.Typy"/>
          <p:cNvSpPr>
            <a:spLocks noChangeArrowheads="1"/>
          </p:cNvSpPr>
          <p:nvPr/>
        </p:nvSpPr>
        <p:spPr bwMode="auto">
          <a:xfrm>
            <a:off x="2764700" y="750888"/>
            <a:ext cx="15005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b="1" i="1">
                <a:solidFill>
                  <a:srgbClr val="333399"/>
                </a:solidFill>
                <a:latin typeface="Times New Roman" pitchFamily="18" charset="0"/>
              </a:rPr>
              <a:t>1. Typy zwarć </a:t>
            </a:r>
          </a:p>
        </p:txBody>
      </p:sp>
      <p:sp>
        <p:nvSpPr>
          <p:cNvPr id="7" name="Tytuł"/>
          <p:cNvSpPr txBox="1">
            <a:spLocks noChangeArrowheads="1"/>
          </p:cNvSpPr>
          <p:nvPr/>
        </p:nvSpPr>
        <p:spPr bwMode="auto">
          <a:xfrm>
            <a:off x="3776911" y="350679"/>
            <a:ext cx="14138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600" b="1" i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Rodzaje zwarć</a:t>
            </a:r>
          </a:p>
        </p:txBody>
      </p:sp>
    </p:spTree>
    <p:extLst>
      <p:ext uri="{BB962C8B-B14F-4D97-AF65-F5344CB8AC3E}">
        <p14:creationId xmlns:p14="http://schemas.microsoft.com/office/powerpoint/2010/main" val="179763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10" grpId="0"/>
      <p:bldP spid="9" grpId="0"/>
      <p:bldP spid="32" grpId="0"/>
      <p:bldP spid="27" grpId="0"/>
      <p:bldP spid="30" grpId="0"/>
      <p:bldP spid="28" grpId="0"/>
      <p:bldP spid="24" grpId="0"/>
      <p:bldP spid="11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ela KS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195466"/>
              </p:ext>
            </p:extLst>
          </p:nvPr>
        </p:nvGraphicFramePr>
        <p:xfrm>
          <a:off x="1457076" y="3482975"/>
          <a:ext cx="7291388" cy="2479678"/>
        </p:xfrm>
        <a:graphic>
          <a:graphicData uri="http://schemas.openxmlformats.org/drawingml/2006/table">
            <a:tbl>
              <a:tblPr/>
              <a:tblGrid>
                <a:gridCol w="1858963"/>
                <a:gridCol w="682625"/>
                <a:gridCol w="709612"/>
                <a:gridCol w="730250"/>
                <a:gridCol w="701675"/>
                <a:gridCol w="701675"/>
                <a:gridCol w="787400"/>
                <a:gridCol w="1119188"/>
              </a:tblGrid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Rodzaj zwarcia</a:t>
                      </a:r>
                      <a:endParaRPr kumimoji="0" lang="pl-PL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1994r.</a:t>
                      </a:r>
                      <a:endParaRPr kumimoji="0" lang="pl-PL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1995r.</a:t>
                      </a:r>
                      <a:endParaRPr kumimoji="0" lang="pl-PL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1996r.</a:t>
                      </a:r>
                      <a:endParaRPr kumimoji="0" lang="pl-PL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1997r.</a:t>
                      </a:r>
                      <a:endParaRPr kumimoji="0" lang="pl-PL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1998r.</a:t>
                      </a:r>
                      <a:endParaRPr kumimoji="0" lang="pl-PL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Razem</a:t>
                      </a:r>
                      <a:endParaRPr kumimoji="0" lang="pl-PL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Udział, %</a:t>
                      </a:r>
                      <a:endParaRPr kumimoji="0" lang="pl-PL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Jednofazowe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Dwufazowe z ziemią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Dwufazowe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Trójfazowe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Bez określenia faz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Razem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" name="Txt_Zwarcia_KSE"/>
          <p:cNvSpPr>
            <a:spLocks noChangeArrowheads="1"/>
          </p:cNvSpPr>
          <p:nvPr/>
        </p:nvSpPr>
        <p:spPr bwMode="auto">
          <a:xfrm>
            <a:off x="1923801" y="2936875"/>
            <a:ext cx="5938838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b="1" i="1">
                <a:solidFill>
                  <a:srgbClr val="333399"/>
                </a:solidFill>
                <a:latin typeface="Times New Roman" pitchFamily="18" charset="0"/>
              </a:rPr>
              <a:t>2. Liczba zwarć w sieciach 220kV i 400kV w KSE </a:t>
            </a:r>
          </a:p>
        </p:txBody>
      </p:sp>
      <p:graphicFrame>
        <p:nvGraphicFramePr>
          <p:cNvPr id="22" name="Tabela Statystyk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94797"/>
              </p:ext>
            </p:extLst>
          </p:nvPr>
        </p:nvGraphicFramePr>
        <p:xfrm>
          <a:off x="2673101" y="1087438"/>
          <a:ext cx="3276600" cy="1793875"/>
        </p:xfrm>
        <a:graphic>
          <a:graphicData uri="http://schemas.openxmlformats.org/drawingml/2006/table">
            <a:tbl>
              <a:tblPr/>
              <a:tblGrid>
                <a:gridCol w="2051050"/>
                <a:gridCol w="1225550"/>
              </a:tblGrid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Rodzaj zwarcia</a:t>
                      </a:r>
                      <a:endParaRPr kumimoji="0" lang="pl-PL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udział, %</a:t>
                      </a:r>
                      <a:endParaRPr kumimoji="0" lang="pl-PL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Jednofazowe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dwufazowe z ziemią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dwufazowe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trójfazowe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xt_1_Statystyka"/>
          <p:cNvSpPr>
            <a:spLocks noChangeArrowheads="1"/>
          </p:cNvSpPr>
          <p:nvPr/>
        </p:nvSpPr>
        <p:spPr bwMode="auto">
          <a:xfrm>
            <a:off x="1922214" y="601663"/>
            <a:ext cx="593883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b="1" i="1">
                <a:solidFill>
                  <a:srgbClr val="333399"/>
                </a:solidFill>
                <a:latin typeface="Times New Roman" pitchFamily="18" charset="0"/>
              </a:rPr>
              <a:t>1. Statystyka ogólna </a:t>
            </a:r>
          </a:p>
        </p:txBody>
      </p:sp>
      <p:sp>
        <p:nvSpPr>
          <p:cNvPr id="7" name="Tytuł"/>
          <p:cNvSpPr txBox="1">
            <a:spLocks noChangeArrowheads="1"/>
          </p:cNvSpPr>
          <p:nvPr/>
        </p:nvSpPr>
        <p:spPr bwMode="auto">
          <a:xfrm>
            <a:off x="3083612" y="296652"/>
            <a:ext cx="297677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600" b="1" i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Częstość występowania zwarć</a:t>
            </a:r>
          </a:p>
        </p:txBody>
      </p:sp>
    </p:spTree>
    <p:extLst>
      <p:ext uri="{BB962C8B-B14F-4D97-AF65-F5344CB8AC3E}">
        <p14:creationId xmlns:p14="http://schemas.microsoft.com/office/powerpoint/2010/main" val="182509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xt_10_Okr"/>
          <p:cNvSpPr>
            <a:spLocks noChangeArrowheads="1"/>
          </p:cNvSpPr>
          <p:nvPr/>
        </p:nvSpPr>
        <p:spPr bwMode="auto">
          <a:xfrm>
            <a:off x="2291320" y="5173451"/>
            <a:ext cx="51584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b="1" i="1">
                <a:solidFill>
                  <a:srgbClr val="333399"/>
                </a:solidFill>
                <a:latin typeface="Times New Roman" pitchFamily="18" charset="0"/>
              </a:rPr>
              <a:t>10. Określenie </a:t>
            </a:r>
            <a:r>
              <a:rPr kumimoji="0" lang="pl-PL" altLang="pl-PL" sz="2000" b="1" i="1" smtClean="0">
                <a:solidFill>
                  <a:srgbClr val="333399"/>
                </a:solidFill>
                <a:latin typeface="Times New Roman" pitchFamily="18" charset="0"/>
              </a:rPr>
              <a:t>oddziaływań </a:t>
            </a:r>
            <a:r>
              <a:rPr kumimoji="0" lang="pl-PL" altLang="pl-PL" sz="2000" b="1" i="1">
                <a:solidFill>
                  <a:srgbClr val="333399"/>
                </a:solidFill>
                <a:latin typeface="Times New Roman" pitchFamily="18" charset="0"/>
              </a:rPr>
              <a:t>na telekomunikację  </a:t>
            </a:r>
          </a:p>
        </p:txBody>
      </p:sp>
      <p:sp>
        <p:nvSpPr>
          <p:cNvPr id="13" name="Txt_9_Spr"/>
          <p:cNvSpPr>
            <a:spLocks noChangeArrowheads="1"/>
          </p:cNvSpPr>
          <p:nvPr/>
        </p:nvSpPr>
        <p:spPr bwMode="auto">
          <a:xfrm>
            <a:off x="2291320" y="4734320"/>
            <a:ext cx="52706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b="1" i="1">
                <a:solidFill>
                  <a:srgbClr val="333399"/>
                </a:solidFill>
                <a:latin typeface="Times New Roman" pitchFamily="18" charset="0"/>
              </a:rPr>
              <a:t>9. Sprawdzenie stabilności generatorów i systemu </a:t>
            </a:r>
          </a:p>
        </p:txBody>
      </p:sp>
      <p:sp>
        <p:nvSpPr>
          <p:cNvPr id="35" name="Txt_8_Z_Uz"/>
          <p:cNvSpPr>
            <a:spLocks noChangeArrowheads="1"/>
          </p:cNvSpPr>
          <p:nvPr/>
        </p:nvSpPr>
        <p:spPr bwMode="auto">
          <a:xfrm>
            <a:off x="2291320" y="4295188"/>
            <a:ext cx="44483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b="1" i="1">
                <a:solidFill>
                  <a:srgbClr val="333399"/>
                </a:solidFill>
                <a:latin typeface="Times New Roman" pitchFamily="18" charset="0"/>
              </a:rPr>
              <a:t>8. Zaprojektowanie uziemień ochronnych </a:t>
            </a:r>
          </a:p>
        </p:txBody>
      </p:sp>
      <p:sp>
        <p:nvSpPr>
          <p:cNvPr id="33" name="Txt_7_Wb_DŁ"/>
          <p:cNvSpPr>
            <a:spLocks noChangeArrowheads="1"/>
          </p:cNvSpPr>
          <p:nvPr/>
        </p:nvSpPr>
        <p:spPr bwMode="auto">
          <a:xfrm>
            <a:off x="2291320" y="3856056"/>
            <a:ext cx="34132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b="1" i="1">
                <a:solidFill>
                  <a:srgbClr val="333399"/>
                </a:solidFill>
                <a:latin typeface="Times New Roman" pitchFamily="18" charset="0"/>
              </a:rPr>
              <a:t>7. Wybór dławików </a:t>
            </a:r>
            <a:r>
              <a:rPr kumimoji="0" lang="pl-PL" altLang="pl-PL" sz="2000" b="1" i="1" smtClean="0">
                <a:solidFill>
                  <a:srgbClr val="333399"/>
                </a:solidFill>
                <a:latin typeface="Times New Roman" pitchFamily="18" charset="0"/>
              </a:rPr>
              <a:t>zwarciowych</a:t>
            </a:r>
            <a:endParaRPr kumimoji="0" lang="pl-PL" altLang="pl-PL" sz="2000" b="1" i="1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32" name="Txt_6_Z_Ukł_S"/>
          <p:cNvSpPr>
            <a:spLocks noChangeArrowheads="1"/>
          </p:cNvSpPr>
          <p:nvPr/>
        </p:nvSpPr>
        <p:spPr bwMode="auto">
          <a:xfrm>
            <a:off x="2291320" y="3416924"/>
            <a:ext cx="42639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b="1" i="1">
                <a:solidFill>
                  <a:srgbClr val="333399"/>
                </a:solidFill>
                <a:latin typeface="Times New Roman" pitchFamily="18" charset="0"/>
              </a:rPr>
              <a:t>6. Zaprojektowanie układów </a:t>
            </a:r>
            <a:r>
              <a:rPr kumimoji="0" lang="pl-PL" altLang="pl-PL" sz="2000" b="1" i="1" smtClean="0">
                <a:solidFill>
                  <a:srgbClr val="333399"/>
                </a:solidFill>
                <a:latin typeface="Times New Roman" pitchFamily="18" charset="0"/>
              </a:rPr>
              <a:t>sieciowych </a:t>
            </a:r>
            <a:endParaRPr kumimoji="0" lang="pl-PL" altLang="pl-PL" sz="2000" b="1" i="1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31" name="Txt_5_Z_Szyn"/>
          <p:cNvSpPr>
            <a:spLocks noChangeArrowheads="1"/>
          </p:cNvSpPr>
          <p:nvPr/>
        </p:nvSpPr>
        <p:spPr bwMode="auto">
          <a:xfrm>
            <a:off x="2291320" y="2977792"/>
            <a:ext cx="53283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b="1" i="1">
                <a:solidFill>
                  <a:srgbClr val="333399"/>
                </a:solidFill>
                <a:latin typeface="Times New Roman" pitchFamily="18" charset="0"/>
              </a:rPr>
              <a:t>5. Zaprojektowanie szyn w stacjach i rozdzielniach</a:t>
            </a:r>
          </a:p>
        </p:txBody>
      </p:sp>
      <p:sp>
        <p:nvSpPr>
          <p:cNvPr id="28" name="Txt_4_D_Przyrz"/>
          <p:cNvSpPr>
            <a:spLocks noChangeArrowheads="1"/>
          </p:cNvSpPr>
          <p:nvPr/>
        </p:nvSpPr>
        <p:spPr bwMode="auto">
          <a:xfrm>
            <a:off x="2291320" y="2538660"/>
            <a:ext cx="49035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b="1" i="1">
                <a:solidFill>
                  <a:srgbClr val="333399"/>
                </a:solidFill>
                <a:latin typeface="Times New Roman" pitchFamily="18" charset="0"/>
              </a:rPr>
              <a:t>4. Dobór przyrządów i urządzeń elektrycznych </a:t>
            </a:r>
          </a:p>
        </p:txBody>
      </p:sp>
      <p:sp>
        <p:nvSpPr>
          <p:cNvPr id="27" name="Txt_3_W_Prz_Kabli"/>
          <p:cNvSpPr>
            <a:spLocks noChangeArrowheads="1"/>
          </p:cNvSpPr>
          <p:nvPr/>
        </p:nvSpPr>
        <p:spPr bwMode="auto">
          <a:xfrm>
            <a:off x="2291320" y="2099528"/>
            <a:ext cx="39662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b="1" i="1">
                <a:solidFill>
                  <a:srgbClr val="333399"/>
                </a:solidFill>
                <a:latin typeface="Times New Roman" pitchFamily="18" charset="0"/>
              </a:rPr>
              <a:t>3. Wybór przekroju przewodów i kabli</a:t>
            </a:r>
          </a:p>
        </p:txBody>
      </p:sp>
      <p:sp>
        <p:nvSpPr>
          <p:cNvPr id="24" name="Txt_2_Z_Zab"/>
          <p:cNvSpPr>
            <a:spLocks noChangeArrowheads="1"/>
          </p:cNvSpPr>
          <p:nvPr/>
        </p:nvSpPr>
        <p:spPr bwMode="auto">
          <a:xfrm>
            <a:off x="2291320" y="1660396"/>
            <a:ext cx="49661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b="1" i="1">
                <a:solidFill>
                  <a:srgbClr val="333399"/>
                </a:solidFill>
                <a:latin typeface="Times New Roman" pitchFamily="18" charset="0"/>
              </a:rPr>
              <a:t>2. Zaprojektowanie i nastawienie zabezpieczeń </a:t>
            </a:r>
          </a:p>
        </p:txBody>
      </p:sp>
      <p:sp>
        <p:nvSpPr>
          <p:cNvPr id="6" name="Txt_1_D_Wył"/>
          <p:cNvSpPr>
            <a:spLocks noChangeArrowheads="1"/>
          </p:cNvSpPr>
          <p:nvPr/>
        </p:nvSpPr>
        <p:spPr bwMode="auto">
          <a:xfrm>
            <a:off x="2291320" y="1221264"/>
            <a:ext cx="23291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b="1" i="1">
                <a:solidFill>
                  <a:srgbClr val="333399"/>
                </a:solidFill>
                <a:latin typeface="Times New Roman" pitchFamily="18" charset="0"/>
              </a:rPr>
              <a:t>1. Dobór wyłączników</a:t>
            </a:r>
          </a:p>
        </p:txBody>
      </p:sp>
      <p:sp>
        <p:nvSpPr>
          <p:cNvPr id="7" name="Tytuł"/>
          <p:cNvSpPr txBox="1">
            <a:spLocks noChangeArrowheads="1"/>
          </p:cNvSpPr>
          <p:nvPr/>
        </p:nvSpPr>
        <p:spPr bwMode="auto">
          <a:xfrm>
            <a:off x="3254332" y="548680"/>
            <a:ext cx="263533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600" b="1" i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Cele obliczeń zwarciowych</a:t>
            </a:r>
          </a:p>
        </p:txBody>
      </p:sp>
    </p:spTree>
    <p:extLst>
      <p:ext uri="{BB962C8B-B14F-4D97-AF65-F5344CB8AC3E}">
        <p14:creationId xmlns:p14="http://schemas.microsoft.com/office/powerpoint/2010/main" val="197129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35" grpId="0"/>
      <p:bldP spid="33" grpId="0"/>
      <p:bldP spid="32" grpId="0"/>
      <p:bldP spid="31" grpId="0"/>
      <p:bldP spid="28" grpId="0"/>
      <p:bldP spid="27" grpId="0"/>
      <p:bldP spid="2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1" name="XG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09869"/>
              </p:ext>
            </p:extLst>
          </p:nvPr>
        </p:nvGraphicFramePr>
        <p:xfrm>
          <a:off x="2740335" y="5517232"/>
          <a:ext cx="237172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" name="Równanie" r:id="rId3" imgW="1943100" imgH="368300" progId="Equation.3">
                  <p:embed/>
                </p:oleObj>
              </mc:Choice>
              <mc:Fallback>
                <p:oleObj name="Równanie" r:id="rId3" imgW="19431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0335" y="5517232"/>
                        <a:ext cx="237172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Z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937334"/>
              </p:ext>
            </p:extLst>
          </p:nvPr>
        </p:nvGraphicFramePr>
        <p:xfrm>
          <a:off x="2057288" y="5085184"/>
          <a:ext cx="4452937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" name="Równanie" r:id="rId5" imgW="4152900" imgH="330200" progId="Equation.3">
                  <p:embed/>
                </p:oleObj>
              </mc:Choice>
              <mc:Fallback>
                <p:oleObj name="Równanie" r:id="rId5" imgW="41529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288" y="5085184"/>
                        <a:ext cx="4452937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i(t)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920660"/>
              </p:ext>
            </p:extLst>
          </p:nvPr>
        </p:nvGraphicFramePr>
        <p:xfrm>
          <a:off x="2861853" y="4143747"/>
          <a:ext cx="3762375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" name="Równanie" r:id="rId7" imgW="3492500" imgH="850900" progId="Equation.3">
                  <p:embed/>
                </p:oleObj>
              </mc:Choice>
              <mc:Fallback>
                <p:oleObj name="Równanie" r:id="rId7" imgW="3492500" imgH="850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1853" y="4143747"/>
                        <a:ext cx="3762375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Ldi/dt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006986"/>
              </p:ext>
            </p:extLst>
          </p:nvPr>
        </p:nvGraphicFramePr>
        <p:xfrm>
          <a:off x="4804568" y="3598230"/>
          <a:ext cx="2071688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" name="Równanie" r:id="rId9" imgW="1917700" imgH="469900" progId="Equation.3">
                  <p:embed/>
                </p:oleObj>
              </mc:Choice>
              <mc:Fallback>
                <p:oleObj name="Równanie" r:id="rId9" imgW="19177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4568" y="3598230"/>
                        <a:ext cx="2071688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" name="e(t)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846616"/>
              </p:ext>
            </p:extLst>
          </p:nvPr>
        </p:nvGraphicFramePr>
        <p:xfrm>
          <a:off x="2812256" y="3626805"/>
          <a:ext cx="1643062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" name="Równanie" r:id="rId11" imgW="1524000" imgH="469900" progId="Equation.3">
                  <p:embed/>
                </p:oleObj>
              </mc:Choice>
              <mc:Fallback>
                <p:oleObj name="Równanie" r:id="rId11" imgW="15240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2256" y="3626805"/>
                        <a:ext cx="1643062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6" name="Txt_3_Prz"/>
          <p:cNvSpPr>
            <a:spLocks noChangeArrowheads="1"/>
          </p:cNvSpPr>
          <p:nvPr/>
        </p:nvSpPr>
        <p:spPr bwMode="auto">
          <a:xfrm>
            <a:off x="2349221" y="3248980"/>
            <a:ext cx="133530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>
                <a:solidFill>
                  <a:srgbClr val="333399"/>
                </a:solidFill>
                <a:latin typeface="Times New Roman" pitchFamily="18" charset="0"/>
              </a:rPr>
              <a:t>Przebieg prądu </a:t>
            </a:r>
          </a:p>
        </p:txBody>
      </p:sp>
      <p:grpSp>
        <p:nvGrpSpPr>
          <p:cNvPr id="2" name="Sch_zast"/>
          <p:cNvGrpSpPr>
            <a:grpSpLocks noChangeAspect="1"/>
          </p:cNvGrpSpPr>
          <p:nvPr/>
        </p:nvGrpSpPr>
        <p:grpSpPr bwMode="auto">
          <a:xfrm>
            <a:off x="2636639" y="1952836"/>
            <a:ext cx="4125913" cy="1267133"/>
            <a:chOff x="1794" y="4669"/>
            <a:chExt cx="6498" cy="1996"/>
          </a:xfrm>
        </p:grpSpPr>
        <p:sp>
          <p:nvSpPr>
            <p:cNvPr id="20513" name="AutoShape 106"/>
            <p:cNvSpPr>
              <a:spLocks noChangeAspect="1" noChangeArrowheads="1" noTextEdit="1"/>
            </p:cNvSpPr>
            <p:nvPr/>
          </p:nvSpPr>
          <p:spPr bwMode="auto">
            <a:xfrm>
              <a:off x="1794" y="4727"/>
              <a:ext cx="6498" cy="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grpSp>
          <p:nvGrpSpPr>
            <p:cNvPr id="20514" name="Group 102"/>
            <p:cNvGrpSpPr>
              <a:grpSpLocks/>
            </p:cNvGrpSpPr>
            <p:nvPr/>
          </p:nvGrpSpPr>
          <p:grpSpPr bwMode="auto">
            <a:xfrm>
              <a:off x="7494" y="5183"/>
              <a:ext cx="342" cy="1369"/>
              <a:chOff x="7722" y="5183"/>
              <a:chExt cx="342" cy="1369"/>
            </a:xfrm>
          </p:grpSpPr>
          <p:cxnSp>
            <p:nvCxnSpPr>
              <p:cNvPr id="20547" name="AutoShape 105"/>
              <p:cNvCxnSpPr>
                <a:cxnSpLocks noChangeShapeType="1"/>
              </p:cNvCxnSpPr>
              <p:nvPr/>
            </p:nvCxnSpPr>
            <p:spPr bwMode="auto">
              <a:xfrm flipH="1">
                <a:off x="7722" y="5183"/>
                <a:ext cx="342" cy="684"/>
              </a:xfrm>
              <a:prstGeom prst="straightConnector1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48" name="AutoShape 104"/>
              <p:cNvCxnSpPr>
                <a:cxnSpLocks noChangeShapeType="1"/>
              </p:cNvCxnSpPr>
              <p:nvPr/>
            </p:nvCxnSpPr>
            <p:spPr bwMode="auto">
              <a:xfrm flipV="1">
                <a:off x="7722" y="5639"/>
                <a:ext cx="342" cy="228"/>
              </a:xfrm>
              <a:prstGeom prst="straightConnector1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49" name="AutoShape 103"/>
              <p:cNvCxnSpPr>
                <a:cxnSpLocks noChangeShapeType="1"/>
              </p:cNvCxnSpPr>
              <p:nvPr/>
            </p:nvCxnSpPr>
            <p:spPr bwMode="auto">
              <a:xfrm flipH="1">
                <a:off x="7722" y="5639"/>
                <a:ext cx="342" cy="913"/>
              </a:xfrm>
              <a:prstGeom prst="straightConnector1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0515" name="AutoShape 101"/>
            <p:cNvCxnSpPr>
              <a:cxnSpLocks noChangeShapeType="1"/>
            </p:cNvCxnSpPr>
            <p:nvPr/>
          </p:nvCxnSpPr>
          <p:spPr bwMode="auto">
            <a:xfrm>
              <a:off x="3471" y="5183"/>
              <a:ext cx="453" cy="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0516" name="Group 96"/>
            <p:cNvGrpSpPr>
              <a:grpSpLocks/>
            </p:cNvGrpSpPr>
            <p:nvPr/>
          </p:nvGrpSpPr>
          <p:grpSpPr bwMode="auto">
            <a:xfrm>
              <a:off x="2556" y="5012"/>
              <a:ext cx="912" cy="170"/>
              <a:chOff x="3297" y="5048"/>
              <a:chExt cx="912" cy="170"/>
            </a:xfrm>
          </p:grpSpPr>
          <p:sp>
            <p:nvSpPr>
              <p:cNvPr id="20543" name="Arc 100"/>
              <p:cNvSpPr>
                <a:spLocks/>
              </p:cNvSpPr>
              <p:nvPr/>
            </p:nvSpPr>
            <p:spPr bwMode="auto">
              <a:xfrm>
                <a:off x="3297" y="5048"/>
                <a:ext cx="228" cy="170"/>
              </a:xfrm>
              <a:custGeom>
                <a:avLst/>
                <a:gdLst>
                  <a:gd name="T0" fmla="*/ 0 w 43200"/>
                  <a:gd name="T1" fmla="*/ 0 h 25137"/>
                  <a:gd name="T2" fmla="*/ 0 w 43200"/>
                  <a:gd name="T3" fmla="*/ 0 h 25137"/>
                  <a:gd name="T4" fmla="*/ 0 w 43200"/>
                  <a:gd name="T5" fmla="*/ 0 h 2513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5137"/>
                  <a:gd name="T11" fmla="*/ 43200 w 43200"/>
                  <a:gd name="T12" fmla="*/ 25137 h 251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5137" fill="none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</a:path>
                  <a:path w="43200" h="25137" stroke="0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  <a:lnTo>
                      <a:pt x="21600" y="21600"/>
                    </a:lnTo>
                    <a:lnTo>
                      <a:pt x="291" y="25136"/>
                    </a:lnTo>
                    <a:close/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0544" name="Arc 99"/>
              <p:cNvSpPr>
                <a:spLocks/>
              </p:cNvSpPr>
              <p:nvPr/>
            </p:nvSpPr>
            <p:spPr bwMode="auto">
              <a:xfrm>
                <a:off x="3537" y="5048"/>
                <a:ext cx="228" cy="170"/>
              </a:xfrm>
              <a:custGeom>
                <a:avLst/>
                <a:gdLst>
                  <a:gd name="T0" fmla="*/ 0 w 43200"/>
                  <a:gd name="T1" fmla="*/ 0 h 25137"/>
                  <a:gd name="T2" fmla="*/ 0 w 43200"/>
                  <a:gd name="T3" fmla="*/ 0 h 25137"/>
                  <a:gd name="T4" fmla="*/ 0 w 43200"/>
                  <a:gd name="T5" fmla="*/ 0 h 2513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5137"/>
                  <a:gd name="T11" fmla="*/ 43200 w 43200"/>
                  <a:gd name="T12" fmla="*/ 25137 h 251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5137" fill="none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</a:path>
                  <a:path w="43200" h="25137" stroke="0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  <a:lnTo>
                      <a:pt x="21600" y="21600"/>
                    </a:lnTo>
                    <a:lnTo>
                      <a:pt x="291" y="25136"/>
                    </a:lnTo>
                    <a:close/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0545" name="Arc 98"/>
              <p:cNvSpPr>
                <a:spLocks/>
              </p:cNvSpPr>
              <p:nvPr/>
            </p:nvSpPr>
            <p:spPr bwMode="auto">
              <a:xfrm>
                <a:off x="3753" y="5048"/>
                <a:ext cx="228" cy="170"/>
              </a:xfrm>
              <a:custGeom>
                <a:avLst/>
                <a:gdLst>
                  <a:gd name="T0" fmla="*/ 0 w 43200"/>
                  <a:gd name="T1" fmla="*/ 0 h 25137"/>
                  <a:gd name="T2" fmla="*/ 0 w 43200"/>
                  <a:gd name="T3" fmla="*/ 0 h 25137"/>
                  <a:gd name="T4" fmla="*/ 0 w 43200"/>
                  <a:gd name="T5" fmla="*/ 0 h 2513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5137"/>
                  <a:gd name="T11" fmla="*/ 43200 w 43200"/>
                  <a:gd name="T12" fmla="*/ 25137 h 251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5137" fill="none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</a:path>
                  <a:path w="43200" h="25137" stroke="0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  <a:lnTo>
                      <a:pt x="21600" y="21600"/>
                    </a:lnTo>
                    <a:lnTo>
                      <a:pt x="291" y="25136"/>
                    </a:lnTo>
                    <a:close/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0546" name="Arc 97"/>
              <p:cNvSpPr>
                <a:spLocks/>
              </p:cNvSpPr>
              <p:nvPr/>
            </p:nvSpPr>
            <p:spPr bwMode="auto">
              <a:xfrm>
                <a:off x="3981" y="5048"/>
                <a:ext cx="228" cy="170"/>
              </a:xfrm>
              <a:custGeom>
                <a:avLst/>
                <a:gdLst>
                  <a:gd name="T0" fmla="*/ 0 w 43200"/>
                  <a:gd name="T1" fmla="*/ 0 h 25137"/>
                  <a:gd name="T2" fmla="*/ 0 w 43200"/>
                  <a:gd name="T3" fmla="*/ 0 h 25137"/>
                  <a:gd name="T4" fmla="*/ 0 w 43200"/>
                  <a:gd name="T5" fmla="*/ 0 h 2513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5137"/>
                  <a:gd name="T11" fmla="*/ 43200 w 43200"/>
                  <a:gd name="T12" fmla="*/ 25137 h 251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5137" fill="none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</a:path>
                  <a:path w="43200" h="25137" stroke="0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  <a:lnTo>
                      <a:pt x="21600" y="21600"/>
                    </a:lnTo>
                    <a:lnTo>
                      <a:pt x="291" y="25136"/>
                    </a:lnTo>
                    <a:close/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cxnSp>
          <p:nvCxnSpPr>
            <p:cNvPr id="20517" name="AutoShape 95"/>
            <p:cNvCxnSpPr>
              <a:cxnSpLocks noChangeShapeType="1"/>
            </p:cNvCxnSpPr>
            <p:nvPr/>
          </p:nvCxnSpPr>
          <p:spPr bwMode="auto">
            <a:xfrm>
              <a:off x="2043" y="5183"/>
              <a:ext cx="515" cy="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8" name="AutoShape 94"/>
            <p:cNvCxnSpPr>
              <a:cxnSpLocks noChangeShapeType="1"/>
            </p:cNvCxnSpPr>
            <p:nvPr/>
          </p:nvCxnSpPr>
          <p:spPr bwMode="auto">
            <a:xfrm>
              <a:off x="4839" y="5182"/>
              <a:ext cx="453" cy="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0519" name="Group 89"/>
            <p:cNvGrpSpPr>
              <a:grpSpLocks/>
            </p:cNvGrpSpPr>
            <p:nvPr/>
          </p:nvGrpSpPr>
          <p:grpSpPr bwMode="auto">
            <a:xfrm>
              <a:off x="3924" y="5013"/>
              <a:ext cx="912" cy="170"/>
              <a:chOff x="3297" y="5048"/>
              <a:chExt cx="912" cy="170"/>
            </a:xfrm>
          </p:grpSpPr>
          <p:sp>
            <p:nvSpPr>
              <p:cNvPr id="20539" name="Arc 93"/>
              <p:cNvSpPr>
                <a:spLocks/>
              </p:cNvSpPr>
              <p:nvPr/>
            </p:nvSpPr>
            <p:spPr bwMode="auto">
              <a:xfrm>
                <a:off x="3297" y="5048"/>
                <a:ext cx="228" cy="170"/>
              </a:xfrm>
              <a:custGeom>
                <a:avLst/>
                <a:gdLst>
                  <a:gd name="T0" fmla="*/ 0 w 43200"/>
                  <a:gd name="T1" fmla="*/ 0 h 25137"/>
                  <a:gd name="T2" fmla="*/ 0 w 43200"/>
                  <a:gd name="T3" fmla="*/ 0 h 25137"/>
                  <a:gd name="T4" fmla="*/ 0 w 43200"/>
                  <a:gd name="T5" fmla="*/ 0 h 2513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5137"/>
                  <a:gd name="T11" fmla="*/ 43200 w 43200"/>
                  <a:gd name="T12" fmla="*/ 25137 h 251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5137" fill="none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</a:path>
                  <a:path w="43200" h="25137" stroke="0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  <a:lnTo>
                      <a:pt x="21600" y="21600"/>
                    </a:lnTo>
                    <a:lnTo>
                      <a:pt x="291" y="25136"/>
                    </a:lnTo>
                    <a:close/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0540" name="Arc 92"/>
              <p:cNvSpPr>
                <a:spLocks/>
              </p:cNvSpPr>
              <p:nvPr/>
            </p:nvSpPr>
            <p:spPr bwMode="auto">
              <a:xfrm>
                <a:off x="3537" y="5048"/>
                <a:ext cx="228" cy="170"/>
              </a:xfrm>
              <a:custGeom>
                <a:avLst/>
                <a:gdLst>
                  <a:gd name="T0" fmla="*/ 0 w 43200"/>
                  <a:gd name="T1" fmla="*/ 0 h 25137"/>
                  <a:gd name="T2" fmla="*/ 0 w 43200"/>
                  <a:gd name="T3" fmla="*/ 0 h 25137"/>
                  <a:gd name="T4" fmla="*/ 0 w 43200"/>
                  <a:gd name="T5" fmla="*/ 0 h 2513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5137"/>
                  <a:gd name="T11" fmla="*/ 43200 w 43200"/>
                  <a:gd name="T12" fmla="*/ 25137 h 251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5137" fill="none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</a:path>
                  <a:path w="43200" h="25137" stroke="0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  <a:lnTo>
                      <a:pt x="21600" y="21600"/>
                    </a:lnTo>
                    <a:lnTo>
                      <a:pt x="291" y="25136"/>
                    </a:lnTo>
                    <a:close/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0541" name="Arc 91"/>
              <p:cNvSpPr>
                <a:spLocks/>
              </p:cNvSpPr>
              <p:nvPr/>
            </p:nvSpPr>
            <p:spPr bwMode="auto">
              <a:xfrm>
                <a:off x="3753" y="5048"/>
                <a:ext cx="228" cy="170"/>
              </a:xfrm>
              <a:custGeom>
                <a:avLst/>
                <a:gdLst>
                  <a:gd name="T0" fmla="*/ 0 w 43200"/>
                  <a:gd name="T1" fmla="*/ 0 h 25137"/>
                  <a:gd name="T2" fmla="*/ 0 w 43200"/>
                  <a:gd name="T3" fmla="*/ 0 h 25137"/>
                  <a:gd name="T4" fmla="*/ 0 w 43200"/>
                  <a:gd name="T5" fmla="*/ 0 h 2513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5137"/>
                  <a:gd name="T11" fmla="*/ 43200 w 43200"/>
                  <a:gd name="T12" fmla="*/ 25137 h 251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5137" fill="none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</a:path>
                  <a:path w="43200" h="25137" stroke="0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  <a:lnTo>
                      <a:pt x="21600" y="21600"/>
                    </a:lnTo>
                    <a:lnTo>
                      <a:pt x="291" y="25136"/>
                    </a:lnTo>
                    <a:close/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0542" name="Arc 90"/>
              <p:cNvSpPr>
                <a:spLocks/>
              </p:cNvSpPr>
              <p:nvPr/>
            </p:nvSpPr>
            <p:spPr bwMode="auto">
              <a:xfrm>
                <a:off x="3981" y="5048"/>
                <a:ext cx="228" cy="170"/>
              </a:xfrm>
              <a:custGeom>
                <a:avLst/>
                <a:gdLst>
                  <a:gd name="T0" fmla="*/ 0 w 43200"/>
                  <a:gd name="T1" fmla="*/ 0 h 25137"/>
                  <a:gd name="T2" fmla="*/ 0 w 43200"/>
                  <a:gd name="T3" fmla="*/ 0 h 25137"/>
                  <a:gd name="T4" fmla="*/ 0 w 43200"/>
                  <a:gd name="T5" fmla="*/ 0 h 2513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5137"/>
                  <a:gd name="T11" fmla="*/ 43200 w 43200"/>
                  <a:gd name="T12" fmla="*/ 25137 h 251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5137" fill="none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</a:path>
                  <a:path w="43200" h="25137" stroke="0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  <a:lnTo>
                      <a:pt x="21600" y="21600"/>
                    </a:lnTo>
                    <a:lnTo>
                      <a:pt x="291" y="25136"/>
                    </a:lnTo>
                    <a:close/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cxnSp>
          <p:nvCxnSpPr>
            <p:cNvPr id="20520" name="AutoShape 88"/>
            <p:cNvCxnSpPr>
              <a:cxnSpLocks noChangeShapeType="1"/>
            </p:cNvCxnSpPr>
            <p:nvPr/>
          </p:nvCxnSpPr>
          <p:spPr bwMode="auto">
            <a:xfrm>
              <a:off x="6207" y="5181"/>
              <a:ext cx="624" cy="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0521" name="Group 83"/>
            <p:cNvGrpSpPr>
              <a:grpSpLocks/>
            </p:cNvGrpSpPr>
            <p:nvPr/>
          </p:nvGrpSpPr>
          <p:grpSpPr bwMode="auto">
            <a:xfrm>
              <a:off x="5292" y="5012"/>
              <a:ext cx="912" cy="170"/>
              <a:chOff x="3297" y="5048"/>
              <a:chExt cx="912" cy="170"/>
            </a:xfrm>
          </p:grpSpPr>
          <p:sp>
            <p:nvSpPr>
              <p:cNvPr id="20535" name="Arc 87"/>
              <p:cNvSpPr>
                <a:spLocks/>
              </p:cNvSpPr>
              <p:nvPr/>
            </p:nvSpPr>
            <p:spPr bwMode="auto">
              <a:xfrm>
                <a:off x="3297" y="5048"/>
                <a:ext cx="228" cy="170"/>
              </a:xfrm>
              <a:custGeom>
                <a:avLst/>
                <a:gdLst>
                  <a:gd name="T0" fmla="*/ 0 w 43200"/>
                  <a:gd name="T1" fmla="*/ 0 h 25137"/>
                  <a:gd name="T2" fmla="*/ 0 w 43200"/>
                  <a:gd name="T3" fmla="*/ 0 h 25137"/>
                  <a:gd name="T4" fmla="*/ 0 w 43200"/>
                  <a:gd name="T5" fmla="*/ 0 h 2513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5137"/>
                  <a:gd name="T11" fmla="*/ 43200 w 43200"/>
                  <a:gd name="T12" fmla="*/ 25137 h 251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5137" fill="none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</a:path>
                  <a:path w="43200" h="25137" stroke="0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  <a:lnTo>
                      <a:pt x="21600" y="21600"/>
                    </a:lnTo>
                    <a:lnTo>
                      <a:pt x="291" y="25136"/>
                    </a:lnTo>
                    <a:close/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0536" name="Arc 86"/>
              <p:cNvSpPr>
                <a:spLocks/>
              </p:cNvSpPr>
              <p:nvPr/>
            </p:nvSpPr>
            <p:spPr bwMode="auto">
              <a:xfrm>
                <a:off x="3537" y="5048"/>
                <a:ext cx="228" cy="170"/>
              </a:xfrm>
              <a:custGeom>
                <a:avLst/>
                <a:gdLst>
                  <a:gd name="T0" fmla="*/ 0 w 43200"/>
                  <a:gd name="T1" fmla="*/ 0 h 25137"/>
                  <a:gd name="T2" fmla="*/ 0 w 43200"/>
                  <a:gd name="T3" fmla="*/ 0 h 25137"/>
                  <a:gd name="T4" fmla="*/ 0 w 43200"/>
                  <a:gd name="T5" fmla="*/ 0 h 2513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5137"/>
                  <a:gd name="T11" fmla="*/ 43200 w 43200"/>
                  <a:gd name="T12" fmla="*/ 25137 h 251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5137" fill="none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</a:path>
                  <a:path w="43200" h="25137" stroke="0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  <a:lnTo>
                      <a:pt x="21600" y="21600"/>
                    </a:lnTo>
                    <a:lnTo>
                      <a:pt x="291" y="25136"/>
                    </a:lnTo>
                    <a:close/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0537" name="Arc 85"/>
              <p:cNvSpPr>
                <a:spLocks/>
              </p:cNvSpPr>
              <p:nvPr/>
            </p:nvSpPr>
            <p:spPr bwMode="auto">
              <a:xfrm>
                <a:off x="3753" y="5048"/>
                <a:ext cx="228" cy="170"/>
              </a:xfrm>
              <a:custGeom>
                <a:avLst/>
                <a:gdLst>
                  <a:gd name="T0" fmla="*/ 0 w 43200"/>
                  <a:gd name="T1" fmla="*/ 0 h 25137"/>
                  <a:gd name="T2" fmla="*/ 0 w 43200"/>
                  <a:gd name="T3" fmla="*/ 0 h 25137"/>
                  <a:gd name="T4" fmla="*/ 0 w 43200"/>
                  <a:gd name="T5" fmla="*/ 0 h 2513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5137"/>
                  <a:gd name="T11" fmla="*/ 43200 w 43200"/>
                  <a:gd name="T12" fmla="*/ 25137 h 251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5137" fill="none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</a:path>
                  <a:path w="43200" h="25137" stroke="0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  <a:lnTo>
                      <a:pt x="21600" y="21600"/>
                    </a:lnTo>
                    <a:lnTo>
                      <a:pt x="291" y="25136"/>
                    </a:lnTo>
                    <a:close/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0538" name="Arc 84"/>
              <p:cNvSpPr>
                <a:spLocks/>
              </p:cNvSpPr>
              <p:nvPr/>
            </p:nvSpPr>
            <p:spPr bwMode="auto">
              <a:xfrm>
                <a:off x="3981" y="5048"/>
                <a:ext cx="228" cy="170"/>
              </a:xfrm>
              <a:custGeom>
                <a:avLst/>
                <a:gdLst>
                  <a:gd name="T0" fmla="*/ 0 w 43200"/>
                  <a:gd name="T1" fmla="*/ 0 h 25137"/>
                  <a:gd name="T2" fmla="*/ 0 w 43200"/>
                  <a:gd name="T3" fmla="*/ 0 h 25137"/>
                  <a:gd name="T4" fmla="*/ 0 w 43200"/>
                  <a:gd name="T5" fmla="*/ 0 h 2513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5137"/>
                  <a:gd name="T11" fmla="*/ 43200 w 43200"/>
                  <a:gd name="T12" fmla="*/ 25137 h 251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5137" fill="none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</a:path>
                  <a:path w="43200" h="25137" stroke="0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  <a:lnTo>
                      <a:pt x="21600" y="21600"/>
                    </a:lnTo>
                    <a:lnTo>
                      <a:pt x="291" y="25136"/>
                    </a:lnTo>
                    <a:close/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20522" name="Line 82"/>
            <p:cNvSpPr>
              <a:spLocks noChangeShapeType="1"/>
            </p:cNvSpPr>
            <p:nvPr/>
          </p:nvSpPr>
          <p:spPr bwMode="auto">
            <a:xfrm rot="16200000" flipH="1">
              <a:off x="4939" y="3654"/>
              <a:ext cx="1" cy="579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523" name="Oval 81"/>
            <p:cNvSpPr>
              <a:spLocks noChangeArrowheads="1"/>
            </p:cNvSpPr>
            <p:nvPr/>
          </p:nvSpPr>
          <p:spPr bwMode="auto">
            <a:xfrm>
              <a:off x="1872" y="5525"/>
              <a:ext cx="342" cy="341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cxnSp>
          <p:nvCxnSpPr>
            <p:cNvPr id="20524" name="AutoShape 80"/>
            <p:cNvCxnSpPr>
              <a:cxnSpLocks noChangeShapeType="1"/>
            </p:cNvCxnSpPr>
            <p:nvPr/>
          </p:nvCxnSpPr>
          <p:spPr bwMode="auto">
            <a:xfrm flipV="1">
              <a:off x="2043" y="5582"/>
              <a:ext cx="1" cy="22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25" name="AutoShape 79"/>
            <p:cNvCxnSpPr>
              <a:cxnSpLocks noChangeShapeType="1"/>
            </p:cNvCxnSpPr>
            <p:nvPr/>
          </p:nvCxnSpPr>
          <p:spPr bwMode="auto">
            <a:xfrm flipV="1">
              <a:off x="2043" y="5183"/>
              <a:ext cx="1" cy="342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26" name="AutoShape 78"/>
            <p:cNvCxnSpPr>
              <a:cxnSpLocks noChangeShapeType="1"/>
            </p:cNvCxnSpPr>
            <p:nvPr/>
          </p:nvCxnSpPr>
          <p:spPr bwMode="auto">
            <a:xfrm flipH="1" flipV="1">
              <a:off x="2043" y="5866"/>
              <a:ext cx="1" cy="685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27" name="Text Box 77"/>
            <p:cNvSpPr txBox="1">
              <a:spLocks noChangeArrowheads="1"/>
            </p:cNvSpPr>
            <p:nvPr/>
          </p:nvSpPr>
          <p:spPr bwMode="auto">
            <a:xfrm>
              <a:off x="2840" y="4677"/>
              <a:ext cx="27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G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0528" name="Text Box 76"/>
            <p:cNvSpPr txBox="1">
              <a:spLocks noChangeArrowheads="1"/>
            </p:cNvSpPr>
            <p:nvPr/>
          </p:nvSpPr>
          <p:spPr bwMode="auto">
            <a:xfrm>
              <a:off x="4265" y="4677"/>
              <a:ext cx="2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T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0529" name="Text Box 75"/>
            <p:cNvSpPr txBox="1">
              <a:spLocks noChangeArrowheads="1"/>
            </p:cNvSpPr>
            <p:nvPr/>
          </p:nvSpPr>
          <p:spPr bwMode="auto">
            <a:xfrm>
              <a:off x="5576" y="4669"/>
              <a:ext cx="2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L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0530" name="Text Box 74"/>
            <p:cNvSpPr txBox="1">
              <a:spLocks noChangeArrowheads="1"/>
            </p:cNvSpPr>
            <p:nvPr/>
          </p:nvSpPr>
          <p:spPr bwMode="auto">
            <a:xfrm>
              <a:off x="7779" y="5813"/>
              <a:ext cx="436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i(t)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0531" name="Text Box 73"/>
            <p:cNvSpPr txBox="1">
              <a:spLocks noChangeArrowheads="1"/>
            </p:cNvSpPr>
            <p:nvPr/>
          </p:nvSpPr>
          <p:spPr bwMode="auto">
            <a:xfrm>
              <a:off x="2264" y="5570"/>
              <a:ext cx="413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e(t)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0532" name="Rectangle 72"/>
            <p:cNvSpPr>
              <a:spLocks noChangeArrowheads="1"/>
            </p:cNvSpPr>
            <p:nvPr/>
          </p:nvSpPr>
          <p:spPr bwMode="auto">
            <a:xfrm>
              <a:off x="6810" y="5126"/>
              <a:ext cx="456" cy="11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cxnSp>
          <p:nvCxnSpPr>
            <p:cNvPr id="20533" name="AutoShape 71"/>
            <p:cNvCxnSpPr>
              <a:cxnSpLocks noChangeShapeType="1"/>
            </p:cNvCxnSpPr>
            <p:nvPr/>
          </p:nvCxnSpPr>
          <p:spPr bwMode="auto">
            <a:xfrm>
              <a:off x="7281" y="5183"/>
              <a:ext cx="669" cy="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34" name="Text Box 70"/>
            <p:cNvSpPr txBox="1">
              <a:spLocks noChangeArrowheads="1"/>
            </p:cNvSpPr>
            <p:nvPr/>
          </p:nvSpPr>
          <p:spPr bwMode="auto">
            <a:xfrm>
              <a:off x="7001" y="4733"/>
              <a:ext cx="16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</p:grpSp>
      <p:sp>
        <p:nvSpPr>
          <p:cNvPr id="235" name="Txt_2_Sch"/>
          <p:cNvSpPr>
            <a:spLocks noChangeArrowheads="1"/>
          </p:cNvSpPr>
          <p:nvPr/>
        </p:nvSpPr>
        <p:spPr bwMode="auto">
          <a:xfrm>
            <a:off x="2349221" y="1664804"/>
            <a:ext cx="15597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>
                <a:solidFill>
                  <a:srgbClr val="333399"/>
                </a:solidFill>
                <a:latin typeface="Times New Roman" pitchFamily="18" charset="0"/>
              </a:rPr>
              <a:t>Schemat zastępczy</a:t>
            </a:r>
          </a:p>
        </p:txBody>
      </p:sp>
      <p:grpSp>
        <p:nvGrpSpPr>
          <p:cNvPr id="7" name="Pr_ukł"/>
          <p:cNvGrpSpPr>
            <a:grpSpLocks noChangeAspect="1"/>
          </p:cNvGrpSpPr>
          <p:nvPr/>
        </p:nvGrpSpPr>
        <p:grpSpPr bwMode="auto">
          <a:xfrm>
            <a:off x="2677914" y="777875"/>
            <a:ext cx="3013075" cy="1171575"/>
            <a:chOff x="3733" y="5881"/>
            <a:chExt cx="4746" cy="1845"/>
          </a:xfrm>
        </p:grpSpPr>
        <p:sp>
          <p:nvSpPr>
            <p:cNvPr id="20494" name="AutoShape 181"/>
            <p:cNvSpPr>
              <a:spLocks noChangeAspect="1" noChangeArrowheads="1" noTextEdit="1"/>
            </p:cNvSpPr>
            <p:nvPr/>
          </p:nvSpPr>
          <p:spPr bwMode="auto">
            <a:xfrm>
              <a:off x="3733" y="5881"/>
              <a:ext cx="4746" cy="1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grpSp>
          <p:nvGrpSpPr>
            <p:cNvPr id="20495" name="Group 177"/>
            <p:cNvGrpSpPr>
              <a:grpSpLocks/>
            </p:cNvGrpSpPr>
            <p:nvPr/>
          </p:nvGrpSpPr>
          <p:grpSpPr bwMode="auto">
            <a:xfrm>
              <a:off x="3897" y="6414"/>
              <a:ext cx="342" cy="342"/>
              <a:chOff x="4788" y="8892"/>
              <a:chExt cx="342" cy="341"/>
            </a:xfrm>
          </p:grpSpPr>
          <p:sp>
            <p:nvSpPr>
              <p:cNvPr id="20510" name="Oval 180"/>
              <p:cNvSpPr>
                <a:spLocks noChangeArrowheads="1"/>
              </p:cNvSpPr>
              <p:nvPr/>
            </p:nvSpPr>
            <p:spPr bwMode="auto">
              <a:xfrm>
                <a:off x="4788" y="8892"/>
                <a:ext cx="342" cy="341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511" name="Arc 179"/>
              <p:cNvSpPr>
                <a:spLocks/>
              </p:cNvSpPr>
              <p:nvPr/>
            </p:nvSpPr>
            <p:spPr bwMode="auto">
              <a:xfrm flipH="1" flipV="1">
                <a:off x="4845" y="9063"/>
                <a:ext cx="114" cy="57"/>
              </a:xfrm>
              <a:custGeom>
                <a:avLst/>
                <a:gdLst>
                  <a:gd name="T0" fmla="*/ 0 w 43200"/>
                  <a:gd name="T1" fmla="*/ 0 h 22519"/>
                  <a:gd name="T2" fmla="*/ 0 w 43200"/>
                  <a:gd name="T3" fmla="*/ 0 h 22519"/>
                  <a:gd name="T4" fmla="*/ 0 w 43200"/>
                  <a:gd name="T5" fmla="*/ 0 h 22519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519"/>
                  <a:gd name="T11" fmla="*/ 43200 w 43200"/>
                  <a:gd name="T12" fmla="*/ 22519 h 225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519" fill="none" extrusionOk="0">
                    <a:moveTo>
                      <a:pt x="19" y="22519"/>
                    </a:moveTo>
                    <a:cubicBezTo>
                      <a:pt x="6" y="22212"/>
                      <a:pt x="0" y="2190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519" stroke="0" extrusionOk="0">
                    <a:moveTo>
                      <a:pt x="19" y="22519"/>
                    </a:moveTo>
                    <a:cubicBezTo>
                      <a:pt x="6" y="22212"/>
                      <a:pt x="0" y="2190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19" y="22519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0512" name="Arc 178"/>
              <p:cNvSpPr>
                <a:spLocks/>
              </p:cNvSpPr>
              <p:nvPr/>
            </p:nvSpPr>
            <p:spPr bwMode="auto">
              <a:xfrm flipH="1">
                <a:off x="4959" y="9006"/>
                <a:ext cx="114" cy="69"/>
              </a:xfrm>
              <a:custGeom>
                <a:avLst/>
                <a:gdLst>
                  <a:gd name="T0" fmla="*/ 0 w 43200"/>
                  <a:gd name="T1" fmla="*/ 0 h 22519"/>
                  <a:gd name="T2" fmla="*/ 0 w 43200"/>
                  <a:gd name="T3" fmla="*/ 0 h 22519"/>
                  <a:gd name="T4" fmla="*/ 0 w 43200"/>
                  <a:gd name="T5" fmla="*/ 0 h 22519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519"/>
                  <a:gd name="T11" fmla="*/ 43200 w 43200"/>
                  <a:gd name="T12" fmla="*/ 22519 h 225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519" fill="none" extrusionOk="0">
                    <a:moveTo>
                      <a:pt x="19" y="22519"/>
                    </a:moveTo>
                    <a:cubicBezTo>
                      <a:pt x="6" y="22212"/>
                      <a:pt x="0" y="2190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519" stroke="0" extrusionOk="0">
                    <a:moveTo>
                      <a:pt x="19" y="22519"/>
                    </a:moveTo>
                    <a:cubicBezTo>
                      <a:pt x="6" y="22212"/>
                      <a:pt x="0" y="2190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19" y="22519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20496" name="Oval 176"/>
            <p:cNvSpPr>
              <a:spLocks noChangeArrowheads="1"/>
            </p:cNvSpPr>
            <p:nvPr/>
          </p:nvSpPr>
          <p:spPr bwMode="auto">
            <a:xfrm>
              <a:off x="4638" y="6414"/>
              <a:ext cx="342" cy="342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20497" name="Oval 175"/>
            <p:cNvSpPr>
              <a:spLocks noChangeArrowheads="1"/>
            </p:cNvSpPr>
            <p:nvPr/>
          </p:nvSpPr>
          <p:spPr bwMode="auto">
            <a:xfrm>
              <a:off x="4809" y="6414"/>
              <a:ext cx="342" cy="342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20498" name="Line 174"/>
            <p:cNvSpPr>
              <a:spLocks noChangeShapeType="1"/>
            </p:cNvSpPr>
            <p:nvPr/>
          </p:nvSpPr>
          <p:spPr bwMode="auto">
            <a:xfrm>
              <a:off x="4239" y="6586"/>
              <a:ext cx="39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499" name="Line 173"/>
            <p:cNvSpPr>
              <a:spLocks noChangeShapeType="1"/>
            </p:cNvSpPr>
            <p:nvPr/>
          </p:nvSpPr>
          <p:spPr bwMode="auto">
            <a:xfrm>
              <a:off x="5151" y="6586"/>
              <a:ext cx="46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500" name="Line 172"/>
            <p:cNvSpPr>
              <a:spLocks noChangeShapeType="1"/>
            </p:cNvSpPr>
            <p:nvPr/>
          </p:nvSpPr>
          <p:spPr bwMode="auto">
            <a:xfrm rot="5400000">
              <a:off x="5386" y="6585"/>
              <a:ext cx="456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501" name="Line 171"/>
            <p:cNvSpPr>
              <a:spLocks noChangeShapeType="1"/>
            </p:cNvSpPr>
            <p:nvPr/>
          </p:nvSpPr>
          <p:spPr bwMode="auto">
            <a:xfrm rot="16200000" flipH="1">
              <a:off x="6980" y="5219"/>
              <a:ext cx="1" cy="273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502" name="Line 170"/>
            <p:cNvSpPr>
              <a:spLocks noChangeShapeType="1"/>
            </p:cNvSpPr>
            <p:nvPr/>
          </p:nvSpPr>
          <p:spPr bwMode="auto">
            <a:xfrm rot="5400000">
              <a:off x="8121" y="6585"/>
              <a:ext cx="456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grpSp>
          <p:nvGrpSpPr>
            <p:cNvPr id="20503" name="Group 166"/>
            <p:cNvGrpSpPr>
              <a:grpSpLocks/>
            </p:cNvGrpSpPr>
            <p:nvPr/>
          </p:nvGrpSpPr>
          <p:grpSpPr bwMode="auto">
            <a:xfrm>
              <a:off x="8006" y="6700"/>
              <a:ext cx="320" cy="1026"/>
              <a:chOff x="5919" y="4613"/>
              <a:chExt cx="320" cy="1026"/>
            </a:xfrm>
          </p:grpSpPr>
          <p:cxnSp>
            <p:nvCxnSpPr>
              <p:cNvPr id="20507" name="AutoShape 169"/>
              <p:cNvCxnSpPr>
                <a:cxnSpLocks noChangeShapeType="1"/>
              </p:cNvCxnSpPr>
              <p:nvPr/>
            </p:nvCxnSpPr>
            <p:spPr bwMode="auto">
              <a:xfrm flipH="1">
                <a:off x="5919" y="4613"/>
                <a:ext cx="320" cy="570"/>
              </a:xfrm>
              <a:prstGeom prst="straightConnector1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08" name="AutoShape 168"/>
              <p:cNvCxnSpPr>
                <a:cxnSpLocks noChangeShapeType="1"/>
              </p:cNvCxnSpPr>
              <p:nvPr/>
            </p:nvCxnSpPr>
            <p:spPr bwMode="auto">
              <a:xfrm flipV="1">
                <a:off x="5919" y="5069"/>
                <a:ext cx="285" cy="114"/>
              </a:xfrm>
              <a:prstGeom prst="straightConnector1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09" name="AutoShape 167"/>
              <p:cNvCxnSpPr>
                <a:cxnSpLocks noChangeShapeType="1"/>
              </p:cNvCxnSpPr>
              <p:nvPr/>
            </p:nvCxnSpPr>
            <p:spPr bwMode="auto">
              <a:xfrm flipH="1">
                <a:off x="5919" y="5069"/>
                <a:ext cx="285" cy="570"/>
              </a:xfrm>
              <a:prstGeom prst="straightConnector1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0504" name="Text Box 165"/>
            <p:cNvSpPr txBox="1">
              <a:spLocks noChangeArrowheads="1"/>
            </p:cNvSpPr>
            <p:nvPr/>
          </p:nvSpPr>
          <p:spPr bwMode="auto">
            <a:xfrm>
              <a:off x="3959" y="6107"/>
              <a:ext cx="18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>
                  <a:latin typeface="Times New Roman" pitchFamily="18" charset="0"/>
                  <a:cs typeface="Times New Roman" pitchFamily="18" charset="0"/>
                </a:rPr>
                <a:t>G</a:t>
              </a:r>
              <a:endParaRPr kumimoji="0" lang="en-US" altLang="pl-PL" sz="2400" b="1">
                <a:latin typeface="Times New Roman" pitchFamily="18" charset="0"/>
              </a:endParaRPr>
            </a:p>
          </p:txBody>
        </p:sp>
        <p:sp>
          <p:nvSpPr>
            <p:cNvPr id="20505" name="Text Box 164"/>
            <p:cNvSpPr txBox="1">
              <a:spLocks noChangeArrowheads="1"/>
            </p:cNvSpPr>
            <p:nvPr/>
          </p:nvSpPr>
          <p:spPr bwMode="auto">
            <a:xfrm>
              <a:off x="4780" y="6107"/>
              <a:ext cx="16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>
                  <a:latin typeface="Times New Roman" pitchFamily="18" charset="0"/>
                  <a:cs typeface="Times New Roman" pitchFamily="18" charset="0"/>
                </a:rPr>
                <a:t>T</a:t>
              </a:r>
              <a:endParaRPr kumimoji="0" lang="en-US" altLang="pl-PL" sz="2400" b="1">
                <a:latin typeface="Times New Roman" pitchFamily="18" charset="0"/>
              </a:endParaRPr>
            </a:p>
          </p:txBody>
        </p:sp>
        <p:sp>
          <p:nvSpPr>
            <p:cNvPr id="20506" name="Text Box 163"/>
            <p:cNvSpPr txBox="1">
              <a:spLocks noChangeArrowheads="1"/>
            </p:cNvSpPr>
            <p:nvPr/>
          </p:nvSpPr>
          <p:spPr bwMode="auto">
            <a:xfrm>
              <a:off x="6588" y="6196"/>
              <a:ext cx="16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>
                  <a:latin typeface="Times New Roman" pitchFamily="18" charset="0"/>
                  <a:cs typeface="Times New Roman" pitchFamily="18" charset="0"/>
                </a:rPr>
                <a:t>L</a:t>
              </a:r>
              <a:endParaRPr kumimoji="0" lang="en-US" altLang="pl-PL" sz="2400" b="1">
                <a:latin typeface="Times New Roman" pitchFamily="18" charset="0"/>
              </a:endParaRPr>
            </a:p>
          </p:txBody>
        </p:sp>
      </p:grpSp>
      <p:sp>
        <p:nvSpPr>
          <p:cNvPr id="25" name="Txt_1_Pr_ukł"/>
          <p:cNvSpPr>
            <a:spLocks noChangeArrowheads="1"/>
          </p:cNvSpPr>
          <p:nvPr/>
        </p:nvSpPr>
        <p:spPr bwMode="auto">
          <a:xfrm>
            <a:off x="2349221" y="626495"/>
            <a:ext cx="279884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>
                <a:solidFill>
                  <a:srgbClr val="333399"/>
                </a:solidFill>
                <a:latin typeface="Times New Roman" pitchFamily="18" charset="0"/>
              </a:rPr>
              <a:t>Prosty układ elektroenergetyczny</a:t>
            </a:r>
          </a:p>
        </p:txBody>
      </p:sp>
      <p:sp>
        <p:nvSpPr>
          <p:cNvPr id="14" name="Tytuł"/>
          <p:cNvSpPr txBox="1">
            <a:spLocks noChangeArrowheads="1"/>
          </p:cNvSpPr>
          <p:nvPr/>
        </p:nvSpPr>
        <p:spPr bwMode="auto">
          <a:xfrm>
            <a:off x="3186204" y="260648"/>
            <a:ext cx="277159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Stan nieustalony w obwodzie RL</a:t>
            </a:r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470371"/>
              </p:ext>
            </p:extLst>
          </p:nvPr>
        </p:nvGraphicFramePr>
        <p:xfrm>
          <a:off x="6768244" y="5157192"/>
          <a:ext cx="1128713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" name="Równanie" r:id="rId13" imgW="1054080" imgH="203040" progId="Equation.3">
                  <p:embed/>
                </p:oleObj>
              </mc:Choice>
              <mc:Fallback>
                <p:oleObj name="Równanie" r:id="rId13" imgW="1054080" imgH="203040" progId="Equation.3">
                  <p:embed/>
                  <p:pic>
                    <p:nvPicPr>
                      <p:cNvPr id="0" name="fi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8244" y="5157192"/>
                        <a:ext cx="1128713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249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 autoUpdateAnimBg="0"/>
      <p:bldP spid="235" grpId="0" autoUpdateAnimBg="0"/>
      <p:bldP spid="2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rzebieg" descr="Prąd_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996" y="512677"/>
            <a:ext cx="781050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Txt_Ik"/>
          <p:cNvSpPr>
            <a:spLocks noChangeArrowheads="1"/>
          </p:cNvSpPr>
          <p:nvPr/>
        </p:nvSpPr>
        <p:spPr bwMode="auto">
          <a:xfrm>
            <a:off x="1619250" y="5780293"/>
            <a:ext cx="25455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800" b="1" i="1">
                <a:solidFill>
                  <a:srgbClr val="002060"/>
                </a:solidFill>
                <a:latin typeface="Times New Roman" pitchFamily="18" charset="0"/>
              </a:rPr>
              <a:t>I</a:t>
            </a:r>
            <a:r>
              <a:rPr kumimoji="0" lang="pl-PL" altLang="pl-PL" sz="1800" b="1" i="1" baseline="-25000">
                <a:solidFill>
                  <a:srgbClr val="002060"/>
                </a:solidFill>
                <a:latin typeface="Times New Roman" pitchFamily="18" charset="0"/>
              </a:rPr>
              <a:t>k</a:t>
            </a:r>
            <a:r>
              <a:rPr kumimoji="0" lang="pl-PL" altLang="pl-PL" sz="1800" b="1" i="1">
                <a:solidFill>
                  <a:srgbClr val="002060"/>
                </a:solidFill>
                <a:latin typeface="Times New Roman" pitchFamily="18" charset="0"/>
              </a:rPr>
              <a:t> – ustalony  prąd zwarcia</a:t>
            </a:r>
          </a:p>
        </p:txBody>
      </p:sp>
      <p:sp>
        <p:nvSpPr>
          <p:cNvPr id="76" name="Txt_IDC"/>
          <p:cNvSpPr>
            <a:spLocks noChangeArrowheads="1"/>
          </p:cNvSpPr>
          <p:nvPr/>
        </p:nvSpPr>
        <p:spPr bwMode="auto">
          <a:xfrm>
            <a:off x="1619250" y="5362430"/>
            <a:ext cx="4156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800" b="1" i="1">
                <a:solidFill>
                  <a:srgbClr val="002060"/>
                </a:solidFill>
                <a:latin typeface="Times New Roman" pitchFamily="18" charset="0"/>
              </a:rPr>
              <a:t>i</a:t>
            </a:r>
            <a:r>
              <a:rPr kumimoji="0" lang="pl-PL" altLang="pl-PL" sz="1800" b="1" i="1" baseline="-25000">
                <a:solidFill>
                  <a:srgbClr val="002060"/>
                </a:solidFill>
                <a:latin typeface="Times New Roman" pitchFamily="18" charset="0"/>
              </a:rPr>
              <a:t>D.C</a:t>
            </a:r>
            <a:r>
              <a:rPr kumimoji="0" lang="pl-PL" altLang="pl-PL" sz="1800" b="1" i="1">
                <a:solidFill>
                  <a:srgbClr val="002060"/>
                </a:solidFill>
                <a:latin typeface="Times New Roman" pitchFamily="18" charset="0"/>
              </a:rPr>
              <a:t> – składowa aperiodyczna prądu zwarcia</a:t>
            </a:r>
          </a:p>
        </p:txBody>
      </p:sp>
      <p:sp>
        <p:nvSpPr>
          <p:cNvPr id="69" name="Txt_ip"/>
          <p:cNvSpPr>
            <a:spLocks noChangeArrowheads="1"/>
          </p:cNvSpPr>
          <p:nvPr/>
        </p:nvSpPr>
        <p:spPr bwMode="auto">
          <a:xfrm>
            <a:off x="1619250" y="4944567"/>
            <a:ext cx="16863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800" b="1" i="1">
                <a:solidFill>
                  <a:srgbClr val="002060"/>
                </a:solidFill>
                <a:latin typeface="Times New Roman" pitchFamily="18" charset="0"/>
              </a:rPr>
              <a:t>i</a:t>
            </a:r>
            <a:r>
              <a:rPr kumimoji="0" lang="pl-PL" altLang="pl-PL" sz="1800" b="1" i="1" baseline="-25000">
                <a:solidFill>
                  <a:srgbClr val="002060"/>
                </a:solidFill>
                <a:latin typeface="Times New Roman" pitchFamily="18" charset="0"/>
              </a:rPr>
              <a:t>p</a:t>
            </a:r>
            <a:r>
              <a:rPr kumimoji="0" lang="pl-PL" altLang="pl-PL" sz="1800" b="1" i="1">
                <a:solidFill>
                  <a:srgbClr val="002060"/>
                </a:solidFill>
                <a:latin typeface="Times New Roman" pitchFamily="18" charset="0"/>
              </a:rPr>
              <a:t> – prąd udarowy</a:t>
            </a:r>
          </a:p>
        </p:txBody>
      </p:sp>
      <p:graphicFrame>
        <p:nvGraphicFramePr>
          <p:cNvPr id="2" name="Sz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220478"/>
              </p:ext>
            </p:extLst>
          </p:nvPr>
        </p:nvGraphicFramePr>
        <p:xfrm>
          <a:off x="5004044" y="4509120"/>
          <a:ext cx="1131372" cy="307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Równanie" r:id="rId4" imgW="1028520" imgH="279360" progId="Equation.3">
                  <p:embed/>
                </p:oleObj>
              </mc:Choice>
              <mc:Fallback>
                <p:oleObj name="Równanie" r:id="rId4" imgW="1028520" imgH="279360" progId="Equation.3">
                  <p:embed/>
                  <p:pic>
                    <p:nvPicPr>
                      <p:cNvPr id="0" name="Ith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4" y="4509120"/>
                        <a:ext cx="1131372" cy="3072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xt_Sk&quot;"/>
          <p:cNvSpPr>
            <a:spLocks noChangeArrowheads="1"/>
          </p:cNvSpPr>
          <p:nvPr/>
        </p:nvSpPr>
        <p:spPr bwMode="auto">
          <a:xfrm>
            <a:off x="1619250" y="4526704"/>
            <a:ext cx="32573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800" b="1" i="1">
                <a:solidFill>
                  <a:srgbClr val="002060"/>
                </a:solidFill>
                <a:latin typeface="Times New Roman" pitchFamily="18" charset="0"/>
              </a:rPr>
              <a:t>S</a:t>
            </a:r>
            <a:r>
              <a:rPr kumimoji="0" lang="pl-PL" altLang="pl-PL" sz="1800" b="1" i="1" baseline="-25000">
                <a:solidFill>
                  <a:srgbClr val="002060"/>
                </a:solidFill>
                <a:latin typeface="Times New Roman" pitchFamily="18" charset="0"/>
              </a:rPr>
              <a:t>k</a:t>
            </a:r>
            <a:r>
              <a:rPr kumimoji="0" lang="pl-PL" altLang="pl-PL" sz="1800" b="1" i="1" baseline="30000">
                <a:solidFill>
                  <a:srgbClr val="002060"/>
                </a:solidFill>
                <a:latin typeface="Times New Roman" pitchFamily="18" charset="0"/>
              </a:rPr>
              <a:t>”</a:t>
            </a:r>
            <a:r>
              <a:rPr kumimoji="0" lang="pl-PL" altLang="pl-PL" sz="1800" b="1" i="1">
                <a:solidFill>
                  <a:srgbClr val="002060"/>
                </a:solidFill>
                <a:latin typeface="Times New Roman" pitchFamily="18" charset="0"/>
              </a:rPr>
              <a:t> – moc zwarciowa obliczeniowa</a:t>
            </a:r>
          </a:p>
        </p:txBody>
      </p:sp>
      <p:graphicFrame>
        <p:nvGraphicFramePr>
          <p:cNvPr id="2050" name="Ith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978011"/>
              </p:ext>
            </p:extLst>
          </p:nvPr>
        </p:nvGraphicFramePr>
        <p:xfrm>
          <a:off x="4788024" y="3930444"/>
          <a:ext cx="1452880" cy="614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Równanie" r:id="rId6" imgW="1320800" imgH="558800" progId="Equation.3">
                  <p:embed/>
                </p:oleObj>
              </mc:Choice>
              <mc:Fallback>
                <p:oleObj name="Równanie" r:id="rId6" imgW="13208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3930444"/>
                        <a:ext cx="1452880" cy="614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Txt_Ith"/>
          <p:cNvSpPr>
            <a:spLocks noChangeArrowheads="1"/>
          </p:cNvSpPr>
          <p:nvPr/>
        </p:nvSpPr>
        <p:spPr bwMode="auto">
          <a:xfrm>
            <a:off x="1619250" y="4108841"/>
            <a:ext cx="30072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800" b="1" i="1">
                <a:solidFill>
                  <a:srgbClr val="002060"/>
                </a:solidFill>
                <a:latin typeface="Times New Roman" pitchFamily="18" charset="0"/>
              </a:rPr>
              <a:t>I</a:t>
            </a:r>
            <a:r>
              <a:rPr kumimoji="0" lang="pl-PL" altLang="pl-PL" sz="1800" b="1" i="1" baseline="-25000">
                <a:solidFill>
                  <a:srgbClr val="002060"/>
                </a:solidFill>
                <a:latin typeface="Times New Roman" pitchFamily="18" charset="0"/>
              </a:rPr>
              <a:t>th</a:t>
            </a:r>
            <a:r>
              <a:rPr kumimoji="0" lang="pl-PL" altLang="pl-PL" sz="1800" b="1" i="1">
                <a:solidFill>
                  <a:srgbClr val="002060"/>
                </a:solidFill>
                <a:latin typeface="Times New Roman" pitchFamily="18" charset="0"/>
              </a:rPr>
              <a:t> – prąd cieplny (t sekundowy)</a:t>
            </a:r>
          </a:p>
        </p:txBody>
      </p:sp>
      <p:sp>
        <p:nvSpPr>
          <p:cNvPr id="75" name="Txt_IB"/>
          <p:cNvSpPr>
            <a:spLocks noChangeArrowheads="1"/>
          </p:cNvSpPr>
          <p:nvPr/>
        </p:nvSpPr>
        <p:spPr bwMode="auto">
          <a:xfrm>
            <a:off x="1619250" y="3690978"/>
            <a:ext cx="22121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800" b="1" i="1">
                <a:solidFill>
                  <a:srgbClr val="002060"/>
                </a:solidFill>
                <a:latin typeface="Times New Roman" pitchFamily="18" charset="0"/>
              </a:rPr>
              <a:t>I</a:t>
            </a:r>
            <a:r>
              <a:rPr kumimoji="0" lang="pl-PL" altLang="pl-PL" sz="1800" b="1" i="1" baseline="-25000">
                <a:solidFill>
                  <a:srgbClr val="002060"/>
                </a:solidFill>
                <a:latin typeface="Times New Roman" pitchFamily="18" charset="0"/>
              </a:rPr>
              <a:t>B</a:t>
            </a:r>
            <a:r>
              <a:rPr kumimoji="0" lang="pl-PL" altLang="pl-PL" sz="1800" b="1" i="1">
                <a:solidFill>
                  <a:srgbClr val="002060"/>
                </a:solidFill>
                <a:latin typeface="Times New Roman" pitchFamily="18" charset="0"/>
              </a:rPr>
              <a:t> – prąd wyłączeniowy</a:t>
            </a:r>
          </a:p>
        </p:txBody>
      </p:sp>
      <p:sp>
        <p:nvSpPr>
          <p:cNvPr id="71" name="Txt_Ik&quot;"/>
          <p:cNvSpPr>
            <a:spLocks noChangeArrowheads="1"/>
          </p:cNvSpPr>
          <p:nvPr/>
        </p:nvSpPr>
        <p:spPr bwMode="auto">
          <a:xfrm>
            <a:off x="1619250" y="3273115"/>
            <a:ext cx="28469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800" b="1" i="1">
                <a:solidFill>
                  <a:srgbClr val="002060"/>
                </a:solidFill>
                <a:latin typeface="Times New Roman" pitchFamily="18" charset="0"/>
              </a:rPr>
              <a:t>I</a:t>
            </a:r>
            <a:r>
              <a:rPr kumimoji="0" lang="pl-PL" altLang="pl-PL" sz="1800" b="1" i="1" baseline="-25000">
                <a:solidFill>
                  <a:srgbClr val="002060"/>
                </a:solidFill>
                <a:latin typeface="Times New Roman" pitchFamily="18" charset="0"/>
              </a:rPr>
              <a:t>k</a:t>
            </a:r>
            <a:r>
              <a:rPr kumimoji="0" lang="pl-PL" altLang="pl-PL" sz="1800" b="1" i="1" baseline="30000">
                <a:solidFill>
                  <a:srgbClr val="002060"/>
                </a:solidFill>
                <a:latin typeface="Times New Roman" pitchFamily="18" charset="0"/>
              </a:rPr>
              <a:t>”</a:t>
            </a:r>
            <a:r>
              <a:rPr kumimoji="0" lang="pl-PL" altLang="pl-PL" sz="1800" b="1" i="1">
                <a:solidFill>
                  <a:srgbClr val="002060"/>
                </a:solidFill>
                <a:latin typeface="Times New Roman" pitchFamily="18" charset="0"/>
              </a:rPr>
              <a:t> – początkowy prąd zwarcia</a:t>
            </a:r>
          </a:p>
        </p:txBody>
      </p:sp>
      <p:sp>
        <p:nvSpPr>
          <p:cNvPr id="72" name="Txt_1_Param"/>
          <p:cNvSpPr>
            <a:spLocks noChangeArrowheads="1"/>
          </p:cNvSpPr>
          <p:nvPr/>
        </p:nvSpPr>
        <p:spPr bwMode="auto">
          <a:xfrm>
            <a:off x="1281113" y="2888940"/>
            <a:ext cx="62004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800" b="1" i="1">
                <a:solidFill>
                  <a:srgbClr val="333399"/>
                </a:solidFill>
                <a:latin typeface="Times New Roman" pitchFamily="18" charset="0"/>
              </a:rPr>
              <a:t>Parametry charakterystyczne prądu zwarciowego wg. </a:t>
            </a:r>
            <a:r>
              <a:rPr kumimoji="0" lang="pl-PL" altLang="pl-PL" sz="1800" b="1" i="1" smtClean="0">
                <a:solidFill>
                  <a:srgbClr val="FF0000"/>
                </a:solidFill>
                <a:latin typeface="Times New Roman" pitchFamily="18" charset="0"/>
              </a:rPr>
              <a:t>EN </a:t>
            </a:r>
            <a:r>
              <a:rPr kumimoji="0" lang="pl-PL" altLang="pl-PL" sz="1800" b="1" i="1">
                <a:solidFill>
                  <a:srgbClr val="FF0000"/>
                </a:solidFill>
                <a:latin typeface="Times New Roman" pitchFamily="18" charset="0"/>
              </a:rPr>
              <a:t>60909</a:t>
            </a:r>
          </a:p>
        </p:txBody>
      </p:sp>
      <p:sp>
        <p:nvSpPr>
          <p:cNvPr id="14" name="Tytuł"/>
          <p:cNvSpPr txBox="1">
            <a:spLocks noChangeArrowheads="1"/>
          </p:cNvSpPr>
          <p:nvPr/>
        </p:nvSpPr>
        <p:spPr bwMode="auto">
          <a:xfrm>
            <a:off x="3343298" y="260648"/>
            <a:ext cx="245740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Przebieg prądu zwarciowego</a:t>
            </a:r>
          </a:p>
        </p:txBody>
      </p:sp>
    </p:spTree>
    <p:extLst>
      <p:ext uri="{BB962C8B-B14F-4D97-AF65-F5344CB8AC3E}">
        <p14:creationId xmlns:p14="http://schemas.microsoft.com/office/powerpoint/2010/main" val="162404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-0.16667 -0.2060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-1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6" grpId="0"/>
      <p:bldP spid="69" grpId="0"/>
      <p:bldP spid="73" grpId="0"/>
      <p:bldP spid="74" grpId="0"/>
      <p:bldP spid="75" grpId="0"/>
      <p:bldP spid="71" grpId="0"/>
      <p:bldP spid="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xt_7.Konfig"/>
          <p:cNvSpPr>
            <a:spLocks noChangeArrowheads="1"/>
          </p:cNvSpPr>
          <p:nvPr/>
        </p:nvSpPr>
        <p:spPr bwMode="auto">
          <a:xfrm>
            <a:off x="2142575" y="5029435"/>
            <a:ext cx="61314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b="1" i="1">
                <a:solidFill>
                  <a:srgbClr val="333399"/>
                </a:solidFill>
                <a:latin typeface="Times New Roman" pitchFamily="18" charset="0"/>
              </a:rPr>
              <a:t>7. Podczas zwarcia nie zachodzą zmiany konfiguracji sieci</a:t>
            </a:r>
          </a:p>
        </p:txBody>
      </p:sp>
      <p:sp>
        <p:nvSpPr>
          <p:cNvPr id="9" name="Txt_6.Sym"/>
          <p:cNvSpPr>
            <a:spLocks noChangeArrowheads="1"/>
          </p:cNvSpPr>
          <p:nvPr/>
        </p:nvSpPr>
        <p:spPr bwMode="auto">
          <a:xfrm>
            <a:off x="2142575" y="4450405"/>
            <a:ext cx="46374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b="1" i="1">
                <a:solidFill>
                  <a:srgbClr val="333399"/>
                </a:solidFill>
                <a:latin typeface="Times New Roman" pitchFamily="18" charset="0"/>
              </a:rPr>
              <a:t>6. Zakłada się symetrię układu trójfazowego</a:t>
            </a:r>
          </a:p>
        </p:txBody>
      </p:sp>
      <p:sp>
        <p:nvSpPr>
          <p:cNvPr id="31" name="Txt_5.Iobc"/>
          <p:cNvSpPr>
            <a:spLocks noChangeArrowheads="1"/>
          </p:cNvSpPr>
          <p:nvPr/>
        </p:nvSpPr>
        <p:spPr bwMode="auto">
          <a:xfrm>
            <a:off x="2142575" y="3871373"/>
            <a:ext cx="34929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b="1" i="1">
                <a:solidFill>
                  <a:srgbClr val="333399"/>
                </a:solidFill>
                <a:latin typeface="Times New Roman" pitchFamily="18" charset="0"/>
              </a:rPr>
              <a:t>5. Pomija się prądy obciążeniowe</a:t>
            </a:r>
          </a:p>
        </p:txBody>
      </p:sp>
      <p:sp>
        <p:nvSpPr>
          <p:cNvPr id="28" name="Txt_4.BC"/>
          <p:cNvSpPr>
            <a:spLocks noChangeArrowheads="1"/>
          </p:cNvSpPr>
          <p:nvPr/>
        </p:nvSpPr>
        <p:spPr bwMode="auto">
          <a:xfrm>
            <a:off x="2142575" y="3292341"/>
            <a:ext cx="59102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b="1" i="1">
                <a:solidFill>
                  <a:srgbClr val="333399"/>
                </a:solidFill>
                <a:latin typeface="Times New Roman" pitchFamily="18" charset="0"/>
              </a:rPr>
              <a:t>4. Pomija się prądy magnesujące i prądy ładowania linii</a:t>
            </a:r>
          </a:p>
        </p:txBody>
      </p:sp>
      <p:sp>
        <p:nvSpPr>
          <p:cNvPr id="27" name="Txt_3.R"/>
          <p:cNvSpPr>
            <a:spLocks noChangeArrowheads="1"/>
          </p:cNvSpPr>
          <p:nvPr/>
        </p:nvSpPr>
        <p:spPr bwMode="auto">
          <a:xfrm>
            <a:off x="2142575" y="2713309"/>
            <a:ext cx="40155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b="1" i="1">
                <a:solidFill>
                  <a:srgbClr val="333399"/>
                </a:solidFill>
                <a:latin typeface="Times New Roman" pitchFamily="18" charset="0"/>
              </a:rPr>
              <a:t>3. Pomija się rezystancje jeśli  R/X </a:t>
            </a:r>
            <a:r>
              <a:rPr kumimoji="0" lang="pl-PL" altLang="pl-PL" sz="2000" b="1" i="1">
                <a:solidFill>
                  <a:srgbClr val="333399"/>
                </a:solidFill>
                <a:latin typeface="Times New Roman" pitchFamily="18" charset="0"/>
                <a:sym typeface="Symbol" pitchFamily="18" charset="2"/>
              </a:rPr>
              <a:t> 3</a:t>
            </a:r>
            <a:endParaRPr kumimoji="0" lang="pl-PL" altLang="pl-PL" sz="2000" b="1" i="1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24" name="Txt_2.Przekł"/>
          <p:cNvSpPr>
            <a:spLocks noChangeArrowheads="1"/>
          </p:cNvSpPr>
          <p:nvPr/>
        </p:nvSpPr>
        <p:spPr bwMode="auto">
          <a:xfrm>
            <a:off x="2142575" y="2134277"/>
            <a:ext cx="54502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b="1" i="1">
                <a:solidFill>
                  <a:srgbClr val="333399"/>
                </a:solidFill>
                <a:latin typeface="Times New Roman" pitchFamily="18" charset="0"/>
              </a:rPr>
              <a:t>2. Przekładnie transformatorów  </a:t>
            </a:r>
            <a:r>
              <a:rPr kumimoji="0" lang="pl-PL" altLang="pl-PL" sz="2000" b="1" i="1">
                <a:solidFill>
                  <a:srgbClr val="333399"/>
                </a:solidFill>
                <a:latin typeface="Times New Roman" pitchFamily="18" charset="0"/>
                <a:sym typeface="Symbol" pitchFamily="18" charset="2"/>
              </a:rPr>
              <a:t>=U</a:t>
            </a:r>
            <a:r>
              <a:rPr kumimoji="0" lang="pl-PL" altLang="pl-PL" sz="2000" b="1" i="1" baseline="-25000">
                <a:solidFill>
                  <a:srgbClr val="333399"/>
                </a:solidFill>
                <a:latin typeface="Times New Roman" pitchFamily="18" charset="0"/>
                <a:sym typeface="Symbol" pitchFamily="18" charset="2"/>
              </a:rPr>
              <a:t>nsieci_1</a:t>
            </a:r>
            <a:r>
              <a:rPr kumimoji="0" lang="pl-PL" altLang="pl-PL" sz="2000" b="1" i="1">
                <a:solidFill>
                  <a:srgbClr val="333399"/>
                </a:solidFill>
                <a:latin typeface="Times New Roman" pitchFamily="18" charset="0"/>
                <a:sym typeface="Symbol" pitchFamily="18" charset="2"/>
              </a:rPr>
              <a:t> /U</a:t>
            </a:r>
            <a:r>
              <a:rPr kumimoji="0" lang="pl-PL" altLang="pl-PL" sz="2000" b="1" i="1" baseline="-25000">
                <a:solidFill>
                  <a:srgbClr val="333399"/>
                </a:solidFill>
                <a:latin typeface="Times New Roman" pitchFamily="18" charset="0"/>
                <a:sym typeface="Symbol" pitchFamily="18" charset="2"/>
              </a:rPr>
              <a:t>nsieci_2</a:t>
            </a:r>
            <a:endParaRPr kumimoji="0" lang="pl-PL" altLang="pl-PL" sz="2000" b="1" i="1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6" name="Txt_1.Napc"/>
          <p:cNvSpPr>
            <a:spLocks noChangeArrowheads="1"/>
          </p:cNvSpPr>
          <p:nvPr/>
        </p:nvSpPr>
        <p:spPr bwMode="auto">
          <a:xfrm>
            <a:off x="2142575" y="1555245"/>
            <a:ext cx="41517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b="1" i="1">
                <a:solidFill>
                  <a:srgbClr val="333399"/>
                </a:solidFill>
                <a:latin typeface="Times New Roman" pitchFamily="18" charset="0"/>
              </a:rPr>
              <a:t>1. Napięcia znamionowe  U=1,05 U</a:t>
            </a:r>
            <a:r>
              <a:rPr kumimoji="0" lang="pl-PL" altLang="pl-PL" sz="2000" b="1" i="1" baseline="-25000">
                <a:solidFill>
                  <a:srgbClr val="333399"/>
                </a:solidFill>
                <a:latin typeface="Times New Roman" pitchFamily="18" charset="0"/>
              </a:rPr>
              <a:t>nsieci</a:t>
            </a:r>
            <a:endParaRPr kumimoji="0" lang="pl-PL" altLang="pl-PL" sz="2000" b="1" i="1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7" name="Tytuł"/>
          <p:cNvSpPr txBox="1">
            <a:spLocks noChangeArrowheads="1"/>
          </p:cNvSpPr>
          <p:nvPr/>
        </p:nvSpPr>
        <p:spPr bwMode="auto">
          <a:xfrm>
            <a:off x="2499317" y="803731"/>
            <a:ext cx="414536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Założenia upraszczające obliczenia zwarciowych</a:t>
            </a:r>
          </a:p>
        </p:txBody>
      </p:sp>
    </p:spTree>
    <p:extLst>
      <p:ext uri="{BB962C8B-B14F-4D97-AF65-F5344CB8AC3E}">
        <p14:creationId xmlns:p14="http://schemas.microsoft.com/office/powerpoint/2010/main" val="397192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31" grpId="0"/>
      <p:bldP spid="28" grpId="0"/>
      <p:bldP spid="27" grpId="0"/>
      <p:bldP spid="24" grpId="0"/>
      <p:bldP spid="6" grpId="0"/>
    </p:bldLst>
  </p:timing>
</p:sld>
</file>

<file path=ppt/theme/theme1.xml><?xml version="1.0" encoding="utf-8"?>
<a:theme xmlns:a="http://schemas.openxmlformats.org/drawingml/2006/main" name="Karwia2006">
  <a:themeElements>
    <a:clrScheme name="Karwia200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rwia20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Karwia20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wia20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wia20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wia20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wia20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wia20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rwia20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rwia20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rwia20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rwia20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rwia20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rwia20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rojekt domyślny">
  <a:themeElements>
    <a:clrScheme name="2_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4163</TotalTime>
  <Words>2996</Words>
  <Application>Microsoft Office PowerPoint</Application>
  <PresentationFormat>Pokaz na ekranie (4:3)</PresentationFormat>
  <Paragraphs>855</Paragraphs>
  <Slides>33</Slides>
  <Notes>3</Notes>
  <HiddenSlides>0</HiddenSlides>
  <MMClips>0</MMClips>
  <ScaleCrop>false</ScaleCrop>
  <HeadingPairs>
    <vt:vector size="6" baseType="variant">
      <vt:variant>
        <vt:lpstr>Motyw</vt:lpstr>
      </vt:variant>
      <vt:variant>
        <vt:i4>2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6" baseType="lpstr">
      <vt:lpstr>Karwia2006</vt:lpstr>
      <vt:lpstr>2_Projekt domyślny</vt:lpstr>
      <vt:lpstr>Równanie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Warsztaty użytkowników programu PLANS</dc:title>
  <dc:creator>tmzdun</dc:creator>
  <cp:lastModifiedBy>ZZ</cp:lastModifiedBy>
  <cp:revision>271</cp:revision>
  <dcterms:created xsi:type="dcterms:W3CDTF">2004-09-15T07:26:02Z</dcterms:created>
  <dcterms:modified xsi:type="dcterms:W3CDTF">2020-12-18T14:37:36Z</dcterms:modified>
</cp:coreProperties>
</file>