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20"/>
  </p:notesMasterIdLst>
  <p:handoutMasterIdLst>
    <p:handoutMasterId r:id="rId21"/>
  </p:handoutMasterIdLst>
  <p:sldIdLst>
    <p:sldId id="303" r:id="rId3"/>
    <p:sldId id="318" r:id="rId4"/>
    <p:sldId id="327" r:id="rId5"/>
    <p:sldId id="330" r:id="rId6"/>
    <p:sldId id="321" r:id="rId7"/>
    <p:sldId id="322" r:id="rId8"/>
    <p:sldId id="323" r:id="rId9"/>
    <p:sldId id="324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17" r:id="rId1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D00"/>
    <a:srgbClr val="0070C0"/>
    <a:srgbClr val="00777A"/>
    <a:srgbClr val="000099"/>
    <a:srgbClr val="FF0000"/>
    <a:srgbClr val="006600"/>
    <a:srgbClr val="0000FF"/>
    <a:srgbClr val="003300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595" autoAdjust="0"/>
  </p:normalViewPr>
  <p:slideViewPr>
    <p:cSldViewPr snapToGrid="0">
      <p:cViewPr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0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672">
              <a:defRPr/>
            </a:pPr>
            <a:r>
              <a:rPr lang="pl-PL" smtClean="0"/>
              <a:t>AAB </a:t>
            </a:r>
            <a:r>
              <a:rPr lang="pl-PL" baseline="0" smtClean="0"/>
              <a:t>  review  1/89</a:t>
            </a:r>
            <a:endParaRPr lang="pl-PL" smtClean="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24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672">
              <a:defRPr/>
            </a:pPr>
            <a:r>
              <a:rPr lang="pl-PL" smtClean="0"/>
              <a:t>AAB </a:t>
            </a:r>
            <a:r>
              <a:rPr lang="pl-PL" baseline="0" smtClean="0"/>
              <a:t>  review  1/89</a:t>
            </a:r>
            <a:endParaRPr lang="pl-PL" smtClean="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24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672">
              <a:defRPr/>
            </a:pPr>
            <a:r>
              <a:rPr lang="pl-PL" smtClean="0"/>
              <a:t>AAB </a:t>
            </a:r>
            <a:r>
              <a:rPr lang="pl-PL" baseline="0" smtClean="0"/>
              <a:t>  review  1/89</a:t>
            </a:r>
            <a:endParaRPr lang="pl-PL" smtClean="0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24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DB2F-FD61-4A95-9DEF-2795120456E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0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0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4E31-F402-487C-88C3-CA3A17DB497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0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7420" indent="-27208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8340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3674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59010" indent="-2176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4346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29682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65018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0353" indent="-21766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53F3BA5-DE80-4AD4-9667-02BCCABBD2C9}" type="slidenum">
              <a:rPr kumimoji="0" lang="pl-PL" altLang="pl-PL" smtClean="0"/>
              <a:pPr>
                <a:spcBef>
                  <a:spcPct val="0"/>
                </a:spcBef>
              </a:pPr>
              <a:t>11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 K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Księżyk</a:t>
            </a: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 T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/17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043950" y="6396542"/>
            <a:ext cx="1607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Model</a:t>
            </a:r>
            <a:r>
              <a:rPr lang="pl-PL" sz="1600" b="1" i="1" kern="1200" baseline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 generatora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 smtClea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 smtClea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76424" y="2832546"/>
            <a:ext cx="29976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Model generatora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ówn_Nap_Prąd"/>
              <p:cNvSpPr txBox="1">
                <a:spLocks noChangeAspect="1"/>
              </p:cNvSpPr>
              <p:nvPr/>
            </p:nvSpPr>
            <p:spPr>
              <a:xfrm>
                <a:off x="1383203" y="4169692"/>
                <a:ext cx="3764877" cy="1676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     0 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0  </m:t>
                              </m:r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0 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 0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 0       0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Równ_Nap_Prą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03" y="4169692"/>
                <a:ext cx="3764877" cy="16767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6" name="Txt_Równ_U_I"/>
          <p:cNvSpPr>
            <a:spLocks noChangeArrowheads="1"/>
          </p:cNvSpPr>
          <p:nvPr/>
        </p:nvSpPr>
        <p:spPr bwMode="auto">
          <a:xfrm>
            <a:off x="1441316" y="3697306"/>
            <a:ext cx="3529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smtClean="0">
                <a:solidFill>
                  <a:srgbClr val="0000FF"/>
                </a:solidFill>
              </a:rPr>
              <a:t>Równania napięciowo prądowe Parka, Goriewa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p:grpSp>
        <p:nvGrpSpPr>
          <p:cNvPr id="448" name="Uzw_0_fikc"/>
          <p:cNvGrpSpPr/>
          <p:nvPr/>
        </p:nvGrpSpPr>
        <p:grpSpPr>
          <a:xfrm>
            <a:off x="6040422" y="5247219"/>
            <a:ext cx="376536" cy="325632"/>
            <a:chOff x="0" y="0"/>
            <a:chExt cx="376555" cy="325754"/>
          </a:xfrm>
        </p:grpSpPr>
        <p:sp>
          <p:nvSpPr>
            <p:cNvPr id="509" name="Pole tekstowe 2"/>
            <p:cNvSpPr txBox="1">
              <a:spLocks noChangeArrowheads="1"/>
            </p:cNvSpPr>
            <p:nvPr/>
          </p:nvSpPr>
          <p:spPr bwMode="auto">
            <a:xfrm>
              <a:off x="0" y="0"/>
              <a:ext cx="217170" cy="19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10" name="Uzwojenie"/>
            <p:cNvGrpSpPr/>
            <p:nvPr/>
          </p:nvGrpSpPr>
          <p:grpSpPr>
            <a:xfrm rot="8100000">
              <a:off x="114300" y="38099"/>
              <a:ext cx="262255" cy="287655"/>
              <a:chOff x="0" y="0"/>
              <a:chExt cx="260985" cy="289560"/>
            </a:xfrm>
          </p:grpSpPr>
          <p:grpSp>
            <p:nvGrpSpPr>
              <p:cNvPr id="511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516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517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18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512" name="Oval 44"/>
              <p:cNvSpPr>
                <a:spLocks noChangeArrowheads="1"/>
              </p:cNvSpPr>
              <p:nvPr/>
            </p:nvSpPr>
            <p:spPr bwMode="auto">
              <a:xfrm rot="5400000">
                <a:off x="0" y="254000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513" name="Łącznik prostoliniowy 512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Łącznik prostoliniowy 513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Oval 44"/>
              <p:cNvSpPr>
                <a:spLocks noChangeArrowheads="1"/>
              </p:cNvSpPr>
              <p:nvPr/>
            </p:nvSpPr>
            <p:spPr bwMode="auto">
              <a:xfrm rot="5400000">
                <a:off x="225425" y="250825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450" name="Uzw_q_fikc"/>
          <p:cNvGrpSpPr/>
          <p:nvPr/>
        </p:nvGrpSpPr>
        <p:grpSpPr>
          <a:xfrm>
            <a:off x="6186465" y="4358552"/>
            <a:ext cx="459082" cy="262157"/>
            <a:chOff x="0" y="0"/>
            <a:chExt cx="459105" cy="262255"/>
          </a:xfrm>
        </p:grpSpPr>
        <p:grpSp>
          <p:nvGrpSpPr>
            <p:cNvPr id="490" name="Uzwojenie"/>
            <p:cNvGrpSpPr/>
            <p:nvPr/>
          </p:nvGrpSpPr>
          <p:grpSpPr>
            <a:xfrm rot="5400000">
              <a:off x="184150" y="-12700"/>
              <a:ext cx="262255" cy="287655"/>
              <a:chOff x="0" y="0"/>
              <a:chExt cx="260985" cy="289560"/>
            </a:xfrm>
          </p:grpSpPr>
          <p:grpSp>
            <p:nvGrpSpPr>
              <p:cNvPr id="492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497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498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99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493" name="Oval 44"/>
              <p:cNvSpPr>
                <a:spLocks noChangeArrowheads="1"/>
              </p:cNvSpPr>
              <p:nvPr/>
            </p:nvSpPr>
            <p:spPr bwMode="auto">
              <a:xfrm rot="5400000">
                <a:off x="0" y="254000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94" name="Łącznik prostoliniowy 493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Łącznik prostoliniowy 494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6" name="Oval 44"/>
              <p:cNvSpPr>
                <a:spLocks noChangeArrowheads="1"/>
              </p:cNvSpPr>
              <p:nvPr/>
            </p:nvSpPr>
            <p:spPr bwMode="auto">
              <a:xfrm rot="5400000">
                <a:off x="225425" y="250825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491" name="Pole tekstowe 2"/>
            <p:cNvSpPr txBox="1">
              <a:spLocks noChangeArrowheads="1"/>
            </p:cNvSpPr>
            <p:nvPr/>
          </p:nvSpPr>
          <p:spPr bwMode="auto">
            <a:xfrm>
              <a:off x="0" y="44450"/>
              <a:ext cx="217659" cy="19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q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49" name="Uzw_Q_fikc"/>
          <p:cNvGrpSpPr/>
          <p:nvPr/>
        </p:nvGrpSpPr>
        <p:grpSpPr>
          <a:xfrm>
            <a:off x="6192815" y="4796537"/>
            <a:ext cx="457224" cy="262792"/>
            <a:chOff x="0" y="0"/>
            <a:chExt cx="457247" cy="262890"/>
          </a:xfrm>
        </p:grpSpPr>
        <p:cxnSp>
          <p:nvCxnSpPr>
            <p:cNvPr id="500" name="Łącznik prostoliniowy 499"/>
            <p:cNvCxnSpPr/>
            <p:nvPr/>
          </p:nvCxnSpPr>
          <p:spPr>
            <a:xfrm rot="5400000">
              <a:off x="88900" y="121285"/>
              <a:ext cx="24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1" name="Uzwojenie"/>
            <p:cNvGrpSpPr/>
            <p:nvPr/>
          </p:nvGrpSpPr>
          <p:grpSpPr>
            <a:xfrm rot="5400000">
              <a:off x="222250" y="635"/>
              <a:ext cx="222977" cy="247016"/>
              <a:chOff x="19050" y="0"/>
              <a:chExt cx="225425" cy="248920"/>
            </a:xfrm>
          </p:grpSpPr>
          <p:grpSp>
            <p:nvGrpSpPr>
              <p:cNvPr id="503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506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507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08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504" name="Łącznik prostoliniowy 503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Łącznik prostoliniowy 504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2" name="Pole tekstowe 2"/>
            <p:cNvSpPr txBox="1">
              <a:spLocks noChangeArrowheads="1"/>
            </p:cNvSpPr>
            <p:nvPr/>
          </p:nvSpPr>
          <p:spPr bwMode="auto">
            <a:xfrm>
              <a:off x="0" y="64135"/>
              <a:ext cx="245110" cy="19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Q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51" name="Uzw_d_fikc"/>
          <p:cNvGrpSpPr/>
          <p:nvPr/>
        </p:nvGrpSpPr>
        <p:grpSpPr>
          <a:xfrm>
            <a:off x="7704038" y="5196438"/>
            <a:ext cx="265416" cy="449436"/>
            <a:chOff x="-4445" y="0"/>
            <a:chExt cx="265430" cy="450519"/>
          </a:xfrm>
        </p:grpSpPr>
        <p:grpSp>
          <p:nvGrpSpPr>
            <p:cNvPr id="480" name="Uzwojenie"/>
            <p:cNvGrpSpPr/>
            <p:nvPr/>
          </p:nvGrpSpPr>
          <p:grpSpPr>
            <a:xfrm>
              <a:off x="0" y="0"/>
              <a:ext cx="260985" cy="289560"/>
              <a:chOff x="0" y="0"/>
              <a:chExt cx="260985" cy="289560"/>
            </a:xfrm>
          </p:grpSpPr>
          <p:grpSp>
            <p:nvGrpSpPr>
              <p:cNvPr id="482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487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488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89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483" name="Oval 44"/>
              <p:cNvSpPr>
                <a:spLocks noChangeArrowheads="1"/>
              </p:cNvSpPr>
              <p:nvPr/>
            </p:nvSpPr>
            <p:spPr bwMode="auto">
              <a:xfrm rot="5400000">
                <a:off x="0" y="254000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84" name="Łącznik prostoliniowy 483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Łącznik prostoliniowy 484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6" name="Oval 44"/>
              <p:cNvSpPr>
                <a:spLocks noChangeArrowheads="1"/>
              </p:cNvSpPr>
              <p:nvPr/>
            </p:nvSpPr>
            <p:spPr bwMode="auto">
              <a:xfrm rot="5400000">
                <a:off x="225425" y="250825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481" name="Pole tekstowe 2"/>
            <p:cNvSpPr txBox="1">
              <a:spLocks noChangeArrowheads="1"/>
            </p:cNvSpPr>
            <p:nvPr/>
          </p:nvSpPr>
          <p:spPr bwMode="auto">
            <a:xfrm>
              <a:off x="-4445" y="250724"/>
              <a:ext cx="217659" cy="19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52" name="Uzw_D_fikc"/>
          <p:cNvGrpSpPr/>
          <p:nvPr/>
        </p:nvGrpSpPr>
        <p:grpSpPr>
          <a:xfrm>
            <a:off x="7272260" y="5196438"/>
            <a:ext cx="257487" cy="465428"/>
            <a:chOff x="0" y="0"/>
            <a:chExt cx="257500" cy="465602"/>
          </a:xfrm>
        </p:grpSpPr>
        <p:cxnSp>
          <p:nvCxnSpPr>
            <p:cNvPr id="471" name="Łącznik prostoliniowy 470"/>
            <p:cNvCxnSpPr/>
            <p:nvPr/>
          </p:nvCxnSpPr>
          <p:spPr>
            <a:xfrm>
              <a:off x="12700" y="247650"/>
              <a:ext cx="24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2" name="Uzwojenie"/>
            <p:cNvGrpSpPr/>
            <p:nvPr/>
          </p:nvGrpSpPr>
          <p:grpSpPr>
            <a:xfrm>
              <a:off x="22225" y="0"/>
              <a:ext cx="225027" cy="248413"/>
              <a:chOff x="19050" y="0"/>
              <a:chExt cx="225425" cy="248920"/>
            </a:xfrm>
          </p:grpSpPr>
          <p:grpSp>
            <p:nvGrpSpPr>
              <p:cNvPr id="474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477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478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79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75" name="Łącznik prostoliniowy 474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Łącznik prostoliniowy 475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3" name="Pole tekstowe 2"/>
            <p:cNvSpPr txBox="1">
              <a:spLocks noChangeArrowheads="1"/>
            </p:cNvSpPr>
            <p:nvPr/>
          </p:nvSpPr>
          <p:spPr bwMode="auto">
            <a:xfrm>
              <a:off x="0" y="266213"/>
              <a:ext cx="245599" cy="19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53" name="Uzw_f_fikc"/>
          <p:cNvGrpSpPr/>
          <p:nvPr/>
        </p:nvGrpSpPr>
        <p:grpSpPr>
          <a:xfrm>
            <a:off x="6840482" y="5196438"/>
            <a:ext cx="260972" cy="449467"/>
            <a:chOff x="0" y="0"/>
            <a:chExt cx="260985" cy="450269"/>
          </a:xfrm>
        </p:grpSpPr>
        <p:grpSp>
          <p:nvGrpSpPr>
            <p:cNvPr id="461" name="Uzwojenie"/>
            <p:cNvGrpSpPr/>
            <p:nvPr/>
          </p:nvGrpSpPr>
          <p:grpSpPr>
            <a:xfrm>
              <a:off x="0" y="0"/>
              <a:ext cx="260985" cy="289560"/>
              <a:chOff x="0" y="0"/>
              <a:chExt cx="260985" cy="289560"/>
            </a:xfrm>
          </p:grpSpPr>
          <p:grpSp>
            <p:nvGrpSpPr>
              <p:cNvPr id="463" name="Cewka"/>
              <p:cNvGrpSpPr/>
              <p:nvPr/>
            </p:nvGrpSpPr>
            <p:grpSpPr>
              <a:xfrm>
                <a:off x="19050" y="0"/>
                <a:ext cx="224789" cy="71120"/>
                <a:chOff x="0" y="0"/>
                <a:chExt cx="225343" cy="71650"/>
              </a:xfrm>
            </p:grpSpPr>
            <p:sp>
              <p:nvSpPr>
                <p:cNvPr id="468" name="Arc 52"/>
                <p:cNvSpPr>
                  <a:spLocks/>
                </p:cNvSpPr>
                <p:nvPr/>
              </p:nvSpPr>
              <p:spPr bwMode="auto">
                <a:xfrm>
                  <a:off x="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469" name="Arc 52"/>
                <p:cNvSpPr>
                  <a:spLocks/>
                </p:cNvSpPr>
                <p:nvPr/>
              </p:nvSpPr>
              <p:spPr bwMode="auto">
                <a:xfrm>
                  <a:off x="73152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470" name="Arc 52"/>
                <p:cNvSpPr>
                  <a:spLocks/>
                </p:cNvSpPr>
                <p:nvPr/>
              </p:nvSpPr>
              <p:spPr bwMode="auto">
                <a:xfrm>
                  <a:off x="153620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464" name="Oval 44"/>
              <p:cNvSpPr>
                <a:spLocks noChangeArrowheads="1"/>
              </p:cNvSpPr>
              <p:nvPr/>
            </p:nvSpPr>
            <p:spPr bwMode="auto">
              <a:xfrm rot="5400000">
                <a:off x="0" y="254000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65" name="Łącznik prostoliniowy 464"/>
              <p:cNvCxnSpPr/>
              <p:nvPr/>
            </p:nvCxnSpPr>
            <p:spPr>
              <a:xfrm flipH="1" flipV="1">
                <a:off x="19050" y="6985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Łącznik prostoliniowy 465"/>
              <p:cNvCxnSpPr/>
              <p:nvPr/>
            </p:nvCxnSpPr>
            <p:spPr>
              <a:xfrm flipH="1" flipV="1">
                <a:off x="244475" y="63500"/>
                <a:ext cx="0" cy="179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Oval 44"/>
              <p:cNvSpPr>
                <a:spLocks noChangeArrowheads="1"/>
              </p:cNvSpPr>
              <p:nvPr/>
            </p:nvSpPr>
            <p:spPr bwMode="auto">
              <a:xfrm rot="5400000">
                <a:off x="225425" y="250825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462" name="Pole tekstowe 2"/>
            <p:cNvSpPr txBox="1">
              <a:spLocks noChangeArrowheads="1"/>
            </p:cNvSpPr>
            <p:nvPr/>
          </p:nvSpPr>
          <p:spPr bwMode="auto">
            <a:xfrm>
              <a:off x="31750" y="250599"/>
              <a:ext cx="208769" cy="19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72000" tIns="0" rIns="7200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f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54" name="Osie"/>
          <p:cNvGrpSpPr/>
          <p:nvPr/>
        </p:nvGrpSpPr>
        <p:grpSpPr>
          <a:xfrm>
            <a:off x="5970576" y="4149080"/>
            <a:ext cx="2273934" cy="1697353"/>
            <a:chOff x="0" y="0"/>
            <a:chExt cx="2274050" cy="1697989"/>
          </a:xfrm>
        </p:grpSpPr>
        <p:cxnSp>
          <p:nvCxnSpPr>
            <p:cNvPr id="455" name="Łącznik prostoliniowy 454"/>
            <p:cNvCxnSpPr/>
            <p:nvPr/>
          </p:nvCxnSpPr>
          <p:spPr>
            <a:xfrm>
              <a:off x="654050" y="1104900"/>
              <a:ext cx="16200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Łącznik prostoliniowy 455"/>
            <p:cNvCxnSpPr/>
            <p:nvPr/>
          </p:nvCxnSpPr>
          <p:spPr>
            <a:xfrm>
              <a:off x="654050" y="25400"/>
              <a:ext cx="0" cy="107950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Łącznik prostoliniowy 456"/>
            <p:cNvCxnSpPr/>
            <p:nvPr/>
          </p:nvCxnSpPr>
          <p:spPr>
            <a:xfrm flipV="1">
              <a:off x="114300" y="1098550"/>
              <a:ext cx="539750" cy="53975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Pole tekstowe 2"/>
            <p:cNvSpPr txBox="1">
              <a:spLocks noChangeArrowheads="1"/>
            </p:cNvSpPr>
            <p:nvPr/>
          </p:nvSpPr>
          <p:spPr bwMode="auto">
            <a:xfrm>
              <a:off x="2158891" y="920750"/>
              <a:ext cx="73659" cy="19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9" name="Pole tekstowe 2"/>
            <p:cNvSpPr txBox="1">
              <a:spLocks noChangeArrowheads="1"/>
            </p:cNvSpPr>
            <p:nvPr/>
          </p:nvSpPr>
          <p:spPr bwMode="auto">
            <a:xfrm>
              <a:off x="711164" y="0"/>
              <a:ext cx="73659" cy="19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q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0" name="Pole tekstowe 7066"/>
            <p:cNvSpPr txBox="1">
              <a:spLocks noChangeArrowheads="1"/>
            </p:cNvSpPr>
            <p:nvPr/>
          </p:nvSpPr>
          <p:spPr bwMode="auto">
            <a:xfrm>
              <a:off x="0" y="1498600"/>
              <a:ext cx="73659" cy="19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45" name="Txt_Fikc_Uzw"/>
          <p:cNvSpPr>
            <a:spLocks noChangeArrowheads="1"/>
          </p:cNvSpPr>
          <p:nvPr/>
        </p:nvSpPr>
        <p:spPr bwMode="auto">
          <a:xfrm>
            <a:off x="5692554" y="3697306"/>
            <a:ext cx="2325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>
                <a:solidFill>
                  <a:srgbClr val="0000FF"/>
                </a:solidFill>
              </a:rPr>
              <a:t>U</a:t>
            </a:r>
            <a:r>
              <a:rPr lang="pl-PL" sz="1400" b="1" i="1" smtClean="0">
                <a:solidFill>
                  <a:srgbClr val="0000FF"/>
                </a:solidFill>
              </a:rPr>
              <a:t>zwojenia fikcyjne generatora: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Równ_Strumieni"/>
              <p:cNvSpPr txBox="1"/>
              <p:nvPr/>
            </p:nvSpPr>
            <p:spPr>
              <a:xfrm>
                <a:off x="4596207" y="1088740"/>
                <a:ext cx="3720313" cy="1699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𝐴𝑓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𝑄𝐶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4" name="Równ_Strumieni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07" y="1088740"/>
                <a:ext cx="3720313" cy="16994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xt_Równ_U_I"/>
          <p:cNvSpPr>
            <a:spLocks noChangeArrowheads="1"/>
          </p:cNvSpPr>
          <p:nvPr/>
        </p:nvSpPr>
        <p:spPr bwMode="auto">
          <a:xfrm>
            <a:off x="4907788" y="548680"/>
            <a:ext cx="24862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smtClean="0">
                <a:solidFill>
                  <a:srgbClr val="0000FF"/>
                </a:solidFill>
              </a:rPr>
              <a:t>Równania strumieniowo prądowe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p:grpSp>
        <p:nvGrpSpPr>
          <p:cNvPr id="3" name="Uzw_Wirn"/>
          <p:cNvGrpSpPr/>
          <p:nvPr/>
        </p:nvGrpSpPr>
        <p:grpSpPr>
          <a:xfrm>
            <a:off x="1501644" y="836712"/>
            <a:ext cx="1002006" cy="1776033"/>
            <a:chOff x="925586" y="836712"/>
            <a:chExt cx="1002006" cy="1776033"/>
          </a:xfrm>
        </p:grpSpPr>
        <p:grpSp>
          <p:nvGrpSpPr>
            <p:cNvPr id="336" name="Uzw_D"/>
            <p:cNvGrpSpPr/>
            <p:nvPr/>
          </p:nvGrpSpPr>
          <p:grpSpPr>
            <a:xfrm>
              <a:off x="940215" y="2058324"/>
              <a:ext cx="987377" cy="554421"/>
              <a:chOff x="0" y="0"/>
              <a:chExt cx="987427" cy="554433"/>
            </a:xfrm>
          </p:grpSpPr>
          <p:sp>
            <p:nvSpPr>
              <p:cNvPr id="373" name="Pole tekstowe 2"/>
              <p:cNvSpPr txBox="1">
                <a:spLocks noChangeArrowheads="1"/>
              </p:cNvSpPr>
              <p:nvPr/>
            </p:nvSpPr>
            <p:spPr bwMode="auto">
              <a:xfrm>
                <a:off x="343417" y="0"/>
                <a:ext cx="316865" cy="159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D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74" name="Grupa 373"/>
              <p:cNvGrpSpPr/>
              <p:nvPr/>
            </p:nvGrpSpPr>
            <p:grpSpPr>
              <a:xfrm rot="5400000">
                <a:off x="496507" y="331006"/>
                <a:ext cx="358252" cy="75522"/>
                <a:chOff x="0" y="0"/>
                <a:chExt cx="361000" cy="76675"/>
              </a:xfrm>
            </p:grpSpPr>
            <p:sp>
              <p:nvSpPr>
                <p:cNvPr id="384" name="Arc 52"/>
                <p:cNvSpPr>
                  <a:spLocks/>
                </p:cNvSpPr>
                <p:nvPr/>
              </p:nvSpPr>
              <p:spPr bwMode="auto">
                <a:xfrm>
                  <a:off x="65315" y="5025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385" name="Arc 52"/>
                <p:cNvSpPr>
                  <a:spLocks/>
                </p:cNvSpPr>
                <p:nvPr/>
              </p:nvSpPr>
              <p:spPr bwMode="auto">
                <a:xfrm>
                  <a:off x="14067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86" name="Arc 52"/>
                <p:cNvSpPr>
                  <a:spLocks/>
                </p:cNvSpPr>
                <p:nvPr/>
              </p:nvSpPr>
              <p:spPr bwMode="auto">
                <a:xfrm>
                  <a:off x="22396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87" name="Łącznik prostoliniowy 386"/>
                <p:cNvCxnSpPr/>
                <p:nvPr/>
              </p:nvCxnSpPr>
              <p:spPr>
                <a:xfrm flipH="1" flipV="1">
                  <a:off x="0" y="70339"/>
                  <a:ext cx="7196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Łącznik prostoliniowy 387"/>
                <p:cNvCxnSpPr/>
                <p:nvPr/>
              </p:nvCxnSpPr>
              <p:spPr>
                <a:xfrm flipH="1" flipV="1">
                  <a:off x="289277" y="65315"/>
                  <a:ext cx="717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5" name="Rectangle 54"/>
              <p:cNvSpPr>
                <a:spLocks noChangeArrowheads="1"/>
              </p:cNvSpPr>
              <p:nvPr/>
            </p:nvSpPr>
            <p:spPr bwMode="auto">
              <a:xfrm>
                <a:off x="351692" y="157227"/>
                <a:ext cx="214389" cy="7035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76" name="Łącznik prostoliniowy 375"/>
              <p:cNvCxnSpPr/>
              <p:nvPr/>
            </p:nvCxnSpPr>
            <p:spPr>
              <a:xfrm flipH="1" flipV="1">
                <a:off x="575120" y="202741"/>
                <a:ext cx="716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Łącznik prostoliniowy 376"/>
              <p:cNvCxnSpPr/>
              <p:nvPr/>
            </p:nvCxnSpPr>
            <p:spPr>
              <a:xfrm flipH="1" flipV="1">
                <a:off x="62063" y="194465"/>
                <a:ext cx="287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Łącznik prostoliniowy 377"/>
              <p:cNvCxnSpPr/>
              <p:nvPr/>
            </p:nvCxnSpPr>
            <p:spPr>
              <a:xfrm flipH="1" flipV="1">
                <a:off x="49651" y="554433"/>
                <a:ext cx="6108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Łącznik prostoliniowy 378"/>
              <p:cNvCxnSpPr/>
              <p:nvPr/>
            </p:nvCxnSpPr>
            <p:spPr>
              <a:xfrm flipH="1" flipV="1">
                <a:off x="140677" y="194465"/>
                <a:ext cx="1427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Pole tekstowe 2"/>
              <p:cNvSpPr txBox="1">
                <a:spLocks noChangeArrowheads="1"/>
              </p:cNvSpPr>
              <p:nvPr/>
            </p:nvSpPr>
            <p:spPr bwMode="auto">
              <a:xfrm>
                <a:off x="99301" y="33101"/>
                <a:ext cx="227697" cy="16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D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81" name="Pole tekstowe 2"/>
              <p:cNvSpPr txBox="1">
                <a:spLocks noChangeArrowheads="1"/>
              </p:cNvSpPr>
              <p:nvPr/>
            </p:nvSpPr>
            <p:spPr bwMode="auto">
              <a:xfrm>
                <a:off x="670284" y="326867"/>
                <a:ext cx="317143" cy="159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D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82" name="Łącznik prostoliniowy 381"/>
              <p:cNvCxnSpPr/>
              <p:nvPr/>
            </p:nvCxnSpPr>
            <p:spPr>
              <a:xfrm>
                <a:off x="57926" y="186190"/>
                <a:ext cx="0" cy="35979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Pole tekstowe 2"/>
              <p:cNvSpPr txBox="1">
                <a:spLocks noChangeArrowheads="1"/>
              </p:cNvSpPr>
              <p:nvPr/>
            </p:nvSpPr>
            <p:spPr bwMode="auto">
              <a:xfrm>
                <a:off x="0" y="335142"/>
                <a:ext cx="381286" cy="16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=0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7" name="Uzw_f"/>
            <p:cNvGrpSpPr/>
            <p:nvPr/>
          </p:nvGrpSpPr>
          <p:grpSpPr>
            <a:xfrm>
              <a:off x="925586" y="1421915"/>
              <a:ext cx="999959" cy="581671"/>
              <a:chOff x="0" y="0"/>
              <a:chExt cx="1000009" cy="581684"/>
            </a:xfrm>
          </p:grpSpPr>
          <p:sp>
            <p:nvSpPr>
              <p:cNvPr id="355" name="Pole tekstowe 2"/>
              <p:cNvSpPr txBox="1">
                <a:spLocks noChangeArrowheads="1"/>
              </p:cNvSpPr>
              <p:nvPr/>
            </p:nvSpPr>
            <p:spPr bwMode="auto">
              <a:xfrm>
                <a:off x="355830" y="0"/>
                <a:ext cx="316865" cy="159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f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56" name="Grupa 355"/>
              <p:cNvGrpSpPr/>
              <p:nvPr/>
            </p:nvGrpSpPr>
            <p:grpSpPr>
              <a:xfrm rot="5400000">
                <a:off x="508922" y="335141"/>
                <a:ext cx="358457" cy="75562"/>
                <a:chOff x="0" y="0"/>
                <a:chExt cx="361000" cy="76675"/>
              </a:xfrm>
            </p:grpSpPr>
            <p:sp>
              <p:nvSpPr>
                <p:cNvPr id="368" name="Arc 52"/>
                <p:cNvSpPr>
                  <a:spLocks/>
                </p:cNvSpPr>
                <p:nvPr/>
              </p:nvSpPr>
              <p:spPr bwMode="auto">
                <a:xfrm>
                  <a:off x="65315" y="5025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369" name="Arc 52"/>
                <p:cNvSpPr>
                  <a:spLocks/>
                </p:cNvSpPr>
                <p:nvPr/>
              </p:nvSpPr>
              <p:spPr bwMode="auto">
                <a:xfrm>
                  <a:off x="14067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70" name="Arc 52"/>
                <p:cNvSpPr>
                  <a:spLocks/>
                </p:cNvSpPr>
                <p:nvPr/>
              </p:nvSpPr>
              <p:spPr bwMode="auto">
                <a:xfrm>
                  <a:off x="22396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71" name="Łącznik prostoliniowy 370"/>
                <p:cNvCxnSpPr/>
                <p:nvPr/>
              </p:nvCxnSpPr>
              <p:spPr>
                <a:xfrm flipH="1" flipV="1">
                  <a:off x="0" y="70339"/>
                  <a:ext cx="7196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Łącznik prostoliniowy 371"/>
                <p:cNvCxnSpPr/>
                <p:nvPr/>
              </p:nvCxnSpPr>
              <p:spPr>
                <a:xfrm flipH="1" flipV="1">
                  <a:off x="289277" y="65315"/>
                  <a:ext cx="717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7" name="Rectangle 54"/>
              <p:cNvSpPr>
                <a:spLocks noChangeArrowheads="1"/>
              </p:cNvSpPr>
              <p:nvPr/>
            </p:nvSpPr>
            <p:spPr bwMode="auto">
              <a:xfrm>
                <a:off x="364105" y="161365"/>
                <a:ext cx="214503" cy="70391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58" name="Łącznik prostoliniowy 357"/>
              <p:cNvCxnSpPr/>
              <p:nvPr/>
            </p:nvCxnSpPr>
            <p:spPr>
              <a:xfrm flipH="1" flipV="1">
                <a:off x="587533" y="206878"/>
                <a:ext cx="717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Łącznik prostoliniowy 358"/>
              <p:cNvCxnSpPr/>
              <p:nvPr/>
            </p:nvCxnSpPr>
            <p:spPr>
              <a:xfrm flipH="1" flipV="1">
                <a:off x="74476" y="198603"/>
                <a:ext cx="2874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Łącznik prostoliniowy 359"/>
              <p:cNvCxnSpPr/>
              <p:nvPr/>
            </p:nvCxnSpPr>
            <p:spPr>
              <a:xfrm flipH="1" flipV="1">
                <a:off x="57926" y="562708"/>
                <a:ext cx="611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Oval 44"/>
              <p:cNvSpPr>
                <a:spLocks noChangeArrowheads="1"/>
              </p:cNvSpPr>
              <p:nvPr/>
            </p:nvSpPr>
            <p:spPr bwMode="auto">
              <a:xfrm rot="5400000">
                <a:off x="33101" y="186190"/>
                <a:ext cx="35513" cy="3553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62" name="Łącznik prostoliniowy 361"/>
              <p:cNvCxnSpPr/>
              <p:nvPr/>
            </p:nvCxnSpPr>
            <p:spPr>
              <a:xfrm flipH="1" flipV="1">
                <a:off x="153090" y="200423"/>
                <a:ext cx="14279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Pole tekstowe 2"/>
              <p:cNvSpPr txBox="1">
                <a:spLocks noChangeArrowheads="1"/>
              </p:cNvSpPr>
              <p:nvPr/>
            </p:nvSpPr>
            <p:spPr bwMode="auto">
              <a:xfrm>
                <a:off x="111714" y="37238"/>
                <a:ext cx="214484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f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4" name="Oval 44"/>
              <p:cNvSpPr>
                <a:spLocks noChangeArrowheads="1"/>
              </p:cNvSpPr>
              <p:nvPr/>
            </p:nvSpPr>
            <p:spPr bwMode="auto">
              <a:xfrm rot="5400000">
                <a:off x="16551" y="546158"/>
                <a:ext cx="35513" cy="3553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65" name="Pole tekstowe 2"/>
              <p:cNvSpPr txBox="1">
                <a:spLocks noChangeArrowheads="1"/>
              </p:cNvSpPr>
              <p:nvPr/>
            </p:nvSpPr>
            <p:spPr bwMode="auto">
              <a:xfrm>
                <a:off x="682697" y="331005"/>
                <a:ext cx="317312" cy="15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f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6" name="Łącznik prostoliniowy 365"/>
              <p:cNvCxnSpPr/>
              <p:nvPr/>
            </p:nvCxnSpPr>
            <p:spPr>
              <a:xfrm>
                <a:off x="41376" y="235841"/>
                <a:ext cx="0" cy="287615"/>
              </a:xfrm>
              <a:prstGeom prst="line">
                <a:avLst/>
              </a:prstGeom>
              <a:ln w="15875">
                <a:solidFill>
                  <a:srgbClr val="C00000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Pole tekstowe 2"/>
              <p:cNvSpPr txBox="1">
                <a:spLocks noChangeArrowheads="1"/>
              </p:cNvSpPr>
              <p:nvPr/>
            </p:nvSpPr>
            <p:spPr bwMode="auto">
              <a:xfrm>
                <a:off x="0" y="343417"/>
                <a:ext cx="25956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f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8" name="Uzw_Q"/>
            <p:cNvGrpSpPr/>
            <p:nvPr/>
          </p:nvGrpSpPr>
          <p:grpSpPr>
            <a:xfrm>
              <a:off x="954845" y="836712"/>
              <a:ext cx="970997" cy="562696"/>
              <a:chOff x="0" y="0"/>
              <a:chExt cx="971046" cy="562708"/>
            </a:xfrm>
          </p:grpSpPr>
          <p:sp>
            <p:nvSpPr>
              <p:cNvPr id="339" name="Pole tekstowe 2"/>
              <p:cNvSpPr txBox="1">
                <a:spLocks noChangeArrowheads="1"/>
              </p:cNvSpPr>
              <p:nvPr/>
            </p:nvSpPr>
            <p:spPr bwMode="auto">
              <a:xfrm>
                <a:off x="289629" y="0"/>
                <a:ext cx="316865" cy="159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Q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40" name="Grupa 339"/>
              <p:cNvGrpSpPr/>
              <p:nvPr/>
            </p:nvGrpSpPr>
            <p:grpSpPr>
              <a:xfrm rot="5400000">
                <a:off x="484094" y="335143"/>
                <a:ext cx="358462" cy="75562"/>
                <a:chOff x="0" y="0"/>
                <a:chExt cx="361000" cy="76675"/>
              </a:xfrm>
            </p:grpSpPr>
            <p:sp>
              <p:nvSpPr>
                <p:cNvPr id="350" name="Arc 52"/>
                <p:cNvSpPr>
                  <a:spLocks/>
                </p:cNvSpPr>
                <p:nvPr/>
              </p:nvSpPr>
              <p:spPr bwMode="auto">
                <a:xfrm>
                  <a:off x="65315" y="5025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351" name="Arc 52"/>
                <p:cNvSpPr>
                  <a:spLocks/>
                </p:cNvSpPr>
                <p:nvPr/>
              </p:nvSpPr>
              <p:spPr bwMode="auto">
                <a:xfrm>
                  <a:off x="14067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52" name="Arc 52"/>
                <p:cNvSpPr>
                  <a:spLocks/>
                </p:cNvSpPr>
                <p:nvPr/>
              </p:nvSpPr>
              <p:spPr bwMode="auto">
                <a:xfrm>
                  <a:off x="223967" y="0"/>
                  <a:ext cx="71723" cy="71650"/>
                </a:xfrm>
                <a:custGeom>
                  <a:avLst/>
                  <a:gdLst>
                    <a:gd name="T0" fmla="*/ 975 w 43200"/>
                    <a:gd name="T1" fmla="*/ 107914 h 25137"/>
                    <a:gd name="T2" fmla="*/ 143963 w 43200"/>
                    <a:gd name="T3" fmla="*/ 106532 h 25137"/>
                    <a:gd name="T4" fmla="*/ 72386 w 43200"/>
                    <a:gd name="T5" fmla="*/ 92730 h 251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53" name="Łącznik prostoliniowy 352"/>
                <p:cNvCxnSpPr/>
                <p:nvPr/>
              </p:nvCxnSpPr>
              <p:spPr>
                <a:xfrm flipH="1" flipV="1">
                  <a:off x="0" y="70339"/>
                  <a:ext cx="7196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Łącznik prostoliniowy 353"/>
                <p:cNvCxnSpPr/>
                <p:nvPr/>
              </p:nvCxnSpPr>
              <p:spPr>
                <a:xfrm flipH="1" flipV="1">
                  <a:off x="289277" y="65315"/>
                  <a:ext cx="717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1" name="Rectangle 54"/>
              <p:cNvSpPr>
                <a:spLocks noChangeArrowheads="1"/>
              </p:cNvSpPr>
              <p:nvPr/>
            </p:nvSpPr>
            <p:spPr bwMode="auto">
              <a:xfrm>
                <a:off x="339280" y="161365"/>
                <a:ext cx="214503" cy="70391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42" name="Łącznik prostoliniowy 341"/>
              <p:cNvCxnSpPr/>
              <p:nvPr/>
            </p:nvCxnSpPr>
            <p:spPr>
              <a:xfrm flipH="1" flipV="1">
                <a:off x="558570" y="206878"/>
                <a:ext cx="717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Łącznik prostoliniowy 342"/>
              <p:cNvCxnSpPr/>
              <p:nvPr/>
            </p:nvCxnSpPr>
            <p:spPr>
              <a:xfrm flipH="1" flipV="1">
                <a:off x="45513" y="198603"/>
                <a:ext cx="2874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Łącznik prostoliniowy 343"/>
              <p:cNvCxnSpPr/>
              <p:nvPr/>
            </p:nvCxnSpPr>
            <p:spPr>
              <a:xfrm flipH="1" flipV="1">
                <a:off x="33101" y="562708"/>
                <a:ext cx="611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Łącznik prostoliniowy 344"/>
              <p:cNvCxnSpPr/>
              <p:nvPr/>
            </p:nvCxnSpPr>
            <p:spPr>
              <a:xfrm flipH="1" flipV="1">
                <a:off x="128264" y="200423"/>
                <a:ext cx="14279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Pole tekstowe 2"/>
              <p:cNvSpPr txBox="1">
                <a:spLocks noChangeArrowheads="1"/>
              </p:cNvSpPr>
              <p:nvPr/>
            </p:nvSpPr>
            <p:spPr bwMode="auto">
              <a:xfrm>
                <a:off x="82751" y="37238"/>
                <a:ext cx="22781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Q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7" name="Pole tekstowe 2"/>
              <p:cNvSpPr txBox="1">
                <a:spLocks noChangeArrowheads="1"/>
              </p:cNvSpPr>
              <p:nvPr/>
            </p:nvSpPr>
            <p:spPr bwMode="auto">
              <a:xfrm>
                <a:off x="653734" y="331005"/>
                <a:ext cx="317312" cy="159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Q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48" name="Łącznik prostoliniowy 347"/>
              <p:cNvCxnSpPr/>
              <p:nvPr/>
            </p:nvCxnSpPr>
            <p:spPr>
              <a:xfrm>
                <a:off x="41376" y="190328"/>
                <a:ext cx="0" cy="36000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Pole tekstowe 2"/>
              <p:cNvSpPr txBox="1">
                <a:spLocks noChangeArrowheads="1"/>
              </p:cNvSpPr>
              <p:nvPr/>
            </p:nvSpPr>
            <p:spPr bwMode="auto">
              <a:xfrm>
                <a:off x="0" y="302042"/>
                <a:ext cx="38148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=0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" name="Uzw_Fazowe"/>
          <p:cNvGrpSpPr/>
          <p:nvPr/>
        </p:nvGrpSpPr>
        <p:grpSpPr>
          <a:xfrm>
            <a:off x="2423313" y="909862"/>
            <a:ext cx="1932657" cy="2319529"/>
            <a:chOff x="1847255" y="909862"/>
            <a:chExt cx="1932657" cy="2319529"/>
          </a:xfrm>
        </p:grpSpPr>
        <p:grpSp>
          <p:nvGrpSpPr>
            <p:cNvPr id="329" name="Neutral"/>
            <p:cNvGrpSpPr/>
            <p:nvPr/>
          </p:nvGrpSpPr>
          <p:grpSpPr>
            <a:xfrm>
              <a:off x="1847255" y="1780352"/>
              <a:ext cx="1918873" cy="1449039"/>
              <a:chOff x="0" y="0"/>
              <a:chExt cx="1918970" cy="1449070"/>
            </a:xfrm>
          </p:grpSpPr>
          <p:cxnSp>
            <p:nvCxnSpPr>
              <p:cNvPr id="439" name="Łącznik prostoliniowy 438"/>
              <p:cNvCxnSpPr/>
              <p:nvPr/>
            </p:nvCxnSpPr>
            <p:spPr>
              <a:xfrm>
                <a:off x="0" y="0"/>
                <a:ext cx="5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Łącznik prostoliniowy 439"/>
              <p:cNvCxnSpPr/>
              <p:nvPr/>
            </p:nvCxnSpPr>
            <p:spPr>
              <a:xfrm>
                <a:off x="0" y="6350"/>
                <a:ext cx="0" cy="133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Łącznik prostoliniowy 440"/>
              <p:cNvCxnSpPr/>
              <p:nvPr/>
            </p:nvCxnSpPr>
            <p:spPr>
              <a:xfrm>
                <a:off x="6350" y="1339850"/>
                <a:ext cx="172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2" name="Oval 44"/>
              <p:cNvSpPr>
                <a:spLocks noChangeArrowheads="1"/>
              </p:cNvSpPr>
              <p:nvPr/>
            </p:nvSpPr>
            <p:spPr bwMode="auto">
              <a:xfrm rot="5400000">
                <a:off x="1701800" y="1327150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43" name="Pole tekstowe 2"/>
              <p:cNvSpPr txBox="1">
                <a:spLocks noChangeArrowheads="1"/>
              </p:cNvSpPr>
              <p:nvPr/>
            </p:nvSpPr>
            <p:spPr bwMode="auto">
              <a:xfrm>
                <a:off x="1701800" y="1289050"/>
                <a:ext cx="217170" cy="160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N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0" name="Faza_C"/>
            <p:cNvGrpSpPr/>
            <p:nvPr/>
          </p:nvGrpSpPr>
          <p:grpSpPr>
            <a:xfrm>
              <a:off x="2066699" y="2358241"/>
              <a:ext cx="1703068" cy="217619"/>
              <a:chOff x="0" y="0"/>
              <a:chExt cx="1703154" cy="217624"/>
            </a:xfrm>
          </p:grpSpPr>
          <p:cxnSp>
            <p:nvCxnSpPr>
              <p:cNvPr id="433" name="Łącznik prostoliniowy 432"/>
              <p:cNvCxnSpPr/>
              <p:nvPr/>
            </p:nvCxnSpPr>
            <p:spPr>
              <a:xfrm>
                <a:off x="0" y="146050"/>
                <a:ext cx="15119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Łącznik prostoliniowy 433"/>
              <p:cNvCxnSpPr/>
              <p:nvPr/>
            </p:nvCxnSpPr>
            <p:spPr>
              <a:xfrm>
                <a:off x="6350" y="38100"/>
                <a:ext cx="0" cy="108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Łącznik prostoliniowy 434"/>
              <p:cNvCxnSpPr/>
              <p:nvPr/>
            </p:nvCxnSpPr>
            <p:spPr>
              <a:xfrm flipH="1" flipV="1">
                <a:off x="1162050" y="146050"/>
                <a:ext cx="1435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Oval 44"/>
              <p:cNvSpPr>
                <a:spLocks noChangeArrowheads="1"/>
              </p:cNvSpPr>
              <p:nvPr/>
            </p:nvSpPr>
            <p:spPr bwMode="auto">
              <a:xfrm rot="5400000">
                <a:off x="1485900" y="127000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37" name="Pole tekstowe 2"/>
              <p:cNvSpPr txBox="1">
                <a:spLocks noChangeArrowheads="1"/>
              </p:cNvSpPr>
              <p:nvPr/>
            </p:nvSpPr>
            <p:spPr bwMode="auto">
              <a:xfrm>
                <a:off x="1485900" y="57150"/>
                <a:ext cx="217254" cy="160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8" name="Pole tekstowe 2"/>
              <p:cNvSpPr txBox="1">
                <a:spLocks noChangeArrowheads="1"/>
              </p:cNvSpPr>
              <p:nvPr/>
            </p:nvSpPr>
            <p:spPr bwMode="auto">
              <a:xfrm>
                <a:off x="1085742" y="0"/>
                <a:ext cx="22781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1" name="Uzw_C"/>
            <p:cNvGrpSpPr/>
            <p:nvPr/>
          </p:nvGrpSpPr>
          <p:grpSpPr>
            <a:xfrm rot="18000000">
              <a:off x="1803357" y="1904712"/>
              <a:ext cx="719440" cy="266055"/>
              <a:chOff x="0" y="-9868"/>
              <a:chExt cx="719778" cy="265183"/>
            </a:xfrm>
          </p:grpSpPr>
          <p:sp>
            <p:nvSpPr>
              <p:cNvPr id="422" name="Arc 52"/>
              <p:cNvSpPr>
                <a:spLocks/>
              </p:cNvSpPr>
              <p:nvPr/>
            </p:nvSpPr>
            <p:spPr bwMode="auto">
              <a:xfrm>
                <a:off x="102028" y="161171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23" name="Arc 52"/>
              <p:cNvSpPr>
                <a:spLocks/>
              </p:cNvSpPr>
              <p:nvPr/>
            </p:nvSpPr>
            <p:spPr bwMode="auto">
              <a:xfrm>
                <a:off x="177679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4" name="Arc 52"/>
              <p:cNvSpPr>
                <a:spLocks/>
              </p:cNvSpPr>
              <p:nvPr/>
            </p:nvSpPr>
            <p:spPr bwMode="auto">
              <a:xfrm>
                <a:off x="256620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25" name="Łącznik prostoliniowy 424"/>
              <p:cNvCxnSpPr/>
              <p:nvPr/>
            </p:nvCxnSpPr>
            <p:spPr>
              <a:xfrm flipH="1" flipV="1">
                <a:off x="32954" y="226955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Łącznik prostoliniowy 425"/>
              <p:cNvCxnSpPr/>
              <p:nvPr/>
            </p:nvCxnSpPr>
            <p:spPr>
              <a:xfrm flipH="1" flipV="1">
                <a:off x="322405" y="220377"/>
                <a:ext cx="717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7" name="Rectangle 54"/>
              <p:cNvSpPr>
                <a:spLocks noChangeArrowheads="1"/>
              </p:cNvSpPr>
              <p:nvPr/>
            </p:nvSpPr>
            <p:spPr bwMode="auto">
              <a:xfrm>
                <a:off x="391478" y="184195"/>
                <a:ext cx="215265" cy="7112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28" name="Łącznik prostoliniowy 427"/>
              <p:cNvCxnSpPr/>
              <p:nvPr/>
            </p:nvCxnSpPr>
            <p:spPr>
              <a:xfrm flipH="1" flipV="1">
                <a:off x="608566" y="22037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9" name="Oval 44"/>
              <p:cNvSpPr>
                <a:spLocks noChangeArrowheads="1"/>
              </p:cNvSpPr>
              <p:nvPr/>
            </p:nvSpPr>
            <p:spPr bwMode="auto">
              <a:xfrm rot="5400000">
                <a:off x="62" y="207220"/>
                <a:ext cx="35859" cy="35984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30" name="Oval 44" hidden="1"/>
              <p:cNvSpPr>
                <a:spLocks noChangeArrowheads="1"/>
              </p:cNvSpPr>
              <p:nvPr/>
            </p:nvSpPr>
            <p:spPr bwMode="auto">
              <a:xfrm rot="5400000">
                <a:off x="684218" y="200642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31" name="Pole tekstowe 2"/>
              <p:cNvSpPr txBox="1">
                <a:spLocks noChangeArrowheads="1"/>
              </p:cNvSpPr>
              <p:nvPr/>
            </p:nvSpPr>
            <p:spPr bwMode="auto">
              <a:xfrm>
                <a:off x="348487" y="19736"/>
                <a:ext cx="278109" cy="160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cc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2" name="Pole tekstowe 2"/>
              <p:cNvSpPr txBox="1">
                <a:spLocks noChangeArrowheads="1"/>
              </p:cNvSpPr>
              <p:nvPr/>
            </p:nvSpPr>
            <p:spPr bwMode="auto">
              <a:xfrm>
                <a:off x="65786" y="-9868"/>
                <a:ext cx="318132" cy="16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cc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2" name="Faza_B"/>
            <p:cNvGrpSpPr/>
            <p:nvPr/>
          </p:nvGrpSpPr>
          <p:grpSpPr>
            <a:xfrm>
              <a:off x="3112720" y="1604791"/>
              <a:ext cx="659273" cy="256298"/>
              <a:chOff x="0" y="0"/>
              <a:chExt cx="659306" cy="256304"/>
            </a:xfrm>
          </p:grpSpPr>
          <p:cxnSp>
            <p:nvCxnSpPr>
              <p:cNvPr id="417" name="Łącznik prostoliniowy 416"/>
              <p:cNvCxnSpPr/>
              <p:nvPr/>
            </p:nvCxnSpPr>
            <p:spPr>
              <a:xfrm flipV="1">
                <a:off x="0" y="177800"/>
                <a:ext cx="4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Łącznik prostoliniowy 417"/>
              <p:cNvCxnSpPr/>
              <p:nvPr/>
            </p:nvCxnSpPr>
            <p:spPr>
              <a:xfrm flipH="1" flipV="1">
                <a:off x="114300" y="177800"/>
                <a:ext cx="1435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Oval 44"/>
              <p:cNvSpPr>
                <a:spLocks noChangeArrowheads="1"/>
              </p:cNvSpPr>
              <p:nvPr/>
            </p:nvSpPr>
            <p:spPr bwMode="auto">
              <a:xfrm rot="5400000">
                <a:off x="438150" y="158750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0" name="Pole tekstowe 2"/>
              <p:cNvSpPr txBox="1">
                <a:spLocks noChangeArrowheads="1"/>
              </p:cNvSpPr>
              <p:nvPr/>
            </p:nvSpPr>
            <p:spPr bwMode="auto">
              <a:xfrm>
                <a:off x="437837" y="95015"/>
                <a:ext cx="22146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21" name="Pole tekstowe 2"/>
              <p:cNvSpPr txBox="1">
                <a:spLocks noChangeArrowheads="1"/>
              </p:cNvSpPr>
              <p:nvPr/>
            </p:nvSpPr>
            <p:spPr bwMode="auto">
              <a:xfrm>
                <a:off x="63438" y="0"/>
                <a:ext cx="224644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3" name="Uzw_B"/>
            <p:cNvGrpSpPr/>
            <p:nvPr/>
          </p:nvGrpSpPr>
          <p:grpSpPr>
            <a:xfrm>
              <a:off x="2395867" y="1553586"/>
              <a:ext cx="719420" cy="264788"/>
              <a:chOff x="0" y="-9868"/>
              <a:chExt cx="719778" cy="265183"/>
            </a:xfrm>
          </p:grpSpPr>
          <p:sp>
            <p:nvSpPr>
              <p:cNvPr id="406" name="Arc 52"/>
              <p:cNvSpPr>
                <a:spLocks/>
              </p:cNvSpPr>
              <p:nvPr/>
            </p:nvSpPr>
            <p:spPr bwMode="auto">
              <a:xfrm>
                <a:off x="102028" y="161171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407" name="Arc 52"/>
              <p:cNvSpPr>
                <a:spLocks/>
              </p:cNvSpPr>
              <p:nvPr/>
            </p:nvSpPr>
            <p:spPr bwMode="auto">
              <a:xfrm>
                <a:off x="177679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08" name="Arc 52"/>
              <p:cNvSpPr>
                <a:spLocks/>
              </p:cNvSpPr>
              <p:nvPr/>
            </p:nvSpPr>
            <p:spPr bwMode="auto">
              <a:xfrm>
                <a:off x="256620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09" name="Łącznik prostoliniowy 408"/>
              <p:cNvCxnSpPr/>
              <p:nvPr/>
            </p:nvCxnSpPr>
            <p:spPr>
              <a:xfrm flipH="1" flipV="1">
                <a:off x="32954" y="226955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Łącznik prostoliniowy 409"/>
              <p:cNvCxnSpPr/>
              <p:nvPr/>
            </p:nvCxnSpPr>
            <p:spPr>
              <a:xfrm flipH="1" flipV="1">
                <a:off x="322405" y="220377"/>
                <a:ext cx="717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tangle 54"/>
              <p:cNvSpPr>
                <a:spLocks noChangeArrowheads="1"/>
              </p:cNvSpPr>
              <p:nvPr/>
            </p:nvSpPr>
            <p:spPr bwMode="auto">
              <a:xfrm>
                <a:off x="391478" y="184195"/>
                <a:ext cx="215265" cy="7112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12" name="Łącznik prostoliniowy 411"/>
              <p:cNvCxnSpPr/>
              <p:nvPr/>
            </p:nvCxnSpPr>
            <p:spPr>
              <a:xfrm flipH="1" flipV="1">
                <a:off x="608566" y="22037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Oval 44"/>
              <p:cNvSpPr>
                <a:spLocks noChangeArrowheads="1"/>
              </p:cNvSpPr>
              <p:nvPr/>
            </p:nvSpPr>
            <p:spPr bwMode="auto">
              <a:xfrm rot="5400000">
                <a:off x="62" y="207220"/>
                <a:ext cx="35859" cy="35984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4" name="Oval 44"/>
              <p:cNvSpPr>
                <a:spLocks noChangeArrowheads="1"/>
              </p:cNvSpPr>
              <p:nvPr/>
            </p:nvSpPr>
            <p:spPr bwMode="auto">
              <a:xfrm rot="5400000">
                <a:off x="684218" y="200642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5" name="Pole tekstowe 2"/>
              <p:cNvSpPr txBox="1">
                <a:spLocks noChangeArrowheads="1"/>
              </p:cNvSpPr>
              <p:nvPr/>
            </p:nvSpPr>
            <p:spPr bwMode="auto">
              <a:xfrm>
                <a:off x="348429" y="19704"/>
                <a:ext cx="285097" cy="160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bb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16" name="Pole tekstowe 2"/>
              <p:cNvSpPr txBox="1">
                <a:spLocks noChangeArrowheads="1"/>
              </p:cNvSpPr>
              <p:nvPr/>
            </p:nvSpPr>
            <p:spPr bwMode="auto">
              <a:xfrm>
                <a:off x="65786" y="-9868"/>
                <a:ext cx="318144" cy="160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bb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4" name="Faza_A"/>
            <p:cNvGrpSpPr/>
            <p:nvPr/>
          </p:nvGrpSpPr>
          <p:grpSpPr>
            <a:xfrm>
              <a:off x="2062940" y="909862"/>
              <a:ext cx="1716972" cy="274884"/>
              <a:chOff x="-3760" y="0"/>
              <a:chExt cx="1717059" cy="274890"/>
            </a:xfrm>
          </p:grpSpPr>
          <p:cxnSp>
            <p:nvCxnSpPr>
              <p:cNvPr id="400" name="Łącznik prostoliniowy 399"/>
              <p:cNvCxnSpPr/>
              <p:nvPr/>
            </p:nvCxnSpPr>
            <p:spPr>
              <a:xfrm>
                <a:off x="0" y="184150"/>
                <a:ext cx="15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Łącznik prostoliniowy 400"/>
              <p:cNvCxnSpPr/>
              <p:nvPr/>
            </p:nvCxnSpPr>
            <p:spPr>
              <a:xfrm>
                <a:off x="-3760" y="184890"/>
                <a:ext cx="0" cy="9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Oval 44"/>
              <p:cNvSpPr>
                <a:spLocks noChangeArrowheads="1"/>
              </p:cNvSpPr>
              <p:nvPr/>
            </p:nvSpPr>
            <p:spPr bwMode="auto">
              <a:xfrm rot="5400000">
                <a:off x="1492250" y="171450"/>
                <a:ext cx="34925" cy="34925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03" name="Łącznik prostoliniowy 402"/>
              <p:cNvCxnSpPr/>
              <p:nvPr/>
            </p:nvCxnSpPr>
            <p:spPr>
              <a:xfrm flipH="1" flipV="1">
                <a:off x="1200150" y="190500"/>
                <a:ext cx="1435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Pole tekstowe 2"/>
              <p:cNvSpPr txBox="1">
                <a:spLocks noChangeArrowheads="1"/>
              </p:cNvSpPr>
              <p:nvPr/>
            </p:nvSpPr>
            <p:spPr bwMode="auto">
              <a:xfrm>
                <a:off x="1491830" y="103967"/>
                <a:ext cx="221469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05" name="Pole tekstowe 2"/>
              <p:cNvSpPr txBox="1">
                <a:spLocks noChangeArrowheads="1"/>
              </p:cNvSpPr>
              <p:nvPr/>
            </p:nvSpPr>
            <p:spPr bwMode="auto">
              <a:xfrm>
                <a:off x="1161676" y="0"/>
                <a:ext cx="224644" cy="16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5" name="Uzw_A"/>
            <p:cNvGrpSpPr/>
            <p:nvPr/>
          </p:nvGrpSpPr>
          <p:grpSpPr>
            <a:xfrm rot="3600000">
              <a:off x="1967938" y="1308534"/>
              <a:ext cx="719440" cy="266055"/>
              <a:chOff x="0" y="-9868"/>
              <a:chExt cx="719778" cy="265183"/>
            </a:xfrm>
          </p:grpSpPr>
          <p:sp>
            <p:nvSpPr>
              <p:cNvPr id="389" name="Arc 52"/>
              <p:cNvSpPr>
                <a:spLocks/>
              </p:cNvSpPr>
              <p:nvPr/>
            </p:nvSpPr>
            <p:spPr bwMode="auto">
              <a:xfrm>
                <a:off x="102028" y="161171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90" name="Arc 52"/>
              <p:cNvSpPr>
                <a:spLocks/>
              </p:cNvSpPr>
              <p:nvPr/>
            </p:nvSpPr>
            <p:spPr bwMode="auto">
              <a:xfrm>
                <a:off x="177679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1" name="Arc 52"/>
              <p:cNvSpPr>
                <a:spLocks/>
              </p:cNvSpPr>
              <p:nvPr/>
            </p:nvSpPr>
            <p:spPr bwMode="auto">
              <a:xfrm>
                <a:off x="256620" y="157882"/>
                <a:ext cx="71755" cy="71755"/>
              </a:xfrm>
              <a:custGeom>
                <a:avLst/>
                <a:gdLst>
                  <a:gd name="T0" fmla="*/ 975 w 43200"/>
                  <a:gd name="T1" fmla="*/ 107914 h 25137"/>
                  <a:gd name="T2" fmla="*/ 143963 w 43200"/>
                  <a:gd name="T3" fmla="*/ 106532 h 25137"/>
                  <a:gd name="T4" fmla="*/ 72386 w 43200"/>
                  <a:gd name="T5" fmla="*/ 92730 h 25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92" name="Łącznik prostoliniowy 391"/>
              <p:cNvCxnSpPr/>
              <p:nvPr/>
            </p:nvCxnSpPr>
            <p:spPr>
              <a:xfrm flipH="1" flipV="1">
                <a:off x="32954" y="226955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Łącznik prostoliniowy 392"/>
              <p:cNvCxnSpPr/>
              <p:nvPr/>
            </p:nvCxnSpPr>
            <p:spPr>
              <a:xfrm flipH="1" flipV="1">
                <a:off x="322405" y="220377"/>
                <a:ext cx="717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Rectangle 54"/>
              <p:cNvSpPr>
                <a:spLocks noChangeArrowheads="1"/>
              </p:cNvSpPr>
              <p:nvPr/>
            </p:nvSpPr>
            <p:spPr bwMode="auto">
              <a:xfrm>
                <a:off x="391478" y="184195"/>
                <a:ext cx="215265" cy="7112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95" name="Łącznik prostoliniowy 394"/>
              <p:cNvCxnSpPr/>
              <p:nvPr/>
            </p:nvCxnSpPr>
            <p:spPr>
              <a:xfrm flipH="1" flipV="1">
                <a:off x="608566" y="22037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44"/>
              <p:cNvSpPr>
                <a:spLocks noChangeArrowheads="1"/>
              </p:cNvSpPr>
              <p:nvPr/>
            </p:nvSpPr>
            <p:spPr bwMode="auto">
              <a:xfrm rot="5400000">
                <a:off x="62" y="207220"/>
                <a:ext cx="35859" cy="35984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7" name="Oval 44" hidden="1"/>
              <p:cNvSpPr>
                <a:spLocks noChangeArrowheads="1"/>
              </p:cNvSpPr>
              <p:nvPr/>
            </p:nvSpPr>
            <p:spPr bwMode="auto">
              <a:xfrm rot="5400000">
                <a:off x="684218" y="200642"/>
                <a:ext cx="35560" cy="35560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8" name="Pole tekstowe 2"/>
              <p:cNvSpPr txBox="1">
                <a:spLocks noChangeArrowheads="1"/>
              </p:cNvSpPr>
              <p:nvPr/>
            </p:nvSpPr>
            <p:spPr bwMode="auto">
              <a:xfrm>
                <a:off x="347817" y="19452"/>
                <a:ext cx="285097" cy="160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72000" tIns="0" rIns="72000" bIns="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aa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99" name="Pole tekstowe 2"/>
              <p:cNvSpPr txBox="1">
                <a:spLocks noChangeArrowheads="1"/>
              </p:cNvSpPr>
              <p:nvPr/>
            </p:nvSpPr>
            <p:spPr bwMode="auto">
              <a:xfrm>
                <a:off x="65786" y="-9868"/>
                <a:ext cx="318144" cy="160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72000" tIns="0" rIns="72000" bIns="0" anchor="t" anchorCtr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800" b="1" i="1">
                    <a:effectLst/>
                    <a:latin typeface="Times New Roman"/>
                    <a:ea typeface="Times New Roman"/>
                  </a:rPr>
                  <a:t>L</a:t>
                </a:r>
                <a:r>
                  <a:rPr lang="pl-PL" sz="800" b="1" i="1" baseline="-25000">
                    <a:effectLst/>
                    <a:latin typeface="Times New Roman"/>
                    <a:ea typeface="Times New Roman"/>
                  </a:rPr>
                  <a:t>aa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07" name="Txt_Uzw_Gen"/>
          <p:cNvSpPr>
            <a:spLocks noChangeArrowheads="1"/>
          </p:cNvSpPr>
          <p:nvPr/>
        </p:nvSpPr>
        <p:spPr bwMode="auto">
          <a:xfrm>
            <a:off x="1223622" y="548680"/>
            <a:ext cx="16927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>
                <a:solidFill>
                  <a:srgbClr val="0000FF"/>
                </a:solidFill>
              </a:rPr>
              <a:t>U</a:t>
            </a:r>
            <a:r>
              <a:rPr lang="pl-PL" sz="1400" b="1" i="1" smtClean="0">
                <a:solidFill>
                  <a:srgbClr val="0000FF"/>
                </a:solidFill>
              </a:rPr>
              <a:t>zwojenia generatora: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71486" y="285634"/>
            <a:ext cx="1849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Uzwojenia generatora</a:t>
            </a:r>
            <a:endParaRPr kumimoji="1" lang="pl-PL" sz="18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446" grpId="0"/>
      <p:bldP spid="445" grpId="0"/>
      <p:bldP spid="444" grpId="0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_3"/>
          <p:cNvSpPr>
            <a:spLocks noChangeArrowheads="1"/>
          </p:cNvSpPr>
          <p:nvPr/>
        </p:nvSpPr>
        <p:spPr bwMode="auto">
          <a:xfrm>
            <a:off x="1621408" y="5608638"/>
            <a:ext cx="5644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3. </a:t>
            </a:r>
            <a:r>
              <a:rPr kumimoji="0" lang="pl-PL" altLang="pl-PL" sz="1600" b="1" i="1">
                <a:latin typeface="Times New Roman" pitchFamily="18" charset="0"/>
              </a:rPr>
              <a:t>Stan ustalony – strumień główny w wirniku  reaktancje:  X</a:t>
            </a:r>
            <a:r>
              <a:rPr kumimoji="0" lang="pl-PL" altLang="pl-PL" sz="1600" b="1" i="1" baseline="-25000">
                <a:latin typeface="Times New Roman" pitchFamily="18" charset="0"/>
              </a:rPr>
              <a:t>d </a:t>
            </a:r>
            <a:r>
              <a:rPr kumimoji="0" lang="pl-PL" altLang="pl-PL" sz="1600" b="1" i="1">
                <a:latin typeface="Times New Roman" pitchFamily="18" charset="0"/>
              </a:rPr>
              <a:t>, X</a:t>
            </a:r>
            <a:r>
              <a:rPr kumimoji="0" lang="pl-PL" altLang="pl-PL" sz="1600" b="1" i="1" baseline="-25000">
                <a:latin typeface="Times New Roman" pitchFamily="18" charset="0"/>
              </a:rPr>
              <a:t>q</a:t>
            </a:r>
            <a:r>
              <a:rPr kumimoji="0" lang="pl-PL" altLang="pl-PL" sz="1600" b="1" i="1">
                <a:latin typeface="Times New Roman" pitchFamily="18" charset="0"/>
              </a:rPr>
              <a:t> </a:t>
            </a:r>
            <a:endParaRPr kumimoji="0" lang="pl-PL" altLang="pl-PL" sz="16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Tekst_2"/>
          <p:cNvSpPr>
            <a:spLocks noChangeArrowheads="1"/>
          </p:cNvSpPr>
          <p:nvPr/>
        </p:nvSpPr>
        <p:spPr bwMode="auto">
          <a:xfrm>
            <a:off x="1621408" y="5232400"/>
            <a:ext cx="67299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2. </a:t>
            </a:r>
            <a:r>
              <a:rPr kumimoji="0" lang="pl-PL" altLang="pl-PL" sz="1600" b="1" i="1">
                <a:latin typeface="Times New Roman" pitchFamily="18" charset="0"/>
              </a:rPr>
              <a:t>Stan przejściowy – strumień główny częściowo w wirniku  reaktancje: X</a:t>
            </a:r>
            <a:r>
              <a:rPr kumimoji="0" lang="pl-PL" altLang="pl-PL" sz="1600" b="1" i="1" baseline="-25000">
                <a:latin typeface="Times New Roman" pitchFamily="18" charset="0"/>
              </a:rPr>
              <a:t>d</a:t>
            </a:r>
            <a:r>
              <a:rPr kumimoji="0" lang="pl-PL" altLang="pl-PL" sz="1600" b="1" i="1" baseline="30000">
                <a:latin typeface="Times New Roman" pitchFamily="18" charset="0"/>
              </a:rPr>
              <a:t>’</a:t>
            </a:r>
            <a:r>
              <a:rPr kumimoji="0" lang="pl-PL" altLang="pl-PL" sz="1600" b="1" i="1" baseline="-25000">
                <a:latin typeface="Times New Roman" pitchFamily="18" charset="0"/>
              </a:rPr>
              <a:t> </a:t>
            </a:r>
            <a:r>
              <a:rPr kumimoji="0" lang="pl-PL" altLang="pl-PL" sz="1600" b="1" i="1">
                <a:latin typeface="Times New Roman" pitchFamily="18" charset="0"/>
              </a:rPr>
              <a:t>,X</a:t>
            </a:r>
            <a:r>
              <a:rPr kumimoji="0" lang="pl-PL" altLang="pl-PL" sz="1600" b="1" i="1" baseline="-25000">
                <a:latin typeface="Times New Roman" pitchFamily="18" charset="0"/>
              </a:rPr>
              <a:t>q</a:t>
            </a:r>
            <a:r>
              <a:rPr kumimoji="0" lang="pl-PL" altLang="pl-PL" sz="1600" b="1" i="1" baseline="30000">
                <a:latin typeface="Times New Roman" pitchFamily="18" charset="0"/>
              </a:rPr>
              <a:t>’</a:t>
            </a:r>
            <a:r>
              <a:rPr kumimoji="0" lang="pl-PL" altLang="pl-PL" sz="1600" b="1" i="1" baseline="-25000">
                <a:latin typeface="Times New Roman" pitchFamily="18" charset="0"/>
              </a:rPr>
              <a:t> </a:t>
            </a:r>
            <a:endParaRPr kumimoji="0" lang="pl-PL" altLang="pl-PL" sz="16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kst_1"/>
          <p:cNvSpPr>
            <a:spLocks noChangeArrowheads="1"/>
          </p:cNvSpPr>
          <p:nvPr/>
        </p:nvSpPr>
        <p:spPr bwMode="auto">
          <a:xfrm>
            <a:off x="1605533" y="4800600"/>
            <a:ext cx="6437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>
                <a:solidFill>
                  <a:srgbClr val="00B050"/>
                </a:solidFill>
                <a:latin typeface="Times New Roman" pitchFamily="18" charset="0"/>
              </a:rPr>
              <a:t>1. </a:t>
            </a:r>
            <a:r>
              <a:rPr kumimoji="0" lang="pl-PL" altLang="pl-PL" sz="1600" b="1" i="1">
                <a:latin typeface="Times New Roman" pitchFamily="18" charset="0"/>
              </a:rPr>
              <a:t>Stan podprzejściowy – strumień główny w szczelinie  reaktancje:  X</a:t>
            </a:r>
            <a:r>
              <a:rPr kumimoji="0" lang="pl-PL" altLang="pl-PL" sz="1600" b="1" i="1" baseline="-25000">
                <a:latin typeface="Times New Roman" pitchFamily="18" charset="0"/>
              </a:rPr>
              <a:t>d</a:t>
            </a:r>
            <a:r>
              <a:rPr kumimoji="0" lang="pl-PL" altLang="pl-PL" sz="1600" b="1" i="1" baseline="30000">
                <a:latin typeface="Times New Roman" pitchFamily="18" charset="0"/>
              </a:rPr>
              <a:t>”</a:t>
            </a:r>
            <a:r>
              <a:rPr kumimoji="0" lang="pl-PL" altLang="pl-PL" sz="1600" b="1" i="1" baseline="-25000">
                <a:latin typeface="Times New Roman" pitchFamily="18" charset="0"/>
              </a:rPr>
              <a:t> </a:t>
            </a:r>
            <a:r>
              <a:rPr kumimoji="0" lang="pl-PL" altLang="pl-PL" sz="1600" b="1" i="1">
                <a:latin typeface="Times New Roman" pitchFamily="18" charset="0"/>
              </a:rPr>
              <a:t>,X</a:t>
            </a:r>
            <a:r>
              <a:rPr kumimoji="0" lang="pl-PL" altLang="pl-PL" sz="1600" b="1" i="1" baseline="-25000">
                <a:latin typeface="Times New Roman" pitchFamily="18" charset="0"/>
              </a:rPr>
              <a:t>q</a:t>
            </a:r>
            <a:r>
              <a:rPr kumimoji="0" lang="pl-PL" altLang="pl-PL" sz="1600" b="1" i="1" baseline="30000">
                <a:latin typeface="Times New Roman" pitchFamily="18" charset="0"/>
              </a:rPr>
              <a:t>”</a:t>
            </a:r>
            <a:r>
              <a:rPr kumimoji="0" lang="pl-PL" altLang="pl-PL" sz="1600" b="1" i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126" name="Tf"/>
          <p:cNvSpPr>
            <a:spLocks noChangeArrowheads="1"/>
          </p:cNvSpPr>
          <p:nvPr/>
        </p:nvSpPr>
        <p:spPr bwMode="auto">
          <a:xfrm>
            <a:off x="5652070" y="3973513"/>
            <a:ext cx="95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= L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 / R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kumimoji="0" lang="pl-PL" altLang="pl-PL" sz="1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5" name="TdTq"/>
          <p:cNvSpPr>
            <a:spLocks noChangeArrowheads="1"/>
          </p:cNvSpPr>
          <p:nvPr/>
        </p:nvSpPr>
        <p:spPr bwMode="auto">
          <a:xfrm>
            <a:off x="5650483" y="3492500"/>
            <a:ext cx="2478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 baseline="3000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= L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/ R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    T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kumimoji="0" lang="pl-PL" altLang="pl-PL" sz="1600" b="1" i="1" baseline="3000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= L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kumimoji="0" lang="pl-PL" altLang="pl-PL" sz="1600" b="1" i="1">
                <a:solidFill>
                  <a:srgbClr val="FF0000"/>
                </a:solidFill>
                <a:latin typeface="Times New Roman" pitchFamily="18" charset="0"/>
              </a:rPr>
              <a:t> / R</a:t>
            </a:r>
            <a:r>
              <a:rPr kumimoji="0" lang="pl-PL" altLang="pl-PL" sz="1600" b="1" i="1" baseline="-2500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kumimoji="0" lang="pl-PL" altLang="pl-PL" sz="1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Stojan"/>
          <p:cNvGrpSpPr>
            <a:grpSpLocks/>
          </p:cNvGrpSpPr>
          <p:nvPr/>
        </p:nvGrpSpPr>
        <p:grpSpPr bwMode="auto">
          <a:xfrm>
            <a:off x="1791270" y="1025525"/>
            <a:ext cx="3656013" cy="3621088"/>
            <a:chOff x="2477779" y="1024993"/>
            <a:chExt cx="3657044" cy="3621970"/>
          </a:xfrm>
        </p:grpSpPr>
        <p:grpSp>
          <p:nvGrpSpPr>
            <p:cNvPr id="21599" name="Group 339"/>
            <p:cNvGrpSpPr>
              <a:grpSpLocks/>
            </p:cNvGrpSpPr>
            <p:nvPr/>
          </p:nvGrpSpPr>
          <p:grpSpPr bwMode="auto">
            <a:xfrm>
              <a:off x="2477779" y="1024993"/>
              <a:ext cx="3657044" cy="3621970"/>
              <a:chOff x="3695" y="4570"/>
              <a:chExt cx="5760" cy="5703"/>
            </a:xfrm>
          </p:grpSpPr>
          <p:grpSp>
            <p:nvGrpSpPr>
              <p:cNvPr id="21606" name="Group 358"/>
              <p:cNvGrpSpPr>
                <a:grpSpLocks/>
              </p:cNvGrpSpPr>
              <p:nvPr/>
            </p:nvGrpSpPr>
            <p:grpSpPr bwMode="auto">
              <a:xfrm>
                <a:off x="3695" y="4570"/>
                <a:ext cx="5760" cy="5703"/>
                <a:chOff x="3671" y="4570"/>
                <a:chExt cx="5760" cy="5703"/>
              </a:xfrm>
            </p:grpSpPr>
            <p:sp>
              <p:nvSpPr>
                <p:cNvPr id="21625" name="Oval 366"/>
                <p:cNvSpPr>
                  <a:spLocks noChangeArrowheads="1"/>
                </p:cNvSpPr>
                <p:nvPr/>
              </p:nvSpPr>
              <p:spPr bwMode="auto">
                <a:xfrm>
                  <a:off x="3671" y="4570"/>
                  <a:ext cx="5760" cy="5703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26" name="Oval 365"/>
                <p:cNvSpPr>
                  <a:spLocks noChangeArrowheads="1"/>
                </p:cNvSpPr>
                <p:nvPr/>
              </p:nvSpPr>
              <p:spPr bwMode="auto">
                <a:xfrm>
                  <a:off x="4700" y="5599"/>
                  <a:ext cx="3685" cy="368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27" name="Rectangle 364"/>
                <p:cNvSpPr>
                  <a:spLocks noChangeArrowheads="1"/>
                </p:cNvSpPr>
                <p:nvPr/>
              </p:nvSpPr>
              <p:spPr bwMode="auto">
                <a:xfrm>
                  <a:off x="8379" y="7309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28" name="Rectangle 363"/>
                <p:cNvSpPr>
                  <a:spLocks noChangeArrowheads="1"/>
                </p:cNvSpPr>
                <p:nvPr/>
              </p:nvSpPr>
              <p:spPr bwMode="auto">
                <a:xfrm>
                  <a:off x="4301" y="7309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29" name="Rectangle 362"/>
                <p:cNvSpPr>
                  <a:spLocks noChangeArrowheads="1"/>
                </p:cNvSpPr>
                <p:nvPr/>
              </p:nvSpPr>
              <p:spPr bwMode="auto">
                <a:xfrm rot="-7200000">
                  <a:off x="5299" y="5575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30" name="Rectangle 361"/>
                <p:cNvSpPr>
                  <a:spLocks noChangeArrowheads="1"/>
                </p:cNvSpPr>
                <p:nvPr/>
              </p:nvSpPr>
              <p:spPr bwMode="auto">
                <a:xfrm rot="-7200000">
                  <a:off x="7362" y="9090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31" name="Rectangle 360"/>
                <p:cNvSpPr>
                  <a:spLocks noChangeArrowheads="1"/>
                </p:cNvSpPr>
                <p:nvPr/>
              </p:nvSpPr>
              <p:spPr bwMode="auto">
                <a:xfrm rot="7200000">
                  <a:off x="5334" y="9101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1632" name="Rectangle 359"/>
                <p:cNvSpPr>
                  <a:spLocks noChangeArrowheads="1"/>
                </p:cNvSpPr>
                <p:nvPr/>
              </p:nvSpPr>
              <p:spPr bwMode="auto">
                <a:xfrm rot="7200000">
                  <a:off x="7390" y="5579"/>
                  <a:ext cx="399" cy="2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607" name="Group 340"/>
              <p:cNvGrpSpPr>
                <a:grpSpLocks/>
              </p:cNvGrpSpPr>
              <p:nvPr/>
            </p:nvGrpSpPr>
            <p:grpSpPr bwMode="auto">
              <a:xfrm>
                <a:off x="4415" y="5604"/>
                <a:ext cx="4226" cy="3680"/>
                <a:chOff x="4415" y="5604"/>
                <a:chExt cx="4226" cy="3680"/>
              </a:xfrm>
            </p:grpSpPr>
            <p:grpSp>
              <p:nvGrpSpPr>
                <p:cNvPr id="21608" name="Group 352"/>
                <p:cNvGrpSpPr>
                  <a:grpSpLocks/>
                </p:cNvGrpSpPr>
                <p:nvPr/>
              </p:nvGrpSpPr>
              <p:grpSpPr bwMode="auto">
                <a:xfrm>
                  <a:off x="5466" y="5604"/>
                  <a:ext cx="2228" cy="3680"/>
                  <a:chOff x="5466" y="5604"/>
                  <a:chExt cx="2228" cy="3680"/>
                </a:xfrm>
              </p:grpSpPr>
              <p:grpSp>
                <p:nvGrpSpPr>
                  <p:cNvPr id="21620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5466" y="9110"/>
                    <a:ext cx="172" cy="174"/>
                    <a:chOff x="11153" y="5725"/>
                    <a:chExt cx="172" cy="174"/>
                  </a:xfrm>
                </p:grpSpPr>
                <p:sp>
                  <p:nvSpPr>
                    <p:cNvPr id="21622" name="Oval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53" y="5725"/>
                      <a:ext cx="172" cy="174"/>
                    </a:xfrm>
                    <a:prstGeom prst="ellipse">
                      <a:avLst/>
                    </a:prstGeom>
                    <a:solidFill>
                      <a:srgbClr val="943634"/>
                    </a:solidFill>
                    <a:ln w="9525">
                      <a:solidFill>
                        <a:srgbClr val="943634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21623" name="AutoShape 35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178" y="5750"/>
                      <a:ext cx="122" cy="12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624" name="AutoShape 35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1178" y="5750"/>
                      <a:ext cx="122" cy="12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1621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7522" y="5604"/>
                    <a:ext cx="172" cy="174"/>
                  </a:xfrm>
                  <a:prstGeom prst="ellipse">
                    <a:avLst/>
                  </a:prstGeom>
                  <a:solidFill>
                    <a:srgbClr val="943634"/>
                  </a:solidFill>
                  <a:ln w="9525">
                    <a:solidFill>
                      <a:srgbClr val="943634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1609" name="Group 346"/>
                <p:cNvGrpSpPr>
                  <a:grpSpLocks/>
                </p:cNvGrpSpPr>
                <p:nvPr/>
              </p:nvGrpSpPr>
              <p:grpSpPr bwMode="auto">
                <a:xfrm>
                  <a:off x="5416" y="5604"/>
                  <a:ext cx="2230" cy="3679"/>
                  <a:chOff x="5416" y="5604"/>
                  <a:chExt cx="2230" cy="3679"/>
                </a:xfrm>
              </p:grpSpPr>
              <p:grpSp>
                <p:nvGrpSpPr>
                  <p:cNvPr id="21615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5416" y="5604"/>
                    <a:ext cx="172" cy="174"/>
                    <a:chOff x="11153" y="5725"/>
                    <a:chExt cx="172" cy="174"/>
                  </a:xfrm>
                </p:grpSpPr>
                <p:sp>
                  <p:nvSpPr>
                    <p:cNvPr id="21617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53" y="5725"/>
                      <a:ext cx="172" cy="174"/>
                    </a:xfrm>
                    <a:prstGeom prst="ellipse">
                      <a:avLst/>
                    </a:prstGeom>
                    <a:solidFill>
                      <a:srgbClr val="943634"/>
                    </a:solidFill>
                    <a:ln w="9525">
                      <a:solidFill>
                        <a:srgbClr val="943634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z"/>
                        <a:defRPr kumimoji="1" sz="27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y"/>
                        <a:defRPr kumimoji="1" sz="23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Monotype Sorts"/>
                        <a:buChar char="x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Char char="–"/>
                        <a:defRPr kumimoji="1" sz="21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kumimoji="0" lang="pl-PL" altLang="pl-PL" sz="2400">
                        <a:latin typeface="Times New Roman" pitchFamily="18" charset="0"/>
                      </a:endParaRPr>
                    </a:p>
                  </p:txBody>
                </p:sp>
                <p:cxnSp>
                  <p:nvCxnSpPr>
                    <p:cNvPr id="21618" name="AutoShape 35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178" y="5750"/>
                      <a:ext cx="122" cy="12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619" name="AutoShape 34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1178" y="5750"/>
                      <a:ext cx="122" cy="12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1616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7474" y="9109"/>
                    <a:ext cx="172" cy="174"/>
                  </a:xfrm>
                  <a:prstGeom prst="ellipse">
                    <a:avLst/>
                  </a:prstGeom>
                  <a:solidFill>
                    <a:srgbClr val="943634"/>
                  </a:solidFill>
                  <a:ln w="9525">
                    <a:solidFill>
                      <a:srgbClr val="943634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1610" name="Oval 345"/>
                <p:cNvSpPr>
                  <a:spLocks noChangeArrowheads="1"/>
                </p:cNvSpPr>
                <p:nvPr/>
              </p:nvSpPr>
              <p:spPr bwMode="auto">
                <a:xfrm>
                  <a:off x="4415" y="7330"/>
                  <a:ext cx="172" cy="174"/>
                </a:xfrm>
                <a:prstGeom prst="ellipse">
                  <a:avLst/>
                </a:prstGeom>
                <a:solidFill>
                  <a:srgbClr val="943634"/>
                </a:solidFill>
                <a:ln w="9525">
                  <a:solidFill>
                    <a:srgbClr val="943634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21611" name="Group 341"/>
                <p:cNvGrpSpPr>
                  <a:grpSpLocks/>
                </p:cNvGrpSpPr>
                <p:nvPr/>
              </p:nvGrpSpPr>
              <p:grpSpPr bwMode="auto">
                <a:xfrm>
                  <a:off x="8469" y="7330"/>
                  <a:ext cx="172" cy="174"/>
                  <a:chOff x="11153" y="5725"/>
                  <a:chExt cx="172" cy="174"/>
                </a:xfrm>
              </p:grpSpPr>
              <p:sp>
                <p:nvSpPr>
                  <p:cNvPr id="21612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11153" y="5725"/>
                    <a:ext cx="172" cy="174"/>
                  </a:xfrm>
                  <a:prstGeom prst="ellipse">
                    <a:avLst/>
                  </a:prstGeom>
                  <a:solidFill>
                    <a:srgbClr val="943634"/>
                  </a:solidFill>
                  <a:ln w="9525">
                    <a:solidFill>
                      <a:srgbClr val="943634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z"/>
                      <a:defRPr kumimoji="1" sz="27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y"/>
                      <a:defRPr kumimoji="1" sz="23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Monotype Sorts"/>
                      <a:buChar char="x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Char char="–"/>
                      <a:defRPr kumimoji="1" sz="21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kumimoji="0" lang="pl-PL" altLang="pl-PL" sz="2400"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21613" name="AutoShape 3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178" y="5750"/>
                    <a:ext cx="122" cy="12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614" name="AutoShape 3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1178" y="5750"/>
                    <a:ext cx="122" cy="12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21600" name="Text Box 338"/>
            <p:cNvSpPr txBox="1">
              <a:spLocks noChangeArrowheads="1"/>
            </p:cNvSpPr>
            <p:nvPr/>
          </p:nvSpPr>
          <p:spPr bwMode="auto">
            <a:xfrm>
              <a:off x="2611736" y="2746111"/>
              <a:ext cx="142515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1601" name="Text Box 337"/>
            <p:cNvSpPr txBox="1">
              <a:spLocks noChangeArrowheads="1"/>
            </p:cNvSpPr>
            <p:nvPr/>
          </p:nvSpPr>
          <p:spPr bwMode="auto">
            <a:xfrm>
              <a:off x="5893368" y="2741665"/>
              <a:ext cx="179587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1602" name="Text Box 336"/>
            <p:cNvSpPr txBox="1">
              <a:spLocks noChangeArrowheads="1"/>
            </p:cNvSpPr>
            <p:nvPr/>
          </p:nvSpPr>
          <p:spPr bwMode="auto">
            <a:xfrm>
              <a:off x="5045346" y="1430185"/>
              <a:ext cx="153931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1603" name="Text Box 335"/>
            <p:cNvSpPr txBox="1">
              <a:spLocks noChangeArrowheads="1"/>
            </p:cNvSpPr>
            <p:nvPr/>
          </p:nvSpPr>
          <p:spPr bwMode="auto">
            <a:xfrm>
              <a:off x="3475847" y="4128086"/>
              <a:ext cx="179587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1604" name="Text Box 334"/>
            <p:cNvSpPr txBox="1">
              <a:spLocks noChangeArrowheads="1"/>
            </p:cNvSpPr>
            <p:nvPr/>
          </p:nvSpPr>
          <p:spPr bwMode="auto">
            <a:xfrm>
              <a:off x="4967236" y="4126181"/>
              <a:ext cx="153931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1605" name="Text Box 333"/>
            <p:cNvSpPr txBox="1">
              <a:spLocks noChangeArrowheads="1"/>
            </p:cNvSpPr>
            <p:nvPr/>
          </p:nvSpPr>
          <p:spPr bwMode="auto">
            <a:xfrm>
              <a:off x="3393945" y="1376326"/>
              <a:ext cx="179587" cy="18471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14" name="Wirnik"/>
          <p:cNvGrpSpPr>
            <a:grpSpLocks/>
          </p:cNvGrpSpPr>
          <p:nvPr/>
        </p:nvGrpSpPr>
        <p:grpSpPr bwMode="auto">
          <a:xfrm>
            <a:off x="2567558" y="1743075"/>
            <a:ext cx="2089150" cy="2220913"/>
            <a:chOff x="5861" y="8389"/>
            <a:chExt cx="3290" cy="3498"/>
          </a:xfrm>
        </p:grpSpPr>
        <p:sp>
          <p:nvSpPr>
            <p:cNvPr id="21529" name="Text Box 332"/>
            <p:cNvSpPr txBox="1">
              <a:spLocks noChangeArrowheads="1"/>
            </p:cNvSpPr>
            <p:nvPr/>
          </p:nvSpPr>
          <p:spPr bwMode="auto">
            <a:xfrm>
              <a:off x="8645" y="9274"/>
              <a:ext cx="216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1530" name="Text Box 331"/>
            <p:cNvSpPr txBox="1">
              <a:spLocks noChangeArrowheads="1"/>
            </p:cNvSpPr>
            <p:nvPr/>
          </p:nvSpPr>
          <p:spPr bwMode="auto">
            <a:xfrm>
              <a:off x="7236" y="8693"/>
              <a:ext cx="206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1531" name="Arc 330"/>
            <p:cNvSpPr>
              <a:spLocks/>
            </p:cNvSpPr>
            <p:nvPr/>
          </p:nvSpPr>
          <p:spPr bwMode="auto">
            <a:xfrm>
              <a:off x="7046" y="8389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21532" name="Arc 329"/>
            <p:cNvSpPr>
              <a:spLocks/>
            </p:cNvSpPr>
            <p:nvPr/>
          </p:nvSpPr>
          <p:spPr bwMode="auto">
            <a:xfrm rot="10800000">
              <a:off x="5872" y="9410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21533" name="Group 325"/>
            <p:cNvGrpSpPr>
              <a:grpSpLocks/>
            </p:cNvGrpSpPr>
            <p:nvPr/>
          </p:nvGrpSpPr>
          <p:grpSpPr bwMode="auto">
            <a:xfrm>
              <a:off x="7960" y="9477"/>
              <a:ext cx="1178" cy="2315"/>
              <a:chOff x="6805" y="11796"/>
              <a:chExt cx="1178" cy="2315"/>
            </a:xfrm>
          </p:grpSpPr>
          <p:cxnSp>
            <p:nvCxnSpPr>
              <p:cNvPr id="21596" name="AutoShape 328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97" name="Rectangle 327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rgbClr val="FFFFFF"/>
                </a:bgClr>
              </a:patt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1598" name="AutoShape 326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4" name="Group 321"/>
            <p:cNvGrpSpPr>
              <a:grpSpLocks/>
            </p:cNvGrpSpPr>
            <p:nvPr/>
          </p:nvGrpSpPr>
          <p:grpSpPr bwMode="auto">
            <a:xfrm rot="10800000">
              <a:off x="5861" y="8482"/>
              <a:ext cx="1178" cy="2315"/>
              <a:chOff x="6805" y="11796"/>
              <a:chExt cx="1178" cy="2315"/>
            </a:xfrm>
          </p:grpSpPr>
          <p:cxnSp>
            <p:nvCxnSpPr>
              <p:cNvPr id="21593" name="AutoShape 324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94" name="Rectangle 323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rgbClr val="FFFFFF"/>
                </a:bgClr>
              </a:patt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1595" name="AutoShape 322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5" name="Group 311"/>
            <p:cNvGrpSpPr>
              <a:grpSpLocks/>
            </p:cNvGrpSpPr>
            <p:nvPr/>
          </p:nvGrpSpPr>
          <p:grpSpPr bwMode="auto">
            <a:xfrm>
              <a:off x="7611" y="9634"/>
              <a:ext cx="720" cy="1369"/>
              <a:chOff x="6456" y="11953"/>
              <a:chExt cx="720" cy="1369"/>
            </a:xfrm>
          </p:grpSpPr>
          <p:cxnSp>
            <p:nvCxnSpPr>
              <p:cNvPr id="21584" name="AutoShape 320"/>
              <p:cNvCxnSpPr>
                <a:cxnSpLocks noChangeShapeType="1"/>
              </p:cNvCxnSpPr>
              <p:nvPr/>
            </p:nvCxnSpPr>
            <p:spPr bwMode="auto">
              <a:xfrm flipH="1">
                <a:off x="6514" y="12016"/>
                <a:ext cx="604" cy="12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85" name="Oval 319"/>
              <p:cNvSpPr>
                <a:spLocks noChangeArrowheads="1"/>
              </p:cNvSpPr>
              <p:nvPr/>
            </p:nvSpPr>
            <p:spPr bwMode="auto">
              <a:xfrm>
                <a:off x="7108" y="1195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6" name="Oval 318"/>
              <p:cNvSpPr>
                <a:spLocks noChangeArrowheads="1"/>
              </p:cNvSpPr>
              <p:nvPr/>
            </p:nvSpPr>
            <p:spPr bwMode="auto">
              <a:xfrm>
                <a:off x="7018" y="1212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7" name="Oval 317"/>
              <p:cNvSpPr>
                <a:spLocks noChangeArrowheads="1"/>
              </p:cNvSpPr>
              <p:nvPr/>
            </p:nvSpPr>
            <p:spPr bwMode="auto">
              <a:xfrm>
                <a:off x="6928" y="123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8" name="Oval 316"/>
              <p:cNvSpPr>
                <a:spLocks noChangeArrowheads="1"/>
              </p:cNvSpPr>
              <p:nvPr/>
            </p:nvSpPr>
            <p:spPr bwMode="auto">
              <a:xfrm>
                <a:off x="6838" y="1248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9" name="Oval 315"/>
              <p:cNvSpPr>
                <a:spLocks noChangeArrowheads="1"/>
              </p:cNvSpPr>
              <p:nvPr/>
            </p:nvSpPr>
            <p:spPr bwMode="auto">
              <a:xfrm>
                <a:off x="6737" y="1268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90" name="Oval 314"/>
              <p:cNvSpPr>
                <a:spLocks noChangeArrowheads="1"/>
              </p:cNvSpPr>
              <p:nvPr/>
            </p:nvSpPr>
            <p:spPr bwMode="auto">
              <a:xfrm>
                <a:off x="6647" y="1288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91" name="Oval 313"/>
              <p:cNvSpPr>
                <a:spLocks noChangeArrowheads="1"/>
              </p:cNvSpPr>
              <p:nvPr/>
            </p:nvSpPr>
            <p:spPr bwMode="auto">
              <a:xfrm>
                <a:off x="6557" y="13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92" name="Oval 312"/>
              <p:cNvSpPr>
                <a:spLocks noChangeArrowheads="1"/>
              </p:cNvSpPr>
              <p:nvPr/>
            </p:nvSpPr>
            <p:spPr bwMode="auto">
              <a:xfrm>
                <a:off x="6456" y="13248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1536" name="Group 301"/>
            <p:cNvGrpSpPr>
              <a:grpSpLocks/>
            </p:cNvGrpSpPr>
            <p:nvPr/>
          </p:nvGrpSpPr>
          <p:grpSpPr bwMode="auto">
            <a:xfrm>
              <a:off x="6729" y="9247"/>
              <a:ext cx="720" cy="1369"/>
              <a:chOff x="5574" y="11566"/>
              <a:chExt cx="720" cy="1369"/>
            </a:xfrm>
          </p:grpSpPr>
          <p:cxnSp>
            <p:nvCxnSpPr>
              <p:cNvPr id="21575" name="AutoShape 310"/>
              <p:cNvCxnSpPr>
                <a:cxnSpLocks noChangeShapeType="1"/>
              </p:cNvCxnSpPr>
              <p:nvPr/>
            </p:nvCxnSpPr>
            <p:spPr bwMode="auto">
              <a:xfrm flipH="1">
                <a:off x="5624" y="11620"/>
                <a:ext cx="628" cy="12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76" name="Oval 309"/>
              <p:cNvSpPr>
                <a:spLocks noChangeArrowheads="1"/>
              </p:cNvSpPr>
              <p:nvPr/>
            </p:nvSpPr>
            <p:spPr bwMode="auto">
              <a:xfrm>
                <a:off x="6226" y="1156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77" name="Oval 308"/>
              <p:cNvSpPr>
                <a:spLocks noChangeArrowheads="1"/>
              </p:cNvSpPr>
              <p:nvPr/>
            </p:nvSpPr>
            <p:spPr bwMode="auto">
              <a:xfrm>
                <a:off x="6136" y="1174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78" name="Oval 307"/>
              <p:cNvSpPr>
                <a:spLocks noChangeArrowheads="1"/>
              </p:cNvSpPr>
              <p:nvPr/>
            </p:nvSpPr>
            <p:spPr bwMode="auto">
              <a:xfrm>
                <a:off x="6046" y="11914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79" name="Oval 306"/>
              <p:cNvSpPr>
                <a:spLocks noChangeArrowheads="1"/>
              </p:cNvSpPr>
              <p:nvPr/>
            </p:nvSpPr>
            <p:spPr bwMode="auto">
              <a:xfrm>
                <a:off x="5956" y="1209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0" name="Oval 305"/>
              <p:cNvSpPr>
                <a:spLocks noChangeArrowheads="1"/>
              </p:cNvSpPr>
              <p:nvPr/>
            </p:nvSpPr>
            <p:spPr bwMode="auto">
              <a:xfrm>
                <a:off x="5855" y="1229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1" name="Oval 304"/>
              <p:cNvSpPr>
                <a:spLocks noChangeArrowheads="1"/>
              </p:cNvSpPr>
              <p:nvPr/>
            </p:nvSpPr>
            <p:spPr bwMode="auto">
              <a:xfrm>
                <a:off x="5765" y="1250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2" name="Oval 303"/>
              <p:cNvSpPr>
                <a:spLocks noChangeArrowheads="1"/>
              </p:cNvSpPr>
              <p:nvPr/>
            </p:nvSpPr>
            <p:spPr bwMode="auto">
              <a:xfrm>
                <a:off x="5675" y="126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83" name="Oval 302"/>
              <p:cNvSpPr>
                <a:spLocks noChangeArrowheads="1"/>
              </p:cNvSpPr>
              <p:nvPr/>
            </p:nvSpPr>
            <p:spPr bwMode="auto">
              <a:xfrm>
                <a:off x="5574" y="1286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1537" name="Group 285"/>
            <p:cNvGrpSpPr>
              <a:grpSpLocks/>
            </p:cNvGrpSpPr>
            <p:nvPr/>
          </p:nvGrpSpPr>
          <p:grpSpPr bwMode="auto">
            <a:xfrm>
              <a:off x="7286" y="8522"/>
              <a:ext cx="1571" cy="763"/>
              <a:chOff x="6131" y="10841"/>
              <a:chExt cx="1571" cy="763"/>
            </a:xfrm>
          </p:grpSpPr>
          <p:sp>
            <p:nvSpPr>
              <p:cNvPr id="21560" name="Oval 300"/>
              <p:cNvSpPr>
                <a:spLocks noChangeArrowheads="1"/>
              </p:cNvSpPr>
              <p:nvPr/>
            </p:nvSpPr>
            <p:spPr bwMode="auto">
              <a:xfrm>
                <a:off x="6131" y="1084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1" name="Oval 299"/>
              <p:cNvSpPr>
                <a:spLocks noChangeArrowheads="1"/>
              </p:cNvSpPr>
              <p:nvPr/>
            </p:nvSpPr>
            <p:spPr bwMode="auto">
              <a:xfrm>
                <a:off x="6397" y="1084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2" name="Oval 298"/>
              <p:cNvSpPr>
                <a:spLocks noChangeArrowheads="1"/>
              </p:cNvSpPr>
              <p:nvPr/>
            </p:nvSpPr>
            <p:spPr bwMode="auto">
              <a:xfrm>
                <a:off x="6643" y="1088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3" name="Oval 297"/>
              <p:cNvSpPr>
                <a:spLocks noChangeArrowheads="1"/>
              </p:cNvSpPr>
              <p:nvPr/>
            </p:nvSpPr>
            <p:spPr bwMode="auto">
              <a:xfrm>
                <a:off x="6894" y="1095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4" name="Oval 296"/>
              <p:cNvSpPr>
                <a:spLocks noChangeArrowheads="1"/>
              </p:cNvSpPr>
              <p:nvPr/>
            </p:nvSpPr>
            <p:spPr bwMode="auto">
              <a:xfrm>
                <a:off x="7101" y="11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5" name="Oval 295"/>
              <p:cNvSpPr>
                <a:spLocks noChangeArrowheads="1"/>
              </p:cNvSpPr>
              <p:nvPr/>
            </p:nvSpPr>
            <p:spPr bwMode="auto">
              <a:xfrm>
                <a:off x="7286" y="111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6" name="Oval 294"/>
              <p:cNvSpPr>
                <a:spLocks noChangeArrowheads="1"/>
              </p:cNvSpPr>
              <p:nvPr/>
            </p:nvSpPr>
            <p:spPr bwMode="auto">
              <a:xfrm>
                <a:off x="7482" y="1135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67" name="Oval 293"/>
              <p:cNvSpPr>
                <a:spLocks noChangeArrowheads="1"/>
              </p:cNvSpPr>
              <p:nvPr/>
            </p:nvSpPr>
            <p:spPr bwMode="auto">
              <a:xfrm>
                <a:off x="7634" y="1153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1568" name="AutoShape 292"/>
              <p:cNvCxnSpPr>
                <a:cxnSpLocks noChangeShapeType="1"/>
              </p:cNvCxnSpPr>
              <p:nvPr/>
            </p:nvCxnSpPr>
            <p:spPr bwMode="auto">
              <a:xfrm>
                <a:off x="6199" y="10878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69" name="AutoShape 291"/>
              <p:cNvCxnSpPr>
                <a:cxnSpLocks noChangeShapeType="1"/>
              </p:cNvCxnSpPr>
              <p:nvPr/>
            </p:nvCxnSpPr>
            <p:spPr bwMode="auto">
              <a:xfrm>
                <a:off x="6465" y="10886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70" name="AutoShape 290"/>
              <p:cNvCxnSpPr>
                <a:cxnSpLocks noChangeShapeType="1"/>
              </p:cNvCxnSpPr>
              <p:nvPr/>
            </p:nvCxnSpPr>
            <p:spPr bwMode="auto">
              <a:xfrm>
                <a:off x="6693" y="10926"/>
                <a:ext cx="193" cy="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71" name="AutoShape 289"/>
              <p:cNvCxnSpPr>
                <a:cxnSpLocks noChangeShapeType="1"/>
              </p:cNvCxnSpPr>
              <p:nvPr/>
            </p:nvCxnSpPr>
            <p:spPr bwMode="auto">
              <a:xfrm>
                <a:off x="6952" y="11018"/>
                <a:ext cx="149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72" name="AutoShape 288"/>
              <p:cNvCxnSpPr>
                <a:cxnSpLocks noChangeShapeType="1"/>
              </p:cNvCxnSpPr>
              <p:nvPr/>
            </p:nvCxnSpPr>
            <p:spPr bwMode="auto">
              <a:xfrm>
                <a:off x="7159" y="11126"/>
                <a:ext cx="137" cy="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73" name="AutoShape 287"/>
              <p:cNvCxnSpPr>
                <a:cxnSpLocks noChangeShapeType="1"/>
              </p:cNvCxnSpPr>
              <p:nvPr/>
            </p:nvCxnSpPr>
            <p:spPr bwMode="auto">
              <a:xfrm>
                <a:off x="7344" y="11256"/>
                <a:ext cx="148" cy="1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74" name="AutoShape 286"/>
              <p:cNvCxnSpPr>
                <a:cxnSpLocks noChangeShapeType="1"/>
              </p:cNvCxnSpPr>
              <p:nvPr/>
            </p:nvCxnSpPr>
            <p:spPr bwMode="auto">
              <a:xfrm>
                <a:off x="7525" y="11412"/>
                <a:ext cx="119" cy="1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8" name="Group 269"/>
            <p:cNvGrpSpPr>
              <a:grpSpLocks/>
            </p:cNvGrpSpPr>
            <p:nvPr/>
          </p:nvGrpSpPr>
          <p:grpSpPr bwMode="auto">
            <a:xfrm>
              <a:off x="6174" y="11007"/>
              <a:ext cx="1571" cy="763"/>
              <a:chOff x="5019" y="13326"/>
              <a:chExt cx="1571" cy="763"/>
            </a:xfrm>
          </p:grpSpPr>
          <p:sp>
            <p:nvSpPr>
              <p:cNvPr id="21545" name="Oval 284"/>
              <p:cNvSpPr>
                <a:spLocks noChangeArrowheads="1"/>
              </p:cNvSpPr>
              <p:nvPr/>
            </p:nvSpPr>
            <p:spPr bwMode="auto">
              <a:xfrm rot="10800000">
                <a:off x="6522" y="1401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46" name="Oval 283"/>
              <p:cNvSpPr>
                <a:spLocks noChangeArrowheads="1"/>
              </p:cNvSpPr>
              <p:nvPr/>
            </p:nvSpPr>
            <p:spPr bwMode="auto">
              <a:xfrm rot="10800000">
                <a:off x="6256" y="1400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47" name="Oval 282"/>
              <p:cNvSpPr>
                <a:spLocks noChangeArrowheads="1"/>
              </p:cNvSpPr>
              <p:nvPr/>
            </p:nvSpPr>
            <p:spPr bwMode="auto">
              <a:xfrm rot="10800000">
                <a:off x="6010" y="139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48" name="Oval 281"/>
              <p:cNvSpPr>
                <a:spLocks noChangeArrowheads="1"/>
              </p:cNvSpPr>
              <p:nvPr/>
            </p:nvSpPr>
            <p:spPr bwMode="auto">
              <a:xfrm rot="10800000">
                <a:off x="5759" y="139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49" name="Oval 280"/>
              <p:cNvSpPr>
                <a:spLocks noChangeArrowheads="1"/>
              </p:cNvSpPr>
              <p:nvPr/>
            </p:nvSpPr>
            <p:spPr bwMode="auto">
              <a:xfrm rot="10800000">
                <a:off x="5552" y="137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50" name="Oval 279"/>
              <p:cNvSpPr>
                <a:spLocks noChangeArrowheads="1"/>
              </p:cNvSpPr>
              <p:nvPr/>
            </p:nvSpPr>
            <p:spPr bwMode="auto">
              <a:xfrm rot="10800000">
                <a:off x="5367" y="136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51" name="Oval 278"/>
              <p:cNvSpPr>
                <a:spLocks noChangeArrowheads="1"/>
              </p:cNvSpPr>
              <p:nvPr/>
            </p:nvSpPr>
            <p:spPr bwMode="auto">
              <a:xfrm rot="10800000">
                <a:off x="5171" y="1350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552" name="Oval 277"/>
              <p:cNvSpPr>
                <a:spLocks noChangeArrowheads="1"/>
              </p:cNvSpPr>
              <p:nvPr/>
            </p:nvSpPr>
            <p:spPr bwMode="auto">
              <a:xfrm rot="10800000">
                <a:off x="5019" y="1332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1553" name="AutoShape 276"/>
              <p:cNvCxnSpPr>
                <a:cxnSpLocks noChangeShapeType="1"/>
              </p:cNvCxnSpPr>
              <p:nvPr/>
            </p:nvCxnSpPr>
            <p:spPr bwMode="auto">
              <a:xfrm>
                <a:off x="5077" y="13389"/>
                <a:ext cx="103" cy="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4" name="AutoShape 275"/>
              <p:cNvCxnSpPr>
                <a:cxnSpLocks noChangeShapeType="1"/>
              </p:cNvCxnSpPr>
              <p:nvPr/>
            </p:nvCxnSpPr>
            <p:spPr bwMode="auto">
              <a:xfrm>
                <a:off x="5229" y="13563"/>
                <a:ext cx="153" cy="1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5" name="AutoShape 274"/>
              <p:cNvCxnSpPr>
                <a:cxnSpLocks noChangeShapeType="1"/>
              </p:cNvCxnSpPr>
              <p:nvPr/>
            </p:nvCxnSpPr>
            <p:spPr bwMode="auto">
              <a:xfrm>
                <a:off x="5420" y="13721"/>
                <a:ext cx="141" cy="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6" name="AutoShape 273"/>
              <p:cNvCxnSpPr>
                <a:cxnSpLocks noChangeShapeType="1"/>
              </p:cNvCxnSpPr>
              <p:nvPr/>
            </p:nvCxnSpPr>
            <p:spPr bwMode="auto">
              <a:xfrm>
                <a:off x="5610" y="13840"/>
                <a:ext cx="148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7" name="AutoShape 272"/>
              <p:cNvCxnSpPr>
                <a:cxnSpLocks noChangeShapeType="1"/>
              </p:cNvCxnSpPr>
              <p:nvPr/>
            </p:nvCxnSpPr>
            <p:spPr bwMode="auto">
              <a:xfrm>
                <a:off x="5822" y="13944"/>
                <a:ext cx="193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8" name="AutoShape 271"/>
              <p:cNvCxnSpPr>
                <a:cxnSpLocks noChangeShapeType="1"/>
              </p:cNvCxnSpPr>
              <p:nvPr/>
            </p:nvCxnSpPr>
            <p:spPr bwMode="auto">
              <a:xfrm>
                <a:off x="6078" y="14018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9" name="AutoShape 270"/>
              <p:cNvCxnSpPr>
                <a:cxnSpLocks noChangeShapeType="1"/>
              </p:cNvCxnSpPr>
              <p:nvPr/>
            </p:nvCxnSpPr>
            <p:spPr bwMode="auto">
              <a:xfrm>
                <a:off x="6324" y="14049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539" name="AutoShape 268"/>
            <p:cNvCxnSpPr>
              <a:cxnSpLocks noChangeShapeType="1"/>
            </p:cNvCxnSpPr>
            <p:nvPr/>
          </p:nvCxnSpPr>
          <p:spPr bwMode="auto">
            <a:xfrm flipV="1">
              <a:off x="8745" y="9510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0" name="AutoShape 267"/>
            <p:cNvCxnSpPr>
              <a:cxnSpLocks noChangeShapeType="1"/>
            </p:cNvCxnSpPr>
            <p:nvPr/>
          </p:nvCxnSpPr>
          <p:spPr bwMode="auto">
            <a:xfrm flipV="1">
              <a:off x="7050" y="8785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41" name="Oval 266"/>
            <p:cNvSpPr>
              <a:spLocks noChangeArrowheads="1"/>
            </p:cNvSpPr>
            <p:nvPr/>
          </p:nvSpPr>
          <p:spPr bwMode="auto">
            <a:xfrm>
              <a:off x="7120" y="8741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542" name="Oval 265"/>
            <p:cNvSpPr>
              <a:spLocks noChangeArrowheads="1"/>
            </p:cNvSpPr>
            <p:nvPr/>
          </p:nvSpPr>
          <p:spPr bwMode="auto">
            <a:xfrm>
              <a:off x="8824" y="9453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1543" name="AutoShape 264"/>
            <p:cNvCxnSpPr>
              <a:cxnSpLocks noChangeShapeType="1"/>
            </p:cNvCxnSpPr>
            <p:nvPr/>
          </p:nvCxnSpPr>
          <p:spPr bwMode="auto">
            <a:xfrm>
              <a:off x="8818" y="9427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4" name="AutoShape 263"/>
            <p:cNvCxnSpPr>
              <a:cxnSpLocks noChangeShapeType="1"/>
            </p:cNvCxnSpPr>
            <p:nvPr/>
          </p:nvCxnSpPr>
          <p:spPr bwMode="auto">
            <a:xfrm>
              <a:off x="7111" y="8715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583" name="Str_Przej_L"/>
          <p:cNvSpPr>
            <a:spLocks/>
          </p:cNvSpPr>
          <p:nvPr/>
        </p:nvSpPr>
        <p:spPr bwMode="auto">
          <a:xfrm>
            <a:off x="2100833" y="1392238"/>
            <a:ext cx="1531937" cy="2205037"/>
          </a:xfrm>
          <a:custGeom>
            <a:avLst/>
            <a:gdLst>
              <a:gd name="T0" fmla="*/ 2147483647 w 2413"/>
              <a:gd name="T1" fmla="*/ 2147483647 h 3473"/>
              <a:gd name="T2" fmla="*/ 2147483647 w 2413"/>
              <a:gd name="T3" fmla="*/ 2147483647 h 3473"/>
              <a:gd name="T4" fmla="*/ 2147483647 w 2413"/>
              <a:gd name="T5" fmla="*/ 2147483647 h 3473"/>
              <a:gd name="T6" fmla="*/ 2147483647 w 2413"/>
              <a:gd name="T7" fmla="*/ 2147483647 h 3473"/>
              <a:gd name="T8" fmla="*/ 2147483647 w 2413"/>
              <a:gd name="T9" fmla="*/ 2147483647 h 3473"/>
              <a:gd name="T10" fmla="*/ 2147483647 w 2413"/>
              <a:gd name="T11" fmla="*/ 2147483647 h 3473"/>
              <a:gd name="T12" fmla="*/ 2147483647 w 2413"/>
              <a:gd name="T13" fmla="*/ 2147483647 h 3473"/>
              <a:gd name="T14" fmla="*/ 2147483647 w 2413"/>
              <a:gd name="T15" fmla="*/ 2147483647 h 3473"/>
              <a:gd name="T16" fmla="*/ 2147483647 w 2413"/>
              <a:gd name="T17" fmla="*/ 2147483647 h 3473"/>
              <a:gd name="T18" fmla="*/ 2147483647 w 2413"/>
              <a:gd name="T19" fmla="*/ 2147483647 h 3473"/>
              <a:gd name="T20" fmla="*/ 2147483647 w 2413"/>
              <a:gd name="T21" fmla="*/ 2147483647 h 3473"/>
              <a:gd name="T22" fmla="*/ 2147483647 w 2413"/>
              <a:gd name="T23" fmla="*/ 2147483647 h 3473"/>
              <a:gd name="T24" fmla="*/ 2147483647 w 2413"/>
              <a:gd name="T25" fmla="*/ 2147483647 h 3473"/>
              <a:gd name="T26" fmla="*/ 2147483647 w 2413"/>
              <a:gd name="T27" fmla="*/ 2147483647 h 3473"/>
              <a:gd name="T28" fmla="*/ 2147483647 w 2413"/>
              <a:gd name="T29" fmla="*/ 2147483647 h 3473"/>
              <a:gd name="T30" fmla="*/ 2147483647 w 2413"/>
              <a:gd name="T31" fmla="*/ 2147483647 h 3473"/>
              <a:gd name="T32" fmla="*/ 2147483647 w 2413"/>
              <a:gd name="T33" fmla="*/ 2147483647 h 3473"/>
              <a:gd name="T34" fmla="*/ 2147483647 w 2413"/>
              <a:gd name="T35" fmla="*/ 2147483647 h 3473"/>
              <a:gd name="T36" fmla="*/ 2147483647 w 2413"/>
              <a:gd name="T37" fmla="*/ 2147483647 h 3473"/>
              <a:gd name="T38" fmla="*/ 2147483647 w 2413"/>
              <a:gd name="T39" fmla="*/ 2147483647 h 3473"/>
              <a:gd name="T40" fmla="*/ 2147483647 w 2413"/>
              <a:gd name="T41" fmla="*/ 2147483647 h 3473"/>
              <a:gd name="T42" fmla="*/ 2147483647 w 2413"/>
              <a:gd name="T43" fmla="*/ 2147483647 h 3473"/>
              <a:gd name="T44" fmla="*/ 2147483647 w 2413"/>
              <a:gd name="T45" fmla="*/ 2147483647 h 3473"/>
              <a:gd name="T46" fmla="*/ 2147483647 w 2413"/>
              <a:gd name="T47" fmla="*/ 2147483647 h 3473"/>
              <a:gd name="T48" fmla="*/ 2147483647 w 2413"/>
              <a:gd name="T49" fmla="*/ 2147483647 h 3473"/>
              <a:gd name="T50" fmla="*/ 2147483647 w 2413"/>
              <a:gd name="T51" fmla="*/ 2147483647 h 3473"/>
              <a:gd name="T52" fmla="*/ 2147483647 w 2413"/>
              <a:gd name="T53" fmla="*/ 2147483647 h 3473"/>
              <a:gd name="T54" fmla="*/ 2147483647 w 2413"/>
              <a:gd name="T55" fmla="*/ 2147483647 h 3473"/>
              <a:gd name="T56" fmla="*/ 2147483647 w 2413"/>
              <a:gd name="T57" fmla="*/ 2147483647 h 3473"/>
              <a:gd name="T58" fmla="*/ 2147483647 w 2413"/>
              <a:gd name="T59" fmla="*/ 2147483647 h 3473"/>
              <a:gd name="T60" fmla="*/ 2147483647 w 2413"/>
              <a:gd name="T61" fmla="*/ 2147483647 h 3473"/>
              <a:gd name="T62" fmla="*/ 2147483647 w 2413"/>
              <a:gd name="T63" fmla="*/ 2147483647 h 3473"/>
              <a:gd name="T64" fmla="*/ 2147483647 w 2413"/>
              <a:gd name="T65" fmla="*/ 2147483647 h 3473"/>
              <a:gd name="T66" fmla="*/ 2147483647 w 2413"/>
              <a:gd name="T67" fmla="*/ 2147483647 h 3473"/>
              <a:gd name="T68" fmla="*/ 2147483647 w 2413"/>
              <a:gd name="T69" fmla="*/ 2147483647 h 3473"/>
              <a:gd name="T70" fmla="*/ 2147483647 w 2413"/>
              <a:gd name="T71" fmla="*/ 2147483647 h 3473"/>
              <a:gd name="T72" fmla="*/ 2147483647 w 2413"/>
              <a:gd name="T73" fmla="*/ 2147483647 h 3473"/>
              <a:gd name="T74" fmla="*/ 2147483647 w 2413"/>
              <a:gd name="T75" fmla="*/ 2147483647 h 3473"/>
              <a:gd name="T76" fmla="*/ 2147483647 w 2413"/>
              <a:gd name="T77" fmla="*/ 2147483647 h 3473"/>
              <a:gd name="T78" fmla="*/ 2147483647 w 2413"/>
              <a:gd name="T79" fmla="*/ 2147483647 h 3473"/>
              <a:gd name="T80" fmla="*/ 2147483647 w 2413"/>
              <a:gd name="T81" fmla="*/ 2147483647 h 3473"/>
              <a:gd name="T82" fmla="*/ 2147483647 w 2413"/>
              <a:gd name="T83" fmla="*/ 2147483647 h 3473"/>
              <a:gd name="T84" fmla="*/ 2147483647 w 2413"/>
              <a:gd name="T85" fmla="*/ 2147483647 h 3473"/>
              <a:gd name="T86" fmla="*/ 2147483647 w 2413"/>
              <a:gd name="T87" fmla="*/ 2147483647 h 3473"/>
              <a:gd name="T88" fmla="*/ 2147483647 w 2413"/>
              <a:gd name="T89" fmla="*/ 2147483647 h 3473"/>
              <a:gd name="T90" fmla="*/ 2147483647 w 2413"/>
              <a:gd name="T91" fmla="*/ 2147483647 h 3473"/>
              <a:gd name="T92" fmla="*/ 2147483647 w 2413"/>
              <a:gd name="T93" fmla="*/ 2147483647 h 3473"/>
              <a:gd name="T94" fmla="*/ 2147483647 w 2413"/>
              <a:gd name="T95" fmla="*/ 2147483647 h 34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13"/>
              <a:gd name="T145" fmla="*/ 0 h 3473"/>
              <a:gd name="T146" fmla="*/ 2413 w 2413"/>
              <a:gd name="T147" fmla="*/ 3473 h 34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13" h="3473">
                <a:moveTo>
                  <a:pt x="343" y="1041"/>
                </a:moveTo>
                <a:cubicBezTo>
                  <a:pt x="376" y="984"/>
                  <a:pt x="398" y="949"/>
                  <a:pt x="429" y="905"/>
                </a:cubicBezTo>
                <a:cubicBezTo>
                  <a:pt x="460" y="861"/>
                  <a:pt x="489" y="823"/>
                  <a:pt x="528" y="777"/>
                </a:cubicBezTo>
                <a:cubicBezTo>
                  <a:pt x="567" y="731"/>
                  <a:pt x="603" y="684"/>
                  <a:pt x="664" y="627"/>
                </a:cubicBezTo>
                <a:cubicBezTo>
                  <a:pt x="725" y="570"/>
                  <a:pt x="824" y="486"/>
                  <a:pt x="892" y="435"/>
                </a:cubicBezTo>
                <a:cubicBezTo>
                  <a:pt x="960" y="384"/>
                  <a:pt x="1008" y="360"/>
                  <a:pt x="1070" y="321"/>
                </a:cubicBezTo>
                <a:cubicBezTo>
                  <a:pt x="1132" y="282"/>
                  <a:pt x="1194" y="231"/>
                  <a:pt x="1263" y="199"/>
                </a:cubicBezTo>
                <a:cubicBezTo>
                  <a:pt x="1332" y="167"/>
                  <a:pt x="1424" y="146"/>
                  <a:pt x="1484" y="128"/>
                </a:cubicBezTo>
                <a:cubicBezTo>
                  <a:pt x="1544" y="110"/>
                  <a:pt x="1579" y="108"/>
                  <a:pt x="1626" y="92"/>
                </a:cubicBezTo>
                <a:cubicBezTo>
                  <a:pt x="1673" y="76"/>
                  <a:pt x="1717" y="45"/>
                  <a:pt x="1767" y="32"/>
                </a:cubicBezTo>
                <a:cubicBezTo>
                  <a:pt x="1817" y="19"/>
                  <a:pt x="1883" y="14"/>
                  <a:pt x="1928" y="11"/>
                </a:cubicBezTo>
                <a:cubicBezTo>
                  <a:pt x="1973" y="8"/>
                  <a:pt x="1987" y="0"/>
                  <a:pt x="2035" y="11"/>
                </a:cubicBezTo>
                <a:cubicBezTo>
                  <a:pt x="2083" y="22"/>
                  <a:pt x="2168" y="46"/>
                  <a:pt x="2218" y="75"/>
                </a:cubicBezTo>
                <a:cubicBezTo>
                  <a:pt x="2268" y="104"/>
                  <a:pt x="2307" y="147"/>
                  <a:pt x="2336" y="183"/>
                </a:cubicBezTo>
                <a:cubicBezTo>
                  <a:pt x="2365" y="219"/>
                  <a:pt x="2378" y="249"/>
                  <a:pt x="2390" y="290"/>
                </a:cubicBezTo>
                <a:cubicBezTo>
                  <a:pt x="2402" y="331"/>
                  <a:pt x="2409" y="376"/>
                  <a:pt x="2411" y="430"/>
                </a:cubicBezTo>
                <a:cubicBezTo>
                  <a:pt x="2413" y="484"/>
                  <a:pt x="2412" y="556"/>
                  <a:pt x="2401" y="613"/>
                </a:cubicBezTo>
                <a:cubicBezTo>
                  <a:pt x="2390" y="670"/>
                  <a:pt x="2381" y="737"/>
                  <a:pt x="2347" y="774"/>
                </a:cubicBezTo>
                <a:cubicBezTo>
                  <a:pt x="2313" y="811"/>
                  <a:pt x="2253" y="822"/>
                  <a:pt x="2196" y="838"/>
                </a:cubicBezTo>
                <a:cubicBezTo>
                  <a:pt x="2139" y="854"/>
                  <a:pt x="2074" y="862"/>
                  <a:pt x="2003" y="871"/>
                </a:cubicBezTo>
                <a:cubicBezTo>
                  <a:pt x="1932" y="880"/>
                  <a:pt x="1846" y="872"/>
                  <a:pt x="1767" y="892"/>
                </a:cubicBezTo>
                <a:cubicBezTo>
                  <a:pt x="1688" y="912"/>
                  <a:pt x="1582" y="952"/>
                  <a:pt x="1526" y="991"/>
                </a:cubicBezTo>
                <a:cubicBezTo>
                  <a:pt x="1470" y="1030"/>
                  <a:pt x="1467" y="1071"/>
                  <a:pt x="1434" y="1126"/>
                </a:cubicBezTo>
                <a:cubicBezTo>
                  <a:pt x="1401" y="1181"/>
                  <a:pt x="1359" y="1261"/>
                  <a:pt x="1327" y="1319"/>
                </a:cubicBezTo>
                <a:cubicBezTo>
                  <a:pt x="1295" y="1377"/>
                  <a:pt x="1273" y="1415"/>
                  <a:pt x="1241" y="1475"/>
                </a:cubicBezTo>
                <a:cubicBezTo>
                  <a:pt x="1209" y="1535"/>
                  <a:pt x="1172" y="1604"/>
                  <a:pt x="1134" y="1682"/>
                </a:cubicBezTo>
                <a:cubicBezTo>
                  <a:pt x="1096" y="1760"/>
                  <a:pt x="1047" y="1865"/>
                  <a:pt x="1013" y="1946"/>
                </a:cubicBezTo>
                <a:cubicBezTo>
                  <a:pt x="979" y="2027"/>
                  <a:pt x="953" y="2096"/>
                  <a:pt x="928" y="2167"/>
                </a:cubicBezTo>
                <a:cubicBezTo>
                  <a:pt x="903" y="2238"/>
                  <a:pt x="877" y="2307"/>
                  <a:pt x="863" y="2374"/>
                </a:cubicBezTo>
                <a:cubicBezTo>
                  <a:pt x="849" y="2441"/>
                  <a:pt x="829" y="2503"/>
                  <a:pt x="842" y="2569"/>
                </a:cubicBezTo>
                <a:cubicBezTo>
                  <a:pt x="855" y="2635"/>
                  <a:pt x="898" y="2712"/>
                  <a:pt x="939" y="2773"/>
                </a:cubicBezTo>
                <a:cubicBezTo>
                  <a:pt x="980" y="2834"/>
                  <a:pt x="1051" y="2891"/>
                  <a:pt x="1090" y="2934"/>
                </a:cubicBezTo>
                <a:cubicBezTo>
                  <a:pt x="1129" y="2977"/>
                  <a:pt x="1153" y="2995"/>
                  <a:pt x="1176" y="3031"/>
                </a:cubicBezTo>
                <a:cubicBezTo>
                  <a:pt x="1199" y="3067"/>
                  <a:pt x="1227" y="3104"/>
                  <a:pt x="1229" y="3149"/>
                </a:cubicBezTo>
                <a:cubicBezTo>
                  <a:pt x="1231" y="3194"/>
                  <a:pt x="1222" y="3252"/>
                  <a:pt x="1186" y="3299"/>
                </a:cubicBezTo>
                <a:cubicBezTo>
                  <a:pt x="1150" y="3346"/>
                  <a:pt x="1086" y="3399"/>
                  <a:pt x="1014" y="3428"/>
                </a:cubicBezTo>
                <a:cubicBezTo>
                  <a:pt x="942" y="3457"/>
                  <a:pt x="835" y="3473"/>
                  <a:pt x="756" y="3471"/>
                </a:cubicBezTo>
                <a:cubicBezTo>
                  <a:pt x="677" y="3469"/>
                  <a:pt x="605" y="3448"/>
                  <a:pt x="542" y="3418"/>
                </a:cubicBezTo>
                <a:cubicBezTo>
                  <a:pt x="479" y="3388"/>
                  <a:pt x="434" y="3343"/>
                  <a:pt x="380" y="3289"/>
                </a:cubicBezTo>
                <a:cubicBezTo>
                  <a:pt x="326" y="3235"/>
                  <a:pt x="270" y="3179"/>
                  <a:pt x="219" y="3095"/>
                </a:cubicBezTo>
                <a:cubicBezTo>
                  <a:pt x="168" y="3011"/>
                  <a:pt x="105" y="2875"/>
                  <a:pt x="72" y="2787"/>
                </a:cubicBezTo>
                <a:cubicBezTo>
                  <a:pt x="39" y="2699"/>
                  <a:pt x="34" y="2648"/>
                  <a:pt x="22" y="2566"/>
                </a:cubicBezTo>
                <a:cubicBezTo>
                  <a:pt x="10" y="2484"/>
                  <a:pt x="2" y="2392"/>
                  <a:pt x="1" y="2295"/>
                </a:cubicBezTo>
                <a:cubicBezTo>
                  <a:pt x="0" y="2198"/>
                  <a:pt x="8" y="2072"/>
                  <a:pt x="15" y="1982"/>
                </a:cubicBezTo>
                <a:cubicBezTo>
                  <a:pt x="22" y="1892"/>
                  <a:pt x="26" y="1833"/>
                  <a:pt x="44" y="1753"/>
                </a:cubicBezTo>
                <a:cubicBezTo>
                  <a:pt x="62" y="1673"/>
                  <a:pt x="91" y="1588"/>
                  <a:pt x="122" y="1504"/>
                </a:cubicBezTo>
                <a:cubicBezTo>
                  <a:pt x="153" y="1420"/>
                  <a:pt x="192" y="1324"/>
                  <a:pt x="229" y="1247"/>
                </a:cubicBezTo>
                <a:cubicBezTo>
                  <a:pt x="266" y="1170"/>
                  <a:pt x="310" y="1098"/>
                  <a:pt x="343" y="1041"/>
                </a:cubicBezTo>
                <a:close/>
              </a:path>
            </a:pathLst>
          </a:custGeom>
          <a:noFill/>
          <a:ln w="158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584" name="Str_Przej_P"/>
          <p:cNvSpPr>
            <a:spLocks/>
          </p:cNvSpPr>
          <p:nvPr/>
        </p:nvSpPr>
        <p:spPr bwMode="auto">
          <a:xfrm>
            <a:off x="3481958" y="2054225"/>
            <a:ext cx="1681162" cy="2185988"/>
          </a:xfrm>
          <a:custGeom>
            <a:avLst/>
            <a:gdLst>
              <a:gd name="T0" fmla="*/ 2147483647 w 2648"/>
              <a:gd name="T1" fmla="*/ 2147483647 h 3443"/>
              <a:gd name="T2" fmla="*/ 2147483647 w 2648"/>
              <a:gd name="T3" fmla="*/ 2147483647 h 3443"/>
              <a:gd name="T4" fmla="*/ 2147483647 w 2648"/>
              <a:gd name="T5" fmla="*/ 2147483647 h 3443"/>
              <a:gd name="T6" fmla="*/ 2147483647 w 2648"/>
              <a:gd name="T7" fmla="*/ 2147483647 h 3443"/>
              <a:gd name="T8" fmla="*/ 2147483647 w 2648"/>
              <a:gd name="T9" fmla="*/ 2147483647 h 3443"/>
              <a:gd name="T10" fmla="*/ 2147483647 w 2648"/>
              <a:gd name="T11" fmla="*/ 2147483647 h 3443"/>
              <a:gd name="T12" fmla="*/ 2147483647 w 2648"/>
              <a:gd name="T13" fmla="*/ 2147483647 h 3443"/>
              <a:gd name="T14" fmla="*/ 2147483647 w 2648"/>
              <a:gd name="T15" fmla="*/ 2147483647 h 3443"/>
              <a:gd name="T16" fmla="*/ 2147483647 w 2648"/>
              <a:gd name="T17" fmla="*/ 2147483647 h 3443"/>
              <a:gd name="T18" fmla="*/ 2147483647 w 2648"/>
              <a:gd name="T19" fmla="*/ 2147483647 h 3443"/>
              <a:gd name="T20" fmla="*/ 2147483647 w 2648"/>
              <a:gd name="T21" fmla="*/ 2147483647 h 3443"/>
              <a:gd name="T22" fmla="*/ 2147483647 w 2648"/>
              <a:gd name="T23" fmla="*/ 2147483647 h 3443"/>
              <a:gd name="T24" fmla="*/ 2147483647 w 2648"/>
              <a:gd name="T25" fmla="*/ 2147483647 h 3443"/>
              <a:gd name="T26" fmla="*/ 2147483647 w 2648"/>
              <a:gd name="T27" fmla="*/ 2147483647 h 3443"/>
              <a:gd name="T28" fmla="*/ 2147483647 w 2648"/>
              <a:gd name="T29" fmla="*/ 2147483647 h 3443"/>
              <a:gd name="T30" fmla="*/ 2147483647 w 2648"/>
              <a:gd name="T31" fmla="*/ 2147483647 h 3443"/>
              <a:gd name="T32" fmla="*/ 2147483647 w 2648"/>
              <a:gd name="T33" fmla="*/ 2147483647 h 3443"/>
              <a:gd name="T34" fmla="*/ 2147483647 w 2648"/>
              <a:gd name="T35" fmla="*/ 2147483647 h 3443"/>
              <a:gd name="T36" fmla="*/ 2147483647 w 2648"/>
              <a:gd name="T37" fmla="*/ 2147483647 h 3443"/>
              <a:gd name="T38" fmla="*/ 2147483647 w 2648"/>
              <a:gd name="T39" fmla="*/ 2147483647 h 3443"/>
              <a:gd name="T40" fmla="*/ 2147483647 w 2648"/>
              <a:gd name="T41" fmla="*/ 2147483647 h 3443"/>
              <a:gd name="T42" fmla="*/ 2147483647 w 2648"/>
              <a:gd name="T43" fmla="*/ 2147483647 h 3443"/>
              <a:gd name="T44" fmla="*/ 2147483647 w 2648"/>
              <a:gd name="T45" fmla="*/ 2147483647 h 3443"/>
              <a:gd name="T46" fmla="*/ 2147483647 w 2648"/>
              <a:gd name="T47" fmla="*/ 2147483647 h 3443"/>
              <a:gd name="T48" fmla="*/ 2147483647 w 2648"/>
              <a:gd name="T49" fmla="*/ 2147483647 h 3443"/>
              <a:gd name="T50" fmla="*/ 2147483647 w 2648"/>
              <a:gd name="T51" fmla="*/ 2147483647 h 3443"/>
              <a:gd name="T52" fmla="*/ 2147483647 w 2648"/>
              <a:gd name="T53" fmla="*/ 2147483647 h 3443"/>
              <a:gd name="T54" fmla="*/ 2147483647 w 2648"/>
              <a:gd name="T55" fmla="*/ 2147483647 h 3443"/>
              <a:gd name="T56" fmla="*/ 2147483647 w 2648"/>
              <a:gd name="T57" fmla="*/ 2147483647 h 3443"/>
              <a:gd name="T58" fmla="*/ 2147483647 w 2648"/>
              <a:gd name="T59" fmla="*/ 2147483647 h 3443"/>
              <a:gd name="T60" fmla="*/ 2147483647 w 2648"/>
              <a:gd name="T61" fmla="*/ 2147483647 h 3443"/>
              <a:gd name="T62" fmla="*/ 2147483647 w 2648"/>
              <a:gd name="T63" fmla="*/ 2147483647 h 3443"/>
              <a:gd name="T64" fmla="*/ 2147483647 w 2648"/>
              <a:gd name="T65" fmla="*/ 0 h 3443"/>
              <a:gd name="T66" fmla="*/ 2147483647 w 2648"/>
              <a:gd name="T67" fmla="*/ 2147483647 h 3443"/>
              <a:gd name="T68" fmla="*/ 2147483647 w 2648"/>
              <a:gd name="T69" fmla="*/ 2147483647 h 3443"/>
              <a:gd name="T70" fmla="*/ 2147483647 w 2648"/>
              <a:gd name="T71" fmla="*/ 2147483647 h 3443"/>
              <a:gd name="T72" fmla="*/ 2147483647 w 2648"/>
              <a:gd name="T73" fmla="*/ 2147483647 h 3443"/>
              <a:gd name="T74" fmla="*/ 2147483647 w 2648"/>
              <a:gd name="T75" fmla="*/ 2147483647 h 3443"/>
              <a:gd name="T76" fmla="*/ 2147483647 w 2648"/>
              <a:gd name="T77" fmla="*/ 2147483647 h 3443"/>
              <a:gd name="T78" fmla="*/ 2147483647 w 2648"/>
              <a:gd name="T79" fmla="*/ 2147483647 h 3443"/>
              <a:gd name="T80" fmla="*/ 2147483647 w 2648"/>
              <a:gd name="T81" fmla="*/ 2147483647 h 3443"/>
              <a:gd name="T82" fmla="*/ 2147483647 w 2648"/>
              <a:gd name="T83" fmla="*/ 2147483647 h 3443"/>
              <a:gd name="T84" fmla="*/ 2147483647 w 2648"/>
              <a:gd name="T85" fmla="*/ 2147483647 h 3443"/>
              <a:gd name="T86" fmla="*/ 2147483647 w 2648"/>
              <a:gd name="T87" fmla="*/ 2147483647 h 3443"/>
              <a:gd name="T88" fmla="*/ 2147483647 w 2648"/>
              <a:gd name="T89" fmla="*/ 2147483647 h 344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48"/>
              <a:gd name="T136" fmla="*/ 0 h 3443"/>
              <a:gd name="T137" fmla="*/ 2648 w 2648"/>
              <a:gd name="T138" fmla="*/ 3443 h 344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48" h="3443">
                <a:moveTo>
                  <a:pt x="2313" y="2396"/>
                </a:moveTo>
                <a:cubicBezTo>
                  <a:pt x="2286" y="2439"/>
                  <a:pt x="2258" y="2479"/>
                  <a:pt x="2227" y="2518"/>
                </a:cubicBezTo>
                <a:cubicBezTo>
                  <a:pt x="2196" y="2557"/>
                  <a:pt x="2168" y="2586"/>
                  <a:pt x="2127" y="2632"/>
                </a:cubicBezTo>
                <a:cubicBezTo>
                  <a:pt x="2086" y="2678"/>
                  <a:pt x="2031" y="2741"/>
                  <a:pt x="1978" y="2796"/>
                </a:cubicBezTo>
                <a:cubicBezTo>
                  <a:pt x="1925" y="2851"/>
                  <a:pt x="1857" y="2916"/>
                  <a:pt x="1806" y="2960"/>
                </a:cubicBezTo>
                <a:cubicBezTo>
                  <a:pt x="1755" y="3004"/>
                  <a:pt x="1717" y="3027"/>
                  <a:pt x="1671" y="3059"/>
                </a:cubicBezTo>
                <a:cubicBezTo>
                  <a:pt x="1625" y="3091"/>
                  <a:pt x="1585" y="3119"/>
                  <a:pt x="1528" y="3152"/>
                </a:cubicBezTo>
                <a:cubicBezTo>
                  <a:pt x="1471" y="3185"/>
                  <a:pt x="1394" y="3227"/>
                  <a:pt x="1329" y="3259"/>
                </a:cubicBezTo>
                <a:cubicBezTo>
                  <a:pt x="1264" y="3291"/>
                  <a:pt x="1198" y="3324"/>
                  <a:pt x="1136" y="3345"/>
                </a:cubicBezTo>
                <a:cubicBezTo>
                  <a:pt x="1074" y="3366"/>
                  <a:pt x="1021" y="3372"/>
                  <a:pt x="958" y="3387"/>
                </a:cubicBezTo>
                <a:cubicBezTo>
                  <a:pt x="895" y="3402"/>
                  <a:pt x="812" y="3431"/>
                  <a:pt x="759" y="3437"/>
                </a:cubicBezTo>
                <a:cubicBezTo>
                  <a:pt x="706" y="3443"/>
                  <a:pt x="672" y="3423"/>
                  <a:pt x="637" y="3423"/>
                </a:cubicBezTo>
                <a:cubicBezTo>
                  <a:pt x="602" y="3423"/>
                  <a:pt x="589" y="3438"/>
                  <a:pt x="549" y="3439"/>
                </a:cubicBezTo>
                <a:cubicBezTo>
                  <a:pt x="509" y="3440"/>
                  <a:pt x="463" y="3440"/>
                  <a:pt x="399" y="3428"/>
                </a:cubicBezTo>
                <a:cubicBezTo>
                  <a:pt x="335" y="3416"/>
                  <a:pt x="226" y="3407"/>
                  <a:pt x="162" y="3364"/>
                </a:cubicBezTo>
                <a:cubicBezTo>
                  <a:pt x="98" y="3321"/>
                  <a:pt x="24" y="3256"/>
                  <a:pt x="12" y="3170"/>
                </a:cubicBezTo>
                <a:cubicBezTo>
                  <a:pt x="0" y="3084"/>
                  <a:pt x="37" y="2930"/>
                  <a:pt x="87" y="2848"/>
                </a:cubicBezTo>
                <a:cubicBezTo>
                  <a:pt x="137" y="2766"/>
                  <a:pt x="223" y="2724"/>
                  <a:pt x="313" y="2676"/>
                </a:cubicBezTo>
                <a:cubicBezTo>
                  <a:pt x="403" y="2628"/>
                  <a:pt x="534" y="2588"/>
                  <a:pt x="630" y="2558"/>
                </a:cubicBezTo>
                <a:cubicBezTo>
                  <a:pt x="726" y="2528"/>
                  <a:pt x="824" y="2513"/>
                  <a:pt x="888" y="2493"/>
                </a:cubicBezTo>
                <a:cubicBezTo>
                  <a:pt x="952" y="2473"/>
                  <a:pt x="975" y="2465"/>
                  <a:pt x="1017" y="2439"/>
                </a:cubicBezTo>
                <a:cubicBezTo>
                  <a:pt x="1059" y="2413"/>
                  <a:pt x="1092" y="2403"/>
                  <a:pt x="1143" y="2339"/>
                </a:cubicBezTo>
                <a:cubicBezTo>
                  <a:pt x="1194" y="2275"/>
                  <a:pt x="1262" y="2154"/>
                  <a:pt x="1322" y="2054"/>
                </a:cubicBezTo>
                <a:cubicBezTo>
                  <a:pt x="1382" y="1954"/>
                  <a:pt x="1448" y="1847"/>
                  <a:pt x="1500" y="1741"/>
                </a:cubicBezTo>
                <a:cubicBezTo>
                  <a:pt x="1552" y="1635"/>
                  <a:pt x="1599" y="1513"/>
                  <a:pt x="1635" y="1420"/>
                </a:cubicBezTo>
                <a:cubicBezTo>
                  <a:pt x="1671" y="1327"/>
                  <a:pt x="1695" y="1251"/>
                  <a:pt x="1714" y="1185"/>
                </a:cubicBezTo>
                <a:cubicBezTo>
                  <a:pt x="1733" y="1119"/>
                  <a:pt x="1753" y="1077"/>
                  <a:pt x="1749" y="1021"/>
                </a:cubicBezTo>
                <a:cubicBezTo>
                  <a:pt x="1745" y="965"/>
                  <a:pt x="1714" y="894"/>
                  <a:pt x="1688" y="849"/>
                </a:cubicBezTo>
                <a:cubicBezTo>
                  <a:pt x="1662" y="804"/>
                  <a:pt x="1637" y="795"/>
                  <a:pt x="1591" y="752"/>
                </a:cubicBezTo>
                <a:cubicBezTo>
                  <a:pt x="1545" y="709"/>
                  <a:pt x="1457" y="677"/>
                  <a:pt x="1409" y="591"/>
                </a:cubicBezTo>
                <a:cubicBezTo>
                  <a:pt x="1361" y="505"/>
                  <a:pt x="1285" y="326"/>
                  <a:pt x="1301" y="237"/>
                </a:cubicBezTo>
                <a:cubicBezTo>
                  <a:pt x="1317" y="148"/>
                  <a:pt x="1426" y="93"/>
                  <a:pt x="1505" y="54"/>
                </a:cubicBezTo>
                <a:cubicBezTo>
                  <a:pt x="1584" y="15"/>
                  <a:pt x="1674" y="0"/>
                  <a:pt x="1774" y="0"/>
                </a:cubicBezTo>
                <a:cubicBezTo>
                  <a:pt x="1874" y="0"/>
                  <a:pt x="2018" y="11"/>
                  <a:pt x="2107" y="54"/>
                </a:cubicBezTo>
                <a:cubicBezTo>
                  <a:pt x="2196" y="97"/>
                  <a:pt x="2255" y="199"/>
                  <a:pt x="2311" y="258"/>
                </a:cubicBezTo>
                <a:cubicBezTo>
                  <a:pt x="2367" y="317"/>
                  <a:pt x="2404" y="352"/>
                  <a:pt x="2441" y="408"/>
                </a:cubicBezTo>
                <a:cubicBezTo>
                  <a:pt x="2478" y="464"/>
                  <a:pt x="2509" y="521"/>
                  <a:pt x="2534" y="593"/>
                </a:cubicBezTo>
                <a:cubicBezTo>
                  <a:pt x="2559" y="665"/>
                  <a:pt x="2573" y="758"/>
                  <a:pt x="2591" y="842"/>
                </a:cubicBezTo>
                <a:cubicBezTo>
                  <a:pt x="2609" y="926"/>
                  <a:pt x="2632" y="1005"/>
                  <a:pt x="2640" y="1099"/>
                </a:cubicBezTo>
                <a:cubicBezTo>
                  <a:pt x="2648" y="1193"/>
                  <a:pt x="2646" y="1318"/>
                  <a:pt x="2640" y="1406"/>
                </a:cubicBezTo>
                <a:cubicBezTo>
                  <a:pt x="2634" y="1494"/>
                  <a:pt x="2620" y="1549"/>
                  <a:pt x="2605" y="1627"/>
                </a:cubicBezTo>
                <a:cubicBezTo>
                  <a:pt x="2590" y="1705"/>
                  <a:pt x="2567" y="1804"/>
                  <a:pt x="2548" y="1876"/>
                </a:cubicBezTo>
                <a:cubicBezTo>
                  <a:pt x="2529" y="1948"/>
                  <a:pt x="2517" y="1997"/>
                  <a:pt x="2491" y="2061"/>
                </a:cubicBezTo>
                <a:cubicBezTo>
                  <a:pt x="2465" y="2125"/>
                  <a:pt x="2421" y="2205"/>
                  <a:pt x="2391" y="2261"/>
                </a:cubicBezTo>
                <a:cubicBezTo>
                  <a:pt x="2361" y="2317"/>
                  <a:pt x="2340" y="2353"/>
                  <a:pt x="2313" y="2396"/>
                </a:cubicBezTo>
                <a:close/>
              </a:path>
            </a:pathLst>
          </a:custGeom>
          <a:noFill/>
          <a:ln w="158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" name="Str_Zwr_P"/>
          <p:cNvGrpSpPr>
            <a:grpSpLocks/>
          </p:cNvGrpSpPr>
          <p:nvPr/>
        </p:nvGrpSpPr>
        <p:grpSpPr bwMode="auto">
          <a:xfrm>
            <a:off x="3751833" y="2224088"/>
            <a:ext cx="1400175" cy="2038350"/>
            <a:chOff x="6783" y="6457"/>
            <a:chExt cx="2206" cy="3210"/>
          </a:xfrm>
        </p:grpSpPr>
        <p:sp>
          <p:nvSpPr>
            <p:cNvPr id="21523" name="Freeform 254"/>
            <p:cNvSpPr>
              <a:spLocks/>
            </p:cNvSpPr>
            <p:nvPr/>
          </p:nvSpPr>
          <p:spPr bwMode="auto">
            <a:xfrm>
              <a:off x="6783" y="6457"/>
              <a:ext cx="2206" cy="3210"/>
            </a:xfrm>
            <a:custGeom>
              <a:avLst/>
              <a:gdLst>
                <a:gd name="T0" fmla="*/ 1871 w 2206"/>
                <a:gd name="T1" fmla="*/ 2163 h 3210"/>
                <a:gd name="T2" fmla="*/ 1785 w 2206"/>
                <a:gd name="T3" fmla="*/ 2285 h 3210"/>
                <a:gd name="T4" fmla="*/ 1685 w 2206"/>
                <a:gd name="T5" fmla="*/ 2399 h 3210"/>
                <a:gd name="T6" fmla="*/ 1536 w 2206"/>
                <a:gd name="T7" fmla="*/ 2563 h 3210"/>
                <a:gd name="T8" fmla="*/ 1364 w 2206"/>
                <a:gd name="T9" fmla="*/ 2727 h 3210"/>
                <a:gd name="T10" fmla="*/ 1229 w 2206"/>
                <a:gd name="T11" fmla="*/ 2826 h 3210"/>
                <a:gd name="T12" fmla="*/ 1086 w 2206"/>
                <a:gd name="T13" fmla="*/ 2919 h 3210"/>
                <a:gd name="T14" fmla="*/ 887 w 2206"/>
                <a:gd name="T15" fmla="*/ 3026 h 3210"/>
                <a:gd name="T16" fmla="*/ 694 w 2206"/>
                <a:gd name="T17" fmla="*/ 3112 h 3210"/>
                <a:gd name="T18" fmla="*/ 516 w 2206"/>
                <a:gd name="T19" fmla="*/ 3154 h 3210"/>
                <a:gd name="T20" fmla="*/ 317 w 2206"/>
                <a:gd name="T21" fmla="*/ 3204 h 3210"/>
                <a:gd name="T22" fmla="*/ 195 w 2206"/>
                <a:gd name="T23" fmla="*/ 3190 h 3210"/>
                <a:gd name="T24" fmla="*/ 81 w 2206"/>
                <a:gd name="T25" fmla="*/ 3140 h 3210"/>
                <a:gd name="T26" fmla="*/ 38 w 2206"/>
                <a:gd name="T27" fmla="*/ 3062 h 3210"/>
                <a:gd name="T28" fmla="*/ 10 w 2206"/>
                <a:gd name="T29" fmla="*/ 2940 h 3210"/>
                <a:gd name="T30" fmla="*/ 3 w 2206"/>
                <a:gd name="T31" fmla="*/ 2812 h 3210"/>
                <a:gd name="T32" fmla="*/ 31 w 2206"/>
                <a:gd name="T33" fmla="*/ 2662 h 3210"/>
                <a:gd name="T34" fmla="*/ 110 w 2206"/>
                <a:gd name="T35" fmla="*/ 2548 h 3210"/>
                <a:gd name="T36" fmla="*/ 238 w 2206"/>
                <a:gd name="T37" fmla="*/ 2456 h 3210"/>
                <a:gd name="T38" fmla="*/ 459 w 2206"/>
                <a:gd name="T39" fmla="*/ 2320 h 3210"/>
                <a:gd name="T40" fmla="*/ 559 w 2206"/>
                <a:gd name="T41" fmla="*/ 2249 h 3210"/>
                <a:gd name="T42" fmla="*/ 701 w 2206"/>
                <a:gd name="T43" fmla="*/ 2106 h 3210"/>
                <a:gd name="T44" fmla="*/ 880 w 2206"/>
                <a:gd name="T45" fmla="*/ 1821 h 3210"/>
                <a:gd name="T46" fmla="*/ 1058 w 2206"/>
                <a:gd name="T47" fmla="*/ 1508 h 3210"/>
                <a:gd name="T48" fmla="*/ 1193 w 2206"/>
                <a:gd name="T49" fmla="*/ 1187 h 3210"/>
                <a:gd name="T50" fmla="*/ 1272 w 2206"/>
                <a:gd name="T51" fmla="*/ 952 h 3210"/>
                <a:gd name="T52" fmla="*/ 1307 w 2206"/>
                <a:gd name="T53" fmla="*/ 788 h 3210"/>
                <a:gd name="T54" fmla="*/ 1307 w 2206"/>
                <a:gd name="T55" fmla="*/ 581 h 3210"/>
                <a:gd name="T56" fmla="*/ 1293 w 2206"/>
                <a:gd name="T57" fmla="*/ 438 h 3210"/>
                <a:gd name="T58" fmla="*/ 1293 w 2206"/>
                <a:gd name="T59" fmla="*/ 281 h 3210"/>
                <a:gd name="T60" fmla="*/ 1307 w 2206"/>
                <a:gd name="T61" fmla="*/ 146 h 3210"/>
                <a:gd name="T62" fmla="*/ 1393 w 2206"/>
                <a:gd name="T63" fmla="*/ 46 h 3210"/>
                <a:gd name="T64" fmla="*/ 1500 w 2206"/>
                <a:gd name="T65" fmla="*/ 11 h 3210"/>
                <a:gd name="T66" fmla="*/ 1635 w 2206"/>
                <a:gd name="T67" fmla="*/ 11 h 3210"/>
                <a:gd name="T68" fmla="*/ 1856 w 2206"/>
                <a:gd name="T69" fmla="*/ 75 h 3210"/>
                <a:gd name="T70" fmla="*/ 1999 w 2206"/>
                <a:gd name="T71" fmla="*/ 175 h 3210"/>
                <a:gd name="T72" fmla="*/ 2092 w 2206"/>
                <a:gd name="T73" fmla="*/ 360 h 3210"/>
                <a:gd name="T74" fmla="*/ 2149 w 2206"/>
                <a:gd name="T75" fmla="*/ 609 h 3210"/>
                <a:gd name="T76" fmla="*/ 2198 w 2206"/>
                <a:gd name="T77" fmla="*/ 866 h 3210"/>
                <a:gd name="T78" fmla="*/ 2198 w 2206"/>
                <a:gd name="T79" fmla="*/ 1173 h 3210"/>
                <a:gd name="T80" fmla="*/ 2163 w 2206"/>
                <a:gd name="T81" fmla="*/ 1394 h 3210"/>
                <a:gd name="T82" fmla="*/ 2106 w 2206"/>
                <a:gd name="T83" fmla="*/ 1643 h 3210"/>
                <a:gd name="T84" fmla="*/ 2049 w 2206"/>
                <a:gd name="T85" fmla="*/ 1828 h 3210"/>
                <a:gd name="T86" fmla="*/ 1949 w 2206"/>
                <a:gd name="T87" fmla="*/ 2028 h 3210"/>
                <a:gd name="T88" fmla="*/ 1871 w 2206"/>
                <a:gd name="T89" fmla="*/ 2163 h 3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06"/>
                <a:gd name="T136" fmla="*/ 0 h 3210"/>
                <a:gd name="T137" fmla="*/ 2206 w 2206"/>
                <a:gd name="T138" fmla="*/ 3210 h 3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06" h="3210">
                  <a:moveTo>
                    <a:pt x="1871" y="2163"/>
                  </a:moveTo>
                  <a:cubicBezTo>
                    <a:pt x="1844" y="2206"/>
                    <a:pt x="1816" y="2246"/>
                    <a:pt x="1785" y="2285"/>
                  </a:cubicBezTo>
                  <a:cubicBezTo>
                    <a:pt x="1754" y="2324"/>
                    <a:pt x="1726" y="2353"/>
                    <a:pt x="1685" y="2399"/>
                  </a:cubicBezTo>
                  <a:cubicBezTo>
                    <a:pt x="1644" y="2445"/>
                    <a:pt x="1589" y="2508"/>
                    <a:pt x="1536" y="2563"/>
                  </a:cubicBezTo>
                  <a:cubicBezTo>
                    <a:pt x="1483" y="2618"/>
                    <a:pt x="1415" y="2683"/>
                    <a:pt x="1364" y="2727"/>
                  </a:cubicBezTo>
                  <a:cubicBezTo>
                    <a:pt x="1313" y="2771"/>
                    <a:pt x="1275" y="2794"/>
                    <a:pt x="1229" y="2826"/>
                  </a:cubicBezTo>
                  <a:cubicBezTo>
                    <a:pt x="1183" y="2858"/>
                    <a:pt x="1143" y="2886"/>
                    <a:pt x="1086" y="2919"/>
                  </a:cubicBezTo>
                  <a:cubicBezTo>
                    <a:pt x="1029" y="2952"/>
                    <a:pt x="952" y="2994"/>
                    <a:pt x="887" y="3026"/>
                  </a:cubicBezTo>
                  <a:cubicBezTo>
                    <a:pt x="822" y="3058"/>
                    <a:pt x="756" y="3091"/>
                    <a:pt x="694" y="3112"/>
                  </a:cubicBezTo>
                  <a:cubicBezTo>
                    <a:pt x="632" y="3133"/>
                    <a:pt x="579" y="3139"/>
                    <a:pt x="516" y="3154"/>
                  </a:cubicBezTo>
                  <a:cubicBezTo>
                    <a:pt x="453" y="3169"/>
                    <a:pt x="370" y="3198"/>
                    <a:pt x="317" y="3204"/>
                  </a:cubicBezTo>
                  <a:cubicBezTo>
                    <a:pt x="264" y="3210"/>
                    <a:pt x="234" y="3201"/>
                    <a:pt x="195" y="3190"/>
                  </a:cubicBezTo>
                  <a:cubicBezTo>
                    <a:pt x="156" y="3179"/>
                    <a:pt x="107" y="3161"/>
                    <a:pt x="81" y="3140"/>
                  </a:cubicBezTo>
                  <a:cubicBezTo>
                    <a:pt x="55" y="3119"/>
                    <a:pt x="50" y="3095"/>
                    <a:pt x="38" y="3062"/>
                  </a:cubicBezTo>
                  <a:cubicBezTo>
                    <a:pt x="26" y="3029"/>
                    <a:pt x="16" y="2982"/>
                    <a:pt x="10" y="2940"/>
                  </a:cubicBezTo>
                  <a:cubicBezTo>
                    <a:pt x="4" y="2898"/>
                    <a:pt x="0" y="2858"/>
                    <a:pt x="3" y="2812"/>
                  </a:cubicBezTo>
                  <a:cubicBezTo>
                    <a:pt x="6" y="2766"/>
                    <a:pt x="13" y="2706"/>
                    <a:pt x="31" y="2662"/>
                  </a:cubicBezTo>
                  <a:cubicBezTo>
                    <a:pt x="49" y="2618"/>
                    <a:pt x="76" y="2582"/>
                    <a:pt x="110" y="2548"/>
                  </a:cubicBezTo>
                  <a:cubicBezTo>
                    <a:pt x="144" y="2514"/>
                    <a:pt x="180" y="2494"/>
                    <a:pt x="238" y="2456"/>
                  </a:cubicBezTo>
                  <a:cubicBezTo>
                    <a:pt x="296" y="2418"/>
                    <a:pt x="406" y="2354"/>
                    <a:pt x="459" y="2320"/>
                  </a:cubicBezTo>
                  <a:cubicBezTo>
                    <a:pt x="512" y="2286"/>
                    <a:pt x="519" y="2285"/>
                    <a:pt x="559" y="2249"/>
                  </a:cubicBezTo>
                  <a:cubicBezTo>
                    <a:pt x="599" y="2213"/>
                    <a:pt x="648" y="2177"/>
                    <a:pt x="701" y="2106"/>
                  </a:cubicBezTo>
                  <a:cubicBezTo>
                    <a:pt x="754" y="2035"/>
                    <a:pt x="820" y="1921"/>
                    <a:pt x="880" y="1821"/>
                  </a:cubicBezTo>
                  <a:cubicBezTo>
                    <a:pt x="940" y="1721"/>
                    <a:pt x="1006" y="1614"/>
                    <a:pt x="1058" y="1508"/>
                  </a:cubicBezTo>
                  <a:cubicBezTo>
                    <a:pt x="1110" y="1402"/>
                    <a:pt x="1157" y="1280"/>
                    <a:pt x="1193" y="1187"/>
                  </a:cubicBezTo>
                  <a:cubicBezTo>
                    <a:pt x="1229" y="1094"/>
                    <a:pt x="1253" y="1018"/>
                    <a:pt x="1272" y="952"/>
                  </a:cubicBezTo>
                  <a:cubicBezTo>
                    <a:pt x="1291" y="886"/>
                    <a:pt x="1301" y="850"/>
                    <a:pt x="1307" y="788"/>
                  </a:cubicBezTo>
                  <a:cubicBezTo>
                    <a:pt x="1313" y="726"/>
                    <a:pt x="1309" y="639"/>
                    <a:pt x="1307" y="581"/>
                  </a:cubicBezTo>
                  <a:cubicBezTo>
                    <a:pt x="1305" y="523"/>
                    <a:pt x="1295" y="488"/>
                    <a:pt x="1293" y="438"/>
                  </a:cubicBezTo>
                  <a:cubicBezTo>
                    <a:pt x="1291" y="388"/>
                    <a:pt x="1291" y="330"/>
                    <a:pt x="1293" y="281"/>
                  </a:cubicBezTo>
                  <a:cubicBezTo>
                    <a:pt x="1295" y="232"/>
                    <a:pt x="1290" y="185"/>
                    <a:pt x="1307" y="146"/>
                  </a:cubicBezTo>
                  <a:cubicBezTo>
                    <a:pt x="1324" y="107"/>
                    <a:pt x="1361" y="68"/>
                    <a:pt x="1393" y="46"/>
                  </a:cubicBezTo>
                  <a:cubicBezTo>
                    <a:pt x="1425" y="24"/>
                    <a:pt x="1460" y="17"/>
                    <a:pt x="1500" y="11"/>
                  </a:cubicBezTo>
                  <a:cubicBezTo>
                    <a:pt x="1540" y="5"/>
                    <a:pt x="1576" y="0"/>
                    <a:pt x="1635" y="11"/>
                  </a:cubicBezTo>
                  <a:cubicBezTo>
                    <a:pt x="1694" y="22"/>
                    <a:pt x="1795" y="48"/>
                    <a:pt x="1856" y="75"/>
                  </a:cubicBezTo>
                  <a:cubicBezTo>
                    <a:pt x="1917" y="102"/>
                    <a:pt x="1960" y="128"/>
                    <a:pt x="1999" y="175"/>
                  </a:cubicBezTo>
                  <a:cubicBezTo>
                    <a:pt x="2038" y="222"/>
                    <a:pt x="2067" y="288"/>
                    <a:pt x="2092" y="360"/>
                  </a:cubicBezTo>
                  <a:cubicBezTo>
                    <a:pt x="2117" y="432"/>
                    <a:pt x="2131" y="525"/>
                    <a:pt x="2149" y="609"/>
                  </a:cubicBezTo>
                  <a:cubicBezTo>
                    <a:pt x="2167" y="693"/>
                    <a:pt x="2190" y="772"/>
                    <a:pt x="2198" y="866"/>
                  </a:cubicBezTo>
                  <a:cubicBezTo>
                    <a:pt x="2206" y="960"/>
                    <a:pt x="2204" y="1085"/>
                    <a:pt x="2198" y="1173"/>
                  </a:cubicBezTo>
                  <a:cubicBezTo>
                    <a:pt x="2192" y="1261"/>
                    <a:pt x="2178" y="1316"/>
                    <a:pt x="2163" y="1394"/>
                  </a:cubicBezTo>
                  <a:cubicBezTo>
                    <a:pt x="2148" y="1472"/>
                    <a:pt x="2125" y="1571"/>
                    <a:pt x="2106" y="1643"/>
                  </a:cubicBezTo>
                  <a:cubicBezTo>
                    <a:pt x="2087" y="1715"/>
                    <a:pt x="2075" y="1764"/>
                    <a:pt x="2049" y="1828"/>
                  </a:cubicBezTo>
                  <a:cubicBezTo>
                    <a:pt x="2023" y="1892"/>
                    <a:pt x="1979" y="1972"/>
                    <a:pt x="1949" y="2028"/>
                  </a:cubicBezTo>
                  <a:cubicBezTo>
                    <a:pt x="1919" y="2084"/>
                    <a:pt x="1898" y="2120"/>
                    <a:pt x="1871" y="2163"/>
                  </a:cubicBez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1524" name="AutoShape 253"/>
            <p:cNvCxnSpPr>
              <a:cxnSpLocks noChangeShapeType="1"/>
            </p:cNvCxnSpPr>
            <p:nvPr/>
          </p:nvCxnSpPr>
          <p:spPr bwMode="auto">
            <a:xfrm flipV="1">
              <a:off x="7758" y="7865"/>
              <a:ext cx="136" cy="25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tr_Zwr_L"/>
          <p:cNvGrpSpPr>
            <a:grpSpLocks/>
          </p:cNvGrpSpPr>
          <p:nvPr/>
        </p:nvGrpSpPr>
        <p:grpSpPr bwMode="auto">
          <a:xfrm>
            <a:off x="2097658" y="1441450"/>
            <a:ext cx="1330325" cy="1966913"/>
            <a:chOff x="2784437" y="1441618"/>
            <a:chExt cx="1330123" cy="1966902"/>
          </a:xfrm>
        </p:grpSpPr>
        <p:cxnSp>
          <p:nvCxnSpPr>
            <p:cNvPr id="21521" name="AutoShape 251"/>
            <p:cNvCxnSpPr>
              <a:cxnSpLocks noChangeShapeType="1"/>
            </p:cNvCxnSpPr>
            <p:nvPr/>
          </p:nvCxnSpPr>
          <p:spPr bwMode="auto">
            <a:xfrm flipV="1">
              <a:off x="3513942" y="2276773"/>
              <a:ext cx="86347" cy="16385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Freeform 250"/>
            <p:cNvSpPr>
              <a:spLocks/>
            </p:cNvSpPr>
            <p:nvPr/>
          </p:nvSpPr>
          <p:spPr bwMode="auto">
            <a:xfrm>
              <a:off x="2784437" y="1441618"/>
              <a:ext cx="1330123" cy="1966902"/>
            </a:xfrm>
            <a:custGeom>
              <a:avLst/>
              <a:gdLst>
                <a:gd name="T0" fmla="*/ 2147483647 w 2095"/>
                <a:gd name="T1" fmla="*/ 2147483647 h 3097"/>
                <a:gd name="T2" fmla="*/ 2147483647 w 2095"/>
                <a:gd name="T3" fmla="*/ 2147483647 h 3097"/>
                <a:gd name="T4" fmla="*/ 2147483647 w 2095"/>
                <a:gd name="T5" fmla="*/ 2147483647 h 3097"/>
                <a:gd name="T6" fmla="*/ 2147483647 w 2095"/>
                <a:gd name="T7" fmla="*/ 2147483647 h 3097"/>
                <a:gd name="T8" fmla="*/ 2147483647 w 2095"/>
                <a:gd name="T9" fmla="*/ 2147483647 h 3097"/>
                <a:gd name="T10" fmla="*/ 2147483647 w 2095"/>
                <a:gd name="T11" fmla="*/ 2147483647 h 3097"/>
                <a:gd name="T12" fmla="*/ 2147483647 w 2095"/>
                <a:gd name="T13" fmla="*/ 2147483647 h 3097"/>
                <a:gd name="T14" fmla="*/ 2147483647 w 2095"/>
                <a:gd name="T15" fmla="*/ 2147483647 h 3097"/>
                <a:gd name="T16" fmla="*/ 2147483647 w 2095"/>
                <a:gd name="T17" fmla="*/ 2147483647 h 3097"/>
                <a:gd name="T18" fmla="*/ 2147483647 w 2095"/>
                <a:gd name="T19" fmla="*/ 2147483647 h 3097"/>
                <a:gd name="T20" fmla="*/ 2147483647 w 2095"/>
                <a:gd name="T21" fmla="*/ 2147483647 h 3097"/>
                <a:gd name="T22" fmla="*/ 2147483647 w 2095"/>
                <a:gd name="T23" fmla="*/ 2147483647 h 3097"/>
                <a:gd name="T24" fmla="*/ 2147483647 w 2095"/>
                <a:gd name="T25" fmla="*/ 2147483647 h 3097"/>
                <a:gd name="T26" fmla="*/ 2147483647 w 2095"/>
                <a:gd name="T27" fmla="*/ 2147483647 h 3097"/>
                <a:gd name="T28" fmla="*/ 2147483647 w 2095"/>
                <a:gd name="T29" fmla="*/ 2147483647 h 3097"/>
                <a:gd name="T30" fmla="*/ 2147483647 w 2095"/>
                <a:gd name="T31" fmla="*/ 2147483647 h 3097"/>
                <a:gd name="T32" fmla="*/ 2147483647 w 2095"/>
                <a:gd name="T33" fmla="*/ 2147483647 h 3097"/>
                <a:gd name="T34" fmla="*/ 2147483647 w 2095"/>
                <a:gd name="T35" fmla="*/ 2147483647 h 3097"/>
                <a:gd name="T36" fmla="*/ 2147483647 w 2095"/>
                <a:gd name="T37" fmla="*/ 2147483647 h 3097"/>
                <a:gd name="T38" fmla="*/ 2147483647 w 2095"/>
                <a:gd name="T39" fmla="*/ 2147483647 h 3097"/>
                <a:gd name="T40" fmla="*/ 2147483647 w 2095"/>
                <a:gd name="T41" fmla="*/ 2147483647 h 3097"/>
                <a:gd name="T42" fmla="*/ 2147483647 w 2095"/>
                <a:gd name="T43" fmla="*/ 2147483647 h 3097"/>
                <a:gd name="T44" fmla="*/ 2147483647 w 2095"/>
                <a:gd name="T45" fmla="*/ 2147483647 h 3097"/>
                <a:gd name="T46" fmla="*/ 2147483647 w 2095"/>
                <a:gd name="T47" fmla="*/ 2147483647 h 3097"/>
                <a:gd name="T48" fmla="*/ 2147483647 w 2095"/>
                <a:gd name="T49" fmla="*/ 2147483647 h 3097"/>
                <a:gd name="T50" fmla="*/ 2147483647 w 2095"/>
                <a:gd name="T51" fmla="*/ 2147483647 h 3097"/>
                <a:gd name="T52" fmla="*/ 2147483647 w 2095"/>
                <a:gd name="T53" fmla="*/ 2147483647 h 3097"/>
                <a:gd name="T54" fmla="*/ 2147483647 w 2095"/>
                <a:gd name="T55" fmla="*/ 2147483647 h 3097"/>
                <a:gd name="T56" fmla="*/ 2147483647 w 2095"/>
                <a:gd name="T57" fmla="*/ 2147483647 h 3097"/>
                <a:gd name="T58" fmla="*/ 2147483647 w 2095"/>
                <a:gd name="T59" fmla="*/ 2147483647 h 3097"/>
                <a:gd name="T60" fmla="*/ 2147483647 w 2095"/>
                <a:gd name="T61" fmla="*/ 2147483647 h 3097"/>
                <a:gd name="T62" fmla="*/ 2147483647 w 2095"/>
                <a:gd name="T63" fmla="*/ 2147483647 h 3097"/>
                <a:gd name="T64" fmla="*/ 2147483647 w 2095"/>
                <a:gd name="T65" fmla="*/ 2147483647 h 3097"/>
                <a:gd name="T66" fmla="*/ 2147483647 w 2095"/>
                <a:gd name="T67" fmla="*/ 2147483647 h 3097"/>
                <a:gd name="T68" fmla="*/ 2147483647 w 2095"/>
                <a:gd name="T69" fmla="*/ 2147483647 h 3097"/>
                <a:gd name="T70" fmla="*/ 2147483647 w 2095"/>
                <a:gd name="T71" fmla="*/ 2147483647 h 3097"/>
                <a:gd name="T72" fmla="*/ 2147483647 w 2095"/>
                <a:gd name="T73" fmla="*/ 2147483647 h 3097"/>
                <a:gd name="T74" fmla="*/ 2147483647 w 2095"/>
                <a:gd name="T75" fmla="*/ 2147483647 h 3097"/>
                <a:gd name="T76" fmla="*/ 2147483647 w 2095"/>
                <a:gd name="T77" fmla="*/ 2147483647 h 3097"/>
                <a:gd name="T78" fmla="*/ 2147483647 w 2095"/>
                <a:gd name="T79" fmla="*/ 2147483647 h 3097"/>
                <a:gd name="T80" fmla="*/ 2147483647 w 2095"/>
                <a:gd name="T81" fmla="*/ 2147483647 h 3097"/>
                <a:gd name="T82" fmla="*/ 2147483647 w 2095"/>
                <a:gd name="T83" fmla="*/ 2147483647 h 3097"/>
                <a:gd name="T84" fmla="*/ 2147483647 w 2095"/>
                <a:gd name="T85" fmla="*/ 2147483647 h 3097"/>
                <a:gd name="T86" fmla="*/ 2147483647 w 2095"/>
                <a:gd name="T87" fmla="*/ 2147483647 h 3097"/>
                <a:gd name="T88" fmla="*/ 2147483647 w 2095"/>
                <a:gd name="T89" fmla="*/ 2147483647 h 3097"/>
                <a:gd name="T90" fmla="*/ 2147483647 w 2095"/>
                <a:gd name="T91" fmla="*/ 2147483647 h 30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95"/>
                <a:gd name="T139" fmla="*/ 0 h 3097"/>
                <a:gd name="T140" fmla="*/ 2095 w 2095"/>
                <a:gd name="T141" fmla="*/ 3097 h 30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95" h="3097">
                  <a:moveTo>
                    <a:pt x="343" y="964"/>
                  </a:moveTo>
                  <a:cubicBezTo>
                    <a:pt x="376" y="907"/>
                    <a:pt x="398" y="872"/>
                    <a:pt x="429" y="828"/>
                  </a:cubicBezTo>
                  <a:cubicBezTo>
                    <a:pt x="460" y="784"/>
                    <a:pt x="489" y="746"/>
                    <a:pt x="528" y="700"/>
                  </a:cubicBezTo>
                  <a:cubicBezTo>
                    <a:pt x="567" y="654"/>
                    <a:pt x="603" y="607"/>
                    <a:pt x="664" y="550"/>
                  </a:cubicBezTo>
                  <a:cubicBezTo>
                    <a:pt x="725" y="493"/>
                    <a:pt x="824" y="409"/>
                    <a:pt x="892" y="358"/>
                  </a:cubicBezTo>
                  <a:cubicBezTo>
                    <a:pt x="960" y="307"/>
                    <a:pt x="1008" y="283"/>
                    <a:pt x="1070" y="244"/>
                  </a:cubicBezTo>
                  <a:cubicBezTo>
                    <a:pt x="1132" y="205"/>
                    <a:pt x="1194" y="154"/>
                    <a:pt x="1263" y="122"/>
                  </a:cubicBezTo>
                  <a:cubicBezTo>
                    <a:pt x="1332" y="90"/>
                    <a:pt x="1424" y="69"/>
                    <a:pt x="1484" y="51"/>
                  </a:cubicBezTo>
                  <a:cubicBezTo>
                    <a:pt x="1544" y="33"/>
                    <a:pt x="1585" y="23"/>
                    <a:pt x="1626" y="15"/>
                  </a:cubicBezTo>
                  <a:cubicBezTo>
                    <a:pt x="1667" y="7"/>
                    <a:pt x="1701" y="0"/>
                    <a:pt x="1733" y="1"/>
                  </a:cubicBezTo>
                  <a:cubicBezTo>
                    <a:pt x="1765" y="2"/>
                    <a:pt x="1787" y="14"/>
                    <a:pt x="1819" y="23"/>
                  </a:cubicBezTo>
                  <a:cubicBezTo>
                    <a:pt x="1851" y="32"/>
                    <a:pt x="1892" y="40"/>
                    <a:pt x="1926" y="58"/>
                  </a:cubicBezTo>
                  <a:cubicBezTo>
                    <a:pt x="1960" y="76"/>
                    <a:pt x="2001" y="104"/>
                    <a:pt x="2025" y="129"/>
                  </a:cubicBezTo>
                  <a:cubicBezTo>
                    <a:pt x="2049" y="154"/>
                    <a:pt x="2057" y="175"/>
                    <a:pt x="2068" y="208"/>
                  </a:cubicBezTo>
                  <a:cubicBezTo>
                    <a:pt x="2079" y="241"/>
                    <a:pt x="2086" y="285"/>
                    <a:pt x="2090" y="329"/>
                  </a:cubicBezTo>
                  <a:cubicBezTo>
                    <a:pt x="2094" y="373"/>
                    <a:pt x="2095" y="430"/>
                    <a:pt x="2090" y="472"/>
                  </a:cubicBezTo>
                  <a:cubicBezTo>
                    <a:pt x="2085" y="514"/>
                    <a:pt x="2072" y="551"/>
                    <a:pt x="2061" y="579"/>
                  </a:cubicBezTo>
                  <a:cubicBezTo>
                    <a:pt x="2050" y="607"/>
                    <a:pt x="2048" y="623"/>
                    <a:pt x="2025" y="643"/>
                  </a:cubicBezTo>
                  <a:cubicBezTo>
                    <a:pt x="2002" y="663"/>
                    <a:pt x="1958" y="686"/>
                    <a:pt x="1926" y="700"/>
                  </a:cubicBezTo>
                  <a:cubicBezTo>
                    <a:pt x="1894" y="714"/>
                    <a:pt x="1875" y="714"/>
                    <a:pt x="1833" y="728"/>
                  </a:cubicBezTo>
                  <a:cubicBezTo>
                    <a:pt x="1791" y="742"/>
                    <a:pt x="1727" y="754"/>
                    <a:pt x="1676" y="785"/>
                  </a:cubicBezTo>
                  <a:cubicBezTo>
                    <a:pt x="1625" y="816"/>
                    <a:pt x="1566" y="870"/>
                    <a:pt x="1526" y="914"/>
                  </a:cubicBezTo>
                  <a:cubicBezTo>
                    <a:pt x="1486" y="958"/>
                    <a:pt x="1467" y="994"/>
                    <a:pt x="1434" y="1049"/>
                  </a:cubicBezTo>
                  <a:cubicBezTo>
                    <a:pt x="1401" y="1104"/>
                    <a:pt x="1359" y="1184"/>
                    <a:pt x="1327" y="1242"/>
                  </a:cubicBezTo>
                  <a:cubicBezTo>
                    <a:pt x="1295" y="1300"/>
                    <a:pt x="1273" y="1338"/>
                    <a:pt x="1241" y="1398"/>
                  </a:cubicBezTo>
                  <a:cubicBezTo>
                    <a:pt x="1209" y="1458"/>
                    <a:pt x="1172" y="1527"/>
                    <a:pt x="1134" y="1605"/>
                  </a:cubicBezTo>
                  <a:cubicBezTo>
                    <a:pt x="1096" y="1683"/>
                    <a:pt x="1047" y="1788"/>
                    <a:pt x="1013" y="1869"/>
                  </a:cubicBezTo>
                  <a:cubicBezTo>
                    <a:pt x="979" y="1950"/>
                    <a:pt x="953" y="2019"/>
                    <a:pt x="928" y="2090"/>
                  </a:cubicBezTo>
                  <a:cubicBezTo>
                    <a:pt x="903" y="2161"/>
                    <a:pt x="878" y="2231"/>
                    <a:pt x="863" y="2297"/>
                  </a:cubicBezTo>
                  <a:cubicBezTo>
                    <a:pt x="848" y="2363"/>
                    <a:pt x="837" y="2425"/>
                    <a:pt x="835" y="2489"/>
                  </a:cubicBezTo>
                  <a:cubicBezTo>
                    <a:pt x="833" y="2553"/>
                    <a:pt x="844" y="2629"/>
                    <a:pt x="849" y="2682"/>
                  </a:cubicBezTo>
                  <a:cubicBezTo>
                    <a:pt x="854" y="2735"/>
                    <a:pt x="862" y="2771"/>
                    <a:pt x="863" y="2810"/>
                  </a:cubicBezTo>
                  <a:cubicBezTo>
                    <a:pt x="864" y="2849"/>
                    <a:pt x="865" y="2889"/>
                    <a:pt x="856" y="2917"/>
                  </a:cubicBezTo>
                  <a:cubicBezTo>
                    <a:pt x="847" y="2945"/>
                    <a:pt x="834" y="2955"/>
                    <a:pt x="806" y="2981"/>
                  </a:cubicBezTo>
                  <a:cubicBezTo>
                    <a:pt x="778" y="3007"/>
                    <a:pt x="742" y="3055"/>
                    <a:pt x="685" y="3074"/>
                  </a:cubicBezTo>
                  <a:cubicBezTo>
                    <a:pt x="628" y="3093"/>
                    <a:pt x="528" y="3097"/>
                    <a:pt x="464" y="3095"/>
                  </a:cubicBezTo>
                  <a:cubicBezTo>
                    <a:pt x="400" y="3093"/>
                    <a:pt x="354" y="3090"/>
                    <a:pt x="300" y="3059"/>
                  </a:cubicBezTo>
                  <a:cubicBezTo>
                    <a:pt x="246" y="3028"/>
                    <a:pt x="181" y="2968"/>
                    <a:pt x="143" y="2910"/>
                  </a:cubicBezTo>
                  <a:cubicBezTo>
                    <a:pt x="105" y="2852"/>
                    <a:pt x="92" y="2780"/>
                    <a:pt x="72" y="2710"/>
                  </a:cubicBezTo>
                  <a:cubicBezTo>
                    <a:pt x="52" y="2640"/>
                    <a:pt x="34" y="2571"/>
                    <a:pt x="22" y="2489"/>
                  </a:cubicBezTo>
                  <a:cubicBezTo>
                    <a:pt x="10" y="2407"/>
                    <a:pt x="2" y="2315"/>
                    <a:pt x="1" y="2218"/>
                  </a:cubicBezTo>
                  <a:cubicBezTo>
                    <a:pt x="0" y="2121"/>
                    <a:pt x="8" y="1995"/>
                    <a:pt x="15" y="1905"/>
                  </a:cubicBezTo>
                  <a:cubicBezTo>
                    <a:pt x="22" y="1815"/>
                    <a:pt x="26" y="1756"/>
                    <a:pt x="44" y="1676"/>
                  </a:cubicBezTo>
                  <a:cubicBezTo>
                    <a:pt x="62" y="1596"/>
                    <a:pt x="91" y="1511"/>
                    <a:pt x="122" y="1427"/>
                  </a:cubicBezTo>
                  <a:cubicBezTo>
                    <a:pt x="153" y="1343"/>
                    <a:pt x="192" y="1247"/>
                    <a:pt x="229" y="1170"/>
                  </a:cubicBezTo>
                  <a:cubicBezTo>
                    <a:pt x="266" y="1093"/>
                    <a:pt x="310" y="1021"/>
                    <a:pt x="343" y="964"/>
                  </a:cubicBez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Zwarcie"/>
          <p:cNvGrpSpPr/>
          <p:nvPr/>
        </p:nvGrpSpPr>
        <p:grpSpPr>
          <a:xfrm>
            <a:off x="2305098" y="2464904"/>
            <a:ext cx="2582744" cy="735028"/>
            <a:chOff x="1599678" y="2464904"/>
            <a:chExt cx="2582744" cy="735028"/>
          </a:xfrm>
        </p:grpSpPr>
        <p:cxnSp>
          <p:nvCxnSpPr>
            <p:cNvPr id="4" name="Łącznik prosty ze strzałką 3"/>
            <p:cNvCxnSpPr/>
            <p:nvPr/>
          </p:nvCxnSpPr>
          <p:spPr bwMode="auto">
            <a:xfrm flipV="1">
              <a:off x="4182422" y="2464904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2" name="Łącznik prosty ze strzałką 131"/>
            <p:cNvCxnSpPr/>
            <p:nvPr/>
          </p:nvCxnSpPr>
          <p:spPr bwMode="auto">
            <a:xfrm flipV="1">
              <a:off x="1599678" y="2839932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lg"/>
              <a:tailEnd type="none" w="med" len="lg"/>
            </a:ln>
            <a:effectLst/>
          </p:spPr>
        </p:cxnSp>
      </p:grpSp>
      <p:grpSp>
        <p:nvGrpSpPr>
          <p:cNvPr id="22" name="Str_Ust_P"/>
          <p:cNvGrpSpPr>
            <a:grpSpLocks/>
          </p:cNvGrpSpPr>
          <p:nvPr/>
        </p:nvGrpSpPr>
        <p:grpSpPr bwMode="auto">
          <a:xfrm>
            <a:off x="3439095" y="2074863"/>
            <a:ext cx="1706563" cy="2193925"/>
            <a:chOff x="6290" y="6224"/>
            <a:chExt cx="2689" cy="3453"/>
          </a:xfrm>
        </p:grpSpPr>
        <p:sp>
          <p:nvSpPr>
            <p:cNvPr id="21527" name="Freeform 261"/>
            <p:cNvSpPr>
              <a:spLocks/>
            </p:cNvSpPr>
            <p:nvPr/>
          </p:nvSpPr>
          <p:spPr bwMode="auto">
            <a:xfrm rot="10800000">
              <a:off x="6290" y="6224"/>
              <a:ext cx="2689" cy="3453"/>
            </a:xfrm>
            <a:custGeom>
              <a:avLst/>
              <a:gdLst>
                <a:gd name="T0" fmla="*/ 179 w 2689"/>
                <a:gd name="T1" fmla="*/ 1327 h 3453"/>
                <a:gd name="T2" fmla="*/ 86 w 2689"/>
                <a:gd name="T3" fmla="*/ 1578 h 3453"/>
                <a:gd name="T4" fmla="*/ 29 w 2689"/>
                <a:gd name="T5" fmla="*/ 1815 h 3453"/>
                <a:gd name="T6" fmla="*/ 6 w 2689"/>
                <a:gd name="T7" fmla="*/ 2047 h 3453"/>
                <a:gd name="T8" fmla="*/ 6 w 2689"/>
                <a:gd name="T9" fmla="*/ 2340 h 3453"/>
                <a:gd name="T10" fmla="*/ 45 w 2689"/>
                <a:gd name="T11" fmla="*/ 2630 h 3453"/>
                <a:gd name="T12" fmla="*/ 134 w 2689"/>
                <a:gd name="T13" fmla="*/ 2932 h 3453"/>
                <a:gd name="T14" fmla="*/ 224 w 2689"/>
                <a:gd name="T15" fmla="*/ 3105 h 3453"/>
                <a:gd name="T16" fmla="*/ 389 w 2689"/>
                <a:gd name="T17" fmla="*/ 3300 h 3453"/>
                <a:gd name="T18" fmla="*/ 606 w 2689"/>
                <a:gd name="T19" fmla="*/ 3427 h 3453"/>
                <a:gd name="T20" fmla="*/ 801 w 2689"/>
                <a:gd name="T21" fmla="*/ 3450 h 3453"/>
                <a:gd name="T22" fmla="*/ 1034 w 2689"/>
                <a:gd name="T23" fmla="*/ 3412 h 3453"/>
                <a:gd name="T24" fmla="*/ 1401 w 2689"/>
                <a:gd name="T25" fmla="*/ 3240 h 3453"/>
                <a:gd name="T26" fmla="*/ 1731 w 2689"/>
                <a:gd name="T27" fmla="*/ 2902 h 3453"/>
                <a:gd name="T28" fmla="*/ 2174 w 2689"/>
                <a:gd name="T29" fmla="*/ 2122 h 3453"/>
                <a:gd name="T30" fmla="*/ 2334 w 2689"/>
                <a:gd name="T31" fmla="*/ 1780 h 3453"/>
                <a:gd name="T32" fmla="*/ 2421 w 2689"/>
                <a:gd name="T33" fmla="*/ 1590 h 3453"/>
                <a:gd name="T34" fmla="*/ 2541 w 2689"/>
                <a:gd name="T35" fmla="*/ 1290 h 3453"/>
                <a:gd name="T36" fmla="*/ 2616 w 2689"/>
                <a:gd name="T37" fmla="*/ 1012 h 3453"/>
                <a:gd name="T38" fmla="*/ 2676 w 2689"/>
                <a:gd name="T39" fmla="*/ 637 h 3453"/>
                <a:gd name="T40" fmla="*/ 2654 w 2689"/>
                <a:gd name="T41" fmla="*/ 367 h 3453"/>
                <a:gd name="T42" fmla="*/ 2466 w 2689"/>
                <a:gd name="T43" fmla="*/ 105 h 3453"/>
                <a:gd name="T44" fmla="*/ 2076 w 2689"/>
                <a:gd name="T45" fmla="*/ 7 h 3453"/>
                <a:gd name="T46" fmla="*/ 1664 w 2689"/>
                <a:gd name="T47" fmla="*/ 60 h 3453"/>
                <a:gd name="T48" fmla="*/ 1274 w 2689"/>
                <a:gd name="T49" fmla="*/ 202 h 3453"/>
                <a:gd name="T50" fmla="*/ 869 w 2689"/>
                <a:gd name="T51" fmla="*/ 472 h 3453"/>
                <a:gd name="T52" fmla="*/ 569 w 2689"/>
                <a:gd name="T53" fmla="*/ 750 h 3453"/>
                <a:gd name="T54" fmla="*/ 329 w 2689"/>
                <a:gd name="T55" fmla="*/ 1050 h 3453"/>
                <a:gd name="T56" fmla="*/ 179 w 2689"/>
                <a:gd name="T57" fmla="*/ 1327 h 34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89"/>
                <a:gd name="T88" fmla="*/ 0 h 3453"/>
                <a:gd name="T89" fmla="*/ 2689 w 2689"/>
                <a:gd name="T90" fmla="*/ 3453 h 34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89" h="3453">
                  <a:moveTo>
                    <a:pt x="179" y="1327"/>
                  </a:moveTo>
                  <a:cubicBezTo>
                    <a:pt x="139" y="1415"/>
                    <a:pt x="111" y="1497"/>
                    <a:pt x="86" y="1578"/>
                  </a:cubicBezTo>
                  <a:cubicBezTo>
                    <a:pt x="61" y="1659"/>
                    <a:pt x="42" y="1737"/>
                    <a:pt x="29" y="1815"/>
                  </a:cubicBezTo>
                  <a:cubicBezTo>
                    <a:pt x="16" y="1893"/>
                    <a:pt x="10" y="1960"/>
                    <a:pt x="6" y="2047"/>
                  </a:cubicBezTo>
                  <a:cubicBezTo>
                    <a:pt x="2" y="2134"/>
                    <a:pt x="0" y="2243"/>
                    <a:pt x="6" y="2340"/>
                  </a:cubicBezTo>
                  <a:cubicBezTo>
                    <a:pt x="12" y="2437"/>
                    <a:pt x="24" y="2531"/>
                    <a:pt x="45" y="2630"/>
                  </a:cubicBezTo>
                  <a:cubicBezTo>
                    <a:pt x="66" y="2729"/>
                    <a:pt x="104" y="2853"/>
                    <a:pt x="134" y="2932"/>
                  </a:cubicBezTo>
                  <a:cubicBezTo>
                    <a:pt x="164" y="3011"/>
                    <a:pt x="182" y="3044"/>
                    <a:pt x="224" y="3105"/>
                  </a:cubicBezTo>
                  <a:cubicBezTo>
                    <a:pt x="266" y="3166"/>
                    <a:pt x="325" y="3246"/>
                    <a:pt x="389" y="3300"/>
                  </a:cubicBezTo>
                  <a:cubicBezTo>
                    <a:pt x="453" y="3354"/>
                    <a:pt x="537" y="3402"/>
                    <a:pt x="606" y="3427"/>
                  </a:cubicBezTo>
                  <a:cubicBezTo>
                    <a:pt x="675" y="3452"/>
                    <a:pt x="730" y="3453"/>
                    <a:pt x="801" y="3450"/>
                  </a:cubicBezTo>
                  <a:cubicBezTo>
                    <a:pt x="872" y="3447"/>
                    <a:pt x="934" y="3447"/>
                    <a:pt x="1034" y="3412"/>
                  </a:cubicBezTo>
                  <a:cubicBezTo>
                    <a:pt x="1134" y="3377"/>
                    <a:pt x="1285" y="3325"/>
                    <a:pt x="1401" y="3240"/>
                  </a:cubicBezTo>
                  <a:cubicBezTo>
                    <a:pt x="1517" y="3155"/>
                    <a:pt x="1602" y="3088"/>
                    <a:pt x="1731" y="2902"/>
                  </a:cubicBezTo>
                  <a:cubicBezTo>
                    <a:pt x="1860" y="2716"/>
                    <a:pt x="2074" y="2309"/>
                    <a:pt x="2174" y="2122"/>
                  </a:cubicBezTo>
                  <a:cubicBezTo>
                    <a:pt x="2274" y="1935"/>
                    <a:pt x="2293" y="1869"/>
                    <a:pt x="2334" y="1780"/>
                  </a:cubicBezTo>
                  <a:cubicBezTo>
                    <a:pt x="2375" y="1691"/>
                    <a:pt x="2387" y="1672"/>
                    <a:pt x="2421" y="1590"/>
                  </a:cubicBezTo>
                  <a:cubicBezTo>
                    <a:pt x="2455" y="1508"/>
                    <a:pt x="2509" y="1386"/>
                    <a:pt x="2541" y="1290"/>
                  </a:cubicBezTo>
                  <a:cubicBezTo>
                    <a:pt x="2573" y="1194"/>
                    <a:pt x="2594" y="1121"/>
                    <a:pt x="2616" y="1012"/>
                  </a:cubicBezTo>
                  <a:cubicBezTo>
                    <a:pt x="2638" y="903"/>
                    <a:pt x="2670" y="744"/>
                    <a:pt x="2676" y="637"/>
                  </a:cubicBezTo>
                  <a:cubicBezTo>
                    <a:pt x="2682" y="530"/>
                    <a:pt x="2689" y="456"/>
                    <a:pt x="2654" y="367"/>
                  </a:cubicBezTo>
                  <a:cubicBezTo>
                    <a:pt x="2619" y="278"/>
                    <a:pt x="2562" y="165"/>
                    <a:pt x="2466" y="105"/>
                  </a:cubicBezTo>
                  <a:cubicBezTo>
                    <a:pt x="2370" y="45"/>
                    <a:pt x="2210" y="14"/>
                    <a:pt x="2076" y="7"/>
                  </a:cubicBezTo>
                  <a:cubicBezTo>
                    <a:pt x="1942" y="0"/>
                    <a:pt x="1798" y="27"/>
                    <a:pt x="1664" y="60"/>
                  </a:cubicBezTo>
                  <a:cubicBezTo>
                    <a:pt x="1530" y="93"/>
                    <a:pt x="1406" y="133"/>
                    <a:pt x="1274" y="202"/>
                  </a:cubicBezTo>
                  <a:cubicBezTo>
                    <a:pt x="1142" y="271"/>
                    <a:pt x="986" y="381"/>
                    <a:pt x="869" y="472"/>
                  </a:cubicBezTo>
                  <a:cubicBezTo>
                    <a:pt x="752" y="563"/>
                    <a:pt x="659" y="654"/>
                    <a:pt x="569" y="750"/>
                  </a:cubicBezTo>
                  <a:cubicBezTo>
                    <a:pt x="479" y="846"/>
                    <a:pt x="394" y="954"/>
                    <a:pt x="329" y="1050"/>
                  </a:cubicBezTo>
                  <a:cubicBezTo>
                    <a:pt x="264" y="1146"/>
                    <a:pt x="218" y="1240"/>
                    <a:pt x="179" y="1327"/>
                  </a:cubicBezTo>
                  <a:close/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1528" name="AutoShape 260"/>
            <p:cNvCxnSpPr>
              <a:cxnSpLocks noChangeShapeType="1"/>
            </p:cNvCxnSpPr>
            <p:nvPr/>
          </p:nvCxnSpPr>
          <p:spPr bwMode="auto">
            <a:xfrm flipV="1">
              <a:off x="6808" y="7278"/>
              <a:ext cx="150" cy="26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Str_Ust_L"/>
          <p:cNvGrpSpPr>
            <a:grpSpLocks/>
          </p:cNvGrpSpPr>
          <p:nvPr/>
        </p:nvGrpSpPr>
        <p:grpSpPr bwMode="auto">
          <a:xfrm>
            <a:off x="2104008" y="1403350"/>
            <a:ext cx="1706562" cy="2203450"/>
            <a:chOff x="4187" y="5165"/>
            <a:chExt cx="2689" cy="3470"/>
          </a:xfrm>
        </p:grpSpPr>
        <p:sp>
          <p:nvSpPr>
            <p:cNvPr id="21525" name="Freeform 258"/>
            <p:cNvSpPr>
              <a:spLocks/>
            </p:cNvSpPr>
            <p:nvPr/>
          </p:nvSpPr>
          <p:spPr bwMode="auto">
            <a:xfrm>
              <a:off x="4187" y="5165"/>
              <a:ext cx="2689" cy="3470"/>
            </a:xfrm>
            <a:custGeom>
              <a:avLst/>
              <a:gdLst>
                <a:gd name="T0" fmla="*/ 179 w 2689"/>
                <a:gd name="T1" fmla="*/ 1344 h 3470"/>
                <a:gd name="T2" fmla="*/ 86 w 2689"/>
                <a:gd name="T3" fmla="*/ 1595 h 3470"/>
                <a:gd name="T4" fmla="*/ 29 w 2689"/>
                <a:gd name="T5" fmla="*/ 1832 h 3470"/>
                <a:gd name="T6" fmla="*/ 6 w 2689"/>
                <a:gd name="T7" fmla="*/ 2064 h 3470"/>
                <a:gd name="T8" fmla="*/ 6 w 2689"/>
                <a:gd name="T9" fmla="*/ 2357 h 3470"/>
                <a:gd name="T10" fmla="*/ 45 w 2689"/>
                <a:gd name="T11" fmla="*/ 2647 h 3470"/>
                <a:gd name="T12" fmla="*/ 134 w 2689"/>
                <a:gd name="T13" fmla="*/ 2949 h 3470"/>
                <a:gd name="T14" fmla="*/ 224 w 2689"/>
                <a:gd name="T15" fmla="*/ 3122 h 3470"/>
                <a:gd name="T16" fmla="*/ 389 w 2689"/>
                <a:gd name="T17" fmla="*/ 3317 h 3470"/>
                <a:gd name="T18" fmla="*/ 606 w 2689"/>
                <a:gd name="T19" fmla="*/ 3444 h 3470"/>
                <a:gd name="T20" fmla="*/ 801 w 2689"/>
                <a:gd name="T21" fmla="*/ 3467 h 3470"/>
                <a:gd name="T22" fmla="*/ 1034 w 2689"/>
                <a:gd name="T23" fmla="*/ 3429 h 3470"/>
                <a:gd name="T24" fmla="*/ 1401 w 2689"/>
                <a:gd name="T25" fmla="*/ 3257 h 3470"/>
                <a:gd name="T26" fmla="*/ 1731 w 2689"/>
                <a:gd name="T27" fmla="*/ 2919 h 3470"/>
                <a:gd name="T28" fmla="*/ 2174 w 2689"/>
                <a:gd name="T29" fmla="*/ 2139 h 3470"/>
                <a:gd name="T30" fmla="*/ 2334 w 2689"/>
                <a:gd name="T31" fmla="*/ 1797 h 3470"/>
                <a:gd name="T32" fmla="*/ 2421 w 2689"/>
                <a:gd name="T33" fmla="*/ 1607 h 3470"/>
                <a:gd name="T34" fmla="*/ 2541 w 2689"/>
                <a:gd name="T35" fmla="*/ 1307 h 3470"/>
                <a:gd name="T36" fmla="*/ 2616 w 2689"/>
                <a:gd name="T37" fmla="*/ 1029 h 3470"/>
                <a:gd name="T38" fmla="*/ 2676 w 2689"/>
                <a:gd name="T39" fmla="*/ 654 h 3470"/>
                <a:gd name="T40" fmla="*/ 2654 w 2689"/>
                <a:gd name="T41" fmla="*/ 384 h 3470"/>
                <a:gd name="T42" fmla="*/ 2466 w 2689"/>
                <a:gd name="T43" fmla="*/ 122 h 3470"/>
                <a:gd name="T44" fmla="*/ 2071 w 2689"/>
                <a:gd name="T45" fmla="*/ 12 h 3470"/>
                <a:gd name="T46" fmla="*/ 1665 w 2689"/>
                <a:gd name="T47" fmla="*/ 48 h 3470"/>
                <a:gd name="T48" fmla="*/ 1280 w 2689"/>
                <a:gd name="T49" fmla="*/ 190 h 3470"/>
                <a:gd name="T50" fmla="*/ 852 w 2689"/>
                <a:gd name="T51" fmla="*/ 454 h 3470"/>
                <a:gd name="T52" fmla="*/ 553 w 2689"/>
                <a:gd name="T53" fmla="*/ 732 h 3470"/>
                <a:gd name="T54" fmla="*/ 311 w 2689"/>
                <a:gd name="T55" fmla="*/ 1067 h 3470"/>
                <a:gd name="T56" fmla="*/ 179 w 2689"/>
                <a:gd name="T57" fmla="*/ 1344 h 34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89"/>
                <a:gd name="T88" fmla="*/ 0 h 3470"/>
                <a:gd name="T89" fmla="*/ 2689 w 2689"/>
                <a:gd name="T90" fmla="*/ 3470 h 34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89" h="3470">
                  <a:moveTo>
                    <a:pt x="179" y="1344"/>
                  </a:moveTo>
                  <a:cubicBezTo>
                    <a:pt x="139" y="1432"/>
                    <a:pt x="111" y="1514"/>
                    <a:pt x="86" y="1595"/>
                  </a:cubicBezTo>
                  <a:cubicBezTo>
                    <a:pt x="61" y="1676"/>
                    <a:pt x="42" y="1754"/>
                    <a:pt x="29" y="1832"/>
                  </a:cubicBezTo>
                  <a:cubicBezTo>
                    <a:pt x="16" y="1910"/>
                    <a:pt x="10" y="1977"/>
                    <a:pt x="6" y="2064"/>
                  </a:cubicBezTo>
                  <a:cubicBezTo>
                    <a:pt x="2" y="2151"/>
                    <a:pt x="0" y="2260"/>
                    <a:pt x="6" y="2357"/>
                  </a:cubicBezTo>
                  <a:cubicBezTo>
                    <a:pt x="12" y="2454"/>
                    <a:pt x="24" y="2548"/>
                    <a:pt x="45" y="2647"/>
                  </a:cubicBezTo>
                  <a:cubicBezTo>
                    <a:pt x="66" y="2746"/>
                    <a:pt x="104" y="2870"/>
                    <a:pt x="134" y="2949"/>
                  </a:cubicBezTo>
                  <a:cubicBezTo>
                    <a:pt x="164" y="3028"/>
                    <a:pt x="182" y="3061"/>
                    <a:pt x="224" y="3122"/>
                  </a:cubicBezTo>
                  <a:cubicBezTo>
                    <a:pt x="266" y="3183"/>
                    <a:pt x="325" y="3263"/>
                    <a:pt x="389" y="3317"/>
                  </a:cubicBezTo>
                  <a:cubicBezTo>
                    <a:pt x="453" y="3371"/>
                    <a:pt x="537" y="3419"/>
                    <a:pt x="606" y="3444"/>
                  </a:cubicBezTo>
                  <a:cubicBezTo>
                    <a:pt x="675" y="3469"/>
                    <a:pt x="730" y="3470"/>
                    <a:pt x="801" y="3467"/>
                  </a:cubicBezTo>
                  <a:cubicBezTo>
                    <a:pt x="872" y="3464"/>
                    <a:pt x="934" y="3464"/>
                    <a:pt x="1034" y="3429"/>
                  </a:cubicBezTo>
                  <a:cubicBezTo>
                    <a:pt x="1134" y="3394"/>
                    <a:pt x="1285" y="3342"/>
                    <a:pt x="1401" y="3257"/>
                  </a:cubicBezTo>
                  <a:cubicBezTo>
                    <a:pt x="1517" y="3172"/>
                    <a:pt x="1602" y="3105"/>
                    <a:pt x="1731" y="2919"/>
                  </a:cubicBezTo>
                  <a:cubicBezTo>
                    <a:pt x="1860" y="2733"/>
                    <a:pt x="2074" y="2326"/>
                    <a:pt x="2174" y="2139"/>
                  </a:cubicBezTo>
                  <a:cubicBezTo>
                    <a:pt x="2274" y="1952"/>
                    <a:pt x="2293" y="1886"/>
                    <a:pt x="2334" y="1797"/>
                  </a:cubicBezTo>
                  <a:cubicBezTo>
                    <a:pt x="2375" y="1708"/>
                    <a:pt x="2387" y="1689"/>
                    <a:pt x="2421" y="1607"/>
                  </a:cubicBezTo>
                  <a:cubicBezTo>
                    <a:pt x="2455" y="1525"/>
                    <a:pt x="2509" y="1403"/>
                    <a:pt x="2541" y="1307"/>
                  </a:cubicBezTo>
                  <a:cubicBezTo>
                    <a:pt x="2573" y="1211"/>
                    <a:pt x="2594" y="1138"/>
                    <a:pt x="2616" y="1029"/>
                  </a:cubicBezTo>
                  <a:cubicBezTo>
                    <a:pt x="2638" y="920"/>
                    <a:pt x="2670" y="761"/>
                    <a:pt x="2676" y="654"/>
                  </a:cubicBezTo>
                  <a:cubicBezTo>
                    <a:pt x="2682" y="547"/>
                    <a:pt x="2689" y="473"/>
                    <a:pt x="2654" y="384"/>
                  </a:cubicBezTo>
                  <a:cubicBezTo>
                    <a:pt x="2619" y="295"/>
                    <a:pt x="2563" y="184"/>
                    <a:pt x="2466" y="122"/>
                  </a:cubicBezTo>
                  <a:cubicBezTo>
                    <a:pt x="2369" y="60"/>
                    <a:pt x="2204" y="24"/>
                    <a:pt x="2071" y="12"/>
                  </a:cubicBezTo>
                  <a:cubicBezTo>
                    <a:pt x="1938" y="0"/>
                    <a:pt x="1797" y="18"/>
                    <a:pt x="1665" y="48"/>
                  </a:cubicBezTo>
                  <a:cubicBezTo>
                    <a:pt x="1533" y="78"/>
                    <a:pt x="1415" y="122"/>
                    <a:pt x="1280" y="190"/>
                  </a:cubicBezTo>
                  <a:cubicBezTo>
                    <a:pt x="1145" y="258"/>
                    <a:pt x="973" y="364"/>
                    <a:pt x="852" y="454"/>
                  </a:cubicBezTo>
                  <a:cubicBezTo>
                    <a:pt x="731" y="544"/>
                    <a:pt x="643" y="630"/>
                    <a:pt x="553" y="732"/>
                  </a:cubicBezTo>
                  <a:cubicBezTo>
                    <a:pt x="463" y="834"/>
                    <a:pt x="373" y="965"/>
                    <a:pt x="311" y="1067"/>
                  </a:cubicBezTo>
                  <a:cubicBezTo>
                    <a:pt x="249" y="1169"/>
                    <a:pt x="206" y="1286"/>
                    <a:pt x="179" y="1344"/>
                  </a:cubicBezTo>
                  <a:close/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1526" name="AutoShape 257"/>
            <p:cNvCxnSpPr>
              <a:cxnSpLocks noChangeShapeType="1"/>
            </p:cNvCxnSpPr>
            <p:nvPr/>
          </p:nvCxnSpPr>
          <p:spPr bwMode="auto">
            <a:xfrm flipV="1">
              <a:off x="6365" y="7058"/>
              <a:ext cx="127" cy="25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711" name="Str_Psi"/>
          <p:cNvSpPr txBox="1">
            <a:spLocks noChangeArrowheads="1"/>
          </p:cNvSpPr>
          <p:nvPr/>
        </p:nvSpPr>
        <p:spPr bwMode="auto">
          <a:xfrm>
            <a:off x="3670870" y="2471738"/>
            <a:ext cx="153888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endParaRPr kumimoji="0" lang="en-US" altLang="pl-PL" sz="24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12090" y="476706"/>
            <a:ext cx="33198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 nieustalony generatora – trzy fazy</a:t>
            </a:r>
          </a:p>
        </p:txBody>
      </p:sp>
    </p:spTree>
    <p:extLst>
      <p:ext uri="{BB962C8B-B14F-4D97-AF65-F5344CB8AC3E}">
        <p14:creationId xmlns:p14="http://schemas.microsoft.com/office/powerpoint/2010/main" val="8553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3" grpId="0"/>
      <p:bldP spid="126" grpId="0"/>
      <p:bldP spid="125" grpId="0"/>
      <p:bldP spid="19583" grpId="0" animBg="1"/>
      <p:bldP spid="19583" grpId="1" animBg="1"/>
      <p:bldP spid="19584" grpId="0" animBg="1"/>
      <p:bldP spid="19584" grpId="1" animBg="1"/>
      <p:bldP spid="197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_T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9329"/>
              </p:ext>
            </p:extLst>
          </p:nvPr>
        </p:nvGraphicFramePr>
        <p:xfrm>
          <a:off x="1412673" y="5697252"/>
          <a:ext cx="7272808" cy="24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/>
                <a:gridCol w="324036"/>
                <a:gridCol w="684076"/>
                <a:gridCol w="720080"/>
                <a:gridCol w="1116124"/>
              </a:tblGrid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Stała bezwładności</a:t>
                      </a:r>
                      <a:r>
                        <a:rPr lang="pl-PL" sz="1200" i="1" baseline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(turbogeneratora i turbiny)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Hm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4,496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sek.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Tm:</a:t>
                      </a:r>
                      <a:r>
                        <a:rPr lang="pl-PL" sz="1200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600" baseline="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pl-PL" sz="1200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sek.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_Ukł_wz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70020"/>
              </p:ext>
            </p:extLst>
          </p:nvPr>
        </p:nvGraphicFramePr>
        <p:xfrm>
          <a:off x="1412673" y="4329100"/>
          <a:ext cx="5616624" cy="12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633"/>
                <a:gridCol w="543567"/>
                <a:gridCol w="724756"/>
                <a:gridCol w="289668"/>
              </a:tblGrid>
              <a:tr h="2160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Układ</a:t>
                      </a:r>
                      <a:r>
                        <a:rPr lang="pl-PL" sz="1200" i="1" baseline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wzbudzenia</a:t>
                      </a:r>
                      <a:r>
                        <a:rPr lang="pl-PL" sz="1200" i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:</a:t>
                      </a:r>
                      <a:endParaRPr lang="pl-PL" sz="1200" i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Znamionowe napięcie wzbudzenia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Ufn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525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V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Znamionowy prąd wzbudzenia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Ifn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3500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Napięcie</a:t>
                      </a:r>
                      <a:r>
                        <a:rPr lang="pl-PL" sz="1200" i="1" baseline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wzbudzenia przy biegu jałowym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Ufo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125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V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Prąd wzbudzenia przy biegu jałowym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Ifo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945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Rezystancja wirnika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Rf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0,1092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Ω</a:t>
                      </a:r>
                      <a:endParaRPr lang="pl-PL" sz="1200" b="1" smtClean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_Stałe_Cza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39695"/>
              </p:ext>
            </p:extLst>
          </p:nvPr>
        </p:nvGraphicFramePr>
        <p:xfrm>
          <a:off x="1412673" y="3212976"/>
          <a:ext cx="4860540" cy="104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432048"/>
                <a:gridCol w="648072"/>
                <a:gridCol w="540060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Stałe czasowe:</a:t>
                      </a:r>
                      <a:endParaRPr lang="pl-PL" sz="1200" i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podłużna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T’d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1,600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sek.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poprzeczna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T’q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0,516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sek.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podłużna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T”d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0,032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sek.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poprzeczna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T”q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0,032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sek.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_R_uzw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64305"/>
              </p:ext>
            </p:extLst>
          </p:nvPr>
        </p:nvGraphicFramePr>
        <p:xfrm>
          <a:off x="1403560" y="2924944"/>
          <a:ext cx="4860128" cy="2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948"/>
                <a:gridCol w="432048"/>
                <a:gridCol w="1188132"/>
              </a:tblGrid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Rezystancja uzwojeń stojana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0,00094</a:t>
                      </a:r>
                      <a:r>
                        <a:rPr lang="pl-PL" sz="600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l-GR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Ω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_Xa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50551"/>
              </p:ext>
            </p:extLst>
          </p:nvPr>
        </p:nvGraphicFramePr>
        <p:xfrm>
          <a:off x="1412673" y="2708920"/>
          <a:ext cx="5508612" cy="2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000"/>
                <a:gridCol w="432000"/>
                <a:gridCol w="540468"/>
                <a:gridCol w="252028"/>
                <a:gridCol w="1044116"/>
              </a:tblGrid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Rozproszenia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uzwojeń stojana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Xal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228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701,5</a:t>
                      </a:r>
                      <a:endParaRPr lang="pl-PL" sz="120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_X&quot;d_X&quot;q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22841"/>
              </p:ext>
            </p:extLst>
          </p:nvPr>
        </p:nvGraphicFramePr>
        <p:xfrm>
          <a:off x="1416410" y="2276872"/>
          <a:ext cx="5504875" cy="43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000"/>
                <a:gridCol w="432000"/>
                <a:gridCol w="536731"/>
                <a:gridCol w="252028"/>
                <a:gridCol w="1044116"/>
              </a:tblGrid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podłużna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X”d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25,3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77,8</a:t>
                      </a:r>
                      <a:endParaRPr lang="pl-PL" sz="1200" b="1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poprzeczna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X”q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26,5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81,5</a:t>
                      </a:r>
                      <a:endParaRPr lang="pl-PL" sz="1200" b="1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_Xd'_Xq'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55782"/>
              </p:ext>
            </p:extLst>
          </p:nvPr>
        </p:nvGraphicFramePr>
        <p:xfrm>
          <a:off x="1416410" y="1844824"/>
          <a:ext cx="5504875" cy="43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000"/>
                <a:gridCol w="432000"/>
                <a:gridCol w="536731"/>
                <a:gridCol w="252028"/>
                <a:gridCol w="1044116"/>
              </a:tblGrid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podłużna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X’d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42,3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CC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130,2</a:t>
                      </a:r>
                      <a:endParaRPr lang="pl-PL" sz="1200" b="1">
                        <a:solidFill>
                          <a:srgbClr val="CC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Przejściowa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poprzeczna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X’q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67,5</a:t>
                      </a:r>
                      <a:endParaRPr lang="pl-PL" sz="1200" b="1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CC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207,7</a:t>
                      </a:r>
                      <a:endParaRPr lang="pl-PL" sz="1200" b="1">
                        <a:solidFill>
                          <a:srgbClr val="CC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ówn [Z]"/>
              <p:cNvSpPr txBox="1"/>
              <p:nvPr/>
            </p:nvSpPr>
            <p:spPr>
              <a:xfrm>
                <a:off x="5076070" y="616653"/>
                <a:ext cx="2406941" cy="343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900" b="1" smtClean="0">
                    <a:solidFill>
                      <a:srgbClr val="FF006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[Z]</a:t>
                </a:r>
                <a:r>
                  <a:rPr lang="pl-PL" sz="900" smtClean="0">
                    <a:solidFill>
                      <a:srgbClr val="FF006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4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1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1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𝑼𝒏</m:t>
                            </m:r>
                          </m:e>
                          <m:sup>
                            <m:r>
                              <a:rPr lang="pl-PL" sz="1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l-PL" sz="1400" b="1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𝑺𝒏</m:t>
                        </m:r>
                      </m:den>
                    </m:f>
                    <m:r>
                      <a:rPr lang="pl-PL" sz="1400" b="0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140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140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1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400</m:t>
                            </m:r>
                          </m:e>
                          <m:sup>
                            <m:r>
                              <a:rPr lang="pl-PL" sz="1400" b="0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sz="1400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520</m:t>
                        </m:r>
                      </m:den>
                    </m:f>
                    <m:r>
                      <a:rPr lang="pl-PL" sz="1400" b="0" i="1" smtClean="0">
                        <a:solidFill>
                          <a:srgbClr val="FF0066"/>
                        </a:solidFill>
                        <a:latin typeface="Cambria Math"/>
                      </a:rPr>
                      <m:t>=308 </m:t>
                    </m:r>
                    <m:r>
                      <m:rPr>
                        <m:sty m:val="p"/>
                      </m:rPr>
                      <a:rPr lang="el-GR" sz="1400" b="0" i="1" smtClean="0">
                        <a:solidFill>
                          <a:srgbClr val="FF0066"/>
                        </a:solidFill>
                        <a:latin typeface="Cambria Math"/>
                      </a:rPr>
                      <m:t>Ω</m:t>
                    </m:r>
                    <m:r>
                      <a:rPr lang="el-GR" sz="1400" b="0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↔</m:t>
                    </m:r>
                    <m:r>
                      <a:rPr lang="pl-PL" sz="1400" b="0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endParaRPr lang="pl-PL" sz="2000">
                  <a:solidFill>
                    <a:srgbClr val="FF0066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ówn [Z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70" y="616653"/>
                <a:ext cx="2406941" cy="343684"/>
              </a:xfrm>
              <a:prstGeom prst="rect">
                <a:avLst/>
              </a:prstGeom>
              <a:blipFill rotWithShape="1">
                <a:blip r:embed="rId3"/>
                <a:stretch>
                  <a:fillRect l="-3038" r="-2278" b="-122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_Xd_Xq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48407"/>
              </p:ext>
            </p:extLst>
          </p:nvPr>
        </p:nvGraphicFramePr>
        <p:xfrm>
          <a:off x="1416410" y="1052736"/>
          <a:ext cx="5504875" cy="79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000"/>
                <a:gridCol w="432000"/>
                <a:gridCol w="536731"/>
                <a:gridCol w="252028"/>
                <a:gridCol w="1044116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 i="1" smtClean="0">
                        <a:solidFill>
                          <a:srgbClr val="00B05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Reaktancje:</a:t>
                      </a:r>
                      <a:endParaRPr lang="pl-PL" sz="1200" i="1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l-GR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Ω</a:t>
                      </a: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(400</a:t>
                      </a:r>
                      <a:r>
                        <a:rPr lang="pl-PL" sz="1200" baseline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kV)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Synchroniczna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podłużna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i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292</a:t>
                      </a:r>
                      <a:endParaRPr lang="pl-PL" sz="1200" b="1" i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solidFill>
                            <a:srgbClr val="CC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898,5</a:t>
                      </a:r>
                      <a:endParaRPr lang="pl-PL" sz="1200" b="1">
                        <a:solidFill>
                          <a:srgbClr val="CC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i="1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Synchroniczna </a:t>
                      </a:r>
                      <a:r>
                        <a:rPr lang="pl-PL" sz="1200" i="1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poprzeczna</a:t>
                      </a:r>
                      <a:endParaRPr lang="pl-PL" sz="1200" i="1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Xq</a:t>
                      </a:r>
                      <a:endParaRPr lang="pl-PL" sz="1200" b="1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i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284</a:t>
                      </a:r>
                      <a:endParaRPr lang="pl-PL" sz="1200" b="1" i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smtClean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%</a:t>
                      </a:r>
                      <a:endParaRPr lang="pl-PL" sz="1200" b="1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mtClean="0">
                          <a:solidFill>
                            <a:srgbClr val="CC0000"/>
                          </a:solidFill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873,8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705831" y="188550"/>
            <a:ext cx="57323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Przykładowe  parametry  turbogeneratora:  </a:t>
            </a:r>
            <a:r>
              <a:rPr kumimoji="1" lang="pl-PL" sz="1400" b="1" i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Sn=520 MVA  Un= 20 kV</a:t>
            </a:r>
            <a:endParaRPr kumimoji="1" lang="pl-PL" sz="1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"/>
          <p:cNvGrpSpPr>
            <a:grpSpLocks/>
          </p:cNvGrpSpPr>
          <p:nvPr/>
        </p:nvGrpSpPr>
        <p:grpSpPr bwMode="auto">
          <a:xfrm>
            <a:off x="4249738" y="3398838"/>
            <a:ext cx="187325" cy="2347912"/>
            <a:chOff x="1746" y="2355"/>
            <a:chExt cx="295" cy="3696"/>
          </a:xfrm>
        </p:grpSpPr>
        <p:sp>
          <p:nvSpPr>
            <p:cNvPr id="22674" name="Text Box 79"/>
            <p:cNvSpPr txBox="1">
              <a:spLocks noChangeArrowheads="1"/>
            </p:cNvSpPr>
            <p:nvPr/>
          </p:nvSpPr>
          <p:spPr bwMode="auto">
            <a:xfrm>
              <a:off x="1746" y="2572"/>
              <a:ext cx="109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0070C0"/>
                  </a:solidFill>
                  <a:latin typeface="Calibri" pitchFamily="34" charset="0"/>
                </a:rPr>
                <a:t>E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75" name="AutoShape 80"/>
            <p:cNvCxnSpPr>
              <a:cxnSpLocks noChangeShapeType="1"/>
            </p:cNvCxnSpPr>
            <p:nvPr/>
          </p:nvCxnSpPr>
          <p:spPr bwMode="auto">
            <a:xfrm flipH="1" flipV="1">
              <a:off x="2032" y="2355"/>
              <a:ext cx="9" cy="3696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IqXq"/>
          <p:cNvGrpSpPr>
            <a:grpSpLocks/>
          </p:cNvGrpSpPr>
          <p:nvPr/>
        </p:nvGrpSpPr>
        <p:grpSpPr bwMode="auto">
          <a:xfrm>
            <a:off x="4422461" y="3046414"/>
            <a:ext cx="1306547" cy="345117"/>
            <a:chOff x="2006" y="1802"/>
            <a:chExt cx="2058" cy="543"/>
          </a:xfrm>
        </p:grpSpPr>
        <p:cxnSp>
          <p:nvCxnSpPr>
            <p:cNvPr id="22671" name="AutoShape 75"/>
            <p:cNvCxnSpPr>
              <a:cxnSpLocks noChangeShapeType="1"/>
            </p:cNvCxnSpPr>
            <p:nvPr/>
          </p:nvCxnSpPr>
          <p:spPr bwMode="auto">
            <a:xfrm flipH="1">
              <a:off x="2006" y="2335"/>
              <a:ext cx="130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72" name="AutoShape 76"/>
            <p:cNvCxnSpPr>
              <a:cxnSpLocks noChangeShapeType="1"/>
              <a:stCxn id="22673" idx="1"/>
            </p:cNvCxnSpPr>
            <p:nvPr/>
          </p:nvCxnSpPr>
          <p:spPr bwMode="auto">
            <a:xfrm flipH="1">
              <a:off x="3020" y="1935"/>
              <a:ext cx="658" cy="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73" name="Text Box 77"/>
            <p:cNvSpPr txBox="1">
              <a:spLocks noChangeArrowheads="1"/>
            </p:cNvSpPr>
            <p:nvPr/>
          </p:nvSpPr>
          <p:spPr bwMode="auto">
            <a:xfrm>
              <a:off x="3678" y="1802"/>
              <a:ext cx="386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q</a:t>
              </a:r>
              <a:r>
                <a:rPr kumimoji="0" lang="pl-PL" altLang="pl-PL" sz="1100" b="1" i="1">
                  <a:latin typeface="Calibri" pitchFamily="34" charset="0"/>
                </a:rPr>
                <a:t> </a:t>
              </a:r>
              <a:r>
                <a:rPr kumimoji="0" lang="pl-PL" altLang="pl-PL" sz="1100" b="1" i="1" smtClean="0">
                  <a:latin typeface="Calibri" pitchFamily="34" charset="0"/>
                </a:rPr>
                <a:t>I</a:t>
              </a:r>
              <a:r>
                <a:rPr kumimoji="0" lang="pl-PL" altLang="pl-PL" sz="1100" b="1" i="1" baseline="-25000" smtClean="0">
                  <a:latin typeface="Calibri" pitchFamily="34" charset="0"/>
                </a:rPr>
                <a:t>q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4" name="IdXd"/>
          <p:cNvGrpSpPr>
            <a:grpSpLocks/>
          </p:cNvGrpSpPr>
          <p:nvPr/>
        </p:nvGrpSpPr>
        <p:grpSpPr bwMode="auto">
          <a:xfrm>
            <a:off x="5202858" y="3373438"/>
            <a:ext cx="638086" cy="1690687"/>
            <a:chOff x="3239" y="2311"/>
            <a:chExt cx="1006" cy="2662"/>
          </a:xfrm>
        </p:grpSpPr>
        <p:cxnSp>
          <p:nvCxnSpPr>
            <p:cNvPr id="22668" name="AutoShape 71"/>
            <p:cNvCxnSpPr>
              <a:cxnSpLocks noChangeShapeType="1"/>
            </p:cNvCxnSpPr>
            <p:nvPr/>
          </p:nvCxnSpPr>
          <p:spPr bwMode="auto">
            <a:xfrm flipV="1">
              <a:off x="3262" y="2311"/>
              <a:ext cx="57" cy="2662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69" name="AutoShape 72"/>
            <p:cNvCxnSpPr>
              <a:cxnSpLocks noChangeShapeType="1"/>
            </p:cNvCxnSpPr>
            <p:nvPr/>
          </p:nvCxnSpPr>
          <p:spPr bwMode="auto">
            <a:xfrm flipH="1">
              <a:off x="3239" y="2794"/>
              <a:ext cx="570" cy="1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70" name="Text Box 73"/>
            <p:cNvSpPr txBox="1">
              <a:spLocks noChangeArrowheads="1"/>
            </p:cNvSpPr>
            <p:nvPr/>
          </p:nvSpPr>
          <p:spPr bwMode="auto">
            <a:xfrm>
              <a:off x="3858" y="2675"/>
              <a:ext cx="387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b="1" i="1">
                  <a:latin typeface="Calibri" pitchFamily="34" charset="0"/>
                </a:rPr>
                <a:t> </a:t>
              </a:r>
              <a:r>
                <a:rPr kumimoji="0" lang="pl-PL" altLang="pl-PL" sz="1100" b="1" i="1" smtClean="0">
                  <a:latin typeface="Calibri" pitchFamily="34" charset="0"/>
                </a:rPr>
                <a:t>I</a:t>
              </a:r>
              <a:r>
                <a:rPr kumimoji="0" lang="pl-PL" altLang="pl-PL" sz="1100" b="1" i="1" baseline="-25000" smtClean="0">
                  <a:latin typeface="Calibri" pitchFamily="34" charset="0"/>
                </a:rPr>
                <a:t>d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5" name="E'"/>
          <p:cNvGrpSpPr>
            <a:grpSpLocks/>
          </p:cNvGrpSpPr>
          <p:nvPr/>
        </p:nvGrpSpPr>
        <p:grpSpPr bwMode="auto">
          <a:xfrm>
            <a:off x="4445002" y="4121767"/>
            <a:ext cx="454359" cy="1605933"/>
            <a:chOff x="2053" y="3531"/>
            <a:chExt cx="715" cy="2528"/>
          </a:xfrm>
        </p:grpSpPr>
        <p:sp>
          <p:nvSpPr>
            <p:cNvPr id="22666" name="Text Box 68"/>
            <p:cNvSpPr txBox="1">
              <a:spLocks noChangeArrowheads="1"/>
            </p:cNvSpPr>
            <p:nvPr/>
          </p:nvSpPr>
          <p:spPr bwMode="auto">
            <a:xfrm>
              <a:off x="2325" y="3753"/>
              <a:ext cx="146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00B0F0"/>
                  </a:solidFill>
                  <a:latin typeface="Calibri" pitchFamily="34" charset="0"/>
                </a:rPr>
                <a:t>E</a:t>
              </a:r>
              <a:r>
                <a:rPr kumimoji="0" lang="pl-PL" altLang="pl-PL" sz="1100" b="1" i="1" baseline="30000">
                  <a:solidFill>
                    <a:srgbClr val="00B0F0"/>
                  </a:solidFill>
                  <a:latin typeface="Calibri" pitchFamily="34" charset="0"/>
                </a:rPr>
                <a:t>’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67" name="AutoShape 69"/>
            <p:cNvCxnSpPr>
              <a:cxnSpLocks noChangeShapeType="1"/>
            </p:cNvCxnSpPr>
            <p:nvPr/>
          </p:nvCxnSpPr>
          <p:spPr bwMode="auto">
            <a:xfrm flipV="1">
              <a:off x="2053" y="3531"/>
              <a:ext cx="715" cy="2528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IqXq'"/>
          <p:cNvGrpSpPr>
            <a:grpSpLocks/>
          </p:cNvGrpSpPr>
          <p:nvPr/>
        </p:nvGrpSpPr>
        <p:grpSpPr bwMode="auto">
          <a:xfrm>
            <a:off x="4874260" y="3833815"/>
            <a:ext cx="767715" cy="327355"/>
            <a:chOff x="2730" y="3088"/>
            <a:chExt cx="1209" cy="517"/>
          </a:xfrm>
        </p:grpSpPr>
        <p:cxnSp>
          <p:nvCxnSpPr>
            <p:cNvPr id="22663" name="AutoShape 64"/>
            <p:cNvCxnSpPr>
              <a:cxnSpLocks noChangeShapeType="1"/>
            </p:cNvCxnSpPr>
            <p:nvPr/>
          </p:nvCxnSpPr>
          <p:spPr bwMode="auto">
            <a:xfrm flipH="1">
              <a:off x="2730" y="3578"/>
              <a:ext cx="567" cy="0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64" name="AutoShape 65"/>
            <p:cNvCxnSpPr>
              <a:cxnSpLocks noChangeShapeType="1"/>
            </p:cNvCxnSpPr>
            <p:nvPr/>
          </p:nvCxnSpPr>
          <p:spPr bwMode="auto">
            <a:xfrm flipH="1">
              <a:off x="2980" y="3228"/>
              <a:ext cx="563" cy="3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65" name="Text Box 66"/>
            <p:cNvSpPr txBox="1">
              <a:spLocks noChangeArrowheads="1"/>
            </p:cNvSpPr>
            <p:nvPr/>
          </p:nvSpPr>
          <p:spPr bwMode="auto">
            <a:xfrm>
              <a:off x="3515" y="3088"/>
              <a:ext cx="424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q</a:t>
              </a:r>
              <a:r>
                <a:rPr kumimoji="0" lang="pl-PL" altLang="pl-PL" sz="1100" b="1" i="1" baseline="30000">
                  <a:latin typeface="Calibri" pitchFamily="34" charset="0"/>
                </a:rPr>
                <a:t>’</a:t>
              </a:r>
              <a:r>
                <a:rPr kumimoji="0" lang="pl-PL" altLang="pl-PL" sz="1100" b="1" i="1">
                  <a:latin typeface="Calibri" pitchFamily="34" charset="0"/>
                </a:rPr>
                <a:t> </a:t>
              </a:r>
              <a:r>
                <a:rPr kumimoji="0" lang="pl-PL" altLang="pl-PL" sz="1100" b="1" i="1" smtClean="0">
                  <a:latin typeface="Calibri" pitchFamily="34" charset="0"/>
                </a:rPr>
                <a:t>I</a:t>
              </a:r>
              <a:r>
                <a:rPr kumimoji="0" lang="pl-PL" altLang="pl-PL" sz="1100" b="1" i="1" baseline="-25000" smtClean="0">
                  <a:latin typeface="Calibri" pitchFamily="34" charset="0"/>
                </a:rPr>
                <a:t>q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7" name="IdXd'"/>
          <p:cNvGrpSpPr>
            <a:grpSpLocks/>
          </p:cNvGrpSpPr>
          <p:nvPr/>
        </p:nvGrpSpPr>
        <p:grpSpPr bwMode="auto">
          <a:xfrm>
            <a:off x="5200016" y="4124325"/>
            <a:ext cx="694318" cy="936012"/>
            <a:chOff x="3237" y="3540"/>
            <a:chExt cx="1093" cy="1473"/>
          </a:xfrm>
        </p:grpSpPr>
        <p:cxnSp>
          <p:nvCxnSpPr>
            <p:cNvPr id="22660" name="AutoShape 60"/>
            <p:cNvCxnSpPr>
              <a:cxnSpLocks noChangeShapeType="1"/>
            </p:cNvCxnSpPr>
            <p:nvPr/>
          </p:nvCxnSpPr>
          <p:spPr bwMode="auto">
            <a:xfrm flipV="1">
              <a:off x="3245" y="3540"/>
              <a:ext cx="31" cy="1473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61" name="AutoShape 61"/>
            <p:cNvCxnSpPr>
              <a:cxnSpLocks noChangeShapeType="1"/>
            </p:cNvCxnSpPr>
            <p:nvPr/>
          </p:nvCxnSpPr>
          <p:spPr bwMode="auto">
            <a:xfrm flipH="1">
              <a:off x="3237" y="3681"/>
              <a:ext cx="570" cy="1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62" name="Text Box 62"/>
            <p:cNvSpPr txBox="1">
              <a:spLocks noChangeArrowheads="1"/>
            </p:cNvSpPr>
            <p:nvPr/>
          </p:nvSpPr>
          <p:spPr bwMode="auto">
            <a:xfrm>
              <a:off x="3856" y="3562"/>
              <a:ext cx="474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b="1" i="1" baseline="30000">
                  <a:latin typeface="Calibri" pitchFamily="34" charset="0"/>
                </a:rPr>
                <a:t>’</a:t>
              </a:r>
              <a:r>
                <a:rPr kumimoji="0" lang="pl-PL" altLang="pl-PL" sz="1100" b="1" i="1">
                  <a:latin typeface="Calibri" pitchFamily="34" charset="0"/>
                </a:rPr>
                <a:t> I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b="1" i="1">
                  <a:latin typeface="Calibri" pitchFamily="34" charset="0"/>
                </a:rPr>
                <a:t> 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8" name="E&quot;"/>
          <p:cNvGrpSpPr>
            <a:grpSpLocks/>
          </p:cNvGrpSpPr>
          <p:nvPr/>
        </p:nvGrpSpPr>
        <p:grpSpPr bwMode="auto">
          <a:xfrm>
            <a:off x="4441825" y="4670425"/>
            <a:ext cx="590550" cy="1047750"/>
            <a:chOff x="2049" y="4388"/>
            <a:chExt cx="930" cy="1651"/>
          </a:xfrm>
        </p:grpSpPr>
        <p:sp>
          <p:nvSpPr>
            <p:cNvPr id="22658" name="Text Box 57"/>
            <p:cNvSpPr txBox="1">
              <a:spLocks noChangeArrowheads="1"/>
            </p:cNvSpPr>
            <p:nvPr/>
          </p:nvSpPr>
          <p:spPr bwMode="auto">
            <a:xfrm>
              <a:off x="2596" y="4388"/>
              <a:ext cx="174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C00000"/>
                  </a:solidFill>
                  <a:latin typeface="Calibri" pitchFamily="34" charset="0"/>
                </a:rPr>
                <a:t>E</a:t>
              </a:r>
              <a:r>
                <a:rPr kumimoji="0" lang="pl-PL" altLang="pl-PL" sz="1100" b="1" i="1" baseline="30000">
                  <a:solidFill>
                    <a:srgbClr val="C00000"/>
                  </a:solidFill>
                  <a:latin typeface="Calibri" pitchFamily="34" charset="0"/>
                </a:rPr>
                <a:t>”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59" name="AutoShape 58"/>
            <p:cNvCxnSpPr>
              <a:cxnSpLocks noChangeShapeType="1"/>
            </p:cNvCxnSpPr>
            <p:nvPr/>
          </p:nvCxnSpPr>
          <p:spPr bwMode="auto">
            <a:xfrm flipV="1">
              <a:off x="2049" y="4454"/>
              <a:ext cx="930" cy="1585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IqXq&quot;"/>
          <p:cNvGrpSpPr>
            <a:grpSpLocks/>
          </p:cNvGrpSpPr>
          <p:nvPr/>
        </p:nvGrpSpPr>
        <p:grpSpPr bwMode="auto">
          <a:xfrm>
            <a:off x="5027613" y="4452938"/>
            <a:ext cx="761448" cy="290512"/>
            <a:chOff x="2970" y="3996"/>
            <a:chExt cx="1200" cy="459"/>
          </a:xfrm>
        </p:grpSpPr>
        <p:cxnSp>
          <p:nvCxnSpPr>
            <p:cNvPr id="22655" name="AutoShape 53"/>
            <p:cNvCxnSpPr>
              <a:cxnSpLocks noChangeShapeType="1"/>
            </p:cNvCxnSpPr>
            <p:nvPr/>
          </p:nvCxnSpPr>
          <p:spPr bwMode="auto">
            <a:xfrm flipH="1" flipV="1">
              <a:off x="2970" y="4445"/>
              <a:ext cx="263" cy="1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56" name="AutoShape 54"/>
            <p:cNvCxnSpPr>
              <a:cxnSpLocks noChangeShapeType="1"/>
            </p:cNvCxnSpPr>
            <p:nvPr/>
          </p:nvCxnSpPr>
          <p:spPr bwMode="auto">
            <a:xfrm flipH="1">
              <a:off x="3112" y="4136"/>
              <a:ext cx="583" cy="3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57" name="Text Box 55"/>
            <p:cNvSpPr txBox="1">
              <a:spLocks noChangeArrowheads="1"/>
            </p:cNvSpPr>
            <p:nvPr/>
          </p:nvSpPr>
          <p:spPr bwMode="auto">
            <a:xfrm>
              <a:off x="3667" y="3996"/>
              <a:ext cx="503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q</a:t>
              </a:r>
              <a:r>
                <a:rPr kumimoji="0" lang="pl-PL" altLang="pl-PL" sz="1100" b="1" i="1" baseline="30000">
                  <a:latin typeface="Calibri" pitchFamily="34" charset="0"/>
                </a:rPr>
                <a:t>”</a:t>
              </a:r>
              <a:r>
                <a:rPr kumimoji="0" lang="pl-PL" altLang="pl-PL" sz="1100" b="1" i="1">
                  <a:latin typeface="Calibri" pitchFamily="34" charset="0"/>
                </a:rPr>
                <a:t> I</a:t>
              </a:r>
              <a:r>
                <a:rPr kumimoji="0" lang="pl-PL" altLang="pl-PL" sz="1100" b="1" i="1" baseline="-25000">
                  <a:latin typeface="Calibri" pitchFamily="34" charset="0"/>
                </a:rPr>
                <a:t>q</a:t>
              </a:r>
              <a:r>
                <a:rPr kumimoji="0" lang="pl-PL" altLang="pl-PL" sz="1100" b="1" i="1">
                  <a:latin typeface="Calibri" pitchFamily="34" charset="0"/>
                </a:rPr>
                <a:t> 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11" name="IdXd&quot;"/>
          <p:cNvGrpSpPr>
            <a:grpSpLocks/>
          </p:cNvGrpSpPr>
          <p:nvPr/>
        </p:nvGrpSpPr>
        <p:grpSpPr bwMode="auto">
          <a:xfrm>
            <a:off x="5181600" y="4741863"/>
            <a:ext cx="725805" cy="338137"/>
            <a:chOff x="3213" y="4452"/>
            <a:chExt cx="1143" cy="531"/>
          </a:xfrm>
        </p:grpSpPr>
        <p:cxnSp>
          <p:nvCxnSpPr>
            <p:cNvPr id="22652" name="AutoShape 49"/>
            <p:cNvCxnSpPr>
              <a:cxnSpLocks noChangeShapeType="1"/>
            </p:cNvCxnSpPr>
            <p:nvPr/>
          </p:nvCxnSpPr>
          <p:spPr bwMode="auto">
            <a:xfrm flipV="1">
              <a:off x="3228" y="4452"/>
              <a:ext cx="5" cy="531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53" name="AutoShape 50"/>
            <p:cNvCxnSpPr>
              <a:cxnSpLocks noChangeShapeType="1"/>
            </p:cNvCxnSpPr>
            <p:nvPr/>
          </p:nvCxnSpPr>
          <p:spPr bwMode="auto">
            <a:xfrm flipH="1">
              <a:off x="3213" y="4681"/>
              <a:ext cx="665" cy="1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54" name="Text Box 51"/>
            <p:cNvSpPr txBox="1">
              <a:spLocks noChangeArrowheads="1"/>
            </p:cNvSpPr>
            <p:nvPr/>
          </p:nvSpPr>
          <p:spPr bwMode="auto">
            <a:xfrm>
              <a:off x="3854" y="4519"/>
              <a:ext cx="502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X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b="1" i="1" baseline="30000">
                  <a:latin typeface="Calibri" pitchFamily="34" charset="0"/>
                </a:rPr>
                <a:t>”</a:t>
              </a:r>
              <a:r>
                <a:rPr kumimoji="0" lang="pl-PL" altLang="pl-PL" sz="1100" b="1" i="1">
                  <a:latin typeface="Calibri" pitchFamily="34" charset="0"/>
                </a:rPr>
                <a:t> I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i="1">
                  <a:latin typeface="Calibri" pitchFamily="34" charset="0"/>
                </a:rPr>
                <a:t> 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12" name="IdIq"/>
          <p:cNvGrpSpPr>
            <a:grpSpLocks/>
          </p:cNvGrpSpPr>
          <p:nvPr/>
        </p:nvGrpSpPr>
        <p:grpSpPr bwMode="auto">
          <a:xfrm>
            <a:off x="4262438" y="5446714"/>
            <a:ext cx="956631" cy="507086"/>
            <a:chOff x="1765" y="5571"/>
            <a:chExt cx="1508" cy="800"/>
          </a:xfrm>
        </p:grpSpPr>
        <p:sp>
          <p:nvSpPr>
            <p:cNvPr id="22646" name="Text Box 82"/>
            <p:cNvSpPr txBox="1">
              <a:spLocks noChangeArrowheads="1"/>
            </p:cNvSpPr>
            <p:nvPr/>
          </p:nvSpPr>
          <p:spPr bwMode="auto">
            <a:xfrm>
              <a:off x="1765" y="5599"/>
              <a:ext cx="136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E36C0A"/>
                  </a:solidFill>
                  <a:latin typeface="Calibri" pitchFamily="34" charset="0"/>
                </a:rPr>
                <a:t>I</a:t>
              </a:r>
              <a:r>
                <a:rPr kumimoji="0" lang="pl-PL" altLang="pl-PL" sz="1100" b="1" i="1" baseline="-25000">
                  <a:solidFill>
                    <a:srgbClr val="E36C0A"/>
                  </a:solidFill>
                  <a:latin typeface="Calibri" pitchFamily="34" charset="0"/>
                </a:rPr>
                <a:t>q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47" name="AutoShape 83"/>
            <p:cNvCxnSpPr>
              <a:cxnSpLocks noChangeShapeType="1"/>
            </p:cNvCxnSpPr>
            <p:nvPr/>
          </p:nvCxnSpPr>
          <p:spPr bwMode="auto">
            <a:xfrm flipH="1" flipV="1">
              <a:off x="2039" y="5571"/>
              <a:ext cx="4" cy="488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48" name="Text Box 84"/>
            <p:cNvSpPr txBox="1">
              <a:spLocks noChangeArrowheads="1"/>
            </p:cNvSpPr>
            <p:nvPr/>
          </p:nvSpPr>
          <p:spPr bwMode="auto">
            <a:xfrm>
              <a:off x="3054" y="6104"/>
              <a:ext cx="136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E36C0A"/>
                  </a:solidFill>
                  <a:latin typeface="Calibri" pitchFamily="34" charset="0"/>
                </a:rPr>
                <a:t>I</a:t>
              </a:r>
              <a:r>
                <a:rPr kumimoji="0" lang="pl-PL" altLang="pl-PL" sz="1100" b="1" i="1" baseline="-25000">
                  <a:solidFill>
                    <a:srgbClr val="E36C0A"/>
                  </a:solidFill>
                  <a:latin typeface="Calibri" pitchFamily="34" charset="0"/>
                </a:rPr>
                <a:t>d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49" name="AutoShape 85"/>
            <p:cNvCxnSpPr>
              <a:cxnSpLocks noChangeShapeType="1"/>
            </p:cNvCxnSpPr>
            <p:nvPr/>
          </p:nvCxnSpPr>
          <p:spPr bwMode="auto">
            <a:xfrm>
              <a:off x="2034" y="6055"/>
              <a:ext cx="1234" cy="6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50" name="AutoShape 86"/>
            <p:cNvCxnSpPr>
              <a:cxnSpLocks noChangeShapeType="1"/>
            </p:cNvCxnSpPr>
            <p:nvPr/>
          </p:nvCxnSpPr>
          <p:spPr bwMode="auto">
            <a:xfrm flipH="1">
              <a:off x="2020" y="5581"/>
              <a:ext cx="1252" cy="27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51" name="AutoShape 87"/>
            <p:cNvCxnSpPr>
              <a:cxnSpLocks noChangeShapeType="1"/>
            </p:cNvCxnSpPr>
            <p:nvPr/>
          </p:nvCxnSpPr>
          <p:spPr bwMode="auto">
            <a:xfrm>
              <a:off x="3272" y="5582"/>
              <a:ext cx="1" cy="502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Oś_d"/>
          <p:cNvGrpSpPr>
            <a:grpSpLocks/>
          </p:cNvGrpSpPr>
          <p:nvPr/>
        </p:nvGrpSpPr>
        <p:grpSpPr bwMode="auto">
          <a:xfrm>
            <a:off x="4416425" y="5678480"/>
            <a:ext cx="2060743" cy="169336"/>
            <a:chOff x="2043" y="5933"/>
            <a:chExt cx="2598" cy="214"/>
          </a:xfrm>
        </p:grpSpPr>
        <p:sp>
          <p:nvSpPr>
            <p:cNvPr id="22644" name="Text Box 46"/>
            <p:cNvSpPr txBox="1">
              <a:spLocks noChangeArrowheads="1"/>
            </p:cNvSpPr>
            <p:nvPr/>
          </p:nvSpPr>
          <p:spPr bwMode="auto">
            <a:xfrm>
              <a:off x="4550" y="5933"/>
              <a:ext cx="91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d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  <p:cxnSp>
          <p:nvCxnSpPr>
            <p:cNvPr id="22645" name="AutoShape 47"/>
            <p:cNvCxnSpPr>
              <a:cxnSpLocks noChangeShapeType="1"/>
            </p:cNvCxnSpPr>
            <p:nvPr/>
          </p:nvCxnSpPr>
          <p:spPr bwMode="auto">
            <a:xfrm flipV="1">
              <a:off x="2043" y="6058"/>
              <a:ext cx="247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Oś_q"/>
          <p:cNvGrpSpPr>
            <a:grpSpLocks/>
          </p:cNvGrpSpPr>
          <p:nvPr/>
        </p:nvGrpSpPr>
        <p:grpSpPr bwMode="auto">
          <a:xfrm>
            <a:off x="4392620" y="2865438"/>
            <a:ext cx="73845" cy="2884487"/>
            <a:chOff x="1972" y="1499"/>
            <a:chExt cx="116" cy="4542"/>
          </a:xfrm>
        </p:grpSpPr>
        <p:sp>
          <p:nvSpPr>
            <p:cNvPr id="22642" name="Text Box 40"/>
            <p:cNvSpPr txBox="1">
              <a:spLocks noChangeArrowheads="1"/>
            </p:cNvSpPr>
            <p:nvPr/>
          </p:nvSpPr>
          <p:spPr bwMode="auto">
            <a:xfrm>
              <a:off x="1972" y="1499"/>
              <a:ext cx="116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q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  <p:cxnSp>
          <p:nvCxnSpPr>
            <p:cNvPr id="22643" name="AutoShape 41"/>
            <p:cNvCxnSpPr>
              <a:cxnSpLocks noChangeShapeType="1"/>
            </p:cNvCxnSpPr>
            <p:nvPr/>
          </p:nvCxnSpPr>
          <p:spPr bwMode="auto">
            <a:xfrm flipV="1">
              <a:off x="2030" y="1830"/>
              <a:ext cx="14" cy="4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Kąt_Prosty"/>
          <p:cNvGrpSpPr/>
          <p:nvPr/>
        </p:nvGrpSpPr>
        <p:grpSpPr>
          <a:xfrm>
            <a:off x="4271963" y="3086100"/>
            <a:ext cx="1863725" cy="2670175"/>
            <a:chOff x="4271963" y="3086100"/>
            <a:chExt cx="1863725" cy="2670175"/>
          </a:xfrm>
        </p:grpSpPr>
        <p:sp>
          <p:nvSpPr>
            <p:cNvPr id="22634" name="Text Box 13"/>
            <p:cNvSpPr txBox="1">
              <a:spLocks noChangeArrowheads="1"/>
            </p:cNvSpPr>
            <p:nvPr/>
          </p:nvSpPr>
          <p:spPr bwMode="auto">
            <a:xfrm>
              <a:off x="5026857" y="4940935"/>
              <a:ext cx="85148" cy="169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A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  <p:sp>
          <p:nvSpPr>
            <p:cNvPr id="22635" name="Text Box 14"/>
            <p:cNvSpPr txBox="1">
              <a:spLocks noChangeArrowheads="1"/>
            </p:cNvSpPr>
            <p:nvPr/>
          </p:nvSpPr>
          <p:spPr bwMode="auto">
            <a:xfrm>
              <a:off x="5336313" y="5196205"/>
              <a:ext cx="57824" cy="1289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36" name="AutoShape 16"/>
            <p:cNvCxnSpPr>
              <a:cxnSpLocks noChangeShapeType="1"/>
            </p:cNvCxnSpPr>
            <p:nvPr/>
          </p:nvCxnSpPr>
          <p:spPr bwMode="auto">
            <a:xfrm>
              <a:off x="4437811" y="3392170"/>
              <a:ext cx="890877" cy="2014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37" name="Arc 17"/>
            <p:cNvSpPr>
              <a:spLocks/>
            </p:cNvSpPr>
            <p:nvPr/>
          </p:nvSpPr>
          <p:spPr bwMode="auto">
            <a:xfrm rot="21300000">
              <a:off x="5247353" y="5210175"/>
              <a:ext cx="237017" cy="147320"/>
            </a:xfrm>
            <a:custGeom>
              <a:avLst/>
              <a:gdLst>
                <a:gd name="T0" fmla="*/ 0 w 27220"/>
                <a:gd name="T1" fmla="*/ 0 h 21600"/>
                <a:gd name="T2" fmla="*/ 0 w 27220"/>
                <a:gd name="T3" fmla="*/ 0 h 21600"/>
                <a:gd name="T4" fmla="*/ 0 w 272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7220"/>
                <a:gd name="T10" fmla="*/ 0 h 21600"/>
                <a:gd name="T11" fmla="*/ 27220 w 272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20" h="21600" fill="none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</a:path>
                <a:path w="27220" h="21600" stroke="0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  <a:lnTo>
                    <a:pt x="5620" y="21600"/>
                  </a:lnTo>
                  <a:lnTo>
                    <a:pt x="-1" y="74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22638" name="Text Box 18"/>
            <p:cNvSpPr txBox="1">
              <a:spLocks noChangeArrowheads="1"/>
            </p:cNvSpPr>
            <p:nvPr/>
          </p:nvSpPr>
          <p:spPr bwMode="auto">
            <a:xfrm>
              <a:off x="4635431" y="3086100"/>
              <a:ext cx="511524" cy="169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AB= X</a:t>
              </a:r>
              <a:r>
                <a:rPr kumimoji="0" lang="pl-PL" altLang="pl-PL" sz="1100" b="1" i="1" baseline="-25000">
                  <a:latin typeface="Calibri" pitchFamily="34" charset="0"/>
                </a:rPr>
                <a:t>d</a:t>
              </a:r>
              <a:r>
                <a:rPr kumimoji="0" lang="pl-PL" altLang="pl-PL" sz="1100" b="1" i="1">
                  <a:latin typeface="Calibri" pitchFamily="34" charset="0"/>
                </a:rPr>
                <a:t> I</a:t>
              </a:r>
              <a:r>
                <a:rPr kumimoji="0" lang="pl-PL" altLang="pl-PL" sz="1100" b="1" i="1" baseline="-25000">
                  <a:latin typeface="Calibri" pitchFamily="34" charset="0"/>
                </a:rPr>
                <a:t>g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  <p:cxnSp>
          <p:nvCxnSpPr>
            <p:cNvPr id="22639" name="AutoShape 19"/>
            <p:cNvCxnSpPr>
              <a:cxnSpLocks noChangeShapeType="1"/>
            </p:cNvCxnSpPr>
            <p:nvPr/>
          </p:nvCxnSpPr>
          <p:spPr bwMode="auto">
            <a:xfrm flipH="1">
              <a:off x="4549647" y="3242945"/>
              <a:ext cx="245913" cy="4298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40" name="Text Box 20"/>
            <p:cNvSpPr txBox="1">
              <a:spLocks noChangeArrowheads="1"/>
            </p:cNvSpPr>
            <p:nvPr/>
          </p:nvSpPr>
          <p:spPr bwMode="auto">
            <a:xfrm>
              <a:off x="4271963" y="3300730"/>
              <a:ext cx="78794" cy="169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>
                  <a:latin typeface="Calibri" pitchFamily="34" charset="0"/>
                </a:rPr>
                <a:t>B</a:t>
              </a:r>
              <a:endParaRPr kumimoji="0" lang="pl-PL" altLang="pl-PL" sz="2400" b="1">
                <a:latin typeface="Times New Roman" pitchFamily="18" charset="0"/>
              </a:endParaRPr>
            </a:p>
          </p:txBody>
        </p:sp>
        <p:cxnSp>
          <p:nvCxnSpPr>
            <p:cNvPr id="22641" name="AutoShape 15"/>
            <p:cNvCxnSpPr>
              <a:cxnSpLocks noChangeShapeType="1"/>
            </p:cNvCxnSpPr>
            <p:nvPr/>
          </p:nvCxnSpPr>
          <p:spPr bwMode="auto">
            <a:xfrm flipV="1">
              <a:off x="4437811" y="5097145"/>
              <a:ext cx="1697877" cy="6591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Text Box 249"/>
            <p:cNvSpPr txBox="1">
              <a:spLocks noChangeArrowheads="1"/>
            </p:cNvSpPr>
            <p:nvPr/>
          </p:nvSpPr>
          <p:spPr bwMode="auto">
            <a:xfrm>
              <a:off x="5342317" y="5208307"/>
              <a:ext cx="57775" cy="1289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>
                  <a:latin typeface="Times New Roman" pitchFamily="18" charset="0"/>
                  <a:cs typeface="Times New Roman" pitchFamily="18" charset="0"/>
                </a:rPr>
                <a:t>•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16" name="Ug_Ig"/>
          <p:cNvGrpSpPr>
            <a:grpSpLocks/>
          </p:cNvGrpSpPr>
          <p:nvPr/>
        </p:nvGrpSpPr>
        <p:grpSpPr bwMode="auto">
          <a:xfrm>
            <a:off x="4438649" y="4991100"/>
            <a:ext cx="945877" cy="758825"/>
            <a:chOff x="2043" y="4881"/>
            <a:chExt cx="1491" cy="1195"/>
          </a:xfrm>
        </p:grpSpPr>
        <p:sp>
          <p:nvSpPr>
            <p:cNvPr id="22630" name="Text Box 3"/>
            <p:cNvSpPr txBox="1">
              <a:spLocks noChangeArrowheads="1"/>
            </p:cNvSpPr>
            <p:nvPr/>
          </p:nvSpPr>
          <p:spPr bwMode="auto">
            <a:xfrm>
              <a:off x="3366" y="5653"/>
              <a:ext cx="136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E36C0A"/>
                  </a:solidFill>
                  <a:latin typeface="Calibri" pitchFamily="34" charset="0"/>
                </a:rPr>
                <a:t>I</a:t>
              </a:r>
              <a:r>
                <a:rPr kumimoji="0" lang="pl-PL" altLang="pl-PL" sz="1100" b="1" i="1" baseline="-25000">
                  <a:solidFill>
                    <a:srgbClr val="E36C0A"/>
                  </a:solidFill>
                  <a:latin typeface="Calibri" pitchFamily="34" charset="0"/>
                </a:rPr>
                <a:t>g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2631" name="Text Box 4"/>
            <p:cNvSpPr txBox="1">
              <a:spLocks noChangeArrowheads="1"/>
            </p:cNvSpPr>
            <p:nvPr/>
          </p:nvSpPr>
          <p:spPr bwMode="auto">
            <a:xfrm>
              <a:off x="3312" y="4881"/>
              <a:ext cx="222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100" b="1" i="1" u="sng">
                  <a:solidFill>
                    <a:srgbClr val="FF0000"/>
                  </a:solidFill>
                  <a:latin typeface="Calibri" pitchFamily="34" charset="0"/>
                </a:rPr>
                <a:t>U</a:t>
              </a:r>
              <a:r>
                <a:rPr kumimoji="0" lang="pl-PL" altLang="pl-PL" sz="1100" b="1" i="1" baseline="-25000">
                  <a:solidFill>
                    <a:srgbClr val="FF0000"/>
                  </a:solidFill>
                  <a:latin typeface="Calibri" pitchFamily="34" charset="0"/>
                </a:rPr>
                <a:t>g</a:t>
              </a: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632" name="AutoShape 5"/>
            <p:cNvCxnSpPr>
              <a:cxnSpLocks noChangeShapeType="1"/>
            </p:cNvCxnSpPr>
            <p:nvPr/>
          </p:nvCxnSpPr>
          <p:spPr bwMode="auto">
            <a:xfrm flipV="1">
              <a:off x="2043" y="4975"/>
              <a:ext cx="1183" cy="108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3" name="AutoShape 6"/>
            <p:cNvCxnSpPr>
              <a:cxnSpLocks noChangeShapeType="1"/>
            </p:cNvCxnSpPr>
            <p:nvPr/>
          </p:nvCxnSpPr>
          <p:spPr bwMode="auto">
            <a:xfrm flipV="1">
              <a:off x="2043" y="5572"/>
              <a:ext cx="1254" cy="504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Ed"/>
          <p:cNvGrpSpPr>
            <a:grpSpLocks/>
          </p:cNvGrpSpPr>
          <p:nvPr/>
        </p:nvGrpSpPr>
        <p:grpSpPr bwMode="auto">
          <a:xfrm>
            <a:off x="1561736" y="2362200"/>
            <a:ext cx="366687" cy="506413"/>
            <a:chOff x="1814" y="4628"/>
            <a:chExt cx="577" cy="798"/>
          </a:xfrm>
        </p:grpSpPr>
        <p:sp>
          <p:nvSpPr>
            <p:cNvPr id="22628" name="Text Box 390"/>
            <p:cNvSpPr txBox="1">
              <a:spLocks noChangeArrowheads="1"/>
            </p:cNvSpPr>
            <p:nvPr/>
          </p:nvSpPr>
          <p:spPr bwMode="auto">
            <a:xfrm>
              <a:off x="1814" y="4844"/>
              <a:ext cx="50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29" name="AutoShape 389"/>
            <p:cNvCxnSpPr>
              <a:cxnSpLocks noChangeShapeType="1"/>
            </p:cNvCxnSpPr>
            <p:nvPr/>
          </p:nvCxnSpPr>
          <p:spPr bwMode="auto">
            <a:xfrm flipH="1" flipV="1">
              <a:off x="2384" y="4628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Uziem_d"/>
          <p:cNvGrpSpPr>
            <a:grpSpLocks/>
          </p:cNvGrpSpPr>
          <p:nvPr/>
        </p:nvGrpSpPr>
        <p:grpSpPr bwMode="auto">
          <a:xfrm>
            <a:off x="1964960" y="2335213"/>
            <a:ext cx="146050" cy="606425"/>
            <a:chOff x="2441" y="4586"/>
            <a:chExt cx="228" cy="954"/>
          </a:xfrm>
        </p:grpSpPr>
        <p:cxnSp>
          <p:nvCxnSpPr>
            <p:cNvPr id="22626" name="AutoShape 184"/>
            <p:cNvCxnSpPr>
              <a:cxnSpLocks noChangeShapeType="1"/>
            </p:cNvCxnSpPr>
            <p:nvPr/>
          </p:nvCxnSpPr>
          <p:spPr bwMode="auto">
            <a:xfrm>
              <a:off x="2555" y="4586"/>
              <a:ext cx="1" cy="9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7" name="AutoShape 185"/>
            <p:cNvCxnSpPr>
              <a:cxnSpLocks noChangeShapeType="1"/>
            </p:cNvCxnSpPr>
            <p:nvPr/>
          </p:nvCxnSpPr>
          <p:spPr bwMode="auto">
            <a:xfrm>
              <a:off x="2441" y="5539"/>
              <a:ext cx="22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Ed'"/>
          <p:cNvGrpSpPr>
            <a:grpSpLocks/>
          </p:cNvGrpSpPr>
          <p:nvPr/>
        </p:nvGrpSpPr>
        <p:grpSpPr bwMode="auto">
          <a:xfrm>
            <a:off x="2647582" y="2325688"/>
            <a:ext cx="252809" cy="506412"/>
            <a:chOff x="3524" y="4571"/>
            <a:chExt cx="399" cy="798"/>
          </a:xfrm>
        </p:grpSpPr>
        <p:sp>
          <p:nvSpPr>
            <p:cNvPr id="22624" name="Text Box 387"/>
            <p:cNvSpPr txBox="1">
              <a:spLocks noChangeArrowheads="1"/>
            </p:cNvSpPr>
            <p:nvPr/>
          </p:nvSpPr>
          <p:spPr bwMode="auto">
            <a:xfrm>
              <a:off x="3524" y="4799"/>
              <a:ext cx="296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25" name="AutoShape 386"/>
            <p:cNvCxnSpPr>
              <a:cxnSpLocks noChangeShapeType="1"/>
            </p:cNvCxnSpPr>
            <p:nvPr/>
          </p:nvCxnSpPr>
          <p:spPr bwMode="auto">
            <a:xfrm flipH="1" flipV="1">
              <a:off x="3916" y="4571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Eq'"/>
          <p:cNvGrpSpPr>
            <a:grpSpLocks/>
          </p:cNvGrpSpPr>
          <p:nvPr/>
        </p:nvGrpSpPr>
        <p:grpSpPr bwMode="auto">
          <a:xfrm>
            <a:off x="2647585" y="1384300"/>
            <a:ext cx="288925" cy="506413"/>
            <a:chOff x="3524" y="3089"/>
            <a:chExt cx="456" cy="798"/>
          </a:xfrm>
        </p:grpSpPr>
        <p:sp>
          <p:nvSpPr>
            <p:cNvPr id="22622" name="Text Box 423"/>
            <p:cNvSpPr txBox="1">
              <a:spLocks noChangeArrowheads="1"/>
            </p:cNvSpPr>
            <p:nvPr/>
          </p:nvSpPr>
          <p:spPr bwMode="auto">
            <a:xfrm>
              <a:off x="3524" y="3317"/>
              <a:ext cx="456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23" name="AutoShape 422"/>
            <p:cNvCxnSpPr>
              <a:cxnSpLocks noChangeShapeType="1"/>
            </p:cNvCxnSpPr>
            <p:nvPr/>
          </p:nvCxnSpPr>
          <p:spPr bwMode="auto">
            <a:xfrm flipH="1" flipV="1">
              <a:off x="3916" y="3089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Ed&quot;"/>
          <p:cNvGrpSpPr>
            <a:grpSpLocks/>
          </p:cNvGrpSpPr>
          <p:nvPr/>
        </p:nvGrpSpPr>
        <p:grpSpPr bwMode="auto">
          <a:xfrm>
            <a:off x="3263531" y="2325688"/>
            <a:ext cx="252809" cy="506412"/>
            <a:chOff x="4493" y="4571"/>
            <a:chExt cx="399" cy="798"/>
          </a:xfrm>
        </p:grpSpPr>
        <p:sp>
          <p:nvSpPr>
            <p:cNvPr id="22620" name="Text Box 384"/>
            <p:cNvSpPr txBox="1">
              <a:spLocks noChangeArrowheads="1"/>
            </p:cNvSpPr>
            <p:nvPr/>
          </p:nvSpPr>
          <p:spPr bwMode="auto">
            <a:xfrm>
              <a:off x="4493" y="4787"/>
              <a:ext cx="32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21" name="AutoShape 383"/>
            <p:cNvCxnSpPr>
              <a:cxnSpLocks noChangeShapeType="1"/>
            </p:cNvCxnSpPr>
            <p:nvPr/>
          </p:nvCxnSpPr>
          <p:spPr bwMode="auto">
            <a:xfrm flipH="1" flipV="1">
              <a:off x="4885" y="4571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Eq&quot;"/>
          <p:cNvGrpSpPr>
            <a:grpSpLocks/>
          </p:cNvGrpSpPr>
          <p:nvPr/>
        </p:nvGrpSpPr>
        <p:grpSpPr bwMode="auto">
          <a:xfrm>
            <a:off x="3263535" y="1384300"/>
            <a:ext cx="288925" cy="506413"/>
            <a:chOff x="4493" y="3089"/>
            <a:chExt cx="456" cy="798"/>
          </a:xfrm>
        </p:grpSpPr>
        <p:sp>
          <p:nvSpPr>
            <p:cNvPr id="22618" name="Text Box 420"/>
            <p:cNvSpPr txBox="1">
              <a:spLocks noChangeArrowheads="1"/>
            </p:cNvSpPr>
            <p:nvPr/>
          </p:nvSpPr>
          <p:spPr bwMode="auto">
            <a:xfrm>
              <a:off x="4493" y="3305"/>
              <a:ext cx="456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19" name="AutoShape 419"/>
            <p:cNvCxnSpPr>
              <a:cxnSpLocks noChangeShapeType="1"/>
            </p:cNvCxnSpPr>
            <p:nvPr/>
          </p:nvCxnSpPr>
          <p:spPr bwMode="auto">
            <a:xfrm flipH="1" flipV="1">
              <a:off x="4885" y="3089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Iq"/>
          <p:cNvGrpSpPr>
            <a:grpSpLocks/>
          </p:cNvGrpSpPr>
          <p:nvPr/>
        </p:nvGrpSpPr>
        <p:grpSpPr bwMode="auto">
          <a:xfrm>
            <a:off x="4095383" y="2024583"/>
            <a:ext cx="129729" cy="265459"/>
            <a:chOff x="5804" y="4098"/>
            <a:chExt cx="204" cy="417"/>
          </a:xfrm>
        </p:grpSpPr>
        <p:sp>
          <p:nvSpPr>
            <p:cNvPr id="22616" name="Text Box 393"/>
            <p:cNvSpPr txBox="1">
              <a:spLocks noChangeArrowheads="1"/>
            </p:cNvSpPr>
            <p:nvPr/>
          </p:nvSpPr>
          <p:spPr bwMode="auto">
            <a:xfrm>
              <a:off x="5804" y="4098"/>
              <a:ext cx="204" cy="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4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en-US" altLang="pl-PL" sz="2800">
                <a:latin typeface="Times New Roman" pitchFamily="18" charset="0"/>
              </a:endParaRPr>
            </a:p>
          </p:txBody>
        </p:sp>
        <p:cxnSp>
          <p:nvCxnSpPr>
            <p:cNvPr id="22617" name="AutoShape 392"/>
            <p:cNvCxnSpPr>
              <a:cxnSpLocks noChangeShapeType="1"/>
            </p:cNvCxnSpPr>
            <p:nvPr/>
          </p:nvCxnSpPr>
          <p:spPr bwMode="auto">
            <a:xfrm>
              <a:off x="5861" y="4514"/>
              <a:ext cx="114" cy="1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Id"/>
          <p:cNvGrpSpPr>
            <a:grpSpLocks/>
          </p:cNvGrpSpPr>
          <p:nvPr/>
        </p:nvGrpSpPr>
        <p:grpSpPr bwMode="auto">
          <a:xfrm>
            <a:off x="4095385" y="1088868"/>
            <a:ext cx="217487" cy="260003"/>
            <a:chOff x="5804" y="2622"/>
            <a:chExt cx="342" cy="411"/>
          </a:xfrm>
        </p:grpSpPr>
        <p:sp>
          <p:nvSpPr>
            <p:cNvPr id="22614" name="Text Box 433"/>
            <p:cNvSpPr txBox="1">
              <a:spLocks noChangeArrowheads="1"/>
            </p:cNvSpPr>
            <p:nvPr/>
          </p:nvSpPr>
          <p:spPr bwMode="auto">
            <a:xfrm>
              <a:off x="5804" y="2622"/>
              <a:ext cx="342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4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altLang="pl-PL" sz="2800">
                <a:latin typeface="Times New Roman" pitchFamily="18" charset="0"/>
              </a:endParaRPr>
            </a:p>
          </p:txBody>
        </p:sp>
        <p:cxnSp>
          <p:nvCxnSpPr>
            <p:cNvPr id="22615" name="AutoShape 432"/>
            <p:cNvCxnSpPr>
              <a:cxnSpLocks noChangeShapeType="1"/>
            </p:cNvCxnSpPr>
            <p:nvPr/>
          </p:nvCxnSpPr>
          <p:spPr bwMode="auto">
            <a:xfrm>
              <a:off x="5861" y="3032"/>
              <a:ext cx="114" cy="1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Ig"/>
          <p:cNvGrpSpPr>
            <a:grpSpLocks/>
          </p:cNvGrpSpPr>
          <p:nvPr/>
        </p:nvGrpSpPr>
        <p:grpSpPr bwMode="auto">
          <a:xfrm>
            <a:off x="5438492" y="1448553"/>
            <a:ext cx="130045" cy="297925"/>
            <a:chOff x="7919" y="3191"/>
            <a:chExt cx="206" cy="468"/>
          </a:xfrm>
        </p:grpSpPr>
        <p:sp>
          <p:nvSpPr>
            <p:cNvPr id="22612" name="Text Box 417"/>
            <p:cNvSpPr txBox="1">
              <a:spLocks noChangeArrowheads="1"/>
            </p:cNvSpPr>
            <p:nvPr/>
          </p:nvSpPr>
          <p:spPr bwMode="auto">
            <a:xfrm>
              <a:off x="7919" y="3191"/>
              <a:ext cx="206" cy="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4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800">
                <a:latin typeface="Times New Roman" pitchFamily="18" charset="0"/>
              </a:endParaRPr>
            </a:p>
          </p:txBody>
        </p:sp>
        <p:cxnSp>
          <p:nvCxnSpPr>
            <p:cNvPr id="22613" name="AutoShape 416"/>
            <p:cNvCxnSpPr>
              <a:cxnSpLocks noChangeShapeType="1"/>
            </p:cNvCxnSpPr>
            <p:nvPr/>
          </p:nvCxnSpPr>
          <p:spPr bwMode="auto">
            <a:xfrm>
              <a:off x="7970" y="3658"/>
              <a:ext cx="114" cy="1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Ug"/>
          <p:cNvGrpSpPr>
            <a:grpSpLocks/>
          </p:cNvGrpSpPr>
          <p:nvPr/>
        </p:nvGrpSpPr>
        <p:grpSpPr bwMode="auto">
          <a:xfrm>
            <a:off x="5506672" y="1855788"/>
            <a:ext cx="217488" cy="506412"/>
            <a:chOff x="8027" y="3830"/>
            <a:chExt cx="342" cy="798"/>
          </a:xfrm>
        </p:grpSpPr>
        <p:sp>
          <p:nvSpPr>
            <p:cNvPr id="22610" name="Text Box 414"/>
            <p:cNvSpPr txBox="1">
              <a:spLocks noChangeArrowheads="1"/>
            </p:cNvSpPr>
            <p:nvPr/>
          </p:nvSpPr>
          <p:spPr bwMode="auto">
            <a:xfrm>
              <a:off x="8027" y="4046"/>
              <a:ext cx="342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11" name="AutoShape 413"/>
            <p:cNvCxnSpPr>
              <a:cxnSpLocks noChangeShapeType="1"/>
            </p:cNvCxnSpPr>
            <p:nvPr/>
          </p:nvCxnSpPr>
          <p:spPr bwMode="auto">
            <a:xfrm flipH="1" flipV="1">
              <a:off x="8305" y="3830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Ef"/>
          <p:cNvGrpSpPr>
            <a:grpSpLocks/>
          </p:cNvGrpSpPr>
          <p:nvPr/>
        </p:nvGrpSpPr>
        <p:grpSpPr bwMode="auto">
          <a:xfrm>
            <a:off x="1561736" y="1420813"/>
            <a:ext cx="470240" cy="506412"/>
            <a:chOff x="1814" y="3146"/>
            <a:chExt cx="741" cy="798"/>
          </a:xfrm>
        </p:grpSpPr>
        <p:sp>
          <p:nvSpPr>
            <p:cNvPr id="22608" name="Text Box 426"/>
            <p:cNvSpPr txBox="1">
              <a:spLocks noChangeArrowheads="1"/>
            </p:cNvSpPr>
            <p:nvPr/>
          </p:nvSpPr>
          <p:spPr bwMode="auto">
            <a:xfrm>
              <a:off x="1814" y="3362"/>
              <a:ext cx="657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altLang="pl-PL" sz="1200" b="1" i="1" u="sng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kumimoji="0" lang="en-US" altLang="pl-PL" sz="1200" b="1" i="1" baseline="-3000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609" name="AutoShape 425"/>
            <p:cNvCxnSpPr>
              <a:cxnSpLocks noChangeShapeType="1"/>
            </p:cNvCxnSpPr>
            <p:nvPr/>
          </p:nvCxnSpPr>
          <p:spPr bwMode="auto">
            <a:xfrm flipH="1" flipV="1">
              <a:off x="2548" y="3146"/>
              <a:ext cx="7" cy="798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Opis_Xq"/>
          <p:cNvGrpSpPr>
            <a:grpSpLocks/>
          </p:cNvGrpSpPr>
          <p:nvPr/>
        </p:nvGrpSpPr>
        <p:grpSpPr bwMode="auto">
          <a:xfrm>
            <a:off x="2358660" y="1976444"/>
            <a:ext cx="1597989" cy="184723"/>
            <a:chOff x="3068" y="4058"/>
            <a:chExt cx="2517" cy="292"/>
          </a:xfrm>
        </p:grpSpPr>
        <p:sp>
          <p:nvSpPr>
            <p:cNvPr id="22605" name="Text Box 437"/>
            <p:cNvSpPr txBox="1">
              <a:spLocks noChangeArrowheads="1"/>
            </p:cNvSpPr>
            <p:nvPr/>
          </p:nvSpPr>
          <p:spPr bwMode="auto">
            <a:xfrm>
              <a:off x="5201" y="4058"/>
              <a:ext cx="38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2606" name="Text Box 436"/>
            <p:cNvSpPr txBox="1">
              <a:spLocks noChangeArrowheads="1"/>
            </p:cNvSpPr>
            <p:nvPr/>
          </p:nvSpPr>
          <p:spPr bwMode="auto">
            <a:xfrm>
              <a:off x="3984" y="4058"/>
              <a:ext cx="821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- 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2607" name="Text Box 435"/>
            <p:cNvSpPr txBox="1">
              <a:spLocks noChangeArrowheads="1"/>
            </p:cNvSpPr>
            <p:nvPr/>
          </p:nvSpPr>
          <p:spPr bwMode="auto">
            <a:xfrm>
              <a:off x="3068" y="4058"/>
              <a:ext cx="740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- 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29" name="Xq"/>
          <p:cNvGrpSpPr>
            <a:grpSpLocks/>
          </p:cNvGrpSpPr>
          <p:nvPr/>
        </p:nvGrpSpPr>
        <p:grpSpPr bwMode="auto">
          <a:xfrm>
            <a:off x="2009410" y="2190750"/>
            <a:ext cx="2300287" cy="142875"/>
            <a:chOff x="2523" y="4344"/>
            <a:chExt cx="3623" cy="227"/>
          </a:xfrm>
        </p:grpSpPr>
        <p:cxnSp>
          <p:nvCxnSpPr>
            <p:cNvPr id="22588" name="AutoShape 148"/>
            <p:cNvCxnSpPr>
              <a:cxnSpLocks noChangeShapeType="1"/>
            </p:cNvCxnSpPr>
            <p:nvPr/>
          </p:nvCxnSpPr>
          <p:spPr bwMode="auto">
            <a:xfrm>
              <a:off x="5690" y="4512"/>
              <a:ext cx="45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9" name="AutoShape 149"/>
            <p:cNvCxnSpPr>
              <a:cxnSpLocks noChangeShapeType="1"/>
            </p:cNvCxnSpPr>
            <p:nvPr/>
          </p:nvCxnSpPr>
          <p:spPr bwMode="auto">
            <a:xfrm>
              <a:off x="4744" y="4512"/>
              <a:ext cx="26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90" name="Group 150"/>
            <p:cNvGrpSpPr>
              <a:grpSpLocks/>
            </p:cNvGrpSpPr>
            <p:nvPr/>
          </p:nvGrpSpPr>
          <p:grpSpPr bwMode="auto">
            <a:xfrm>
              <a:off x="5002" y="4344"/>
              <a:ext cx="684" cy="170"/>
              <a:chOff x="4664" y="3989"/>
              <a:chExt cx="684" cy="170"/>
            </a:xfrm>
          </p:grpSpPr>
          <p:sp>
            <p:nvSpPr>
              <p:cNvPr id="22602" name="Arc 151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03" name="Arc 152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04" name="Arc 153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2591" name="Group 154"/>
            <p:cNvGrpSpPr>
              <a:grpSpLocks/>
            </p:cNvGrpSpPr>
            <p:nvPr/>
          </p:nvGrpSpPr>
          <p:grpSpPr bwMode="auto">
            <a:xfrm>
              <a:off x="4046" y="4344"/>
              <a:ext cx="684" cy="170"/>
              <a:chOff x="4664" y="3989"/>
              <a:chExt cx="684" cy="170"/>
            </a:xfrm>
          </p:grpSpPr>
          <p:sp>
            <p:nvSpPr>
              <p:cNvPr id="22599" name="Arc 155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00" name="Arc 156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01" name="Arc 157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2592" name="AutoShape 158"/>
            <p:cNvCxnSpPr>
              <a:cxnSpLocks noChangeShapeType="1"/>
            </p:cNvCxnSpPr>
            <p:nvPr/>
          </p:nvCxnSpPr>
          <p:spPr bwMode="auto">
            <a:xfrm>
              <a:off x="3775" y="4512"/>
              <a:ext cx="26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93" name="Group 159"/>
            <p:cNvGrpSpPr>
              <a:grpSpLocks/>
            </p:cNvGrpSpPr>
            <p:nvPr/>
          </p:nvGrpSpPr>
          <p:grpSpPr bwMode="auto">
            <a:xfrm>
              <a:off x="3077" y="4344"/>
              <a:ext cx="684" cy="170"/>
              <a:chOff x="4664" y="3989"/>
              <a:chExt cx="684" cy="170"/>
            </a:xfrm>
          </p:grpSpPr>
          <p:sp>
            <p:nvSpPr>
              <p:cNvPr id="22596" name="Arc 160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97" name="Arc 161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98" name="Arc 162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2594" name="AutoShape 163"/>
            <p:cNvCxnSpPr>
              <a:cxnSpLocks noChangeShapeType="1"/>
            </p:cNvCxnSpPr>
            <p:nvPr/>
          </p:nvCxnSpPr>
          <p:spPr bwMode="auto">
            <a:xfrm>
              <a:off x="2627" y="4514"/>
              <a:ext cx="441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95" name="Oval 164"/>
            <p:cNvSpPr>
              <a:spLocks noChangeArrowheads="1"/>
            </p:cNvSpPr>
            <p:nvPr/>
          </p:nvSpPr>
          <p:spPr bwMode="auto">
            <a:xfrm>
              <a:off x="2523" y="4457"/>
              <a:ext cx="114" cy="114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26665" name="Opis_Xd"/>
          <p:cNvGrpSpPr>
            <a:grpSpLocks/>
          </p:cNvGrpSpPr>
          <p:nvPr/>
        </p:nvGrpSpPr>
        <p:grpSpPr bwMode="auto">
          <a:xfrm>
            <a:off x="2358660" y="1019179"/>
            <a:ext cx="1597989" cy="184612"/>
            <a:chOff x="3068" y="2576"/>
            <a:chExt cx="2517" cy="290"/>
          </a:xfrm>
        </p:grpSpPr>
        <p:sp>
          <p:nvSpPr>
            <p:cNvPr id="22585" name="Text Box 430"/>
            <p:cNvSpPr txBox="1">
              <a:spLocks noChangeArrowheads="1"/>
            </p:cNvSpPr>
            <p:nvPr/>
          </p:nvSpPr>
          <p:spPr bwMode="auto">
            <a:xfrm>
              <a:off x="5201" y="2576"/>
              <a:ext cx="384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2586" name="Text Box 429"/>
            <p:cNvSpPr txBox="1">
              <a:spLocks noChangeArrowheads="1"/>
            </p:cNvSpPr>
            <p:nvPr/>
          </p:nvSpPr>
          <p:spPr bwMode="auto">
            <a:xfrm>
              <a:off x="4037" y="2576"/>
              <a:ext cx="821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- 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2587" name="Text Box 428"/>
            <p:cNvSpPr txBox="1">
              <a:spLocks noChangeArrowheads="1"/>
            </p:cNvSpPr>
            <p:nvPr/>
          </p:nvSpPr>
          <p:spPr bwMode="auto">
            <a:xfrm>
              <a:off x="3068" y="2576"/>
              <a:ext cx="740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- 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26666" name="Xd"/>
          <p:cNvGrpSpPr>
            <a:grpSpLocks/>
          </p:cNvGrpSpPr>
          <p:nvPr/>
        </p:nvGrpSpPr>
        <p:grpSpPr bwMode="auto">
          <a:xfrm>
            <a:off x="1996710" y="1241425"/>
            <a:ext cx="2316162" cy="142875"/>
            <a:chOff x="2498" y="2862"/>
            <a:chExt cx="3648" cy="227"/>
          </a:xfrm>
        </p:grpSpPr>
        <p:cxnSp>
          <p:nvCxnSpPr>
            <p:cNvPr id="22568" name="AutoShape 411"/>
            <p:cNvCxnSpPr>
              <a:cxnSpLocks noChangeShapeType="1"/>
            </p:cNvCxnSpPr>
            <p:nvPr/>
          </p:nvCxnSpPr>
          <p:spPr bwMode="auto">
            <a:xfrm>
              <a:off x="4744" y="3030"/>
              <a:ext cx="26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69" name="Group 407"/>
            <p:cNvGrpSpPr>
              <a:grpSpLocks/>
            </p:cNvGrpSpPr>
            <p:nvPr/>
          </p:nvGrpSpPr>
          <p:grpSpPr bwMode="auto">
            <a:xfrm>
              <a:off x="5002" y="2862"/>
              <a:ext cx="684" cy="170"/>
              <a:chOff x="4664" y="3989"/>
              <a:chExt cx="684" cy="170"/>
            </a:xfrm>
          </p:grpSpPr>
          <p:sp>
            <p:nvSpPr>
              <p:cNvPr id="22582" name="Arc 410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83" name="Arc 409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84" name="Arc 408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2570" name="Group 403"/>
            <p:cNvGrpSpPr>
              <a:grpSpLocks/>
            </p:cNvGrpSpPr>
            <p:nvPr/>
          </p:nvGrpSpPr>
          <p:grpSpPr bwMode="auto">
            <a:xfrm>
              <a:off x="4046" y="2862"/>
              <a:ext cx="684" cy="170"/>
              <a:chOff x="4664" y="3989"/>
              <a:chExt cx="684" cy="170"/>
            </a:xfrm>
          </p:grpSpPr>
          <p:sp>
            <p:nvSpPr>
              <p:cNvPr id="22579" name="Arc 406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80" name="Arc 405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81" name="Arc 404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2571" name="AutoShape 402"/>
            <p:cNvCxnSpPr>
              <a:cxnSpLocks noChangeShapeType="1"/>
            </p:cNvCxnSpPr>
            <p:nvPr/>
          </p:nvCxnSpPr>
          <p:spPr bwMode="auto">
            <a:xfrm>
              <a:off x="3775" y="3030"/>
              <a:ext cx="262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72" name="Group 398"/>
            <p:cNvGrpSpPr>
              <a:grpSpLocks/>
            </p:cNvGrpSpPr>
            <p:nvPr/>
          </p:nvGrpSpPr>
          <p:grpSpPr bwMode="auto">
            <a:xfrm>
              <a:off x="3077" y="2862"/>
              <a:ext cx="684" cy="170"/>
              <a:chOff x="4664" y="3989"/>
              <a:chExt cx="684" cy="170"/>
            </a:xfrm>
          </p:grpSpPr>
          <p:sp>
            <p:nvSpPr>
              <p:cNvPr id="22576" name="Arc 401"/>
              <p:cNvSpPr>
                <a:spLocks/>
              </p:cNvSpPr>
              <p:nvPr/>
            </p:nvSpPr>
            <p:spPr bwMode="auto">
              <a:xfrm>
                <a:off x="466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77" name="Arc 400"/>
              <p:cNvSpPr>
                <a:spLocks/>
              </p:cNvSpPr>
              <p:nvPr/>
            </p:nvSpPr>
            <p:spPr bwMode="auto">
              <a:xfrm>
                <a:off x="4904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78" name="Arc 399"/>
              <p:cNvSpPr>
                <a:spLocks/>
              </p:cNvSpPr>
              <p:nvPr/>
            </p:nvSpPr>
            <p:spPr bwMode="auto">
              <a:xfrm>
                <a:off x="5120" y="3989"/>
                <a:ext cx="228" cy="170"/>
              </a:xfrm>
              <a:custGeom>
                <a:avLst/>
                <a:gdLst>
                  <a:gd name="T0" fmla="*/ 0 w 43200"/>
                  <a:gd name="T1" fmla="*/ 0 h 25137"/>
                  <a:gd name="T2" fmla="*/ 0 w 43200"/>
                  <a:gd name="T3" fmla="*/ 0 h 25137"/>
                  <a:gd name="T4" fmla="*/ 0 w 43200"/>
                  <a:gd name="T5" fmla="*/ 0 h 2513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5137"/>
                  <a:gd name="T11" fmla="*/ 43200 w 43200"/>
                  <a:gd name="T12" fmla="*/ 25137 h 251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5137" fill="none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</a:path>
                  <a:path w="43200" h="25137" stroke="0" extrusionOk="0">
                    <a:moveTo>
                      <a:pt x="291" y="25136"/>
                    </a:moveTo>
                    <a:cubicBezTo>
                      <a:pt x="97" y="23967"/>
                      <a:pt x="0" y="2278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676"/>
                      <a:pt x="43119" y="23750"/>
                      <a:pt x="42959" y="24815"/>
                    </a:cubicBezTo>
                    <a:lnTo>
                      <a:pt x="21600" y="21600"/>
                    </a:lnTo>
                    <a:lnTo>
                      <a:pt x="291" y="2513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cxnSp>
          <p:nvCxnSpPr>
            <p:cNvPr id="22573" name="AutoShape 397"/>
            <p:cNvCxnSpPr>
              <a:cxnSpLocks noChangeShapeType="1"/>
            </p:cNvCxnSpPr>
            <p:nvPr/>
          </p:nvCxnSpPr>
          <p:spPr bwMode="auto">
            <a:xfrm>
              <a:off x="2612" y="3032"/>
              <a:ext cx="45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74" name="Oval 396"/>
            <p:cNvSpPr>
              <a:spLocks noChangeArrowheads="1"/>
            </p:cNvSpPr>
            <p:nvPr/>
          </p:nvSpPr>
          <p:spPr bwMode="auto">
            <a:xfrm>
              <a:off x="2498" y="2975"/>
              <a:ext cx="114" cy="1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575" name="AutoShape 395"/>
            <p:cNvCxnSpPr>
              <a:cxnSpLocks noChangeShapeType="1"/>
            </p:cNvCxnSpPr>
            <p:nvPr/>
          </p:nvCxnSpPr>
          <p:spPr bwMode="auto">
            <a:xfrm>
              <a:off x="5690" y="3030"/>
              <a:ext cx="45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89" name="R"/>
          <p:cNvGrpSpPr>
            <a:grpSpLocks/>
          </p:cNvGrpSpPr>
          <p:nvPr/>
        </p:nvGrpSpPr>
        <p:grpSpPr bwMode="auto">
          <a:xfrm>
            <a:off x="4312872" y="1349375"/>
            <a:ext cx="1411288" cy="939800"/>
            <a:chOff x="6146" y="3032"/>
            <a:chExt cx="2223" cy="1482"/>
          </a:xfrm>
        </p:grpSpPr>
        <p:sp>
          <p:nvSpPr>
            <p:cNvPr id="22561" name="Text Box 361"/>
            <p:cNvSpPr txBox="1">
              <a:spLocks noChangeArrowheads="1"/>
            </p:cNvSpPr>
            <p:nvPr/>
          </p:nvSpPr>
          <p:spPr bwMode="auto">
            <a:xfrm>
              <a:off x="7457" y="3317"/>
              <a:ext cx="1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2562" name="Oval 360"/>
            <p:cNvSpPr>
              <a:spLocks noChangeArrowheads="1"/>
            </p:cNvSpPr>
            <p:nvPr/>
          </p:nvSpPr>
          <p:spPr bwMode="auto">
            <a:xfrm>
              <a:off x="8255" y="3602"/>
              <a:ext cx="114" cy="1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2563" name="Rectangle 359"/>
            <p:cNvSpPr>
              <a:spLocks noChangeArrowheads="1"/>
            </p:cNvSpPr>
            <p:nvPr/>
          </p:nvSpPr>
          <p:spPr bwMode="auto">
            <a:xfrm>
              <a:off x="7343" y="3602"/>
              <a:ext cx="456" cy="11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2564" name="AutoShape 358"/>
            <p:cNvCxnSpPr>
              <a:cxnSpLocks noChangeShapeType="1"/>
            </p:cNvCxnSpPr>
            <p:nvPr/>
          </p:nvCxnSpPr>
          <p:spPr bwMode="auto">
            <a:xfrm>
              <a:off x="7799" y="3657"/>
              <a:ext cx="45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5" name="AutoShape 357"/>
            <p:cNvCxnSpPr>
              <a:cxnSpLocks noChangeShapeType="1"/>
            </p:cNvCxnSpPr>
            <p:nvPr/>
          </p:nvCxnSpPr>
          <p:spPr bwMode="auto">
            <a:xfrm>
              <a:off x="6887" y="3657"/>
              <a:ext cx="456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6" name="AutoShape 356"/>
            <p:cNvCxnSpPr>
              <a:cxnSpLocks noChangeShapeType="1"/>
            </p:cNvCxnSpPr>
            <p:nvPr/>
          </p:nvCxnSpPr>
          <p:spPr bwMode="auto">
            <a:xfrm>
              <a:off x="6146" y="3032"/>
              <a:ext cx="741" cy="62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7" name="AutoShape 355"/>
            <p:cNvCxnSpPr>
              <a:cxnSpLocks noChangeShapeType="1"/>
            </p:cNvCxnSpPr>
            <p:nvPr/>
          </p:nvCxnSpPr>
          <p:spPr bwMode="auto">
            <a:xfrm flipV="1">
              <a:off x="6146" y="3659"/>
              <a:ext cx="741" cy="8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134634" y="332570"/>
            <a:ext cx="48747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 zastępczy i wykres wektorowy pracy generatora</a:t>
            </a:r>
          </a:p>
        </p:txBody>
      </p:sp>
    </p:spTree>
    <p:extLst>
      <p:ext uri="{BB962C8B-B14F-4D97-AF65-F5344CB8AC3E}">
        <p14:creationId xmlns:p14="http://schemas.microsoft.com/office/powerpoint/2010/main" val="40883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4" name="Zal_Prad_NapP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6970"/>
              </p:ext>
            </p:extLst>
          </p:nvPr>
        </p:nvGraphicFramePr>
        <p:xfrm>
          <a:off x="4327292" y="4248993"/>
          <a:ext cx="2581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Równanie" r:id="rId3" imgW="2578100" imgH="990600" progId="Equation.3">
                  <p:embed/>
                </p:oleObj>
              </mc:Choice>
              <mc:Fallback>
                <p:oleObj name="Równanie" r:id="rId3" imgW="25781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292" y="4248993"/>
                        <a:ext cx="2581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" name="Opis_Zal_Prad_Nap"/>
          <p:cNvSpPr>
            <a:spLocks noChangeArrowheads="1"/>
          </p:cNvSpPr>
          <p:nvPr/>
        </p:nvSpPr>
        <p:spPr bwMode="auto">
          <a:xfrm>
            <a:off x="4060592" y="4019732"/>
            <a:ext cx="234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Zależności prądowo napięciowe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20786" name="G(s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57088"/>
              </p:ext>
            </p:extLst>
          </p:nvPr>
        </p:nvGraphicFramePr>
        <p:xfrm>
          <a:off x="1741255" y="5379144"/>
          <a:ext cx="4251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Równanie" r:id="rId5" imgW="4254500" imgH="546100" progId="Equation.3">
                  <p:embed/>
                </p:oleObj>
              </mc:Choice>
              <mc:Fallback>
                <p:oleObj name="Równanie" r:id="rId5" imgW="4254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55" y="5379144"/>
                        <a:ext cx="42513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Opis_Reg_Wzbudz"/>
          <p:cNvSpPr>
            <a:spLocks noChangeArrowheads="1"/>
          </p:cNvSpPr>
          <p:nvPr/>
        </p:nvSpPr>
        <p:spPr bwMode="auto">
          <a:xfrm>
            <a:off x="1549167" y="5118100"/>
            <a:ext cx="16879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Regulator  wzbudzenia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20782" name="Rów_Wzbud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81345"/>
              </p:ext>
            </p:extLst>
          </p:nvPr>
        </p:nvGraphicFramePr>
        <p:xfrm>
          <a:off x="1733317" y="3960035"/>
          <a:ext cx="13239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ównanie" r:id="rId7" imgW="1320800" imgH="1054100" progId="Equation.3">
                  <p:embed/>
                </p:oleObj>
              </mc:Choice>
              <mc:Fallback>
                <p:oleObj name="Równanie" r:id="rId7" imgW="1320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317" y="3960035"/>
                        <a:ext cx="13239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" name="Opis_Row_Wzbudz"/>
          <p:cNvSpPr>
            <a:spLocks noChangeArrowheads="1"/>
          </p:cNvSpPr>
          <p:nvPr/>
        </p:nvSpPr>
        <p:spPr bwMode="auto">
          <a:xfrm>
            <a:off x="1547580" y="3697288"/>
            <a:ext cx="23868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Równanie obwodów wzbudzenia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6" name="Równ_Ruch_Pm_P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77241"/>
              </p:ext>
            </p:extLst>
          </p:nvPr>
        </p:nvGraphicFramePr>
        <p:xfrm>
          <a:off x="1832750" y="3187605"/>
          <a:ext cx="1838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Równanie" r:id="rId9" imgW="1841500" imgH="508000" progId="Equation.3">
                  <p:embed/>
                </p:oleObj>
              </mc:Choice>
              <mc:Fallback>
                <p:oleObj name="Równanie" r:id="rId9" imgW="1841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750" y="3187605"/>
                        <a:ext cx="1838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8" name="Równ_Ruch_ob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50634"/>
              </p:ext>
            </p:extLst>
          </p:nvPr>
        </p:nvGraphicFramePr>
        <p:xfrm>
          <a:off x="1922463" y="3197225"/>
          <a:ext cx="1660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Równanie" r:id="rId11" imgW="1663560" imgH="469800" progId="Equation.3">
                  <p:embed/>
                </p:oleObj>
              </mc:Choice>
              <mc:Fallback>
                <p:oleObj name="Równanie" r:id="rId11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197225"/>
                        <a:ext cx="1660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Opis_Row_Wirnika"/>
          <p:cNvSpPr>
            <a:spLocks noChangeArrowheads="1"/>
          </p:cNvSpPr>
          <p:nvPr/>
        </p:nvSpPr>
        <p:spPr bwMode="auto">
          <a:xfrm>
            <a:off x="1657480" y="2794000"/>
            <a:ext cx="1856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Równanie ruchu wirnika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Kąt_Teta"/>
          <p:cNvGrpSpPr>
            <a:grpSpLocks/>
          </p:cNvGrpSpPr>
          <p:nvPr/>
        </p:nvGrpSpPr>
        <p:grpSpPr bwMode="auto">
          <a:xfrm>
            <a:off x="5968660" y="2840038"/>
            <a:ext cx="292100" cy="282575"/>
            <a:chOff x="2264" y="5077"/>
            <a:chExt cx="459" cy="445"/>
          </a:xfrm>
        </p:grpSpPr>
        <p:sp>
          <p:nvSpPr>
            <p:cNvPr id="23666" name="Text Box 228"/>
            <p:cNvSpPr txBox="1">
              <a:spLocks noChangeArrowheads="1"/>
            </p:cNvSpPr>
            <p:nvPr/>
          </p:nvSpPr>
          <p:spPr bwMode="auto">
            <a:xfrm>
              <a:off x="2454" y="5077"/>
              <a:ext cx="269" cy="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7" name="Arc 227"/>
            <p:cNvSpPr>
              <a:spLocks/>
            </p:cNvSpPr>
            <p:nvPr/>
          </p:nvSpPr>
          <p:spPr bwMode="auto">
            <a:xfrm rot="-300000">
              <a:off x="2264" y="5290"/>
              <a:ext cx="373" cy="232"/>
            </a:xfrm>
            <a:custGeom>
              <a:avLst/>
              <a:gdLst>
                <a:gd name="T0" fmla="*/ 0 w 27220"/>
                <a:gd name="T1" fmla="*/ 0 h 21600"/>
                <a:gd name="T2" fmla="*/ 0 w 27220"/>
                <a:gd name="T3" fmla="*/ 0 h 21600"/>
                <a:gd name="T4" fmla="*/ 0 w 272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7220"/>
                <a:gd name="T10" fmla="*/ 0 h 21600"/>
                <a:gd name="T11" fmla="*/ 27220 w 272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20" h="21600" fill="none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</a:path>
                <a:path w="27220" h="21600" stroke="0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  <a:lnTo>
                    <a:pt x="5620" y="21600"/>
                  </a:lnTo>
                  <a:lnTo>
                    <a:pt x="-1" y="74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</p:grpSp>
      <p:grpSp>
        <p:nvGrpSpPr>
          <p:cNvPr id="3" name="Ed'_Eq'"/>
          <p:cNvGrpSpPr>
            <a:grpSpLocks/>
          </p:cNvGrpSpPr>
          <p:nvPr/>
        </p:nvGrpSpPr>
        <p:grpSpPr bwMode="auto">
          <a:xfrm>
            <a:off x="5537194" y="1905000"/>
            <a:ext cx="726740" cy="1774827"/>
            <a:chOff x="1584" y="3604"/>
            <a:chExt cx="1145" cy="2796"/>
          </a:xfrm>
        </p:grpSpPr>
        <p:sp>
          <p:nvSpPr>
            <p:cNvPr id="23660" name="Text Box 276"/>
            <p:cNvSpPr txBox="1">
              <a:spLocks noChangeArrowheads="1"/>
            </p:cNvSpPr>
            <p:nvPr/>
          </p:nvSpPr>
          <p:spPr bwMode="auto">
            <a:xfrm>
              <a:off x="2063" y="6109"/>
              <a:ext cx="323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61" name="Text Box 275"/>
            <p:cNvSpPr txBox="1">
              <a:spLocks noChangeArrowheads="1"/>
            </p:cNvSpPr>
            <p:nvPr/>
          </p:nvSpPr>
          <p:spPr bwMode="auto">
            <a:xfrm>
              <a:off x="1584" y="4397"/>
              <a:ext cx="295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-30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62" name="AutoShape 274"/>
            <p:cNvCxnSpPr>
              <a:cxnSpLocks noChangeShapeType="1"/>
            </p:cNvCxnSpPr>
            <p:nvPr/>
          </p:nvCxnSpPr>
          <p:spPr bwMode="auto">
            <a:xfrm flipH="1">
              <a:off x="2041" y="3618"/>
              <a:ext cx="671" cy="8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63" name="AutoShape 273"/>
            <p:cNvCxnSpPr>
              <a:cxnSpLocks noChangeShapeType="1"/>
            </p:cNvCxnSpPr>
            <p:nvPr/>
          </p:nvCxnSpPr>
          <p:spPr bwMode="auto">
            <a:xfrm flipH="1" flipV="1">
              <a:off x="1957" y="3604"/>
              <a:ext cx="13" cy="2471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64" name="AutoShape 272"/>
            <p:cNvCxnSpPr>
              <a:cxnSpLocks noChangeShapeType="1"/>
            </p:cNvCxnSpPr>
            <p:nvPr/>
          </p:nvCxnSpPr>
          <p:spPr bwMode="auto">
            <a:xfrm>
              <a:off x="2728" y="3618"/>
              <a:ext cx="1" cy="241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65" name="AutoShape 271"/>
            <p:cNvCxnSpPr>
              <a:cxnSpLocks noChangeShapeType="1"/>
            </p:cNvCxnSpPr>
            <p:nvPr/>
          </p:nvCxnSpPr>
          <p:spPr bwMode="auto">
            <a:xfrm>
              <a:off x="2000" y="6116"/>
              <a:ext cx="729" cy="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E'"/>
          <p:cNvGrpSpPr>
            <a:grpSpLocks/>
          </p:cNvGrpSpPr>
          <p:nvPr/>
        </p:nvGrpSpPr>
        <p:grpSpPr bwMode="auto">
          <a:xfrm>
            <a:off x="5835310" y="1901825"/>
            <a:ext cx="433388" cy="1562100"/>
            <a:chOff x="2053" y="3600"/>
            <a:chExt cx="682" cy="2459"/>
          </a:xfrm>
        </p:grpSpPr>
        <p:sp>
          <p:nvSpPr>
            <p:cNvPr id="23658" name="Text Box 257"/>
            <p:cNvSpPr txBox="1">
              <a:spLocks noChangeArrowheads="1"/>
            </p:cNvSpPr>
            <p:nvPr/>
          </p:nvSpPr>
          <p:spPr bwMode="auto">
            <a:xfrm>
              <a:off x="2325" y="3753"/>
              <a:ext cx="21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pl-PL" sz="1200" b="1" i="1" baseline="30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59" name="AutoShape 256"/>
            <p:cNvCxnSpPr>
              <a:cxnSpLocks noChangeShapeType="1"/>
            </p:cNvCxnSpPr>
            <p:nvPr/>
          </p:nvCxnSpPr>
          <p:spPr bwMode="auto">
            <a:xfrm flipV="1">
              <a:off x="2053" y="3600"/>
              <a:ext cx="682" cy="2459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Iq_Xq"/>
          <p:cNvGrpSpPr>
            <a:grpSpLocks/>
          </p:cNvGrpSpPr>
          <p:nvPr/>
        </p:nvGrpSpPr>
        <p:grpSpPr bwMode="auto">
          <a:xfrm>
            <a:off x="6257585" y="1576388"/>
            <a:ext cx="873125" cy="333375"/>
            <a:chOff x="2719" y="3088"/>
            <a:chExt cx="1375" cy="524"/>
          </a:xfrm>
        </p:grpSpPr>
        <p:cxnSp>
          <p:nvCxnSpPr>
            <p:cNvPr id="23655" name="AutoShape 254"/>
            <p:cNvCxnSpPr>
              <a:cxnSpLocks noChangeShapeType="1"/>
            </p:cNvCxnSpPr>
            <p:nvPr/>
          </p:nvCxnSpPr>
          <p:spPr bwMode="auto">
            <a:xfrm flipH="1">
              <a:off x="2719" y="3589"/>
              <a:ext cx="523" cy="23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56" name="AutoShape 253"/>
            <p:cNvCxnSpPr>
              <a:cxnSpLocks noChangeShapeType="1"/>
            </p:cNvCxnSpPr>
            <p:nvPr/>
          </p:nvCxnSpPr>
          <p:spPr bwMode="auto">
            <a:xfrm flipH="1">
              <a:off x="2980" y="3228"/>
              <a:ext cx="563" cy="3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57" name="Text Box 252"/>
            <p:cNvSpPr txBox="1">
              <a:spLocks noChangeArrowheads="1"/>
            </p:cNvSpPr>
            <p:nvPr/>
          </p:nvSpPr>
          <p:spPr bwMode="auto">
            <a:xfrm>
              <a:off x="3515" y="3088"/>
              <a:ext cx="579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 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6" name="Id_Xd"/>
          <p:cNvGrpSpPr>
            <a:grpSpLocks/>
          </p:cNvGrpSpPr>
          <p:nvPr/>
        </p:nvGrpSpPr>
        <p:grpSpPr bwMode="auto">
          <a:xfrm>
            <a:off x="6581434" y="1879600"/>
            <a:ext cx="769277" cy="903288"/>
            <a:chOff x="3223" y="3540"/>
            <a:chExt cx="1211" cy="1424"/>
          </a:xfrm>
        </p:grpSpPr>
        <p:cxnSp>
          <p:nvCxnSpPr>
            <p:cNvPr id="23652" name="AutoShape 261"/>
            <p:cNvCxnSpPr>
              <a:cxnSpLocks noChangeShapeType="1"/>
            </p:cNvCxnSpPr>
            <p:nvPr/>
          </p:nvCxnSpPr>
          <p:spPr bwMode="auto">
            <a:xfrm flipV="1">
              <a:off x="3223" y="3540"/>
              <a:ext cx="31" cy="1424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53" name="AutoShape 260"/>
            <p:cNvCxnSpPr>
              <a:cxnSpLocks noChangeShapeType="1"/>
            </p:cNvCxnSpPr>
            <p:nvPr/>
          </p:nvCxnSpPr>
          <p:spPr bwMode="auto">
            <a:xfrm flipH="1">
              <a:off x="3237" y="3681"/>
              <a:ext cx="570" cy="1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54" name="Text Box 259"/>
            <p:cNvSpPr txBox="1">
              <a:spLocks noChangeArrowheads="1"/>
            </p:cNvSpPr>
            <p:nvPr/>
          </p:nvSpPr>
          <p:spPr bwMode="auto">
            <a:xfrm>
              <a:off x="3856" y="3562"/>
              <a:ext cx="578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b="1" i="1" baseline="30000"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 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pSp>
        <p:nvGrpSpPr>
          <p:cNvPr id="7" name="Ud_Uq"/>
          <p:cNvGrpSpPr>
            <a:grpSpLocks/>
          </p:cNvGrpSpPr>
          <p:nvPr/>
        </p:nvGrpSpPr>
        <p:grpSpPr bwMode="auto">
          <a:xfrm>
            <a:off x="5538448" y="2789238"/>
            <a:ext cx="1031875" cy="982662"/>
            <a:chOff x="1587" y="4998"/>
            <a:chExt cx="1624" cy="1547"/>
          </a:xfrm>
        </p:grpSpPr>
        <p:sp>
          <p:nvSpPr>
            <p:cNvPr id="23646" name="Text Box 223"/>
            <p:cNvSpPr txBox="1">
              <a:spLocks noChangeArrowheads="1"/>
            </p:cNvSpPr>
            <p:nvPr/>
          </p:nvSpPr>
          <p:spPr bwMode="auto">
            <a:xfrm>
              <a:off x="2601" y="6244"/>
              <a:ext cx="343" cy="3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47" name="Text Box 225"/>
            <p:cNvSpPr txBox="1">
              <a:spLocks noChangeArrowheads="1"/>
            </p:cNvSpPr>
            <p:nvPr/>
          </p:nvSpPr>
          <p:spPr bwMode="auto">
            <a:xfrm>
              <a:off x="1587" y="5170"/>
              <a:ext cx="365" cy="3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48" name="AutoShape 224"/>
            <p:cNvCxnSpPr>
              <a:cxnSpLocks noChangeShapeType="1"/>
            </p:cNvCxnSpPr>
            <p:nvPr/>
          </p:nvCxnSpPr>
          <p:spPr bwMode="auto">
            <a:xfrm flipH="1" flipV="1">
              <a:off x="1993" y="5015"/>
              <a:ext cx="15" cy="106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49" name="AutoShape 222"/>
            <p:cNvCxnSpPr>
              <a:cxnSpLocks noChangeShapeType="1"/>
            </p:cNvCxnSpPr>
            <p:nvPr/>
          </p:nvCxnSpPr>
          <p:spPr bwMode="auto">
            <a:xfrm flipV="1">
              <a:off x="2052" y="6083"/>
              <a:ext cx="1159" cy="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50" name="AutoShape 221"/>
            <p:cNvCxnSpPr>
              <a:cxnSpLocks noChangeShapeType="1"/>
            </p:cNvCxnSpPr>
            <p:nvPr/>
          </p:nvCxnSpPr>
          <p:spPr bwMode="auto">
            <a:xfrm flipH="1" flipV="1">
              <a:off x="2027" y="5004"/>
              <a:ext cx="1166" cy="5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51" name="AutoShape 220"/>
            <p:cNvCxnSpPr>
              <a:cxnSpLocks noChangeShapeType="1"/>
            </p:cNvCxnSpPr>
            <p:nvPr/>
          </p:nvCxnSpPr>
          <p:spPr bwMode="auto">
            <a:xfrm>
              <a:off x="3192" y="4998"/>
              <a:ext cx="1" cy="1062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Id_Iq"/>
          <p:cNvGrpSpPr>
            <a:grpSpLocks/>
          </p:cNvGrpSpPr>
          <p:nvPr/>
        </p:nvGrpSpPr>
        <p:grpSpPr bwMode="auto">
          <a:xfrm>
            <a:off x="5615955" y="3152782"/>
            <a:ext cx="993425" cy="532769"/>
            <a:chOff x="1707" y="5571"/>
            <a:chExt cx="1566" cy="838"/>
          </a:xfrm>
        </p:grpSpPr>
        <p:sp>
          <p:nvSpPr>
            <p:cNvPr id="23640" name="Text Box 241"/>
            <p:cNvSpPr txBox="1">
              <a:spLocks noChangeArrowheads="1"/>
            </p:cNvSpPr>
            <p:nvPr/>
          </p:nvSpPr>
          <p:spPr bwMode="auto">
            <a:xfrm>
              <a:off x="1707" y="5599"/>
              <a:ext cx="174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41" name="AutoShape 240"/>
            <p:cNvCxnSpPr>
              <a:cxnSpLocks noChangeShapeType="1"/>
            </p:cNvCxnSpPr>
            <p:nvPr/>
          </p:nvCxnSpPr>
          <p:spPr bwMode="auto">
            <a:xfrm flipH="1" flipV="1">
              <a:off x="2039" y="5571"/>
              <a:ext cx="4" cy="488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42" name="Text Box 239"/>
            <p:cNvSpPr txBox="1">
              <a:spLocks noChangeArrowheads="1"/>
            </p:cNvSpPr>
            <p:nvPr/>
          </p:nvSpPr>
          <p:spPr bwMode="auto">
            <a:xfrm>
              <a:off x="3054" y="6119"/>
              <a:ext cx="174" cy="2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43" name="AutoShape 238"/>
            <p:cNvCxnSpPr>
              <a:cxnSpLocks noChangeShapeType="1"/>
            </p:cNvCxnSpPr>
            <p:nvPr/>
          </p:nvCxnSpPr>
          <p:spPr bwMode="auto">
            <a:xfrm>
              <a:off x="2034" y="6055"/>
              <a:ext cx="1234" cy="6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44" name="AutoShape 237"/>
            <p:cNvCxnSpPr>
              <a:cxnSpLocks noChangeShapeType="1"/>
            </p:cNvCxnSpPr>
            <p:nvPr/>
          </p:nvCxnSpPr>
          <p:spPr bwMode="auto">
            <a:xfrm flipH="1">
              <a:off x="2020" y="5581"/>
              <a:ext cx="1252" cy="27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45" name="AutoShape 236"/>
            <p:cNvCxnSpPr>
              <a:cxnSpLocks noChangeShapeType="1"/>
            </p:cNvCxnSpPr>
            <p:nvPr/>
          </p:nvCxnSpPr>
          <p:spPr bwMode="auto">
            <a:xfrm>
              <a:off x="3272" y="5582"/>
              <a:ext cx="1" cy="502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E"/>
          <p:cNvGrpSpPr>
            <a:grpSpLocks/>
          </p:cNvGrpSpPr>
          <p:nvPr/>
        </p:nvGrpSpPr>
        <p:grpSpPr bwMode="auto">
          <a:xfrm>
            <a:off x="5644810" y="1111250"/>
            <a:ext cx="187325" cy="2346325"/>
            <a:chOff x="1746" y="2355"/>
            <a:chExt cx="295" cy="3696"/>
          </a:xfrm>
        </p:grpSpPr>
        <p:sp>
          <p:nvSpPr>
            <p:cNvPr id="23638" name="Text Box 231"/>
            <p:cNvSpPr txBox="1">
              <a:spLocks noChangeArrowheads="1"/>
            </p:cNvSpPr>
            <p:nvPr/>
          </p:nvSpPr>
          <p:spPr bwMode="auto">
            <a:xfrm>
              <a:off x="1746" y="2572"/>
              <a:ext cx="1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39" name="AutoShape 230"/>
            <p:cNvCxnSpPr>
              <a:cxnSpLocks noChangeShapeType="1"/>
            </p:cNvCxnSpPr>
            <p:nvPr/>
          </p:nvCxnSpPr>
          <p:spPr bwMode="auto">
            <a:xfrm flipH="1" flipV="1">
              <a:off x="2032" y="2355"/>
              <a:ext cx="9" cy="3696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Oś_d"/>
          <p:cNvGrpSpPr>
            <a:grpSpLocks/>
          </p:cNvGrpSpPr>
          <p:nvPr/>
        </p:nvGrpSpPr>
        <p:grpSpPr bwMode="auto">
          <a:xfrm>
            <a:off x="5828960" y="3382973"/>
            <a:ext cx="1668206" cy="184499"/>
            <a:chOff x="2043" y="5933"/>
            <a:chExt cx="2628" cy="291"/>
          </a:xfrm>
        </p:grpSpPr>
        <p:sp>
          <p:nvSpPr>
            <p:cNvPr id="23636" name="Text Box 264"/>
            <p:cNvSpPr txBox="1">
              <a:spLocks noChangeArrowheads="1"/>
            </p:cNvSpPr>
            <p:nvPr/>
          </p:nvSpPr>
          <p:spPr bwMode="auto">
            <a:xfrm>
              <a:off x="4550" y="5933"/>
              <a:ext cx="12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cxnSp>
          <p:nvCxnSpPr>
            <p:cNvPr id="23637" name="AutoShape 263"/>
            <p:cNvCxnSpPr>
              <a:cxnSpLocks noChangeShapeType="1"/>
            </p:cNvCxnSpPr>
            <p:nvPr/>
          </p:nvCxnSpPr>
          <p:spPr bwMode="auto">
            <a:xfrm flipV="1">
              <a:off x="2043" y="6058"/>
              <a:ext cx="247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Oś_q"/>
          <p:cNvGrpSpPr>
            <a:grpSpLocks/>
          </p:cNvGrpSpPr>
          <p:nvPr/>
        </p:nvGrpSpPr>
        <p:grpSpPr bwMode="auto">
          <a:xfrm>
            <a:off x="5789279" y="573088"/>
            <a:ext cx="77179" cy="2884487"/>
            <a:chOff x="1972" y="1499"/>
            <a:chExt cx="122" cy="4542"/>
          </a:xfrm>
        </p:grpSpPr>
        <p:sp>
          <p:nvSpPr>
            <p:cNvPr id="23634" name="Text Box 234"/>
            <p:cNvSpPr txBox="1">
              <a:spLocks noChangeArrowheads="1"/>
            </p:cNvSpPr>
            <p:nvPr/>
          </p:nvSpPr>
          <p:spPr bwMode="auto">
            <a:xfrm>
              <a:off x="1972" y="1499"/>
              <a:ext cx="12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cxnSp>
          <p:nvCxnSpPr>
            <p:cNvPr id="23635" name="AutoShape 233"/>
            <p:cNvCxnSpPr>
              <a:cxnSpLocks noChangeShapeType="1"/>
            </p:cNvCxnSpPr>
            <p:nvPr/>
          </p:nvCxnSpPr>
          <p:spPr bwMode="auto">
            <a:xfrm flipV="1">
              <a:off x="2030" y="1830"/>
              <a:ext cx="14" cy="4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AB"/>
          <p:cNvGrpSpPr>
            <a:grpSpLocks/>
          </p:cNvGrpSpPr>
          <p:nvPr/>
        </p:nvGrpSpPr>
        <p:grpSpPr bwMode="auto">
          <a:xfrm>
            <a:off x="5662273" y="800100"/>
            <a:ext cx="1862137" cy="2670175"/>
            <a:chOff x="1782" y="1864"/>
            <a:chExt cx="2933" cy="4205"/>
          </a:xfrm>
        </p:grpSpPr>
        <p:sp>
          <p:nvSpPr>
            <p:cNvPr id="23626" name="Text Box 250"/>
            <p:cNvSpPr txBox="1">
              <a:spLocks noChangeArrowheads="1"/>
            </p:cNvSpPr>
            <p:nvPr/>
          </p:nvSpPr>
          <p:spPr bwMode="auto">
            <a:xfrm>
              <a:off x="2903" y="4752"/>
              <a:ext cx="1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sp>
          <p:nvSpPr>
            <p:cNvPr id="23627" name="Text Box 249"/>
            <p:cNvSpPr txBox="1">
              <a:spLocks noChangeArrowheads="1"/>
            </p:cNvSpPr>
            <p:nvPr/>
          </p:nvSpPr>
          <p:spPr bwMode="auto">
            <a:xfrm>
              <a:off x="3457" y="5187"/>
              <a:ext cx="91" cy="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>
                  <a:latin typeface="Times New Roman" pitchFamily="18" charset="0"/>
                  <a:cs typeface="Times New Roman" pitchFamily="18" charset="0"/>
                </a:rPr>
                <a:t>•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28" name="AutoShape 248"/>
            <p:cNvCxnSpPr>
              <a:cxnSpLocks noChangeShapeType="1"/>
            </p:cNvCxnSpPr>
            <p:nvPr/>
          </p:nvCxnSpPr>
          <p:spPr bwMode="auto">
            <a:xfrm flipV="1">
              <a:off x="2043" y="5031"/>
              <a:ext cx="2672" cy="10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9" name="AutoShape 247"/>
            <p:cNvCxnSpPr>
              <a:cxnSpLocks noChangeShapeType="1"/>
            </p:cNvCxnSpPr>
            <p:nvPr/>
          </p:nvCxnSpPr>
          <p:spPr bwMode="auto">
            <a:xfrm>
              <a:off x="2043" y="2346"/>
              <a:ext cx="1402" cy="31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0" name="Arc 246"/>
            <p:cNvSpPr>
              <a:spLocks/>
            </p:cNvSpPr>
            <p:nvPr/>
          </p:nvSpPr>
          <p:spPr bwMode="auto">
            <a:xfrm rot="-300000">
              <a:off x="3317" y="5209"/>
              <a:ext cx="373" cy="232"/>
            </a:xfrm>
            <a:custGeom>
              <a:avLst/>
              <a:gdLst>
                <a:gd name="T0" fmla="*/ 0 w 27220"/>
                <a:gd name="T1" fmla="*/ 0 h 21600"/>
                <a:gd name="T2" fmla="*/ 0 w 27220"/>
                <a:gd name="T3" fmla="*/ 0 h 21600"/>
                <a:gd name="T4" fmla="*/ 0 w 272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7220"/>
                <a:gd name="T10" fmla="*/ 0 h 21600"/>
                <a:gd name="T11" fmla="*/ 27220 w 272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20" h="21600" fill="none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</a:path>
                <a:path w="27220" h="21600" stroke="0" extrusionOk="0">
                  <a:moveTo>
                    <a:pt x="-1" y="743"/>
                  </a:moveTo>
                  <a:cubicBezTo>
                    <a:pt x="1832" y="250"/>
                    <a:pt x="3722" y="-1"/>
                    <a:pt x="5620" y="0"/>
                  </a:cubicBezTo>
                  <a:cubicBezTo>
                    <a:pt x="17549" y="0"/>
                    <a:pt x="27220" y="9670"/>
                    <a:pt x="27220" y="21600"/>
                  </a:cubicBezTo>
                  <a:lnTo>
                    <a:pt x="5620" y="21600"/>
                  </a:lnTo>
                  <a:lnTo>
                    <a:pt x="-1" y="74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23631" name="Text Box 245"/>
            <p:cNvSpPr txBox="1">
              <a:spLocks noChangeArrowheads="1"/>
            </p:cNvSpPr>
            <p:nvPr/>
          </p:nvSpPr>
          <p:spPr bwMode="auto">
            <a:xfrm>
              <a:off x="2354" y="1864"/>
              <a:ext cx="1000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AB= X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pl-PL" altLang="pl-PL" sz="1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  <p:cxnSp>
          <p:nvCxnSpPr>
            <p:cNvPr id="23632" name="AutoShape 244"/>
            <p:cNvCxnSpPr>
              <a:cxnSpLocks noChangeShapeType="1"/>
            </p:cNvCxnSpPr>
            <p:nvPr/>
          </p:nvCxnSpPr>
          <p:spPr bwMode="auto">
            <a:xfrm flipH="1">
              <a:off x="2219" y="2111"/>
              <a:ext cx="387" cy="6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33" name="Text Box 243"/>
            <p:cNvSpPr txBox="1">
              <a:spLocks noChangeArrowheads="1"/>
            </p:cNvSpPr>
            <p:nvPr/>
          </p:nvSpPr>
          <p:spPr bwMode="auto">
            <a:xfrm>
              <a:off x="1782" y="2202"/>
              <a:ext cx="162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pl-PL" sz="2400" b="1">
                <a:latin typeface="Times New Roman" pitchFamily="18" charset="0"/>
              </a:endParaRPr>
            </a:p>
          </p:txBody>
        </p:sp>
      </p:grpSp>
      <p:grpSp>
        <p:nvGrpSpPr>
          <p:cNvPr id="14" name="Ug_Ig"/>
          <p:cNvGrpSpPr>
            <a:grpSpLocks/>
          </p:cNvGrpSpPr>
          <p:nvPr/>
        </p:nvGrpSpPr>
        <p:grpSpPr bwMode="auto">
          <a:xfrm>
            <a:off x="5828960" y="2637155"/>
            <a:ext cx="966812" cy="836295"/>
            <a:chOff x="2043" y="4759"/>
            <a:chExt cx="1524" cy="1317"/>
          </a:xfrm>
        </p:grpSpPr>
        <p:sp>
          <p:nvSpPr>
            <p:cNvPr id="23622" name="Text Box 269"/>
            <p:cNvSpPr txBox="1">
              <a:spLocks noChangeArrowheads="1"/>
            </p:cNvSpPr>
            <p:nvPr/>
          </p:nvSpPr>
          <p:spPr bwMode="auto">
            <a:xfrm>
              <a:off x="3350" y="5609"/>
              <a:ext cx="17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altLang="pl-PL" sz="1200" b="1" i="1" baseline="-30000">
                  <a:solidFill>
                    <a:srgbClr val="E36C0A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3623" name="Text Box 268"/>
            <p:cNvSpPr txBox="1">
              <a:spLocks noChangeArrowheads="1"/>
            </p:cNvSpPr>
            <p:nvPr/>
          </p:nvSpPr>
          <p:spPr bwMode="auto">
            <a:xfrm>
              <a:off x="3312" y="4759"/>
              <a:ext cx="255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en-US" altLang="pl-PL" sz="1200" b="1" i="1" baseline="-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3624" name="AutoShape 267"/>
            <p:cNvCxnSpPr>
              <a:cxnSpLocks noChangeShapeType="1"/>
            </p:cNvCxnSpPr>
            <p:nvPr/>
          </p:nvCxnSpPr>
          <p:spPr bwMode="auto">
            <a:xfrm flipV="1">
              <a:off x="2043" y="4975"/>
              <a:ext cx="1183" cy="108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5" name="AutoShape 266"/>
            <p:cNvCxnSpPr>
              <a:cxnSpLocks noChangeShapeType="1"/>
            </p:cNvCxnSpPr>
            <p:nvPr/>
          </p:nvCxnSpPr>
          <p:spPr bwMode="auto">
            <a:xfrm flipV="1">
              <a:off x="2043" y="5572"/>
              <a:ext cx="1254" cy="504"/>
            </a:xfrm>
            <a:prstGeom prst="straightConnector1">
              <a:avLst/>
            </a:prstGeom>
            <a:noFill/>
            <a:ln w="19050">
              <a:solidFill>
                <a:srgbClr val="E36C0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Schemat"/>
          <p:cNvGrpSpPr>
            <a:grpSpLocks noChangeAspect="1"/>
          </p:cNvGrpSpPr>
          <p:nvPr/>
        </p:nvGrpSpPr>
        <p:grpSpPr bwMode="auto">
          <a:xfrm>
            <a:off x="1600330" y="614363"/>
            <a:ext cx="3187700" cy="2001837"/>
            <a:chOff x="3462" y="2348"/>
            <a:chExt cx="5021" cy="3153"/>
          </a:xfrm>
        </p:grpSpPr>
        <p:sp>
          <p:nvSpPr>
            <p:cNvPr id="23577" name="AutoShape 48"/>
            <p:cNvSpPr>
              <a:spLocks noChangeAspect="1" noChangeArrowheads="1" noTextEdit="1"/>
            </p:cNvSpPr>
            <p:nvPr/>
          </p:nvSpPr>
          <p:spPr bwMode="auto">
            <a:xfrm>
              <a:off x="3462" y="2348"/>
              <a:ext cx="5021" cy="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578" name="Group 45"/>
            <p:cNvGrpSpPr>
              <a:grpSpLocks/>
            </p:cNvGrpSpPr>
            <p:nvPr/>
          </p:nvGrpSpPr>
          <p:grpSpPr bwMode="auto">
            <a:xfrm>
              <a:off x="4064" y="4571"/>
              <a:ext cx="399" cy="798"/>
              <a:chOff x="3524" y="4571"/>
              <a:chExt cx="399" cy="798"/>
            </a:xfrm>
          </p:grpSpPr>
          <p:sp>
            <p:nvSpPr>
              <p:cNvPr id="23620" name="Text Box 47"/>
              <p:cNvSpPr txBox="1">
                <a:spLocks noChangeArrowheads="1"/>
              </p:cNvSpPr>
              <p:nvPr/>
            </p:nvSpPr>
            <p:spPr bwMode="auto">
              <a:xfrm>
                <a:off x="3524" y="4799"/>
                <a:ext cx="295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i="1" baseline="-3000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0" lang="en-US" altLang="pl-PL" sz="1200" b="1" i="1" baseline="3000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3621" name="AutoShape 46"/>
              <p:cNvCxnSpPr>
                <a:cxnSpLocks noChangeShapeType="1"/>
              </p:cNvCxnSpPr>
              <p:nvPr/>
            </p:nvCxnSpPr>
            <p:spPr bwMode="auto">
              <a:xfrm flipH="1" flipV="1">
                <a:off x="3916" y="4571"/>
                <a:ext cx="7" cy="798"/>
              </a:xfrm>
              <a:prstGeom prst="straightConnector1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79" name="Group 4"/>
            <p:cNvGrpSpPr>
              <a:grpSpLocks/>
            </p:cNvGrpSpPr>
            <p:nvPr/>
          </p:nvGrpSpPr>
          <p:grpSpPr bwMode="auto">
            <a:xfrm>
              <a:off x="3722" y="2471"/>
              <a:ext cx="4647" cy="2157"/>
              <a:chOff x="3722" y="2471"/>
              <a:chExt cx="4647" cy="2157"/>
            </a:xfrm>
          </p:grpSpPr>
          <p:sp>
            <p:nvSpPr>
              <p:cNvPr id="23580" name="Text Box 44"/>
              <p:cNvSpPr txBox="1">
                <a:spLocks noChangeArrowheads="1"/>
              </p:cNvSpPr>
              <p:nvPr/>
            </p:nvSpPr>
            <p:spPr bwMode="auto">
              <a:xfrm>
                <a:off x="5201" y="3946"/>
                <a:ext cx="295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altLang="pl-PL" sz="1200" i="1" baseline="30000"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23581" name="Group 41"/>
              <p:cNvGrpSpPr>
                <a:grpSpLocks/>
              </p:cNvGrpSpPr>
              <p:nvPr/>
            </p:nvGrpSpPr>
            <p:grpSpPr bwMode="auto">
              <a:xfrm>
                <a:off x="5861" y="2585"/>
                <a:ext cx="185" cy="448"/>
                <a:chOff x="5861" y="2585"/>
                <a:chExt cx="185" cy="448"/>
              </a:xfrm>
            </p:grpSpPr>
            <p:sp>
              <p:nvSpPr>
                <p:cNvPr id="2361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872" y="2585"/>
                  <a:ext cx="174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altLang="pl-PL" sz="1200" b="1" i="1" baseline="-30000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61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861" y="3032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E36C0A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582" name="Group 38"/>
              <p:cNvGrpSpPr>
                <a:grpSpLocks/>
              </p:cNvGrpSpPr>
              <p:nvPr/>
            </p:nvGrpSpPr>
            <p:grpSpPr bwMode="auto">
              <a:xfrm>
                <a:off x="3722" y="3146"/>
                <a:ext cx="765" cy="798"/>
                <a:chOff x="1814" y="3146"/>
                <a:chExt cx="765" cy="798"/>
              </a:xfrm>
            </p:grpSpPr>
            <p:sp>
              <p:nvSpPr>
                <p:cNvPr id="2361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814" y="3362"/>
                  <a:ext cx="710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 u="sng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kumimoji="0" lang="en-US" altLang="pl-PL" sz="1200" b="1" i="1" baseline="-3000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en-US" altLang="pl-PL" sz="1200" b="1" i="1" baseline="3000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’</a:t>
                  </a:r>
                  <a:r>
                    <a:rPr kumimoji="0" lang="en-US" altLang="pl-PL" sz="1200" b="1" i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altLang="pl-PL" sz="1200" b="1" i="1" u="sng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E</a:t>
                  </a:r>
                  <a:r>
                    <a:rPr kumimoji="0" lang="en-US" altLang="pl-PL" sz="1200" b="1" i="1" baseline="-3000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617" name="AutoShape 3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572" y="3146"/>
                  <a:ext cx="7" cy="798"/>
                </a:xfrm>
                <a:prstGeom prst="straightConnector1">
                  <a:avLst/>
                </a:prstGeom>
                <a:noFill/>
                <a:ln w="12700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583" name="Group 35"/>
              <p:cNvGrpSpPr>
                <a:grpSpLocks/>
              </p:cNvGrpSpPr>
              <p:nvPr/>
            </p:nvGrpSpPr>
            <p:grpSpPr bwMode="auto">
              <a:xfrm>
                <a:off x="7914" y="3265"/>
                <a:ext cx="174" cy="394"/>
                <a:chOff x="7914" y="3265"/>
                <a:chExt cx="174" cy="394"/>
              </a:xfrm>
            </p:grpSpPr>
            <p:sp>
              <p:nvSpPr>
                <p:cNvPr id="2361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914" y="3265"/>
                  <a:ext cx="174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altLang="pl-PL" sz="1200" b="1" i="1" baseline="-30000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615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7970" y="3658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E36C0A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584" name="Group 32"/>
              <p:cNvGrpSpPr>
                <a:grpSpLocks/>
              </p:cNvGrpSpPr>
              <p:nvPr/>
            </p:nvGrpSpPr>
            <p:grpSpPr bwMode="auto">
              <a:xfrm>
                <a:off x="8027" y="3830"/>
                <a:ext cx="285" cy="798"/>
                <a:chOff x="8027" y="3830"/>
                <a:chExt cx="285" cy="798"/>
              </a:xfrm>
            </p:grpSpPr>
            <p:sp>
              <p:nvSpPr>
                <p:cNvPr id="2361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027" y="4046"/>
                  <a:ext cx="255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 u="sng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altLang="pl-PL" sz="1200" b="1" i="1" baseline="-30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613" name="AutoShape 3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05" y="3830"/>
                  <a:ext cx="7" cy="798"/>
                </a:xfrm>
                <a:prstGeom prst="straightConnector1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3585" name="Group 24"/>
              <p:cNvGrpSpPr>
                <a:grpSpLocks/>
              </p:cNvGrpSpPr>
              <p:nvPr/>
            </p:nvGrpSpPr>
            <p:grpSpPr bwMode="auto">
              <a:xfrm>
                <a:off x="4430" y="2471"/>
                <a:ext cx="1256" cy="618"/>
                <a:chOff x="4430" y="2471"/>
                <a:chExt cx="1256" cy="618"/>
              </a:xfrm>
            </p:grpSpPr>
            <p:sp>
              <p:nvSpPr>
                <p:cNvPr id="2360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1" y="2471"/>
                  <a:ext cx="295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kumimoji="0" lang="en-US" altLang="pl-PL" sz="1200" b="1" i="1" baseline="-3000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kumimoji="0" lang="en-US" altLang="pl-PL" sz="1200" i="1" baseline="30000">
                      <a:latin typeface="Times New Roman" pitchFamily="18" charset="0"/>
                      <a:cs typeface="Times New Roman" pitchFamily="18" charset="0"/>
                    </a:rPr>
                    <a:t>’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grpSp>
              <p:nvGrpSpPr>
                <p:cNvPr id="23606" name="Group 27"/>
                <p:cNvGrpSpPr>
                  <a:grpSpLocks/>
                </p:cNvGrpSpPr>
                <p:nvPr/>
              </p:nvGrpSpPr>
              <p:grpSpPr bwMode="auto">
                <a:xfrm>
                  <a:off x="5002" y="2862"/>
                  <a:ext cx="684" cy="170"/>
                  <a:chOff x="4664" y="3989"/>
                  <a:chExt cx="684" cy="170"/>
                </a:xfrm>
              </p:grpSpPr>
              <p:sp>
                <p:nvSpPr>
                  <p:cNvPr id="23609" name="Arc 30"/>
                  <p:cNvSpPr>
                    <a:spLocks/>
                  </p:cNvSpPr>
                  <p:nvPr/>
                </p:nvSpPr>
                <p:spPr bwMode="auto">
                  <a:xfrm>
                    <a:off x="4664" y="3989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10" name="Arc 29"/>
                  <p:cNvSpPr>
                    <a:spLocks/>
                  </p:cNvSpPr>
                  <p:nvPr/>
                </p:nvSpPr>
                <p:spPr bwMode="auto">
                  <a:xfrm>
                    <a:off x="4904" y="3989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611" name="Arc 28"/>
                  <p:cNvSpPr>
                    <a:spLocks/>
                  </p:cNvSpPr>
                  <p:nvPr/>
                </p:nvSpPr>
                <p:spPr bwMode="auto">
                  <a:xfrm>
                    <a:off x="5120" y="3989"/>
                    <a:ext cx="228" cy="170"/>
                  </a:xfrm>
                  <a:custGeom>
                    <a:avLst/>
                    <a:gdLst>
                      <a:gd name="T0" fmla="*/ 0 w 43200"/>
                      <a:gd name="T1" fmla="*/ 0 h 25137"/>
                      <a:gd name="T2" fmla="*/ 0 w 43200"/>
                      <a:gd name="T3" fmla="*/ 0 h 25137"/>
                      <a:gd name="T4" fmla="*/ 0 w 43200"/>
                      <a:gd name="T5" fmla="*/ 0 h 2513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5137"/>
                      <a:gd name="T11" fmla="*/ 43200 w 43200"/>
                      <a:gd name="T12" fmla="*/ 25137 h 2513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5137" fill="none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</a:path>
                      <a:path w="43200" h="25137" stroke="0" extrusionOk="0">
                        <a:moveTo>
                          <a:pt x="291" y="25136"/>
                        </a:moveTo>
                        <a:cubicBezTo>
                          <a:pt x="97" y="23967"/>
                          <a:pt x="0" y="227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676"/>
                          <a:pt x="43119" y="23750"/>
                          <a:pt x="42959" y="24815"/>
                        </a:cubicBezTo>
                        <a:lnTo>
                          <a:pt x="21600" y="21600"/>
                        </a:lnTo>
                        <a:lnTo>
                          <a:pt x="291" y="2513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3607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4544" y="3032"/>
                  <a:ext cx="456" cy="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08" name="Oval 25"/>
                <p:cNvSpPr>
                  <a:spLocks noChangeArrowheads="1"/>
                </p:cNvSpPr>
                <p:nvPr/>
              </p:nvSpPr>
              <p:spPr bwMode="auto">
                <a:xfrm>
                  <a:off x="4430" y="2975"/>
                  <a:ext cx="114" cy="11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3586" name="AutoShape 23"/>
              <p:cNvCxnSpPr>
                <a:cxnSpLocks noChangeShapeType="1"/>
              </p:cNvCxnSpPr>
              <p:nvPr/>
            </p:nvCxnSpPr>
            <p:spPr bwMode="auto">
              <a:xfrm>
                <a:off x="5690" y="3030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587" name="Group 20"/>
              <p:cNvGrpSpPr>
                <a:grpSpLocks/>
              </p:cNvGrpSpPr>
              <p:nvPr/>
            </p:nvGrpSpPr>
            <p:grpSpPr bwMode="auto">
              <a:xfrm>
                <a:off x="5861" y="4116"/>
                <a:ext cx="185" cy="399"/>
                <a:chOff x="5861" y="4116"/>
                <a:chExt cx="185" cy="399"/>
              </a:xfrm>
            </p:grpSpPr>
            <p:sp>
              <p:nvSpPr>
                <p:cNvPr id="2360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872" y="4116"/>
                  <a:ext cx="174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altLang="pl-PL" sz="1200" b="1" i="1" baseline="-30000">
                      <a:solidFill>
                        <a:srgbClr val="E36C0A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604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5861" y="4514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E36C0A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588" name="AutoShape 19"/>
              <p:cNvCxnSpPr>
                <a:cxnSpLocks noChangeShapeType="1"/>
              </p:cNvCxnSpPr>
              <p:nvPr/>
            </p:nvCxnSpPr>
            <p:spPr bwMode="auto">
              <a:xfrm>
                <a:off x="5690" y="4512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589" name="Group 15"/>
              <p:cNvGrpSpPr>
                <a:grpSpLocks/>
              </p:cNvGrpSpPr>
              <p:nvPr/>
            </p:nvGrpSpPr>
            <p:grpSpPr bwMode="auto">
              <a:xfrm>
                <a:off x="5002" y="4344"/>
                <a:ext cx="684" cy="170"/>
                <a:chOff x="4664" y="3989"/>
                <a:chExt cx="684" cy="170"/>
              </a:xfrm>
            </p:grpSpPr>
            <p:sp>
              <p:nvSpPr>
                <p:cNvPr id="23600" name="Arc 18"/>
                <p:cNvSpPr>
                  <a:spLocks/>
                </p:cNvSpPr>
                <p:nvPr/>
              </p:nvSpPr>
              <p:spPr bwMode="auto">
                <a:xfrm>
                  <a:off x="466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601" name="Arc 17"/>
                <p:cNvSpPr>
                  <a:spLocks/>
                </p:cNvSpPr>
                <p:nvPr/>
              </p:nvSpPr>
              <p:spPr bwMode="auto">
                <a:xfrm>
                  <a:off x="490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602" name="Arc 16"/>
                <p:cNvSpPr>
                  <a:spLocks/>
                </p:cNvSpPr>
                <p:nvPr/>
              </p:nvSpPr>
              <p:spPr bwMode="auto">
                <a:xfrm>
                  <a:off x="5120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3590" name="AutoShape 14"/>
              <p:cNvCxnSpPr>
                <a:cxnSpLocks noChangeShapeType="1"/>
              </p:cNvCxnSpPr>
              <p:nvPr/>
            </p:nvCxnSpPr>
            <p:spPr bwMode="auto">
              <a:xfrm>
                <a:off x="4547" y="4514"/>
                <a:ext cx="441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1" name="Oval 13"/>
              <p:cNvSpPr>
                <a:spLocks noChangeArrowheads="1"/>
              </p:cNvSpPr>
              <p:nvPr/>
            </p:nvSpPr>
            <p:spPr bwMode="auto">
              <a:xfrm>
                <a:off x="4418" y="4457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grpSp>
            <p:nvGrpSpPr>
              <p:cNvPr id="23592" name="Group 5"/>
              <p:cNvGrpSpPr>
                <a:grpSpLocks/>
              </p:cNvGrpSpPr>
              <p:nvPr/>
            </p:nvGrpSpPr>
            <p:grpSpPr bwMode="auto">
              <a:xfrm>
                <a:off x="6146" y="3032"/>
                <a:ext cx="2223" cy="1482"/>
                <a:chOff x="6146" y="3032"/>
                <a:chExt cx="2223" cy="1482"/>
              </a:xfrm>
            </p:grpSpPr>
            <p:sp>
              <p:nvSpPr>
                <p:cNvPr id="2359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457" y="3265"/>
                  <a:ext cx="162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en-US" altLang="pl-PL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23594" name="Oval 11"/>
                <p:cNvSpPr>
                  <a:spLocks noChangeArrowheads="1"/>
                </p:cNvSpPr>
                <p:nvPr/>
              </p:nvSpPr>
              <p:spPr bwMode="auto">
                <a:xfrm>
                  <a:off x="8255" y="3602"/>
                  <a:ext cx="114" cy="11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sp>
              <p:nvSpPr>
                <p:cNvPr id="23595" name="Rectangle 10"/>
                <p:cNvSpPr>
                  <a:spLocks noChangeArrowheads="1"/>
                </p:cNvSpPr>
                <p:nvPr/>
              </p:nvSpPr>
              <p:spPr bwMode="auto">
                <a:xfrm>
                  <a:off x="7343" y="3602"/>
                  <a:ext cx="456" cy="114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3596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7799" y="3657"/>
                  <a:ext cx="456" cy="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97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6887" y="3657"/>
                  <a:ext cx="456" cy="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98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6146" y="3032"/>
                  <a:ext cx="741" cy="62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99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46" y="3659"/>
                  <a:ext cx="741" cy="85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39154" y="116540"/>
            <a:ext cx="34656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generatora do badania stabilności</a:t>
            </a:r>
          </a:p>
        </p:txBody>
      </p:sp>
    </p:spTree>
    <p:extLst>
      <p:ext uri="{BB962C8B-B14F-4D97-AF65-F5344CB8AC3E}">
        <p14:creationId xmlns:p14="http://schemas.microsoft.com/office/powerpoint/2010/main" val="6698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2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2" grpId="0"/>
      <p:bldP spid="241" grpId="0"/>
      <p:bldP spid="24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2" name="G(s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79461"/>
              </p:ext>
            </p:extLst>
          </p:nvPr>
        </p:nvGraphicFramePr>
        <p:xfrm>
          <a:off x="3374165" y="4525963"/>
          <a:ext cx="2828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Równanie" r:id="rId3" imgW="2832100" imgH="546100" progId="Equation.3">
                  <p:embed/>
                </p:oleObj>
              </mc:Choice>
              <mc:Fallback>
                <p:oleObj name="Równanie" r:id="rId3" imgW="28321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165" y="4525963"/>
                        <a:ext cx="2828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90" name="Ug_P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54828"/>
              </p:ext>
            </p:extLst>
          </p:nvPr>
        </p:nvGraphicFramePr>
        <p:xfrm>
          <a:off x="3402740" y="3746500"/>
          <a:ext cx="1457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Równanie" r:id="rId5" imgW="1460500" imgH="647700" progId="Equation.3">
                  <p:embed/>
                </p:oleObj>
              </mc:Choice>
              <mc:Fallback>
                <p:oleObj name="Równanie" r:id="rId5" imgW="1460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740" y="3746500"/>
                        <a:ext cx="1457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8" name="Równ_ruchu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18151"/>
              </p:ext>
            </p:extLst>
          </p:nvPr>
        </p:nvGraphicFramePr>
        <p:xfrm>
          <a:off x="3339240" y="2967038"/>
          <a:ext cx="1905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Równanie" r:id="rId7" imgW="1905000" imgH="508000" progId="Equation.3">
                  <p:embed/>
                </p:oleObj>
              </mc:Choice>
              <mc:Fallback>
                <p:oleObj name="Równanie" r:id="rId7" imgW="1905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240" y="2967038"/>
                        <a:ext cx="1905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pis_Rownań"/>
          <p:cNvSpPr>
            <a:spLocks noChangeArrowheads="1"/>
          </p:cNvSpPr>
          <p:nvPr/>
        </p:nvSpPr>
        <p:spPr bwMode="auto">
          <a:xfrm>
            <a:off x="2558190" y="2354263"/>
            <a:ext cx="21415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solidFill>
                  <a:srgbClr val="0070C0"/>
                </a:solidFill>
                <a:latin typeface="Times New Roman" pitchFamily="18" charset="0"/>
              </a:rPr>
              <a:t>Równania</a:t>
            </a:r>
          </a:p>
        </p:txBody>
      </p:sp>
      <p:grpSp>
        <p:nvGrpSpPr>
          <p:cNvPr id="2" name="Wykres_wekt"/>
          <p:cNvGrpSpPr>
            <a:grpSpLocks noChangeAspect="1"/>
          </p:cNvGrpSpPr>
          <p:nvPr/>
        </p:nvGrpSpPr>
        <p:grpSpPr bwMode="auto">
          <a:xfrm>
            <a:off x="5247415" y="764825"/>
            <a:ext cx="1412875" cy="1945038"/>
            <a:chOff x="1759" y="3182"/>
            <a:chExt cx="2225" cy="3062"/>
          </a:xfrm>
        </p:grpSpPr>
        <p:sp>
          <p:nvSpPr>
            <p:cNvPr id="24607" name="AutoShape 138"/>
            <p:cNvSpPr>
              <a:spLocks noChangeAspect="1" noChangeArrowheads="1" noTextEdit="1"/>
            </p:cNvSpPr>
            <p:nvPr/>
          </p:nvSpPr>
          <p:spPr bwMode="auto">
            <a:xfrm>
              <a:off x="1759" y="3335"/>
              <a:ext cx="2225" cy="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608" name="Group 120"/>
            <p:cNvGrpSpPr>
              <a:grpSpLocks/>
            </p:cNvGrpSpPr>
            <p:nvPr/>
          </p:nvGrpSpPr>
          <p:grpSpPr bwMode="auto">
            <a:xfrm>
              <a:off x="1799" y="3182"/>
              <a:ext cx="1990" cy="2988"/>
              <a:chOff x="1898" y="3182"/>
              <a:chExt cx="1990" cy="2988"/>
            </a:xfrm>
          </p:grpSpPr>
          <p:sp>
            <p:nvSpPr>
              <p:cNvPr id="24609" name="Text Box 137"/>
              <p:cNvSpPr txBox="1">
                <a:spLocks noChangeArrowheads="1"/>
              </p:cNvSpPr>
              <p:nvPr/>
            </p:nvSpPr>
            <p:spPr bwMode="auto">
              <a:xfrm>
                <a:off x="3767" y="5863"/>
                <a:ext cx="121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sp>
            <p:nvSpPr>
              <p:cNvPr id="24610" name="Text Box 136"/>
              <p:cNvSpPr txBox="1">
                <a:spLocks noChangeArrowheads="1"/>
              </p:cNvSpPr>
              <p:nvPr/>
            </p:nvSpPr>
            <p:spPr bwMode="auto">
              <a:xfrm>
                <a:off x="1898" y="3182"/>
                <a:ext cx="121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sp>
            <p:nvSpPr>
              <p:cNvPr id="24611" name="Text Box 135"/>
              <p:cNvSpPr txBox="1">
                <a:spLocks noChangeArrowheads="1"/>
              </p:cNvSpPr>
              <p:nvPr/>
            </p:nvSpPr>
            <p:spPr bwMode="auto">
              <a:xfrm>
                <a:off x="2961" y="4098"/>
                <a:ext cx="510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0" lang="en-US" altLang="pl-PL" sz="1200" b="1" i="1" baseline="300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’.</a:t>
                </a:r>
                <a:r>
                  <a:rPr kumimoji="0" lang="en-US" altLang="pl-PL" sz="1200" b="1" i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altLang="pl-PL" sz="1200" b="1" i="1" baseline="-300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sp>
            <p:nvSpPr>
              <p:cNvPr id="24612" name="Text Box 134"/>
              <p:cNvSpPr txBox="1">
                <a:spLocks noChangeArrowheads="1"/>
              </p:cNvSpPr>
              <p:nvPr/>
            </p:nvSpPr>
            <p:spPr bwMode="auto">
              <a:xfrm>
                <a:off x="3258" y="5449"/>
                <a:ext cx="174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altLang="pl-PL" sz="1200" b="1" i="1" baseline="-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sp>
            <p:nvSpPr>
              <p:cNvPr id="24613" name="Text Box 133"/>
              <p:cNvSpPr txBox="1">
                <a:spLocks noChangeArrowheads="1"/>
              </p:cNvSpPr>
              <p:nvPr/>
            </p:nvSpPr>
            <p:spPr bwMode="auto">
              <a:xfrm>
                <a:off x="3234" y="4881"/>
                <a:ext cx="255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en-US" altLang="pl-PL" sz="1200" b="1" i="1" baseline="-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614" name="AutoShape 132"/>
              <p:cNvCxnSpPr>
                <a:cxnSpLocks noChangeShapeType="1"/>
              </p:cNvCxnSpPr>
              <p:nvPr/>
            </p:nvCxnSpPr>
            <p:spPr bwMode="auto">
              <a:xfrm flipV="1">
                <a:off x="1954" y="4975"/>
                <a:ext cx="1183" cy="108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5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1954" y="5568"/>
                <a:ext cx="1254" cy="50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6" name="AutoShape 130"/>
              <p:cNvCxnSpPr>
                <a:cxnSpLocks noChangeShapeType="1"/>
              </p:cNvCxnSpPr>
              <p:nvPr/>
            </p:nvCxnSpPr>
            <p:spPr bwMode="auto">
              <a:xfrm flipV="1">
                <a:off x="1954" y="6072"/>
                <a:ext cx="179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7" name="AutoShape 129"/>
              <p:cNvCxnSpPr>
                <a:cxnSpLocks noChangeShapeType="1"/>
              </p:cNvCxnSpPr>
              <p:nvPr/>
            </p:nvCxnSpPr>
            <p:spPr bwMode="auto">
              <a:xfrm flipH="1" flipV="1">
                <a:off x="2635" y="3919"/>
                <a:ext cx="510" cy="1069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8" name="Text Box 128"/>
              <p:cNvSpPr txBox="1">
                <a:spLocks noChangeArrowheads="1"/>
              </p:cNvSpPr>
              <p:nvPr/>
            </p:nvSpPr>
            <p:spPr bwMode="auto">
              <a:xfrm>
                <a:off x="2307" y="4043"/>
                <a:ext cx="337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i="1" baseline="300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619" name="AutoShape 127"/>
              <p:cNvCxnSpPr>
                <a:cxnSpLocks noChangeShapeType="1"/>
              </p:cNvCxnSpPr>
              <p:nvPr/>
            </p:nvCxnSpPr>
            <p:spPr bwMode="auto">
              <a:xfrm flipV="1">
                <a:off x="1954" y="3919"/>
                <a:ext cx="681" cy="2153"/>
              </a:xfrm>
              <a:prstGeom prst="straightConnector1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4620" name="Group 124"/>
              <p:cNvGrpSpPr>
                <a:grpSpLocks/>
              </p:cNvGrpSpPr>
              <p:nvPr/>
            </p:nvGrpSpPr>
            <p:grpSpPr bwMode="auto">
              <a:xfrm>
                <a:off x="2186" y="5077"/>
                <a:ext cx="374" cy="445"/>
                <a:chOff x="2264" y="5077"/>
                <a:chExt cx="374" cy="445"/>
              </a:xfrm>
            </p:grpSpPr>
            <p:sp>
              <p:nvSpPr>
                <p:cNvPr id="24624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454" y="5077"/>
                  <a:ext cx="184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>
                      <a:latin typeface="Times New Roman" pitchFamily="18" charset="0"/>
                      <a:cs typeface="Times New Roman" pitchFamily="18" charset="0"/>
                    </a:rPr>
                    <a:t>Θ</a:t>
                  </a:r>
                  <a:endParaRPr kumimoji="0" lang="en-US" altLang="pl-PL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24625" name="Arc 125"/>
                <p:cNvSpPr>
                  <a:spLocks/>
                </p:cNvSpPr>
                <p:nvPr/>
              </p:nvSpPr>
              <p:spPr bwMode="auto">
                <a:xfrm rot="21300000">
                  <a:off x="2264" y="5290"/>
                  <a:ext cx="373" cy="232"/>
                </a:xfrm>
                <a:custGeom>
                  <a:avLst/>
                  <a:gdLst>
                    <a:gd name="T0" fmla="*/ 0 w 27220"/>
                    <a:gd name="T1" fmla="*/ 0 h 21600"/>
                    <a:gd name="T2" fmla="*/ 0 w 27220"/>
                    <a:gd name="T3" fmla="*/ 0 h 21600"/>
                    <a:gd name="T4" fmla="*/ 0 w 2722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7220"/>
                    <a:gd name="T10" fmla="*/ 0 h 21600"/>
                    <a:gd name="T11" fmla="*/ 27220 w 2722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220" h="21600" fill="none" extrusionOk="0">
                      <a:moveTo>
                        <a:pt x="-1" y="743"/>
                      </a:moveTo>
                      <a:cubicBezTo>
                        <a:pt x="1832" y="250"/>
                        <a:pt x="3722" y="-1"/>
                        <a:pt x="5620" y="0"/>
                      </a:cubicBezTo>
                      <a:cubicBezTo>
                        <a:pt x="17549" y="0"/>
                        <a:pt x="27220" y="9670"/>
                        <a:pt x="27220" y="21600"/>
                      </a:cubicBezTo>
                    </a:path>
                    <a:path w="27220" h="21600" stroke="0" extrusionOk="0">
                      <a:moveTo>
                        <a:pt x="-1" y="743"/>
                      </a:moveTo>
                      <a:cubicBezTo>
                        <a:pt x="1832" y="250"/>
                        <a:pt x="3722" y="-1"/>
                        <a:pt x="5620" y="0"/>
                      </a:cubicBezTo>
                      <a:cubicBezTo>
                        <a:pt x="17549" y="0"/>
                        <a:pt x="27220" y="9670"/>
                        <a:pt x="27220" y="21600"/>
                      </a:cubicBezTo>
                      <a:lnTo>
                        <a:pt x="5620" y="21600"/>
                      </a:lnTo>
                      <a:lnTo>
                        <a:pt x="-1" y="743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pl-PL"/>
                </a:p>
              </p:txBody>
            </p:sp>
          </p:grpSp>
          <p:cxnSp>
            <p:nvCxnSpPr>
              <p:cNvPr id="24621" name="AutoShape 123"/>
              <p:cNvCxnSpPr>
                <a:cxnSpLocks noChangeShapeType="1"/>
              </p:cNvCxnSpPr>
              <p:nvPr/>
            </p:nvCxnSpPr>
            <p:spPr bwMode="auto">
              <a:xfrm flipV="1">
                <a:off x="1954" y="3478"/>
                <a:ext cx="0" cy="258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22" name="Text Box 122"/>
              <p:cNvSpPr txBox="1">
                <a:spLocks noChangeArrowheads="1"/>
              </p:cNvSpPr>
              <p:nvPr/>
            </p:nvSpPr>
            <p:spPr bwMode="auto">
              <a:xfrm>
                <a:off x="2739" y="53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sp>
            <p:nvSpPr>
              <p:cNvPr id="24623" name="Arc 121"/>
              <p:cNvSpPr>
                <a:spLocks/>
              </p:cNvSpPr>
              <p:nvPr/>
            </p:nvSpPr>
            <p:spPr bwMode="auto">
              <a:xfrm rot="-300000">
                <a:off x="2500" y="5473"/>
                <a:ext cx="312" cy="697"/>
              </a:xfrm>
              <a:custGeom>
                <a:avLst/>
                <a:gdLst>
                  <a:gd name="T0" fmla="*/ 0 w 17390"/>
                  <a:gd name="T1" fmla="*/ 0 h 20264"/>
                  <a:gd name="T2" fmla="*/ 0 w 17390"/>
                  <a:gd name="T3" fmla="*/ 0 h 20264"/>
                  <a:gd name="T4" fmla="*/ 0 w 17390"/>
                  <a:gd name="T5" fmla="*/ 0 h 20264"/>
                  <a:gd name="T6" fmla="*/ 0 60000 65536"/>
                  <a:gd name="T7" fmla="*/ 0 60000 65536"/>
                  <a:gd name="T8" fmla="*/ 0 60000 65536"/>
                  <a:gd name="T9" fmla="*/ 0 w 17390"/>
                  <a:gd name="T10" fmla="*/ 0 h 20264"/>
                  <a:gd name="T11" fmla="*/ 17390 w 17390"/>
                  <a:gd name="T12" fmla="*/ 20264 h 20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90" h="20264" fill="none" extrusionOk="0">
                    <a:moveTo>
                      <a:pt x="7479" y="0"/>
                    </a:moveTo>
                    <a:cubicBezTo>
                      <a:pt x="11440" y="1462"/>
                      <a:pt x="14885" y="4053"/>
                      <a:pt x="17390" y="7451"/>
                    </a:cubicBezTo>
                  </a:path>
                  <a:path w="17390" h="20264" stroke="0" extrusionOk="0">
                    <a:moveTo>
                      <a:pt x="7479" y="0"/>
                    </a:moveTo>
                    <a:cubicBezTo>
                      <a:pt x="11440" y="1462"/>
                      <a:pt x="14885" y="4053"/>
                      <a:pt x="17390" y="7451"/>
                    </a:cubicBezTo>
                    <a:lnTo>
                      <a:pt x="0" y="20264"/>
                    </a:lnTo>
                    <a:lnTo>
                      <a:pt x="7479" y="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pl-PL"/>
              </a:p>
            </p:txBody>
          </p:sp>
        </p:grpSp>
      </p:grpSp>
      <p:grpSp>
        <p:nvGrpSpPr>
          <p:cNvPr id="5" name="Schemat"/>
          <p:cNvGrpSpPr>
            <a:grpSpLocks noChangeAspect="1"/>
          </p:cNvGrpSpPr>
          <p:nvPr/>
        </p:nvGrpSpPr>
        <p:grpSpPr bwMode="auto">
          <a:xfrm>
            <a:off x="2716940" y="968375"/>
            <a:ext cx="2178050" cy="1239838"/>
            <a:chOff x="4032" y="2348"/>
            <a:chExt cx="3431" cy="1953"/>
          </a:xfrm>
        </p:grpSpPr>
        <p:sp>
          <p:nvSpPr>
            <p:cNvPr id="24585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4032" y="2348"/>
              <a:ext cx="3431" cy="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586" name="Group 91"/>
            <p:cNvGrpSpPr>
              <a:grpSpLocks/>
            </p:cNvGrpSpPr>
            <p:nvPr/>
          </p:nvGrpSpPr>
          <p:grpSpPr bwMode="auto">
            <a:xfrm>
              <a:off x="4272" y="2481"/>
              <a:ext cx="2952" cy="1441"/>
              <a:chOff x="4217" y="2503"/>
              <a:chExt cx="2952" cy="1441"/>
            </a:xfrm>
          </p:grpSpPr>
          <p:sp>
            <p:nvSpPr>
              <p:cNvPr id="24587" name="Text Box 111"/>
              <p:cNvSpPr txBox="1">
                <a:spLocks noChangeArrowheads="1"/>
              </p:cNvSpPr>
              <p:nvPr/>
            </p:nvSpPr>
            <p:spPr bwMode="auto">
              <a:xfrm>
                <a:off x="4217" y="3362"/>
                <a:ext cx="215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i="1" u="sng" baseline="3000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588" name="AutoShape 110"/>
              <p:cNvCxnSpPr>
                <a:cxnSpLocks noChangeShapeType="1"/>
              </p:cNvCxnSpPr>
              <p:nvPr/>
            </p:nvCxnSpPr>
            <p:spPr bwMode="auto">
              <a:xfrm flipH="1" flipV="1">
                <a:off x="4480" y="3146"/>
                <a:ext cx="7" cy="798"/>
              </a:xfrm>
              <a:prstGeom prst="straightConnector1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4589" name="Group 107"/>
              <p:cNvGrpSpPr>
                <a:grpSpLocks/>
              </p:cNvGrpSpPr>
              <p:nvPr/>
            </p:nvGrpSpPr>
            <p:grpSpPr bwMode="auto">
              <a:xfrm>
                <a:off x="6808" y="2616"/>
                <a:ext cx="174" cy="413"/>
                <a:chOff x="7933" y="3246"/>
                <a:chExt cx="174" cy="413"/>
              </a:xfrm>
            </p:grpSpPr>
            <p:sp>
              <p:nvSpPr>
                <p:cNvPr id="2460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933" y="3246"/>
                  <a:ext cx="174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 u="sng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altLang="pl-PL" sz="1200" b="1" i="1" baseline="-30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4606" name="AutoShape 108"/>
                <p:cNvCxnSpPr>
                  <a:cxnSpLocks noChangeShapeType="1"/>
                </p:cNvCxnSpPr>
                <p:nvPr/>
              </p:nvCxnSpPr>
              <p:spPr bwMode="auto">
                <a:xfrm>
                  <a:off x="7970" y="3658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E36C0A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590" name="Group 104"/>
              <p:cNvGrpSpPr>
                <a:grpSpLocks/>
              </p:cNvGrpSpPr>
              <p:nvPr/>
            </p:nvGrpSpPr>
            <p:grpSpPr bwMode="auto">
              <a:xfrm>
                <a:off x="6842" y="3080"/>
                <a:ext cx="285" cy="798"/>
                <a:chOff x="8027" y="3830"/>
                <a:chExt cx="285" cy="798"/>
              </a:xfrm>
            </p:grpSpPr>
            <p:sp>
              <p:nvSpPr>
                <p:cNvPr id="2460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8027" y="4046"/>
                  <a:ext cx="255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 u="sng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altLang="pl-PL" sz="1200" b="1" i="1" baseline="-30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4604" name="AutoShape 1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305" y="3830"/>
                  <a:ext cx="7" cy="798"/>
                </a:xfrm>
                <a:prstGeom prst="straightConnector1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591" name="Text Box 103"/>
              <p:cNvSpPr txBox="1">
                <a:spLocks noChangeArrowheads="1"/>
              </p:cNvSpPr>
              <p:nvPr/>
            </p:nvSpPr>
            <p:spPr bwMode="auto">
              <a:xfrm>
                <a:off x="5052" y="2503"/>
                <a:ext cx="682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0" lang="en-US" altLang="pl-PL" sz="1200" b="1" i="1" baseline="30000">
                    <a:latin typeface="Times New Roman" pitchFamily="18" charset="0"/>
                    <a:cs typeface="Times New Roman" pitchFamily="18" charset="0"/>
                  </a:rPr>
                  <a:t>’=</a:t>
                </a: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altLang="pl-PL" sz="1200" b="1" i="1" baseline="30000">
                    <a:latin typeface="Times New Roman" pitchFamily="18" charset="0"/>
                    <a:cs typeface="Times New Roman" pitchFamily="18" charset="0"/>
                  </a:rPr>
                  <a:t>’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grpSp>
            <p:nvGrpSpPr>
              <p:cNvPr id="24592" name="Group 99"/>
              <p:cNvGrpSpPr>
                <a:grpSpLocks/>
              </p:cNvGrpSpPr>
              <p:nvPr/>
            </p:nvGrpSpPr>
            <p:grpSpPr bwMode="auto">
              <a:xfrm>
                <a:off x="5002" y="2862"/>
                <a:ext cx="684" cy="170"/>
                <a:chOff x="4664" y="3989"/>
                <a:chExt cx="684" cy="170"/>
              </a:xfrm>
            </p:grpSpPr>
            <p:sp>
              <p:nvSpPr>
                <p:cNvPr id="24600" name="Arc 102"/>
                <p:cNvSpPr>
                  <a:spLocks/>
                </p:cNvSpPr>
                <p:nvPr/>
              </p:nvSpPr>
              <p:spPr bwMode="auto">
                <a:xfrm>
                  <a:off x="466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01" name="Arc 101"/>
                <p:cNvSpPr>
                  <a:spLocks/>
                </p:cNvSpPr>
                <p:nvPr/>
              </p:nvSpPr>
              <p:spPr bwMode="auto">
                <a:xfrm>
                  <a:off x="490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02" name="Arc 100"/>
                <p:cNvSpPr>
                  <a:spLocks/>
                </p:cNvSpPr>
                <p:nvPr/>
              </p:nvSpPr>
              <p:spPr bwMode="auto">
                <a:xfrm>
                  <a:off x="5120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4593" name="AutoShape 98"/>
              <p:cNvCxnSpPr>
                <a:cxnSpLocks noChangeShapeType="1"/>
              </p:cNvCxnSpPr>
              <p:nvPr/>
            </p:nvCxnSpPr>
            <p:spPr bwMode="auto">
              <a:xfrm>
                <a:off x="4544" y="3032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4" name="Oval 97"/>
              <p:cNvSpPr>
                <a:spLocks noChangeArrowheads="1"/>
              </p:cNvSpPr>
              <p:nvPr/>
            </p:nvSpPr>
            <p:spPr bwMode="auto">
              <a:xfrm>
                <a:off x="4430" y="2975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595" name="AutoShape 96"/>
              <p:cNvCxnSpPr>
                <a:cxnSpLocks noChangeShapeType="1"/>
              </p:cNvCxnSpPr>
              <p:nvPr/>
            </p:nvCxnSpPr>
            <p:spPr bwMode="auto">
              <a:xfrm>
                <a:off x="5690" y="3030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6" name="Text Box 95"/>
              <p:cNvSpPr txBox="1">
                <a:spLocks noChangeArrowheads="1"/>
              </p:cNvSpPr>
              <p:nvPr/>
            </p:nvSpPr>
            <p:spPr bwMode="auto">
              <a:xfrm>
                <a:off x="6299" y="2612"/>
                <a:ext cx="229" cy="2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sp>
            <p:nvSpPr>
              <p:cNvPr id="24597" name="Oval 94"/>
              <p:cNvSpPr>
                <a:spLocks noChangeArrowheads="1"/>
              </p:cNvSpPr>
              <p:nvPr/>
            </p:nvSpPr>
            <p:spPr bwMode="auto">
              <a:xfrm>
                <a:off x="7055" y="2957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4598" name="Rectangle 93"/>
              <p:cNvSpPr>
                <a:spLocks noChangeArrowheads="1"/>
              </p:cNvSpPr>
              <p:nvPr/>
            </p:nvSpPr>
            <p:spPr bwMode="auto">
              <a:xfrm>
                <a:off x="6146" y="2972"/>
                <a:ext cx="456" cy="11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599" name="AutoShape 92"/>
              <p:cNvCxnSpPr>
                <a:cxnSpLocks noChangeShapeType="1"/>
              </p:cNvCxnSpPr>
              <p:nvPr/>
            </p:nvCxnSpPr>
            <p:spPr bwMode="auto">
              <a:xfrm>
                <a:off x="6602" y="3027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513744" y="408466"/>
            <a:ext cx="4116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Uproszczony model generatora (turbogenerator)</a:t>
            </a:r>
          </a:p>
        </p:txBody>
      </p:sp>
    </p:spTree>
    <p:extLst>
      <p:ext uri="{BB962C8B-B14F-4D97-AF65-F5344CB8AC3E}">
        <p14:creationId xmlns:p14="http://schemas.microsoft.com/office/powerpoint/2010/main" val="4739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8" name="E&quot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923325"/>
              </p:ext>
            </p:extLst>
          </p:nvPr>
        </p:nvGraphicFramePr>
        <p:xfrm>
          <a:off x="4403931" y="2605080"/>
          <a:ext cx="1013460" cy="53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ównanie" r:id="rId3" imgW="889000" imgH="469900" progId="Equation.3">
                  <p:embed/>
                </p:oleObj>
              </mc:Choice>
              <mc:Fallback>
                <p:oleObj name="Równanie" r:id="rId3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931" y="2605080"/>
                        <a:ext cx="1013460" cy="53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chemat"/>
          <p:cNvGrpSpPr>
            <a:grpSpLocks noChangeAspect="1"/>
          </p:cNvGrpSpPr>
          <p:nvPr/>
        </p:nvGrpSpPr>
        <p:grpSpPr bwMode="auto">
          <a:xfrm>
            <a:off x="3787982" y="1319213"/>
            <a:ext cx="2008188" cy="1239837"/>
            <a:chOff x="4300" y="2348"/>
            <a:chExt cx="3163" cy="1953"/>
          </a:xfrm>
        </p:grpSpPr>
        <p:sp>
          <p:nvSpPr>
            <p:cNvPr id="2560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300" y="2348"/>
              <a:ext cx="3163" cy="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606" name="Group 2"/>
            <p:cNvGrpSpPr>
              <a:grpSpLocks/>
            </p:cNvGrpSpPr>
            <p:nvPr/>
          </p:nvGrpSpPr>
          <p:grpSpPr bwMode="auto">
            <a:xfrm>
              <a:off x="4531" y="2495"/>
              <a:ext cx="2605" cy="1449"/>
              <a:chOff x="4564" y="2495"/>
              <a:chExt cx="2605" cy="1449"/>
            </a:xfrm>
          </p:grpSpPr>
          <p:sp>
            <p:nvSpPr>
              <p:cNvPr id="25607" name="Text Box 19"/>
              <p:cNvSpPr txBox="1">
                <a:spLocks noChangeArrowheads="1"/>
              </p:cNvSpPr>
              <p:nvPr/>
            </p:nvSpPr>
            <p:spPr bwMode="auto">
              <a:xfrm>
                <a:off x="4564" y="3362"/>
                <a:ext cx="242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altLang="pl-PL" sz="1200" b="1" i="1" baseline="3000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08" name="AutoShape 18"/>
              <p:cNvCxnSpPr>
                <a:cxnSpLocks noChangeShapeType="1"/>
              </p:cNvCxnSpPr>
              <p:nvPr/>
            </p:nvCxnSpPr>
            <p:spPr bwMode="auto">
              <a:xfrm flipH="1" flipV="1">
                <a:off x="4886" y="3146"/>
                <a:ext cx="7" cy="798"/>
              </a:xfrm>
              <a:prstGeom prst="straightConnector1">
                <a:avLst/>
              </a:prstGeom>
              <a:noFill/>
              <a:ln w="12700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609" name="Group 15"/>
              <p:cNvGrpSpPr>
                <a:grpSpLocks/>
              </p:cNvGrpSpPr>
              <p:nvPr/>
            </p:nvGrpSpPr>
            <p:grpSpPr bwMode="auto">
              <a:xfrm>
                <a:off x="6804" y="2609"/>
                <a:ext cx="157" cy="420"/>
                <a:chOff x="7929" y="3239"/>
                <a:chExt cx="157" cy="420"/>
              </a:xfrm>
            </p:grpSpPr>
            <p:sp>
              <p:nvSpPr>
                <p:cNvPr id="256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929" y="3239"/>
                  <a:ext cx="157" cy="2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0" lang="en-US" altLang="pl-PL" sz="1200" b="1" i="1" u="sng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altLang="pl-PL" sz="1200" b="1" i="1" baseline="-30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kumimoji="0" lang="en-US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5623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7970" y="3658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E36C0A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10" name="Text Box 14"/>
              <p:cNvSpPr txBox="1">
                <a:spLocks noChangeArrowheads="1"/>
              </p:cNvSpPr>
              <p:nvPr/>
            </p:nvSpPr>
            <p:spPr bwMode="auto">
              <a:xfrm>
                <a:off x="6791" y="3296"/>
                <a:ext cx="237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en-US" altLang="pl-PL" sz="1200" b="1" i="1" baseline="-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kumimoji="0" lang="en-US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11" name="AutoShape 13"/>
              <p:cNvCxnSpPr>
                <a:cxnSpLocks noChangeShapeType="1"/>
              </p:cNvCxnSpPr>
              <p:nvPr/>
            </p:nvCxnSpPr>
            <p:spPr bwMode="auto">
              <a:xfrm flipH="1" flipV="1">
                <a:off x="7120" y="3080"/>
                <a:ext cx="7" cy="798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5396" y="2495"/>
                <a:ext cx="785" cy="2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pl-PL" sz="1200" b="1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kumimoji="0" lang="en-US" altLang="pl-PL" sz="1200" b="1" i="1" baseline="30000" smtClean="0">
                    <a:latin typeface="Times New Roman" pitchFamily="18" charset="0"/>
                    <a:cs typeface="Times New Roman" pitchFamily="18" charset="0"/>
                  </a:rPr>
                  <a:t>”</a:t>
                </a:r>
                <a:r>
                  <a:rPr kumimoji="0" lang="pl-PL" altLang="pl-PL" sz="1200" b="1" i="1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altLang="pl-PL" sz="1200" b="1" i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pl-PL" sz="1200" b="1" i="1" baseline="-3000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altLang="pl-PL" sz="1200" b="1" i="1" baseline="30000"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kumimoji="0" lang="en-US" altLang="pl-PL" sz="2400" b="1">
                  <a:latin typeface="Times New Roman" pitchFamily="18" charset="0"/>
                </a:endParaRPr>
              </a:p>
            </p:txBody>
          </p:sp>
          <p:grpSp>
            <p:nvGrpSpPr>
              <p:cNvPr id="25613" name="Group 8"/>
              <p:cNvGrpSpPr>
                <a:grpSpLocks/>
              </p:cNvGrpSpPr>
              <p:nvPr/>
            </p:nvGrpSpPr>
            <p:grpSpPr bwMode="auto">
              <a:xfrm>
                <a:off x="5452" y="2862"/>
                <a:ext cx="684" cy="170"/>
                <a:chOff x="4664" y="3989"/>
                <a:chExt cx="684" cy="170"/>
              </a:xfrm>
            </p:grpSpPr>
            <p:sp>
              <p:nvSpPr>
                <p:cNvPr id="25619" name="Arc 11"/>
                <p:cNvSpPr>
                  <a:spLocks/>
                </p:cNvSpPr>
                <p:nvPr/>
              </p:nvSpPr>
              <p:spPr bwMode="auto">
                <a:xfrm>
                  <a:off x="466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20" name="Arc 10"/>
                <p:cNvSpPr>
                  <a:spLocks/>
                </p:cNvSpPr>
                <p:nvPr/>
              </p:nvSpPr>
              <p:spPr bwMode="auto">
                <a:xfrm>
                  <a:off x="4904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21" name="Arc 9"/>
                <p:cNvSpPr>
                  <a:spLocks/>
                </p:cNvSpPr>
                <p:nvPr/>
              </p:nvSpPr>
              <p:spPr bwMode="auto">
                <a:xfrm>
                  <a:off x="5120" y="3989"/>
                  <a:ext cx="228" cy="170"/>
                </a:xfrm>
                <a:custGeom>
                  <a:avLst/>
                  <a:gdLst>
                    <a:gd name="T0" fmla="*/ 0 w 43200"/>
                    <a:gd name="T1" fmla="*/ 0 h 25137"/>
                    <a:gd name="T2" fmla="*/ 0 w 43200"/>
                    <a:gd name="T3" fmla="*/ 0 h 25137"/>
                    <a:gd name="T4" fmla="*/ 0 w 43200"/>
                    <a:gd name="T5" fmla="*/ 0 h 2513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5137"/>
                    <a:gd name="T11" fmla="*/ 43200 w 43200"/>
                    <a:gd name="T12" fmla="*/ 25137 h 251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lnTo>
                        <a:pt x="291" y="25136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cxnSp>
            <p:nvCxnSpPr>
              <p:cNvPr id="25614" name="AutoShape 7"/>
              <p:cNvCxnSpPr>
                <a:cxnSpLocks noChangeShapeType="1"/>
              </p:cNvCxnSpPr>
              <p:nvPr/>
            </p:nvCxnSpPr>
            <p:spPr bwMode="auto">
              <a:xfrm>
                <a:off x="4986" y="3032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15" name="Oval 6"/>
              <p:cNvSpPr>
                <a:spLocks noChangeArrowheads="1"/>
              </p:cNvSpPr>
              <p:nvPr/>
            </p:nvSpPr>
            <p:spPr bwMode="auto">
              <a:xfrm>
                <a:off x="4872" y="2975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16" name="AutoShape 5"/>
              <p:cNvCxnSpPr>
                <a:cxnSpLocks noChangeShapeType="1"/>
              </p:cNvCxnSpPr>
              <p:nvPr/>
            </p:nvCxnSpPr>
            <p:spPr bwMode="auto">
              <a:xfrm>
                <a:off x="6151" y="3030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17" name="Oval 4"/>
              <p:cNvSpPr>
                <a:spLocks noChangeArrowheads="1"/>
              </p:cNvSpPr>
              <p:nvPr/>
            </p:nvSpPr>
            <p:spPr bwMode="auto">
              <a:xfrm>
                <a:off x="7055" y="2957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618" name="AutoShape 3"/>
              <p:cNvCxnSpPr>
                <a:cxnSpLocks noChangeShapeType="1"/>
              </p:cNvCxnSpPr>
              <p:nvPr/>
            </p:nvCxnSpPr>
            <p:spPr bwMode="auto">
              <a:xfrm>
                <a:off x="6602" y="3027"/>
                <a:ext cx="456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733356" y="476706"/>
            <a:ext cx="36772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generatora do obliczeń zwarciowych</a:t>
            </a:r>
          </a:p>
        </p:txBody>
      </p:sp>
    </p:spTree>
    <p:extLst>
      <p:ext uri="{BB962C8B-B14F-4D97-AF65-F5344CB8AC3E}">
        <p14:creationId xmlns:p14="http://schemas.microsoft.com/office/powerpoint/2010/main" val="29498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27948" y="2697977"/>
            <a:ext cx="2350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Model generatora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67343" y="476706"/>
            <a:ext cx="28661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Hala maszyn z turbogeneratorami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 descr="C:\tomek1\dydaktyka\SCADA\wyklad1\hala-turó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0" y="1119188"/>
            <a:ext cx="66675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905952" y="476706"/>
            <a:ext cx="13320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Turbogenerator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8" y="1114224"/>
            <a:ext cx="34147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09" y="1666881"/>
            <a:ext cx="39147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094032" y="476706"/>
            <a:ext cx="29559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Hala maszyn z hydrogeneratorami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97" y="1199716"/>
            <a:ext cx="6848648" cy="45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810574" y="476706"/>
            <a:ext cx="13433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Hydrogenerator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09" y="1594097"/>
            <a:ext cx="32289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13" y="1279772"/>
            <a:ext cx="3962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tojan_T"/>
          <p:cNvGrpSpPr/>
          <p:nvPr/>
        </p:nvGrpSpPr>
        <p:grpSpPr>
          <a:xfrm>
            <a:off x="963601" y="1125010"/>
            <a:ext cx="3599815" cy="3600134"/>
            <a:chOff x="621670" y="1088740"/>
            <a:chExt cx="3599815" cy="3600134"/>
          </a:xfrm>
        </p:grpSpPr>
        <p:sp>
          <p:nvSpPr>
            <p:cNvPr id="5" name="Oval 310"/>
            <p:cNvSpPr>
              <a:spLocks noChangeArrowheads="1"/>
            </p:cNvSpPr>
            <p:nvPr/>
          </p:nvSpPr>
          <p:spPr bwMode="auto">
            <a:xfrm>
              <a:off x="621670" y="1088740"/>
              <a:ext cx="3599815" cy="36001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 dirty="0">
                <a:latin typeface="Times New Roman" pitchFamily="18" charset="0"/>
              </a:endParaRPr>
            </a:p>
          </p:txBody>
        </p:sp>
        <p:sp>
          <p:nvSpPr>
            <p:cNvPr id="6" name="Oval 311"/>
            <p:cNvSpPr>
              <a:spLocks noChangeArrowheads="1"/>
            </p:cNvSpPr>
            <p:nvPr/>
          </p:nvSpPr>
          <p:spPr bwMode="auto">
            <a:xfrm>
              <a:off x="1265560" y="1742098"/>
              <a:ext cx="2339975" cy="233977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7" name="Rectangle 312"/>
            <p:cNvSpPr>
              <a:spLocks noChangeArrowheads="1"/>
            </p:cNvSpPr>
            <p:nvPr/>
          </p:nvSpPr>
          <p:spPr bwMode="auto">
            <a:xfrm>
              <a:off x="3601725" y="2780227"/>
              <a:ext cx="253365" cy="1447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8" name="Rectangle 313"/>
            <p:cNvSpPr>
              <a:spLocks noChangeArrowheads="1"/>
            </p:cNvSpPr>
            <p:nvPr/>
          </p:nvSpPr>
          <p:spPr bwMode="auto">
            <a:xfrm>
              <a:off x="1012195" y="2789752"/>
              <a:ext cx="253365" cy="126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9" name="Rectangle 314"/>
            <p:cNvSpPr>
              <a:spLocks noChangeArrowheads="1"/>
            </p:cNvSpPr>
            <p:nvPr/>
          </p:nvSpPr>
          <p:spPr bwMode="auto">
            <a:xfrm rot="14400000">
              <a:off x="1645936" y="1726853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0" name="Rectangle 315"/>
            <p:cNvSpPr>
              <a:spLocks noChangeArrowheads="1"/>
            </p:cNvSpPr>
            <p:nvPr/>
          </p:nvSpPr>
          <p:spPr bwMode="auto">
            <a:xfrm rot="14400000">
              <a:off x="2955941" y="3958682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1" name="Rectangle 316"/>
            <p:cNvSpPr>
              <a:spLocks noChangeArrowheads="1"/>
            </p:cNvSpPr>
            <p:nvPr/>
          </p:nvSpPr>
          <p:spPr bwMode="auto">
            <a:xfrm rot="7200000">
              <a:off x="1668161" y="3965666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2" name="Rectangle 317"/>
            <p:cNvSpPr>
              <a:spLocks noChangeArrowheads="1"/>
            </p:cNvSpPr>
            <p:nvPr/>
          </p:nvSpPr>
          <p:spPr bwMode="auto">
            <a:xfrm rot="7200000">
              <a:off x="2983246" y="1727488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3" name="Rectangle 315"/>
            <p:cNvSpPr>
              <a:spLocks noChangeArrowheads="1"/>
            </p:cNvSpPr>
            <p:nvPr/>
          </p:nvSpPr>
          <p:spPr bwMode="auto">
            <a:xfrm rot="14400000">
              <a:off x="2951404" y="3957174"/>
              <a:ext cx="258410" cy="13754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4" name="Rectangle 316"/>
            <p:cNvSpPr>
              <a:spLocks noChangeArrowheads="1"/>
            </p:cNvSpPr>
            <p:nvPr/>
          </p:nvSpPr>
          <p:spPr bwMode="auto">
            <a:xfrm rot="7200000">
              <a:off x="1670519" y="3964866"/>
              <a:ext cx="258410" cy="13609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5" name="Rectangle 312"/>
            <p:cNvSpPr>
              <a:spLocks noChangeArrowheads="1"/>
            </p:cNvSpPr>
            <p:nvPr/>
          </p:nvSpPr>
          <p:spPr bwMode="auto">
            <a:xfrm>
              <a:off x="3593805" y="2790689"/>
              <a:ext cx="248276" cy="12885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6" name="Rectangle 317"/>
            <p:cNvSpPr>
              <a:spLocks noChangeArrowheads="1"/>
            </p:cNvSpPr>
            <p:nvPr/>
          </p:nvSpPr>
          <p:spPr bwMode="auto">
            <a:xfrm rot="7200000">
              <a:off x="2965555" y="1748315"/>
              <a:ext cx="260943" cy="13609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8" name="Rectangle 314"/>
            <p:cNvSpPr>
              <a:spLocks noChangeArrowheads="1"/>
            </p:cNvSpPr>
            <p:nvPr/>
          </p:nvSpPr>
          <p:spPr bwMode="auto">
            <a:xfrm rot="14400000">
              <a:off x="1665173" y="1756404"/>
              <a:ext cx="245743" cy="13201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" name="Rectangle 313"/>
            <p:cNvSpPr>
              <a:spLocks noChangeArrowheads="1"/>
            </p:cNvSpPr>
            <p:nvPr/>
          </p:nvSpPr>
          <p:spPr bwMode="auto">
            <a:xfrm>
              <a:off x="1036022" y="2801604"/>
              <a:ext cx="248276" cy="108000"/>
            </a:xfrm>
            <a:prstGeom prst="rect">
              <a:avLst/>
            </a:prstGeom>
            <a:pattFill prst="sphere">
              <a:fgClr>
                <a:srgbClr val="FFFFFF"/>
              </a:fgClr>
              <a:bgClr>
                <a:schemeClr val="bg1"/>
              </a:bgClr>
            </a:patt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222" name="Wirnik_T"/>
          <p:cNvGrpSpPr/>
          <p:nvPr/>
        </p:nvGrpSpPr>
        <p:grpSpPr>
          <a:xfrm>
            <a:off x="1680428" y="1844824"/>
            <a:ext cx="2196193" cy="2196000"/>
            <a:chOff x="1312303" y="1844824"/>
            <a:chExt cx="2196193" cy="2196000"/>
          </a:xfrm>
        </p:grpSpPr>
        <p:sp>
          <p:nvSpPr>
            <p:cNvPr id="22" name="Oval 311"/>
            <p:cNvSpPr>
              <a:spLocks noChangeAspect="1" noChangeArrowheads="1"/>
            </p:cNvSpPr>
            <p:nvPr/>
          </p:nvSpPr>
          <p:spPr bwMode="auto">
            <a:xfrm>
              <a:off x="1312303" y="1844824"/>
              <a:ext cx="2196193" cy="219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40" name="Elipsa 39"/>
            <p:cNvSpPr/>
            <p:nvPr/>
          </p:nvSpPr>
          <p:spPr>
            <a:xfrm>
              <a:off x="2339752" y="2888948"/>
              <a:ext cx="72000" cy="720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1" name="Txt_NS"/>
          <p:cNvGrpSpPr/>
          <p:nvPr/>
        </p:nvGrpSpPr>
        <p:grpSpPr>
          <a:xfrm>
            <a:off x="2695663" y="1953416"/>
            <a:ext cx="156230" cy="2015644"/>
            <a:chOff x="2327538" y="1953416"/>
            <a:chExt cx="156230" cy="2015644"/>
          </a:xfrm>
        </p:grpSpPr>
        <p:sp>
          <p:nvSpPr>
            <p:cNvPr id="284" name="Txt_N"/>
            <p:cNvSpPr txBox="1">
              <a:spLocks noChangeArrowheads="1"/>
            </p:cNvSpPr>
            <p:nvPr/>
          </p:nvSpPr>
          <p:spPr bwMode="auto">
            <a:xfrm>
              <a:off x="2353924" y="1953416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N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sp>
          <p:nvSpPr>
            <p:cNvPr id="286" name="Txt_S"/>
            <p:cNvSpPr txBox="1">
              <a:spLocks noChangeArrowheads="1"/>
            </p:cNvSpPr>
            <p:nvPr/>
          </p:nvSpPr>
          <p:spPr bwMode="auto">
            <a:xfrm>
              <a:off x="2327538" y="3753616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latin typeface="Arial" pitchFamily="34" charset="0"/>
                  <a:cs typeface="Times New Roman" pitchFamily="18" charset="0"/>
                </a:rPr>
                <a:t>S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</p:grpSp>
      <p:grpSp>
        <p:nvGrpSpPr>
          <p:cNvPr id="171" name="Faza_A_T"/>
          <p:cNvGrpSpPr/>
          <p:nvPr/>
        </p:nvGrpSpPr>
        <p:grpSpPr>
          <a:xfrm>
            <a:off x="942040" y="457622"/>
            <a:ext cx="3662428" cy="4752528"/>
            <a:chOff x="621540" y="476672"/>
            <a:chExt cx="3662428" cy="4752528"/>
          </a:xfrm>
        </p:grpSpPr>
        <p:sp>
          <p:nvSpPr>
            <p:cNvPr id="122" name="Rectangle 313"/>
            <p:cNvSpPr>
              <a:spLocks noChangeArrowheads="1"/>
            </p:cNvSpPr>
            <p:nvPr/>
          </p:nvSpPr>
          <p:spPr bwMode="auto">
            <a:xfrm>
              <a:off x="1047652" y="2854282"/>
              <a:ext cx="234000" cy="104400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 w="31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23" name="Rectangle 313"/>
            <p:cNvSpPr>
              <a:spLocks noChangeArrowheads="1"/>
            </p:cNvSpPr>
            <p:nvPr/>
          </p:nvSpPr>
          <p:spPr bwMode="auto">
            <a:xfrm>
              <a:off x="3636632" y="2846476"/>
              <a:ext cx="234000" cy="126000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 w="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28" name="Łącznik prostoliniowy 127"/>
            <p:cNvCxnSpPr/>
            <p:nvPr/>
          </p:nvCxnSpPr>
          <p:spPr>
            <a:xfrm flipH="1">
              <a:off x="621540" y="747990"/>
              <a:ext cx="0" cy="216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oliniowy 128"/>
            <p:cNvCxnSpPr/>
            <p:nvPr/>
          </p:nvCxnSpPr>
          <p:spPr>
            <a:xfrm>
              <a:off x="621540" y="2907990"/>
              <a:ext cx="43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Łącznik prostoliniowy 129"/>
            <p:cNvCxnSpPr/>
            <p:nvPr/>
          </p:nvCxnSpPr>
          <p:spPr>
            <a:xfrm flipH="1">
              <a:off x="4283968" y="2888968"/>
              <a:ext cx="0" cy="234023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Łącznik prostoliniowy 130"/>
            <p:cNvCxnSpPr/>
            <p:nvPr/>
          </p:nvCxnSpPr>
          <p:spPr>
            <a:xfrm flipV="1">
              <a:off x="3851920" y="2888940"/>
              <a:ext cx="432000" cy="382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xt_A"/>
            <p:cNvSpPr txBox="1">
              <a:spLocks noChangeArrowheads="1"/>
            </p:cNvSpPr>
            <p:nvPr/>
          </p:nvSpPr>
          <p:spPr bwMode="auto">
            <a:xfrm>
              <a:off x="644532" y="476672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A</a:t>
              </a:r>
              <a:endParaRPr kumimoji="0" lang="pl-PL" altLang="pl-PL" sz="18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173" name="Faza_B_T"/>
          <p:cNvGrpSpPr/>
          <p:nvPr/>
        </p:nvGrpSpPr>
        <p:grpSpPr>
          <a:xfrm>
            <a:off x="1680998" y="467147"/>
            <a:ext cx="2275398" cy="4752484"/>
            <a:chOff x="1360498" y="476672"/>
            <a:chExt cx="2275398" cy="4752484"/>
          </a:xfrm>
        </p:grpSpPr>
        <p:cxnSp>
          <p:nvCxnSpPr>
            <p:cNvPr id="133" name="Łącznik prostoliniowy 132"/>
            <p:cNvCxnSpPr/>
            <p:nvPr/>
          </p:nvCxnSpPr>
          <p:spPr>
            <a:xfrm>
              <a:off x="2411760" y="764704"/>
              <a:ext cx="0" cy="180020"/>
            </a:xfrm>
            <a:prstGeom prst="line">
              <a:avLst/>
            </a:prstGeom>
            <a:ln w="19050">
              <a:solidFill>
                <a:srgbClr val="745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317"/>
            <p:cNvSpPr>
              <a:spLocks noChangeArrowheads="1"/>
            </p:cNvSpPr>
            <p:nvPr/>
          </p:nvSpPr>
          <p:spPr bwMode="auto">
            <a:xfrm rot="7200000">
              <a:off x="3013290" y="1792519"/>
              <a:ext cx="223200" cy="126000"/>
            </a:xfrm>
            <a:prstGeom prst="rect">
              <a:avLst/>
            </a:prstGeom>
            <a:pattFill prst="sphere">
              <a:fgClr>
                <a:srgbClr val="745D00"/>
              </a:fgClr>
              <a:bgClr>
                <a:schemeClr val="bg1"/>
              </a:bgClr>
            </a:pattFill>
            <a:ln w="3175" algn="ctr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27" name="Rectangle 316"/>
            <p:cNvSpPr>
              <a:spLocks noChangeArrowheads="1"/>
            </p:cNvSpPr>
            <p:nvPr/>
          </p:nvSpPr>
          <p:spPr bwMode="auto">
            <a:xfrm rot="7200000">
              <a:off x="1698365" y="4016275"/>
              <a:ext cx="223200" cy="126000"/>
            </a:xfrm>
            <a:prstGeom prst="rect">
              <a:avLst/>
            </a:prstGeom>
            <a:pattFill prst="sphere">
              <a:fgClr>
                <a:srgbClr val="745D00"/>
              </a:fgClr>
              <a:bgClr>
                <a:schemeClr val="bg1"/>
              </a:bgClr>
            </a:pattFill>
            <a:ln w="3175" algn="ctr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34" name="Łącznik prostoliniowy 133"/>
            <p:cNvCxnSpPr/>
            <p:nvPr/>
          </p:nvCxnSpPr>
          <p:spPr>
            <a:xfrm flipV="1">
              <a:off x="3167844" y="944724"/>
              <a:ext cx="468052" cy="792088"/>
            </a:xfrm>
            <a:prstGeom prst="line">
              <a:avLst/>
            </a:prstGeom>
            <a:ln w="19050">
              <a:solidFill>
                <a:srgbClr val="745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oliniowy 134"/>
            <p:cNvCxnSpPr/>
            <p:nvPr/>
          </p:nvCxnSpPr>
          <p:spPr>
            <a:xfrm flipH="1">
              <a:off x="1360498" y="4188220"/>
              <a:ext cx="367477" cy="65207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Łącznik prostoliniowy 135"/>
            <p:cNvCxnSpPr/>
            <p:nvPr/>
          </p:nvCxnSpPr>
          <p:spPr>
            <a:xfrm>
              <a:off x="2411760" y="4833156"/>
              <a:ext cx="0" cy="39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xt_B"/>
            <p:cNvSpPr txBox="1">
              <a:spLocks noChangeArrowheads="1"/>
            </p:cNvSpPr>
            <p:nvPr/>
          </p:nvSpPr>
          <p:spPr bwMode="auto">
            <a:xfrm>
              <a:off x="2353924" y="476672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kumimoji="0" lang="pl-PL" altLang="pl-PL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cxnSp>
          <p:nvCxnSpPr>
            <p:cNvPr id="151" name="Łącznik prostoliniowy 150"/>
            <p:cNvCxnSpPr/>
            <p:nvPr/>
          </p:nvCxnSpPr>
          <p:spPr>
            <a:xfrm>
              <a:off x="2411760" y="944724"/>
              <a:ext cx="1224000" cy="0"/>
            </a:xfrm>
            <a:prstGeom prst="line">
              <a:avLst/>
            </a:prstGeom>
            <a:ln w="19050">
              <a:solidFill>
                <a:srgbClr val="745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Łącznik prostoliniowy 155"/>
            <p:cNvCxnSpPr/>
            <p:nvPr/>
          </p:nvCxnSpPr>
          <p:spPr>
            <a:xfrm>
              <a:off x="1367644" y="4833156"/>
              <a:ext cx="1044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Faza_C_T"/>
          <p:cNvGrpSpPr/>
          <p:nvPr/>
        </p:nvGrpSpPr>
        <p:grpSpPr>
          <a:xfrm>
            <a:off x="886184" y="452859"/>
            <a:ext cx="3864682" cy="4787768"/>
            <a:chOff x="563302" y="476672"/>
            <a:chExt cx="3864682" cy="4787768"/>
          </a:xfrm>
        </p:grpSpPr>
        <p:sp>
          <p:nvSpPr>
            <p:cNvPr id="124" name="Rectangle 314"/>
            <p:cNvSpPr>
              <a:spLocks noChangeArrowheads="1"/>
            </p:cNvSpPr>
            <p:nvPr/>
          </p:nvSpPr>
          <p:spPr bwMode="auto">
            <a:xfrm rot="14400000">
              <a:off x="1659829" y="1782679"/>
              <a:ext cx="223200" cy="126000"/>
            </a:xfrm>
            <a:prstGeom prst="rect">
              <a:avLst/>
            </a:prstGeom>
            <a:pattFill prst="sphere">
              <a:fgClr>
                <a:schemeClr val="tx1"/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25" name="Rectangle 314"/>
            <p:cNvSpPr>
              <a:spLocks noChangeArrowheads="1"/>
            </p:cNvSpPr>
            <p:nvPr/>
          </p:nvSpPr>
          <p:spPr bwMode="auto">
            <a:xfrm rot="14400000">
              <a:off x="2976488" y="4025545"/>
              <a:ext cx="223200" cy="126000"/>
            </a:xfrm>
            <a:prstGeom prst="rect">
              <a:avLst/>
            </a:prstGeom>
            <a:pattFill prst="sphere">
              <a:fgClr>
                <a:schemeClr val="tx1"/>
              </a:fgClr>
              <a:bgClr>
                <a:schemeClr val="bg1"/>
              </a:bgClr>
            </a:patt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39" name="Łącznik prostoliniowy 138"/>
            <p:cNvCxnSpPr/>
            <p:nvPr/>
          </p:nvCxnSpPr>
          <p:spPr>
            <a:xfrm>
              <a:off x="3145328" y="4174109"/>
              <a:ext cx="238656" cy="407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Łącznik prostoliniowy 141"/>
            <p:cNvCxnSpPr/>
            <p:nvPr/>
          </p:nvCxnSpPr>
          <p:spPr>
            <a:xfrm>
              <a:off x="3383984" y="4581128"/>
              <a:ext cx="10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oliniowy 143"/>
            <p:cNvCxnSpPr/>
            <p:nvPr/>
          </p:nvCxnSpPr>
          <p:spPr>
            <a:xfrm flipH="1" flipV="1">
              <a:off x="1421636" y="1231107"/>
              <a:ext cx="294810" cy="51851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Łącznik prostoliniowy 145"/>
            <p:cNvCxnSpPr/>
            <p:nvPr/>
          </p:nvCxnSpPr>
          <p:spPr>
            <a:xfrm>
              <a:off x="4427984" y="764704"/>
              <a:ext cx="0" cy="381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xt_C"/>
            <p:cNvSpPr txBox="1">
              <a:spLocks noChangeArrowheads="1"/>
            </p:cNvSpPr>
            <p:nvPr/>
          </p:nvSpPr>
          <p:spPr bwMode="auto">
            <a:xfrm>
              <a:off x="4215394" y="476672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C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cxnSp>
          <p:nvCxnSpPr>
            <p:cNvPr id="158" name="Łącznik prostoliniowy 157"/>
            <p:cNvCxnSpPr/>
            <p:nvPr/>
          </p:nvCxnSpPr>
          <p:spPr>
            <a:xfrm>
              <a:off x="563302" y="1232440"/>
              <a:ext cx="0" cy="4032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Łącznik prostoliniowy 159"/>
            <p:cNvCxnSpPr/>
            <p:nvPr/>
          </p:nvCxnSpPr>
          <p:spPr>
            <a:xfrm flipH="1">
              <a:off x="563302" y="1232756"/>
              <a:ext cx="864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Przew_N_T"/>
          <p:cNvGrpSpPr/>
          <p:nvPr/>
        </p:nvGrpSpPr>
        <p:grpSpPr>
          <a:xfrm>
            <a:off x="883964" y="4977172"/>
            <a:ext cx="3744000" cy="247203"/>
            <a:chOff x="551427" y="4981997"/>
            <a:chExt cx="3744000" cy="247203"/>
          </a:xfrm>
        </p:grpSpPr>
        <p:cxnSp>
          <p:nvCxnSpPr>
            <p:cNvPr id="157" name="Łącznik prostoliniowy 156"/>
            <p:cNvCxnSpPr/>
            <p:nvPr/>
          </p:nvCxnSpPr>
          <p:spPr>
            <a:xfrm>
              <a:off x="551427" y="5229200"/>
              <a:ext cx="3744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xt_B"/>
            <p:cNvSpPr txBox="1">
              <a:spLocks noChangeArrowheads="1"/>
            </p:cNvSpPr>
            <p:nvPr/>
          </p:nvSpPr>
          <p:spPr bwMode="auto">
            <a:xfrm>
              <a:off x="2468224" y="4981997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solidFill>
                    <a:srgbClr val="0070C0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kumimoji="0" lang="pl-PL" altLang="pl-PL" sz="18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</p:grpSp>
      <p:grpSp>
        <p:nvGrpSpPr>
          <p:cNvPr id="267" name="Zas_Wzb_T"/>
          <p:cNvGrpSpPr/>
          <p:nvPr/>
        </p:nvGrpSpPr>
        <p:grpSpPr>
          <a:xfrm>
            <a:off x="2082625" y="1990146"/>
            <a:ext cx="2830049" cy="1700230"/>
            <a:chOff x="1714500" y="1990146"/>
            <a:chExt cx="2830049" cy="1700230"/>
          </a:xfrm>
        </p:grpSpPr>
        <p:cxnSp>
          <p:nvCxnSpPr>
            <p:cNvPr id="4" name="Łącznik prostoliniowy 3"/>
            <p:cNvCxnSpPr/>
            <p:nvPr/>
          </p:nvCxnSpPr>
          <p:spPr>
            <a:xfrm flipH="1">
              <a:off x="1718306" y="3320988"/>
              <a:ext cx="0" cy="2520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1714500" y="3571875"/>
              <a:ext cx="2772000" cy="114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Łącznik prostoliniowy 136"/>
            <p:cNvCxnSpPr/>
            <p:nvPr/>
          </p:nvCxnSpPr>
          <p:spPr>
            <a:xfrm flipH="1">
              <a:off x="3074121" y="2240896"/>
              <a:ext cx="0" cy="2520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Łącznik prostoliniowy 137"/>
            <p:cNvCxnSpPr/>
            <p:nvPr/>
          </p:nvCxnSpPr>
          <p:spPr>
            <a:xfrm>
              <a:off x="3059980" y="2240868"/>
              <a:ext cx="1404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xt_-"/>
            <p:cNvSpPr txBox="1">
              <a:spLocks noChangeArrowheads="1"/>
            </p:cNvSpPr>
            <p:nvPr/>
          </p:nvSpPr>
          <p:spPr bwMode="auto">
            <a:xfrm>
              <a:off x="4416309" y="3413377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dirty="0" smtClean="0">
                  <a:solidFill>
                    <a:srgbClr val="C00000"/>
                  </a:solidFill>
                  <a:latin typeface="Arial" pitchFamily="34" charset="0"/>
                </a:rPr>
                <a:t>_</a:t>
              </a:r>
              <a:endParaRPr kumimoji="0" lang="pl-PL" altLang="pl-PL" sz="18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232" name="Txt_+"/>
            <p:cNvSpPr txBox="1">
              <a:spLocks noChangeArrowheads="1"/>
            </p:cNvSpPr>
            <p:nvPr/>
          </p:nvSpPr>
          <p:spPr bwMode="auto">
            <a:xfrm>
              <a:off x="4392738" y="1990146"/>
              <a:ext cx="1346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dirty="0">
                  <a:solidFill>
                    <a:srgbClr val="C00000"/>
                  </a:solidFill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225" name="Uzw_Wzbudz_T"/>
          <p:cNvGrpSpPr/>
          <p:nvPr/>
        </p:nvGrpSpPr>
        <p:grpSpPr>
          <a:xfrm>
            <a:off x="1652387" y="2461319"/>
            <a:ext cx="2252572" cy="903470"/>
            <a:chOff x="1270614" y="2454495"/>
            <a:chExt cx="2252572" cy="903470"/>
          </a:xfrm>
        </p:grpSpPr>
        <p:sp>
          <p:nvSpPr>
            <p:cNvPr id="188" name="Rectangle 312"/>
            <p:cNvSpPr>
              <a:spLocks noChangeArrowheads="1"/>
            </p:cNvSpPr>
            <p:nvPr/>
          </p:nvSpPr>
          <p:spPr bwMode="auto">
            <a:xfrm>
              <a:off x="3059832" y="2472054"/>
              <a:ext cx="367426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89" name="Prostokąt Niewidoczny+2"/>
            <p:cNvSpPr/>
            <p:nvPr/>
          </p:nvSpPr>
          <p:spPr>
            <a:xfrm rot="9420000">
              <a:off x="3421241" y="2454495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4" name="Rectangle 312"/>
            <p:cNvSpPr>
              <a:spLocks noChangeArrowheads="1"/>
            </p:cNvSpPr>
            <p:nvPr/>
          </p:nvSpPr>
          <p:spPr bwMode="auto">
            <a:xfrm>
              <a:off x="3059832" y="2832094"/>
              <a:ext cx="431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85" name="Rectangle 312"/>
            <p:cNvSpPr>
              <a:spLocks noChangeArrowheads="1"/>
            </p:cNvSpPr>
            <p:nvPr/>
          </p:nvSpPr>
          <p:spPr bwMode="auto">
            <a:xfrm>
              <a:off x="3059832" y="2652074"/>
              <a:ext cx="413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86" name="Rectangle 312"/>
            <p:cNvSpPr>
              <a:spLocks noChangeArrowheads="1"/>
            </p:cNvSpPr>
            <p:nvPr/>
          </p:nvSpPr>
          <p:spPr bwMode="auto">
            <a:xfrm>
              <a:off x="3059896" y="3012114"/>
              <a:ext cx="431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87" name="Rectangle 312"/>
            <p:cNvSpPr>
              <a:spLocks noChangeArrowheads="1"/>
            </p:cNvSpPr>
            <p:nvPr/>
          </p:nvSpPr>
          <p:spPr bwMode="auto">
            <a:xfrm>
              <a:off x="3059832" y="3192134"/>
              <a:ext cx="395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2" name="Prostokąt Niewidoczny+1"/>
            <p:cNvSpPr/>
            <p:nvPr/>
          </p:nvSpPr>
          <p:spPr>
            <a:xfrm rot="10140000">
              <a:off x="3474306" y="2639029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3" name="Prostokąt Niewidoczny-1"/>
            <p:cNvSpPr/>
            <p:nvPr/>
          </p:nvSpPr>
          <p:spPr>
            <a:xfrm rot="11400000">
              <a:off x="3485943" y="3024652"/>
              <a:ext cx="36000" cy="12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4" name="Prostokąt Niewidoczny-2"/>
            <p:cNvSpPr/>
            <p:nvPr/>
          </p:nvSpPr>
          <p:spPr>
            <a:xfrm rot="11820000">
              <a:off x="3442371" y="3213965"/>
              <a:ext cx="5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7" name="Rectangle 312"/>
            <p:cNvSpPr>
              <a:spLocks noChangeArrowheads="1"/>
            </p:cNvSpPr>
            <p:nvPr/>
          </p:nvSpPr>
          <p:spPr bwMode="auto">
            <a:xfrm>
              <a:off x="1367644" y="2472054"/>
              <a:ext cx="360000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08" name="Prostokąt Niewidoczny_L+1"/>
            <p:cNvSpPr/>
            <p:nvPr/>
          </p:nvSpPr>
          <p:spPr>
            <a:xfrm rot="11820000">
              <a:off x="1347404" y="2454791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4" name="Rectangle 312"/>
            <p:cNvSpPr>
              <a:spLocks noChangeArrowheads="1"/>
            </p:cNvSpPr>
            <p:nvPr/>
          </p:nvSpPr>
          <p:spPr bwMode="auto">
            <a:xfrm>
              <a:off x="1295636" y="2832094"/>
              <a:ext cx="431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5" name="Rectangle 312"/>
            <p:cNvSpPr>
              <a:spLocks noChangeArrowheads="1"/>
            </p:cNvSpPr>
            <p:nvPr/>
          </p:nvSpPr>
          <p:spPr bwMode="auto">
            <a:xfrm>
              <a:off x="1313700" y="2652074"/>
              <a:ext cx="413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6" name="Prostokąt Niewidoczny-1"/>
            <p:cNvSpPr/>
            <p:nvPr/>
          </p:nvSpPr>
          <p:spPr>
            <a:xfrm rot="11820000">
              <a:off x="1289966" y="2644291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7" name="Rectangle 312"/>
            <p:cNvSpPr>
              <a:spLocks noChangeArrowheads="1"/>
            </p:cNvSpPr>
            <p:nvPr/>
          </p:nvSpPr>
          <p:spPr bwMode="auto">
            <a:xfrm>
              <a:off x="1295636" y="3012114"/>
              <a:ext cx="431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8" name="Rectangle 312"/>
            <p:cNvSpPr>
              <a:spLocks noChangeArrowheads="1"/>
            </p:cNvSpPr>
            <p:nvPr/>
          </p:nvSpPr>
          <p:spPr bwMode="auto">
            <a:xfrm>
              <a:off x="1331640" y="3192134"/>
              <a:ext cx="395984" cy="128854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chemeClr val="bg1"/>
              </a:bgClr>
            </a:pattFill>
            <a:ln w="31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19" name="Prostokąt Niewidoczny+2"/>
            <p:cNvSpPr/>
            <p:nvPr/>
          </p:nvSpPr>
          <p:spPr>
            <a:xfrm rot="9780000">
              <a:off x="1270614" y="3025593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0" name="Prostokąt Niewidoczny+1"/>
            <p:cNvSpPr/>
            <p:nvPr/>
          </p:nvSpPr>
          <p:spPr>
            <a:xfrm rot="9780000">
              <a:off x="1303299" y="3208244"/>
              <a:ext cx="5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4" name="Prostokąt_Niewid_P"/>
            <p:cNvSpPr/>
            <p:nvPr/>
          </p:nvSpPr>
          <p:spPr>
            <a:xfrm>
              <a:off x="3487186" y="2852780"/>
              <a:ext cx="36000" cy="1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0" name="Opaska_Wirnika_T"/>
          <p:cNvSpPr>
            <a:spLocks noChangeAspect="1" noChangeArrowheads="1"/>
          </p:cNvSpPr>
          <p:nvPr/>
        </p:nvSpPr>
        <p:spPr bwMode="auto">
          <a:xfrm>
            <a:off x="1677409" y="1851648"/>
            <a:ext cx="2196193" cy="2196000"/>
          </a:xfrm>
          <a:prstGeom prst="ellips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177" name="Tytuł_Turb"/>
          <p:cNvSpPr txBox="1">
            <a:spLocks noChangeArrowheads="1"/>
          </p:cNvSpPr>
          <p:nvPr/>
        </p:nvSpPr>
        <p:spPr bwMode="auto">
          <a:xfrm>
            <a:off x="1763740" y="80628"/>
            <a:ext cx="1332096" cy="2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5711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Turbogenerator</a:t>
            </a:r>
            <a:endParaRPr kumimoji="1" lang="pl-PL" sz="1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8" name="Stojan_H"/>
          <p:cNvGrpSpPr/>
          <p:nvPr/>
        </p:nvGrpSpPr>
        <p:grpSpPr>
          <a:xfrm>
            <a:off x="5194340" y="1103293"/>
            <a:ext cx="3599815" cy="3600134"/>
            <a:chOff x="621670" y="1088740"/>
            <a:chExt cx="3599815" cy="3600134"/>
          </a:xfrm>
        </p:grpSpPr>
        <p:sp>
          <p:nvSpPr>
            <p:cNvPr id="269" name="Oval 310"/>
            <p:cNvSpPr>
              <a:spLocks noChangeArrowheads="1"/>
            </p:cNvSpPr>
            <p:nvPr/>
          </p:nvSpPr>
          <p:spPr bwMode="auto">
            <a:xfrm>
              <a:off x="621670" y="1088740"/>
              <a:ext cx="3599815" cy="36001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 dirty="0">
                <a:latin typeface="Times New Roman" pitchFamily="18" charset="0"/>
              </a:endParaRPr>
            </a:p>
          </p:txBody>
        </p:sp>
        <p:sp>
          <p:nvSpPr>
            <p:cNvPr id="270" name="Oval 311"/>
            <p:cNvSpPr>
              <a:spLocks noChangeArrowheads="1"/>
            </p:cNvSpPr>
            <p:nvPr/>
          </p:nvSpPr>
          <p:spPr bwMode="auto">
            <a:xfrm>
              <a:off x="1265560" y="1742098"/>
              <a:ext cx="2339975" cy="2339770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1" name="Rectangle 312"/>
            <p:cNvSpPr>
              <a:spLocks noChangeArrowheads="1"/>
            </p:cNvSpPr>
            <p:nvPr/>
          </p:nvSpPr>
          <p:spPr bwMode="auto">
            <a:xfrm>
              <a:off x="3601725" y="2780227"/>
              <a:ext cx="253365" cy="1447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2" name="Rectangle 313"/>
            <p:cNvSpPr>
              <a:spLocks noChangeArrowheads="1"/>
            </p:cNvSpPr>
            <p:nvPr/>
          </p:nvSpPr>
          <p:spPr bwMode="auto">
            <a:xfrm>
              <a:off x="1012195" y="2789752"/>
              <a:ext cx="253365" cy="1447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3" name="Rectangle 314"/>
            <p:cNvSpPr>
              <a:spLocks noChangeArrowheads="1"/>
            </p:cNvSpPr>
            <p:nvPr/>
          </p:nvSpPr>
          <p:spPr bwMode="auto">
            <a:xfrm rot="14400000">
              <a:off x="1645936" y="1726853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4" name="Rectangle 315"/>
            <p:cNvSpPr>
              <a:spLocks noChangeArrowheads="1"/>
            </p:cNvSpPr>
            <p:nvPr/>
          </p:nvSpPr>
          <p:spPr bwMode="auto">
            <a:xfrm rot="14400000">
              <a:off x="2955941" y="3958682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5" name="Rectangle 316"/>
            <p:cNvSpPr>
              <a:spLocks noChangeArrowheads="1"/>
            </p:cNvSpPr>
            <p:nvPr/>
          </p:nvSpPr>
          <p:spPr bwMode="auto">
            <a:xfrm rot="7200000">
              <a:off x="1668161" y="3965666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6" name="Rectangle 317"/>
            <p:cNvSpPr>
              <a:spLocks noChangeArrowheads="1"/>
            </p:cNvSpPr>
            <p:nvPr/>
          </p:nvSpPr>
          <p:spPr bwMode="auto">
            <a:xfrm rot="7200000">
              <a:off x="2983246" y="1727488"/>
              <a:ext cx="253343" cy="1447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7" name="Rectangle 315"/>
            <p:cNvSpPr>
              <a:spLocks noChangeArrowheads="1"/>
            </p:cNvSpPr>
            <p:nvPr/>
          </p:nvSpPr>
          <p:spPr bwMode="auto">
            <a:xfrm rot="14400000">
              <a:off x="2951404" y="3957174"/>
              <a:ext cx="258410" cy="13754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8" name="Rectangle 316"/>
            <p:cNvSpPr>
              <a:spLocks noChangeArrowheads="1"/>
            </p:cNvSpPr>
            <p:nvPr/>
          </p:nvSpPr>
          <p:spPr bwMode="auto">
            <a:xfrm rot="7200000">
              <a:off x="1670519" y="3964866"/>
              <a:ext cx="258410" cy="13609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79" name="Rectangle 312"/>
            <p:cNvSpPr>
              <a:spLocks noChangeArrowheads="1"/>
            </p:cNvSpPr>
            <p:nvPr/>
          </p:nvSpPr>
          <p:spPr bwMode="auto">
            <a:xfrm>
              <a:off x="3593805" y="2790689"/>
              <a:ext cx="248276" cy="12885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0" name="Rectangle 317"/>
            <p:cNvSpPr>
              <a:spLocks noChangeArrowheads="1"/>
            </p:cNvSpPr>
            <p:nvPr/>
          </p:nvSpPr>
          <p:spPr bwMode="auto">
            <a:xfrm rot="7200000">
              <a:off x="2974181" y="1739689"/>
              <a:ext cx="260943" cy="13609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1" name="Rectangle 314"/>
            <p:cNvSpPr>
              <a:spLocks noChangeArrowheads="1"/>
            </p:cNvSpPr>
            <p:nvPr/>
          </p:nvSpPr>
          <p:spPr bwMode="auto">
            <a:xfrm rot="14400000">
              <a:off x="1665173" y="1756404"/>
              <a:ext cx="245743" cy="13201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82" name="Rectangle 313"/>
            <p:cNvSpPr>
              <a:spLocks noChangeArrowheads="1"/>
            </p:cNvSpPr>
            <p:nvPr/>
          </p:nvSpPr>
          <p:spPr bwMode="auto">
            <a:xfrm>
              <a:off x="1036022" y="2797330"/>
              <a:ext cx="248276" cy="133200"/>
            </a:xfrm>
            <a:prstGeom prst="rect">
              <a:avLst/>
            </a:prstGeom>
            <a:pattFill prst="sphere">
              <a:fgClr>
                <a:srgbClr val="FFFFFF"/>
              </a:fgClr>
              <a:bgClr>
                <a:schemeClr val="bg1"/>
              </a:bgClr>
            </a:patt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sp>
        <p:nvSpPr>
          <p:cNvPr id="285" name="Opaska_Wirnika_H"/>
          <p:cNvSpPr>
            <a:spLocks noChangeAspect="1" noChangeArrowheads="1"/>
          </p:cNvSpPr>
          <p:nvPr/>
        </p:nvSpPr>
        <p:spPr bwMode="auto">
          <a:xfrm>
            <a:off x="5871147" y="1788988"/>
            <a:ext cx="2276863" cy="2276863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pSp>
        <p:nvGrpSpPr>
          <p:cNvPr id="283" name="Uzw_Stoj_H"/>
          <p:cNvGrpSpPr/>
          <p:nvPr/>
        </p:nvGrpSpPr>
        <p:grpSpPr>
          <a:xfrm>
            <a:off x="4997357" y="431142"/>
            <a:ext cx="3939451" cy="4775893"/>
            <a:chOff x="4824028" y="452859"/>
            <a:chExt cx="3939451" cy="4775893"/>
          </a:xfrm>
        </p:grpSpPr>
        <p:grpSp>
          <p:nvGrpSpPr>
            <p:cNvPr id="233" name="Faza_A"/>
            <p:cNvGrpSpPr/>
            <p:nvPr/>
          </p:nvGrpSpPr>
          <p:grpSpPr>
            <a:xfrm>
              <a:off x="4824028" y="457622"/>
              <a:ext cx="3852428" cy="4752528"/>
              <a:chOff x="431540" y="476672"/>
              <a:chExt cx="3852428" cy="4752528"/>
            </a:xfrm>
          </p:grpSpPr>
          <p:sp>
            <p:nvSpPr>
              <p:cNvPr id="234" name="Rectangle 313"/>
              <p:cNvSpPr>
                <a:spLocks noChangeArrowheads="1"/>
              </p:cNvSpPr>
              <p:nvPr/>
            </p:nvSpPr>
            <p:spPr bwMode="auto">
              <a:xfrm>
                <a:off x="1019077" y="2854282"/>
                <a:ext cx="234000" cy="126000"/>
              </a:xfrm>
              <a:prstGeom prst="rect">
                <a:avLst/>
              </a:prstGeom>
              <a:pattFill prst="sphere">
                <a:fgClr>
                  <a:srgbClr val="FF0000"/>
                </a:fgClr>
                <a:bgClr>
                  <a:schemeClr val="bg1"/>
                </a:bgClr>
              </a:patt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35" name="Rectangle 313"/>
              <p:cNvSpPr>
                <a:spLocks noChangeArrowheads="1"/>
              </p:cNvSpPr>
              <p:nvPr/>
            </p:nvSpPr>
            <p:spPr bwMode="auto">
              <a:xfrm>
                <a:off x="3610754" y="2846476"/>
                <a:ext cx="234000" cy="126000"/>
              </a:xfrm>
              <a:prstGeom prst="rect">
                <a:avLst/>
              </a:prstGeom>
              <a:pattFill prst="sphere">
                <a:fgClr>
                  <a:srgbClr val="FF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36" name="Łącznik prostoliniowy 235"/>
              <p:cNvCxnSpPr/>
              <p:nvPr/>
            </p:nvCxnSpPr>
            <p:spPr>
              <a:xfrm flipH="1">
                <a:off x="431540" y="747990"/>
                <a:ext cx="0" cy="2160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Łącznik prostoliniowy 236"/>
              <p:cNvCxnSpPr/>
              <p:nvPr/>
            </p:nvCxnSpPr>
            <p:spPr>
              <a:xfrm>
                <a:off x="431540" y="2907990"/>
                <a:ext cx="612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Łącznik prostoliniowy 237"/>
              <p:cNvCxnSpPr/>
              <p:nvPr/>
            </p:nvCxnSpPr>
            <p:spPr>
              <a:xfrm flipH="1">
                <a:off x="4283968" y="2888968"/>
                <a:ext cx="0" cy="234023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Łącznik prostoliniowy 238"/>
              <p:cNvCxnSpPr/>
              <p:nvPr/>
            </p:nvCxnSpPr>
            <p:spPr>
              <a:xfrm flipV="1">
                <a:off x="3851920" y="2888940"/>
                <a:ext cx="432000" cy="382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xt_A"/>
              <p:cNvSpPr txBox="1">
                <a:spLocks noChangeArrowheads="1"/>
              </p:cNvSpPr>
              <p:nvPr/>
            </p:nvSpPr>
            <p:spPr bwMode="auto">
              <a:xfrm>
                <a:off x="466407" y="476672"/>
                <a:ext cx="1298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A</a:t>
                </a:r>
                <a:endParaRPr kumimoji="0" lang="pl-PL" altLang="pl-PL" sz="1800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41" name="Faza_B"/>
            <p:cNvGrpSpPr/>
            <p:nvPr/>
          </p:nvGrpSpPr>
          <p:grpSpPr>
            <a:xfrm>
              <a:off x="5752986" y="467147"/>
              <a:ext cx="2275398" cy="4752484"/>
              <a:chOff x="1360498" y="476672"/>
              <a:chExt cx="2275398" cy="4752484"/>
            </a:xfrm>
          </p:grpSpPr>
          <p:cxnSp>
            <p:nvCxnSpPr>
              <p:cNvPr id="242" name="Łącznik prostoliniowy 241"/>
              <p:cNvCxnSpPr/>
              <p:nvPr/>
            </p:nvCxnSpPr>
            <p:spPr>
              <a:xfrm>
                <a:off x="2411760" y="764704"/>
                <a:ext cx="0" cy="180020"/>
              </a:xfrm>
              <a:prstGeom prst="line">
                <a:avLst/>
              </a:prstGeom>
              <a:ln w="19050">
                <a:solidFill>
                  <a:srgbClr val="745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317"/>
              <p:cNvSpPr>
                <a:spLocks noChangeArrowheads="1"/>
              </p:cNvSpPr>
              <p:nvPr/>
            </p:nvSpPr>
            <p:spPr bwMode="auto">
              <a:xfrm rot="7200000">
                <a:off x="2994240" y="1782994"/>
                <a:ext cx="223200" cy="126000"/>
              </a:xfrm>
              <a:prstGeom prst="rect">
                <a:avLst/>
              </a:prstGeom>
              <a:pattFill prst="sphere">
                <a:fgClr>
                  <a:srgbClr val="745D00"/>
                </a:fgClr>
                <a:bgClr>
                  <a:schemeClr val="bg1"/>
                </a:bgClr>
              </a:pattFill>
              <a:ln w="3175" algn="ctr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44" name="Rectangle 316"/>
              <p:cNvSpPr>
                <a:spLocks noChangeArrowheads="1"/>
              </p:cNvSpPr>
              <p:nvPr/>
            </p:nvSpPr>
            <p:spPr bwMode="auto">
              <a:xfrm rot="7200000">
                <a:off x="1679315" y="4025800"/>
                <a:ext cx="223200" cy="126000"/>
              </a:xfrm>
              <a:prstGeom prst="rect">
                <a:avLst/>
              </a:prstGeom>
              <a:pattFill prst="sphere">
                <a:fgClr>
                  <a:srgbClr val="745D00"/>
                </a:fgClr>
                <a:bgClr>
                  <a:schemeClr val="bg1"/>
                </a:bgClr>
              </a:pattFill>
              <a:ln w="3175" algn="ctr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45" name="Łącznik prostoliniowy 244"/>
              <p:cNvCxnSpPr/>
              <p:nvPr/>
            </p:nvCxnSpPr>
            <p:spPr>
              <a:xfrm flipV="1">
                <a:off x="3167844" y="944724"/>
                <a:ext cx="468052" cy="792088"/>
              </a:xfrm>
              <a:prstGeom prst="line">
                <a:avLst/>
              </a:prstGeom>
              <a:ln w="19050">
                <a:solidFill>
                  <a:srgbClr val="745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Łącznik prostoliniowy 245"/>
              <p:cNvCxnSpPr/>
              <p:nvPr/>
            </p:nvCxnSpPr>
            <p:spPr>
              <a:xfrm flipH="1">
                <a:off x="1360498" y="4188220"/>
                <a:ext cx="367477" cy="65207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Łącznik prostoliniowy 246"/>
              <p:cNvCxnSpPr/>
              <p:nvPr/>
            </p:nvCxnSpPr>
            <p:spPr>
              <a:xfrm>
                <a:off x="2411760" y="4833156"/>
                <a:ext cx="0" cy="3960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Txt_B"/>
              <p:cNvSpPr txBox="1">
                <a:spLocks noChangeArrowheads="1"/>
              </p:cNvSpPr>
              <p:nvPr/>
            </p:nvSpPr>
            <p:spPr bwMode="auto">
              <a:xfrm>
                <a:off x="2353924" y="476672"/>
                <a:ext cx="1298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B</a:t>
                </a:r>
                <a:endParaRPr kumimoji="0" lang="pl-PL" altLang="pl-PL" sz="1800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cxnSp>
            <p:nvCxnSpPr>
              <p:cNvPr id="249" name="Łącznik prostoliniowy 248"/>
              <p:cNvCxnSpPr/>
              <p:nvPr/>
            </p:nvCxnSpPr>
            <p:spPr>
              <a:xfrm>
                <a:off x="2411760" y="944724"/>
                <a:ext cx="1224000" cy="0"/>
              </a:xfrm>
              <a:prstGeom prst="line">
                <a:avLst/>
              </a:prstGeom>
              <a:ln w="19050">
                <a:solidFill>
                  <a:srgbClr val="745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Łącznik prostoliniowy 249"/>
              <p:cNvCxnSpPr/>
              <p:nvPr/>
            </p:nvCxnSpPr>
            <p:spPr>
              <a:xfrm>
                <a:off x="1367644" y="4833156"/>
                <a:ext cx="1044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Faza_C"/>
            <p:cNvGrpSpPr/>
            <p:nvPr/>
          </p:nvGrpSpPr>
          <p:grpSpPr>
            <a:xfrm>
              <a:off x="4934422" y="452859"/>
              <a:ext cx="3829057" cy="4775893"/>
              <a:chOff x="539552" y="476672"/>
              <a:chExt cx="3829057" cy="4775893"/>
            </a:xfrm>
          </p:grpSpPr>
          <p:sp>
            <p:nvSpPr>
              <p:cNvPr id="252" name="Rectangle 314"/>
              <p:cNvSpPr>
                <a:spLocks noChangeArrowheads="1"/>
              </p:cNvSpPr>
              <p:nvPr/>
            </p:nvSpPr>
            <p:spPr bwMode="auto">
              <a:xfrm rot="14400000">
                <a:off x="1659829" y="1782679"/>
                <a:ext cx="223200" cy="126000"/>
              </a:xfrm>
              <a:prstGeom prst="rect">
                <a:avLst/>
              </a:prstGeom>
              <a:pattFill prst="sphere">
                <a:fgClr>
                  <a:schemeClr val="tx1"/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53" name="Rectangle 314"/>
              <p:cNvSpPr>
                <a:spLocks noChangeArrowheads="1"/>
              </p:cNvSpPr>
              <p:nvPr/>
            </p:nvSpPr>
            <p:spPr bwMode="auto">
              <a:xfrm rot="14400000">
                <a:off x="2976488" y="4025545"/>
                <a:ext cx="223200" cy="126000"/>
              </a:xfrm>
              <a:prstGeom prst="rect">
                <a:avLst/>
              </a:prstGeom>
              <a:pattFill prst="sphere">
                <a:fgClr>
                  <a:schemeClr val="tx1"/>
                </a:fgClr>
                <a:bgClr>
                  <a:schemeClr val="bg1"/>
                </a:bgClr>
              </a:patt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54" name="Łącznik prostoliniowy 253"/>
              <p:cNvCxnSpPr/>
              <p:nvPr/>
            </p:nvCxnSpPr>
            <p:spPr>
              <a:xfrm>
                <a:off x="3145328" y="4174109"/>
                <a:ext cx="238656" cy="407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Łącznik prostoliniowy 254"/>
              <p:cNvCxnSpPr/>
              <p:nvPr/>
            </p:nvCxnSpPr>
            <p:spPr>
              <a:xfrm>
                <a:off x="3383984" y="4581128"/>
                <a:ext cx="9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Łącznik prostoliniowy 255"/>
              <p:cNvCxnSpPr/>
              <p:nvPr/>
            </p:nvCxnSpPr>
            <p:spPr>
              <a:xfrm flipH="1" flipV="1">
                <a:off x="1433511" y="1231107"/>
                <a:ext cx="294810" cy="51851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Łącznik prostoliniowy 256"/>
              <p:cNvCxnSpPr/>
              <p:nvPr/>
            </p:nvCxnSpPr>
            <p:spPr>
              <a:xfrm>
                <a:off x="4368609" y="764704"/>
                <a:ext cx="0" cy="38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xt_C"/>
              <p:cNvSpPr txBox="1">
                <a:spLocks noChangeArrowheads="1"/>
              </p:cNvSpPr>
              <p:nvPr/>
            </p:nvSpPr>
            <p:spPr bwMode="auto">
              <a:xfrm>
                <a:off x="4167894" y="476672"/>
                <a:ext cx="1298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>
                    <a:latin typeface="Arial" pitchFamily="34" charset="0"/>
                    <a:cs typeface="Times New Roman" pitchFamily="18" charset="0"/>
                  </a:rPr>
                  <a:t>C</a:t>
                </a:r>
                <a:endParaRPr kumimoji="0" lang="pl-PL" altLang="pl-PL" sz="1800" dirty="0">
                  <a:latin typeface="Arial" pitchFamily="34" charset="0"/>
                </a:endParaRPr>
              </a:p>
            </p:txBody>
          </p:sp>
          <p:cxnSp>
            <p:nvCxnSpPr>
              <p:cNvPr id="259" name="Łącznik prostoliniowy 258"/>
              <p:cNvCxnSpPr/>
              <p:nvPr/>
            </p:nvCxnSpPr>
            <p:spPr>
              <a:xfrm>
                <a:off x="539552" y="1220565"/>
                <a:ext cx="0" cy="403200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Łącznik prostoliniowy 259"/>
              <p:cNvCxnSpPr/>
              <p:nvPr/>
            </p:nvCxnSpPr>
            <p:spPr>
              <a:xfrm flipH="1">
                <a:off x="539552" y="1232756"/>
                <a:ext cx="9001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Przew_N"/>
            <p:cNvGrpSpPr/>
            <p:nvPr/>
          </p:nvGrpSpPr>
          <p:grpSpPr>
            <a:xfrm>
              <a:off x="4944077" y="4977172"/>
              <a:ext cx="3744000" cy="247203"/>
              <a:chOff x="539552" y="4981997"/>
              <a:chExt cx="3744000" cy="247203"/>
            </a:xfrm>
          </p:grpSpPr>
          <p:cxnSp>
            <p:nvCxnSpPr>
              <p:cNvPr id="262" name="Łącznik prostoliniowy 261"/>
              <p:cNvCxnSpPr/>
              <p:nvPr/>
            </p:nvCxnSpPr>
            <p:spPr>
              <a:xfrm>
                <a:off x="539552" y="5229200"/>
                <a:ext cx="37440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Txt_B"/>
              <p:cNvSpPr txBox="1">
                <a:spLocks noChangeArrowheads="1"/>
              </p:cNvSpPr>
              <p:nvPr/>
            </p:nvSpPr>
            <p:spPr bwMode="auto">
              <a:xfrm>
                <a:off x="2468224" y="4981997"/>
                <a:ext cx="1298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 dirty="0" smtClean="0">
                    <a:solidFill>
                      <a:srgbClr val="0070C0"/>
                    </a:solidFill>
                    <a:latin typeface="Arial" pitchFamily="34" charset="0"/>
                    <a:cs typeface="Times New Roman" pitchFamily="18" charset="0"/>
                  </a:rPr>
                  <a:t>N</a:t>
                </a:r>
                <a:endParaRPr kumimoji="0" lang="pl-PL" altLang="pl-PL" sz="18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" name="Uzw_Wirn_H"/>
          <p:cNvGrpSpPr/>
          <p:nvPr/>
        </p:nvGrpSpPr>
        <p:grpSpPr>
          <a:xfrm>
            <a:off x="5891820" y="1807634"/>
            <a:ext cx="2233434" cy="2234620"/>
            <a:chOff x="5701820" y="1807634"/>
            <a:chExt cx="2233434" cy="2234620"/>
          </a:xfrm>
        </p:grpSpPr>
        <p:grpSp>
          <p:nvGrpSpPr>
            <p:cNvPr id="510" name="Bieg_4"/>
            <p:cNvGrpSpPr/>
            <p:nvPr/>
          </p:nvGrpSpPr>
          <p:grpSpPr>
            <a:xfrm rot="-2700000">
              <a:off x="5702413" y="1807634"/>
              <a:ext cx="2232248" cy="2233434"/>
              <a:chOff x="5688124" y="1808820"/>
              <a:chExt cx="2232248" cy="2233434"/>
            </a:xfrm>
          </p:grpSpPr>
          <p:grpSp>
            <p:nvGrpSpPr>
              <p:cNvPr id="511" name="Grzybek_D"/>
              <p:cNvGrpSpPr/>
              <p:nvPr/>
            </p:nvGrpSpPr>
            <p:grpSpPr>
              <a:xfrm rot="10800000">
                <a:off x="5688372" y="1808820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527" name="Łuk 526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28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29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30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31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32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33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534" name="Łącznik prostoliniowy 533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Łącznik prostoliniowy 534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Łącznik prostoliniowy 535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Łącznik prostoliniowy 536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Łącznik prostoliniowy 537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" name="Grzybek_G"/>
              <p:cNvGrpSpPr/>
              <p:nvPr/>
            </p:nvGrpSpPr>
            <p:grpSpPr>
              <a:xfrm>
                <a:off x="5688124" y="1810254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515" name="Łuk 514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16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17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18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19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20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21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522" name="Łącznik prostoliniowy 521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Łącznik prostoliniowy 522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Łącznik prostoliniowy 523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Łącznik prostoliniowy 524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Łącznik prostoliniowy 525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3" name="Txt_N"/>
              <p:cNvSpPr txBox="1">
                <a:spLocks noChangeArrowheads="1"/>
              </p:cNvSpPr>
              <p:nvPr/>
            </p:nvSpPr>
            <p:spPr bwMode="auto">
              <a:xfrm>
                <a:off x="6751285" y="1834952"/>
                <a:ext cx="8496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dirty="0">
                    <a:latin typeface="Arial" pitchFamily="34" charset="0"/>
                    <a:cs typeface="Times New Roman" pitchFamily="18" charset="0"/>
                  </a:rPr>
                  <a:t>S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  <p:sp>
            <p:nvSpPr>
              <p:cNvPr id="514" name="Txt_S"/>
              <p:cNvSpPr txBox="1">
                <a:spLocks noChangeArrowheads="1"/>
              </p:cNvSpPr>
              <p:nvPr/>
            </p:nvSpPr>
            <p:spPr bwMode="auto">
              <a:xfrm>
                <a:off x="6768244" y="3861048"/>
                <a:ext cx="8496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smtClean="0">
                    <a:latin typeface="Arial" pitchFamily="34" charset="0"/>
                    <a:cs typeface="Times New Roman" pitchFamily="18" charset="0"/>
                  </a:rPr>
                  <a:t>S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</p:grpSp>
        <p:grpSp>
          <p:nvGrpSpPr>
            <p:cNvPr id="555" name="Uzw_Wzb_4"/>
            <p:cNvGrpSpPr/>
            <p:nvPr/>
          </p:nvGrpSpPr>
          <p:grpSpPr>
            <a:xfrm rot="-2700000">
              <a:off x="6530505" y="1988840"/>
              <a:ext cx="576048" cy="1872208"/>
              <a:chOff x="6516216" y="1988840"/>
              <a:chExt cx="576048" cy="1872208"/>
            </a:xfrm>
          </p:grpSpPr>
          <p:sp>
            <p:nvSpPr>
              <p:cNvPr id="556" name="Rectangle 313"/>
              <p:cNvSpPr>
                <a:spLocks noChangeArrowheads="1"/>
              </p:cNvSpPr>
              <p:nvPr/>
            </p:nvSpPr>
            <p:spPr bwMode="auto">
              <a:xfrm>
                <a:off x="6948264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7" name="Rectangle 313"/>
              <p:cNvSpPr>
                <a:spLocks noChangeArrowheads="1"/>
              </p:cNvSpPr>
              <p:nvPr/>
            </p:nvSpPr>
            <p:spPr bwMode="auto">
              <a:xfrm>
                <a:off x="6516216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8" name="Rectangle 313"/>
              <p:cNvSpPr>
                <a:spLocks noChangeArrowheads="1"/>
              </p:cNvSpPr>
              <p:nvPr/>
            </p:nvSpPr>
            <p:spPr bwMode="auto">
              <a:xfrm>
                <a:off x="6948264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9" name="Rectangle 313"/>
              <p:cNvSpPr>
                <a:spLocks noChangeArrowheads="1"/>
              </p:cNvSpPr>
              <p:nvPr/>
            </p:nvSpPr>
            <p:spPr bwMode="auto">
              <a:xfrm>
                <a:off x="6516216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81" name="Bieg_3"/>
            <p:cNvGrpSpPr/>
            <p:nvPr/>
          </p:nvGrpSpPr>
          <p:grpSpPr>
            <a:xfrm rot="2700000">
              <a:off x="5702413" y="1808820"/>
              <a:ext cx="2232248" cy="2233434"/>
              <a:chOff x="5688124" y="1808820"/>
              <a:chExt cx="2232248" cy="2233434"/>
            </a:xfrm>
          </p:grpSpPr>
          <p:grpSp>
            <p:nvGrpSpPr>
              <p:cNvPr id="482" name="Grzybek_D"/>
              <p:cNvGrpSpPr/>
              <p:nvPr/>
            </p:nvGrpSpPr>
            <p:grpSpPr>
              <a:xfrm rot="10800000">
                <a:off x="5688372" y="1808820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498" name="Łuk 497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99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00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01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02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03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04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505" name="Łącznik prostoliniowy 504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Łącznik prostoliniowy 505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Łącznik prostoliniowy 506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Łącznik prostoliniowy 507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Łącznik prostoliniowy 508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zybek_G"/>
              <p:cNvGrpSpPr/>
              <p:nvPr/>
            </p:nvGrpSpPr>
            <p:grpSpPr>
              <a:xfrm>
                <a:off x="5688124" y="1810254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486" name="Łuk 485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87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88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89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90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91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92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93" name="Łącznik prostoliniowy 492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Łącznik prostoliniowy 493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Łącznik prostoliniowy 494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Łącznik prostoliniowy 495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Łącznik prostoliniowy 496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4" name="Txt_N"/>
              <p:cNvSpPr txBox="1">
                <a:spLocks noChangeArrowheads="1"/>
              </p:cNvSpPr>
              <p:nvPr/>
            </p:nvSpPr>
            <p:spPr bwMode="auto">
              <a:xfrm>
                <a:off x="6751285" y="1834952"/>
                <a:ext cx="8496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dirty="0" smtClean="0">
                    <a:latin typeface="Arial" pitchFamily="34" charset="0"/>
                    <a:cs typeface="Times New Roman" pitchFamily="18" charset="0"/>
                  </a:rPr>
                  <a:t>S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  <p:sp>
            <p:nvSpPr>
              <p:cNvPr id="485" name="Txt_S"/>
              <p:cNvSpPr txBox="1">
                <a:spLocks noChangeArrowheads="1"/>
              </p:cNvSpPr>
              <p:nvPr/>
            </p:nvSpPr>
            <p:spPr bwMode="auto">
              <a:xfrm>
                <a:off x="6763435" y="3853354"/>
                <a:ext cx="9457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100">
                    <a:latin typeface="Arial" pitchFamily="34" charset="0"/>
                  </a:rPr>
                  <a:t>S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</p:grpSp>
        <p:grpSp>
          <p:nvGrpSpPr>
            <p:cNvPr id="550" name="Uzw_Wzb_3"/>
            <p:cNvGrpSpPr/>
            <p:nvPr/>
          </p:nvGrpSpPr>
          <p:grpSpPr>
            <a:xfrm rot="2700000">
              <a:off x="6530505" y="1988840"/>
              <a:ext cx="576048" cy="1872208"/>
              <a:chOff x="6516216" y="1988840"/>
              <a:chExt cx="576048" cy="1872208"/>
            </a:xfrm>
          </p:grpSpPr>
          <p:sp>
            <p:nvSpPr>
              <p:cNvPr id="551" name="Rectangle 313"/>
              <p:cNvSpPr>
                <a:spLocks noChangeArrowheads="1"/>
              </p:cNvSpPr>
              <p:nvPr/>
            </p:nvSpPr>
            <p:spPr bwMode="auto">
              <a:xfrm>
                <a:off x="6948264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2" name="Rectangle 313"/>
              <p:cNvSpPr>
                <a:spLocks noChangeArrowheads="1"/>
              </p:cNvSpPr>
              <p:nvPr/>
            </p:nvSpPr>
            <p:spPr bwMode="auto">
              <a:xfrm>
                <a:off x="6516216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3" name="Rectangle 313"/>
              <p:cNvSpPr>
                <a:spLocks noChangeArrowheads="1"/>
              </p:cNvSpPr>
              <p:nvPr/>
            </p:nvSpPr>
            <p:spPr bwMode="auto">
              <a:xfrm>
                <a:off x="6948264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54" name="Rectangle 313"/>
              <p:cNvSpPr>
                <a:spLocks noChangeArrowheads="1"/>
              </p:cNvSpPr>
              <p:nvPr/>
            </p:nvSpPr>
            <p:spPr bwMode="auto">
              <a:xfrm>
                <a:off x="6516216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52" name="Bieg_2"/>
            <p:cNvGrpSpPr/>
            <p:nvPr/>
          </p:nvGrpSpPr>
          <p:grpSpPr>
            <a:xfrm rot="5400000">
              <a:off x="5702413" y="1808820"/>
              <a:ext cx="2232248" cy="2233434"/>
              <a:chOff x="5688124" y="1808820"/>
              <a:chExt cx="2232248" cy="2233434"/>
            </a:xfrm>
          </p:grpSpPr>
          <p:grpSp>
            <p:nvGrpSpPr>
              <p:cNvPr id="453" name="Grzybek_D"/>
              <p:cNvGrpSpPr/>
              <p:nvPr/>
            </p:nvGrpSpPr>
            <p:grpSpPr>
              <a:xfrm rot="10800000">
                <a:off x="5688372" y="1808820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469" name="Łuk 468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0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1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2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3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4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75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76" name="Łącznik prostoliniowy 475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Łącznik prostoliniowy 476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Łącznik prostoliniowy 477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Łącznik prostoliniowy 478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Łącznik prostoliniowy 479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" name="Grzybek_G"/>
              <p:cNvGrpSpPr/>
              <p:nvPr/>
            </p:nvGrpSpPr>
            <p:grpSpPr>
              <a:xfrm>
                <a:off x="5688124" y="1810254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457" name="Łuk 456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58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59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60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61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62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63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64" name="Łącznik prostoliniowy 463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Łącznik prostoliniowy 464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Łącznik prostoliniowy 465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Łącznik prostoliniowy 466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Łącznik prostoliniowy 467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5" name="Txt_N"/>
              <p:cNvSpPr txBox="1">
                <a:spLocks noChangeArrowheads="1"/>
              </p:cNvSpPr>
              <p:nvPr/>
            </p:nvSpPr>
            <p:spPr bwMode="auto">
              <a:xfrm>
                <a:off x="6747278" y="1834952"/>
                <a:ext cx="9297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smtClean="0">
                    <a:latin typeface="Arial" pitchFamily="34" charset="0"/>
                    <a:cs typeface="Times New Roman" pitchFamily="18" charset="0"/>
                  </a:rPr>
                  <a:t>N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  <p:sp>
            <p:nvSpPr>
              <p:cNvPr id="456" name="Txt_S"/>
              <p:cNvSpPr txBox="1">
                <a:spLocks noChangeArrowheads="1"/>
              </p:cNvSpPr>
              <p:nvPr/>
            </p:nvSpPr>
            <p:spPr bwMode="auto">
              <a:xfrm>
                <a:off x="6764237" y="3861048"/>
                <a:ext cx="9297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dirty="0" smtClean="0">
                    <a:latin typeface="Arial" pitchFamily="34" charset="0"/>
                    <a:cs typeface="Times New Roman" pitchFamily="18" charset="0"/>
                  </a:rPr>
                  <a:t>N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</p:grpSp>
        <p:grpSp>
          <p:nvGrpSpPr>
            <p:cNvPr id="545" name="Uzw_Wzb_2"/>
            <p:cNvGrpSpPr/>
            <p:nvPr/>
          </p:nvGrpSpPr>
          <p:grpSpPr>
            <a:xfrm rot="5400000">
              <a:off x="6530505" y="1988840"/>
              <a:ext cx="576048" cy="1872208"/>
              <a:chOff x="6516216" y="1988840"/>
              <a:chExt cx="576048" cy="1872208"/>
            </a:xfrm>
          </p:grpSpPr>
          <p:sp>
            <p:nvSpPr>
              <p:cNvPr id="546" name="Rectangle 313"/>
              <p:cNvSpPr>
                <a:spLocks noChangeArrowheads="1"/>
              </p:cNvSpPr>
              <p:nvPr/>
            </p:nvSpPr>
            <p:spPr bwMode="auto">
              <a:xfrm>
                <a:off x="6948264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7" name="Rectangle 313"/>
              <p:cNvSpPr>
                <a:spLocks noChangeArrowheads="1"/>
              </p:cNvSpPr>
              <p:nvPr/>
            </p:nvSpPr>
            <p:spPr bwMode="auto">
              <a:xfrm>
                <a:off x="6516216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8" name="Rectangle 313"/>
              <p:cNvSpPr>
                <a:spLocks noChangeArrowheads="1"/>
              </p:cNvSpPr>
              <p:nvPr/>
            </p:nvSpPr>
            <p:spPr bwMode="auto">
              <a:xfrm>
                <a:off x="6948264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9" name="Rectangle 313"/>
              <p:cNvSpPr>
                <a:spLocks noChangeArrowheads="1"/>
              </p:cNvSpPr>
              <p:nvPr/>
            </p:nvSpPr>
            <p:spPr bwMode="auto">
              <a:xfrm>
                <a:off x="6516216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51" name="Bieg_1"/>
            <p:cNvGrpSpPr/>
            <p:nvPr/>
          </p:nvGrpSpPr>
          <p:grpSpPr>
            <a:xfrm>
              <a:off x="5702413" y="1808820"/>
              <a:ext cx="2232248" cy="2233434"/>
              <a:chOff x="5688124" y="1808820"/>
              <a:chExt cx="2232248" cy="2233434"/>
            </a:xfrm>
          </p:grpSpPr>
          <p:grpSp>
            <p:nvGrpSpPr>
              <p:cNvPr id="434" name="Grzybek_D"/>
              <p:cNvGrpSpPr/>
              <p:nvPr/>
            </p:nvGrpSpPr>
            <p:grpSpPr>
              <a:xfrm rot="10800000">
                <a:off x="5688372" y="1808820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435" name="Łuk 434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36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37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38" name="Prostokąt_Niewid"/>
                <p:cNvSpPr/>
                <p:nvPr/>
              </p:nvSpPr>
              <p:spPr>
                <a:xfrm>
                  <a:off x="6666235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39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40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41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42" name="Łącznik prostoliniowy 441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Łącznik prostoliniowy 442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Łącznik prostoliniowy 443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Łącznik prostoliniowy 444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Łącznik prostoliniowy 445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zybek_G"/>
              <p:cNvGrpSpPr/>
              <p:nvPr/>
            </p:nvGrpSpPr>
            <p:grpSpPr>
              <a:xfrm>
                <a:off x="5688124" y="1810254"/>
                <a:ext cx="2232000" cy="2232000"/>
                <a:chOff x="5688124" y="1810254"/>
                <a:chExt cx="2232000" cy="2232000"/>
              </a:xfrm>
            </p:grpSpPr>
            <p:sp>
              <p:nvSpPr>
                <p:cNvPr id="293" name="Łuk 292"/>
                <p:cNvSpPr>
                  <a:spLocks noChangeAspect="1"/>
                </p:cNvSpPr>
                <p:nvPr/>
              </p:nvSpPr>
              <p:spPr>
                <a:xfrm rot="18900000">
                  <a:off x="5688124" y="1810254"/>
                  <a:ext cx="2232000" cy="2232000"/>
                </a:xfrm>
                <a:prstGeom prst="arc">
                  <a:avLst>
                    <a:gd name="adj1" fmla="val 17995127"/>
                    <a:gd name="adj2" fmla="val 19796411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4" name="Prostokąt_Niewid"/>
                <p:cNvSpPr/>
                <p:nvPr/>
              </p:nvSpPr>
              <p:spPr>
                <a:xfrm>
                  <a:off x="6520978" y="1871316"/>
                  <a:ext cx="72000" cy="1152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5" name="Prostokąt_Niewid"/>
                <p:cNvSpPr/>
                <p:nvPr/>
              </p:nvSpPr>
              <p:spPr>
                <a:xfrm>
                  <a:off x="7013861" y="1859588"/>
                  <a:ext cx="72000" cy="12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6" name="Prostokąt_Niewid"/>
                <p:cNvSpPr/>
                <p:nvPr/>
              </p:nvSpPr>
              <p:spPr>
                <a:xfrm>
                  <a:off x="6660232" y="2342770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7" name="Prostokąt_Niewid"/>
                <p:cNvSpPr/>
                <p:nvPr/>
              </p:nvSpPr>
              <p:spPr>
                <a:xfrm>
                  <a:off x="6874827" y="2340405"/>
                  <a:ext cx="72000" cy="216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8" name="Prostokąt_Niewid"/>
                <p:cNvSpPr/>
                <p:nvPr/>
              </p:nvSpPr>
              <p:spPr>
                <a:xfrm>
                  <a:off x="6956749" y="1995176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9" name="Prostokąt_Niewid"/>
                <p:cNvSpPr/>
                <p:nvPr/>
              </p:nvSpPr>
              <p:spPr>
                <a:xfrm>
                  <a:off x="6547233" y="1995192"/>
                  <a:ext cx="108000" cy="3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09" name="Łącznik prostoliniowy 308"/>
                <p:cNvCxnSpPr/>
                <p:nvPr/>
              </p:nvCxnSpPr>
              <p:spPr>
                <a:xfrm flipV="1">
                  <a:off x="6516280" y="1990350"/>
                  <a:ext cx="57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Łącznik prostoliniowy 311"/>
                <p:cNvCxnSpPr/>
                <p:nvPr/>
              </p:nvCxnSpPr>
              <p:spPr>
                <a:xfrm>
                  <a:off x="6660232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Łącznik prostoliniowy 313"/>
                <p:cNvCxnSpPr/>
                <p:nvPr/>
              </p:nvCxnSpPr>
              <p:spPr>
                <a:xfrm>
                  <a:off x="6948264" y="1990350"/>
                  <a:ext cx="0" cy="57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Łącznik prostoliniowy 304"/>
                <p:cNvCxnSpPr/>
                <p:nvPr/>
              </p:nvCxnSpPr>
              <p:spPr>
                <a:xfrm>
                  <a:off x="7092280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Łącznik prostoliniowy 306"/>
                <p:cNvCxnSpPr/>
                <p:nvPr/>
              </p:nvCxnSpPr>
              <p:spPr>
                <a:xfrm>
                  <a:off x="6516216" y="1844824"/>
                  <a:ext cx="0" cy="14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9" name="Txt_N"/>
              <p:cNvSpPr txBox="1">
                <a:spLocks noChangeArrowheads="1"/>
              </p:cNvSpPr>
              <p:nvPr/>
            </p:nvSpPr>
            <p:spPr bwMode="auto">
              <a:xfrm>
                <a:off x="6747278" y="1834952"/>
                <a:ext cx="9297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dirty="0">
                    <a:latin typeface="Arial" pitchFamily="34" charset="0"/>
                    <a:cs typeface="Times New Roman" pitchFamily="18" charset="0"/>
                  </a:rPr>
                  <a:t>N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  <p:sp>
            <p:nvSpPr>
              <p:cNvPr id="450" name="Txt_S"/>
              <p:cNvSpPr txBox="1">
                <a:spLocks noChangeArrowheads="1"/>
              </p:cNvSpPr>
              <p:nvPr/>
            </p:nvSpPr>
            <p:spPr bwMode="auto">
              <a:xfrm>
                <a:off x="6768244" y="3861048"/>
                <a:ext cx="9297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smtClean="0">
                    <a:latin typeface="Arial" pitchFamily="34" charset="0"/>
                    <a:cs typeface="Times New Roman" pitchFamily="18" charset="0"/>
                  </a:rPr>
                  <a:t>N</a:t>
                </a:r>
                <a:endParaRPr kumimoji="0" lang="pl-PL" altLang="pl-PL" sz="1100" dirty="0">
                  <a:latin typeface="Arial" pitchFamily="34" charset="0"/>
                </a:endParaRPr>
              </a:p>
            </p:txBody>
          </p:sp>
        </p:grpSp>
        <p:grpSp>
          <p:nvGrpSpPr>
            <p:cNvPr id="543" name="Uzw_Wzb_1"/>
            <p:cNvGrpSpPr/>
            <p:nvPr/>
          </p:nvGrpSpPr>
          <p:grpSpPr>
            <a:xfrm>
              <a:off x="6530505" y="1988840"/>
              <a:ext cx="576048" cy="1872208"/>
              <a:chOff x="6516216" y="1988840"/>
              <a:chExt cx="576048" cy="1872208"/>
            </a:xfrm>
          </p:grpSpPr>
          <p:sp>
            <p:nvSpPr>
              <p:cNvPr id="539" name="Rectangle 313"/>
              <p:cNvSpPr>
                <a:spLocks noChangeArrowheads="1"/>
              </p:cNvSpPr>
              <p:nvPr/>
            </p:nvSpPr>
            <p:spPr bwMode="auto">
              <a:xfrm>
                <a:off x="6948264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0" name="Rectangle 313"/>
              <p:cNvSpPr>
                <a:spLocks noChangeArrowheads="1"/>
              </p:cNvSpPr>
              <p:nvPr/>
            </p:nvSpPr>
            <p:spPr bwMode="auto">
              <a:xfrm>
                <a:off x="6516216" y="1988840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1" name="Rectangle 313"/>
              <p:cNvSpPr>
                <a:spLocks noChangeArrowheads="1"/>
              </p:cNvSpPr>
              <p:nvPr/>
            </p:nvSpPr>
            <p:spPr bwMode="auto">
              <a:xfrm>
                <a:off x="6948264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542" name="Rectangle 313"/>
              <p:cNvSpPr>
                <a:spLocks noChangeArrowheads="1"/>
              </p:cNvSpPr>
              <p:nvPr/>
            </p:nvSpPr>
            <p:spPr bwMode="auto">
              <a:xfrm>
                <a:off x="6516216" y="3429048"/>
                <a:ext cx="144000" cy="432000"/>
              </a:xfrm>
              <a:prstGeom prst="rect">
                <a:avLst/>
              </a:prstGeom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 w="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70" name="Wał_H"/>
          <p:cNvGrpSpPr/>
          <p:nvPr/>
        </p:nvGrpSpPr>
        <p:grpSpPr>
          <a:xfrm>
            <a:off x="6468476" y="2384883"/>
            <a:ext cx="1202983" cy="1189589"/>
            <a:chOff x="6278477" y="2384884"/>
            <a:chExt cx="1080000" cy="1080000"/>
          </a:xfrm>
        </p:grpSpPr>
        <p:sp>
          <p:nvSpPr>
            <p:cNvPr id="311" name="Wał"/>
            <p:cNvSpPr>
              <a:spLocks noChangeAspect="1" noChangeArrowheads="1"/>
            </p:cNvSpPr>
            <p:nvPr/>
          </p:nvSpPr>
          <p:spPr bwMode="auto">
            <a:xfrm>
              <a:off x="6278477" y="2384884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563" name="Elipsa 562"/>
            <p:cNvSpPr/>
            <p:nvPr/>
          </p:nvSpPr>
          <p:spPr>
            <a:xfrm>
              <a:off x="6768244" y="2852944"/>
              <a:ext cx="72000" cy="720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" name="Zas_Wzb_H"/>
          <p:cNvGrpSpPr/>
          <p:nvPr/>
        </p:nvGrpSpPr>
        <p:grpSpPr>
          <a:xfrm>
            <a:off x="6418184" y="2156859"/>
            <a:ext cx="2679944" cy="1260392"/>
            <a:chOff x="6228184" y="2156859"/>
            <a:chExt cx="2679944" cy="1260392"/>
          </a:xfrm>
        </p:grpSpPr>
        <p:sp>
          <p:nvSpPr>
            <p:cNvPr id="265" name="Txt_-"/>
            <p:cNvSpPr txBox="1">
              <a:spLocks noChangeArrowheads="1"/>
            </p:cNvSpPr>
            <p:nvPr/>
          </p:nvSpPr>
          <p:spPr bwMode="auto">
            <a:xfrm>
              <a:off x="8774539" y="314025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dirty="0" smtClean="0">
                  <a:solidFill>
                    <a:srgbClr val="C00000"/>
                  </a:solidFill>
                  <a:latin typeface="Arial" pitchFamily="34" charset="0"/>
                </a:rPr>
                <a:t>_</a:t>
              </a:r>
              <a:endParaRPr kumimoji="0" lang="pl-PL" altLang="pl-PL" sz="18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266" name="Txt_+"/>
            <p:cNvSpPr txBox="1">
              <a:spLocks noChangeArrowheads="1"/>
            </p:cNvSpPr>
            <p:nvPr/>
          </p:nvSpPr>
          <p:spPr bwMode="auto">
            <a:xfrm>
              <a:off x="8773476" y="2156859"/>
              <a:ext cx="1346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dirty="0">
                  <a:solidFill>
                    <a:srgbClr val="C00000"/>
                  </a:solidFill>
                  <a:latin typeface="Arial" pitchFamily="34" charset="0"/>
                </a:rPr>
                <a:t>+</a:t>
              </a:r>
            </a:p>
          </p:txBody>
        </p:sp>
        <p:grpSp>
          <p:nvGrpSpPr>
            <p:cNvPr id="571" name="Zas_Wzb_H"/>
            <p:cNvGrpSpPr/>
            <p:nvPr/>
          </p:nvGrpSpPr>
          <p:grpSpPr>
            <a:xfrm>
              <a:off x="6228184" y="2420888"/>
              <a:ext cx="2628100" cy="900100"/>
              <a:chOff x="6228184" y="2420888"/>
              <a:chExt cx="2628100" cy="900100"/>
            </a:xfrm>
          </p:grpSpPr>
          <p:cxnSp>
            <p:nvCxnSpPr>
              <p:cNvPr id="560" name="Łącznik prostoliniowy 559"/>
              <p:cNvCxnSpPr/>
              <p:nvPr/>
            </p:nvCxnSpPr>
            <p:spPr>
              <a:xfrm>
                <a:off x="7128284" y="2420888"/>
                <a:ext cx="17280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Łącznik prostoliniowy 561"/>
              <p:cNvCxnSpPr/>
              <p:nvPr/>
            </p:nvCxnSpPr>
            <p:spPr>
              <a:xfrm>
                <a:off x="6228184" y="3320988"/>
                <a:ext cx="26280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4" name="Tytuł_Hydr"/>
          <p:cNvSpPr txBox="1">
            <a:spLocks noChangeArrowheads="1"/>
          </p:cNvSpPr>
          <p:nvPr/>
        </p:nvSpPr>
        <p:spPr bwMode="auto">
          <a:xfrm>
            <a:off x="6203853" y="80628"/>
            <a:ext cx="1343316" cy="2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5711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Hydrogenerator</a:t>
            </a:r>
            <a:endParaRPr kumimoji="1" lang="pl-PL" sz="1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StrMagn_Turb"/>
          <p:cNvGrpSpPr/>
          <p:nvPr/>
        </p:nvGrpSpPr>
        <p:grpSpPr>
          <a:xfrm>
            <a:off x="1256088" y="1837363"/>
            <a:ext cx="3041650" cy="2244437"/>
            <a:chOff x="1256088" y="1837363"/>
            <a:chExt cx="3041650" cy="2244437"/>
          </a:xfrm>
        </p:grpSpPr>
        <p:grpSp>
          <p:nvGrpSpPr>
            <p:cNvPr id="294" name="Str_Ust_P"/>
            <p:cNvGrpSpPr>
              <a:grpSpLocks/>
            </p:cNvGrpSpPr>
            <p:nvPr/>
          </p:nvGrpSpPr>
          <p:grpSpPr bwMode="auto">
            <a:xfrm rot="-1560000">
              <a:off x="2591175" y="1837363"/>
              <a:ext cx="1706563" cy="2193925"/>
              <a:chOff x="6290" y="6224"/>
              <a:chExt cx="2689" cy="3453"/>
            </a:xfrm>
          </p:grpSpPr>
          <p:sp>
            <p:nvSpPr>
              <p:cNvPr id="295" name="Freeform 261"/>
              <p:cNvSpPr>
                <a:spLocks/>
              </p:cNvSpPr>
              <p:nvPr/>
            </p:nvSpPr>
            <p:spPr bwMode="auto">
              <a:xfrm rot="10800000">
                <a:off x="6290" y="6224"/>
                <a:ext cx="2689" cy="3453"/>
              </a:xfrm>
              <a:custGeom>
                <a:avLst/>
                <a:gdLst>
                  <a:gd name="T0" fmla="*/ 179 w 2689"/>
                  <a:gd name="T1" fmla="*/ 1327 h 3453"/>
                  <a:gd name="T2" fmla="*/ 86 w 2689"/>
                  <a:gd name="T3" fmla="*/ 1578 h 3453"/>
                  <a:gd name="T4" fmla="*/ 29 w 2689"/>
                  <a:gd name="T5" fmla="*/ 1815 h 3453"/>
                  <a:gd name="T6" fmla="*/ 6 w 2689"/>
                  <a:gd name="T7" fmla="*/ 2047 h 3453"/>
                  <a:gd name="T8" fmla="*/ 6 w 2689"/>
                  <a:gd name="T9" fmla="*/ 2340 h 3453"/>
                  <a:gd name="T10" fmla="*/ 45 w 2689"/>
                  <a:gd name="T11" fmla="*/ 2630 h 3453"/>
                  <a:gd name="T12" fmla="*/ 134 w 2689"/>
                  <a:gd name="T13" fmla="*/ 2932 h 3453"/>
                  <a:gd name="T14" fmla="*/ 224 w 2689"/>
                  <a:gd name="T15" fmla="*/ 3105 h 3453"/>
                  <a:gd name="T16" fmla="*/ 389 w 2689"/>
                  <a:gd name="T17" fmla="*/ 3300 h 3453"/>
                  <a:gd name="T18" fmla="*/ 606 w 2689"/>
                  <a:gd name="T19" fmla="*/ 3427 h 3453"/>
                  <a:gd name="T20" fmla="*/ 801 w 2689"/>
                  <a:gd name="T21" fmla="*/ 3450 h 3453"/>
                  <a:gd name="T22" fmla="*/ 1034 w 2689"/>
                  <a:gd name="T23" fmla="*/ 3412 h 3453"/>
                  <a:gd name="T24" fmla="*/ 1401 w 2689"/>
                  <a:gd name="T25" fmla="*/ 3240 h 3453"/>
                  <a:gd name="T26" fmla="*/ 1731 w 2689"/>
                  <a:gd name="T27" fmla="*/ 2902 h 3453"/>
                  <a:gd name="T28" fmla="*/ 2174 w 2689"/>
                  <a:gd name="T29" fmla="*/ 2122 h 3453"/>
                  <a:gd name="T30" fmla="*/ 2334 w 2689"/>
                  <a:gd name="T31" fmla="*/ 1780 h 3453"/>
                  <a:gd name="T32" fmla="*/ 2421 w 2689"/>
                  <a:gd name="T33" fmla="*/ 1590 h 3453"/>
                  <a:gd name="T34" fmla="*/ 2541 w 2689"/>
                  <a:gd name="T35" fmla="*/ 1290 h 3453"/>
                  <a:gd name="T36" fmla="*/ 2616 w 2689"/>
                  <a:gd name="T37" fmla="*/ 1012 h 3453"/>
                  <a:gd name="T38" fmla="*/ 2676 w 2689"/>
                  <a:gd name="T39" fmla="*/ 637 h 3453"/>
                  <a:gd name="T40" fmla="*/ 2654 w 2689"/>
                  <a:gd name="T41" fmla="*/ 367 h 3453"/>
                  <a:gd name="T42" fmla="*/ 2466 w 2689"/>
                  <a:gd name="T43" fmla="*/ 105 h 3453"/>
                  <a:gd name="T44" fmla="*/ 2076 w 2689"/>
                  <a:gd name="T45" fmla="*/ 7 h 3453"/>
                  <a:gd name="T46" fmla="*/ 1664 w 2689"/>
                  <a:gd name="T47" fmla="*/ 60 h 3453"/>
                  <a:gd name="T48" fmla="*/ 1274 w 2689"/>
                  <a:gd name="T49" fmla="*/ 202 h 3453"/>
                  <a:gd name="T50" fmla="*/ 869 w 2689"/>
                  <a:gd name="T51" fmla="*/ 472 h 3453"/>
                  <a:gd name="T52" fmla="*/ 569 w 2689"/>
                  <a:gd name="T53" fmla="*/ 750 h 3453"/>
                  <a:gd name="T54" fmla="*/ 329 w 2689"/>
                  <a:gd name="T55" fmla="*/ 1050 h 3453"/>
                  <a:gd name="T56" fmla="*/ 179 w 2689"/>
                  <a:gd name="T57" fmla="*/ 1327 h 34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89"/>
                  <a:gd name="T88" fmla="*/ 0 h 3453"/>
                  <a:gd name="T89" fmla="*/ 2689 w 2689"/>
                  <a:gd name="T90" fmla="*/ 3453 h 34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89" h="3453">
                    <a:moveTo>
                      <a:pt x="179" y="1327"/>
                    </a:moveTo>
                    <a:cubicBezTo>
                      <a:pt x="139" y="1415"/>
                      <a:pt x="111" y="1497"/>
                      <a:pt x="86" y="1578"/>
                    </a:cubicBezTo>
                    <a:cubicBezTo>
                      <a:pt x="61" y="1659"/>
                      <a:pt x="42" y="1737"/>
                      <a:pt x="29" y="1815"/>
                    </a:cubicBezTo>
                    <a:cubicBezTo>
                      <a:pt x="16" y="1893"/>
                      <a:pt x="10" y="1960"/>
                      <a:pt x="6" y="2047"/>
                    </a:cubicBezTo>
                    <a:cubicBezTo>
                      <a:pt x="2" y="2134"/>
                      <a:pt x="0" y="2243"/>
                      <a:pt x="6" y="2340"/>
                    </a:cubicBezTo>
                    <a:cubicBezTo>
                      <a:pt x="12" y="2437"/>
                      <a:pt x="24" y="2531"/>
                      <a:pt x="45" y="2630"/>
                    </a:cubicBezTo>
                    <a:cubicBezTo>
                      <a:pt x="66" y="2729"/>
                      <a:pt x="104" y="2853"/>
                      <a:pt x="134" y="2932"/>
                    </a:cubicBezTo>
                    <a:cubicBezTo>
                      <a:pt x="164" y="3011"/>
                      <a:pt x="182" y="3044"/>
                      <a:pt x="224" y="3105"/>
                    </a:cubicBezTo>
                    <a:cubicBezTo>
                      <a:pt x="266" y="3166"/>
                      <a:pt x="325" y="3246"/>
                      <a:pt x="389" y="3300"/>
                    </a:cubicBezTo>
                    <a:cubicBezTo>
                      <a:pt x="453" y="3354"/>
                      <a:pt x="537" y="3402"/>
                      <a:pt x="606" y="3427"/>
                    </a:cubicBezTo>
                    <a:cubicBezTo>
                      <a:pt x="675" y="3452"/>
                      <a:pt x="730" y="3453"/>
                      <a:pt x="801" y="3450"/>
                    </a:cubicBezTo>
                    <a:cubicBezTo>
                      <a:pt x="872" y="3447"/>
                      <a:pt x="934" y="3447"/>
                      <a:pt x="1034" y="3412"/>
                    </a:cubicBezTo>
                    <a:cubicBezTo>
                      <a:pt x="1134" y="3377"/>
                      <a:pt x="1285" y="3325"/>
                      <a:pt x="1401" y="3240"/>
                    </a:cubicBezTo>
                    <a:cubicBezTo>
                      <a:pt x="1517" y="3155"/>
                      <a:pt x="1602" y="3088"/>
                      <a:pt x="1731" y="2902"/>
                    </a:cubicBezTo>
                    <a:cubicBezTo>
                      <a:pt x="1860" y="2716"/>
                      <a:pt x="2074" y="2309"/>
                      <a:pt x="2174" y="2122"/>
                    </a:cubicBezTo>
                    <a:cubicBezTo>
                      <a:pt x="2274" y="1935"/>
                      <a:pt x="2293" y="1869"/>
                      <a:pt x="2334" y="1780"/>
                    </a:cubicBezTo>
                    <a:cubicBezTo>
                      <a:pt x="2375" y="1691"/>
                      <a:pt x="2387" y="1672"/>
                      <a:pt x="2421" y="1590"/>
                    </a:cubicBezTo>
                    <a:cubicBezTo>
                      <a:pt x="2455" y="1508"/>
                      <a:pt x="2509" y="1386"/>
                      <a:pt x="2541" y="1290"/>
                    </a:cubicBezTo>
                    <a:cubicBezTo>
                      <a:pt x="2573" y="1194"/>
                      <a:pt x="2594" y="1121"/>
                      <a:pt x="2616" y="1012"/>
                    </a:cubicBezTo>
                    <a:cubicBezTo>
                      <a:pt x="2638" y="903"/>
                      <a:pt x="2670" y="744"/>
                      <a:pt x="2676" y="637"/>
                    </a:cubicBezTo>
                    <a:cubicBezTo>
                      <a:pt x="2682" y="530"/>
                      <a:pt x="2689" y="456"/>
                      <a:pt x="2654" y="367"/>
                    </a:cubicBezTo>
                    <a:cubicBezTo>
                      <a:pt x="2619" y="278"/>
                      <a:pt x="2562" y="165"/>
                      <a:pt x="2466" y="105"/>
                    </a:cubicBezTo>
                    <a:cubicBezTo>
                      <a:pt x="2370" y="45"/>
                      <a:pt x="2210" y="14"/>
                      <a:pt x="2076" y="7"/>
                    </a:cubicBezTo>
                    <a:cubicBezTo>
                      <a:pt x="1942" y="0"/>
                      <a:pt x="1798" y="27"/>
                      <a:pt x="1664" y="60"/>
                    </a:cubicBezTo>
                    <a:cubicBezTo>
                      <a:pt x="1530" y="93"/>
                      <a:pt x="1406" y="133"/>
                      <a:pt x="1274" y="202"/>
                    </a:cubicBezTo>
                    <a:cubicBezTo>
                      <a:pt x="1142" y="271"/>
                      <a:pt x="986" y="381"/>
                      <a:pt x="869" y="472"/>
                    </a:cubicBezTo>
                    <a:cubicBezTo>
                      <a:pt x="752" y="563"/>
                      <a:pt x="659" y="654"/>
                      <a:pt x="569" y="750"/>
                    </a:cubicBezTo>
                    <a:cubicBezTo>
                      <a:pt x="479" y="846"/>
                      <a:pt x="394" y="954"/>
                      <a:pt x="329" y="1050"/>
                    </a:cubicBezTo>
                    <a:cubicBezTo>
                      <a:pt x="264" y="1146"/>
                      <a:pt x="218" y="1240"/>
                      <a:pt x="179" y="1327"/>
                    </a:cubicBezTo>
                    <a:close/>
                  </a:path>
                </a:pathLst>
              </a:custGeom>
              <a:noFill/>
              <a:ln w="222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96" name="AutoShape 260"/>
              <p:cNvCxnSpPr>
                <a:cxnSpLocks noChangeShapeType="1"/>
              </p:cNvCxnSpPr>
              <p:nvPr/>
            </p:nvCxnSpPr>
            <p:spPr bwMode="auto">
              <a:xfrm flipV="1">
                <a:off x="6808" y="7278"/>
                <a:ext cx="150" cy="265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" name="Str_Ust_L"/>
            <p:cNvGrpSpPr>
              <a:grpSpLocks/>
            </p:cNvGrpSpPr>
            <p:nvPr/>
          </p:nvGrpSpPr>
          <p:grpSpPr bwMode="auto">
            <a:xfrm rot="-1560000">
              <a:off x="1256088" y="1878350"/>
              <a:ext cx="1706562" cy="2203450"/>
              <a:chOff x="4187" y="5165"/>
              <a:chExt cx="2689" cy="3470"/>
            </a:xfrm>
          </p:grpSpPr>
          <p:sp>
            <p:nvSpPr>
              <p:cNvPr id="298" name="Freeform 258"/>
              <p:cNvSpPr>
                <a:spLocks/>
              </p:cNvSpPr>
              <p:nvPr/>
            </p:nvSpPr>
            <p:spPr bwMode="auto">
              <a:xfrm>
                <a:off x="4187" y="5165"/>
                <a:ext cx="2689" cy="3470"/>
              </a:xfrm>
              <a:custGeom>
                <a:avLst/>
                <a:gdLst>
                  <a:gd name="T0" fmla="*/ 179 w 2689"/>
                  <a:gd name="T1" fmla="*/ 1344 h 3470"/>
                  <a:gd name="T2" fmla="*/ 86 w 2689"/>
                  <a:gd name="T3" fmla="*/ 1595 h 3470"/>
                  <a:gd name="T4" fmla="*/ 29 w 2689"/>
                  <a:gd name="T5" fmla="*/ 1832 h 3470"/>
                  <a:gd name="T6" fmla="*/ 6 w 2689"/>
                  <a:gd name="T7" fmla="*/ 2064 h 3470"/>
                  <a:gd name="T8" fmla="*/ 6 w 2689"/>
                  <a:gd name="T9" fmla="*/ 2357 h 3470"/>
                  <a:gd name="T10" fmla="*/ 45 w 2689"/>
                  <a:gd name="T11" fmla="*/ 2647 h 3470"/>
                  <a:gd name="T12" fmla="*/ 134 w 2689"/>
                  <a:gd name="T13" fmla="*/ 2949 h 3470"/>
                  <a:gd name="T14" fmla="*/ 224 w 2689"/>
                  <a:gd name="T15" fmla="*/ 3122 h 3470"/>
                  <a:gd name="T16" fmla="*/ 389 w 2689"/>
                  <a:gd name="T17" fmla="*/ 3317 h 3470"/>
                  <a:gd name="T18" fmla="*/ 606 w 2689"/>
                  <a:gd name="T19" fmla="*/ 3444 h 3470"/>
                  <a:gd name="T20" fmla="*/ 801 w 2689"/>
                  <a:gd name="T21" fmla="*/ 3467 h 3470"/>
                  <a:gd name="T22" fmla="*/ 1034 w 2689"/>
                  <a:gd name="T23" fmla="*/ 3429 h 3470"/>
                  <a:gd name="T24" fmla="*/ 1401 w 2689"/>
                  <a:gd name="T25" fmla="*/ 3257 h 3470"/>
                  <a:gd name="T26" fmla="*/ 1731 w 2689"/>
                  <a:gd name="T27" fmla="*/ 2919 h 3470"/>
                  <a:gd name="T28" fmla="*/ 2174 w 2689"/>
                  <a:gd name="T29" fmla="*/ 2139 h 3470"/>
                  <a:gd name="T30" fmla="*/ 2334 w 2689"/>
                  <a:gd name="T31" fmla="*/ 1797 h 3470"/>
                  <a:gd name="T32" fmla="*/ 2421 w 2689"/>
                  <a:gd name="T33" fmla="*/ 1607 h 3470"/>
                  <a:gd name="T34" fmla="*/ 2541 w 2689"/>
                  <a:gd name="T35" fmla="*/ 1307 h 3470"/>
                  <a:gd name="T36" fmla="*/ 2616 w 2689"/>
                  <a:gd name="T37" fmla="*/ 1029 h 3470"/>
                  <a:gd name="T38" fmla="*/ 2676 w 2689"/>
                  <a:gd name="T39" fmla="*/ 654 h 3470"/>
                  <a:gd name="T40" fmla="*/ 2654 w 2689"/>
                  <a:gd name="T41" fmla="*/ 384 h 3470"/>
                  <a:gd name="T42" fmla="*/ 2466 w 2689"/>
                  <a:gd name="T43" fmla="*/ 122 h 3470"/>
                  <a:gd name="T44" fmla="*/ 2071 w 2689"/>
                  <a:gd name="T45" fmla="*/ 12 h 3470"/>
                  <a:gd name="T46" fmla="*/ 1665 w 2689"/>
                  <a:gd name="T47" fmla="*/ 48 h 3470"/>
                  <a:gd name="T48" fmla="*/ 1280 w 2689"/>
                  <a:gd name="T49" fmla="*/ 190 h 3470"/>
                  <a:gd name="T50" fmla="*/ 852 w 2689"/>
                  <a:gd name="T51" fmla="*/ 454 h 3470"/>
                  <a:gd name="T52" fmla="*/ 553 w 2689"/>
                  <a:gd name="T53" fmla="*/ 732 h 3470"/>
                  <a:gd name="T54" fmla="*/ 311 w 2689"/>
                  <a:gd name="T55" fmla="*/ 1067 h 3470"/>
                  <a:gd name="T56" fmla="*/ 179 w 2689"/>
                  <a:gd name="T57" fmla="*/ 1344 h 34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89"/>
                  <a:gd name="T88" fmla="*/ 0 h 3470"/>
                  <a:gd name="T89" fmla="*/ 2689 w 2689"/>
                  <a:gd name="T90" fmla="*/ 3470 h 34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89" h="3470">
                    <a:moveTo>
                      <a:pt x="179" y="1344"/>
                    </a:moveTo>
                    <a:cubicBezTo>
                      <a:pt x="139" y="1432"/>
                      <a:pt x="111" y="1514"/>
                      <a:pt x="86" y="1595"/>
                    </a:cubicBezTo>
                    <a:cubicBezTo>
                      <a:pt x="61" y="1676"/>
                      <a:pt x="42" y="1754"/>
                      <a:pt x="29" y="1832"/>
                    </a:cubicBezTo>
                    <a:cubicBezTo>
                      <a:pt x="16" y="1910"/>
                      <a:pt x="10" y="1977"/>
                      <a:pt x="6" y="2064"/>
                    </a:cubicBezTo>
                    <a:cubicBezTo>
                      <a:pt x="2" y="2151"/>
                      <a:pt x="0" y="2260"/>
                      <a:pt x="6" y="2357"/>
                    </a:cubicBezTo>
                    <a:cubicBezTo>
                      <a:pt x="12" y="2454"/>
                      <a:pt x="24" y="2548"/>
                      <a:pt x="45" y="2647"/>
                    </a:cubicBezTo>
                    <a:cubicBezTo>
                      <a:pt x="66" y="2746"/>
                      <a:pt x="104" y="2870"/>
                      <a:pt x="134" y="2949"/>
                    </a:cubicBezTo>
                    <a:cubicBezTo>
                      <a:pt x="164" y="3028"/>
                      <a:pt x="182" y="3061"/>
                      <a:pt x="224" y="3122"/>
                    </a:cubicBezTo>
                    <a:cubicBezTo>
                      <a:pt x="266" y="3183"/>
                      <a:pt x="325" y="3263"/>
                      <a:pt x="389" y="3317"/>
                    </a:cubicBezTo>
                    <a:cubicBezTo>
                      <a:pt x="453" y="3371"/>
                      <a:pt x="537" y="3419"/>
                      <a:pt x="606" y="3444"/>
                    </a:cubicBezTo>
                    <a:cubicBezTo>
                      <a:pt x="675" y="3469"/>
                      <a:pt x="730" y="3470"/>
                      <a:pt x="801" y="3467"/>
                    </a:cubicBezTo>
                    <a:cubicBezTo>
                      <a:pt x="872" y="3464"/>
                      <a:pt x="934" y="3464"/>
                      <a:pt x="1034" y="3429"/>
                    </a:cubicBezTo>
                    <a:cubicBezTo>
                      <a:pt x="1134" y="3394"/>
                      <a:pt x="1285" y="3342"/>
                      <a:pt x="1401" y="3257"/>
                    </a:cubicBezTo>
                    <a:cubicBezTo>
                      <a:pt x="1517" y="3172"/>
                      <a:pt x="1602" y="3105"/>
                      <a:pt x="1731" y="2919"/>
                    </a:cubicBezTo>
                    <a:cubicBezTo>
                      <a:pt x="1860" y="2733"/>
                      <a:pt x="2074" y="2326"/>
                      <a:pt x="2174" y="2139"/>
                    </a:cubicBezTo>
                    <a:cubicBezTo>
                      <a:pt x="2274" y="1952"/>
                      <a:pt x="2293" y="1886"/>
                      <a:pt x="2334" y="1797"/>
                    </a:cubicBezTo>
                    <a:cubicBezTo>
                      <a:pt x="2375" y="1708"/>
                      <a:pt x="2387" y="1689"/>
                      <a:pt x="2421" y="1607"/>
                    </a:cubicBezTo>
                    <a:cubicBezTo>
                      <a:pt x="2455" y="1525"/>
                      <a:pt x="2509" y="1403"/>
                      <a:pt x="2541" y="1307"/>
                    </a:cubicBezTo>
                    <a:cubicBezTo>
                      <a:pt x="2573" y="1211"/>
                      <a:pt x="2594" y="1138"/>
                      <a:pt x="2616" y="1029"/>
                    </a:cubicBezTo>
                    <a:cubicBezTo>
                      <a:pt x="2638" y="920"/>
                      <a:pt x="2670" y="761"/>
                      <a:pt x="2676" y="654"/>
                    </a:cubicBezTo>
                    <a:cubicBezTo>
                      <a:pt x="2682" y="547"/>
                      <a:pt x="2689" y="473"/>
                      <a:pt x="2654" y="384"/>
                    </a:cubicBezTo>
                    <a:cubicBezTo>
                      <a:pt x="2619" y="295"/>
                      <a:pt x="2563" y="184"/>
                      <a:pt x="2466" y="122"/>
                    </a:cubicBezTo>
                    <a:cubicBezTo>
                      <a:pt x="2369" y="60"/>
                      <a:pt x="2204" y="24"/>
                      <a:pt x="2071" y="12"/>
                    </a:cubicBezTo>
                    <a:cubicBezTo>
                      <a:pt x="1938" y="0"/>
                      <a:pt x="1797" y="18"/>
                      <a:pt x="1665" y="48"/>
                    </a:cubicBezTo>
                    <a:cubicBezTo>
                      <a:pt x="1533" y="78"/>
                      <a:pt x="1415" y="122"/>
                      <a:pt x="1280" y="190"/>
                    </a:cubicBezTo>
                    <a:cubicBezTo>
                      <a:pt x="1145" y="258"/>
                      <a:pt x="973" y="364"/>
                      <a:pt x="852" y="454"/>
                    </a:cubicBezTo>
                    <a:cubicBezTo>
                      <a:pt x="731" y="544"/>
                      <a:pt x="643" y="630"/>
                      <a:pt x="553" y="732"/>
                    </a:cubicBezTo>
                    <a:cubicBezTo>
                      <a:pt x="463" y="834"/>
                      <a:pt x="373" y="965"/>
                      <a:pt x="311" y="1067"/>
                    </a:cubicBezTo>
                    <a:cubicBezTo>
                      <a:pt x="249" y="1169"/>
                      <a:pt x="206" y="1286"/>
                      <a:pt x="179" y="1344"/>
                    </a:cubicBezTo>
                    <a:close/>
                  </a:path>
                </a:pathLst>
              </a:custGeom>
              <a:noFill/>
              <a:ln w="222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99" name="AutoShape 257"/>
              <p:cNvCxnSpPr>
                <a:cxnSpLocks noChangeShapeType="1"/>
              </p:cNvCxnSpPr>
              <p:nvPr/>
            </p:nvCxnSpPr>
            <p:spPr bwMode="auto">
              <a:xfrm flipV="1">
                <a:off x="6407" y="6968"/>
                <a:ext cx="127" cy="254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3" name="StrMagn_Hydr"/>
          <p:cNvGrpSpPr/>
          <p:nvPr/>
        </p:nvGrpSpPr>
        <p:grpSpPr>
          <a:xfrm>
            <a:off x="5670097" y="1585961"/>
            <a:ext cx="2658006" cy="2661597"/>
            <a:chOff x="5670097" y="1585961"/>
            <a:chExt cx="2658006" cy="2661597"/>
          </a:xfrm>
        </p:grpSpPr>
        <p:grpSp>
          <p:nvGrpSpPr>
            <p:cNvPr id="17" name="Grupa 16"/>
            <p:cNvGrpSpPr/>
            <p:nvPr/>
          </p:nvGrpSpPr>
          <p:grpSpPr>
            <a:xfrm>
              <a:off x="6974221" y="1585961"/>
              <a:ext cx="881587" cy="1045915"/>
              <a:chOff x="6974221" y="1585961"/>
              <a:chExt cx="881587" cy="1045915"/>
            </a:xfrm>
          </p:grpSpPr>
          <p:sp>
            <p:nvSpPr>
              <p:cNvPr id="300" name="Dowolny kształt 299"/>
              <p:cNvSpPr/>
              <p:nvPr/>
            </p:nvSpPr>
            <p:spPr bwMode="auto">
              <a:xfrm>
                <a:off x="6991830" y="1585961"/>
                <a:ext cx="863978" cy="1045915"/>
              </a:xfrm>
              <a:custGeom>
                <a:avLst/>
                <a:gdLst>
                  <a:gd name="connsiteX0" fmla="*/ 148422 w 863521"/>
                  <a:gd name="connsiteY0" fmla="*/ 1014569 h 1042319"/>
                  <a:gd name="connsiteX1" fmla="*/ 305497 w 863521"/>
                  <a:gd name="connsiteY1" fmla="*/ 1037008 h 1042319"/>
                  <a:gd name="connsiteX2" fmla="*/ 524280 w 863521"/>
                  <a:gd name="connsiteY2" fmla="*/ 907982 h 1042319"/>
                  <a:gd name="connsiteX3" fmla="*/ 771112 w 863521"/>
                  <a:gd name="connsiteY3" fmla="*/ 621882 h 1042319"/>
                  <a:gd name="connsiteX4" fmla="*/ 860869 w 863521"/>
                  <a:gd name="connsiteY4" fmla="*/ 425538 h 1042319"/>
                  <a:gd name="connsiteX5" fmla="*/ 821600 w 863521"/>
                  <a:gd name="connsiteY5" fmla="*/ 240414 h 1042319"/>
                  <a:gd name="connsiteX6" fmla="*/ 642086 w 863521"/>
                  <a:gd name="connsiteY6" fmla="*/ 100169 h 1042319"/>
                  <a:gd name="connsiteX7" fmla="*/ 400864 w 863521"/>
                  <a:gd name="connsiteY7" fmla="*/ 16022 h 1042319"/>
                  <a:gd name="connsiteX8" fmla="*/ 182081 w 863521"/>
                  <a:gd name="connsiteY8" fmla="*/ 10412 h 1042319"/>
                  <a:gd name="connsiteX9" fmla="*/ 69885 w 863521"/>
                  <a:gd name="connsiteY9" fmla="*/ 128218 h 1042319"/>
                  <a:gd name="connsiteX10" fmla="*/ 19396 w 863521"/>
                  <a:gd name="connsiteY10" fmla="*/ 520905 h 1042319"/>
                  <a:gd name="connsiteX11" fmla="*/ 2567 w 863521"/>
                  <a:gd name="connsiteY11" fmla="*/ 840665 h 1042319"/>
                  <a:gd name="connsiteX12" fmla="*/ 69885 w 863521"/>
                  <a:gd name="connsiteY12" fmla="*/ 986520 h 1042319"/>
                  <a:gd name="connsiteX13" fmla="*/ 148422 w 863521"/>
                  <a:gd name="connsiteY13" fmla="*/ 1014569 h 1042319"/>
                  <a:gd name="connsiteX0" fmla="*/ 170862 w 863521"/>
                  <a:gd name="connsiteY0" fmla="*/ 1031399 h 1046568"/>
                  <a:gd name="connsiteX1" fmla="*/ 305497 w 863521"/>
                  <a:gd name="connsiteY1" fmla="*/ 1037008 h 1046568"/>
                  <a:gd name="connsiteX2" fmla="*/ 524280 w 863521"/>
                  <a:gd name="connsiteY2" fmla="*/ 907982 h 1046568"/>
                  <a:gd name="connsiteX3" fmla="*/ 771112 w 863521"/>
                  <a:gd name="connsiteY3" fmla="*/ 621882 h 1046568"/>
                  <a:gd name="connsiteX4" fmla="*/ 860869 w 863521"/>
                  <a:gd name="connsiteY4" fmla="*/ 425538 h 1046568"/>
                  <a:gd name="connsiteX5" fmla="*/ 821600 w 863521"/>
                  <a:gd name="connsiteY5" fmla="*/ 240414 h 1046568"/>
                  <a:gd name="connsiteX6" fmla="*/ 642086 w 863521"/>
                  <a:gd name="connsiteY6" fmla="*/ 100169 h 1046568"/>
                  <a:gd name="connsiteX7" fmla="*/ 400864 w 863521"/>
                  <a:gd name="connsiteY7" fmla="*/ 16022 h 1046568"/>
                  <a:gd name="connsiteX8" fmla="*/ 182081 w 863521"/>
                  <a:gd name="connsiteY8" fmla="*/ 10412 h 1046568"/>
                  <a:gd name="connsiteX9" fmla="*/ 69885 w 863521"/>
                  <a:gd name="connsiteY9" fmla="*/ 128218 h 1046568"/>
                  <a:gd name="connsiteX10" fmla="*/ 19396 w 863521"/>
                  <a:gd name="connsiteY10" fmla="*/ 520905 h 1046568"/>
                  <a:gd name="connsiteX11" fmla="*/ 2567 w 863521"/>
                  <a:gd name="connsiteY11" fmla="*/ 840665 h 1046568"/>
                  <a:gd name="connsiteX12" fmla="*/ 69885 w 863521"/>
                  <a:gd name="connsiteY12" fmla="*/ 986520 h 1046568"/>
                  <a:gd name="connsiteX13" fmla="*/ 170862 w 863521"/>
                  <a:gd name="connsiteY13" fmla="*/ 1031399 h 1046568"/>
                  <a:gd name="connsiteX0" fmla="*/ 176472 w 863521"/>
                  <a:gd name="connsiteY0" fmla="*/ 1048229 h 1054709"/>
                  <a:gd name="connsiteX1" fmla="*/ 305497 w 863521"/>
                  <a:gd name="connsiteY1" fmla="*/ 1037008 h 1054709"/>
                  <a:gd name="connsiteX2" fmla="*/ 524280 w 863521"/>
                  <a:gd name="connsiteY2" fmla="*/ 907982 h 1054709"/>
                  <a:gd name="connsiteX3" fmla="*/ 771112 w 863521"/>
                  <a:gd name="connsiteY3" fmla="*/ 621882 h 1054709"/>
                  <a:gd name="connsiteX4" fmla="*/ 860869 w 863521"/>
                  <a:gd name="connsiteY4" fmla="*/ 425538 h 1054709"/>
                  <a:gd name="connsiteX5" fmla="*/ 821600 w 863521"/>
                  <a:gd name="connsiteY5" fmla="*/ 240414 h 1054709"/>
                  <a:gd name="connsiteX6" fmla="*/ 642086 w 863521"/>
                  <a:gd name="connsiteY6" fmla="*/ 100169 h 1054709"/>
                  <a:gd name="connsiteX7" fmla="*/ 400864 w 863521"/>
                  <a:gd name="connsiteY7" fmla="*/ 16022 h 1054709"/>
                  <a:gd name="connsiteX8" fmla="*/ 182081 w 863521"/>
                  <a:gd name="connsiteY8" fmla="*/ 10412 h 1054709"/>
                  <a:gd name="connsiteX9" fmla="*/ 69885 w 863521"/>
                  <a:gd name="connsiteY9" fmla="*/ 128218 h 1054709"/>
                  <a:gd name="connsiteX10" fmla="*/ 19396 w 863521"/>
                  <a:gd name="connsiteY10" fmla="*/ 520905 h 1054709"/>
                  <a:gd name="connsiteX11" fmla="*/ 2567 w 863521"/>
                  <a:gd name="connsiteY11" fmla="*/ 840665 h 1054709"/>
                  <a:gd name="connsiteX12" fmla="*/ 69885 w 863521"/>
                  <a:gd name="connsiteY12" fmla="*/ 986520 h 1054709"/>
                  <a:gd name="connsiteX13" fmla="*/ 176472 w 863521"/>
                  <a:gd name="connsiteY13" fmla="*/ 1048229 h 1054709"/>
                  <a:gd name="connsiteX0" fmla="*/ 176472 w 863521"/>
                  <a:gd name="connsiteY0" fmla="*/ 1038930 h 1045410"/>
                  <a:gd name="connsiteX1" fmla="*/ 305497 w 863521"/>
                  <a:gd name="connsiteY1" fmla="*/ 1027709 h 1045410"/>
                  <a:gd name="connsiteX2" fmla="*/ 524280 w 863521"/>
                  <a:gd name="connsiteY2" fmla="*/ 898683 h 1045410"/>
                  <a:gd name="connsiteX3" fmla="*/ 771112 w 863521"/>
                  <a:gd name="connsiteY3" fmla="*/ 612583 h 1045410"/>
                  <a:gd name="connsiteX4" fmla="*/ 860869 w 863521"/>
                  <a:gd name="connsiteY4" fmla="*/ 416239 h 1045410"/>
                  <a:gd name="connsiteX5" fmla="*/ 821600 w 863521"/>
                  <a:gd name="connsiteY5" fmla="*/ 231115 h 1045410"/>
                  <a:gd name="connsiteX6" fmla="*/ 642086 w 863521"/>
                  <a:gd name="connsiteY6" fmla="*/ 90870 h 1045410"/>
                  <a:gd name="connsiteX7" fmla="*/ 400864 w 863521"/>
                  <a:gd name="connsiteY7" fmla="*/ 6723 h 1045410"/>
                  <a:gd name="connsiteX8" fmla="*/ 198910 w 863521"/>
                  <a:gd name="connsiteY8" fmla="*/ 17942 h 1045410"/>
                  <a:gd name="connsiteX9" fmla="*/ 69885 w 863521"/>
                  <a:gd name="connsiteY9" fmla="*/ 118919 h 1045410"/>
                  <a:gd name="connsiteX10" fmla="*/ 19396 w 863521"/>
                  <a:gd name="connsiteY10" fmla="*/ 511606 h 1045410"/>
                  <a:gd name="connsiteX11" fmla="*/ 2567 w 863521"/>
                  <a:gd name="connsiteY11" fmla="*/ 831366 h 1045410"/>
                  <a:gd name="connsiteX12" fmla="*/ 69885 w 863521"/>
                  <a:gd name="connsiteY12" fmla="*/ 977221 h 1045410"/>
                  <a:gd name="connsiteX13" fmla="*/ 176472 w 863521"/>
                  <a:gd name="connsiteY13" fmla="*/ 1038930 h 1045410"/>
                  <a:gd name="connsiteX0" fmla="*/ 176929 w 863978"/>
                  <a:gd name="connsiteY0" fmla="*/ 1039435 h 1045915"/>
                  <a:gd name="connsiteX1" fmla="*/ 305954 w 863978"/>
                  <a:gd name="connsiteY1" fmla="*/ 1028214 h 1045915"/>
                  <a:gd name="connsiteX2" fmla="*/ 524737 w 863978"/>
                  <a:gd name="connsiteY2" fmla="*/ 899188 h 1045915"/>
                  <a:gd name="connsiteX3" fmla="*/ 771569 w 863978"/>
                  <a:gd name="connsiteY3" fmla="*/ 613088 h 1045915"/>
                  <a:gd name="connsiteX4" fmla="*/ 861326 w 863978"/>
                  <a:gd name="connsiteY4" fmla="*/ 416744 h 1045915"/>
                  <a:gd name="connsiteX5" fmla="*/ 822057 w 863978"/>
                  <a:gd name="connsiteY5" fmla="*/ 231620 h 1045915"/>
                  <a:gd name="connsiteX6" fmla="*/ 642543 w 863978"/>
                  <a:gd name="connsiteY6" fmla="*/ 91375 h 1045915"/>
                  <a:gd name="connsiteX7" fmla="*/ 401321 w 863978"/>
                  <a:gd name="connsiteY7" fmla="*/ 7228 h 1045915"/>
                  <a:gd name="connsiteX8" fmla="*/ 199367 w 863978"/>
                  <a:gd name="connsiteY8" fmla="*/ 18447 h 1045915"/>
                  <a:gd name="connsiteX9" fmla="*/ 92781 w 863978"/>
                  <a:gd name="connsiteY9" fmla="*/ 130644 h 1045915"/>
                  <a:gd name="connsiteX10" fmla="*/ 19853 w 863978"/>
                  <a:gd name="connsiteY10" fmla="*/ 512111 h 1045915"/>
                  <a:gd name="connsiteX11" fmla="*/ 3024 w 863978"/>
                  <a:gd name="connsiteY11" fmla="*/ 831871 h 1045915"/>
                  <a:gd name="connsiteX12" fmla="*/ 70342 w 863978"/>
                  <a:gd name="connsiteY12" fmla="*/ 977726 h 1045915"/>
                  <a:gd name="connsiteX13" fmla="*/ 176929 w 863978"/>
                  <a:gd name="connsiteY13" fmla="*/ 1039435 h 104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3978" h="1045915">
                    <a:moveTo>
                      <a:pt x="176929" y="1039435"/>
                    </a:moveTo>
                    <a:cubicBezTo>
                      <a:pt x="216198" y="1047850"/>
                      <a:pt x="247986" y="1051589"/>
                      <a:pt x="305954" y="1028214"/>
                    </a:cubicBezTo>
                    <a:cubicBezTo>
                      <a:pt x="363922" y="1004840"/>
                      <a:pt x="447135" y="968376"/>
                      <a:pt x="524737" y="899188"/>
                    </a:cubicBezTo>
                    <a:cubicBezTo>
                      <a:pt x="602339" y="830000"/>
                      <a:pt x="715471" y="693495"/>
                      <a:pt x="771569" y="613088"/>
                    </a:cubicBezTo>
                    <a:cubicBezTo>
                      <a:pt x="827667" y="532681"/>
                      <a:pt x="852911" y="480322"/>
                      <a:pt x="861326" y="416744"/>
                    </a:cubicBezTo>
                    <a:cubicBezTo>
                      <a:pt x="869741" y="353166"/>
                      <a:pt x="858521" y="285848"/>
                      <a:pt x="822057" y="231620"/>
                    </a:cubicBezTo>
                    <a:cubicBezTo>
                      <a:pt x="785593" y="177392"/>
                      <a:pt x="712666" y="128774"/>
                      <a:pt x="642543" y="91375"/>
                    </a:cubicBezTo>
                    <a:cubicBezTo>
                      <a:pt x="572420" y="53976"/>
                      <a:pt x="475184" y="19383"/>
                      <a:pt x="401321" y="7228"/>
                    </a:cubicBezTo>
                    <a:cubicBezTo>
                      <a:pt x="327458" y="-4927"/>
                      <a:pt x="250790" y="-2122"/>
                      <a:pt x="199367" y="18447"/>
                    </a:cubicBezTo>
                    <a:cubicBezTo>
                      <a:pt x="147944" y="39016"/>
                      <a:pt x="122700" y="48367"/>
                      <a:pt x="92781" y="130644"/>
                    </a:cubicBezTo>
                    <a:cubicBezTo>
                      <a:pt x="62862" y="212921"/>
                      <a:pt x="34813" y="395240"/>
                      <a:pt x="19853" y="512111"/>
                    </a:cubicBezTo>
                    <a:cubicBezTo>
                      <a:pt x="4893" y="628982"/>
                      <a:pt x="-5391" y="754269"/>
                      <a:pt x="3024" y="831871"/>
                    </a:cubicBezTo>
                    <a:cubicBezTo>
                      <a:pt x="11439" y="909473"/>
                      <a:pt x="41358" y="943132"/>
                      <a:pt x="70342" y="977726"/>
                    </a:cubicBezTo>
                    <a:cubicBezTo>
                      <a:pt x="99326" y="1012320"/>
                      <a:pt x="137660" y="1031020"/>
                      <a:pt x="176929" y="1039435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01" name="AutoShape 257"/>
              <p:cNvCxnSpPr>
                <a:cxnSpLocks noChangeShapeType="1"/>
              </p:cNvCxnSpPr>
              <p:nvPr/>
            </p:nvCxnSpPr>
            <p:spPr bwMode="auto">
              <a:xfrm rot="20400000" flipV="1">
                <a:off x="6974221" y="2029978"/>
                <a:ext cx="80600" cy="16129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2" name="Grupa 301"/>
            <p:cNvGrpSpPr/>
            <p:nvPr/>
          </p:nvGrpSpPr>
          <p:grpSpPr>
            <a:xfrm rot="-5400000">
              <a:off x="5749618" y="2026448"/>
              <a:ext cx="886873" cy="1045915"/>
              <a:chOff x="6968935" y="1585961"/>
              <a:chExt cx="886873" cy="1045915"/>
            </a:xfrm>
          </p:grpSpPr>
          <p:sp>
            <p:nvSpPr>
              <p:cNvPr id="303" name="Dowolny kształt 302"/>
              <p:cNvSpPr/>
              <p:nvPr/>
            </p:nvSpPr>
            <p:spPr bwMode="auto">
              <a:xfrm>
                <a:off x="6991830" y="1585961"/>
                <a:ext cx="863978" cy="1045915"/>
              </a:xfrm>
              <a:custGeom>
                <a:avLst/>
                <a:gdLst>
                  <a:gd name="connsiteX0" fmla="*/ 148422 w 863521"/>
                  <a:gd name="connsiteY0" fmla="*/ 1014569 h 1042319"/>
                  <a:gd name="connsiteX1" fmla="*/ 305497 w 863521"/>
                  <a:gd name="connsiteY1" fmla="*/ 1037008 h 1042319"/>
                  <a:gd name="connsiteX2" fmla="*/ 524280 w 863521"/>
                  <a:gd name="connsiteY2" fmla="*/ 907982 h 1042319"/>
                  <a:gd name="connsiteX3" fmla="*/ 771112 w 863521"/>
                  <a:gd name="connsiteY3" fmla="*/ 621882 h 1042319"/>
                  <a:gd name="connsiteX4" fmla="*/ 860869 w 863521"/>
                  <a:gd name="connsiteY4" fmla="*/ 425538 h 1042319"/>
                  <a:gd name="connsiteX5" fmla="*/ 821600 w 863521"/>
                  <a:gd name="connsiteY5" fmla="*/ 240414 h 1042319"/>
                  <a:gd name="connsiteX6" fmla="*/ 642086 w 863521"/>
                  <a:gd name="connsiteY6" fmla="*/ 100169 h 1042319"/>
                  <a:gd name="connsiteX7" fmla="*/ 400864 w 863521"/>
                  <a:gd name="connsiteY7" fmla="*/ 16022 h 1042319"/>
                  <a:gd name="connsiteX8" fmla="*/ 182081 w 863521"/>
                  <a:gd name="connsiteY8" fmla="*/ 10412 h 1042319"/>
                  <a:gd name="connsiteX9" fmla="*/ 69885 w 863521"/>
                  <a:gd name="connsiteY9" fmla="*/ 128218 h 1042319"/>
                  <a:gd name="connsiteX10" fmla="*/ 19396 w 863521"/>
                  <a:gd name="connsiteY10" fmla="*/ 520905 h 1042319"/>
                  <a:gd name="connsiteX11" fmla="*/ 2567 w 863521"/>
                  <a:gd name="connsiteY11" fmla="*/ 840665 h 1042319"/>
                  <a:gd name="connsiteX12" fmla="*/ 69885 w 863521"/>
                  <a:gd name="connsiteY12" fmla="*/ 986520 h 1042319"/>
                  <a:gd name="connsiteX13" fmla="*/ 148422 w 863521"/>
                  <a:gd name="connsiteY13" fmla="*/ 1014569 h 1042319"/>
                  <a:gd name="connsiteX0" fmla="*/ 170862 w 863521"/>
                  <a:gd name="connsiteY0" fmla="*/ 1031399 h 1046568"/>
                  <a:gd name="connsiteX1" fmla="*/ 305497 w 863521"/>
                  <a:gd name="connsiteY1" fmla="*/ 1037008 h 1046568"/>
                  <a:gd name="connsiteX2" fmla="*/ 524280 w 863521"/>
                  <a:gd name="connsiteY2" fmla="*/ 907982 h 1046568"/>
                  <a:gd name="connsiteX3" fmla="*/ 771112 w 863521"/>
                  <a:gd name="connsiteY3" fmla="*/ 621882 h 1046568"/>
                  <a:gd name="connsiteX4" fmla="*/ 860869 w 863521"/>
                  <a:gd name="connsiteY4" fmla="*/ 425538 h 1046568"/>
                  <a:gd name="connsiteX5" fmla="*/ 821600 w 863521"/>
                  <a:gd name="connsiteY5" fmla="*/ 240414 h 1046568"/>
                  <a:gd name="connsiteX6" fmla="*/ 642086 w 863521"/>
                  <a:gd name="connsiteY6" fmla="*/ 100169 h 1046568"/>
                  <a:gd name="connsiteX7" fmla="*/ 400864 w 863521"/>
                  <a:gd name="connsiteY7" fmla="*/ 16022 h 1046568"/>
                  <a:gd name="connsiteX8" fmla="*/ 182081 w 863521"/>
                  <a:gd name="connsiteY8" fmla="*/ 10412 h 1046568"/>
                  <a:gd name="connsiteX9" fmla="*/ 69885 w 863521"/>
                  <a:gd name="connsiteY9" fmla="*/ 128218 h 1046568"/>
                  <a:gd name="connsiteX10" fmla="*/ 19396 w 863521"/>
                  <a:gd name="connsiteY10" fmla="*/ 520905 h 1046568"/>
                  <a:gd name="connsiteX11" fmla="*/ 2567 w 863521"/>
                  <a:gd name="connsiteY11" fmla="*/ 840665 h 1046568"/>
                  <a:gd name="connsiteX12" fmla="*/ 69885 w 863521"/>
                  <a:gd name="connsiteY12" fmla="*/ 986520 h 1046568"/>
                  <a:gd name="connsiteX13" fmla="*/ 170862 w 863521"/>
                  <a:gd name="connsiteY13" fmla="*/ 1031399 h 1046568"/>
                  <a:gd name="connsiteX0" fmla="*/ 176472 w 863521"/>
                  <a:gd name="connsiteY0" fmla="*/ 1048229 h 1054709"/>
                  <a:gd name="connsiteX1" fmla="*/ 305497 w 863521"/>
                  <a:gd name="connsiteY1" fmla="*/ 1037008 h 1054709"/>
                  <a:gd name="connsiteX2" fmla="*/ 524280 w 863521"/>
                  <a:gd name="connsiteY2" fmla="*/ 907982 h 1054709"/>
                  <a:gd name="connsiteX3" fmla="*/ 771112 w 863521"/>
                  <a:gd name="connsiteY3" fmla="*/ 621882 h 1054709"/>
                  <a:gd name="connsiteX4" fmla="*/ 860869 w 863521"/>
                  <a:gd name="connsiteY4" fmla="*/ 425538 h 1054709"/>
                  <a:gd name="connsiteX5" fmla="*/ 821600 w 863521"/>
                  <a:gd name="connsiteY5" fmla="*/ 240414 h 1054709"/>
                  <a:gd name="connsiteX6" fmla="*/ 642086 w 863521"/>
                  <a:gd name="connsiteY6" fmla="*/ 100169 h 1054709"/>
                  <a:gd name="connsiteX7" fmla="*/ 400864 w 863521"/>
                  <a:gd name="connsiteY7" fmla="*/ 16022 h 1054709"/>
                  <a:gd name="connsiteX8" fmla="*/ 182081 w 863521"/>
                  <a:gd name="connsiteY8" fmla="*/ 10412 h 1054709"/>
                  <a:gd name="connsiteX9" fmla="*/ 69885 w 863521"/>
                  <a:gd name="connsiteY9" fmla="*/ 128218 h 1054709"/>
                  <a:gd name="connsiteX10" fmla="*/ 19396 w 863521"/>
                  <a:gd name="connsiteY10" fmla="*/ 520905 h 1054709"/>
                  <a:gd name="connsiteX11" fmla="*/ 2567 w 863521"/>
                  <a:gd name="connsiteY11" fmla="*/ 840665 h 1054709"/>
                  <a:gd name="connsiteX12" fmla="*/ 69885 w 863521"/>
                  <a:gd name="connsiteY12" fmla="*/ 986520 h 1054709"/>
                  <a:gd name="connsiteX13" fmla="*/ 176472 w 863521"/>
                  <a:gd name="connsiteY13" fmla="*/ 1048229 h 1054709"/>
                  <a:gd name="connsiteX0" fmla="*/ 176472 w 863521"/>
                  <a:gd name="connsiteY0" fmla="*/ 1038930 h 1045410"/>
                  <a:gd name="connsiteX1" fmla="*/ 305497 w 863521"/>
                  <a:gd name="connsiteY1" fmla="*/ 1027709 h 1045410"/>
                  <a:gd name="connsiteX2" fmla="*/ 524280 w 863521"/>
                  <a:gd name="connsiteY2" fmla="*/ 898683 h 1045410"/>
                  <a:gd name="connsiteX3" fmla="*/ 771112 w 863521"/>
                  <a:gd name="connsiteY3" fmla="*/ 612583 h 1045410"/>
                  <a:gd name="connsiteX4" fmla="*/ 860869 w 863521"/>
                  <a:gd name="connsiteY4" fmla="*/ 416239 h 1045410"/>
                  <a:gd name="connsiteX5" fmla="*/ 821600 w 863521"/>
                  <a:gd name="connsiteY5" fmla="*/ 231115 h 1045410"/>
                  <a:gd name="connsiteX6" fmla="*/ 642086 w 863521"/>
                  <a:gd name="connsiteY6" fmla="*/ 90870 h 1045410"/>
                  <a:gd name="connsiteX7" fmla="*/ 400864 w 863521"/>
                  <a:gd name="connsiteY7" fmla="*/ 6723 h 1045410"/>
                  <a:gd name="connsiteX8" fmla="*/ 198910 w 863521"/>
                  <a:gd name="connsiteY8" fmla="*/ 17942 h 1045410"/>
                  <a:gd name="connsiteX9" fmla="*/ 69885 w 863521"/>
                  <a:gd name="connsiteY9" fmla="*/ 118919 h 1045410"/>
                  <a:gd name="connsiteX10" fmla="*/ 19396 w 863521"/>
                  <a:gd name="connsiteY10" fmla="*/ 511606 h 1045410"/>
                  <a:gd name="connsiteX11" fmla="*/ 2567 w 863521"/>
                  <a:gd name="connsiteY11" fmla="*/ 831366 h 1045410"/>
                  <a:gd name="connsiteX12" fmla="*/ 69885 w 863521"/>
                  <a:gd name="connsiteY12" fmla="*/ 977221 h 1045410"/>
                  <a:gd name="connsiteX13" fmla="*/ 176472 w 863521"/>
                  <a:gd name="connsiteY13" fmla="*/ 1038930 h 1045410"/>
                  <a:gd name="connsiteX0" fmla="*/ 176929 w 863978"/>
                  <a:gd name="connsiteY0" fmla="*/ 1039435 h 1045915"/>
                  <a:gd name="connsiteX1" fmla="*/ 305954 w 863978"/>
                  <a:gd name="connsiteY1" fmla="*/ 1028214 h 1045915"/>
                  <a:gd name="connsiteX2" fmla="*/ 524737 w 863978"/>
                  <a:gd name="connsiteY2" fmla="*/ 899188 h 1045915"/>
                  <a:gd name="connsiteX3" fmla="*/ 771569 w 863978"/>
                  <a:gd name="connsiteY3" fmla="*/ 613088 h 1045915"/>
                  <a:gd name="connsiteX4" fmla="*/ 861326 w 863978"/>
                  <a:gd name="connsiteY4" fmla="*/ 416744 h 1045915"/>
                  <a:gd name="connsiteX5" fmla="*/ 822057 w 863978"/>
                  <a:gd name="connsiteY5" fmla="*/ 231620 h 1045915"/>
                  <a:gd name="connsiteX6" fmla="*/ 642543 w 863978"/>
                  <a:gd name="connsiteY6" fmla="*/ 91375 h 1045915"/>
                  <a:gd name="connsiteX7" fmla="*/ 401321 w 863978"/>
                  <a:gd name="connsiteY7" fmla="*/ 7228 h 1045915"/>
                  <a:gd name="connsiteX8" fmla="*/ 199367 w 863978"/>
                  <a:gd name="connsiteY8" fmla="*/ 18447 h 1045915"/>
                  <a:gd name="connsiteX9" fmla="*/ 92781 w 863978"/>
                  <a:gd name="connsiteY9" fmla="*/ 130644 h 1045915"/>
                  <a:gd name="connsiteX10" fmla="*/ 19853 w 863978"/>
                  <a:gd name="connsiteY10" fmla="*/ 512111 h 1045915"/>
                  <a:gd name="connsiteX11" fmla="*/ 3024 w 863978"/>
                  <a:gd name="connsiteY11" fmla="*/ 831871 h 1045915"/>
                  <a:gd name="connsiteX12" fmla="*/ 70342 w 863978"/>
                  <a:gd name="connsiteY12" fmla="*/ 977726 h 1045915"/>
                  <a:gd name="connsiteX13" fmla="*/ 176929 w 863978"/>
                  <a:gd name="connsiteY13" fmla="*/ 1039435 h 104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3978" h="1045915">
                    <a:moveTo>
                      <a:pt x="176929" y="1039435"/>
                    </a:moveTo>
                    <a:cubicBezTo>
                      <a:pt x="216198" y="1047850"/>
                      <a:pt x="247986" y="1051589"/>
                      <a:pt x="305954" y="1028214"/>
                    </a:cubicBezTo>
                    <a:cubicBezTo>
                      <a:pt x="363922" y="1004840"/>
                      <a:pt x="447135" y="968376"/>
                      <a:pt x="524737" y="899188"/>
                    </a:cubicBezTo>
                    <a:cubicBezTo>
                      <a:pt x="602339" y="830000"/>
                      <a:pt x="715471" y="693495"/>
                      <a:pt x="771569" y="613088"/>
                    </a:cubicBezTo>
                    <a:cubicBezTo>
                      <a:pt x="827667" y="532681"/>
                      <a:pt x="852911" y="480322"/>
                      <a:pt x="861326" y="416744"/>
                    </a:cubicBezTo>
                    <a:cubicBezTo>
                      <a:pt x="869741" y="353166"/>
                      <a:pt x="858521" y="285848"/>
                      <a:pt x="822057" y="231620"/>
                    </a:cubicBezTo>
                    <a:cubicBezTo>
                      <a:pt x="785593" y="177392"/>
                      <a:pt x="712666" y="128774"/>
                      <a:pt x="642543" y="91375"/>
                    </a:cubicBezTo>
                    <a:cubicBezTo>
                      <a:pt x="572420" y="53976"/>
                      <a:pt x="475184" y="19383"/>
                      <a:pt x="401321" y="7228"/>
                    </a:cubicBezTo>
                    <a:cubicBezTo>
                      <a:pt x="327458" y="-4927"/>
                      <a:pt x="250790" y="-2122"/>
                      <a:pt x="199367" y="18447"/>
                    </a:cubicBezTo>
                    <a:cubicBezTo>
                      <a:pt x="147944" y="39016"/>
                      <a:pt x="122700" y="48367"/>
                      <a:pt x="92781" y="130644"/>
                    </a:cubicBezTo>
                    <a:cubicBezTo>
                      <a:pt x="62862" y="212921"/>
                      <a:pt x="34813" y="395240"/>
                      <a:pt x="19853" y="512111"/>
                    </a:cubicBezTo>
                    <a:cubicBezTo>
                      <a:pt x="4893" y="628982"/>
                      <a:pt x="-5391" y="754269"/>
                      <a:pt x="3024" y="831871"/>
                    </a:cubicBezTo>
                    <a:cubicBezTo>
                      <a:pt x="11439" y="909473"/>
                      <a:pt x="41358" y="943132"/>
                      <a:pt x="70342" y="977726"/>
                    </a:cubicBezTo>
                    <a:cubicBezTo>
                      <a:pt x="99326" y="1012320"/>
                      <a:pt x="137660" y="1031020"/>
                      <a:pt x="176929" y="1039435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04" name="AutoShape 257"/>
              <p:cNvCxnSpPr>
                <a:cxnSpLocks noChangeShapeType="1"/>
              </p:cNvCxnSpPr>
              <p:nvPr/>
            </p:nvCxnSpPr>
            <p:spPr bwMode="auto">
              <a:xfrm rot="20400000" flipV="1">
                <a:off x="6968935" y="2029978"/>
                <a:ext cx="80600" cy="16129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6" name="Grupa 305"/>
            <p:cNvGrpSpPr/>
            <p:nvPr/>
          </p:nvGrpSpPr>
          <p:grpSpPr>
            <a:xfrm rot="5220000">
              <a:off x="7361713" y="2766495"/>
              <a:ext cx="886866" cy="1045915"/>
              <a:chOff x="6968942" y="1585961"/>
              <a:chExt cx="886866" cy="1045915"/>
            </a:xfrm>
          </p:grpSpPr>
          <p:sp>
            <p:nvSpPr>
              <p:cNvPr id="308" name="Dowolny kształt 307"/>
              <p:cNvSpPr/>
              <p:nvPr/>
            </p:nvSpPr>
            <p:spPr bwMode="auto">
              <a:xfrm>
                <a:off x="6991830" y="1585961"/>
                <a:ext cx="863978" cy="1045915"/>
              </a:xfrm>
              <a:custGeom>
                <a:avLst/>
                <a:gdLst>
                  <a:gd name="connsiteX0" fmla="*/ 148422 w 863521"/>
                  <a:gd name="connsiteY0" fmla="*/ 1014569 h 1042319"/>
                  <a:gd name="connsiteX1" fmla="*/ 305497 w 863521"/>
                  <a:gd name="connsiteY1" fmla="*/ 1037008 h 1042319"/>
                  <a:gd name="connsiteX2" fmla="*/ 524280 w 863521"/>
                  <a:gd name="connsiteY2" fmla="*/ 907982 h 1042319"/>
                  <a:gd name="connsiteX3" fmla="*/ 771112 w 863521"/>
                  <a:gd name="connsiteY3" fmla="*/ 621882 h 1042319"/>
                  <a:gd name="connsiteX4" fmla="*/ 860869 w 863521"/>
                  <a:gd name="connsiteY4" fmla="*/ 425538 h 1042319"/>
                  <a:gd name="connsiteX5" fmla="*/ 821600 w 863521"/>
                  <a:gd name="connsiteY5" fmla="*/ 240414 h 1042319"/>
                  <a:gd name="connsiteX6" fmla="*/ 642086 w 863521"/>
                  <a:gd name="connsiteY6" fmla="*/ 100169 h 1042319"/>
                  <a:gd name="connsiteX7" fmla="*/ 400864 w 863521"/>
                  <a:gd name="connsiteY7" fmla="*/ 16022 h 1042319"/>
                  <a:gd name="connsiteX8" fmla="*/ 182081 w 863521"/>
                  <a:gd name="connsiteY8" fmla="*/ 10412 h 1042319"/>
                  <a:gd name="connsiteX9" fmla="*/ 69885 w 863521"/>
                  <a:gd name="connsiteY9" fmla="*/ 128218 h 1042319"/>
                  <a:gd name="connsiteX10" fmla="*/ 19396 w 863521"/>
                  <a:gd name="connsiteY10" fmla="*/ 520905 h 1042319"/>
                  <a:gd name="connsiteX11" fmla="*/ 2567 w 863521"/>
                  <a:gd name="connsiteY11" fmla="*/ 840665 h 1042319"/>
                  <a:gd name="connsiteX12" fmla="*/ 69885 w 863521"/>
                  <a:gd name="connsiteY12" fmla="*/ 986520 h 1042319"/>
                  <a:gd name="connsiteX13" fmla="*/ 148422 w 863521"/>
                  <a:gd name="connsiteY13" fmla="*/ 1014569 h 1042319"/>
                  <a:gd name="connsiteX0" fmla="*/ 170862 w 863521"/>
                  <a:gd name="connsiteY0" fmla="*/ 1031399 h 1046568"/>
                  <a:gd name="connsiteX1" fmla="*/ 305497 w 863521"/>
                  <a:gd name="connsiteY1" fmla="*/ 1037008 h 1046568"/>
                  <a:gd name="connsiteX2" fmla="*/ 524280 w 863521"/>
                  <a:gd name="connsiteY2" fmla="*/ 907982 h 1046568"/>
                  <a:gd name="connsiteX3" fmla="*/ 771112 w 863521"/>
                  <a:gd name="connsiteY3" fmla="*/ 621882 h 1046568"/>
                  <a:gd name="connsiteX4" fmla="*/ 860869 w 863521"/>
                  <a:gd name="connsiteY4" fmla="*/ 425538 h 1046568"/>
                  <a:gd name="connsiteX5" fmla="*/ 821600 w 863521"/>
                  <a:gd name="connsiteY5" fmla="*/ 240414 h 1046568"/>
                  <a:gd name="connsiteX6" fmla="*/ 642086 w 863521"/>
                  <a:gd name="connsiteY6" fmla="*/ 100169 h 1046568"/>
                  <a:gd name="connsiteX7" fmla="*/ 400864 w 863521"/>
                  <a:gd name="connsiteY7" fmla="*/ 16022 h 1046568"/>
                  <a:gd name="connsiteX8" fmla="*/ 182081 w 863521"/>
                  <a:gd name="connsiteY8" fmla="*/ 10412 h 1046568"/>
                  <a:gd name="connsiteX9" fmla="*/ 69885 w 863521"/>
                  <a:gd name="connsiteY9" fmla="*/ 128218 h 1046568"/>
                  <a:gd name="connsiteX10" fmla="*/ 19396 w 863521"/>
                  <a:gd name="connsiteY10" fmla="*/ 520905 h 1046568"/>
                  <a:gd name="connsiteX11" fmla="*/ 2567 w 863521"/>
                  <a:gd name="connsiteY11" fmla="*/ 840665 h 1046568"/>
                  <a:gd name="connsiteX12" fmla="*/ 69885 w 863521"/>
                  <a:gd name="connsiteY12" fmla="*/ 986520 h 1046568"/>
                  <a:gd name="connsiteX13" fmla="*/ 170862 w 863521"/>
                  <a:gd name="connsiteY13" fmla="*/ 1031399 h 1046568"/>
                  <a:gd name="connsiteX0" fmla="*/ 176472 w 863521"/>
                  <a:gd name="connsiteY0" fmla="*/ 1048229 h 1054709"/>
                  <a:gd name="connsiteX1" fmla="*/ 305497 w 863521"/>
                  <a:gd name="connsiteY1" fmla="*/ 1037008 h 1054709"/>
                  <a:gd name="connsiteX2" fmla="*/ 524280 w 863521"/>
                  <a:gd name="connsiteY2" fmla="*/ 907982 h 1054709"/>
                  <a:gd name="connsiteX3" fmla="*/ 771112 w 863521"/>
                  <a:gd name="connsiteY3" fmla="*/ 621882 h 1054709"/>
                  <a:gd name="connsiteX4" fmla="*/ 860869 w 863521"/>
                  <a:gd name="connsiteY4" fmla="*/ 425538 h 1054709"/>
                  <a:gd name="connsiteX5" fmla="*/ 821600 w 863521"/>
                  <a:gd name="connsiteY5" fmla="*/ 240414 h 1054709"/>
                  <a:gd name="connsiteX6" fmla="*/ 642086 w 863521"/>
                  <a:gd name="connsiteY6" fmla="*/ 100169 h 1054709"/>
                  <a:gd name="connsiteX7" fmla="*/ 400864 w 863521"/>
                  <a:gd name="connsiteY7" fmla="*/ 16022 h 1054709"/>
                  <a:gd name="connsiteX8" fmla="*/ 182081 w 863521"/>
                  <a:gd name="connsiteY8" fmla="*/ 10412 h 1054709"/>
                  <a:gd name="connsiteX9" fmla="*/ 69885 w 863521"/>
                  <a:gd name="connsiteY9" fmla="*/ 128218 h 1054709"/>
                  <a:gd name="connsiteX10" fmla="*/ 19396 w 863521"/>
                  <a:gd name="connsiteY10" fmla="*/ 520905 h 1054709"/>
                  <a:gd name="connsiteX11" fmla="*/ 2567 w 863521"/>
                  <a:gd name="connsiteY11" fmla="*/ 840665 h 1054709"/>
                  <a:gd name="connsiteX12" fmla="*/ 69885 w 863521"/>
                  <a:gd name="connsiteY12" fmla="*/ 986520 h 1054709"/>
                  <a:gd name="connsiteX13" fmla="*/ 176472 w 863521"/>
                  <a:gd name="connsiteY13" fmla="*/ 1048229 h 1054709"/>
                  <a:gd name="connsiteX0" fmla="*/ 176472 w 863521"/>
                  <a:gd name="connsiteY0" fmla="*/ 1038930 h 1045410"/>
                  <a:gd name="connsiteX1" fmla="*/ 305497 w 863521"/>
                  <a:gd name="connsiteY1" fmla="*/ 1027709 h 1045410"/>
                  <a:gd name="connsiteX2" fmla="*/ 524280 w 863521"/>
                  <a:gd name="connsiteY2" fmla="*/ 898683 h 1045410"/>
                  <a:gd name="connsiteX3" fmla="*/ 771112 w 863521"/>
                  <a:gd name="connsiteY3" fmla="*/ 612583 h 1045410"/>
                  <a:gd name="connsiteX4" fmla="*/ 860869 w 863521"/>
                  <a:gd name="connsiteY4" fmla="*/ 416239 h 1045410"/>
                  <a:gd name="connsiteX5" fmla="*/ 821600 w 863521"/>
                  <a:gd name="connsiteY5" fmla="*/ 231115 h 1045410"/>
                  <a:gd name="connsiteX6" fmla="*/ 642086 w 863521"/>
                  <a:gd name="connsiteY6" fmla="*/ 90870 h 1045410"/>
                  <a:gd name="connsiteX7" fmla="*/ 400864 w 863521"/>
                  <a:gd name="connsiteY7" fmla="*/ 6723 h 1045410"/>
                  <a:gd name="connsiteX8" fmla="*/ 198910 w 863521"/>
                  <a:gd name="connsiteY8" fmla="*/ 17942 h 1045410"/>
                  <a:gd name="connsiteX9" fmla="*/ 69885 w 863521"/>
                  <a:gd name="connsiteY9" fmla="*/ 118919 h 1045410"/>
                  <a:gd name="connsiteX10" fmla="*/ 19396 w 863521"/>
                  <a:gd name="connsiteY10" fmla="*/ 511606 h 1045410"/>
                  <a:gd name="connsiteX11" fmla="*/ 2567 w 863521"/>
                  <a:gd name="connsiteY11" fmla="*/ 831366 h 1045410"/>
                  <a:gd name="connsiteX12" fmla="*/ 69885 w 863521"/>
                  <a:gd name="connsiteY12" fmla="*/ 977221 h 1045410"/>
                  <a:gd name="connsiteX13" fmla="*/ 176472 w 863521"/>
                  <a:gd name="connsiteY13" fmla="*/ 1038930 h 1045410"/>
                  <a:gd name="connsiteX0" fmla="*/ 176929 w 863978"/>
                  <a:gd name="connsiteY0" fmla="*/ 1039435 h 1045915"/>
                  <a:gd name="connsiteX1" fmla="*/ 305954 w 863978"/>
                  <a:gd name="connsiteY1" fmla="*/ 1028214 h 1045915"/>
                  <a:gd name="connsiteX2" fmla="*/ 524737 w 863978"/>
                  <a:gd name="connsiteY2" fmla="*/ 899188 h 1045915"/>
                  <a:gd name="connsiteX3" fmla="*/ 771569 w 863978"/>
                  <a:gd name="connsiteY3" fmla="*/ 613088 h 1045915"/>
                  <a:gd name="connsiteX4" fmla="*/ 861326 w 863978"/>
                  <a:gd name="connsiteY4" fmla="*/ 416744 h 1045915"/>
                  <a:gd name="connsiteX5" fmla="*/ 822057 w 863978"/>
                  <a:gd name="connsiteY5" fmla="*/ 231620 h 1045915"/>
                  <a:gd name="connsiteX6" fmla="*/ 642543 w 863978"/>
                  <a:gd name="connsiteY6" fmla="*/ 91375 h 1045915"/>
                  <a:gd name="connsiteX7" fmla="*/ 401321 w 863978"/>
                  <a:gd name="connsiteY7" fmla="*/ 7228 h 1045915"/>
                  <a:gd name="connsiteX8" fmla="*/ 199367 w 863978"/>
                  <a:gd name="connsiteY8" fmla="*/ 18447 h 1045915"/>
                  <a:gd name="connsiteX9" fmla="*/ 92781 w 863978"/>
                  <a:gd name="connsiteY9" fmla="*/ 130644 h 1045915"/>
                  <a:gd name="connsiteX10" fmla="*/ 19853 w 863978"/>
                  <a:gd name="connsiteY10" fmla="*/ 512111 h 1045915"/>
                  <a:gd name="connsiteX11" fmla="*/ 3024 w 863978"/>
                  <a:gd name="connsiteY11" fmla="*/ 831871 h 1045915"/>
                  <a:gd name="connsiteX12" fmla="*/ 70342 w 863978"/>
                  <a:gd name="connsiteY12" fmla="*/ 977726 h 1045915"/>
                  <a:gd name="connsiteX13" fmla="*/ 176929 w 863978"/>
                  <a:gd name="connsiteY13" fmla="*/ 1039435 h 104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3978" h="1045915">
                    <a:moveTo>
                      <a:pt x="176929" y="1039435"/>
                    </a:moveTo>
                    <a:cubicBezTo>
                      <a:pt x="216198" y="1047850"/>
                      <a:pt x="247986" y="1051589"/>
                      <a:pt x="305954" y="1028214"/>
                    </a:cubicBezTo>
                    <a:cubicBezTo>
                      <a:pt x="363922" y="1004840"/>
                      <a:pt x="447135" y="968376"/>
                      <a:pt x="524737" y="899188"/>
                    </a:cubicBezTo>
                    <a:cubicBezTo>
                      <a:pt x="602339" y="830000"/>
                      <a:pt x="715471" y="693495"/>
                      <a:pt x="771569" y="613088"/>
                    </a:cubicBezTo>
                    <a:cubicBezTo>
                      <a:pt x="827667" y="532681"/>
                      <a:pt x="852911" y="480322"/>
                      <a:pt x="861326" y="416744"/>
                    </a:cubicBezTo>
                    <a:cubicBezTo>
                      <a:pt x="869741" y="353166"/>
                      <a:pt x="858521" y="285848"/>
                      <a:pt x="822057" y="231620"/>
                    </a:cubicBezTo>
                    <a:cubicBezTo>
                      <a:pt x="785593" y="177392"/>
                      <a:pt x="712666" y="128774"/>
                      <a:pt x="642543" y="91375"/>
                    </a:cubicBezTo>
                    <a:cubicBezTo>
                      <a:pt x="572420" y="53976"/>
                      <a:pt x="475184" y="19383"/>
                      <a:pt x="401321" y="7228"/>
                    </a:cubicBezTo>
                    <a:cubicBezTo>
                      <a:pt x="327458" y="-4927"/>
                      <a:pt x="250790" y="-2122"/>
                      <a:pt x="199367" y="18447"/>
                    </a:cubicBezTo>
                    <a:cubicBezTo>
                      <a:pt x="147944" y="39016"/>
                      <a:pt x="122700" y="48367"/>
                      <a:pt x="92781" y="130644"/>
                    </a:cubicBezTo>
                    <a:cubicBezTo>
                      <a:pt x="62862" y="212921"/>
                      <a:pt x="34813" y="395240"/>
                      <a:pt x="19853" y="512111"/>
                    </a:cubicBezTo>
                    <a:cubicBezTo>
                      <a:pt x="4893" y="628982"/>
                      <a:pt x="-5391" y="754269"/>
                      <a:pt x="3024" y="831871"/>
                    </a:cubicBezTo>
                    <a:cubicBezTo>
                      <a:pt x="11439" y="909473"/>
                      <a:pt x="41358" y="943132"/>
                      <a:pt x="70342" y="977726"/>
                    </a:cubicBezTo>
                    <a:cubicBezTo>
                      <a:pt x="99326" y="1012320"/>
                      <a:pt x="137660" y="1031020"/>
                      <a:pt x="176929" y="1039435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10" name="AutoShape 257"/>
              <p:cNvCxnSpPr>
                <a:cxnSpLocks noChangeShapeType="1"/>
              </p:cNvCxnSpPr>
              <p:nvPr/>
            </p:nvCxnSpPr>
            <p:spPr bwMode="auto">
              <a:xfrm rot="20400000" flipV="1">
                <a:off x="6968942" y="2029701"/>
                <a:ext cx="80600" cy="16129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3" name="Grupa 312"/>
            <p:cNvGrpSpPr/>
            <p:nvPr/>
          </p:nvGrpSpPr>
          <p:grpSpPr>
            <a:xfrm rot="10740000">
              <a:off x="6205963" y="3201643"/>
              <a:ext cx="886872" cy="1045915"/>
              <a:chOff x="6968936" y="1585961"/>
              <a:chExt cx="886872" cy="1045915"/>
            </a:xfrm>
          </p:grpSpPr>
          <p:sp>
            <p:nvSpPr>
              <p:cNvPr id="315" name="Dowolny kształt 314"/>
              <p:cNvSpPr/>
              <p:nvPr/>
            </p:nvSpPr>
            <p:spPr bwMode="auto">
              <a:xfrm>
                <a:off x="6991830" y="1585961"/>
                <a:ext cx="863978" cy="1045915"/>
              </a:xfrm>
              <a:custGeom>
                <a:avLst/>
                <a:gdLst>
                  <a:gd name="connsiteX0" fmla="*/ 148422 w 863521"/>
                  <a:gd name="connsiteY0" fmla="*/ 1014569 h 1042319"/>
                  <a:gd name="connsiteX1" fmla="*/ 305497 w 863521"/>
                  <a:gd name="connsiteY1" fmla="*/ 1037008 h 1042319"/>
                  <a:gd name="connsiteX2" fmla="*/ 524280 w 863521"/>
                  <a:gd name="connsiteY2" fmla="*/ 907982 h 1042319"/>
                  <a:gd name="connsiteX3" fmla="*/ 771112 w 863521"/>
                  <a:gd name="connsiteY3" fmla="*/ 621882 h 1042319"/>
                  <a:gd name="connsiteX4" fmla="*/ 860869 w 863521"/>
                  <a:gd name="connsiteY4" fmla="*/ 425538 h 1042319"/>
                  <a:gd name="connsiteX5" fmla="*/ 821600 w 863521"/>
                  <a:gd name="connsiteY5" fmla="*/ 240414 h 1042319"/>
                  <a:gd name="connsiteX6" fmla="*/ 642086 w 863521"/>
                  <a:gd name="connsiteY6" fmla="*/ 100169 h 1042319"/>
                  <a:gd name="connsiteX7" fmla="*/ 400864 w 863521"/>
                  <a:gd name="connsiteY7" fmla="*/ 16022 h 1042319"/>
                  <a:gd name="connsiteX8" fmla="*/ 182081 w 863521"/>
                  <a:gd name="connsiteY8" fmla="*/ 10412 h 1042319"/>
                  <a:gd name="connsiteX9" fmla="*/ 69885 w 863521"/>
                  <a:gd name="connsiteY9" fmla="*/ 128218 h 1042319"/>
                  <a:gd name="connsiteX10" fmla="*/ 19396 w 863521"/>
                  <a:gd name="connsiteY10" fmla="*/ 520905 h 1042319"/>
                  <a:gd name="connsiteX11" fmla="*/ 2567 w 863521"/>
                  <a:gd name="connsiteY11" fmla="*/ 840665 h 1042319"/>
                  <a:gd name="connsiteX12" fmla="*/ 69885 w 863521"/>
                  <a:gd name="connsiteY12" fmla="*/ 986520 h 1042319"/>
                  <a:gd name="connsiteX13" fmla="*/ 148422 w 863521"/>
                  <a:gd name="connsiteY13" fmla="*/ 1014569 h 1042319"/>
                  <a:gd name="connsiteX0" fmla="*/ 170862 w 863521"/>
                  <a:gd name="connsiteY0" fmla="*/ 1031399 h 1046568"/>
                  <a:gd name="connsiteX1" fmla="*/ 305497 w 863521"/>
                  <a:gd name="connsiteY1" fmla="*/ 1037008 h 1046568"/>
                  <a:gd name="connsiteX2" fmla="*/ 524280 w 863521"/>
                  <a:gd name="connsiteY2" fmla="*/ 907982 h 1046568"/>
                  <a:gd name="connsiteX3" fmla="*/ 771112 w 863521"/>
                  <a:gd name="connsiteY3" fmla="*/ 621882 h 1046568"/>
                  <a:gd name="connsiteX4" fmla="*/ 860869 w 863521"/>
                  <a:gd name="connsiteY4" fmla="*/ 425538 h 1046568"/>
                  <a:gd name="connsiteX5" fmla="*/ 821600 w 863521"/>
                  <a:gd name="connsiteY5" fmla="*/ 240414 h 1046568"/>
                  <a:gd name="connsiteX6" fmla="*/ 642086 w 863521"/>
                  <a:gd name="connsiteY6" fmla="*/ 100169 h 1046568"/>
                  <a:gd name="connsiteX7" fmla="*/ 400864 w 863521"/>
                  <a:gd name="connsiteY7" fmla="*/ 16022 h 1046568"/>
                  <a:gd name="connsiteX8" fmla="*/ 182081 w 863521"/>
                  <a:gd name="connsiteY8" fmla="*/ 10412 h 1046568"/>
                  <a:gd name="connsiteX9" fmla="*/ 69885 w 863521"/>
                  <a:gd name="connsiteY9" fmla="*/ 128218 h 1046568"/>
                  <a:gd name="connsiteX10" fmla="*/ 19396 w 863521"/>
                  <a:gd name="connsiteY10" fmla="*/ 520905 h 1046568"/>
                  <a:gd name="connsiteX11" fmla="*/ 2567 w 863521"/>
                  <a:gd name="connsiteY11" fmla="*/ 840665 h 1046568"/>
                  <a:gd name="connsiteX12" fmla="*/ 69885 w 863521"/>
                  <a:gd name="connsiteY12" fmla="*/ 986520 h 1046568"/>
                  <a:gd name="connsiteX13" fmla="*/ 170862 w 863521"/>
                  <a:gd name="connsiteY13" fmla="*/ 1031399 h 1046568"/>
                  <a:gd name="connsiteX0" fmla="*/ 176472 w 863521"/>
                  <a:gd name="connsiteY0" fmla="*/ 1048229 h 1054709"/>
                  <a:gd name="connsiteX1" fmla="*/ 305497 w 863521"/>
                  <a:gd name="connsiteY1" fmla="*/ 1037008 h 1054709"/>
                  <a:gd name="connsiteX2" fmla="*/ 524280 w 863521"/>
                  <a:gd name="connsiteY2" fmla="*/ 907982 h 1054709"/>
                  <a:gd name="connsiteX3" fmla="*/ 771112 w 863521"/>
                  <a:gd name="connsiteY3" fmla="*/ 621882 h 1054709"/>
                  <a:gd name="connsiteX4" fmla="*/ 860869 w 863521"/>
                  <a:gd name="connsiteY4" fmla="*/ 425538 h 1054709"/>
                  <a:gd name="connsiteX5" fmla="*/ 821600 w 863521"/>
                  <a:gd name="connsiteY5" fmla="*/ 240414 h 1054709"/>
                  <a:gd name="connsiteX6" fmla="*/ 642086 w 863521"/>
                  <a:gd name="connsiteY6" fmla="*/ 100169 h 1054709"/>
                  <a:gd name="connsiteX7" fmla="*/ 400864 w 863521"/>
                  <a:gd name="connsiteY7" fmla="*/ 16022 h 1054709"/>
                  <a:gd name="connsiteX8" fmla="*/ 182081 w 863521"/>
                  <a:gd name="connsiteY8" fmla="*/ 10412 h 1054709"/>
                  <a:gd name="connsiteX9" fmla="*/ 69885 w 863521"/>
                  <a:gd name="connsiteY9" fmla="*/ 128218 h 1054709"/>
                  <a:gd name="connsiteX10" fmla="*/ 19396 w 863521"/>
                  <a:gd name="connsiteY10" fmla="*/ 520905 h 1054709"/>
                  <a:gd name="connsiteX11" fmla="*/ 2567 w 863521"/>
                  <a:gd name="connsiteY11" fmla="*/ 840665 h 1054709"/>
                  <a:gd name="connsiteX12" fmla="*/ 69885 w 863521"/>
                  <a:gd name="connsiteY12" fmla="*/ 986520 h 1054709"/>
                  <a:gd name="connsiteX13" fmla="*/ 176472 w 863521"/>
                  <a:gd name="connsiteY13" fmla="*/ 1048229 h 1054709"/>
                  <a:gd name="connsiteX0" fmla="*/ 176472 w 863521"/>
                  <a:gd name="connsiteY0" fmla="*/ 1038930 h 1045410"/>
                  <a:gd name="connsiteX1" fmla="*/ 305497 w 863521"/>
                  <a:gd name="connsiteY1" fmla="*/ 1027709 h 1045410"/>
                  <a:gd name="connsiteX2" fmla="*/ 524280 w 863521"/>
                  <a:gd name="connsiteY2" fmla="*/ 898683 h 1045410"/>
                  <a:gd name="connsiteX3" fmla="*/ 771112 w 863521"/>
                  <a:gd name="connsiteY3" fmla="*/ 612583 h 1045410"/>
                  <a:gd name="connsiteX4" fmla="*/ 860869 w 863521"/>
                  <a:gd name="connsiteY4" fmla="*/ 416239 h 1045410"/>
                  <a:gd name="connsiteX5" fmla="*/ 821600 w 863521"/>
                  <a:gd name="connsiteY5" fmla="*/ 231115 h 1045410"/>
                  <a:gd name="connsiteX6" fmla="*/ 642086 w 863521"/>
                  <a:gd name="connsiteY6" fmla="*/ 90870 h 1045410"/>
                  <a:gd name="connsiteX7" fmla="*/ 400864 w 863521"/>
                  <a:gd name="connsiteY7" fmla="*/ 6723 h 1045410"/>
                  <a:gd name="connsiteX8" fmla="*/ 198910 w 863521"/>
                  <a:gd name="connsiteY8" fmla="*/ 17942 h 1045410"/>
                  <a:gd name="connsiteX9" fmla="*/ 69885 w 863521"/>
                  <a:gd name="connsiteY9" fmla="*/ 118919 h 1045410"/>
                  <a:gd name="connsiteX10" fmla="*/ 19396 w 863521"/>
                  <a:gd name="connsiteY10" fmla="*/ 511606 h 1045410"/>
                  <a:gd name="connsiteX11" fmla="*/ 2567 w 863521"/>
                  <a:gd name="connsiteY11" fmla="*/ 831366 h 1045410"/>
                  <a:gd name="connsiteX12" fmla="*/ 69885 w 863521"/>
                  <a:gd name="connsiteY12" fmla="*/ 977221 h 1045410"/>
                  <a:gd name="connsiteX13" fmla="*/ 176472 w 863521"/>
                  <a:gd name="connsiteY13" fmla="*/ 1038930 h 1045410"/>
                  <a:gd name="connsiteX0" fmla="*/ 176929 w 863978"/>
                  <a:gd name="connsiteY0" fmla="*/ 1039435 h 1045915"/>
                  <a:gd name="connsiteX1" fmla="*/ 305954 w 863978"/>
                  <a:gd name="connsiteY1" fmla="*/ 1028214 h 1045915"/>
                  <a:gd name="connsiteX2" fmla="*/ 524737 w 863978"/>
                  <a:gd name="connsiteY2" fmla="*/ 899188 h 1045915"/>
                  <a:gd name="connsiteX3" fmla="*/ 771569 w 863978"/>
                  <a:gd name="connsiteY3" fmla="*/ 613088 h 1045915"/>
                  <a:gd name="connsiteX4" fmla="*/ 861326 w 863978"/>
                  <a:gd name="connsiteY4" fmla="*/ 416744 h 1045915"/>
                  <a:gd name="connsiteX5" fmla="*/ 822057 w 863978"/>
                  <a:gd name="connsiteY5" fmla="*/ 231620 h 1045915"/>
                  <a:gd name="connsiteX6" fmla="*/ 642543 w 863978"/>
                  <a:gd name="connsiteY6" fmla="*/ 91375 h 1045915"/>
                  <a:gd name="connsiteX7" fmla="*/ 401321 w 863978"/>
                  <a:gd name="connsiteY7" fmla="*/ 7228 h 1045915"/>
                  <a:gd name="connsiteX8" fmla="*/ 199367 w 863978"/>
                  <a:gd name="connsiteY8" fmla="*/ 18447 h 1045915"/>
                  <a:gd name="connsiteX9" fmla="*/ 92781 w 863978"/>
                  <a:gd name="connsiteY9" fmla="*/ 130644 h 1045915"/>
                  <a:gd name="connsiteX10" fmla="*/ 19853 w 863978"/>
                  <a:gd name="connsiteY10" fmla="*/ 512111 h 1045915"/>
                  <a:gd name="connsiteX11" fmla="*/ 3024 w 863978"/>
                  <a:gd name="connsiteY11" fmla="*/ 831871 h 1045915"/>
                  <a:gd name="connsiteX12" fmla="*/ 70342 w 863978"/>
                  <a:gd name="connsiteY12" fmla="*/ 977726 h 1045915"/>
                  <a:gd name="connsiteX13" fmla="*/ 176929 w 863978"/>
                  <a:gd name="connsiteY13" fmla="*/ 1039435 h 104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3978" h="1045915">
                    <a:moveTo>
                      <a:pt x="176929" y="1039435"/>
                    </a:moveTo>
                    <a:cubicBezTo>
                      <a:pt x="216198" y="1047850"/>
                      <a:pt x="247986" y="1051589"/>
                      <a:pt x="305954" y="1028214"/>
                    </a:cubicBezTo>
                    <a:cubicBezTo>
                      <a:pt x="363922" y="1004840"/>
                      <a:pt x="447135" y="968376"/>
                      <a:pt x="524737" y="899188"/>
                    </a:cubicBezTo>
                    <a:cubicBezTo>
                      <a:pt x="602339" y="830000"/>
                      <a:pt x="715471" y="693495"/>
                      <a:pt x="771569" y="613088"/>
                    </a:cubicBezTo>
                    <a:cubicBezTo>
                      <a:pt x="827667" y="532681"/>
                      <a:pt x="852911" y="480322"/>
                      <a:pt x="861326" y="416744"/>
                    </a:cubicBezTo>
                    <a:cubicBezTo>
                      <a:pt x="869741" y="353166"/>
                      <a:pt x="858521" y="285848"/>
                      <a:pt x="822057" y="231620"/>
                    </a:cubicBezTo>
                    <a:cubicBezTo>
                      <a:pt x="785593" y="177392"/>
                      <a:pt x="712666" y="128774"/>
                      <a:pt x="642543" y="91375"/>
                    </a:cubicBezTo>
                    <a:cubicBezTo>
                      <a:pt x="572420" y="53976"/>
                      <a:pt x="475184" y="19383"/>
                      <a:pt x="401321" y="7228"/>
                    </a:cubicBezTo>
                    <a:cubicBezTo>
                      <a:pt x="327458" y="-4927"/>
                      <a:pt x="250790" y="-2122"/>
                      <a:pt x="199367" y="18447"/>
                    </a:cubicBezTo>
                    <a:cubicBezTo>
                      <a:pt x="147944" y="39016"/>
                      <a:pt x="122700" y="48367"/>
                      <a:pt x="92781" y="130644"/>
                    </a:cubicBezTo>
                    <a:cubicBezTo>
                      <a:pt x="62862" y="212921"/>
                      <a:pt x="34813" y="395240"/>
                      <a:pt x="19853" y="512111"/>
                    </a:cubicBezTo>
                    <a:cubicBezTo>
                      <a:pt x="4893" y="628982"/>
                      <a:pt x="-5391" y="754269"/>
                      <a:pt x="3024" y="831871"/>
                    </a:cubicBezTo>
                    <a:cubicBezTo>
                      <a:pt x="11439" y="909473"/>
                      <a:pt x="41358" y="943132"/>
                      <a:pt x="70342" y="977726"/>
                    </a:cubicBezTo>
                    <a:cubicBezTo>
                      <a:pt x="99326" y="1012320"/>
                      <a:pt x="137660" y="1031020"/>
                      <a:pt x="176929" y="1039435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16" name="AutoShape 257"/>
              <p:cNvCxnSpPr>
                <a:cxnSpLocks noChangeShapeType="1"/>
              </p:cNvCxnSpPr>
              <p:nvPr/>
            </p:nvCxnSpPr>
            <p:spPr bwMode="auto">
              <a:xfrm rot="20400000" flipV="1">
                <a:off x="6968936" y="2029885"/>
                <a:ext cx="80600" cy="16129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0061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285" grpId="0" animBg="1"/>
      <p:bldP spid="2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ówn_str_mac"/>
              <p:cNvSpPr txBox="1"/>
              <p:nvPr/>
            </p:nvSpPr>
            <p:spPr>
              <a:xfrm>
                <a:off x="6732632" y="5477121"/>
                <a:ext cx="6091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az-Cyrl-AZ" b="1" i="1" u="sng" smtClean="0">
                    <a:solidFill>
                      <a:srgbClr val="0070C0"/>
                    </a:solidFill>
                  </a:rPr>
                  <a:t>Ѱ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=</a:t>
                </a:r>
                <a:r>
                  <a:rPr lang="pl-PL" b="1" i="1" u="sng" smtClean="0">
                    <a:solidFill>
                      <a:srgbClr val="0070C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 </a:t>
                </a:r>
                <a:r>
                  <a:rPr lang="pl-PL" b="1" i="1" u="sng" smtClean="0">
                    <a:solidFill>
                      <a:srgbClr val="0070C0"/>
                    </a:solidFill>
                  </a:rPr>
                  <a:t>i</a:t>
                </a:r>
                <a:endParaRPr lang="pl-PL" b="1" i="1" u="sng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ówn_str_ma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32" y="5477121"/>
                <a:ext cx="609141" cy="246221"/>
              </a:xfrm>
              <a:prstGeom prst="rect">
                <a:avLst/>
              </a:prstGeom>
              <a:blipFill rotWithShape="1">
                <a:blip r:embed="rId4"/>
                <a:stretch>
                  <a:fillRect l="-20000" t="-24390" r="-19000" b="-487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ówn_Strumieni"/>
              <p:cNvSpPr txBox="1"/>
              <p:nvPr/>
            </p:nvSpPr>
            <p:spPr>
              <a:xfrm>
                <a:off x="5274885" y="3611660"/>
                <a:ext cx="3720313" cy="1699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𝐴𝑓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𝑄𝐶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0  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ówn_Strumieni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85" y="3611660"/>
                <a:ext cx="3720313" cy="16994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xt_Sześć_Uzwoj"/>
          <p:cNvSpPr>
            <a:spLocks noChangeArrowheads="1"/>
          </p:cNvSpPr>
          <p:nvPr/>
        </p:nvSpPr>
        <p:spPr bwMode="auto">
          <a:xfrm>
            <a:off x="5620267" y="2242679"/>
            <a:ext cx="3073400" cy="108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1" rIns="91424" bIns="45711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dirty="0">
                <a:solidFill>
                  <a:srgbClr val="0070C0"/>
                </a:solidFill>
              </a:rPr>
              <a:t>Sześć uzwojeń :</a:t>
            </a:r>
          </a:p>
          <a:p>
            <a:pPr marL="3175" indent="3587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>
                <a:solidFill>
                  <a:srgbClr val="0070C0"/>
                </a:solidFill>
              </a:rPr>
              <a:t>faza </a:t>
            </a:r>
            <a:r>
              <a:rPr lang="pl-PL" sz="1400" b="1" i="1" dirty="0">
                <a:solidFill>
                  <a:srgbClr val="FF0000"/>
                </a:solidFill>
              </a:rPr>
              <a:t>A</a:t>
            </a:r>
            <a:r>
              <a:rPr lang="pl-PL" sz="1400" b="1" i="1" smtClean="0">
                <a:solidFill>
                  <a:srgbClr val="0070C0"/>
                </a:solidFill>
              </a:rPr>
              <a:t>, </a:t>
            </a:r>
            <a:r>
              <a:rPr lang="pl-PL" sz="1400" b="1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pl-PL" sz="1400" b="1" i="1" smtClean="0">
                <a:solidFill>
                  <a:srgbClr val="0070C0"/>
                </a:solidFill>
              </a:rPr>
              <a:t>, C</a:t>
            </a:r>
            <a:endParaRPr lang="pl-PL" sz="1400" b="1" i="1" dirty="0"/>
          </a:p>
          <a:p>
            <a:pPr marL="3175" indent="3587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dirty="0">
                <a:solidFill>
                  <a:srgbClr val="0070C0"/>
                </a:solidFill>
              </a:rPr>
              <a:t>uzwojenie wzbudzenia </a:t>
            </a:r>
            <a:r>
              <a:rPr lang="pl-PL" sz="1400" b="1" i="1" dirty="0">
                <a:solidFill>
                  <a:srgbClr val="C00000"/>
                </a:solidFill>
              </a:rPr>
              <a:t>f</a:t>
            </a:r>
          </a:p>
          <a:p>
            <a:pPr marL="3175" indent="3587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dirty="0">
                <a:solidFill>
                  <a:srgbClr val="0070C0"/>
                </a:solidFill>
              </a:rPr>
              <a:t>uzwojenia klatek tłumiących </a:t>
            </a:r>
            <a:r>
              <a:rPr lang="pl-PL" sz="1400" b="1" i="1" dirty="0">
                <a:solidFill>
                  <a:srgbClr val="7030A0"/>
                </a:solidFill>
              </a:rPr>
              <a:t>D</a:t>
            </a:r>
            <a:r>
              <a:rPr lang="pl-PL" sz="1400" b="1" i="1" dirty="0">
                <a:solidFill>
                  <a:srgbClr val="0070C0"/>
                </a:solidFill>
              </a:rPr>
              <a:t>, </a:t>
            </a:r>
            <a:r>
              <a:rPr lang="pl-PL" sz="1400" b="1" i="1" dirty="0">
                <a:solidFill>
                  <a:srgbClr val="7030A0"/>
                </a:solidFill>
              </a:rPr>
              <a:t>Q</a:t>
            </a:r>
          </a:p>
        </p:txBody>
      </p:sp>
      <p:grpSp>
        <p:nvGrpSpPr>
          <p:cNvPr id="5" name="Stojan"/>
          <p:cNvGrpSpPr/>
          <p:nvPr/>
        </p:nvGrpSpPr>
        <p:grpSpPr>
          <a:xfrm>
            <a:off x="1132152" y="1595016"/>
            <a:ext cx="3600000" cy="3621087"/>
            <a:chOff x="1032353" y="1592634"/>
            <a:chExt cx="3600000" cy="3621087"/>
          </a:xfrm>
        </p:grpSpPr>
        <p:sp>
          <p:nvSpPr>
            <p:cNvPr id="19591" name="Oval 310"/>
            <p:cNvSpPr>
              <a:spLocks noChangeArrowheads="1"/>
            </p:cNvSpPr>
            <p:nvPr/>
          </p:nvSpPr>
          <p:spPr bwMode="auto">
            <a:xfrm>
              <a:off x="1032353" y="1592634"/>
              <a:ext cx="3600000" cy="3621087"/>
            </a:xfrm>
            <a:prstGeom prst="ellipse">
              <a:avLst/>
            </a:prstGeom>
            <a:solidFill>
              <a:srgbClr val="D8D8D8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2" name="Oval 311"/>
            <p:cNvSpPr>
              <a:spLocks noChangeArrowheads="1"/>
            </p:cNvSpPr>
            <p:nvPr/>
          </p:nvSpPr>
          <p:spPr bwMode="auto">
            <a:xfrm>
              <a:off x="1646253" y="2255361"/>
              <a:ext cx="2303125" cy="2304213"/>
            </a:xfrm>
            <a:prstGeom prst="ellipse">
              <a:avLst/>
            </a:prstGeom>
            <a:solidFill>
              <a:srgbClr val="FFFFFF"/>
            </a:solidFill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3" name="Rectangle 312"/>
            <p:cNvSpPr>
              <a:spLocks noChangeArrowheads="1"/>
            </p:cNvSpPr>
            <p:nvPr/>
          </p:nvSpPr>
          <p:spPr bwMode="auto">
            <a:xfrm>
              <a:off x="3953061" y="3322221"/>
              <a:ext cx="249375" cy="1447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4" name="Rectangle 313"/>
            <p:cNvSpPr>
              <a:spLocks noChangeArrowheads="1"/>
            </p:cNvSpPr>
            <p:nvPr/>
          </p:nvSpPr>
          <p:spPr bwMode="auto">
            <a:xfrm>
              <a:off x="1392286" y="3329364"/>
              <a:ext cx="249375" cy="14476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5" name="Rectangle 314"/>
            <p:cNvSpPr>
              <a:spLocks noChangeArrowheads="1"/>
            </p:cNvSpPr>
            <p:nvPr/>
          </p:nvSpPr>
          <p:spPr bwMode="auto">
            <a:xfrm rot="14400000">
              <a:off x="2038873" y="2227127"/>
              <a:ext cx="253343" cy="1425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6" name="Rectangle 315"/>
            <p:cNvSpPr>
              <a:spLocks noChangeArrowheads="1"/>
            </p:cNvSpPr>
            <p:nvPr/>
          </p:nvSpPr>
          <p:spPr bwMode="auto">
            <a:xfrm rot="14400000">
              <a:off x="3337036" y="4443717"/>
              <a:ext cx="253343" cy="1425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7" name="Rectangle 316"/>
            <p:cNvSpPr>
              <a:spLocks noChangeArrowheads="1"/>
            </p:cNvSpPr>
            <p:nvPr/>
          </p:nvSpPr>
          <p:spPr bwMode="auto">
            <a:xfrm rot="7200000">
              <a:off x="2022125" y="4436894"/>
              <a:ext cx="253343" cy="1425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98" name="Rectangle 317"/>
            <p:cNvSpPr>
              <a:spLocks noChangeArrowheads="1"/>
            </p:cNvSpPr>
            <p:nvPr/>
          </p:nvSpPr>
          <p:spPr bwMode="auto">
            <a:xfrm rot="7200000">
              <a:off x="3303792" y="2233317"/>
              <a:ext cx="253343" cy="1425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grpSp>
        <p:nvGrpSpPr>
          <p:cNvPr id="8" name="Faza_C"/>
          <p:cNvGrpSpPr/>
          <p:nvPr/>
        </p:nvGrpSpPr>
        <p:grpSpPr>
          <a:xfrm>
            <a:off x="934655" y="1939765"/>
            <a:ext cx="2852009" cy="2935609"/>
            <a:chOff x="830355" y="1939765"/>
            <a:chExt cx="2852009" cy="2935609"/>
          </a:xfrm>
        </p:grpSpPr>
        <p:sp>
          <p:nvSpPr>
            <p:cNvPr id="19580" name="Oval 327"/>
            <p:cNvSpPr>
              <a:spLocks noChangeArrowheads="1"/>
            </p:cNvSpPr>
            <p:nvPr/>
          </p:nvSpPr>
          <p:spPr bwMode="auto">
            <a:xfrm>
              <a:off x="2121347" y="2248375"/>
              <a:ext cx="109220" cy="110520"/>
            </a:xfrm>
            <a:prstGeom prst="ellipse">
              <a:avLst/>
            </a:prstGeom>
            <a:solidFill>
              <a:srgbClr val="943634"/>
            </a:solidFill>
            <a:ln w="9525" algn="ctr">
              <a:solidFill>
                <a:srgbClr val="943634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81" name="AutoShape 328"/>
            <p:cNvCxnSpPr>
              <a:cxnSpLocks noChangeShapeType="1"/>
              <a:stCxn id="19580" idx="1"/>
              <a:endCxn id="19580" idx="5"/>
            </p:cNvCxnSpPr>
            <p:nvPr/>
          </p:nvCxnSpPr>
          <p:spPr bwMode="auto">
            <a:xfrm>
              <a:off x="2137222" y="2264254"/>
              <a:ext cx="77470" cy="787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82" name="AutoShape 329"/>
            <p:cNvCxnSpPr>
              <a:cxnSpLocks noChangeShapeType="1"/>
              <a:stCxn id="19580" idx="7"/>
              <a:endCxn id="19580" idx="3"/>
            </p:cNvCxnSpPr>
            <p:nvPr/>
          </p:nvCxnSpPr>
          <p:spPr bwMode="auto">
            <a:xfrm flipH="1">
              <a:off x="2137222" y="2264254"/>
              <a:ext cx="77470" cy="787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79" name="Oval 330"/>
            <p:cNvSpPr>
              <a:spLocks noChangeArrowheads="1"/>
            </p:cNvSpPr>
            <p:nvPr/>
          </p:nvSpPr>
          <p:spPr bwMode="auto">
            <a:xfrm>
              <a:off x="3408525" y="4470213"/>
              <a:ext cx="109220" cy="110520"/>
            </a:xfrm>
            <a:prstGeom prst="ellipse">
              <a:avLst/>
            </a:prstGeom>
            <a:solidFill>
              <a:srgbClr val="943634"/>
            </a:solidFill>
            <a:ln w="9525" algn="ctr">
              <a:solidFill>
                <a:srgbClr val="943634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70" name="Text Box 344"/>
            <p:cNvSpPr txBox="1">
              <a:spLocks noChangeArrowheads="1"/>
            </p:cNvSpPr>
            <p:nvPr/>
          </p:nvSpPr>
          <p:spPr bwMode="auto">
            <a:xfrm>
              <a:off x="3537584" y="4660109"/>
              <a:ext cx="144780" cy="2152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000000"/>
                  </a:solidFill>
                  <a:latin typeface="Calibri" pitchFamily="34" charset="0"/>
                </a:rPr>
                <a:t>C’</a:t>
              </a:r>
              <a:endParaRPr kumimoji="0" lang="pl-PL" altLang="pl-PL" sz="3200" b="1" dirty="0">
                <a:latin typeface="Times New Roman" pitchFamily="18" charset="0"/>
              </a:endParaRPr>
            </a:p>
          </p:txBody>
        </p:sp>
        <p:sp>
          <p:nvSpPr>
            <p:cNvPr id="19571" name="Text Box 345"/>
            <p:cNvSpPr txBox="1">
              <a:spLocks noChangeArrowheads="1"/>
            </p:cNvSpPr>
            <p:nvPr/>
          </p:nvSpPr>
          <p:spPr bwMode="auto">
            <a:xfrm>
              <a:off x="1971198" y="1939765"/>
              <a:ext cx="177800" cy="2152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000000"/>
                  </a:solidFill>
                  <a:latin typeface="Calibri" pitchFamily="34" charset="0"/>
                </a:rPr>
                <a:t>C”</a:t>
              </a:r>
              <a:endParaRPr kumimoji="0" lang="pl-PL" altLang="pl-PL" sz="3200" b="1" dirty="0">
                <a:latin typeface="Times New Roman" pitchFamily="18" charset="0"/>
              </a:endParaRPr>
            </a:p>
          </p:txBody>
        </p:sp>
        <p:sp>
          <p:nvSpPr>
            <p:cNvPr id="19575" name="Text Box 350"/>
            <p:cNvSpPr txBox="1">
              <a:spLocks noChangeArrowheads="1"/>
            </p:cNvSpPr>
            <p:nvPr/>
          </p:nvSpPr>
          <p:spPr bwMode="auto">
            <a:xfrm>
              <a:off x="842886" y="4365104"/>
              <a:ext cx="92710" cy="215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kumimoji="0" lang="pl-PL" altLang="pl-PL" sz="2400" dirty="0">
                <a:latin typeface="Times New Roman" pitchFamily="18" charset="0"/>
              </a:endParaRPr>
            </a:p>
          </p:txBody>
        </p:sp>
        <p:cxnSp>
          <p:nvCxnSpPr>
            <p:cNvPr id="19576" name="AutoShape 351"/>
            <p:cNvCxnSpPr>
              <a:cxnSpLocks noChangeShapeType="1"/>
            </p:cNvCxnSpPr>
            <p:nvPr/>
          </p:nvCxnSpPr>
          <p:spPr bwMode="auto">
            <a:xfrm rot="14400000" flipH="1">
              <a:off x="1886360" y="2865226"/>
              <a:ext cx="1270" cy="211328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Faza_B"/>
          <p:cNvGrpSpPr/>
          <p:nvPr/>
        </p:nvGrpSpPr>
        <p:grpSpPr>
          <a:xfrm>
            <a:off x="2048492" y="1933575"/>
            <a:ext cx="3023852" cy="2970074"/>
            <a:chOff x="1944192" y="1933575"/>
            <a:chExt cx="3023852" cy="2970074"/>
          </a:xfrm>
        </p:grpSpPr>
        <p:sp>
          <p:nvSpPr>
            <p:cNvPr id="19585" name="Oval 321"/>
            <p:cNvSpPr>
              <a:spLocks noChangeArrowheads="1"/>
            </p:cNvSpPr>
            <p:nvPr/>
          </p:nvSpPr>
          <p:spPr bwMode="auto">
            <a:xfrm>
              <a:off x="2101116" y="4470559"/>
              <a:ext cx="109195" cy="1104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86" name="AutoShape 322"/>
            <p:cNvCxnSpPr>
              <a:cxnSpLocks noChangeShapeType="1"/>
              <a:stCxn id="19585" idx="1"/>
              <a:endCxn id="19585" idx="5"/>
            </p:cNvCxnSpPr>
            <p:nvPr/>
          </p:nvCxnSpPr>
          <p:spPr bwMode="auto">
            <a:xfrm>
              <a:off x="2116987" y="4486434"/>
              <a:ext cx="77452" cy="787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87" name="AutoShape 323"/>
            <p:cNvCxnSpPr>
              <a:cxnSpLocks noChangeShapeType="1"/>
              <a:stCxn id="19585" idx="7"/>
              <a:endCxn id="19585" idx="3"/>
            </p:cNvCxnSpPr>
            <p:nvPr/>
          </p:nvCxnSpPr>
          <p:spPr bwMode="auto">
            <a:xfrm flipH="1">
              <a:off x="2116987" y="4486434"/>
              <a:ext cx="77452" cy="787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84" name="Oval 324"/>
            <p:cNvSpPr>
              <a:spLocks noChangeArrowheads="1"/>
            </p:cNvSpPr>
            <p:nvPr/>
          </p:nvSpPr>
          <p:spPr bwMode="auto">
            <a:xfrm>
              <a:off x="3382036" y="2250915"/>
              <a:ext cx="109195" cy="1104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68" name="Text Box 342"/>
            <p:cNvSpPr txBox="1">
              <a:spLocks noChangeArrowheads="1"/>
            </p:cNvSpPr>
            <p:nvPr/>
          </p:nvSpPr>
          <p:spPr bwMode="auto">
            <a:xfrm>
              <a:off x="3527594" y="1933575"/>
              <a:ext cx="147320" cy="2152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B’</a:t>
              </a:r>
              <a:endParaRPr kumimoji="0" lang="pl-PL" altLang="pl-PL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9569" name="Text Box 343"/>
            <p:cNvSpPr txBox="1">
              <a:spLocks noChangeArrowheads="1"/>
            </p:cNvSpPr>
            <p:nvPr/>
          </p:nvSpPr>
          <p:spPr bwMode="auto">
            <a:xfrm>
              <a:off x="1944192" y="4688205"/>
              <a:ext cx="179536" cy="21544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B”</a:t>
              </a:r>
              <a:endParaRPr kumimoji="0" lang="pl-PL" altLang="pl-PL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9574" name="Text Box 349"/>
            <p:cNvSpPr txBox="1">
              <a:spLocks noChangeArrowheads="1"/>
            </p:cNvSpPr>
            <p:nvPr/>
          </p:nvSpPr>
          <p:spPr bwMode="auto">
            <a:xfrm>
              <a:off x="4867079" y="4509879"/>
              <a:ext cx="100965" cy="215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</a:t>
              </a:r>
              <a:endParaRPr kumimoji="0" lang="pl-PL" altLang="pl-PL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cxnSp>
          <p:nvCxnSpPr>
            <p:cNvPr id="19577" name="AutoShape 348"/>
            <p:cNvCxnSpPr>
              <a:cxnSpLocks noChangeShapeType="1"/>
            </p:cNvCxnSpPr>
            <p:nvPr/>
          </p:nvCxnSpPr>
          <p:spPr bwMode="auto">
            <a:xfrm flipH="1" flipV="1">
              <a:off x="2807804" y="3392996"/>
              <a:ext cx="2036445" cy="1162050"/>
            </a:xfrm>
            <a:prstGeom prst="straightConnector1">
              <a:avLst/>
            </a:prstGeom>
            <a:noFill/>
            <a:ln w="15875">
              <a:solidFill>
                <a:schemeClr val="accent6">
                  <a:lumMod val="50000"/>
                </a:schemeClr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Faza_A"/>
          <p:cNvGrpSpPr/>
          <p:nvPr/>
        </p:nvGrpSpPr>
        <p:grpSpPr>
          <a:xfrm>
            <a:off x="1290798" y="817245"/>
            <a:ext cx="3274570" cy="2683215"/>
            <a:chOff x="1186498" y="817245"/>
            <a:chExt cx="3274570" cy="2683215"/>
          </a:xfrm>
        </p:grpSpPr>
        <p:sp>
          <p:nvSpPr>
            <p:cNvPr id="19572" name="Text Box 346"/>
            <p:cNvSpPr txBox="1">
              <a:spLocks noChangeArrowheads="1"/>
            </p:cNvSpPr>
            <p:nvPr/>
          </p:nvSpPr>
          <p:spPr bwMode="auto">
            <a:xfrm>
              <a:off x="2735796" y="817245"/>
              <a:ext cx="109220" cy="215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FF0000"/>
                  </a:solidFill>
                  <a:latin typeface="Calibri" pitchFamily="34" charset="0"/>
                </a:rPr>
                <a:t>A</a:t>
              </a:r>
              <a:endParaRPr kumimoji="0" lang="pl-PL" altLang="pl-PL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566" name="Text Box 340"/>
            <p:cNvSpPr txBox="1">
              <a:spLocks noChangeArrowheads="1"/>
            </p:cNvSpPr>
            <p:nvPr/>
          </p:nvSpPr>
          <p:spPr bwMode="auto">
            <a:xfrm>
              <a:off x="1186498" y="3285016"/>
              <a:ext cx="145040" cy="21544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FF0000"/>
                  </a:solidFill>
                  <a:latin typeface="Calibri" pitchFamily="34" charset="0"/>
                </a:rPr>
                <a:t>A’</a:t>
              </a:r>
              <a:endParaRPr kumimoji="0" lang="pl-PL" altLang="pl-PL" sz="3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567" name="Text Box 341"/>
            <p:cNvSpPr txBox="1">
              <a:spLocks noChangeArrowheads="1"/>
            </p:cNvSpPr>
            <p:nvPr/>
          </p:nvSpPr>
          <p:spPr bwMode="auto">
            <a:xfrm>
              <a:off x="4283968" y="3284637"/>
              <a:ext cx="177100" cy="215444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FF0000"/>
                  </a:solidFill>
                  <a:latin typeface="Calibri" pitchFamily="34" charset="0"/>
                </a:rPr>
                <a:t>A”</a:t>
              </a:r>
              <a:endParaRPr kumimoji="0" lang="pl-PL" altLang="pl-PL" sz="3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715" name="Oval 334"/>
            <p:cNvSpPr>
              <a:spLocks noChangeArrowheads="1"/>
            </p:cNvSpPr>
            <p:nvPr/>
          </p:nvSpPr>
          <p:spPr bwMode="auto">
            <a:xfrm>
              <a:off x="1466853" y="3345337"/>
              <a:ext cx="109537" cy="109537"/>
            </a:xfrm>
            <a:prstGeom prst="ellipse">
              <a:avLst/>
            </a:prstGeom>
            <a:solidFill>
              <a:srgbClr val="943634"/>
            </a:solidFill>
            <a:ln w="9525" algn="ctr">
              <a:solidFill>
                <a:srgbClr val="943634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88" name="Oval 333"/>
            <p:cNvSpPr>
              <a:spLocks noChangeArrowheads="1"/>
            </p:cNvSpPr>
            <p:nvPr/>
          </p:nvSpPr>
          <p:spPr bwMode="auto">
            <a:xfrm>
              <a:off x="4019100" y="3338513"/>
              <a:ext cx="109537" cy="109537"/>
            </a:xfrm>
            <a:prstGeom prst="ellipse">
              <a:avLst/>
            </a:prstGeom>
            <a:solidFill>
              <a:srgbClr val="943634"/>
            </a:solidFill>
            <a:ln w="9525" algn="ctr">
              <a:solidFill>
                <a:srgbClr val="943634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89" name="AutoShape 334"/>
            <p:cNvCxnSpPr>
              <a:cxnSpLocks noChangeShapeType="1"/>
              <a:stCxn id="19588" idx="1"/>
              <a:endCxn id="19588" idx="5"/>
            </p:cNvCxnSpPr>
            <p:nvPr/>
          </p:nvCxnSpPr>
          <p:spPr bwMode="auto">
            <a:xfrm>
              <a:off x="4035021" y="3354251"/>
              <a:ext cx="77695" cy="780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90" name="AutoShape 335"/>
            <p:cNvCxnSpPr>
              <a:cxnSpLocks noChangeShapeType="1"/>
              <a:stCxn id="19588" idx="7"/>
              <a:endCxn id="19588" idx="3"/>
            </p:cNvCxnSpPr>
            <p:nvPr/>
          </p:nvCxnSpPr>
          <p:spPr bwMode="auto">
            <a:xfrm flipH="1">
              <a:off x="4035021" y="3354251"/>
              <a:ext cx="77695" cy="780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73" name="AutoShape 347"/>
            <p:cNvCxnSpPr>
              <a:cxnSpLocks noChangeShapeType="1"/>
            </p:cNvCxnSpPr>
            <p:nvPr/>
          </p:nvCxnSpPr>
          <p:spPr bwMode="auto">
            <a:xfrm flipH="1">
              <a:off x="2806534" y="1052736"/>
              <a:ext cx="1270" cy="2339340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Wirnik"/>
          <p:cNvGrpSpPr/>
          <p:nvPr/>
        </p:nvGrpSpPr>
        <p:grpSpPr>
          <a:xfrm>
            <a:off x="1871207" y="2334845"/>
            <a:ext cx="2048445" cy="2165025"/>
            <a:chOff x="1584116" y="2334845"/>
            <a:chExt cx="2048445" cy="2165025"/>
          </a:xfrm>
        </p:grpSpPr>
        <p:sp>
          <p:nvSpPr>
            <p:cNvPr id="16820" name="Minus"/>
            <p:cNvSpPr txBox="1">
              <a:spLocks noChangeArrowheads="1"/>
            </p:cNvSpPr>
            <p:nvPr/>
          </p:nvSpPr>
          <p:spPr bwMode="auto">
            <a:xfrm>
              <a:off x="3295486" y="2820243"/>
              <a:ext cx="92915" cy="20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dirty="0">
                  <a:solidFill>
                    <a:srgbClr val="C00000"/>
                  </a:solidFill>
                  <a:latin typeface="Calibri" pitchFamily="34" charset="0"/>
                </a:rPr>
                <a:t>_</a:t>
              </a:r>
              <a:endParaRPr kumimoji="0" lang="pl-PL" altLang="pl-PL" sz="1200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6821" name="Plus"/>
            <p:cNvSpPr txBox="1">
              <a:spLocks noChangeArrowheads="1"/>
            </p:cNvSpPr>
            <p:nvPr/>
          </p:nvSpPr>
          <p:spPr bwMode="auto">
            <a:xfrm>
              <a:off x="2440469" y="2520607"/>
              <a:ext cx="113377" cy="20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dirty="0">
                  <a:solidFill>
                    <a:srgbClr val="C00000"/>
                  </a:solidFill>
                  <a:latin typeface="Calibri" pitchFamily="34" charset="0"/>
                </a:rPr>
                <a:t>+</a:t>
              </a:r>
              <a:endParaRPr kumimoji="0" lang="pl-PL" altLang="pl-PL" sz="4800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19493" name="Text Box 442"/>
            <p:cNvSpPr txBox="1">
              <a:spLocks noChangeArrowheads="1"/>
            </p:cNvSpPr>
            <p:nvPr/>
          </p:nvSpPr>
          <p:spPr bwMode="auto">
            <a:xfrm rot="1620000">
              <a:off x="2845854" y="2401371"/>
              <a:ext cx="122885" cy="209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dirty="0">
                  <a:solidFill>
                    <a:srgbClr val="00B050"/>
                  </a:solidFill>
                  <a:latin typeface="Calibri" pitchFamily="34" charset="0"/>
                </a:rPr>
                <a:t>N</a:t>
              </a:r>
              <a:endParaRPr kumimoji="0" lang="pl-PL" altLang="pl-PL" sz="2400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19495" name="Arc 444"/>
            <p:cNvSpPr>
              <a:spLocks/>
            </p:cNvSpPr>
            <p:nvPr/>
          </p:nvSpPr>
          <p:spPr bwMode="auto">
            <a:xfrm>
              <a:off x="2300560" y="2334845"/>
              <a:ext cx="1332001" cy="1619999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19496" name="Arc 445"/>
            <p:cNvSpPr>
              <a:spLocks/>
            </p:cNvSpPr>
            <p:nvPr/>
          </p:nvSpPr>
          <p:spPr bwMode="auto">
            <a:xfrm rot="10800000">
              <a:off x="1585377" y="2915870"/>
              <a:ext cx="1332001" cy="1584000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19564" name="Rectangle 448" descr="20%"/>
            <p:cNvSpPr>
              <a:spLocks noChangeArrowheads="1"/>
            </p:cNvSpPr>
            <p:nvPr/>
          </p:nvSpPr>
          <p:spPr bwMode="auto">
            <a:xfrm rot="7020000">
              <a:off x="2585889" y="3474852"/>
              <a:ext cx="1137428" cy="323968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rgbClr val="FFFFFF"/>
              </a:bgClr>
            </a:patt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63" name="AutoShape 447"/>
            <p:cNvCxnSpPr>
              <a:cxnSpLocks noChangeShapeType="1"/>
            </p:cNvCxnSpPr>
            <p:nvPr/>
          </p:nvCxnSpPr>
          <p:spPr bwMode="auto">
            <a:xfrm rot="120000" flipH="1">
              <a:off x="3555180" y="3036825"/>
              <a:ext cx="72000" cy="162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65" name="AutoShape 449"/>
            <p:cNvCxnSpPr>
              <a:cxnSpLocks noChangeShapeType="1"/>
            </p:cNvCxnSpPr>
            <p:nvPr/>
          </p:nvCxnSpPr>
          <p:spPr bwMode="auto">
            <a:xfrm flipH="1">
              <a:off x="2908586" y="4211322"/>
              <a:ext cx="129455" cy="2346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60" name="AutoShape 451"/>
            <p:cNvCxnSpPr>
              <a:cxnSpLocks noChangeShapeType="1"/>
            </p:cNvCxnSpPr>
            <p:nvPr/>
          </p:nvCxnSpPr>
          <p:spPr bwMode="auto">
            <a:xfrm rot="21540000" flipV="1">
              <a:off x="1584116" y="3632451"/>
              <a:ext cx="90000" cy="1800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61" name="Rectangle 452" descr="20%"/>
            <p:cNvSpPr>
              <a:spLocks noChangeArrowheads="1"/>
            </p:cNvSpPr>
            <p:nvPr/>
          </p:nvSpPr>
          <p:spPr bwMode="auto">
            <a:xfrm rot="17820000">
              <a:off x="1498946" y="3034661"/>
              <a:ext cx="1137427" cy="323968"/>
            </a:xfrm>
            <a:prstGeom prst="rect">
              <a:avLst/>
            </a:prstGeom>
            <a:pattFill prst="sphere">
              <a:fgClr>
                <a:srgbClr val="C00000"/>
              </a:fgClr>
              <a:bgClr>
                <a:srgbClr val="FFFFFF"/>
              </a:bgClr>
            </a:patt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62" name="AutoShape 453"/>
            <p:cNvCxnSpPr>
              <a:cxnSpLocks noChangeShapeType="1"/>
            </p:cNvCxnSpPr>
            <p:nvPr/>
          </p:nvCxnSpPr>
          <p:spPr bwMode="auto">
            <a:xfrm rot="10800000" flipH="1">
              <a:off x="2176291" y="2394916"/>
              <a:ext cx="129455" cy="23464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AutoShape 506"/>
            <p:cNvCxnSpPr>
              <a:cxnSpLocks noChangeShapeType="1"/>
            </p:cNvCxnSpPr>
            <p:nvPr/>
          </p:nvCxnSpPr>
          <p:spPr bwMode="auto">
            <a:xfrm flipV="1">
              <a:off x="3422057" y="3032083"/>
              <a:ext cx="55857" cy="987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4" name="AutoShape 507"/>
            <p:cNvCxnSpPr>
              <a:cxnSpLocks noChangeShapeType="1"/>
            </p:cNvCxnSpPr>
            <p:nvPr/>
          </p:nvCxnSpPr>
          <p:spPr bwMode="auto">
            <a:xfrm flipV="1">
              <a:off x="2308213" y="2584398"/>
              <a:ext cx="55857" cy="987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5" name="Oval 508"/>
            <p:cNvSpPr>
              <a:spLocks noChangeArrowheads="1"/>
            </p:cNvSpPr>
            <p:nvPr/>
          </p:nvSpPr>
          <p:spPr bwMode="auto">
            <a:xfrm>
              <a:off x="2354212" y="2557228"/>
              <a:ext cx="37457" cy="3828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19506" name="Oval 509"/>
            <p:cNvSpPr>
              <a:spLocks noChangeArrowheads="1"/>
            </p:cNvSpPr>
            <p:nvPr/>
          </p:nvSpPr>
          <p:spPr bwMode="auto">
            <a:xfrm>
              <a:off x="3473970" y="2996885"/>
              <a:ext cx="37457" cy="3828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19507" name="AutoShape 510"/>
            <p:cNvCxnSpPr>
              <a:cxnSpLocks noChangeShapeType="1"/>
            </p:cNvCxnSpPr>
            <p:nvPr/>
          </p:nvCxnSpPr>
          <p:spPr bwMode="auto">
            <a:xfrm>
              <a:off x="3470027" y="2980830"/>
              <a:ext cx="59142" cy="30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8" name="AutoShape 511"/>
            <p:cNvCxnSpPr>
              <a:cxnSpLocks noChangeShapeType="1"/>
            </p:cNvCxnSpPr>
            <p:nvPr/>
          </p:nvCxnSpPr>
          <p:spPr bwMode="auto">
            <a:xfrm>
              <a:off x="2348298" y="2541173"/>
              <a:ext cx="59142" cy="30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9" name="Text Box 512"/>
            <p:cNvSpPr txBox="1">
              <a:spLocks noChangeArrowheads="1"/>
            </p:cNvSpPr>
            <p:nvPr/>
          </p:nvSpPr>
          <p:spPr bwMode="auto">
            <a:xfrm rot="1620000">
              <a:off x="2165615" y="4183196"/>
              <a:ext cx="88056" cy="209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>
                  <a:solidFill>
                    <a:srgbClr val="00B050"/>
                  </a:solidFill>
                  <a:latin typeface="Calibri" pitchFamily="34" charset="0"/>
                </a:rPr>
                <a:t>S</a:t>
              </a:r>
              <a:endParaRPr kumimoji="0" lang="pl-PL" altLang="pl-PL" sz="320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114" name="Text Box 340"/>
            <p:cNvSpPr txBox="1">
              <a:spLocks noChangeArrowheads="1"/>
            </p:cNvSpPr>
            <p:nvPr/>
          </p:nvSpPr>
          <p:spPr bwMode="auto">
            <a:xfrm>
              <a:off x="2014692" y="3032956"/>
              <a:ext cx="65724" cy="24622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Calibri" pitchFamily="34" charset="0"/>
                </a:rPr>
                <a:t>f</a:t>
              </a:r>
              <a:endParaRPr kumimoji="0" lang="pl-PL" altLang="pl-PL" sz="3200" b="1" dirty="0">
                <a:latin typeface="Times New Roman" pitchFamily="18" charset="0"/>
              </a:endParaRPr>
            </a:p>
          </p:txBody>
        </p:sp>
        <p:sp>
          <p:nvSpPr>
            <p:cNvPr id="116" name="Text Box 340"/>
            <p:cNvSpPr txBox="1">
              <a:spLocks noChangeArrowheads="1"/>
            </p:cNvSpPr>
            <p:nvPr/>
          </p:nvSpPr>
          <p:spPr bwMode="auto">
            <a:xfrm>
              <a:off x="3183746" y="3393576"/>
              <a:ext cx="65724" cy="24622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i="1" smtClean="0">
                  <a:latin typeface="Calibri" pitchFamily="34" charset="0"/>
                </a:rPr>
                <a:t>f</a:t>
              </a:r>
              <a:endParaRPr kumimoji="0" lang="pl-PL" altLang="pl-PL" sz="3600" b="1" dirty="0">
                <a:latin typeface="Times New Roman" pitchFamily="18" charset="0"/>
              </a:endParaRPr>
            </a:p>
          </p:txBody>
        </p:sp>
      </p:grpSp>
      <p:grpSp>
        <p:nvGrpSpPr>
          <p:cNvPr id="22" name="Klatki_Q"/>
          <p:cNvGrpSpPr/>
          <p:nvPr/>
        </p:nvGrpSpPr>
        <p:grpSpPr>
          <a:xfrm>
            <a:off x="2222266" y="2559919"/>
            <a:ext cx="1370149" cy="1711685"/>
            <a:chOff x="2117966" y="2559919"/>
            <a:chExt cx="1370149" cy="1711685"/>
          </a:xfrm>
        </p:grpSpPr>
        <p:grpSp>
          <p:nvGrpSpPr>
            <p:cNvPr id="180" name="Group 454"/>
            <p:cNvGrpSpPr>
              <a:grpSpLocks/>
            </p:cNvGrpSpPr>
            <p:nvPr/>
          </p:nvGrpSpPr>
          <p:grpSpPr bwMode="auto">
            <a:xfrm rot="5220000">
              <a:off x="2270685" y="3776049"/>
              <a:ext cx="342836" cy="648273"/>
              <a:chOff x="6445" y="12301"/>
              <a:chExt cx="540" cy="1021"/>
            </a:xfrm>
          </p:grpSpPr>
          <p:cxnSp>
            <p:nvCxnSpPr>
              <p:cNvPr id="191" name="AutoShape 455"/>
              <p:cNvCxnSpPr>
                <a:cxnSpLocks noChangeShapeType="1"/>
                <a:stCxn id="194" idx="3"/>
                <a:endCxn id="199" idx="7"/>
              </p:cNvCxnSpPr>
              <p:nvPr/>
            </p:nvCxnSpPr>
            <p:spPr bwMode="auto">
              <a:xfrm rot="16380000" flipH="1" flipV="1">
                <a:off x="6263" y="12613"/>
                <a:ext cx="919" cy="391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" name="Oval 458"/>
              <p:cNvSpPr>
                <a:spLocks noChangeArrowheads="1"/>
              </p:cNvSpPr>
              <p:nvPr/>
            </p:nvSpPr>
            <p:spPr bwMode="auto">
              <a:xfrm>
                <a:off x="6917" y="12301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" name="Oval 459"/>
              <p:cNvSpPr>
                <a:spLocks noChangeArrowheads="1"/>
              </p:cNvSpPr>
              <p:nvPr/>
            </p:nvSpPr>
            <p:spPr bwMode="auto">
              <a:xfrm>
                <a:off x="6827" y="12486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6" name="Oval 460"/>
              <p:cNvSpPr>
                <a:spLocks noChangeArrowheads="1"/>
              </p:cNvSpPr>
              <p:nvPr/>
            </p:nvSpPr>
            <p:spPr bwMode="auto">
              <a:xfrm>
                <a:off x="6726" y="12682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7" name="Oval 461"/>
              <p:cNvSpPr>
                <a:spLocks noChangeArrowheads="1"/>
              </p:cNvSpPr>
              <p:nvPr/>
            </p:nvSpPr>
            <p:spPr bwMode="auto">
              <a:xfrm>
                <a:off x="6636" y="12889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8" name="Oval 462"/>
              <p:cNvSpPr>
                <a:spLocks noChangeArrowheads="1"/>
              </p:cNvSpPr>
              <p:nvPr/>
            </p:nvSpPr>
            <p:spPr bwMode="auto">
              <a:xfrm>
                <a:off x="6546" y="13063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9" name="Oval 463"/>
              <p:cNvSpPr>
                <a:spLocks noChangeArrowheads="1"/>
              </p:cNvSpPr>
              <p:nvPr/>
            </p:nvSpPr>
            <p:spPr bwMode="auto">
              <a:xfrm>
                <a:off x="6445" y="13248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3" name="Group 454"/>
            <p:cNvGrpSpPr>
              <a:grpSpLocks/>
            </p:cNvGrpSpPr>
            <p:nvPr/>
          </p:nvGrpSpPr>
          <p:grpSpPr bwMode="auto">
            <a:xfrm rot="5220000">
              <a:off x="2992561" y="2407200"/>
              <a:ext cx="342836" cy="648273"/>
              <a:chOff x="6445" y="12301"/>
              <a:chExt cx="540" cy="1021"/>
            </a:xfrm>
          </p:grpSpPr>
          <p:cxnSp>
            <p:nvCxnSpPr>
              <p:cNvPr id="204" name="AutoShape 455"/>
              <p:cNvCxnSpPr>
                <a:cxnSpLocks noChangeShapeType="1"/>
                <a:stCxn id="205" idx="3"/>
                <a:endCxn id="210" idx="7"/>
              </p:cNvCxnSpPr>
              <p:nvPr/>
            </p:nvCxnSpPr>
            <p:spPr bwMode="auto">
              <a:xfrm rot="16380000" flipH="1" flipV="1">
                <a:off x="6263" y="12613"/>
                <a:ext cx="919" cy="391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" name="Oval 458"/>
              <p:cNvSpPr>
                <a:spLocks noChangeArrowheads="1"/>
              </p:cNvSpPr>
              <p:nvPr/>
            </p:nvSpPr>
            <p:spPr bwMode="auto">
              <a:xfrm>
                <a:off x="6917" y="12301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" name="Oval 459"/>
              <p:cNvSpPr>
                <a:spLocks noChangeArrowheads="1"/>
              </p:cNvSpPr>
              <p:nvPr/>
            </p:nvSpPr>
            <p:spPr bwMode="auto">
              <a:xfrm>
                <a:off x="6827" y="12486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7" name="Oval 460"/>
              <p:cNvSpPr>
                <a:spLocks noChangeArrowheads="1"/>
              </p:cNvSpPr>
              <p:nvPr/>
            </p:nvSpPr>
            <p:spPr bwMode="auto">
              <a:xfrm>
                <a:off x="6726" y="12682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8" name="Oval 461"/>
              <p:cNvSpPr>
                <a:spLocks noChangeArrowheads="1"/>
              </p:cNvSpPr>
              <p:nvPr/>
            </p:nvSpPr>
            <p:spPr bwMode="auto">
              <a:xfrm>
                <a:off x="6636" y="12889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9" name="Oval 462"/>
              <p:cNvSpPr>
                <a:spLocks noChangeArrowheads="1"/>
              </p:cNvSpPr>
              <p:nvPr/>
            </p:nvSpPr>
            <p:spPr bwMode="auto">
              <a:xfrm>
                <a:off x="6546" y="13063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10" name="Oval 463"/>
              <p:cNvSpPr>
                <a:spLocks noChangeArrowheads="1"/>
              </p:cNvSpPr>
              <p:nvPr/>
            </p:nvSpPr>
            <p:spPr bwMode="auto">
              <a:xfrm>
                <a:off x="6445" y="13248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12" name="Text Box 440"/>
            <p:cNvSpPr txBox="1">
              <a:spLocks noChangeArrowheads="1"/>
            </p:cNvSpPr>
            <p:nvPr/>
          </p:nvSpPr>
          <p:spPr bwMode="auto">
            <a:xfrm>
              <a:off x="3007249" y="2728331"/>
              <a:ext cx="12182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7030A0"/>
                  </a:solidFill>
                  <a:latin typeface="Calibri" pitchFamily="34" charset="0"/>
                </a:rPr>
                <a:t>Q</a:t>
              </a:r>
              <a:endParaRPr kumimoji="0" lang="pl-PL" altLang="pl-PL" sz="2400" i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Klatki_D"/>
          <p:cNvGrpSpPr/>
          <p:nvPr/>
        </p:nvGrpSpPr>
        <p:grpSpPr>
          <a:xfrm>
            <a:off x="2365114" y="2884648"/>
            <a:ext cx="1010094" cy="1114953"/>
            <a:chOff x="2356064" y="2837023"/>
            <a:chExt cx="1010094" cy="1114953"/>
          </a:xfrm>
        </p:grpSpPr>
        <p:sp>
          <p:nvSpPr>
            <p:cNvPr id="19491" name="Text Box 440"/>
            <p:cNvSpPr txBox="1">
              <a:spLocks noChangeArrowheads="1"/>
            </p:cNvSpPr>
            <p:nvPr/>
          </p:nvSpPr>
          <p:spPr bwMode="auto">
            <a:xfrm>
              <a:off x="2592874" y="3204652"/>
              <a:ext cx="113644" cy="215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7030A0"/>
                  </a:solidFill>
                  <a:latin typeface="Calibri" pitchFamily="34" charset="0"/>
                </a:rPr>
                <a:t>D</a:t>
              </a:r>
              <a:endParaRPr kumimoji="0" lang="pl-PL" altLang="pl-PL" sz="2400" i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pSp>
          <p:nvGrpSpPr>
            <p:cNvPr id="19499" name="Group 454"/>
            <p:cNvGrpSpPr>
              <a:grpSpLocks/>
            </p:cNvGrpSpPr>
            <p:nvPr/>
          </p:nvGrpSpPr>
          <p:grpSpPr bwMode="auto">
            <a:xfrm>
              <a:off x="2909044" y="3082744"/>
              <a:ext cx="457114" cy="869232"/>
              <a:chOff x="6445" y="11953"/>
              <a:chExt cx="720" cy="1369"/>
            </a:xfrm>
          </p:grpSpPr>
          <p:cxnSp>
            <p:nvCxnSpPr>
              <p:cNvPr id="19551" name="AutoShape 455"/>
              <p:cNvCxnSpPr>
                <a:cxnSpLocks noChangeShapeType="1"/>
                <a:stCxn id="19552" idx="3"/>
                <a:endCxn id="19559" idx="7"/>
              </p:cNvCxnSpPr>
              <p:nvPr/>
            </p:nvCxnSpPr>
            <p:spPr bwMode="auto">
              <a:xfrm flipH="1">
                <a:off x="6503" y="12016"/>
                <a:ext cx="604" cy="1243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552" name="Oval 456"/>
              <p:cNvSpPr>
                <a:spLocks noChangeArrowheads="1"/>
              </p:cNvSpPr>
              <p:nvPr/>
            </p:nvSpPr>
            <p:spPr bwMode="auto">
              <a:xfrm>
                <a:off x="7097" y="11953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3" name="Oval 457"/>
              <p:cNvSpPr>
                <a:spLocks noChangeArrowheads="1"/>
              </p:cNvSpPr>
              <p:nvPr/>
            </p:nvSpPr>
            <p:spPr bwMode="auto">
              <a:xfrm>
                <a:off x="7007" y="12127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4" name="Oval 458"/>
              <p:cNvSpPr>
                <a:spLocks noChangeArrowheads="1"/>
              </p:cNvSpPr>
              <p:nvPr/>
            </p:nvSpPr>
            <p:spPr bwMode="auto">
              <a:xfrm>
                <a:off x="6917" y="12301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5" name="Oval 459"/>
              <p:cNvSpPr>
                <a:spLocks noChangeArrowheads="1"/>
              </p:cNvSpPr>
              <p:nvPr/>
            </p:nvSpPr>
            <p:spPr bwMode="auto">
              <a:xfrm>
                <a:off x="6827" y="12486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6" name="Oval 460"/>
              <p:cNvSpPr>
                <a:spLocks noChangeArrowheads="1"/>
              </p:cNvSpPr>
              <p:nvPr/>
            </p:nvSpPr>
            <p:spPr bwMode="auto">
              <a:xfrm>
                <a:off x="6726" y="12682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7" name="Oval 461"/>
              <p:cNvSpPr>
                <a:spLocks noChangeArrowheads="1"/>
              </p:cNvSpPr>
              <p:nvPr/>
            </p:nvSpPr>
            <p:spPr bwMode="auto">
              <a:xfrm>
                <a:off x="6636" y="12889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8" name="Oval 462"/>
              <p:cNvSpPr>
                <a:spLocks noChangeArrowheads="1"/>
              </p:cNvSpPr>
              <p:nvPr/>
            </p:nvSpPr>
            <p:spPr bwMode="auto">
              <a:xfrm>
                <a:off x="6546" y="13063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9" name="Oval 463"/>
              <p:cNvSpPr>
                <a:spLocks noChangeArrowheads="1"/>
              </p:cNvSpPr>
              <p:nvPr/>
            </p:nvSpPr>
            <p:spPr bwMode="auto">
              <a:xfrm>
                <a:off x="6445" y="13248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500" name="Group 464"/>
            <p:cNvGrpSpPr>
              <a:grpSpLocks/>
            </p:cNvGrpSpPr>
            <p:nvPr/>
          </p:nvGrpSpPr>
          <p:grpSpPr bwMode="auto">
            <a:xfrm>
              <a:off x="2356064" y="2837023"/>
              <a:ext cx="457114" cy="869232"/>
              <a:chOff x="5574" y="11566"/>
              <a:chExt cx="720" cy="1369"/>
            </a:xfrm>
          </p:grpSpPr>
          <p:cxnSp>
            <p:nvCxnSpPr>
              <p:cNvPr id="19542" name="AutoShape 465"/>
              <p:cNvCxnSpPr>
                <a:cxnSpLocks noChangeShapeType="1"/>
              </p:cNvCxnSpPr>
              <p:nvPr/>
            </p:nvCxnSpPr>
            <p:spPr bwMode="auto">
              <a:xfrm flipH="1">
                <a:off x="5624" y="11620"/>
                <a:ext cx="628" cy="1241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543" name="Oval 466"/>
              <p:cNvSpPr>
                <a:spLocks noChangeArrowheads="1"/>
              </p:cNvSpPr>
              <p:nvPr/>
            </p:nvSpPr>
            <p:spPr bwMode="auto">
              <a:xfrm>
                <a:off x="6226" y="11566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4" name="Oval 467"/>
              <p:cNvSpPr>
                <a:spLocks noChangeArrowheads="1"/>
              </p:cNvSpPr>
              <p:nvPr/>
            </p:nvSpPr>
            <p:spPr bwMode="auto">
              <a:xfrm>
                <a:off x="6136" y="11740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5" name="Oval 468"/>
              <p:cNvSpPr>
                <a:spLocks noChangeArrowheads="1"/>
              </p:cNvSpPr>
              <p:nvPr/>
            </p:nvSpPr>
            <p:spPr bwMode="auto">
              <a:xfrm>
                <a:off x="6046" y="11914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6" name="Oval 469"/>
              <p:cNvSpPr>
                <a:spLocks noChangeArrowheads="1"/>
              </p:cNvSpPr>
              <p:nvPr/>
            </p:nvSpPr>
            <p:spPr bwMode="auto">
              <a:xfrm>
                <a:off x="5956" y="12099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7" name="Oval 470"/>
              <p:cNvSpPr>
                <a:spLocks noChangeArrowheads="1"/>
              </p:cNvSpPr>
              <p:nvPr/>
            </p:nvSpPr>
            <p:spPr bwMode="auto">
              <a:xfrm>
                <a:off x="5855" y="12295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8" name="Oval 471"/>
              <p:cNvSpPr>
                <a:spLocks noChangeArrowheads="1"/>
              </p:cNvSpPr>
              <p:nvPr/>
            </p:nvSpPr>
            <p:spPr bwMode="auto">
              <a:xfrm>
                <a:off x="5757" y="12490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49" name="Oval 472"/>
              <p:cNvSpPr>
                <a:spLocks noChangeArrowheads="1"/>
              </p:cNvSpPr>
              <p:nvPr/>
            </p:nvSpPr>
            <p:spPr bwMode="auto">
              <a:xfrm>
                <a:off x="5659" y="12664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19550" name="Oval 473"/>
              <p:cNvSpPr>
                <a:spLocks noChangeArrowheads="1"/>
              </p:cNvSpPr>
              <p:nvPr/>
            </p:nvSpPr>
            <p:spPr bwMode="auto">
              <a:xfrm>
                <a:off x="5574" y="12861"/>
                <a:ext cx="68" cy="74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7" name="Oś_q"/>
          <p:cNvGrpSpPr/>
          <p:nvPr/>
        </p:nvGrpSpPr>
        <p:grpSpPr>
          <a:xfrm>
            <a:off x="2912104" y="3392997"/>
            <a:ext cx="2378721" cy="1208522"/>
            <a:chOff x="2807804" y="3392997"/>
            <a:chExt cx="2378721" cy="1208522"/>
          </a:xfrm>
        </p:grpSpPr>
        <p:sp>
          <p:nvSpPr>
            <p:cNvPr id="19510" name="Text Box 513"/>
            <p:cNvSpPr txBox="1">
              <a:spLocks noChangeArrowheads="1"/>
            </p:cNvSpPr>
            <p:nvPr/>
          </p:nvSpPr>
          <p:spPr bwMode="auto">
            <a:xfrm>
              <a:off x="5076056" y="4355163"/>
              <a:ext cx="110469" cy="2463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600" b="1" dirty="0">
                  <a:solidFill>
                    <a:srgbClr val="0070C0"/>
                  </a:solidFill>
                  <a:latin typeface="Calibri" pitchFamily="34" charset="0"/>
                </a:rPr>
                <a:t>q</a:t>
              </a:r>
              <a:endParaRPr kumimoji="0" lang="pl-PL" altLang="pl-PL" sz="3200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cxnSp>
          <p:nvCxnSpPr>
            <p:cNvPr id="19511" name="AutoShape 514"/>
            <p:cNvCxnSpPr>
              <a:cxnSpLocks noChangeShapeType="1"/>
            </p:cNvCxnSpPr>
            <p:nvPr/>
          </p:nvCxnSpPr>
          <p:spPr bwMode="auto">
            <a:xfrm rot="5400000" flipH="1">
              <a:off x="3378193" y="2822608"/>
              <a:ext cx="1080032" cy="222081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Oś_d"/>
          <p:cNvGrpSpPr/>
          <p:nvPr/>
        </p:nvGrpSpPr>
        <p:grpSpPr>
          <a:xfrm>
            <a:off x="2912293" y="927125"/>
            <a:ext cx="1200664" cy="2466101"/>
            <a:chOff x="2807993" y="927125"/>
            <a:chExt cx="1200664" cy="2466101"/>
          </a:xfrm>
        </p:grpSpPr>
        <p:cxnSp>
          <p:nvCxnSpPr>
            <p:cNvPr id="19494" name="AutoShape 443"/>
            <p:cNvCxnSpPr>
              <a:cxnSpLocks noChangeShapeType="1"/>
            </p:cNvCxnSpPr>
            <p:nvPr/>
          </p:nvCxnSpPr>
          <p:spPr bwMode="auto">
            <a:xfrm flipH="1">
              <a:off x="2807993" y="1172208"/>
              <a:ext cx="1079931" cy="2221018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0" name="Text Box 439"/>
            <p:cNvSpPr txBox="1">
              <a:spLocks noChangeArrowheads="1"/>
            </p:cNvSpPr>
            <p:nvPr/>
          </p:nvSpPr>
          <p:spPr bwMode="auto">
            <a:xfrm>
              <a:off x="3912790" y="927125"/>
              <a:ext cx="95867" cy="215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dirty="0">
                  <a:solidFill>
                    <a:srgbClr val="0070C0"/>
                  </a:solidFill>
                  <a:latin typeface="Calibri" pitchFamily="34" charset="0"/>
                </a:rPr>
                <a:t>d</a:t>
              </a:r>
              <a:endParaRPr kumimoji="0" lang="pl-PL" altLang="pl-PL" sz="2400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Omega_2"/>
          <p:cNvGrpSpPr>
            <a:grpSpLocks/>
          </p:cNvGrpSpPr>
          <p:nvPr/>
        </p:nvGrpSpPr>
        <p:grpSpPr bwMode="auto">
          <a:xfrm>
            <a:off x="2912302" y="1012869"/>
            <a:ext cx="442906" cy="2246269"/>
            <a:chOff x="6488" y="3668"/>
            <a:chExt cx="698" cy="3539"/>
          </a:xfrm>
        </p:grpSpPr>
        <p:sp>
          <p:nvSpPr>
            <p:cNvPr id="19599" name="Text Box 337"/>
            <p:cNvSpPr txBox="1">
              <a:spLocks noChangeArrowheads="1"/>
            </p:cNvSpPr>
            <p:nvPr/>
          </p:nvSpPr>
          <p:spPr bwMode="auto">
            <a:xfrm>
              <a:off x="6860" y="3668"/>
              <a:ext cx="326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000000"/>
                  </a:solidFill>
                  <a:latin typeface="Calibri" pitchFamily="34" charset="0"/>
                </a:rPr>
                <a:t>ω</a:t>
              </a:r>
              <a:r>
                <a:rPr kumimoji="0" lang="pl-PL" altLang="pl-PL" sz="1800" b="1" i="1" baseline="-250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kumimoji="0" lang="pl-PL" altLang="pl-PL" sz="3200" dirty="0">
                <a:latin typeface="Times New Roman" pitchFamily="18" charset="0"/>
              </a:endParaRPr>
            </a:p>
          </p:txBody>
        </p:sp>
        <p:sp>
          <p:nvSpPr>
            <p:cNvPr id="19600" name="Arc 338"/>
            <p:cNvSpPr>
              <a:spLocks/>
            </p:cNvSpPr>
            <p:nvPr/>
          </p:nvSpPr>
          <p:spPr bwMode="auto">
            <a:xfrm>
              <a:off x="6488" y="4196"/>
              <a:ext cx="683" cy="3011"/>
            </a:xfrm>
            <a:custGeom>
              <a:avLst/>
              <a:gdLst>
                <a:gd name="T0" fmla="*/ 0 w 6602"/>
                <a:gd name="T1" fmla="*/ 0 h 21600"/>
                <a:gd name="T2" fmla="*/ 0 w 6602"/>
                <a:gd name="T3" fmla="*/ 0 h 21600"/>
                <a:gd name="T4" fmla="*/ 0 w 6602"/>
                <a:gd name="T5" fmla="*/ 0 h 21600"/>
                <a:gd name="T6" fmla="*/ 0 60000 65536"/>
                <a:gd name="T7" fmla="*/ 0 60000 65536"/>
                <a:gd name="T8" fmla="*/ 0 60000 65536"/>
                <a:gd name="T9" fmla="*/ 0 w 6602"/>
                <a:gd name="T10" fmla="*/ 0 h 21600"/>
                <a:gd name="T11" fmla="*/ 6602 w 66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2" h="21600" fill="none" extrusionOk="0">
                  <a:moveTo>
                    <a:pt x="-1" y="185"/>
                  </a:moveTo>
                  <a:cubicBezTo>
                    <a:pt x="937" y="62"/>
                    <a:pt x="1881" y="-1"/>
                    <a:pt x="2827" y="0"/>
                  </a:cubicBezTo>
                  <a:cubicBezTo>
                    <a:pt x="4092" y="0"/>
                    <a:pt x="5355" y="111"/>
                    <a:pt x="6601" y="332"/>
                  </a:cubicBezTo>
                </a:path>
                <a:path w="6602" h="21600" stroke="0" extrusionOk="0">
                  <a:moveTo>
                    <a:pt x="-1" y="185"/>
                  </a:moveTo>
                  <a:cubicBezTo>
                    <a:pt x="937" y="62"/>
                    <a:pt x="1881" y="-1"/>
                    <a:pt x="2827" y="0"/>
                  </a:cubicBezTo>
                  <a:cubicBezTo>
                    <a:pt x="4092" y="0"/>
                    <a:pt x="5355" y="111"/>
                    <a:pt x="6601" y="332"/>
                  </a:cubicBezTo>
                  <a:lnTo>
                    <a:pt x="2827" y="21600"/>
                  </a:lnTo>
                  <a:lnTo>
                    <a:pt x="-1" y="185"/>
                  </a:lnTo>
                  <a:close/>
                </a:path>
              </a:pathLst>
            </a:custGeom>
            <a:noFill/>
            <a:ln w="15875">
              <a:solidFill>
                <a:srgbClr val="FF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</p:grpSp>
      <p:grpSp>
        <p:nvGrpSpPr>
          <p:cNvPr id="18" name="Omega_1"/>
          <p:cNvGrpSpPr>
            <a:grpSpLocks/>
          </p:cNvGrpSpPr>
          <p:nvPr/>
        </p:nvGrpSpPr>
        <p:grpSpPr bwMode="auto">
          <a:xfrm>
            <a:off x="3476159" y="1389063"/>
            <a:ext cx="1028065" cy="1912937"/>
            <a:chOff x="7801" y="9579"/>
            <a:chExt cx="1620" cy="3011"/>
          </a:xfrm>
        </p:grpSpPr>
        <p:sp>
          <p:nvSpPr>
            <p:cNvPr id="19488" name="Text Box 516"/>
            <p:cNvSpPr txBox="1">
              <a:spLocks noChangeArrowheads="1"/>
            </p:cNvSpPr>
            <p:nvPr/>
          </p:nvSpPr>
          <p:spPr bwMode="auto">
            <a:xfrm>
              <a:off x="9110" y="9768"/>
              <a:ext cx="311" cy="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400" b="1" i="1" dirty="0">
                  <a:solidFill>
                    <a:srgbClr val="000000"/>
                  </a:solidFill>
                  <a:latin typeface="Calibri" pitchFamily="34" charset="0"/>
                </a:rPr>
                <a:t>ω</a:t>
              </a:r>
              <a:r>
                <a:rPr kumimoji="0" lang="pl-PL" altLang="pl-PL" sz="1600" b="1" i="1" baseline="-25000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kumimoji="0" lang="pl-PL" altLang="pl-PL" sz="3200" dirty="0">
                <a:latin typeface="Times New Roman" pitchFamily="18" charset="0"/>
              </a:endParaRPr>
            </a:p>
          </p:txBody>
        </p:sp>
        <p:sp>
          <p:nvSpPr>
            <p:cNvPr id="19489" name="Arc 517"/>
            <p:cNvSpPr>
              <a:spLocks/>
            </p:cNvSpPr>
            <p:nvPr/>
          </p:nvSpPr>
          <p:spPr bwMode="auto">
            <a:xfrm rot="1500000">
              <a:off x="7801" y="9579"/>
              <a:ext cx="683" cy="3011"/>
            </a:xfrm>
            <a:custGeom>
              <a:avLst/>
              <a:gdLst>
                <a:gd name="T0" fmla="*/ 0 w 6602"/>
                <a:gd name="T1" fmla="*/ 0 h 21600"/>
                <a:gd name="T2" fmla="*/ 0 w 6602"/>
                <a:gd name="T3" fmla="*/ 0 h 21600"/>
                <a:gd name="T4" fmla="*/ 0 w 6602"/>
                <a:gd name="T5" fmla="*/ 0 h 21600"/>
                <a:gd name="T6" fmla="*/ 0 60000 65536"/>
                <a:gd name="T7" fmla="*/ 0 60000 65536"/>
                <a:gd name="T8" fmla="*/ 0 60000 65536"/>
                <a:gd name="T9" fmla="*/ 0 w 6602"/>
                <a:gd name="T10" fmla="*/ 0 h 21600"/>
                <a:gd name="T11" fmla="*/ 6602 w 66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02" h="21600" fill="none" extrusionOk="0">
                  <a:moveTo>
                    <a:pt x="-1" y="185"/>
                  </a:moveTo>
                  <a:cubicBezTo>
                    <a:pt x="937" y="62"/>
                    <a:pt x="1881" y="-1"/>
                    <a:pt x="2827" y="0"/>
                  </a:cubicBezTo>
                  <a:cubicBezTo>
                    <a:pt x="4092" y="0"/>
                    <a:pt x="5355" y="111"/>
                    <a:pt x="6601" y="332"/>
                  </a:cubicBezTo>
                </a:path>
                <a:path w="6602" h="21600" stroke="0" extrusionOk="0">
                  <a:moveTo>
                    <a:pt x="-1" y="185"/>
                  </a:moveTo>
                  <a:cubicBezTo>
                    <a:pt x="937" y="62"/>
                    <a:pt x="1881" y="-1"/>
                    <a:pt x="2827" y="0"/>
                  </a:cubicBezTo>
                  <a:cubicBezTo>
                    <a:pt x="4092" y="0"/>
                    <a:pt x="5355" y="111"/>
                    <a:pt x="6601" y="332"/>
                  </a:cubicBezTo>
                  <a:lnTo>
                    <a:pt x="2827" y="21600"/>
                  </a:lnTo>
                  <a:lnTo>
                    <a:pt x="-1" y="185"/>
                  </a:lnTo>
                  <a:close/>
                </a:path>
              </a:pathLst>
            </a:custGeom>
            <a:noFill/>
            <a:ln w="19050">
              <a:solidFill>
                <a:srgbClr val="FF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</p:grpSp>
      <p:graphicFrame>
        <p:nvGraphicFramePr>
          <p:cNvPr id="17551" name="Równanie_ruchu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05005"/>
              </p:ext>
            </p:extLst>
          </p:nvPr>
        </p:nvGraphicFramePr>
        <p:xfrm>
          <a:off x="4764728" y="1124744"/>
          <a:ext cx="17303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ównanie" r:id="rId6" imgW="1371600" imgH="508000" progId="Equation.3">
                  <p:embed/>
                </p:oleObj>
              </mc:Choice>
              <mc:Fallback>
                <p:oleObj name="Równanie" r:id="rId6" imgW="1371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28" y="1124744"/>
                        <a:ext cx="173037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647068" y="402275"/>
            <a:ext cx="1849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Uzwojenia generatora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pis_Row_Wzbudz"/>
          <p:cNvSpPr>
            <a:spLocks noChangeArrowheads="1"/>
          </p:cNvSpPr>
          <p:nvPr/>
        </p:nvSpPr>
        <p:spPr bwMode="auto">
          <a:xfrm>
            <a:off x="4549775" y="5180013"/>
            <a:ext cx="412591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175" indent="-3175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Przekształcenie  </a:t>
            </a:r>
            <a:r>
              <a:rPr kumimoji="0" lang="pl-PL" altLang="pl-PL" sz="1800" b="1" i="1">
                <a:solidFill>
                  <a:srgbClr val="FF0000"/>
                </a:solidFill>
                <a:latin typeface="Times New Roman" pitchFamily="18" charset="0"/>
              </a:rPr>
              <a:t>0dq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eliminuje funkcje trygonometryczne i kąt </a:t>
            </a:r>
            <a:r>
              <a:rPr kumimoji="0" lang="el-GR" altLang="pl-PL" sz="1400" b="1" i="1">
                <a:solidFill>
                  <a:srgbClr val="00B050"/>
                </a:solidFill>
                <a:latin typeface="Times New Roman" pitchFamily="18" charset="0"/>
              </a:rPr>
              <a:t>Θ</a:t>
            </a:r>
            <a:r>
              <a:rPr kumimoji="0" lang="pl-PL" altLang="pl-PL" sz="1400" b="1" i="1">
                <a:solidFill>
                  <a:srgbClr val="00B050"/>
                </a:solidFill>
                <a:latin typeface="Times New Roman" pitchFamily="18" charset="0"/>
              </a:rPr>
              <a:t> z równań indukcyjności własnych i wzajemnych sześciu uzwojeń generatora</a:t>
            </a:r>
            <a:endParaRPr kumimoji="0" lang="pl-PL" altLang="pl-PL" sz="14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4" name="Wykr_Laa_Lab"/>
          <p:cNvGrpSpPr/>
          <p:nvPr/>
        </p:nvGrpSpPr>
        <p:grpSpPr>
          <a:xfrm>
            <a:off x="4462463" y="2605088"/>
            <a:ext cx="3881437" cy="2489200"/>
            <a:chOff x="4462463" y="2605088"/>
            <a:chExt cx="3881437" cy="2489200"/>
          </a:xfrm>
        </p:grpSpPr>
        <p:cxnSp>
          <p:nvCxnSpPr>
            <p:cNvPr id="1028" name="Oś_L"/>
            <p:cNvCxnSpPr>
              <a:cxnSpLocks noChangeShapeType="1"/>
            </p:cNvCxnSpPr>
            <p:nvPr/>
          </p:nvCxnSpPr>
          <p:spPr bwMode="auto">
            <a:xfrm flipH="1" flipV="1">
              <a:off x="4672013" y="3509963"/>
              <a:ext cx="4762" cy="1352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73" name="AutoShape 159"/>
            <p:cNvSpPr>
              <a:spLocks noChangeAspect="1" noChangeArrowheads="1" noTextEdit="1"/>
            </p:cNvSpPr>
            <p:nvPr/>
          </p:nvSpPr>
          <p:spPr bwMode="auto">
            <a:xfrm>
              <a:off x="4462463" y="2605088"/>
              <a:ext cx="3881437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674" name="Text Box 158"/>
            <p:cNvSpPr txBox="1">
              <a:spLocks noChangeArrowheads="1"/>
            </p:cNvSpPr>
            <p:nvPr/>
          </p:nvSpPr>
          <p:spPr bwMode="auto">
            <a:xfrm>
              <a:off x="6233419" y="3574962"/>
              <a:ext cx="298572" cy="2018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675" name="Text Box 157"/>
            <p:cNvSpPr txBox="1">
              <a:spLocks noChangeArrowheads="1"/>
            </p:cNvSpPr>
            <p:nvPr/>
          </p:nvSpPr>
          <p:spPr bwMode="auto">
            <a:xfrm>
              <a:off x="7645327" y="4805754"/>
              <a:ext cx="190000" cy="153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i="1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0676" name="AutoShape 156"/>
            <p:cNvCxnSpPr>
              <a:cxnSpLocks noChangeShapeType="1"/>
            </p:cNvCxnSpPr>
            <p:nvPr/>
          </p:nvCxnSpPr>
          <p:spPr bwMode="auto">
            <a:xfrm>
              <a:off x="4680083" y="4866222"/>
              <a:ext cx="2965245" cy="166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77" name="Text Box 155"/>
            <p:cNvSpPr txBox="1">
              <a:spLocks noChangeArrowheads="1"/>
            </p:cNvSpPr>
            <p:nvPr/>
          </p:nvSpPr>
          <p:spPr bwMode="auto">
            <a:xfrm>
              <a:off x="4735797" y="3333089"/>
              <a:ext cx="190000" cy="2290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pic>
          <p:nvPicPr>
            <p:cNvPr id="20678" name="Picture 153" descr="Wykres_Laa_L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416" y="3879208"/>
              <a:ext cx="2319053" cy="71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679" name="AutoShape 152"/>
            <p:cNvCxnSpPr>
              <a:cxnSpLocks noChangeShapeType="1"/>
            </p:cNvCxnSpPr>
            <p:nvPr/>
          </p:nvCxnSpPr>
          <p:spPr bwMode="auto">
            <a:xfrm flipV="1">
              <a:off x="4951035" y="3753510"/>
              <a:ext cx="162857" cy="2618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0" name="AutoShape 151"/>
            <p:cNvCxnSpPr>
              <a:cxnSpLocks noChangeShapeType="1"/>
            </p:cNvCxnSpPr>
            <p:nvPr/>
          </p:nvCxnSpPr>
          <p:spPr bwMode="auto">
            <a:xfrm flipV="1">
              <a:off x="6145324" y="3803504"/>
              <a:ext cx="162857" cy="2618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81" name="Text Box 150"/>
            <p:cNvSpPr txBox="1">
              <a:spLocks noChangeArrowheads="1"/>
            </p:cNvSpPr>
            <p:nvPr/>
          </p:nvSpPr>
          <p:spPr bwMode="auto">
            <a:xfrm>
              <a:off x="5069607" y="3549727"/>
              <a:ext cx="298572" cy="2018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200" b="1" i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altLang="pl-PL" sz="1200" b="1" i="1" baseline="-30000">
                  <a:latin typeface="Times New Roman" pitchFamily="18" charset="0"/>
                  <a:cs typeface="Times New Roman" pitchFamily="18" charset="0"/>
                </a:rPr>
                <a:t>AA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graphicFrame>
        <p:nvGraphicFramePr>
          <p:cNvPr id="17575" name="L_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4549"/>
              </p:ext>
            </p:extLst>
          </p:nvPr>
        </p:nvGraphicFramePr>
        <p:xfrm>
          <a:off x="1313245" y="5002213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Równanie" r:id="rId4" imgW="2806700" imgH="914400" progId="Equation.3">
                  <p:embed/>
                </p:oleObj>
              </mc:Choice>
              <mc:Fallback>
                <p:oleObj name="Równanie" r:id="rId4" imgW="2806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245" y="5002213"/>
                        <a:ext cx="2809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3" name="L_A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88196"/>
              </p:ext>
            </p:extLst>
          </p:nvPr>
        </p:nvGraphicFramePr>
        <p:xfrm>
          <a:off x="1305307" y="4016375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Równanie" r:id="rId6" imgW="2209800" imgH="914400" progId="Equation.3">
                  <p:embed/>
                </p:oleObj>
              </mc:Choice>
              <mc:Fallback>
                <p:oleObj name="Równanie" r:id="rId6" imgW="2209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307" y="4016375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kst_2"/>
          <p:cNvSpPr>
            <a:spLocks noChangeArrowheads="1"/>
          </p:cNvSpPr>
          <p:nvPr/>
        </p:nvSpPr>
        <p:spPr bwMode="auto">
          <a:xfrm>
            <a:off x="4632428" y="2732088"/>
            <a:ext cx="3603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300" b="1" i="1">
                <a:solidFill>
                  <a:srgbClr val="00B050"/>
                </a:solidFill>
                <a:latin typeface="Times New Roman" pitchFamily="18" charset="0"/>
              </a:rPr>
              <a:t>2.  </a:t>
            </a:r>
            <a:r>
              <a:rPr kumimoji="0" lang="el-GR" altLang="pl-PL" sz="1200" b="1" i="1">
                <a:solidFill>
                  <a:srgbClr val="00B050"/>
                </a:solidFill>
                <a:latin typeface="Times New Roman" pitchFamily="18" charset="0"/>
              </a:rPr>
              <a:t>Θ </a:t>
            </a:r>
            <a:r>
              <a:rPr kumimoji="0" lang="pl-PL" altLang="pl-PL" sz="1200" b="1" i="1">
                <a:solidFill>
                  <a:srgbClr val="00B050"/>
                </a:solidFill>
                <a:latin typeface="Times New Roman" pitchFamily="18" charset="0"/>
              </a:rPr>
              <a:t>=</a:t>
            </a:r>
            <a:r>
              <a:rPr kumimoji="0" lang="pl-PL" altLang="pl-PL" sz="1100" b="1" i="1">
                <a:solidFill>
                  <a:srgbClr val="00B050"/>
                </a:solidFill>
                <a:latin typeface="Times New Roman" pitchFamily="18" charset="0"/>
              </a:rPr>
              <a:t>90</a:t>
            </a:r>
            <a:r>
              <a:rPr kumimoji="0" lang="pl-PL" altLang="pl-PL" sz="1100" b="1" i="1" baseline="30000">
                <a:solidFill>
                  <a:srgbClr val="00B050"/>
                </a:solidFill>
                <a:latin typeface="Times New Roman" pitchFamily="18" charset="0"/>
              </a:rPr>
              <a:t>O</a:t>
            </a:r>
            <a:r>
              <a:rPr kumimoji="0" lang="pl-PL" altLang="pl-PL" sz="1100" b="1" i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0" lang="pl-PL" altLang="pl-PL" sz="1100" b="1" i="1">
                <a:latin typeface="Times New Roman" pitchFamily="18" charset="0"/>
              </a:rPr>
              <a:t>  Oś ‘q’ pokrywa się z osią fazy ‘A’ </a:t>
            </a: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100" b="1" i="1">
                <a:latin typeface="Times New Roman" pitchFamily="18" charset="0"/>
              </a:rPr>
              <a:t>                     większa szczelina  - reaktancja </a:t>
            </a:r>
            <a:r>
              <a:rPr kumimoji="0" lang="pl-PL" altLang="pl-PL" sz="1100" b="1" i="1">
                <a:solidFill>
                  <a:srgbClr val="00B050"/>
                </a:solidFill>
                <a:latin typeface="Times New Roman" pitchFamily="18" charset="0"/>
              </a:rPr>
              <a:t>X</a:t>
            </a:r>
            <a:r>
              <a:rPr kumimoji="0" lang="pl-PL" altLang="pl-PL" sz="1100" b="1" i="1" baseline="-25000">
                <a:solidFill>
                  <a:srgbClr val="00B050"/>
                </a:solidFill>
                <a:latin typeface="Times New Roman" pitchFamily="18" charset="0"/>
              </a:rPr>
              <a:t>q</a:t>
            </a:r>
            <a:r>
              <a:rPr kumimoji="0" lang="pl-PL" altLang="pl-PL" sz="1100" b="1" i="1" baseline="-25000">
                <a:latin typeface="Times New Roman" pitchFamily="18" charset="0"/>
              </a:rPr>
              <a:t> </a:t>
            </a:r>
            <a:r>
              <a:rPr kumimoji="0" lang="pl-PL" altLang="pl-PL" sz="1100" b="1" i="1">
                <a:latin typeface="Times New Roman" pitchFamily="18" charset="0"/>
              </a:rPr>
              <a:t>&lt; X</a:t>
            </a:r>
            <a:r>
              <a:rPr kumimoji="0" lang="pl-PL" altLang="pl-PL" sz="1100" b="1" i="1" baseline="-25000">
                <a:latin typeface="Times New Roman" pitchFamily="18" charset="0"/>
              </a:rPr>
              <a:t>d</a:t>
            </a:r>
            <a:endParaRPr kumimoji="0" lang="pl-PL" altLang="pl-PL" sz="11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7" name="Tekst_1"/>
          <p:cNvSpPr>
            <a:spLocks noChangeArrowheads="1"/>
          </p:cNvSpPr>
          <p:nvPr/>
        </p:nvSpPr>
        <p:spPr bwMode="auto">
          <a:xfrm>
            <a:off x="4618141" y="2066925"/>
            <a:ext cx="33845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/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300" b="1" i="1">
                <a:solidFill>
                  <a:srgbClr val="00B050"/>
                </a:solidFill>
                <a:latin typeface="Times New Roman" pitchFamily="18" charset="0"/>
              </a:rPr>
              <a:t>1</a:t>
            </a:r>
            <a:r>
              <a:rPr kumimoji="0" lang="pl-PL" altLang="pl-PL" sz="1100" b="1" i="1">
                <a:solidFill>
                  <a:srgbClr val="00B050"/>
                </a:solidFill>
                <a:latin typeface="Times New Roman" pitchFamily="18" charset="0"/>
              </a:rPr>
              <a:t>.  </a:t>
            </a:r>
            <a:r>
              <a:rPr kumimoji="0" lang="el-GR" altLang="pl-PL" sz="1100" b="1" i="1">
                <a:solidFill>
                  <a:srgbClr val="0070C0"/>
                </a:solidFill>
                <a:latin typeface="Times New Roman" pitchFamily="18" charset="0"/>
              </a:rPr>
              <a:t>Θ </a:t>
            </a:r>
            <a:r>
              <a:rPr kumimoji="0" lang="pl-PL" altLang="pl-PL" sz="1100" b="1" i="1">
                <a:solidFill>
                  <a:srgbClr val="0070C0"/>
                </a:solidFill>
                <a:latin typeface="Times New Roman" pitchFamily="18" charset="0"/>
              </a:rPr>
              <a:t>=0</a:t>
            </a:r>
            <a:r>
              <a:rPr kumimoji="0" lang="pl-PL" altLang="pl-PL" sz="1100" b="1" i="1" baseline="30000">
                <a:solidFill>
                  <a:srgbClr val="0070C0"/>
                </a:solidFill>
                <a:latin typeface="Times New Roman" pitchFamily="18" charset="0"/>
              </a:rPr>
              <a:t>O</a:t>
            </a:r>
            <a:r>
              <a:rPr kumimoji="0" lang="pl-PL" altLang="pl-PL" sz="1100" b="1" i="1">
                <a:latin typeface="Times New Roman" pitchFamily="18" charset="0"/>
              </a:rPr>
              <a:t>     Oś ‘d’ pokrywa się z osią fazy ‘A’ </a:t>
            </a:r>
          </a:p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100" b="1" i="1">
                <a:latin typeface="Times New Roman" pitchFamily="18" charset="0"/>
              </a:rPr>
              <a:t>                    mała szczelina  - reaktancja </a:t>
            </a:r>
            <a:r>
              <a:rPr kumimoji="0" lang="pl-PL" altLang="pl-PL" sz="1100" b="1" i="1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kumimoji="0" lang="pl-PL" altLang="pl-PL" sz="1100" b="1" i="1" baseline="-25000">
                <a:solidFill>
                  <a:srgbClr val="0070C0"/>
                </a:solidFill>
                <a:latin typeface="Times New Roman" pitchFamily="18" charset="0"/>
              </a:rPr>
              <a:t>d</a:t>
            </a:r>
            <a:r>
              <a:rPr kumimoji="0" lang="pl-PL" altLang="pl-PL" sz="1100" b="1" i="1" baseline="-25000">
                <a:latin typeface="Times New Roman" pitchFamily="18" charset="0"/>
              </a:rPr>
              <a:t> </a:t>
            </a:r>
            <a:endParaRPr kumimoji="0" lang="pl-PL" altLang="pl-PL" sz="11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3" name="Stojan"/>
          <p:cNvGrpSpPr>
            <a:grpSpLocks/>
          </p:cNvGrpSpPr>
          <p:nvPr/>
        </p:nvGrpSpPr>
        <p:grpSpPr bwMode="auto">
          <a:xfrm>
            <a:off x="1180905" y="674688"/>
            <a:ext cx="2657475" cy="2792412"/>
            <a:chOff x="3467" y="3758"/>
            <a:chExt cx="6200" cy="6515"/>
          </a:xfrm>
        </p:grpSpPr>
        <p:grpSp>
          <p:nvGrpSpPr>
            <p:cNvPr id="20634" name="Group 568"/>
            <p:cNvGrpSpPr>
              <a:grpSpLocks/>
            </p:cNvGrpSpPr>
            <p:nvPr/>
          </p:nvGrpSpPr>
          <p:grpSpPr bwMode="auto">
            <a:xfrm>
              <a:off x="3695" y="4570"/>
              <a:ext cx="5760" cy="5703"/>
              <a:chOff x="3695" y="4570"/>
              <a:chExt cx="5760" cy="5703"/>
            </a:xfrm>
          </p:grpSpPr>
          <p:sp>
            <p:nvSpPr>
              <p:cNvPr id="20665" name="Oval 576"/>
              <p:cNvSpPr>
                <a:spLocks noChangeArrowheads="1"/>
              </p:cNvSpPr>
              <p:nvPr/>
            </p:nvSpPr>
            <p:spPr bwMode="auto">
              <a:xfrm>
                <a:off x="3695" y="4570"/>
                <a:ext cx="5760" cy="5703"/>
              </a:xfrm>
              <a:prstGeom prst="ellipse">
                <a:avLst/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66" name="Oval 575"/>
              <p:cNvSpPr>
                <a:spLocks noChangeArrowheads="1"/>
              </p:cNvSpPr>
              <p:nvPr/>
            </p:nvSpPr>
            <p:spPr bwMode="auto">
              <a:xfrm>
                <a:off x="4724" y="5599"/>
                <a:ext cx="3685" cy="36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67" name="Rectangle 574"/>
              <p:cNvSpPr>
                <a:spLocks noChangeArrowheads="1"/>
              </p:cNvSpPr>
              <p:nvPr/>
            </p:nvSpPr>
            <p:spPr bwMode="auto">
              <a:xfrm>
                <a:off x="8403" y="7309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68" name="Rectangle 573"/>
              <p:cNvSpPr>
                <a:spLocks noChangeArrowheads="1"/>
              </p:cNvSpPr>
              <p:nvPr/>
            </p:nvSpPr>
            <p:spPr bwMode="auto">
              <a:xfrm>
                <a:off x="4325" y="7309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69" name="Rectangle 572"/>
              <p:cNvSpPr>
                <a:spLocks noChangeArrowheads="1"/>
              </p:cNvSpPr>
              <p:nvPr/>
            </p:nvSpPr>
            <p:spPr bwMode="auto">
              <a:xfrm rot="-7200000">
                <a:off x="5323" y="5575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70" name="Rectangle 571"/>
              <p:cNvSpPr>
                <a:spLocks noChangeArrowheads="1"/>
              </p:cNvSpPr>
              <p:nvPr/>
            </p:nvSpPr>
            <p:spPr bwMode="auto">
              <a:xfrm rot="-7200000">
                <a:off x="7386" y="9090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71" name="Rectangle 570"/>
              <p:cNvSpPr>
                <a:spLocks noChangeArrowheads="1"/>
              </p:cNvSpPr>
              <p:nvPr/>
            </p:nvSpPr>
            <p:spPr bwMode="auto">
              <a:xfrm rot="7200000">
                <a:off x="5358" y="9101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72" name="Rectangle 569"/>
              <p:cNvSpPr>
                <a:spLocks noChangeArrowheads="1"/>
              </p:cNvSpPr>
              <p:nvPr/>
            </p:nvSpPr>
            <p:spPr bwMode="auto">
              <a:xfrm rot="7200000">
                <a:off x="7429" y="5576"/>
                <a:ext cx="399" cy="2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635" name="Group 562"/>
            <p:cNvGrpSpPr>
              <a:grpSpLocks/>
            </p:cNvGrpSpPr>
            <p:nvPr/>
          </p:nvGrpSpPr>
          <p:grpSpPr bwMode="auto">
            <a:xfrm>
              <a:off x="5466" y="5604"/>
              <a:ext cx="2228" cy="3680"/>
              <a:chOff x="5466" y="5604"/>
              <a:chExt cx="2228" cy="3680"/>
            </a:xfrm>
          </p:grpSpPr>
          <p:grpSp>
            <p:nvGrpSpPr>
              <p:cNvPr id="20660" name="Group 564"/>
              <p:cNvGrpSpPr>
                <a:grpSpLocks/>
              </p:cNvGrpSpPr>
              <p:nvPr/>
            </p:nvGrpSpPr>
            <p:grpSpPr bwMode="auto">
              <a:xfrm>
                <a:off x="5466" y="9110"/>
                <a:ext cx="172" cy="174"/>
                <a:chOff x="11153" y="5725"/>
                <a:chExt cx="172" cy="174"/>
              </a:xfrm>
            </p:grpSpPr>
            <p:sp>
              <p:nvSpPr>
                <p:cNvPr id="20662" name="Oval 567"/>
                <p:cNvSpPr>
                  <a:spLocks noChangeArrowheads="1"/>
                </p:cNvSpPr>
                <p:nvPr/>
              </p:nvSpPr>
              <p:spPr bwMode="auto">
                <a:xfrm>
                  <a:off x="11153" y="5725"/>
                  <a:ext cx="172" cy="174"/>
                </a:xfrm>
                <a:prstGeom prst="ellipse">
                  <a:avLst/>
                </a:prstGeom>
                <a:solidFill>
                  <a:srgbClr val="943634"/>
                </a:solidFill>
                <a:ln w="9525">
                  <a:solidFill>
                    <a:srgbClr val="943634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0663" name="AutoShape 566"/>
                <p:cNvCxnSpPr>
                  <a:cxnSpLocks noChangeShapeType="1"/>
                </p:cNvCxnSpPr>
                <p:nvPr/>
              </p:nvCxnSpPr>
              <p:spPr bwMode="auto">
                <a:xfrm>
                  <a:off x="11178" y="5750"/>
                  <a:ext cx="122" cy="1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64" name="AutoShape 565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78" y="5750"/>
                  <a:ext cx="122" cy="1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661" name="Oval 563"/>
              <p:cNvSpPr>
                <a:spLocks noChangeArrowheads="1"/>
              </p:cNvSpPr>
              <p:nvPr/>
            </p:nvSpPr>
            <p:spPr bwMode="auto">
              <a:xfrm>
                <a:off x="7522" y="5604"/>
                <a:ext cx="172" cy="174"/>
              </a:xfrm>
              <a:prstGeom prst="ellipse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636" name="Group 556"/>
            <p:cNvGrpSpPr>
              <a:grpSpLocks/>
            </p:cNvGrpSpPr>
            <p:nvPr/>
          </p:nvGrpSpPr>
          <p:grpSpPr bwMode="auto">
            <a:xfrm>
              <a:off x="5416" y="5604"/>
              <a:ext cx="2230" cy="3679"/>
              <a:chOff x="5416" y="5604"/>
              <a:chExt cx="2230" cy="3679"/>
            </a:xfrm>
          </p:grpSpPr>
          <p:grpSp>
            <p:nvGrpSpPr>
              <p:cNvPr id="20655" name="Group 558"/>
              <p:cNvGrpSpPr>
                <a:grpSpLocks/>
              </p:cNvGrpSpPr>
              <p:nvPr/>
            </p:nvGrpSpPr>
            <p:grpSpPr bwMode="auto">
              <a:xfrm>
                <a:off x="5416" y="5604"/>
                <a:ext cx="172" cy="174"/>
                <a:chOff x="11153" y="5725"/>
                <a:chExt cx="172" cy="174"/>
              </a:xfrm>
            </p:grpSpPr>
            <p:sp>
              <p:nvSpPr>
                <p:cNvPr id="20657" name="Oval 561"/>
                <p:cNvSpPr>
                  <a:spLocks noChangeArrowheads="1"/>
                </p:cNvSpPr>
                <p:nvPr/>
              </p:nvSpPr>
              <p:spPr bwMode="auto">
                <a:xfrm>
                  <a:off x="11153" y="5725"/>
                  <a:ext cx="172" cy="174"/>
                </a:xfrm>
                <a:prstGeom prst="ellipse">
                  <a:avLst/>
                </a:prstGeom>
                <a:solidFill>
                  <a:srgbClr val="943634"/>
                </a:solidFill>
                <a:ln w="9525">
                  <a:solidFill>
                    <a:srgbClr val="943634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z"/>
                    <a:defRPr kumimoji="1" sz="27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y"/>
                    <a:defRPr kumimoji="1" sz="23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Monotype Sorts"/>
                    <a:buChar char="x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–"/>
                    <a:defRPr kumimoji="1" sz="21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kumimoji="0" lang="pl-PL" altLang="pl-PL" sz="2400">
                    <a:latin typeface="Times New Roman" pitchFamily="18" charset="0"/>
                  </a:endParaRPr>
                </a:p>
              </p:txBody>
            </p:sp>
            <p:cxnSp>
              <p:nvCxnSpPr>
                <p:cNvPr id="20658" name="AutoShape 560"/>
                <p:cNvCxnSpPr>
                  <a:cxnSpLocks noChangeShapeType="1"/>
                </p:cNvCxnSpPr>
                <p:nvPr/>
              </p:nvCxnSpPr>
              <p:spPr bwMode="auto">
                <a:xfrm>
                  <a:off x="11178" y="5750"/>
                  <a:ext cx="122" cy="1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59" name="AutoShape 5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78" y="5750"/>
                  <a:ext cx="122" cy="1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656" name="Oval 557"/>
              <p:cNvSpPr>
                <a:spLocks noChangeArrowheads="1"/>
              </p:cNvSpPr>
              <p:nvPr/>
            </p:nvSpPr>
            <p:spPr bwMode="auto">
              <a:xfrm>
                <a:off x="7474" y="9109"/>
                <a:ext cx="172" cy="174"/>
              </a:xfrm>
              <a:prstGeom prst="ellipse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sp>
          <p:nvSpPr>
            <p:cNvPr id="20637" name="Oval 555"/>
            <p:cNvSpPr>
              <a:spLocks noChangeArrowheads="1"/>
            </p:cNvSpPr>
            <p:nvPr/>
          </p:nvSpPr>
          <p:spPr bwMode="auto">
            <a:xfrm>
              <a:off x="4415" y="7330"/>
              <a:ext cx="172" cy="174"/>
            </a:xfrm>
            <a:prstGeom prst="ellipse">
              <a:avLst/>
            </a:prstGeom>
            <a:solidFill>
              <a:srgbClr val="943634"/>
            </a:solidFill>
            <a:ln w="9525">
              <a:solidFill>
                <a:srgbClr val="943634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grpSp>
          <p:nvGrpSpPr>
            <p:cNvPr id="20638" name="Group 551"/>
            <p:cNvGrpSpPr>
              <a:grpSpLocks/>
            </p:cNvGrpSpPr>
            <p:nvPr/>
          </p:nvGrpSpPr>
          <p:grpSpPr bwMode="auto">
            <a:xfrm>
              <a:off x="8469" y="7330"/>
              <a:ext cx="172" cy="174"/>
              <a:chOff x="11153" y="5725"/>
              <a:chExt cx="172" cy="174"/>
            </a:xfrm>
          </p:grpSpPr>
          <p:sp>
            <p:nvSpPr>
              <p:cNvPr id="20652" name="Oval 554"/>
              <p:cNvSpPr>
                <a:spLocks noChangeArrowheads="1"/>
              </p:cNvSpPr>
              <p:nvPr/>
            </p:nvSpPr>
            <p:spPr bwMode="auto">
              <a:xfrm>
                <a:off x="11153" y="5725"/>
                <a:ext cx="172" cy="174"/>
              </a:xfrm>
              <a:prstGeom prst="ellipse">
                <a:avLst/>
              </a:prstGeom>
              <a:solidFill>
                <a:srgbClr val="943634"/>
              </a:solidFill>
              <a:ln w="9525">
                <a:solidFill>
                  <a:srgbClr val="943634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653" name="AutoShape 553"/>
              <p:cNvCxnSpPr>
                <a:cxnSpLocks noChangeShapeType="1"/>
              </p:cNvCxnSpPr>
              <p:nvPr/>
            </p:nvCxnSpPr>
            <p:spPr bwMode="auto">
              <a:xfrm>
                <a:off x="11178" y="5750"/>
                <a:ext cx="122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54" name="AutoShape 552"/>
              <p:cNvCxnSpPr>
                <a:cxnSpLocks noChangeShapeType="1"/>
              </p:cNvCxnSpPr>
              <p:nvPr/>
            </p:nvCxnSpPr>
            <p:spPr bwMode="auto">
              <a:xfrm flipH="1">
                <a:off x="11178" y="5750"/>
                <a:ext cx="122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639" name="Group 538"/>
            <p:cNvGrpSpPr>
              <a:grpSpLocks/>
            </p:cNvGrpSpPr>
            <p:nvPr/>
          </p:nvGrpSpPr>
          <p:grpSpPr bwMode="auto">
            <a:xfrm>
              <a:off x="3467" y="3758"/>
              <a:ext cx="6200" cy="5960"/>
              <a:chOff x="3445" y="3758"/>
              <a:chExt cx="6200" cy="5960"/>
            </a:xfrm>
          </p:grpSpPr>
          <p:sp>
            <p:nvSpPr>
              <p:cNvPr id="20640" name="Text Box 550"/>
              <p:cNvSpPr txBox="1">
                <a:spLocks noChangeArrowheads="1"/>
              </p:cNvSpPr>
              <p:nvPr/>
            </p:nvSpPr>
            <p:spPr bwMode="auto">
              <a:xfrm>
                <a:off x="3936" y="7280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A’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1" name="Text Box 549"/>
              <p:cNvSpPr txBox="1">
                <a:spLocks noChangeArrowheads="1"/>
              </p:cNvSpPr>
              <p:nvPr/>
            </p:nvSpPr>
            <p:spPr bwMode="auto">
              <a:xfrm>
                <a:off x="8882" y="7273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A”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2" name="Text Box 548"/>
              <p:cNvSpPr txBox="1">
                <a:spLocks noChangeArrowheads="1"/>
              </p:cNvSpPr>
              <p:nvPr/>
            </p:nvSpPr>
            <p:spPr bwMode="auto">
              <a:xfrm>
                <a:off x="7679" y="5238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B’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3" name="Text Box 547"/>
              <p:cNvSpPr txBox="1">
                <a:spLocks noChangeArrowheads="1"/>
              </p:cNvSpPr>
              <p:nvPr/>
            </p:nvSpPr>
            <p:spPr bwMode="auto">
              <a:xfrm>
                <a:off x="5267" y="9456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B”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4" name="Text Box 546"/>
              <p:cNvSpPr txBox="1">
                <a:spLocks noChangeArrowheads="1"/>
              </p:cNvSpPr>
              <p:nvPr/>
            </p:nvSpPr>
            <p:spPr bwMode="auto">
              <a:xfrm>
                <a:off x="7616" y="9453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C’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5" name="Text Box 545"/>
              <p:cNvSpPr txBox="1">
                <a:spLocks noChangeArrowheads="1"/>
              </p:cNvSpPr>
              <p:nvPr/>
            </p:nvSpPr>
            <p:spPr bwMode="auto">
              <a:xfrm>
                <a:off x="5138" y="5199"/>
                <a:ext cx="342" cy="26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C”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46" name="Text Box 544"/>
              <p:cNvSpPr txBox="1">
                <a:spLocks noChangeArrowheads="1"/>
              </p:cNvSpPr>
              <p:nvPr/>
            </p:nvSpPr>
            <p:spPr bwMode="auto">
              <a:xfrm>
                <a:off x="6242" y="3825"/>
                <a:ext cx="342" cy="2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A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cxnSp>
            <p:nvCxnSpPr>
              <p:cNvPr id="20647" name="AutoShape 543"/>
              <p:cNvCxnSpPr>
                <a:cxnSpLocks noChangeShapeType="1"/>
              </p:cNvCxnSpPr>
              <p:nvPr/>
            </p:nvCxnSpPr>
            <p:spPr bwMode="auto">
              <a:xfrm flipH="1">
                <a:off x="6558" y="3758"/>
                <a:ext cx="2" cy="36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48" name="AutoShape 542"/>
              <p:cNvCxnSpPr>
                <a:cxnSpLocks noChangeShapeType="1"/>
              </p:cNvCxnSpPr>
              <p:nvPr/>
            </p:nvCxnSpPr>
            <p:spPr bwMode="auto">
              <a:xfrm rot="7200000" flipH="1">
                <a:off x="7980" y="6612"/>
                <a:ext cx="2" cy="33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49" name="Text Box 541"/>
              <p:cNvSpPr txBox="1">
                <a:spLocks noChangeArrowheads="1"/>
              </p:cNvSpPr>
              <p:nvPr/>
            </p:nvSpPr>
            <p:spPr bwMode="auto">
              <a:xfrm>
                <a:off x="9053" y="9153"/>
                <a:ext cx="342" cy="2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B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0650" name="Text Box 540"/>
              <p:cNvSpPr txBox="1">
                <a:spLocks noChangeArrowheads="1"/>
              </p:cNvSpPr>
              <p:nvPr/>
            </p:nvSpPr>
            <p:spPr bwMode="auto">
              <a:xfrm>
                <a:off x="3467" y="8674"/>
                <a:ext cx="342" cy="2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>
                    <a:solidFill>
                      <a:srgbClr val="000000"/>
                    </a:solidFill>
                    <a:latin typeface="Arial" pitchFamily="34" charset="0"/>
                    <a:cs typeface="Times New Roman" pitchFamily="18" charset="0"/>
                  </a:rPr>
                  <a:t>C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cxnSp>
            <p:nvCxnSpPr>
              <p:cNvPr id="20651" name="AutoShape 539"/>
              <p:cNvCxnSpPr>
                <a:cxnSpLocks noChangeShapeType="1"/>
              </p:cNvCxnSpPr>
              <p:nvPr/>
            </p:nvCxnSpPr>
            <p:spPr bwMode="auto">
              <a:xfrm rot="14400000" flipH="1">
                <a:off x="5108" y="6610"/>
                <a:ext cx="2" cy="33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" name="Wirnik_90"/>
          <p:cNvGrpSpPr>
            <a:grpSpLocks/>
          </p:cNvGrpSpPr>
          <p:nvPr/>
        </p:nvGrpSpPr>
        <p:grpSpPr bwMode="auto">
          <a:xfrm rot="3780000">
            <a:off x="1933381" y="1317625"/>
            <a:ext cx="2201862" cy="2243137"/>
            <a:chOff x="4501" y="4501"/>
            <a:chExt cx="5138" cy="5232"/>
          </a:xfrm>
        </p:grpSpPr>
        <p:cxnSp>
          <p:nvCxnSpPr>
            <p:cNvPr id="20564" name="AutoShape 536"/>
            <p:cNvCxnSpPr>
              <a:cxnSpLocks noChangeShapeType="1"/>
            </p:cNvCxnSpPr>
            <p:nvPr/>
          </p:nvCxnSpPr>
          <p:spPr bwMode="auto">
            <a:xfrm flipH="1">
              <a:off x="6134" y="4501"/>
              <a:ext cx="1701" cy="3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5" name="Arc 535"/>
            <p:cNvSpPr>
              <a:spLocks/>
            </p:cNvSpPr>
            <p:nvPr/>
          </p:nvSpPr>
          <p:spPr bwMode="auto">
            <a:xfrm>
              <a:off x="5686" y="6235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20566" name="Arc 534"/>
            <p:cNvSpPr>
              <a:spLocks/>
            </p:cNvSpPr>
            <p:nvPr/>
          </p:nvSpPr>
          <p:spPr bwMode="auto">
            <a:xfrm rot="10800000">
              <a:off x="4512" y="7256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20567" name="Group 530"/>
            <p:cNvGrpSpPr>
              <a:grpSpLocks/>
            </p:cNvGrpSpPr>
            <p:nvPr/>
          </p:nvGrpSpPr>
          <p:grpSpPr bwMode="auto">
            <a:xfrm>
              <a:off x="6600" y="7323"/>
              <a:ext cx="1178" cy="2315"/>
              <a:chOff x="6805" y="11796"/>
              <a:chExt cx="1178" cy="2315"/>
            </a:xfrm>
          </p:grpSpPr>
          <p:cxnSp>
            <p:nvCxnSpPr>
              <p:cNvPr id="20631" name="AutoShape 533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32" name="Rectangle 532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633" name="AutoShape 531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68" name="Group 526"/>
            <p:cNvGrpSpPr>
              <a:grpSpLocks/>
            </p:cNvGrpSpPr>
            <p:nvPr/>
          </p:nvGrpSpPr>
          <p:grpSpPr bwMode="auto">
            <a:xfrm rot="10800000">
              <a:off x="4501" y="6328"/>
              <a:ext cx="1178" cy="2315"/>
              <a:chOff x="6805" y="11796"/>
              <a:chExt cx="1178" cy="2315"/>
            </a:xfrm>
          </p:grpSpPr>
          <p:cxnSp>
            <p:nvCxnSpPr>
              <p:cNvPr id="20628" name="AutoShape 529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29" name="Rectangle 528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630" name="AutoShape 527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69" name="Group 516"/>
            <p:cNvGrpSpPr>
              <a:grpSpLocks/>
            </p:cNvGrpSpPr>
            <p:nvPr/>
          </p:nvGrpSpPr>
          <p:grpSpPr bwMode="auto">
            <a:xfrm>
              <a:off x="6251" y="7480"/>
              <a:ext cx="720" cy="1369"/>
              <a:chOff x="6456" y="11953"/>
              <a:chExt cx="720" cy="1369"/>
            </a:xfrm>
          </p:grpSpPr>
          <p:cxnSp>
            <p:nvCxnSpPr>
              <p:cNvPr id="20619" name="AutoShape 525"/>
              <p:cNvCxnSpPr>
                <a:cxnSpLocks noChangeShapeType="1"/>
              </p:cNvCxnSpPr>
              <p:nvPr/>
            </p:nvCxnSpPr>
            <p:spPr bwMode="auto">
              <a:xfrm flipH="1">
                <a:off x="6514" y="12016"/>
                <a:ext cx="604" cy="12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20" name="Oval 524"/>
              <p:cNvSpPr>
                <a:spLocks noChangeArrowheads="1"/>
              </p:cNvSpPr>
              <p:nvPr/>
            </p:nvSpPr>
            <p:spPr bwMode="auto">
              <a:xfrm>
                <a:off x="7108" y="1195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1" name="Oval 523"/>
              <p:cNvSpPr>
                <a:spLocks noChangeArrowheads="1"/>
              </p:cNvSpPr>
              <p:nvPr/>
            </p:nvSpPr>
            <p:spPr bwMode="auto">
              <a:xfrm>
                <a:off x="7018" y="1212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2" name="Oval 522"/>
              <p:cNvSpPr>
                <a:spLocks noChangeArrowheads="1"/>
              </p:cNvSpPr>
              <p:nvPr/>
            </p:nvSpPr>
            <p:spPr bwMode="auto">
              <a:xfrm>
                <a:off x="6928" y="123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3" name="Oval 521"/>
              <p:cNvSpPr>
                <a:spLocks noChangeArrowheads="1"/>
              </p:cNvSpPr>
              <p:nvPr/>
            </p:nvSpPr>
            <p:spPr bwMode="auto">
              <a:xfrm>
                <a:off x="6838" y="1248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4" name="Oval 520"/>
              <p:cNvSpPr>
                <a:spLocks noChangeArrowheads="1"/>
              </p:cNvSpPr>
              <p:nvPr/>
            </p:nvSpPr>
            <p:spPr bwMode="auto">
              <a:xfrm>
                <a:off x="6737" y="1268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5" name="Oval 519"/>
              <p:cNvSpPr>
                <a:spLocks noChangeArrowheads="1"/>
              </p:cNvSpPr>
              <p:nvPr/>
            </p:nvSpPr>
            <p:spPr bwMode="auto">
              <a:xfrm>
                <a:off x="6647" y="1288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6" name="Oval 518"/>
              <p:cNvSpPr>
                <a:spLocks noChangeArrowheads="1"/>
              </p:cNvSpPr>
              <p:nvPr/>
            </p:nvSpPr>
            <p:spPr bwMode="auto">
              <a:xfrm>
                <a:off x="6557" y="13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27" name="Oval 517"/>
              <p:cNvSpPr>
                <a:spLocks noChangeArrowheads="1"/>
              </p:cNvSpPr>
              <p:nvPr/>
            </p:nvSpPr>
            <p:spPr bwMode="auto">
              <a:xfrm>
                <a:off x="6456" y="13248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570" name="Group 506"/>
            <p:cNvGrpSpPr>
              <a:grpSpLocks/>
            </p:cNvGrpSpPr>
            <p:nvPr/>
          </p:nvGrpSpPr>
          <p:grpSpPr bwMode="auto">
            <a:xfrm>
              <a:off x="5369" y="7093"/>
              <a:ext cx="720" cy="1369"/>
              <a:chOff x="5574" y="11566"/>
              <a:chExt cx="720" cy="1369"/>
            </a:xfrm>
          </p:grpSpPr>
          <p:cxnSp>
            <p:nvCxnSpPr>
              <p:cNvPr id="20610" name="AutoShape 515"/>
              <p:cNvCxnSpPr>
                <a:cxnSpLocks noChangeShapeType="1"/>
              </p:cNvCxnSpPr>
              <p:nvPr/>
            </p:nvCxnSpPr>
            <p:spPr bwMode="auto">
              <a:xfrm flipH="1">
                <a:off x="5624" y="11620"/>
                <a:ext cx="628" cy="12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611" name="Oval 514"/>
              <p:cNvSpPr>
                <a:spLocks noChangeArrowheads="1"/>
              </p:cNvSpPr>
              <p:nvPr/>
            </p:nvSpPr>
            <p:spPr bwMode="auto">
              <a:xfrm>
                <a:off x="6226" y="1156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2" name="Oval 513"/>
              <p:cNvSpPr>
                <a:spLocks noChangeArrowheads="1"/>
              </p:cNvSpPr>
              <p:nvPr/>
            </p:nvSpPr>
            <p:spPr bwMode="auto">
              <a:xfrm>
                <a:off x="6136" y="1174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3" name="Oval 512"/>
              <p:cNvSpPr>
                <a:spLocks noChangeArrowheads="1"/>
              </p:cNvSpPr>
              <p:nvPr/>
            </p:nvSpPr>
            <p:spPr bwMode="auto">
              <a:xfrm>
                <a:off x="6046" y="11914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4" name="Oval 511"/>
              <p:cNvSpPr>
                <a:spLocks noChangeArrowheads="1"/>
              </p:cNvSpPr>
              <p:nvPr/>
            </p:nvSpPr>
            <p:spPr bwMode="auto">
              <a:xfrm>
                <a:off x="5956" y="1209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5" name="Oval 510"/>
              <p:cNvSpPr>
                <a:spLocks noChangeArrowheads="1"/>
              </p:cNvSpPr>
              <p:nvPr/>
            </p:nvSpPr>
            <p:spPr bwMode="auto">
              <a:xfrm>
                <a:off x="5855" y="1229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6" name="Oval 509"/>
              <p:cNvSpPr>
                <a:spLocks noChangeArrowheads="1"/>
              </p:cNvSpPr>
              <p:nvPr/>
            </p:nvSpPr>
            <p:spPr bwMode="auto">
              <a:xfrm>
                <a:off x="5765" y="1250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7" name="Oval 508"/>
              <p:cNvSpPr>
                <a:spLocks noChangeArrowheads="1"/>
              </p:cNvSpPr>
              <p:nvPr/>
            </p:nvSpPr>
            <p:spPr bwMode="auto">
              <a:xfrm>
                <a:off x="5675" y="126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18" name="Oval 507"/>
              <p:cNvSpPr>
                <a:spLocks noChangeArrowheads="1"/>
              </p:cNvSpPr>
              <p:nvPr/>
            </p:nvSpPr>
            <p:spPr bwMode="auto">
              <a:xfrm>
                <a:off x="5574" y="1286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571" name="Group 490"/>
            <p:cNvGrpSpPr>
              <a:grpSpLocks/>
            </p:cNvGrpSpPr>
            <p:nvPr/>
          </p:nvGrpSpPr>
          <p:grpSpPr bwMode="auto">
            <a:xfrm>
              <a:off x="5926" y="6368"/>
              <a:ext cx="1571" cy="763"/>
              <a:chOff x="6131" y="10841"/>
              <a:chExt cx="1571" cy="763"/>
            </a:xfrm>
          </p:grpSpPr>
          <p:sp>
            <p:nvSpPr>
              <p:cNvPr id="20595" name="Oval 505"/>
              <p:cNvSpPr>
                <a:spLocks noChangeArrowheads="1"/>
              </p:cNvSpPr>
              <p:nvPr/>
            </p:nvSpPr>
            <p:spPr bwMode="auto">
              <a:xfrm>
                <a:off x="6131" y="1084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96" name="Oval 504"/>
              <p:cNvSpPr>
                <a:spLocks noChangeArrowheads="1"/>
              </p:cNvSpPr>
              <p:nvPr/>
            </p:nvSpPr>
            <p:spPr bwMode="auto">
              <a:xfrm>
                <a:off x="6397" y="1084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97" name="Oval 503"/>
              <p:cNvSpPr>
                <a:spLocks noChangeArrowheads="1"/>
              </p:cNvSpPr>
              <p:nvPr/>
            </p:nvSpPr>
            <p:spPr bwMode="auto">
              <a:xfrm>
                <a:off x="6643" y="1088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98" name="Oval 502"/>
              <p:cNvSpPr>
                <a:spLocks noChangeArrowheads="1"/>
              </p:cNvSpPr>
              <p:nvPr/>
            </p:nvSpPr>
            <p:spPr bwMode="auto">
              <a:xfrm>
                <a:off x="6894" y="1095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99" name="Oval 501"/>
              <p:cNvSpPr>
                <a:spLocks noChangeArrowheads="1"/>
              </p:cNvSpPr>
              <p:nvPr/>
            </p:nvSpPr>
            <p:spPr bwMode="auto">
              <a:xfrm>
                <a:off x="7101" y="11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00" name="Oval 500"/>
              <p:cNvSpPr>
                <a:spLocks noChangeArrowheads="1"/>
              </p:cNvSpPr>
              <p:nvPr/>
            </p:nvSpPr>
            <p:spPr bwMode="auto">
              <a:xfrm>
                <a:off x="7286" y="111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01" name="Oval 499"/>
              <p:cNvSpPr>
                <a:spLocks noChangeArrowheads="1"/>
              </p:cNvSpPr>
              <p:nvPr/>
            </p:nvSpPr>
            <p:spPr bwMode="auto">
              <a:xfrm>
                <a:off x="7482" y="1135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602" name="Oval 498"/>
              <p:cNvSpPr>
                <a:spLocks noChangeArrowheads="1"/>
              </p:cNvSpPr>
              <p:nvPr/>
            </p:nvSpPr>
            <p:spPr bwMode="auto">
              <a:xfrm>
                <a:off x="7634" y="1153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603" name="AutoShape 497"/>
              <p:cNvCxnSpPr>
                <a:cxnSpLocks noChangeShapeType="1"/>
              </p:cNvCxnSpPr>
              <p:nvPr/>
            </p:nvCxnSpPr>
            <p:spPr bwMode="auto">
              <a:xfrm>
                <a:off x="6199" y="10878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4" name="AutoShape 496"/>
              <p:cNvCxnSpPr>
                <a:cxnSpLocks noChangeShapeType="1"/>
              </p:cNvCxnSpPr>
              <p:nvPr/>
            </p:nvCxnSpPr>
            <p:spPr bwMode="auto">
              <a:xfrm>
                <a:off x="6465" y="10886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5" name="AutoShape 495"/>
              <p:cNvCxnSpPr>
                <a:cxnSpLocks noChangeShapeType="1"/>
              </p:cNvCxnSpPr>
              <p:nvPr/>
            </p:nvCxnSpPr>
            <p:spPr bwMode="auto">
              <a:xfrm>
                <a:off x="6693" y="10926"/>
                <a:ext cx="193" cy="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6" name="AutoShape 494"/>
              <p:cNvCxnSpPr>
                <a:cxnSpLocks noChangeShapeType="1"/>
              </p:cNvCxnSpPr>
              <p:nvPr/>
            </p:nvCxnSpPr>
            <p:spPr bwMode="auto">
              <a:xfrm>
                <a:off x="6952" y="11018"/>
                <a:ext cx="149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7" name="AutoShape 493"/>
              <p:cNvCxnSpPr>
                <a:cxnSpLocks noChangeShapeType="1"/>
              </p:cNvCxnSpPr>
              <p:nvPr/>
            </p:nvCxnSpPr>
            <p:spPr bwMode="auto">
              <a:xfrm>
                <a:off x="7159" y="11126"/>
                <a:ext cx="137" cy="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8" name="AutoShape 492"/>
              <p:cNvCxnSpPr>
                <a:cxnSpLocks noChangeShapeType="1"/>
              </p:cNvCxnSpPr>
              <p:nvPr/>
            </p:nvCxnSpPr>
            <p:spPr bwMode="auto">
              <a:xfrm>
                <a:off x="7344" y="11256"/>
                <a:ext cx="148" cy="1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09" name="AutoShape 491"/>
              <p:cNvCxnSpPr>
                <a:cxnSpLocks noChangeShapeType="1"/>
              </p:cNvCxnSpPr>
              <p:nvPr/>
            </p:nvCxnSpPr>
            <p:spPr bwMode="auto">
              <a:xfrm>
                <a:off x="7525" y="11412"/>
                <a:ext cx="119" cy="1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72" name="Group 474"/>
            <p:cNvGrpSpPr>
              <a:grpSpLocks/>
            </p:cNvGrpSpPr>
            <p:nvPr/>
          </p:nvGrpSpPr>
          <p:grpSpPr bwMode="auto">
            <a:xfrm>
              <a:off x="4814" y="8853"/>
              <a:ext cx="1571" cy="763"/>
              <a:chOff x="5019" y="13326"/>
              <a:chExt cx="1571" cy="763"/>
            </a:xfrm>
          </p:grpSpPr>
          <p:sp>
            <p:nvSpPr>
              <p:cNvPr id="20580" name="Oval 489"/>
              <p:cNvSpPr>
                <a:spLocks noChangeArrowheads="1"/>
              </p:cNvSpPr>
              <p:nvPr/>
            </p:nvSpPr>
            <p:spPr bwMode="auto">
              <a:xfrm rot="10800000">
                <a:off x="6522" y="1401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1" name="Oval 488"/>
              <p:cNvSpPr>
                <a:spLocks noChangeArrowheads="1"/>
              </p:cNvSpPr>
              <p:nvPr/>
            </p:nvSpPr>
            <p:spPr bwMode="auto">
              <a:xfrm rot="10800000">
                <a:off x="6256" y="1400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2" name="Oval 487"/>
              <p:cNvSpPr>
                <a:spLocks noChangeArrowheads="1"/>
              </p:cNvSpPr>
              <p:nvPr/>
            </p:nvSpPr>
            <p:spPr bwMode="auto">
              <a:xfrm rot="10800000">
                <a:off x="6010" y="139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3" name="Oval 486"/>
              <p:cNvSpPr>
                <a:spLocks noChangeArrowheads="1"/>
              </p:cNvSpPr>
              <p:nvPr/>
            </p:nvSpPr>
            <p:spPr bwMode="auto">
              <a:xfrm rot="10800000">
                <a:off x="5759" y="139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4" name="Oval 485"/>
              <p:cNvSpPr>
                <a:spLocks noChangeArrowheads="1"/>
              </p:cNvSpPr>
              <p:nvPr/>
            </p:nvSpPr>
            <p:spPr bwMode="auto">
              <a:xfrm rot="10800000">
                <a:off x="5552" y="137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5" name="Oval 484"/>
              <p:cNvSpPr>
                <a:spLocks noChangeArrowheads="1"/>
              </p:cNvSpPr>
              <p:nvPr/>
            </p:nvSpPr>
            <p:spPr bwMode="auto">
              <a:xfrm rot="10800000">
                <a:off x="5367" y="136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6" name="Oval 483"/>
              <p:cNvSpPr>
                <a:spLocks noChangeArrowheads="1"/>
              </p:cNvSpPr>
              <p:nvPr/>
            </p:nvSpPr>
            <p:spPr bwMode="auto">
              <a:xfrm rot="10800000">
                <a:off x="5171" y="1350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87" name="Oval 482"/>
              <p:cNvSpPr>
                <a:spLocks noChangeArrowheads="1"/>
              </p:cNvSpPr>
              <p:nvPr/>
            </p:nvSpPr>
            <p:spPr bwMode="auto">
              <a:xfrm rot="10800000">
                <a:off x="5019" y="1332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588" name="AutoShape 481"/>
              <p:cNvCxnSpPr>
                <a:cxnSpLocks noChangeShapeType="1"/>
              </p:cNvCxnSpPr>
              <p:nvPr/>
            </p:nvCxnSpPr>
            <p:spPr bwMode="auto">
              <a:xfrm>
                <a:off x="5077" y="13389"/>
                <a:ext cx="103" cy="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89" name="AutoShape 480"/>
              <p:cNvCxnSpPr>
                <a:cxnSpLocks noChangeShapeType="1"/>
              </p:cNvCxnSpPr>
              <p:nvPr/>
            </p:nvCxnSpPr>
            <p:spPr bwMode="auto">
              <a:xfrm>
                <a:off x="5229" y="13563"/>
                <a:ext cx="153" cy="1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0" name="AutoShape 479"/>
              <p:cNvCxnSpPr>
                <a:cxnSpLocks noChangeShapeType="1"/>
              </p:cNvCxnSpPr>
              <p:nvPr/>
            </p:nvCxnSpPr>
            <p:spPr bwMode="auto">
              <a:xfrm>
                <a:off x="5420" y="13721"/>
                <a:ext cx="141" cy="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1" name="AutoShape 478"/>
              <p:cNvCxnSpPr>
                <a:cxnSpLocks noChangeShapeType="1"/>
              </p:cNvCxnSpPr>
              <p:nvPr/>
            </p:nvCxnSpPr>
            <p:spPr bwMode="auto">
              <a:xfrm>
                <a:off x="5610" y="13840"/>
                <a:ext cx="148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2" name="AutoShape 477"/>
              <p:cNvCxnSpPr>
                <a:cxnSpLocks noChangeShapeType="1"/>
              </p:cNvCxnSpPr>
              <p:nvPr/>
            </p:nvCxnSpPr>
            <p:spPr bwMode="auto">
              <a:xfrm>
                <a:off x="5822" y="13944"/>
                <a:ext cx="193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3" name="AutoShape 476"/>
              <p:cNvCxnSpPr>
                <a:cxnSpLocks noChangeShapeType="1"/>
              </p:cNvCxnSpPr>
              <p:nvPr/>
            </p:nvCxnSpPr>
            <p:spPr bwMode="auto">
              <a:xfrm>
                <a:off x="6078" y="14018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94" name="AutoShape 475"/>
              <p:cNvCxnSpPr>
                <a:cxnSpLocks noChangeShapeType="1"/>
              </p:cNvCxnSpPr>
              <p:nvPr/>
            </p:nvCxnSpPr>
            <p:spPr bwMode="auto">
              <a:xfrm>
                <a:off x="6324" y="14049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573" name="AutoShape 473"/>
            <p:cNvCxnSpPr>
              <a:cxnSpLocks noChangeShapeType="1"/>
            </p:cNvCxnSpPr>
            <p:nvPr/>
          </p:nvCxnSpPr>
          <p:spPr bwMode="auto">
            <a:xfrm flipV="1">
              <a:off x="7385" y="7356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4" name="AutoShape 472"/>
            <p:cNvCxnSpPr>
              <a:cxnSpLocks noChangeShapeType="1"/>
            </p:cNvCxnSpPr>
            <p:nvPr/>
          </p:nvCxnSpPr>
          <p:spPr bwMode="auto">
            <a:xfrm flipV="1">
              <a:off x="5690" y="6631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5" name="Oval 471"/>
            <p:cNvSpPr>
              <a:spLocks noChangeArrowheads="1"/>
            </p:cNvSpPr>
            <p:nvPr/>
          </p:nvSpPr>
          <p:spPr bwMode="auto">
            <a:xfrm>
              <a:off x="5760" y="6587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0576" name="Oval 470"/>
            <p:cNvSpPr>
              <a:spLocks noChangeArrowheads="1"/>
            </p:cNvSpPr>
            <p:nvPr/>
          </p:nvSpPr>
          <p:spPr bwMode="auto">
            <a:xfrm>
              <a:off x="7464" y="7299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0577" name="AutoShape 469"/>
            <p:cNvCxnSpPr>
              <a:cxnSpLocks noChangeShapeType="1"/>
            </p:cNvCxnSpPr>
            <p:nvPr/>
          </p:nvCxnSpPr>
          <p:spPr bwMode="auto">
            <a:xfrm>
              <a:off x="7458" y="7273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8" name="AutoShape 468"/>
            <p:cNvCxnSpPr>
              <a:cxnSpLocks noChangeShapeType="1"/>
            </p:cNvCxnSpPr>
            <p:nvPr/>
          </p:nvCxnSpPr>
          <p:spPr bwMode="auto">
            <a:xfrm>
              <a:off x="5751" y="6561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9" name="AutoShape 467"/>
            <p:cNvCxnSpPr>
              <a:cxnSpLocks noChangeShapeType="1"/>
            </p:cNvCxnSpPr>
            <p:nvPr/>
          </p:nvCxnSpPr>
          <p:spPr bwMode="auto">
            <a:xfrm rot="5400000" flipH="1">
              <a:off x="7039" y="7097"/>
              <a:ext cx="1701" cy="3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Wirnik_0"/>
          <p:cNvGrpSpPr>
            <a:grpSpLocks/>
          </p:cNvGrpSpPr>
          <p:nvPr/>
        </p:nvGrpSpPr>
        <p:grpSpPr bwMode="auto">
          <a:xfrm rot="19980000">
            <a:off x="1603180" y="619125"/>
            <a:ext cx="2203450" cy="2243138"/>
            <a:chOff x="4501" y="4501"/>
            <a:chExt cx="5138" cy="5232"/>
          </a:xfrm>
        </p:grpSpPr>
        <p:cxnSp>
          <p:nvCxnSpPr>
            <p:cNvPr id="20494" name="AutoShape 465"/>
            <p:cNvCxnSpPr>
              <a:cxnSpLocks noChangeShapeType="1"/>
            </p:cNvCxnSpPr>
            <p:nvPr/>
          </p:nvCxnSpPr>
          <p:spPr bwMode="auto">
            <a:xfrm flipH="1">
              <a:off x="6134" y="4501"/>
              <a:ext cx="1701" cy="3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Arc 464"/>
            <p:cNvSpPr>
              <a:spLocks/>
            </p:cNvSpPr>
            <p:nvPr/>
          </p:nvSpPr>
          <p:spPr bwMode="auto">
            <a:xfrm>
              <a:off x="5686" y="6235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20496" name="Arc 463"/>
            <p:cNvSpPr>
              <a:spLocks/>
            </p:cNvSpPr>
            <p:nvPr/>
          </p:nvSpPr>
          <p:spPr bwMode="auto">
            <a:xfrm rot="10800000">
              <a:off x="4512" y="7256"/>
              <a:ext cx="2105" cy="2477"/>
            </a:xfrm>
            <a:custGeom>
              <a:avLst/>
              <a:gdLst>
                <a:gd name="T0" fmla="*/ 0 w 23726"/>
                <a:gd name="T1" fmla="*/ 0 h 21600"/>
                <a:gd name="T2" fmla="*/ 0 w 23726"/>
                <a:gd name="T3" fmla="*/ 0 h 21600"/>
                <a:gd name="T4" fmla="*/ 0 w 237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3726"/>
                <a:gd name="T10" fmla="*/ 0 h 21600"/>
                <a:gd name="T11" fmla="*/ 23726 w 237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26" h="21600" fill="none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</a:path>
                <a:path w="23726" h="21600" stroke="0" extrusionOk="0">
                  <a:moveTo>
                    <a:pt x="0" y="813"/>
                  </a:moveTo>
                  <a:cubicBezTo>
                    <a:pt x="1910" y="273"/>
                    <a:pt x="3885" y="-1"/>
                    <a:pt x="5871" y="0"/>
                  </a:cubicBezTo>
                  <a:cubicBezTo>
                    <a:pt x="13018" y="0"/>
                    <a:pt x="19703" y="3536"/>
                    <a:pt x="23726" y="9444"/>
                  </a:cubicBezTo>
                  <a:lnTo>
                    <a:pt x="5871" y="21600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pl-PL"/>
            </a:p>
          </p:txBody>
        </p:sp>
        <p:grpSp>
          <p:nvGrpSpPr>
            <p:cNvPr id="20497" name="Group 459"/>
            <p:cNvGrpSpPr>
              <a:grpSpLocks/>
            </p:cNvGrpSpPr>
            <p:nvPr/>
          </p:nvGrpSpPr>
          <p:grpSpPr bwMode="auto">
            <a:xfrm>
              <a:off x="6600" y="7323"/>
              <a:ext cx="1178" cy="2315"/>
              <a:chOff x="6805" y="11796"/>
              <a:chExt cx="1178" cy="2315"/>
            </a:xfrm>
          </p:grpSpPr>
          <p:cxnSp>
            <p:nvCxnSpPr>
              <p:cNvPr id="20561" name="AutoShape 462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62" name="Rectangle 461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563" name="AutoShape 460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98" name="Group 455"/>
            <p:cNvGrpSpPr>
              <a:grpSpLocks/>
            </p:cNvGrpSpPr>
            <p:nvPr/>
          </p:nvGrpSpPr>
          <p:grpSpPr bwMode="auto">
            <a:xfrm rot="10800000">
              <a:off x="4501" y="6328"/>
              <a:ext cx="1178" cy="2315"/>
              <a:chOff x="6805" y="11796"/>
              <a:chExt cx="1178" cy="2315"/>
            </a:xfrm>
          </p:grpSpPr>
          <p:cxnSp>
            <p:nvCxnSpPr>
              <p:cNvPr id="20558" name="AutoShape 458"/>
              <p:cNvCxnSpPr>
                <a:cxnSpLocks noChangeShapeType="1"/>
              </p:cNvCxnSpPr>
              <p:nvPr/>
            </p:nvCxnSpPr>
            <p:spPr bwMode="auto">
              <a:xfrm flipH="1">
                <a:off x="7797" y="11796"/>
                <a:ext cx="186" cy="3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59" name="Rectangle 457" descr="20%"/>
              <p:cNvSpPr>
                <a:spLocks noChangeArrowheads="1"/>
              </p:cNvSpPr>
              <p:nvPr/>
            </p:nvSpPr>
            <p:spPr bwMode="auto">
              <a:xfrm rot="7020000">
                <a:off x="6262" y="12570"/>
                <a:ext cx="1842" cy="493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560" name="AutoShape 456"/>
              <p:cNvCxnSpPr>
                <a:cxnSpLocks noChangeShapeType="1"/>
              </p:cNvCxnSpPr>
              <p:nvPr/>
            </p:nvCxnSpPr>
            <p:spPr bwMode="auto">
              <a:xfrm flipH="1">
                <a:off x="6805" y="13731"/>
                <a:ext cx="197" cy="3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99" name="Group 445"/>
            <p:cNvGrpSpPr>
              <a:grpSpLocks/>
            </p:cNvGrpSpPr>
            <p:nvPr/>
          </p:nvGrpSpPr>
          <p:grpSpPr bwMode="auto">
            <a:xfrm>
              <a:off x="6251" y="7480"/>
              <a:ext cx="720" cy="1369"/>
              <a:chOff x="6456" y="11953"/>
              <a:chExt cx="720" cy="1369"/>
            </a:xfrm>
          </p:grpSpPr>
          <p:cxnSp>
            <p:nvCxnSpPr>
              <p:cNvPr id="20549" name="AutoShape 454"/>
              <p:cNvCxnSpPr>
                <a:cxnSpLocks noChangeShapeType="1"/>
              </p:cNvCxnSpPr>
              <p:nvPr/>
            </p:nvCxnSpPr>
            <p:spPr bwMode="auto">
              <a:xfrm flipH="1">
                <a:off x="6514" y="12016"/>
                <a:ext cx="604" cy="12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50" name="Oval 453"/>
              <p:cNvSpPr>
                <a:spLocks noChangeArrowheads="1"/>
              </p:cNvSpPr>
              <p:nvPr/>
            </p:nvSpPr>
            <p:spPr bwMode="auto">
              <a:xfrm>
                <a:off x="7108" y="1195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1" name="Oval 452"/>
              <p:cNvSpPr>
                <a:spLocks noChangeArrowheads="1"/>
              </p:cNvSpPr>
              <p:nvPr/>
            </p:nvSpPr>
            <p:spPr bwMode="auto">
              <a:xfrm>
                <a:off x="7018" y="1212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2" name="Oval 451"/>
              <p:cNvSpPr>
                <a:spLocks noChangeArrowheads="1"/>
              </p:cNvSpPr>
              <p:nvPr/>
            </p:nvSpPr>
            <p:spPr bwMode="auto">
              <a:xfrm>
                <a:off x="6928" y="123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3" name="Oval 450"/>
              <p:cNvSpPr>
                <a:spLocks noChangeArrowheads="1"/>
              </p:cNvSpPr>
              <p:nvPr/>
            </p:nvSpPr>
            <p:spPr bwMode="auto">
              <a:xfrm>
                <a:off x="6838" y="1248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4" name="Oval 449"/>
              <p:cNvSpPr>
                <a:spLocks noChangeArrowheads="1"/>
              </p:cNvSpPr>
              <p:nvPr/>
            </p:nvSpPr>
            <p:spPr bwMode="auto">
              <a:xfrm>
                <a:off x="6737" y="1268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5" name="Oval 448"/>
              <p:cNvSpPr>
                <a:spLocks noChangeArrowheads="1"/>
              </p:cNvSpPr>
              <p:nvPr/>
            </p:nvSpPr>
            <p:spPr bwMode="auto">
              <a:xfrm>
                <a:off x="6647" y="1288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6" name="Oval 447"/>
              <p:cNvSpPr>
                <a:spLocks noChangeArrowheads="1"/>
              </p:cNvSpPr>
              <p:nvPr/>
            </p:nvSpPr>
            <p:spPr bwMode="auto">
              <a:xfrm>
                <a:off x="6557" y="13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57" name="Oval 446"/>
              <p:cNvSpPr>
                <a:spLocks noChangeArrowheads="1"/>
              </p:cNvSpPr>
              <p:nvPr/>
            </p:nvSpPr>
            <p:spPr bwMode="auto">
              <a:xfrm>
                <a:off x="6456" y="13248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500" name="Group 435"/>
            <p:cNvGrpSpPr>
              <a:grpSpLocks/>
            </p:cNvGrpSpPr>
            <p:nvPr/>
          </p:nvGrpSpPr>
          <p:grpSpPr bwMode="auto">
            <a:xfrm>
              <a:off x="5369" y="7093"/>
              <a:ext cx="720" cy="1369"/>
              <a:chOff x="5574" y="11566"/>
              <a:chExt cx="720" cy="1369"/>
            </a:xfrm>
          </p:grpSpPr>
          <p:cxnSp>
            <p:nvCxnSpPr>
              <p:cNvPr id="20540" name="AutoShape 444"/>
              <p:cNvCxnSpPr>
                <a:cxnSpLocks noChangeShapeType="1"/>
              </p:cNvCxnSpPr>
              <p:nvPr/>
            </p:nvCxnSpPr>
            <p:spPr bwMode="auto">
              <a:xfrm flipH="1">
                <a:off x="5624" y="11620"/>
                <a:ext cx="628" cy="12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41" name="Oval 443"/>
              <p:cNvSpPr>
                <a:spLocks noChangeArrowheads="1"/>
              </p:cNvSpPr>
              <p:nvPr/>
            </p:nvSpPr>
            <p:spPr bwMode="auto">
              <a:xfrm>
                <a:off x="6226" y="1156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2" name="Oval 442"/>
              <p:cNvSpPr>
                <a:spLocks noChangeArrowheads="1"/>
              </p:cNvSpPr>
              <p:nvPr/>
            </p:nvSpPr>
            <p:spPr bwMode="auto">
              <a:xfrm>
                <a:off x="6136" y="1174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3" name="Oval 441"/>
              <p:cNvSpPr>
                <a:spLocks noChangeArrowheads="1"/>
              </p:cNvSpPr>
              <p:nvPr/>
            </p:nvSpPr>
            <p:spPr bwMode="auto">
              <a:xfrm>
                <a:off x="6046" y="11914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4" name="Oval 440"/>
              <p:cNvSpPr>
                <a:spLocks noChangeArrowheads="1"/>
              </p:cNvSpPr>
              <p:nvPr/>
            </p:nvSpPr>
            <p:spPr bwMode="auto">
              <a:xfrm>
                <a:off x="5956" y="1209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5" name="Oval 439"/>
              <p:cNvSpPr>
                <a:spLocks noChangeArrowheads="1"/>
              </p:cNvSpPr>
              <p:nvPr/>
            </p:nvSpPr>
            <p:spPr bwMode="auto">
              <a:xfrm>
                <a:off x="5855" y="1229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6" name="Oval 438"/>
              <p:cNvSpPr>
                <a:spLocks noChangeArrowheads="1"/>
              </p:cNvSpPr>
              <p:nvPr/>
            </p:nvSpPr>
            <p:spPr bwMode="auto">
              <a:xfrm>
                <a:off x="5765" y="12502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7" name="Oval 437"/>
              <p:cNvSpPr>
                <a:spLocks noChangeArrowheads="1"/>
              </p:cNvSpPr>
              <p:nvPr/>
            </p:nvSpPr>
            <p:spPr bwMode="auto">
              <a:xfrm>
                <a:off x="5675" y="126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48" name="Oval 436"/>
              <p:cNvSpPr>
                <a:spLocks noChangeArrowheads="1"/>
              </p:cNvSpPr>
              <p:nvPr/>
            </p:nvSpPr>
            <p:spPr bwMode="auto">
              <a:xfrm>
                <a:off x="5574" y="1286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0501" name="Group 419"/>
            <p:cNvGrpSpPr>
              <a:grpSpLocks/>
            </p:cNvGrpSpPr>
            <p:nvPr/>
          </p:nvGrpSpPr>
          <p:grpSpPr bwMode="auto">
            <a:xfrm>
              <a:off x="5926" y="6368"/>
              <a:ext cx="1571" cy="763"/>
              <a:chOff x="6131" y="10841"/>
              <a:chExt cx="1571" cy="763"/>
            </a:xfrm>
          </p:grpSpPr>
          <p:sp>
            <p:nvSpPr>
              <p:cNvPr id="20525" name="Oval 434"/>
              <p:cNvSpPr>
                <a:spLocks noChangeArrowheads="1"/>
              </p:cNvSpPr>
              <p:nvPr/>
            </p:nvSpPr>
            <p:spPr bwMode="auto">
              <a:xfrm>
                <a:off x="6131" y="1084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26" name="Oval 433"/>
              <p:cNvSpPr>
                <a:spLocks noChangeArrowheads="1"/>
              </p:cNvSpPr>
              <p:nvPr/>
            </p:nvSpPr>
            <p:spPr bwMode="auto">
              <a:xfrm>
                <a:off x="6397" y="10849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27" name="Oval 432"/>
              <p:cNvSpPr>
                <a:spLocks noChangeArrowheads="1"/>
              </p:cNvSpPr>
              <p:nvPr/>
            </p:nvSpPr>
            <p:spPr bwMode="auto">
              <a:xfrm>
                <a:off x="6643" y="1088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28" name="Oval 431"/>
              <p:cNvSpPr>
                <a:spLocks noChangeArrowheads="1"/>
              </p:cNvSpPr>
              <p:nvPr/>
            </p:nvSpPr>
            <p:spPr bwMode="auto">
              <a:xfrm>
                <a:off x="6894" y="1095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29" name="Oval 430"/>
              <p:cNvSpPr>
                <a:spLocks noChangeArrowheads="1"/>
              </p:cNvSpPr>
              <p:nvPr/>
            </p:nvSpPr>
            <p:spPr bwMode="auto">
              <a:xfrm>
                <a:off x="7101" y="110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30" name="Oval 429"/>
              <p:cNvSpPr>
                <a:spLocks noChangeArrowheads="1"/>
              </p:cNvSpPr>
              <p:nvPr/>
            </p:nvSpPr>
            <p:spPr bwMode="auto">
              <a:xfrm>
                <a:off x="7286" y="111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31" name="Oval 428"/>
              <p:cNvSpPr>
                <a:spLocks noChangeArrowheads="1"/>
              </p:cNvSpPr>
              <p:nvPr/>
            </p:nvSpPr>
            <p:spPr bwMode="auto">
              <a:xfrm>
                <a:off x="7482" y="1135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32" name="Oval 427"/>
              <p:cNvSpPr>
                <a:spLocks noChangeArrowheads="1"/>
              </p:cNvSpPr>
              <p:nvPr/>
            </p:nvSpPr>
            <p:spPr bwMode="auto">
              <a:xfrm>
                <a:off x="7634" y="1153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533" name="AutoShape 426"/>
              <p:cNvCxnSpPr>
                <a:cxnSpLocks noChangeShapeType="1"/>
              </p:cNvCxnSpPr>
              <p:nvPr/>
            </p:nvCxnSpPr>
            <p:spPr bwMode="auto">
              <a:xfrm>
                <a:off x="6199" y="10878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4" name="AutoShape 425"/>
              <p:cNvCxnSpPr>
                <a:cxnSpLocks noChangeShapeType="1"/>
              </p:cNvCxnSpPr>
              <p:nvPr/>
            </p:nvCxnSpPr>
            <p:spPr bwMode="auto">
              <a:xfrm>
                <a:off x="6465" y="10886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5" name="AutoShape 424"/>
              <p:cNvCxnSpPr>
                <a:cxnSpLocks noChangeShapeType="1"/>
              </p:cNvCxnSpPr>
              <p:nvPr/>
            </p:nvCxnSpPr>
            <p:spPr bwMode="auto">
              <a:xfrm>
                <a:off x="6693" y="10926"/>
                <a:ext cx="193" cy="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6" name="AutoShape 423"/>
              <p:cNvCxnSpPr>
                <a:cxnSpLocks noChangeShapeType="1"/>
              </p:cNvCxnSpPr>
              <p:nvPr/>
            </p:nvCxnSpPr>
            <p:spPr bwMode="auto">
              <a:xfrm>
                <a:off x="6952" y="11018"/>
                <a:ext cx="149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7" name="AutoShape 422"/>
              <p:cNvCxnSpPr>
                <a:cxnSpLocks noChangeShapeType="1"/>
              </p:cNvCxnSpPr>
              <p:nvPr/>
            </p:nvCxnSpPr>
            <p:spPr bwMode="auto">
              <a:xfrm>
                <a:off x="7159" y="11126"/>
                <a:ext cx="137" cy="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8" name="AutoShape 421"/>
              <p:cNvCxnSpPr>
                <a:cxnSpLocks noChangeShapeType="1"/>
              </p:cNvCxnSpPr>
              <p:nvPr/>
            </p:nvCxnSpPr>
            <p:spPr bwMode="auto">
              <a:xfrm>
                <a:off x="7344" y="11256"/>
                <a:ext cx="148" cy="1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9" name="AutoShape 420"/>
              <p:cNvCxnSpPr>
                <a:cxnSpLocks noChangeShapeType="1"/>
              </p:cNvCxnSpPr>
              <p:nvPr/>
            </p:nvCxnSpPr>
            <p:spPr bwMode="auto">
              <a:xfrm>
                <a:off x="7525" y="11412"/>
                <a:ext cx="119" cy="1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02" name="Group 403"/>
            <p:cNvGrpSpPr>
              <a:grpSpLocks/>
            </p:cNvGrpSpPr>
            <p:nvPr/>
          </p:nvGrpSpPr>
          <p:grpSpPr bwMode="auto">
            <a:xfrm>
              <a:off x="4814" y="8853"/>
              <a:ext cx="1571" cy="763"/>
              <a:chOff x="5019" y="13326"/>
              <a:chExt cx="1571" cy="763"/>
            </a:xfrm>
          </p:grpSpPr>
          <p:sp>
            <p:nvSpPr>
              <p:cNvPr id="20510" name="Oval 418"/>
              <p:cNvSpPr>
                <a:spLocks noChangeArrowheads="1"/>
              </p:cNvSpPr>
              <p:nvPr/>
            </p:nvSpPr>
            <p:spPr bwMode="auto">
              <a:xfrm rot="10800000">
                <a:off x="6522" y="14015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1" name="Oval 417"/>
              <p:cNvSpPr>
                <a:spLocks noChangeArrowheads="1"/>
              </p:cNvSpPr>
              <p:nvPr/>
            </p:nvSpPr>
            <p:spPr bwMode="auto">
              <a:xfrm rot="10800000">
                <a:off x="6256" y="14007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2" name="Oval 416"/>
              <p:cNvSpPr>
                <a:spLocks noChangeArrowheads="1"/>
              </p:cNvSpPr>
              <p:nvPr/>
            </p:nvSpPr>
            <p:spPr bwMode="auto">
              <a:xfrm rot="10800000">
                <a:off x="6010" y="1397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3" name="Oval 415"/>
              <p:cNvSpPr>
                <a:spLocks noChangeArrowheads="1"/>
              </p:cNvSpPr>
              <p:nvPr/>
            </p:nvSpPr>
            <p:spPr bwMode="auto">
              <a:xfrm rot="10800000">
                <a:off x="5759" y="13901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4" name="Oval 414"/>
              <p:cNvSpPr>
                <a:spLocks noChangeArrowheads="1"/>
              </p:cNvSpPr>
              <p:nvPr/>
            </p:nvSpPr>
            <p:spPr bwMode="auto">
              <a:xfrm rot="10800000">
                <a:off x="5552" y="1379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5" name="Oval 413"/>
              <p:cNvSpPr>
                <a:spLocks noChangeArrowheads="1"/>
              </p:cNvSpPr>
              <p:nvPr/>
            </p:nvSpPr>
            <p:spPr bwMode="auto">
              <a:xfrm rot="10800000">
                <a:off x="5367" y="13663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6" name="Oval 412"/>
              <p:cNvSpPr>
                <a:spLocks noChangeArrowheads="1"/>
              </p:cNvSpPr>
              <p:nvPr/>
            </p:nvSpPr>
            <p:spPr bwMode="auto">
              <a:xfrm rot="10800000">
                <a:off x="5171" y="13500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sp>
            <p:nvSpPr>
              <p:cNvPr id="20517" name="Oval 411"/>
              <p:cNvSpPr>
                <a:spLocks noChangeArrowheads="1"/>
              </p:cNvSpPr>
              <p:nvPr/>
            </p:nvSpPr>
            <p:spPr bwMode="auto">
              <a:xfrm rot="10800000">
                <a:off x="5019" y="13326"/>
                <a:ext cx="68" cy="7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C6D9F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kumimoji="0" lang="pl-PL" altLang="pl-PL" sz="2400">
                  <a:latin typeface="Times New Roman" pitchFamily="18" charset="0"/>
                </a:endParaRPr>
              </a:p>
            </p:txBody>
          </p:sp>
          <p:cxnSp>
            <p:nvCxnSpPr>
              <p:cNvPr id="20518" name="AutoShape 410"/>
              <p:cNvCxnSpPr>
                <a:cxnSpLocks noChangeShapeType="1"/>
              </p:cNvCxnSpPr>
              <p:nvPr/>
            </p:nvCxnSpPr>
            <p:spPr bwMode="auto">
              <a:xfrm>
                <a:off x="5077" y="13389"/>
                <a:ext cx="103" cy="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9" name="AutoShape 409"/>
              <p:cNvCxnSpPr>
                <a:cxnSpLocks noChangeShapeType="1"/>
              </p:cNvCxnSpPr>
              <p:nvPr/>
            </p:nvCxnSpPr>
            <p:spPr bwMode="auto">
              <a:xfrm>
                <a:off x="5229" y="13563"/>
                <a:ext cx="153" cy="1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0" name="AutoShape 408"/>
              <p:cNvCxnSpPr>
                <a:cxnSpLocks noChangeShapeType="1"/>
              </p:cNvCxnSpPr>
              <p:nvPr/>
            </p:nvCxnSpPr>
            <p:spPr bwMode="auto">
              <a:xfrm>
                <a:off x="5420" y="13721"/>
                <a:ext cx="141" cy="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1" name="AutoShape 407"/>
              <p:cNvCxnSpPr>
                <a:cxnSpLocks noChangeShapeType="1"/>
              </p:cNvCxnSpPr>
              <p:nvPr/>
            </p:nvCxnSpPr>
            <p:spPr bwMode="auto">
              <a:xfrm>
                <a:off x="5610" y="13840"/>
                <a:ext cx="148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2" name="AutoShape 406"/>
              <p:cNvCxnSpPr>
                <a:cxnSpLocks noChangeShapeType="1"/>
              </p:cNvCxnSpPr>
              <p:nvPr/>
            </p:nvCxnSpPr>
            <p:spPr bwMode="auto">
              <a:xfrm>
                <a:off x="5822" y="13944"/>
                <a:ext cx="193" cy="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3" name="AutoShape 405"/>
              <p:cNvCxnSpPr>
                <a:cxnSpLocks noChangeShapeType="1"/>
              </p:cNvCxnSpPr>
              <p:nvPr/>
            </p:nvCxnSpPr>
            <p:spPr bwMode="auto">
              <a:xfrm>
                <a:off x="6078" y="14018"/>
                <a:ext cx="178" cy="3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4" name="AutoShape 404"/>
              <p:cNvCxnSpPr>
                <a:cxnSpLocks noChangeShapeType="1"/>
              </p:cNvCxnSpPr>
              <p:nvPr/>
            </p:nvCxnSpPr>
            <p:spPr bwMode="auto">
              <a:xfrm>
                <a:off x="6324" y="14049"/>
                <a:ext cx="198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503" name="AutoShape 402"/>
            <p:cNvCxnSpPr>
              <a:cxnSpLocks noChangeShapeType="1"/>
            </p:cNvCxnSpPr>
            <p:nvPr/>
          </p:nvCxnSpPr>
          <p:spPr bwMode="auto">
            <a:xfrm flipV="1">
              <a:off x="7385" y="7356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401"/>
            <p:cNvCxnSpPr>
              <a:cxnSpLocks noChangeShapeType="1"/>
            </p:cNvCxnSpPr>
            <p:nvPr/>
          </p:nvCxnSpPr>
          <p:spPr bwMode="auto">
            <a:xfrm flipV="1">
              <a:off x="5690" y="6631"/>
              <a:ext cx="85" cy="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5" name="Oval 400"/>
            <p:cNvSpPr>
              <a:spLocks noChangeArrowheads="1"/>
            </p:cNvSpPr>
            <p:nvPr/>
          </p:nvSpPr>
          <p:spPr bwMode="auto">
            <a:xfrm>
              <a:off x="5760" y="6587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0506" name="Oval 399"/>
            <p:cNvSpPr>
              <a:spLocks noChangeArrowheads="1"/>
            </p:cNvSpPr>
            <p:nvPr/>
          </p:nvSpPr>
          <p:spPr bwMode="auto">
            <a:xfrm>
              <a:off x="7464" y="7299"/>
              <a:ext cx="57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0507" name="AutoShape 398"/>
            <p:cNvCxnSpPr>
              <a:cxnSpLocks noChangeShapeType="1"/>
            </p:cNvCxnSpPr>
            <p:nvPr/>
          </p:nvCxnSpPr>
          <p:spPr bwMode="auto">
            <a:xfrm>
              <a:off x="7458" y="7273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AutoShape 397"/>
            <p:cNvCxnSpPr>
              <a:cxnSpLocks noChangeShapeType="1"/>
            </p:cNvCxnSpPr>
            <p:nvPr/>
          </p:nvCxnSpPr>
          <p:spPr bwMode="auto">
            <a:xfrm>
              <a:off x="5751" y="6561"/>
              <a:ext cx="90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AutoShape 396"/>
            <p:cNvCxnSpPr>
              <a:cxnSpLocks noChangeShapeType="1"/>
            </p:cNvCxnSpPr>
            <p:nvPr/>
          </p:nvCxnSpPr>
          <p:spPr bwMode="auto">
            <a:xfrm rot="5400000" flipH="1">
              <a:off x="7039" y="7097"/>
              <a:ext cx="1701" cy="3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3" name="Kąt_Teta"/>
          <p:cNvSpPr txBox="1">
            <a:spLocks noChangeArrowheads="1"/>
          </p:cNvSpPr>
          <p:nvPr/>
        </p:nvSpPr>
        <p:spPr bwMode="auto">
          <a:xfrm>
            <a:off x="2576318" y="723900"/>
            <a:ext cx="3165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l-GR" altLang="pl-PL" sz="1100" b="1" i="1">
                <a:solidFill>
                  <a:srgbClr val="FF0000"/>
                </a:solidFill>
                <a:latin typeface="Times New Roman" pitchFamily="18" charset="0"/>
              </a:rPr>
              <a:t>Θ</a:t>
            </a:r>
            <a:r>
              <a:rPr kumimoji="0" lang="pl-PL" altLang="pl-PL" sz="1100" b="1" i="1">
                <a:latin typeface="Times New Roman" pitchFamily="18" charset="0"/>
              </a:rPr>
              <a:t>- kąt między osią fazy ‘</a:t>
            </a:r>
            <a:r>
              <a:rPr kumimoji="0" lang="pl-PL" altLang="pl-PL" sz="1100" b="1" i="1">
                <a:solidFill>
                  <a:srgbClr val="FF0000"/>
                </a:solidFill>
                <a:latin typeface="Times New Roman" pitchFamily="18" charset="0"/>
              </a:rPr>
              <a:t>A’</a:t>
            </a:r>
            <a:r>
              <a:rPr kumimoji="0" lang="pl-PL" altLang="pl-PL" sz="1100" b="1" i="1">
                <a:latin typeface="Times New Roman" pitchFamily="18" charset="0"/>
              </a:rPr>
              <a:t> a osią ‘</a:t>
            </a:r>
            <a:r>
              <a:rPr kumimoji="0" lang="pl-PL" altLang="pl-PL" sz="1100" b="1" i="1">
                <a:solidFill>
                  <a:srgbClr val="FF0000"/>
                </a:solidFill>
                <a:latin typeface="Times New Roman" pitchFamily="18" charset="0"/>
              </a:rPr>
              <a:t>d’</a:t>
            </a:r>
            <a:r>
              <a:rPr kumimoji="0" lang="pl-PL" altLang="pl-PL" sz="1100" b="1" i="1">
                <a:latin typeface="Times New Roman" pitchFamily="18" charset="0"/>
              </a:rPr>
              <a:t> wirnika</a:t>
            </a: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290927" y="244690"/>
            <a:ext cx="45621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Indukcyjności własne i wzajemne uzwojeń generatora</a:t>
            </a:r>
          </a:p>
        </p:txBody>
      </p:sp>
    </p:spTree>
    <p:extLst>
      <p:ext uri="{BB962C8B-B14F-4D97-AF65-F5344CB8AC3E}">
        <p14:creationId xmlns:p14="http://schemas.microsoft.com/office/powerpoint/2010/main" val="21931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146" grpId="0"/>
      <p:bldP spid="147" grpId="0"/>
      <p:bldP spid="3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w_Nap_Prąd"/>
              <p:cNvSpPr txBox="1">
                <a:spLocks noChangeAspect="1"/>
              </p:cNvSpPr>
              <p:nvPr/>
            </p:nvSpPr>
            <p:spPr>
              <a:xfrm>
                <a:off x="5251094" y="4344547"/>
                <a:ext cx="3764877" cy="1676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     0 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0  </m:t>
                              </m:r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0 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 0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 0       0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ow_Nap_Prą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94" y="4344547"/>
                <a:ext cx="3764877" cy="16767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trz_Praw_2"/>
          <p:cNvSpPr/>
          <p:nvPr/>
        </p:nvSpPr>
        <p:spPr bwMode="auto">
          <a:xfrm>
            <a:off x="4706124" y="5085184"/>
            <a:ext cx="504000" cy="144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w_Str I_0dq"/>
              <p:cNvSpPr txBox="1"/>
              <p:nvPr/>
            </p:nvSpPr>
            <p:spPr>
              <a:xfrm>
                <a:off x="960026" y="4329100"/>
                <a:ext cx="3796231" cy="1676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     0 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0  </m:t>
                              </m:r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0     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/>
                                </a:rPr>
                                <m:t>   0</m:t>
                              </m:r>
                            </m:e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0</m:t>
                              </m:r>
                              <m:r>
                                <a:rPr lang="pl-PL" sz="1600" b="0" i="1" smtClean="0">
                                  <a:latin typeface="Cambria Math"/>
                                </a:rPr>
                                <m:t>      0</m:t>
                              </m:r>
                              <m:r>
                                <a:rPr lang="pl-PL" sz="1600" i="1"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  0       0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ow_Str I_0dq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26" y="4329100"/>
                <a:ext cx="3796231" cy="16767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xt_Równ_U_I"/>
          <p:cNvSpPr>
            <a:spLocks noChangeArrowheads="1"/>
          </p:cNvSpPr>
          <p:nvPr/>
        </p:nvSpPr>
        <p:spPr bwMode="auto">
          <a:xfrm>
            <a:off x="5398874" y="4005064"/>
            <a:ext cx="2500973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1" rIns="91424" bIns="45711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smtClean="0">
                <a:solidFill>
                  <a:srgbClr val="0000FF"/>
                </a:solidFill>
              </a:rPr>
              <a:t>Równania napięciowo prądowe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p:grpSp>
        <p:nvGrpSpPr>
          <p:cNvPr id="9" name="Wsk_BLB-1_do_L"/>
          <p:cNvGrpSpPr/>
          <p:nvPr/>
        </p:nvGrpSpPr>
        <p:grpSpPr>
          <a:xfrm>
            <a:off x="3125972" y="2110849"/>
            <a:ext cx="3526050" cy="2184704"/>
            <a:chOff x="3062174" y="2312876"/>
            <a:chExt cx="3526050" cy="2184704"/>
          </a:xfrm>
        </p:grpSpPr>
        <p:sp>
          <p:nvSpPr>
            <p:cNvPr id="4" name="Nawias klamrowy zamykający 3"/>
            <p:cNvSpPr/>
            <p:nvPr/>
          </p:nvSpPr>
          <p:spPr bwMode="auto">
            <a:xfrm rot="5400000">
              <a:off x="6138224" y="2006876"/>
              <a:ext cx="144000" cy="756000"/>
            </a:xfrm>
            <a:prstGeom prst="rightBrac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6" name="Łącznik prosty ze strzałką 5"/>
            <p:cNvCxnSpPr>
              <a:stCxn id="4" idx="1"/>
            </p:cNvCxnSpPr>
            <p:nvPr/>
          </p:nvCxnSpPr>
          <p:spPr bwMode="auto">
            <a:xfrm flipH="1">
              <a:off x="3062174" y="2456876"/>
              <a:ext cx="3148050" cy="204070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Alfa"/>
          <p:cNvSpPr>
            <a:spLocks noChangeArrowheads="1"/>
          </p:cNvSpPr>
          <p:nvPr/>
        </p:nvSpPr>
        <p:spPr bwMode="auto">
          <a:xfrm>
            <a:off x="7328629" y="3573016"/>
            <a:ext cx="1067889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el-GR" altLang="pl-PL" sz="1200" b="1" i="1" smtClean="0">
                <a:latin typeface="Times New Roman" pitchFamily="18" charset="0"/>
              </a:rPr>
              <a:t>α</a:t>
            </a:r>
            <a:r>
              <a:rPr kumimoji="0" lang="pl-PL" altLang="pl-PL" sz="1200" b="1" i="1" smtClean="0">
                <a:latin typeface="Times New Roman" pitchFamily="18" charset="0"/>
              </a:rPr>
              <a:t>= 2</a:t>
            </a:r>
            <a:r>
              <a:rPr kumimoji="0" lang="el-GR" altLang="pl-PL" sz="1200" b="1" i="1" smtClean="0">
                <a:latin typeface="Times New Roman" pitchFamily="18" charset="0"/>
              </a:rPr>
              <a:t>π</a:t>
            </a:r>
            <a:r>
              <a:rPr kumimoji="0" lang="pl-PL" altLang="pl-PL" sz="1200" b="1" i="1" smtClean="0">
                <a:latin typeface="Times New Roman" pitchFamily="18" charset="0"/>
              </a:rPr>
              <a:t>/3=120</a:t>
            </a:r>
            <a:r>
              <a:rPr kumimoji="0" lang="pl-PL" altLang="pl-PL" sz="1200" b="1" i="1" baseline="30000" smtClean="0">
                <a:latin typeface="Times New Roman" pitchFamily="18" charset="0"/>
              </a:rPr>
              <a:t>o</a:t>
            </a:r>
            <a:endParaRPr kumimoji="0" lang="pl-PL" altLang="pl-PL" sz="1200" b="1" i="1">
              <a:latin typeface="Times New Roman" pitchFamily="18" charset="0"/>
            </a:endParaRPr>
          </a:p>
        </p:txBody>
      </p:sp>
      <p:grpSp>
        <p:nvGrpSpPr>
          <p:cNvPr id="137" name="Mac_B-1"/>
          <p:cNvGrpSpPr/>
          <p:nvPr/>
        </p:nvGrpSpPr>
        <p:grpSpPr>
          <a:xfrm>
            <a:off x="5307314" y="2672916"/>
            <a:ext cx="3353463" cy="925831"/>
            <a:chOff x="395536" y="1988840"/>
            <a:chExt cx="3353463" cy="925831"/>
          </a:xfrm>
        </p:grpSpPr>
        <p:grpSp>
          <p:nvGrpSpPr>
            <p:cNvPr id="138" name="Nawias_P"/>
            <p:cNvGrpSpPr/>
            <p:nvPr/>
          </p:nvGrpSpPr>
          <p:grpSpPr>
            <a:xfrm>
              <a:off x="3635896" y="2024996"/>
              <a:ext cx="108012" cy="828000"/>
              <a:chOff x="251520" y="2024844"/>
              <a:chExt cx="108012" cy="828000"/>
            </a:xfrm>
          </p:grpSpPr>
          <p:cxnSp>
            <p:nvCxnSpPr>
              <p:cNvPr id="146" name="Łącznik prostoliniowy 145"/>
              <p:cNvCxnSpPr/>
              <p:nvPr/>
            </p:nvCxnSpPr>
            <p:spPr bwMode="auto">
              <a:xfrm>
                <a:off x="359532" y="2024844"/>
                <a:ext cx="0" cy="828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Łącznik prostoliniowy 146"/>
              <p:cNvCxnSpPr/>
              <p:nvPr/>
            </p:nvCxnSpPr>
            <p:spPr bwMode="auto">
              <a:xfrm>
                <a:off x="251520" y="202484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Łącznik prostoliniowy 147"/>
              <p:cNvCxnSpPr/>
              <p:nvPr/>
            </p:nvCxnSpPr>
            <p:spPr bwMode="auto">
              <a:xfrm>
                <a:off x="251520" y="285260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0" name="Nawias_L"/>
            <p:cNvGrpSpPr/>
            <p:nvPr/>
          </p:nvGrpSpPr>
          <p:grpSpPr>
            <a:xfrm>
              <a:off x="1115616" y="2024996"/>
              <a:ext cx="108012" cy="828000"/>
              <a:chOff x="1115616" y="2024844"/>
              <a:chExt cx="108012" cy="828000"/>
            </a:xfrm>
          </p:grpSpPr>
          <p:cxnSp>
            <p:nvCxnSpPr>
              <p:cNvPr id="142" name="Łącznik prostoliniowy 141"/>
              <p:cNvCxnSpPr/>
              <p:nvPr/>
            </p:nvCxnSpPr>
            <p:spPr bwMode="auto">
              <a:xfrm>
                <a:off x="1115616" y="2024844"/>
                <a:ext cx="0" cy="828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Łącznik prostoliniowy 142"/>
              <p:cNvCxnSpPr/>
              <p:nvPr/>
            </p:nvCxnSpPr>
            <p:spPr bwMode="auto">
              <a:xfrm>
                <a:off x="1115616" y="202484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Łącznik prostoliniowy 144"/>
              <p:cNvCxnSpPr/>
              <p:nvPr/>
            </p:nvCxnSpPr>
            <p:spPr bwMode="auto">
              <a:xfrm>
                <a:off x="1115616" y="285260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Macierz_B"/>
                <p:cNvSpPr txBox="1"/>
                <p:nvPr/>
              </p:nvSpPr>
              <p:spPr>
                <a:xfrm>
                  <a:off x="951438" y="1988840"/>
                  <a:ext cx="2797561" cy="925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200" b="1" smtClean="0">
                      <a:solidFill>
                        <a:srgbClr val="CC0000"/>
                      </a:solidFill>
                    </a:rPr>
                    <a:t> </a:t>
                  </a:r>
                  <a:r>
                    <a:rPr lang="pl-PL" b="1" i="1" smtClean="0">
                      <a:solidFill>
                        <a:srgbClr val="CC0000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l-PL" sz="1200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l-PL" sz="1200" b="0" i="0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l-PL" sz="1200" b="0" i="0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l-PL" sz="1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l-PL" sz="1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l-GR" sz="12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e>
                            <m:r>
                              <a:rPr lang="pl-PL" sz="1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l-PL" sz="1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sinΘ</m:t>
                            </m:r>
                          </m:e>
                        </m:mr>
                        <m:mr>
                          <m:e>
                            <m:r>
                              <a:rPr lang="pl-PL" sz="1200" b="0" i="0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pl-PL" sz="12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pl-PL" sz="12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l-PL" sz="1200" b="0" i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200" b="0" i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pl-PL" sz="1200" b="0" i="0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pl-PL" sz="12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0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pl-PL" sz="1200" b="0" i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200" b="0" i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0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</m:m>
                    </m:oMath>
                  </a14:m>
                  <a:r>
                    <a:rPr lang="pl-PL" sz="1200" b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pl-PL" sz="1400" b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</a:t>
                  </a:r>
                  <a:r>
                    <a:rPr lang="pl-PL" sz="1200" b="1" i="1" u="sng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 </a:t>
                  </a:r>
                  <a:endParaRPr lang="pl-PL" sz="1400" b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pl-PL" sz="14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            </a:t>
                  </a:r>
                  <a:r>
                    <a:rPr lang="pl-PL" sz="1200" b="1" i="1" u="sng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pl-PL" sz="12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    </a:t>
                  </a:r>
                  <a:r>
                    <a:rPr lang="pl-PL" sz="1200" b="1" i="1" u="sng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pl-PL" sz="1200" b="1" i="1" u="sng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pl-PL" sz="2000" b="1" i="1" smtClean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:endParaRPr lang="pl-PL" sz="2000" b="1" i="1" u="sng" smtClean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39" name="Macierz_B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38" y="1988840"/>
                  <a:ext cx="2797561" cy="9258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74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Txt_B"/>
            <p:cNvSpPr txBox="1"/>
            <p:nvPr/>
          </p:nvSpPr>
          <p:spPr>
            <a:xfrm>
              <a:off x="395536" y="2312696"/>
              <a:ext cx="62837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b="1" i="1" u="sng" smtClean="0">
                  <a:solidFill>
                    <a:srgbClr val="CC0000"/>
                  </a:solidFill>
                </a:rPr>
                <a:t>B</a:t>
              </a:r>
              <a:r>
                <a:rPr lang="pl-PL" b="1" i="1" baseline="30000" smtClean="0">
                  <a:solidFill>
                    <a:srgbClr val="CC0000"/>
                  </a:solidFill>
                </a:rPr>
                <a:t>-1</a:t>
              </a:r>
              <a:r>
                <a:rPr lang="pl-PL" smtClean="0"/>
                <a:t> </a:t>
              </a:r>
              <a:r>
                <a:rPr lang="pl-PL" b="1" smtClean="0"/>
                <a:t>=</a:t>
              </a:r>
              <a:endParaRPr lang="pl-PL" b="1"/>
            </a:p>
          </p:txBody>
        </p:sp>
      </p:grpSp>
      <p:grpSp>
        <p:nvGrpSpPr>
          <p:cNvPr id="24" name="Mac_B"/>
          <p:cNvGrpSpPr/>
          <p:nvPr/>
        </p:nvGrpSpPr>
        <p:grpSpPr>
          <a:xfrm>
            <a:off x="985152" y="2708920"/>
            <a:ext cx="3949244" cy="1259960"/>
            <a:chOff x="550748" y="1988840"/>
            <a:chExt cx="3949244" cy="1259960"/>
          </a:xfrm>
        </p:grpSpPr>
        <p:grpSp>
          <p:nvGrpSpPr>
            <p:cNvPr id="127" name="Nawias_P"/>
            <p:cNvGrpSpPr/>
            <p:nvPr/>
          </p:nvGrpSpPr>
          <p:grpSpPr>
            <a:xfrm>
              <a:off x="4391980" y="2024996"/>
              <a:ext cx="108012" cy="1152128"/>
              <a:chOff x="1007604" y="2024844"/>
              <a:chExt cx="108012" cy="1152128"/>
            </a:xfrm>
          </p:grpSpPr>
          <p:cxnSp>
            <p:nvCxnSpPr>
              <p:cNvPr id="128" name="Łącznik prostoliniowy 127"/>
              <p:cNvCxnSpPr/>
              <p:nvPr/>
            </p:nvCxnSpPr>
            <p:spPr bwMode="auto">
              <a:xfrm>
                <a:off x="1115616" y="2024844"/>
                <a:ext cx="0" cy="1152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Łącznik prostoliniowy 128"/>
              <p:cNvCxnSpPr/>
              <p:nvPr/>
            </p:nvCxnSpPr>
            <p:spPr bwMode="auto">
              <a:xfrm>
                <a:off x="1007604" y="202484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Łącznik prostoliniowy 129"/>
              <p:cNvCxnSpPr/>
              <p:nvPr/>
            </p:nvCxnSpPr>
            <p:spPr bwMode="auto">
              <a:xfrm>
                <a:off x="1007604" y="3176972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Macierz_B"/>
                <p:cNvSpPr txBox="1"/>
                <p:nvPr/>
              </p:nvSpPr>
              <p:spPr>
                <a:xfrm>
                  <a:off x="951438" y="1988840"/>
                  <a:ext cx="3507114" cy="125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200" b="1" smtClean="0">
                      <a:solidFill>
                        <a:srgbClr val="CC0000"/>
                      </a:solidFill>
                    </a:rPr>
                    <a:t> </a:t>
                  </a:r>
                  <a:r>
                    <a:rPr lang="pl-PL" b="1" i="1" smtClean="0">
                      <a:solidFill>
                        <a:srgbClr val="CC0000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l-PL" sz="1200" b="1" i="1" smtClean="0">
                              <a:solidFill>
                                <a:srgbClr val="CC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l-PL" sz="1200" b="0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l-PL" sz="1200" b="0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eqArr>
                                  <m:eqArrPr>
                                    <m:ctrlPr>
                                      <a:rPr lang="pl-PL" sz="12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l-PL" sz="12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pl-PL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</m:den>
                            </m:f>
                          </m:e>
                          <m:e>
                            <m:r>
                              <a:rPr lang="pl-PL" sz="1200" b="1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pl-PL" sz="1200" b="1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pl-PL" sz="1200" b="1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e>
                            <m:r>
                              <a:rPr lang="pl-PL" sz="1200" b="1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pl-PL" sz="1200" b="1" i="1" smtClean="0">
                                <a:solidFill>
                                  <a:srgbClr val="CC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e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pl-P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pl-PL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sz="1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l-PL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a:rPr lang="pl-P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</m:m>
                    </m:oMath>
                  </a14:m>
                  <a:r>
                    <a:rPr lang="pl-PL" sz="1200" b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pl-PL" sz="1400" b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</a:t>
                  </a:r>
                  <a:r>
                    <a:rPr lang="pl-PL" sz="1200" b="1" i="1" u="sng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 </a:t>
                  </a:r>
                  <a:endParaRPr lang="pl-PL" sz="1400" b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pl-PL" sz="1400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               </a:t>
                  </a:r>
                  <a:r>
                    <a:rPr lang="pl-PL" sz="1200" b="1" i="1" u="sng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pl-PL" sz="12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                                 </a:t>
                  </a:r>
                  <a:r>
                    <a:rPr lang="pl-PL" sz="1200" b="1" i="1" u="sng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pl-PL" sz="1200" b="1" i="1" u="sng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pl-PL" sz="2000" b="1" i="1" smtClean="0">
                      <a:solidFill>
                        <a:schemeClr val="tx1"/>
                      </a:solidFill>
                      <a:latin typeface="Cambria Math"/>
                    </a:rPr>
                    <a:t> </a:t>
                  </a:r>
                  <a:endParaRPr lang="pl-PL" sz="2000" b="1" i="1" u="sng" smtClean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20" name="Macierz_B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38" y="1988840"/>
                  <a:ext cx="3507114" cy="12599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6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Nawias_L"/>
            <p:cNvGrpSpPr/>
            <p:nvPr/>
          </p:nvGrpSpPr>
          <p:grpSpPr>
            <a:xfrm>
              <a:off x="1115616" y="2024996"/>
              <a:ext cx="108012" cy="1152128"/>
              <a:chOff x="1115616" y="2024844"/>
              <a:chExt cx="108012" cy="1152128"/>
            </a:xfrm>
          </p:grpSpPr>
          <p:cxnSp>
            <p:nvCxnSpPr>
              <p:cNvPr id="12" name="Łącznik prostoliniowy 11"/>
              <p:cNvCxnSpPr/>
              <p:nvPr/>
            </p:nvCxnSpPr>
            <p:spPr bwMode="auto">
              <a:xfrm>
                <a:off x="1115616" y="2024844"/>
                <a:ext cx="0" cy="11520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Łącznik prostoliniowy 13"/>
              <p:cNvCxnSpPr/>
              <p:nvPr/>
            </p:nvCxnSpPr>
            <p:spPr bwMode="auto">
              <a:xfrm>
                <a:off x="1115616" y="2024844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Łącznik prostoliniowy 124"/>
              <p:cNvCxnSpPr/>
              <p:nvPr/>
            </p:nvCxnSpPr>
            <p:spPr bwMode="auto">
              <a:xfrm>
                <a:off x="1115616" y="3176972"/>
                <a:ext cx="108012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xt_B"/>
            <p:cNvSpPr txBox="1"/>
            <p:nvPr/>
          </p:nvSpPr>
          <p:spPr>
            <a:xfrm>
              <a:off x="550748" y="2456892"/>
              <a:ext cx="45685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b="1" i="1" u="sng" smtClean="0">
                  <a:solidFill>
                    <a:srgbClr val="CC0000"/>
                  </a:solidFill>
                </a:rPr>
                <a:t>B</a:t>
              </a:r>
              <a:r>
                <a:rPr lang="pl-PL" smtClean="0"/>
                <a:t> </a:t>
              </a:r>
              <a:r>
                <a:rPr lang="pl-PL" b="1" smtClean="0"/>
                <a:t>=</a:t>
              </a:r>
              <a:endParaRPr lang="pl-PL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w_Str_I_Mac_B"/>
              <p:cNvSpPr txBox="1"/>
              <p:nvPr/>
            </p:nvSpPr>
            <p:spPr>
              <a:xfrm>
                <a:off x="5333471" y="1833418"/>
                <a:ext cx="1952073" cy="282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b="1" i="1" u="sng" smtClean="0">
                    <a:solidFill>
                      <a:srgbClr val="CC0000"/>
                    </a:solidFill>
                  </a:rPr>
                  <a:t>B</a:t>
                </a:r>
                <a:r>
                  <a:rPr lang="pl-PL" b="1" i="1" smtClean="0">
                    <a:solidFill>
                      <a:srgbClr val="0070C0"/>
                    </a:solidFill>
                  </a:rPr>
                  <a:t>  </a:t>
                </a:r>
                <a:r>
                  <a:rPr lang="az-Cyrl-AZ" b="1" i="1" u="sng" smtClean="0">
                    <a:solidFill>
                      <a:srgbClr val="0070C0"/>
                    </a:solidFill>
                  </a:rPr>
                  <a:t>Ѱ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= </a:t>
                </a:r>
                <a:r>
                  <a:rPr lang="pl-PL" b="1" i="1" u="sng" smtClean="0">
                    <a:solidFill>
                      <a:srgbClr val="CC0000"/>
                    </a:solidFill>
                  </a:rPr>
                  <a:t>B</a:t>
                </a:r>
                <a:r>
                  <a:rPr lang="pl-PL" b="1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pl-PL" b="1" i="1" u="sng" smtClean="0">
                    <a:solidFill>
                      <a:srgbClr val="0070C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pl-PL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pl-PL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pl-PL" b="1" i="1" smtClean="0">
                                <a:solidFill>
                                  <a:srgbClr val="C00000"/>
                                </a:solidFill>
                              </a:rPr>
                              <m:t>B</m:t>
                            </m:r>
                          </m:e>
                        </m:bar>
                      </m:e>
                      <m:sup>
                        <m:r>
                          <a:rPr lang="pl-PL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l-PL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pl-PL" b="1" i="1" u="sng" smtClean="0">
                    <a:solidFill>
                      <a:srgbClr val="CC0000"/>
                    </a:solidFill>
                  </a:rPr>
                  <a:t>B</a:t>
                </a:r>
                <a:r>
                  <a:rPr lang="pl-PL" b="1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pl-PL" b="1" i="1" u="sng" smtClean="0">
                    <a:solidFill>
                      <a:srgbClr val="0070C0"/>
                    </a:solidFill>
                  </a:rPr>
                  <a:t>i</a:t>
                </a:r>
                <a:endParaRPr lang="pl-PL" b="1" i="1" u="sng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Row_Str_I_Mac_B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71" y="1833418"/>
                <a:ext cx="1952073" cy="282065"/>
              </a:xfrm>
              <a:prstGeom prst="rect">
                <a:avLst/>
              </a:prstGeom>
              <a:blipFill rotWithShape="1">
                <a:blip r:embed="rId7"/>
                <a:stretch>
                  <a:fillRect l="-6563" t="-15217" r="-5625" b="-391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trz_w_dol"/>
          <p:cNvSpPr/>
          <p:nvPr/>
        </p:nvSpPr>
        <p:spPr bwMode="auto">
          <a:xfrm rot="5400000">
            <a:off x="5742160" y="1610828"/>
            <a:ext cx="396000" cy="144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w_Str_I_Mac"/>
              <p:cNvSpPr txBox="1"/>
              <p:nvPr/>
            </p:nvSpPr>
            <p:spPr>
              <a:xfrm>
                <a:off x="6072900" y="980728"/>
                <a:ext cx="1096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z-Cyrl-AZ" b="1" i="1" u="sng" smtClean="0">
                    <a:solidFill>
                      <a:srgbClr val="0070C0"/>
                    </a:solidFill>
                  </a:rPr>
                  <a:t>Ѱ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=</a:t>
                </a:r>
                <a:r>
                  <a:rPr lang="pl-PL" b="1" i="1" u="sng" smtClean="0">
                    <a:solidFill>
                      <a:srgbClr val="0070C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smtClean="0">
                    <a:solidFill>
                      <a:srgbClr val="0070C0"/>
                    </a:solidFill>
                  </a:rPr>
                  <a:t> </a:t>
                </a:r>
                <a:r>
                  <a:rPr lang="pl-PL" b="1" i="1" u="sng" smtClean="0">
                    <a:solidFill>
                      <a:srgbClr val="0070C0"/>
                    </a:solidFill>
                  </a:rPr>
                  <a:t>i</a:t>
                </a:r>
                <a:endParaRPr lang="pl-PL" b="1" i="1" u="sng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ow_Str_I_Mac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00" y="980728"/>
                <a:ext cx="10967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778" t="-3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rz_Praw_1"/>
          <p:cNvSpPr/>
          <p:nvPr/>
        </p:nvSpPr>
        <p:spPr bwMode="auto">
          <a:xfrm>
            <a:off x="5261527" y="1160748"/>
            <a:ext cx="576000" cy="144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w_Str_I"/>
              <p:cNvSpPr txBox="1"/>
              <p:nvPr/>
            </p:nvSpPr>
            <p:spPr>
              <a:xfrm>
                <a:off x="1301023" y="764704"/>
                <a:ext cx="3720313" cy="1699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z-Cyrl-AZ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Ѱ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𝐴𝑓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𝑄𝐶</m:t>
                                  </m:r>
                                </m:sub>
                              </m:s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0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w_Str_I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023" y="764704"/>
                <a:ext cx="3720313" cy="16994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xt_Row_Str_I"/>
          <p:cNvSpPr>
            <a:spLocks noChangeArrowheads="1"/>
          </p:cNvSpPr>
          <p:nvPr/>
        </p:nvSpPr>
        <p:spPr bwMode="auto">
          <a:xfrm>
            <a:off x="1098996" y="512676"/>
            <a:ext cx="24862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175" indent="-3175" defTabSz="909638" eaLnBrk="0" hangingPunct="0">
              <a:spcBef>
                <a:spcPct val="20000"/>
              </a:spcBef>
              <a:buClr>
                <a:srgbClr val="0070C0"/>
              </a:buClr>
              <a:defRPr/>
            </a:pPr>
            <a:r>
              <a:rPr lang="pl-PL" sz="1400" b="1" i="1" smtClean="0">
                <a:solidFill>
                  <a:srgbClr val="0000FF"/>
                </a:solidFill>
              </a:rPr>
              <a:t>Równania strumieniowo prądowe</a:t>
            </a:r>
            <a:endParaRPr lang="pl-PL" sz="1400" b="1" i="1" dirty="0">
              <a:solidFill>
                <a:srgbClr val="0000FF"/>
              </a:solidFill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89836" y="188640"/>
            <a:ext cx="31643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Przekształcenie 0dq </a:t>
            </a:r>
            <a:r>
              <a:rPr kumimoji="1" lang="pl-PL" sz="1400" b="1" i="1" kern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(Parka, Goriewa)</a:t>
            </a:r>
            <a:endParaRPr kumimoji="1" lang="pl-PL" sz="1400" b="1" i="1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 animBg="1"/>
      <p:bldP spid="113" grpId="0"/>
      <p:bldP spid="32" grpId="0"/>
      <p:bldP spid="44" grpId="0"/>
      <p:bldP spid="117" grpId="0"/>
      <p:bldP spid="34" grpId="0" animBg="1"/>
      <p:bldP spid="3" grpId="0"/>
      <p:bldP spid="2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1905</Words>
  <Application>Microsoft Office PowerPoint</Application>
  <PresentationFormat>Pokaz na ekranie (4:3)</PresentationFormat>
  <Paragraphs>359</Paragraphs>
  <Slides>17</Slides>
  <Notes>10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Karwia2006</vt:lpstr>
      <vt:lpstr>2_Projekt domyślny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228</cp:revision>
  <dcterms:created xsi:type="dcterms:W3CDTF">2004-09-15T07:26:02Z</dcterms:created>
  <dcterms:modified xsi:type="dcterms:W3CDTF">2020-12-18T14:35:22Z</dcterms:modified>
</cp:coreProperties>
</file>