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46"/>
  </p:notesMasterIdLst>
  <p:handoutMasterIdLst>
    <p:handoutMasterId r:id="rId47"/>
  </p:handoutMasterIdLst>
  <p:sldIdLst>
    <p:sldId id="303" r:id="rId3"/>
    <p:sldId id="347" r:id="rId4"/>
    <p:sldId id="375" r:id="rId5"/>
    <p:sldId id="348" r:id="rId6"/>
    <p:sldId id="349" r:id="rId7"/>
    <p:sldId id="319" r:id="rId8"/>
    <p:sldId id="322" r:id="rId9"/>
    <p:sldId id="321" r:id="rId10"/>
    <p:sldId id="325" r:id="rId11"/>
    <p:sldId id="350" r:id="rId12"/>
    <p:sldId id="329" r:id="rId13"/>
    <p:sldId id="330" r:id="rId14"/>
    <p:sldId id="331" r:id="rId15"/>
    <p:sldId id="332" r:id="rId16"/>
    <p:sldId id="333" r:id="rId17"/>
    <p:sldId id="334" r:id="rId18"/>
    <p:sldId id="351" r:id="rId19"/>
    <p:sldId id="352" r:id="rId20"/>
    <p:sldId id="353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63" r:id="rId29"/>
    <p:sldId id="364" r:id="rId30"/>
    <p:sldId id="357" r:id="rId31"/>
    <p:sldId id="358" r:id="rId32"/>
    <p:sldId id="359" r:id="rId33"/>
    <p:sldId id="360" r:id="rId34"/>
    <p:sldId id="361" r:id="rId35"/>
    <p:sldId id="365" r:id="rId36"/>
    <p:sldId id="366" r:id="rId37"/>
    <p:sldId id="367" r:id="rId38"/>
    <p:sldId id="368" r:id="rId39"/>
    <p:sldId id="370" r:id="rId40"/>
    <p:sldId id="371" r:id="rId41"/>
    <p:sldId id="372" r:id="rId42"/>
    <p:sldId id="373" r:id="rId43"/>
    <p:sldId id="374" r:id="rId44"/>
    <p:sldId id="317" r:id="rId4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FYOQ13ek77SMfsGopmFWw==" hashData="hMlLzVL3J90S1pX1tmmbIb4a7G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1"/>
    <a:srgbClr val="FFD89F"/>
    <a:srgbClr val="FE9700"/>
    <a:srgbClr val="159BFF"/>
    <a:srgbClr val="0070C0"/>
    <a:srgbClr val="BF4D00"/>
    <a:srgbClr val="FFA347"/>
    <a:srgbClr val="FF66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7892" autoAdjust="0"/>
  </p:normalViewPr>
  <p:slideViewPr>
    <p:cSldViewPr snapToGrid="0"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WAT\Wyk&#322;ad_Ster_2016\Teksty\Wykres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WAT\Wyk&#322;ad_Ster_2016\Teksty\Wy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Arkusz4!$H$5:$H$50</c:f>
              <c:numCache>
                <c:formatCode>0.0000</c:formatCode>
                <c:ptCount val="46"/>
                <c:pt idx="0">
                  <c:v>0</c:v>
                </c:pt>
                <c:pt idx="1">
                  <c:v>0.11319908820279223</c:v>
                </c:pt>
                <c:pt idx="2">
                  <c:v>0.24589903874926333</c:v>
                </c:pt>
                <c:pt idx="3">
                  <c:v>0.38857633829736071</c:v>
                </c:pt>
                <c:pt idx="4">
                  <c:v>0.53298352651706926</c:v>
                </c:pt>
                <c:pt idx="5">
                  <c:v>0.67229008597754014</c:v>
                </c:pt>
                <c:pt idx="6">
                  <c:v>0.8011338479142992</c:v>
                </c:pt>
                <c:pt idx="7">
                  <c:v>0.91559681470832588</c:v>
                </c:pt>
                <c:pt idx="8">
                  <c:v>1.0131201911083556</c:v>
                </c:pt>
                <c:pt idx="9">
                  <c:v>1.0923734783317198</c:v>
                </c:pt>
                <c:pt idx="10">
                  <c:v>1.1530918656742262</c:v>
                </c:pt>
                <c:pt idx="11">
                  <c:v>1.1958950046583174</c:v>
                </c:pt>
                <c:pt idx="12">
                  <c:v>1.2220987190214561</c:v>
                </c:pt>
                <c:pt idx="13">
                  <c:v>1.233529428386319</c:v>
                </c:pt>
                <c:pt idx="14">
                  <c:v>1.2323491685668451</c:v>
                </c:pt>
                <c:pt idx="15">
                  <c:v>1.2208971843122012</c:v>
                </c:pt>
                <c:pt idx="16">
                  <c:v>1.2015522391652158</c:v>
                </c:pt>
                <c:pt idx="17">
                  <c:v>1.1766181008682302</c:v>
                </c:pt>
                <c:pt idx="18">
                  <c:v>1.1482331692233849</c:v>
                </c:pt>
                <c:pt idx="19">
                  <c:v>1.118303948520726</c:v>
                </c:pt>
                <c:pt idx="20">
                  <c:v>1.088461044565382</c:v>
                </c:pt>
                <c:pt idx="21">
                  <c:v>1.0600355890937552</c:v>
                </c:pt>
                <c:pt idx="22">
                  <c:v>1.0340534526621692</c:v>
                </c:pt>
                <c:pt idx="23">
                  <c:v>1.011244282671099</c:v>
                </c:pt>
                <c:pt idx="24">
                  <c:v>0.99206227130746905</c:v>
                </c:pt>
                <c:pt idx="25">
                  <c:v>0.97671558989659879</c:v>
                </c:pt>
                <c:pt idx="26">
                  <c:v>0.96520159036945197</c:v>
                </c:pt>
                <c:pt idx="27">
                  <c:v>0.9573451398400088</c:v>
                </c:pt>
                <c:pt idx="28">
                  <c:v>0.95283779035780947</c:v>
                </c:pt>
                <c:pt idx="29">
                  <c:v>0.9512758647550944</c:v>
                </c:pt>
                <c:pt idx="30">
                  <c:v>0.95219593629374677</c:v>
                </c:pt>
                <c:pt idx="31">
                  <c:v>0.9551065733775006</c:v>
                </c:pt>
                <c:pt idx="32">
                  <c:v>0.9595155937533415</c:v>
                </c:pt>
                <c:pt idx="33">
                  <c:v>0.96495241224067951</c:v>
                </c:pt>
                <c:pt idx="34">
                  <c:v>0.97098536285172543</c:v>
                </c:pt>
                <c:pt idx="35">
                  <c:v>0.97723412456264502</c:v>
                </c:pt>
                <c:pt idx="36">
                  <c:v>0.98337757753127519</c:v>
                </c:pt>
                <c:pt idx="37">
                  <c:v>0.98915756353821804</c:v>
                </c:pt>
                <c:pt idx="38">
                  <c:v>0.99437912338497636</c:v>
                </c:pt>
                <c:pt idx="39">
                  <c:v>0.99890783915494985</c:v>
                </c:pt>
                <c:pt idx="40">
                  <c:v>1.0026649260775373</c:v>
                </c:pt>
                <c:pt idx="41">
                  <c:v>1.0056207034220146</c:v>
                </c:pt>
                <c:pt idx="42">
                  <c:v>1.0077870329048093</c:v>
                </c:pt>
                <c:pt idx="43">
                  <c:v>1.0092092530148253</c:v>
                </c:pt>
                <c:pt idx="44">
                  <c:v>1.0099580646266393</c:v>
                </c:pt>
                <c:pt idx="45">
                  <c:v>1.0101217429251648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82336"/>
        <c:axId val="115983872"/>
      </c:lineChart>
      <c:catAx>
        <c:axId val="11598233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noFill/>
          </a:ln>
        </c:spPr>
        <c:crossAx val="115983872"/>
        <c:crosses val="autoZero"/>
        <c:auto val="1"/>
        <c:lblAlgn val="ctr"/>
        <c:lblOffset val="100"/>
        <c:noMultiLvlLbl val="0"/>
      </c:catAx>
      <c:valAx>
        <c:axId val="115983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00" sourceLinked="1"/>
        <c:majorTickMark val="out"/>
        <c:minorTickMark val="none"/>
        <c:tickLblPos val="none"/>
        <c:spPr>
          <a:ln>
            <a:noFill/>
          </a:ln>
        </c:spPr>
        <c:crossAx val="1159823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Arkusz4!$H$5:$H$50</c:f>
              <c:numCache>
                <c:formatCode>0.0000</c:formatCode>
                <c:ptCount val="46"/>
                <c:pt idx="0">
                  <c:v>0</c:v>
                </c:pt>
                <c:pt idx="1">
                  <c:v>0.16658954833279505</c:v>
                </c:pt>
                <c:pt idx="2">
                  <c:v>0.42958479118171267</c:v>
                </c:pt>
                <c:pt idx="3">
                  <c:v>0.73155877307836803</c:v>
                </c:pt>
                <c:pt idx="4">
                  <c:v>1.0195730251332187</c:v>
                </c:pt>
                <c:pt idx="5">
                  <c:v>1.2524058153082638</c:v>
                </c:pt>
                <c:pt idx="6">
                  <c:v>1.4046902514716439</c:v>
                </c:pt>
                <c:pt idx="7">
                  <c:v>1.4678937672799985</c:v>
                </c:pt>
                <c:pt idx="8">
                  <c:v>1.4485627574914903</c:v>
                </c:pt>
                <c:pt idx="9">
                  <c:v>1.3645947641984928</c:v>
                </c:pt>
                <c:pt idx="10">
                  <c:v>1.2404620499685839</c:v>
                </c:pt>
                <c:pt idx="11">
                  <c:v>1.1023022254857577</c:v>
                </c:pt>
                <c:pt idx="12">
                  <c:v>0.97364581263983707</c:v>
                </c:pt>
                <c:pt idx="13">
                  <c:v>0.87231431150418115</c:v>
                </c:pt>
                <c:pt idx="14">
                  <c:v>0.80874780902266752</c:v>
                </c:pt>
                <c:pt idx="15">
                  <c:v>0.78575705016994002</c:v>
                </c:pt>
                <c:pt idx="16">
                  <c:v>0.79947942317791632</c:v>
                </c:pt>
                <c:pt idx="17">
                  <c:v>0.84117540266029078</c:v>
                </c:pt>
                <c:pt idx="18">
                  <c:v>0.89944020405967795</c:v>
                </c:pt>
                <c:pt idx="19">
                  <c:v>0.96241941227887573</c:v>
                </c:pt>
                <c:pt idx="20">
                  <c:v>1.0196912882864257</c:v>
                </c:pt>
                <c:pt idx="21">
                  <c:v>1.0635902338154275</c:v>
                </c:pt>
                <c:pt idx="22">
                  <c:v>1.0898716676836564</c:v>
                </c:pt>
                <c:pt idx="23">
                  <c:v>1.0977366942925322</c:v>
                </c:pt>
                <c:pt idx="24">
                  <c:v>1.0893288669065833</c:v>
                </c:pt>
                <c:pt idx="25">
                  <c:v>1.068875185309593</c:v>
                </c:pt>
                <c:pt idx="26">
                  <c:v>1.0416663081210311</c:v>
                </c:pt>
                <c:pt idx="27">
                  <c:v>1.013060041003998</c:v>
                </c:pt>
                <c:pt idx="28">
                  <c:v>0.98765526151795768</c:v>
                </c:pt>
                <c:pt idx="29">
                  <c:v>0.96873087464550234</c:v>
                </c:pt>
                <c:pt idx="30">
                  <c:v>0.95798698526409265</c:v>
                </c:pt>
                <c:pt idx="31">
                  <c:v>0.95557282337567073</c:v>
                </c:pt>
                <c:pt idx="32">
                  <c:v>0.96034520052024386</c:v>
                </c:pt>
                <c:pt idx="33">
                  <c:v>0.97027644708437366</c:v>
                </c:pt>
                <c:pt idx="34">
                  <c:v>0.98292276452008465</c:v>
                </c:pt>
                <c:pt idx="35">
                  <c:v>0.99587089379367699</c:v>
                </c:pt>
                <c:pt idx="36">
                  <c:v>1.0070991773281741</c:v>
                </c:pt>
                <c:pt idx="37">
                  <c:v>1.0152136834009202</c:v>
                </c:pt>
                <c:pt idx="38">
                  <c:v>1.0195461707092353</c:v>
                </c:pt>
                <c:pt idx="39">
                  <c:v>1.0201240554503708</c:v>
                </c:pt>
                <c:pt idx="40">
                  <c:v>1.0175401452199759</c:v>
                </c:pt>
                <c:pt idx="41">
                  <c:v>1.0127600976263118</c:v>
                </c:pt>
                <c:pt idx="42">
                  <c:v>1.0069081411470762</c:v>
                </c:pt>
                <c:pt idx="43">
                  <c:v>1.0010675497281925</c:v>
                </c:pt>
                <c:pt idx="44">
                  <c:v>0.99612350659858528</c:v>
                </c:pt>
                <c:pt idx="45">
                  <c:v>0.99266454397397297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69536"/>
        <c:axId val="113171072"/>
      </c:lineChart>
      <c:catAx>
        <c:axId val="11316953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noFill/>
          </a:ln>
        </c:spPr>
        <c:crossAx val="113171072"/>
        <c:crosses val="autoZero"/>
        <c:auto val="1"/>
        <c:lblAlgn val="ctr"/>
        <c:lblOffset val="100"/>
        <c:noMultiLvlLbl val="0"/>
      </c:catAx>
      <c:valAx>
        <c:axId val="113171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00" sourceLinked="1"/>
        <c:majorTickMark val="out"/>
        <c:minorTickMark val="none"/>
        <c:tickLblPos val="none"/>
        <c:spPr>
          <a:ln>
            <a:noFill/>
          </a:ln>
        </c:spPr>
        <c:crossAx val="11316953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Tekst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74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Tekst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03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Rysunek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3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Rysunek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90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Rysunek ZZ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6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Rysunek ZZ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97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M. TALAGA, A. HALINKA </a:t>
            </a:r>
          </a:p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Adaptacyjny system odciążania obszarów sieciowych jako alternatywa</a:t>
            </a:r>
          </a:p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dla klasycznej automatyki SCO</a:t>
            </a:r>
          </a:p>
          <a:p>
            <a:r>
              <a:rPr lang="pl-PL" sz="1200" b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Konf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pl-PL" sz="1200" b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Blackout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2018 str.49</a:t>
            </a:r>
            <a:endParaRPr lang="pl-PL" sz="12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55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745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M. TALAGA, A. HALINKA </a:t>
            </a:r>
          </a:p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Adaptacyjny system odciążania obszarów sieciowych jako alternatywa</a:t>
            </a:r>
          </a:p>
          <a:p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dla klasycznej automatyki SCO</a:t>
            </a:r>
          </a:p>
          <a:p>
            <a:r>
              <a:rPr lang="pl-PL" sz="1200" b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Konf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pl-PL" sz="1200" b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Blackout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2018 str.49</a:t>
            </a:r>
            <a:endParaRPr lang="pl-PL" sz="12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7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dirty="0" smtClean="0"/>
              <a:t>Raport 2020 </a:t>
            </a:r>
            <a:r>
              <a:rPr lang="pl-PL" sz="2800" dirty="0" err="1" smtClean="0"/>
              <a:t>KSE.pdf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0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Laboratorium</a:t>
            </a:r>
            <a:r>
              <a:rPr lang="pl-PL" baseline="0" dirty="0" smtClean="0"/>
              <a:t> elektroenergetyki </a:t>
            </a:r>
            <a:r>
              <a:rPr lang="pl-PL" baseline="0" dirty="0" err="1" smtClean="0"/>
              <a:t>IEn</a:t>
            </a:r>
            <a:r>
              <a:rPr lang="pl-PL" baseline="0" dirty="0" smtClean="0"/>
              <a:t> PW</a:t>
            </a:r>
          </a:p>
          <a:p>
            <a:r>
              <a:rPr lang="pl-PL" baseline="0" dirty="0" smtClean="0"/>
              <a:t>Mikronika, KARED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87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Inercja wirtualna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Z. LUBOŚNY, K. DOBRZYŃSKI, J. KLUCZNIK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Wirtualna inercja w systemie elektroenergetycznym</a:t>
            </a:r>
          </a:p>
          <a:p>
            <a:r>
              <a:rPr lang="pl-PL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BLACKOUT</a:t>
            </a:r>
            <a:r>
              <a:rPr lang="pl-PL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pl-PL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87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Tekst</a:t>
            </a:r>
            <a:r>
              <a:rPr lang="pl-PL" altLang="pl-PL" baseline="0" dirty="0" smtClean="0">
                <a:latin typeface="Times New Roman" pitchFamily="18" charset="0"/>
              </a:rPr>
              <a:t> ZZ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7375" indent="-2720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8269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3577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58885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4193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29501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64809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0115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05CF63-D644-4DF3-BEAA-AF4FE336FDF5}" type="slidenum">
              <a:rPr kumimoji="0" lang="pl-PL" altLang="pl-PL" smtClean="0"/>
              <a:pPr>
                <a:spcBef>
                  <a:spcPct val="0"/>
                </a:spcBef>
              </a:pPr>
              <a:t>6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Tekst</a:t>
            </a:r>
            <a:r>
              <a:rPr lang="pl-PL" altLang="pl-PL" baseline="0" dirty="0" smtClean="0">
                <a:latin typeface="Times New Roman" pitchFamily="18" charset="0"/>
              </a:rPr>
              <a:t> ZZ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7375" indent="-2720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8269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3577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58885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4193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29501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64809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0115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05CF63-D644-4DF3-BEAA-AF4FE336FDF5}" type="slidenum">
              <a:rPr kumimoji="0" lang="pl-PL" altLang="pl-PL" smtClean="0"/>
              <a:pPr>
                <a:spcBef>
                  <a:spcPct val="0"/>
                </a:spcBef>
              </a:pPr>
              <a:t>7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Tekst</a:t>
            </a:r>
            <a:r>
              <a:rPr lang="pl-PL" altLang="pl-PL" baseline="0" dirty="0" smtClean="0">
                <a:latin typeface="Times New Roman" pitchFamily="18" charset="0"/>
              </a:rPr>
              <a:t> ZZ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7375" indent="-27206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8269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23577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58885" indent="-21765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94193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29501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64809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00115" indent="-21765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305CF63-D644-4DF3-BEAA-AF4FE336FDF5}" type="slidenum">
              <a:rPr kumimoji="0" lang="pl-PL" altLang="pl-PL" smtClean="0"/>
              <a:pPr>
                <a:spcBef>
                  <a:spcPct val="0"/>
                </a:spcBef>
              </a:pPr>
              <a:t>8</a:t>
            </a:fld>
            <a:endParaRPr kumimoji="0"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Rysunek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1FFDF-8B86-4AF7-8AEB-19E355C761AB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73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Wzory ZZ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97163-9F3C-4C57-A7C3-19FCB5AD9F8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02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553998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</a:t>
            </a:r>
            <a:r>
              <a:rPr lang="pl-PL" sz="24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†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K. Księżyk,  T.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dirty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/43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523588" y="6396542"/>
            <a:ext cx="26479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Regulacja</a:t>
            </a:r>
            <a:r>
              <a:rPr lang="pl-PL" sz="1600" b="1" i="1" kern="1200" baseline="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 mocy i częstotliwości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38108" y="2832546"/>
            <a:ext cx="5474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Regulacja mocy i częstotliwości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(S)_quasi"/>
              <p:cNvSpPr/>
              <p:nvPr/>
            </p:nvSpPr>
            <p:spPr>
              <a:xfrm>
                <a:off x="2243523" y="4889284"/>
                <a:ext cx="1960537" cy="54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pl-PL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l-PL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400" i="1">
                              <a:latin typeface="Cambria Math"/>
                            </a:rPr>
                            <m:t>𝑃</m:t>
                          </m:r>
                          <m:r>
                            <a:rPr lang="pl-PL" sz="1400" i="1">
                              <a:latin typeface="Cambria Math"/>
                            </a:rPr>
                            <m:t>(</m:t>
                          </m:r>
                          <m:r>
                            <a:rPr lang="pl-PL" sz="1400" i="1">
                              <a:latin typeface="Cambria Math"/>
                            </a:rPr>
                            <m:t>𝑠</m:t>
                          </m:r>
                          <m:r>
                            <a:rPr lang="pl-PL" sz="1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400" i="1">
                              <a:latin typeface="Cambria Math"/>
                            </a:rPr>
                            <m:t>𝑓</m:t>
                          </m:r>
                          <m:r>
                            <a:rPr lang="pl-PL" sz="1400" i="1">
                              <a:latin typeface="Cambria Math"/>
                            </a:rPr>
                            <m:t>(</m:t>
                          </m:r>
                          <m:r>
                            <a:rPr lang="pl-PL" sz="1400" i="1">
                              <a:latin typeface="Cambria Math"/>
                            </a:rPr>
                            <m:t>𝑠</m:t>
                          </m:r>
                          <m:r>
                            <a:rPr lang="pl-PL" sz="1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l-PL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400" i="1">
                              <a:latin typeface="Cambria Math"/>
                            </a:rPr>
                            <m:t>−</m:t>
                          </m:r>
                          <m:r>
                            <a:rPr lang="pl-PL" sz="1400" i="1">
                              <a:latin typeface="Cambria Math"/>
                            </a:rPr>
                            <m:t>𝐾</m:t>
                          </m:r>
                        </m:num>
                        <m:den>
                          <m:sSub>
                            <m:sSubPr>
                              <m:ctrlPr>
                                <a:rPr lang="pl-PL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1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pl-PL" sz="1400" i="1">
                              <a:latin typeface="Cambria Math"/>
                            </a:rPr>
                            <m:t>𝑠</m:t>
                          </m:r>
                          <m:r>
                            <a:rPr lang="pl-PL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l-PL" sz="1400"/>
              </a:p>
            </p:txBody>
          </p:sp>
        </mc:Choice>
        <mc:Fallback xmlns="">
          <p:sp>
            <p:nvSpPr>
              <p:cNvPr id="12" name="G(S)_quas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23" y="4889284"/>
                <a:ext cx="1960537" cy="540917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xt_quasi"/>
          <p:cNvSpPr>
            <a:spLocks noChangeArrowheads="1"/>
          </p:cNvSpPr>
          <p:nvPr/>
        </p:nvSpPr>
        <p:spPr bwMode="auto">
          <a:xfrm>
            <a:off x="1633617" y="4558731"/>
            <a:ext cx="2125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D</a:t>
            </a:r>
            <a:r>
              <a:rPr kumimoji="0" lang="pl-PL" altLang="pl-PL" sz="1200" b="1" i="1" smtClean="0">
                <a:solidFill>
                  <a:srgbClr val="333399"/>
                </a:solidFill>
                <a:latin typeface="Times New Roman" pitchFamily="18" charset="0"/>
              </a:rPr>
              <a:t>la </a:t>
            </a:r>
            <a:r>
              <a:rPr kumimoji="0" lang="pl-PL" altLang="pl-PL" sz="1200" b="1" i="1">
                <a:solidFill>
                  <a:srgbClr val="333399"/>
                </a:solidFill>
                <a:latin typeface="Times New Roman" pitchFamily="18" charset="0"/>
              </a:rPr>
              <a:t>niewielkich zmian f(t) i P(t</a:t>
            </a:r>
            <a:r>
              <a:rPr kumimoji="0" lang="pl-PL" altLang="pl-PL" sz="1200" b="1" i="1" smtClean="0">
                <a:solidFill>
                  <a:srgbClr val="333399"/>
                </a:solidFill>
                <a:latin typeface="Times New Roman" pitchFamily="18" charset="0"/>
              </a:rPr>
              <a:t>) </a:t>
            </a:r>
            <a:endParaRPr kumimoji="0" lang="pl-PL" altLang="pl-PL" sz="12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ransm"/>
              <p:cNvSpPr/>
              <p:nvPr/>
            </p:nvSpPr>
            <p:spPr>
              <a:xfrm>
                <a:off x="2243523" y="3941052"/>
                <a:ext cx="3882473" cy="407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pl-PL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l-PL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200" i="1">
                              <a:latin typeface="Cambria Math"/>
                            </a:rPr>
                            <m:t>𝑃</m:t>
                          </m:r>
                          <m:r>
                            <a:rPr lang="pl-PL" sz="1200" i="1">
                              <a:latin typeface="Cambria Math"/>
                            </a:rPr>
                            <m:t>(</m:t>
                          </m:r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200" i="1">
                              <a:latin typeface="Cambria Math"/>
                            </a:rPr>
                            <m:t>𝑓</m:t>
                          </m:r>
                          <m:r>
                            <a:rPr lang="pl-PL" sz="1200" i="1">
                              <a:latin typeface="Cambria Math"/>
                            </a:rPr>
                            <m:t>(</m:t>
                          </m:r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l-PL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l-PL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(</m:t>
                          </m:r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(</m:t>
                          </m:r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l-PL" sz="1200"/>
              </a:p>
            </p:txBody>
          </p:sp>
        </mc:Choice>
        <mc:Fallback xmlns="">
          <p:sp>
            <p:nvSpPr>
              <p:cNvPr id="8" name="Trans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23" y="3941052"/>
                <a:ext cx="3882473" cy="407997"/>
              </a:xfrm>
              <a:prstGeom prst="rect">
                <a:avLst/>
              </a:prstGeom>
              <a:blipFill rotWithShape="1">
                <a:blip r:embed="rId4"/>
                <a:stretch>
                  <a:fillRect l="-314" r="-1099" b="-194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xt_Równ_Transm"/>
          <p:cNvSpPr>
            <a:spLocks noChangeArrowheads="1"/>
          </p:cNvSpPr>
          <p:nvPr/>
        </p:nvSpPr>
        <p:spPr bwMode="auto">
          <a:xfrm>
            <a:off x="1633617" y="3631768"/>
            <a:ext cx="40979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smtClean="0">
                <a:solidFill>
                  <a:srgbClr val="333399"/>
                </a:solidFill>
                <a:latin typeface="Times New Roman" pitchFamily="18" charset="0"/>
              </a:rPr>
              <a:t>Równanie różniczkowe w postaci wTransmitancji operatorowej</a:t>
            </a:r>
            <a:endParaRPr kumimoji="0" lang="pl-PL" altLang="pl-PL" sz="12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ówn_Wielom"/>
              <p:cNvSpPr/>
              <p:nvPr/>
            </p:nvSpPr>
            <p:spPr>
              <a:xfrm>
                <a:off x="2243523" y="3213631"/>
                <a:ext cx="5421356" cy="20845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sz="1200" i="1">
                          <a:latin typeface="Cambria Math"/>
                        </a:rPr>
                        <m:t>𝑃</m:t>
                      </m:r>
                      <m:r>
                        <a:rPr lang="pl-PL" sz="1200" i="1">
                          <a:latin typeface="Cambria Math"/>
                        </a:rPr>
                        <m:t>(</m:t>
                      </m:r>
                      <m:r>
                        <a:rPr lang="pl-PL" sz="1200" i="1">
                          <a:latin typeface="Cambria Math"/>
                        </a:rPr>
                        <m:t>𝑠</m:t>
                      </m:r>
                      <m:r>
                        <a:rPr lang="pl-PL" sz="1200" i="1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pl-PL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sz="12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l-PL" sz="12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200" i="1"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  <m:r>
                            <a:rPr lang="pl-PL" sz="12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2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sz="1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l-PL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2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pl-PL" sz="1200"/>
              </a:p>
            </p:txBody>
          </p:sp>
        </mc:Choice>
        <mc:Fallback xmlns="">
          <p:sp>
            <p:nvSpPr>
              <p:cNvPr id="53" name="Równ_Wielo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23" y="3213631"/>
                <a:ext cx="5421356" cy="208455"/>
              </a:xfrm>
              <a:prstGeom prst="rect">
                <a:avLst/>
              </a:prstGeom>
              <a:blipFill rotWithShape="1">
                <a:blip r:embed="rId5"/>
                <a:stretch>
                  <a:fillRect b="-323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xt_Równ_Wielom"/>
          <p:cNvSpPr>
            <a:spLocks noChangeArrowheads="1"/>
          </p:cNvSpPr>
          <p:nvPr/>
        </p:nvSpPr>
        <p:spPr bwMode="auto">
          <a:xfrm>
            <a:off x="1633617" y="2904347"/>
            <a:ext cx="30729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smtClean="0">
                <a:solidFill>
                  <a:srgbClr val="333399"/>
                </a:solidFill>
                <a:latin typeface="Times New Roman" pitchFamily="18" charset="0"/>
              </a:rPr>
              <a:t>Równanie różniczkowe w postaci wielomianowej</a:t>
            </a:r>
            <a:endParaRPr kumimoji="0" lang="pl-PL" altLang="pl-PL" sz="12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xt_Laplace"/>
              <p:cNvSpPr>
                <a:spLocks noChangeArrowheads="1"/>
              </p:cNvSpPr>
              <p:nvPr/>
            </p:nvSpPr>
            <p:spPr bwMode="auto">
              <a:xfrm>
                <a:off x="1633617" y="2428523"/>
                <a:ext cx="3303433" cy="30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200" b="1" i="1" smtClean="0">
                    <a:solidFill>
                      <a:srgbClr val="333399"/>
                    </a:solidFill>
                    <a:latin typeface="Times New Roman" pitchFamily="18" charset="0"/>
                  </a:rPr>
                  <a:t>Operatot Laplace’a: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12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l-PL" sz="12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pl-PL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1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12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pl-PL" sz="12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pl-PL" sz="12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pl-PL" sz="1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12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pl-PL" sz="12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pl-PL" sz="1200" i="1">
                        <a:latin typeface="Cambria Math"/>
                      </a:rPr>
                      <m:t> </m:t>
                    </m:r>
                    <m:r>
                      <a:rPr lang="pl-PL" sz="1200" i="1">
                        <a:latin typeface="Cambria Math"/>
                      </a:rPr>
                      <m:t>𝑑𝑙𝑎</m:t>
                    </m:r>
                    <m:r>
                      <a:rPr lang="pl-PL" sz="1200" i="1">
                        <a:latin typeface="Cambria Math"/>
                      </a:rPr>
                      <m:t> </m:t>
                    </m:r>
                    <m:r>
                      <a:rPr lang="pl-PL" sz="1200" i="1">
                        <a:latin typeface="Cambria Math"/>
                      </a:rPr>
                      <m:t>𝑘</m:t>
                    </m:r>
                    <m:r>
                      <a:rPr lang="pl-PL" sz="1200" i="1">
                        <a:latin typeface="Cambria Math"/>
                      </a:rPr>
                      <m:t>=1,2,⋯</m:t>
                    </m:r>
                    <m:r>
                      <a:rPr lang="pl-PL" sz="1200" i="1">
                        <a:latin typeface="Cambria Math"/>
                      </a:rPr>
                      <m:t>𝑛</m:t>
                    </m:r>
                  </m:oMath>
                </a14:m>
                <a:r>
                  <a:rPr kumimoji="0" lang="pl-PL" altLang="pl-PL" sz="1200" b="1" i="1" smtClean="0">
                    <a:solidFill>
                      <a:srgbClr val="333399"/>
                    </a:solidFill>
                    <a:latin typeface="Times New Roman" pitchFamily="18" charset="0"/>
                  </a:rPr>
                  <a:t>                    </a:t>
                </a:r>
                <a:endParaRPr kumimoji="0" lang="pl-PL" altLang="pl-PL" sz="1200" b="1" i="1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xt_Lapla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3617" y="2428523"/>
                <a:ext cx="3303433" cy="308674"/>
              </a:xfrm>
              <a:prstGeom prst="rect">
                <a:avLst/>
              </a:prstGeom>
              <a:blipFill rotWithShape="1">
                <a:blip r:embed="rId6"/>
                <a:stretch>
                  <a:fillRect l="-2952" b="-156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ówn_Różn"/>
              <p:cNvSpPr/>
              <p:nvPr/>
            </p:nvSpPr>
            <p:spPr>
              <a:xfrm>
                <a:off x="2243523" y="1998819"/>
                <a:ext cx="5892831" cy="3343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pl-PL" sz="1000" i="1">
                              <a:latin typeface="Cambria Math"/>
                            </a:rPr>
                            <m:t>𝑃</m:t>
                          </m:r>
                          <m:r>
                            <a:rPr lang="pl-PL" sz="1000" i="1">
                              <a:latin typeface="Cambria Math"/>
                            </a:rPr>
                            <m:t>(</m:t>
                          </m:r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  <m:r>
                            <a:rPr lang="pl-PL" sz="1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l-PL" sz="1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𝑛</m:t>
                          </m:r>
                          <m:r>
                            <a:rPr lang="pl-PL" sz="10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000" i="1">
                              <a:latin typeface="Cambria Math"/>
                            </a:rPr>
                            <m:t>𝑃</m:t>
                          </m:r>
                          <m:r>
                            <a:rPr lang="pl-PL" sz="1000" i="1">
                              <a:latin typeface="Cambria Math"/>
                            </a:rPr>
                            <m:t>(</m:t>
                          </m:r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  <m:r>
                            <a:rPr lang="pl-PL" sz="1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pl-PL" sz="100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𝑑𝑃</m:t>
                          </m:r>
                          <m:d>
                            <m:d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l-PL" sz="1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1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000" i="1">
                              <a:latin typeface="Cambria Math"/>
                            </a:rPr>
                            <m:t>𝑓</m:t>
                          </m:r>
                          <m:r>
                            <a:rPr lang="pl-PL" sz="1000" i="1">
                              <a:latin typeface="Cambria Math"/>
                            </a:rPr>
                            <m:t>(</m:t>
                          </m:r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  <m:r>
                            <a:rPr lang="pl-PL" sz="1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pl-PL" sz="1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𝑚</m:t>
                          </m:r>
                          <m:r>
                            <a:rPr lang="pl-PL" sz="10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pl-PL" sz="1000" i="1">
                              <a:latin typeface="Cambria Math"/>
                            </a:rPr>
                            <m:t>𝑓</m:t>
                          </m:r>
                          <m:r>
                            <a:rPr lang="pl-PL" sz="1000" i="1">
                              <a:latin typeface="Cambria Math"/>
                            </a:rPr>
                            <m:t>(</m:t>
                          </m:r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  <m:r>
                            <a:rPr lang="pl-PL" sz="1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l-PL" sz="1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1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pl-PL" sz="100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pl-P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000" i="1">
                              <a:latin typeface="Cambria Math"/>
                            </a:rPr>
                            <m:t>𝑑𝑓</m:t>
                          </m:r>
                          <m:d>
                            <m:dPr>
                              <m:ctrlPr>
                                <a:rPr lang="pl-PL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l-PL" sz="1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pl-PL" sz="1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l-PL" sz="1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sz="1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l-PL" sz="1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1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l-PL" sz="1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l-PL" sz="1000"/>
              </a:p>
            </p:txBody>
          </p:sp>
        </mc:Choice>
        <mc:Fallback xmlns="">
          <p:sp>
            <p:nvSpPr>
              <p:cNvPr id="7" name="Równ_Róż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23" y="1998819"/>
                <a:ext cx="5892831" cy="334322"/>
              </a:xfrm>
              <a:prstGeom prst="rect">
                <a:avLst/>
              </a:prstGeom>
              <a:blipFill rotWithShape="1">
                <a:blip r:embed="rId7"/>
                <a:stretch>
                  <a:fillRect l="-517" t="-1818" r="-620" b="-36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xt_Równ_Różn"/>
          <p:cNvSpPr>
            <a:spLocks noChangeArrowheads="1"/>
          </p:cNvSpPr>
          <p:nvPr/>
        </p:nvSpPr>
        <p:spPr bwMode="auto">
          <a:xfrm>
            <a:off x="1633617" y="1714326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Równanie różniczkowe układu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2" name="Obiekt"/>
          <p:cNvGrpSpPr/>
          <p:nvPr/>
        </p:nvGrpSpPr>
        <p:grpSpPr>
          <a:xfrm>
            <a:off x="3525202" y="485601"/>
            <a:ext cx="2255521" cy="722723"/>
            <a:chOff x="3057369" y="580851"/>
            <a:chExt cx="2255521" cy="722723"/>
          </a:xfrm>
        </p:grpSpPr>
        <p:sp>
          <p:nvSpPr>
            <p:cNvPr id="21" name="Txt_Obiekt"/>
            <p:cNvSpPr>
              <a:spLocks noChangeArrowheads="1"/>
            </p:cNvSpPr>
            <p:nvPr/>
          </p:nvSpPr>
          <p:spPr bwMode="auto">
            <a:xfrm>
              <a:off x="3919617" y="580851"/>
              <a:ext cx="4199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 smtClean="0">
                  <a:latin typeface="Times New Roman" pitchFamily="18" charset="0"/>
                </a:rPr>
                <a:t>Obiekt</a:t>
              </a:r>
              <a:endParaRPr kumimoji="0" lang="pl-PL" altLang="pl-PL" sz="1200" b="1" i="1" dirty="0">
                <a:latin typeface="Times New Roman" pitchFamily="18" charset="0"/>
              </a:endParaRPr>
            </a:p>
          </p:txBody>
        </p:sp>
        <p:sp>
          <p:nvSpPr>
            <p:cNvPr id="41" name="Prostokąt zaokrąglony 40"/>
            <p:cNvSpPr/>
            <p:nvPr/>
          </p:nvSpPr>
          <p:spPr bwMode="auto">
            <a:xfrm>
              <a:off x="3650810" y="764459"/>
              <a:ext cx="899150" cy="539115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TxtRegWtór"/>
            <p:cNvSpPr>
              <a:spLocks noChangeArrowheads="1"/>
            </p:cNvSpPr>
            <p:nvPr/>
          </p:nvSpPr>
          <p:spPr bwMode="auto">
            <a:xfrm>
              <a:off x="3905237" y="923485"/>
              <a:ext cx="330440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G(s)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3" name="Łącznik prostoliniowy 42"/>
            <p:cNvCxnSpPr/>
            <p:nvPr/>
          </p:nvCxnSpPr>
          <p:spPr bwMode="auto">
            <a:xfrm>
              <a:off x="3057369" y="987096"/>
              <a:ext cx="612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Łącznik prostoliniowy 44"/>
            <p:cNvCxnSpPr/>
            <p:nvPr/>
          </p:nvCxnSpPr>
          <p:spPr bwMode="auto">
            <a:xfrm>
              <a:off x="4557248" y="987096"/>
              <a:ext cx="75564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6" name="Txtf(s)"/>
            <p:cNvSpPr>
              <a:spLocks noChangeArrowheads="1"/>
            </p:cNvSpPr>
            <p:nvPr/>
          </p:nvSpPr>
          <p:spPr bwMode="auto">
            <a:xfrm>
              <a:off x="3237178" y="1026794"/>
              <a:ext cx="275831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f(s)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xtP(s)"/>
            <p:cNvSpPr>
              <a:spLocks noChangeArrowheads="1"/>
            </p:cNvSpPr>
            <p:nvPr/>
          </p:nvSpPr>
          <p:spPr bwMode="auto">
            <a:xfrm>
              <a:off x="4660255" y="1026794"/>
              <a:ext cx="314566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P(s)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xtf(t)"/>
            <p:cNvSpPr>
              <a:spLocks noChangeArrowheads="1"/>
            </p:cNvSpPr>
            <p:nvPr/>
          </p:nvSpPr>
          <p:spPr bwMode="auto">
            <a:xfrm>
              <a:off x="3256181" y="772409"/>
              <a:ext cx="259956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f(t)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xtP(t)r"/>
            <p:cNvSpPr>
              <a:spLocks noChangeArrowheads="1"/>
            </p:cNvSpPr>
            <p:nvPr/>
          </p:nvSpPr>
          <p:spPr bwMode="auto">
            <a:xfrm>
              <a:off x="4684297" y="772409"/>
              <a:ext cx="299326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P(t)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1" name="Regulator"/>
          <p:cNvGrpSpPr/>
          <p:nvPr/>
        </p:nvGrpSpPr>
        <p:grpSpPr>
          <a:xfrm>
            <a:off x="3098083" y="791459"/>
            <a:ext cx="2441267" cy="1029130"/>
            <a:chOff x="3098083" y="791459"/>
            <a:chExt cx="2441267" cy="1029130"/>
          </a:xfrm>
        </p:grpSpPr>
        <p:sp>
          <p:nvSpPr>
            <p:cNvPr id="24" name="Prostokąt zaokrąglony 23"/>
            <p:cNvSpPr/>
            <p:nvPr/>
          </p:nvSpPr>
          <p:spPr bwMode="auto">
            <a:xfrm>
              <a:off x="4158000" y="1316908"/>
              <a:ext cx="828000" cy="324000"/>
            </a:xfrm>
            <a:prstGeom prst="round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Txt_Reg"/>
            <p:cNvSpPr>
              <a:spLocks noChangeArrowheads="1"/>
            </p:cNvSpPr>
            <p:nvPr/>
          </p:nvSpPr>
          <p:spPr bwMode="auto">
            <a:xfrm>
              <a:off x="4309108" y="1666701"/>
              <a:ext cx="5257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000" b="1" i="1" dirty="0" smtClean="0">
                  <a:latin typeface="Times New Roman" pitchFamily="18" charset="0"/>
                </a:rPr>
                <a:t>Regulator</a:t>
              </a:r>
              <a:endParaRPr kumimoji="0" lang="pl-PL" altLang="pl-PL" sz="1000" b="1" i="1" dirty="0">
                <a:latin typeface="Times New Roman" pitchFamily="18" charset="0"/>
              </a:endParaRPr>
            </a:p>
          </p:txBody>
        </p:sp>
        <p:cxnSp>
          <p:nvCxnSpPr>
            <p:cNvPr id="4" name="Łącznik prostoliniowy 3"/>
            <p:cNvCxnSpPr/>
            <p:nvPr/>
          </p:nvCxnSpPr>
          <p:spPr bwMode="auto">
            <a:xfrm>
              <a:off x="5505450" y="904875"/>
              <a:ext cx="0" cy="5715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Elipsa 8"/>
            <p:cNvSpPr/>
            <p:nvPr/>
          </p:nvSpPr>
          <p:spPr bwMode="auto">
            <a:xfrm>
              <a:off x="5467350" y="857250"/>
              <a:ext cx="72000" cy="72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Łącznik prostoliniowy 30"/>
            <p:cNvCxnSpPr/>
            <p:nvPr/>
          </p:nvCxnSpPr>
          <p:spPr bwMode="auto">
            <a:xfrm>
              <a:off x="4973002" y="1472871"/>
              <a:ext cx="54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32" name="Elipsa 31"/>
            <p:cNvSpPr>
              <a:spLocks noChangeAspect="1"/>
            </p:cNvSpPr>
            <p:nvPr/>
          </p:nvSpPr>
          <p:spPr bwMode="auto">
            <a:xfrm>
              <a:off x="3495675" y="800100"/>
              <a:ext cx="180000" cy="180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Txt_+"/>
            <p:cNvSpPr>
              <a:spLocks noChangeArrowheads="1"/>
            </p:cNvSpPr>
            <p:nvPr/>
          </p:nvSpPr>
          <p:spPr bwMode="auto">
            <a:xfrm>
              <a:off x="3547108" y="809451"/>
              <a:ext cx="881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  <a:endParaRPr kumimoji="0" lang="pl-PL" altLang="pl-PL" sz="12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4" name="Txt_fz"/>
            <p:cNvSpPr>
              <a:spLocks noChangeArrowheads="1"/>
            </p:cNvSpPr>
            <p:nvPr/>
          </p:nvSpPr>
          <p:spPr bwMode="auto">
            <a:xfrm>
              <a:off x="3098083" y="791459"/>
              <a:ext cx="15926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 dirty="0" err="1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f</a:t>
              </a:r>
              <a:r>
                <a:rPr lang="pl-PL" sz="1200" b="1" i="1" kern="1200" baseline="-25000" dirty="0" err="1" smtClean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z</a:t>
              </a:r>
              <a:endParaRPr lang="pl-PL" sz="1200" dirty="0">
                <a:solidFill>
                  <a:srgbClr val="0000FF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5" name="Łącznik prostoliniowy 34"/>
            <p:cNvCxnSpPr/>
            <p:nvPr/>
          </p:nvCxnSpPr>
          <p:spPr bwMode="auto">
            <a:xfrm>
              <a:off x="3591877" y="1472871"/>
              <a:ext cx="576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Łącznik prostoliniowy 35"/>
            <p:cNvCxnSpPr/>
            <p:nvPr/>
          </p:nvCxnSpPr>
          <p:spPr bwMode="auto">
            <a:xfrm>
              <a:off x="3590925" y="981075"/>
              <a:ext cx="0" cy="504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7" name="Łącznik prostoliniowy 36"/>
            <p:cNvCxnSpPr/>
            <p:nvPr/>
          </p:nvCxnSpPr>
          <p:spPr bwMode="auto">
            <a:xfrm>
              <a:off x="3239452" y="891846"/>
              <a:ext cx="288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8" name="Txt_G(S)Reg"/>
            <p:cNvSpPr>
              <a:spLocks noChangeArrowheads="1"/>
            </p:cNvSpPr>
            <p:nvPr/>
          </p:nvSpPr>
          <p:spPr bwMode="auto">
            <a:xfrm>
              <a:off x="4406780" y="1380685"/>
              <a:ext cx="330440" cy="170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pl-PL" sz="1100" b="1" i="1" kern="1200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G(s)</a:t>
              </a:r>
              <a:endParaRPr lang="pl-PL" sz="1200" dirty="0">
                <a:solidFill>
                  <a:srgbClr val="0000FF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78564" y="200474"/>
            <a:ext cx="23868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Transmitancja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operatorowa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8" grpId="0"/>
      <p:bldP spid="54" grpId="0"/>
      <p:bldP spid="53" grpId="0"/>
      <p:bldP spid="52" grpId="0"/>
      <p:bldP spid="51" grpId="0"/>
      <p:bldP spid="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Wz_K"/>
              <p:cNvSpPr txBox="1"/>
              <p:nvPr/>
            </p:nvSpPr>
            <p:spPr>
              <a:xfrm>
                <a:off x="4745092" y="5337212"/>
                <a:ext cx="3180935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6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az-Cyrl-AZ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б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l-PL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pl-PL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′∙</m:t>
                              </m:r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l-PL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𝑴𝑾</m:t>
                              </m:r>
                            </m:num>
                            <m:den>
                              <m:r>
                                <a:rPr lang="pl-PL" sz="1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𝑯𝒛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" name="Wz_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92" y="5337212"/>
                <a:ext cx="3180935" cy="6168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xt_5"/>
          <p:cNvSpPr>
            <a:spLocks noChangeArrowheads="1"/>
          </p:cNvSpPr>
          <p:nvPr/>
        </p:nvSpPr>
        <p:spPr bwMode="auto">
          <a:xfrm>
            <a:off x="1360716" y="5499100"/>
            <a:ext cx="3151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 err="1">
                <a:solidFill>
                  <a:srgbClr val="333399"/>
                </a:solidFill>
                <a:latin typeface="Times New Roman" pitchFamily="18" charset="0"/>
              </a:rPr>
              <a:t>Mocowy</a:t>
            </a: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 równoważnik częstotliwości:</a:t>
            </a:r>
          </a:p>
        </p:txBody>
      </p:sp>
      <p:sp>
        <p:nvSpPr>
          <p:cNvPr id="13" name="Txt_4"/>
          <p:cNvSpPr>
            <a:spLocks noChangeArrowheads="1"/>
          </p:cNvSpPr>
          <p:nvPr/>
        </p:nvSpPr>
        <p:spPr bwMode="auto">
          <a:xfrm>
            <a:off x="1360716" y="2747873"/>
            <a:ext cx="340638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gdzie: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      K – wzmocnienie układu regulacji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      T – stała czasowa regulatora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     </a:t>
            </a: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ru-RU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kumimoji="0" lang="pl-PL" altLang="pl-PL" sz="1600" b="1" i="1" dirty="0" err="1">
                <a:solidFill>
                  <a:srgbClr val="FF0000"/>
                </a:solidFill>
                <a:latin typeface="Times New Roman" pitchFamily="18" charset="0"/>
              </a:rPr>
              <a:t>statyzm</a:t>
            </a: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 regulacji </a:t>
            </a:r>
            <a:endParaRPr kumimoji="0" lang="pl-PL" altLang="pl-PL" sz="16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(</a:t>
            </a: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odwrotność </a:t>
            </a:r>
            <a:r>
              <a:rPr kumimoji="0" lang="pl-PL" altLang="pl-PL" sz="1600" b="1" i="1" dirty="0" err="1">
                <a:solidFill>
                  <a:srgbClr val="FF0000"/>
                </a:solidFill>
                <a:latin typeface="Times New Roman" pitchFamily="18" charset="0"/>
              </a:rPr>
              <a:t>wsp</a:t>
            </a:r>
            <a:r>
              <a:rPr kumimoji="0" lang="pl-PL" altLang="pl-PL" sz="1600" b="1" i="1" dirty="0">
                <a:solidFill>
                  <a:srgbClr val="FF0000"/>
                </a:solidFill>
                <a:latin typeface="Times New Roman" pitchFamily="18" charset="0"/>
              </a:rPr>
              <a:t>. wzmocnienia</a:t>
            </a:r>
            <a:r>
              <a:rPr kumimoji="0" lang="pl-PL" altLang="pl-PL" sz="1600" b="1" i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pl-PL" altLang="pl-PL" sz="16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21" name="P1"/>
          <p:cNvGrpSpPr/>
          <p:nvPr/>
        </p:nvGrpSpPr>
        <p:grpSpPr>
          <a:xfrm>
            <a:off x="7681322" y="3542832"/>
            <a:ext cx="557213" cy="1650364"/>
            <a:chOff x="6788150" y="3215324"/>
            <a:chExt cx="557213" cy="1650364"/>
          </a:xfrm>
        </p:grpSpPr>
        <p:sp>
          <p:nvSpPr>
            <p:cNvPr id="1062" name="Txt_dP"/>
            <p:cNvSpPr txBox="1">
              <a:spLocks noChangeArrowheads="1"/>
            </p:cNvSpPr>
            <p:nvPr/>
          </p:nvSpPr>
          <p:spPr bwMode="auto">
            <a:xfrm>
              <a:off x="6788150" y="4276725"/>
              <a:ext cx="358775" cy="287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>
                  <a:latin typeface="Times New Roman" pitchFamily="18" charset="0"/>
                  <a:cs typeface="Times New Roman" pitchFamily="18" charset="0"/>
                </a:rPr>
                <a:t>ΔP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sp>
          <p:nvSpPr>
            <p:cNvPr id="20512" name="Text Box 35"/>
            <p:cNvSpPr txBox="1">
              <a:spLocks noChangeArrowheads="1"/>
            </p:cNvSpPr>
            <p:nvPr/>
          </p:nvSpPr>
          <p:spPr bwMode="auto">
            <a:xfrm>
              <a:off x="7130159" y="4506913"/>
              <a:ext cx="215204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400" b="1" i="1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cxnSp>
          <p:nvCxnSpPr>
            <p:cNvPr id="20515" name="AutoShape 19"/>
            <p:cNvCxnSpPr>
              <a:cxnSpLocks noChangeShapeType="1"/>
            </p:cNvCxnSpPr>
            <p:nvPr/>
          </p:nvCxnSpPr>
          <p:spPr bwMode="auto">
            <a:xfrm>
              <a:off x="7201893" y="3215324"/>
              <a:ext cx="0" cy="12915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f1"/>
          <p:cNvGrpSpPr/>
          <p:nvPr/>
        </p:nvGrpSpPr>
        <p:grpSpPr>
          <a:xfrm>
            <a:off x="6021746" y="3504480"/>
            <a:ext cx="2073319" cy="215444"/>
            <a:chOff x="5128574" y="3176972"/>
            <a:chExt cx="2073319" cy="215444"/>
          </a:xfrm>
        </p:grpSpPr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5128574" y="3176972"/>
              <a:ext cx="163506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en-US" altLang="pl-PL" sz="1400" b="1" i="1" baseline="-30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  <p:cxnSp>
          <p:nvCxnSpPr>
            <p:cNvPr id="20514" name="AutoShape 20"/>
            <p:cNvCxnSpPr>
              <a:cxnSpLocks noChangeShapeType="1"/>
            </p:cNvCxnSpPr>
            <p:nvPr/>
          </p:nvCxnSpPr>
          <p:spPr bwMode="auto">
            <a:xfrm>
              <a:off x="5329175" y="3215324"/>
              <a:ext cx="18727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df"/>
          <p:cNvGrpSpPr/>
          <p:nvPr/>
        </p:nvGrpSpPr>
        <p:grpSpPr>
          <a:xfrm>
            <a:off x="5861216" y="3324460"/>
            <a:ext cx="324036" cy="218867"/>
            <a:chOff x="4968044" y="2996952"/>
            <a:chExt cx="324036" cy="218867"/>
          </a:xfrm>
        </p:grpSpPr>
        <p:cxnSp>
          <p:nvCxnSpPr>
            <p:cNvPr id="15" name="fo_f1"/>
            <p:cNvCxnSpPr/>
            <p:nvPr/>
          </p:nvCxnSpPr>
          <p:spPr bwMode="auto">
            <a:xfrm>
              <a:off x="5292080" y="2996952"/>
              <a:ext cx="0" cy="216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sp>
          <p:nvSpPr>
            <p:cNvPr id="1061" name="Txt_df"/>
            <p:cNvSpPr txBox="1">
              <a:spLocks noChangeArrowheads="1"/>
            </p:cNvSpPr>
            <p:nvPr/>
          </p:nvSpPr>
          <p:spPr bwMode="auto">
            <a:xfrm>
              <a:off x="4968044" y="3000375"/>
              <a:ext cx="171522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 err="1">
                  <a:latin typeface="Times New Roman" pitchFamily="18" charset="0"/>
                  <a:cs typeface="Times New Roman" pitchFamily="18" charset="0"/>
                </a:rPr>
                <a:t>Δf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</p:grpSp>
      <p:grpSp>
        <p:nvGrpSpPr>
          <p:cNvPr id="18" name="Po"/>
          <p:cNvGrpSpPr/>
          <p:nvPr/>
        </p:nvGrpSpPr>
        <p:grpSpPr>
          <a:xfrm>
            <a:off x="7450141" y="3327275"/>
            <a:ext cx="215306" cy="1865921"/>
            <a:chOff x="6556969" y="2999767"/>
            <a:chExt cx="215306" cy="1865921"/>
          </a:xfrm>
        </p:grpSpPr>
        <p:sp>
          <p:nvSpPr>
            <p:cNvPr id="20509" name="Text _P0"/>
            <p:cNvSpPr txBox="1">
              <a:spLocks noChangeArrowheads="1"/>
            </p:cNvSpPr>
            <p:nvPr/>
          </p:nvSpPr>
          <p:spPr bwMode="auto">
            <a:xfrm>
              <a:off x="6556969" y="4506857"/>
              <a:ext cx="215306" cy="3588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0511" name="AutoShape 21"/>
            <p:cNvCxnSpPr>
              <a:cxnSpLocks noChangeShapeType="1"/>
            </p:cNvCxnSpPr>
            <p:nvPr/>
          </p:nvCxnSpPr>
          <p:spPr bwMode="auto">
            <a:xfrm>
              <a:off x="6628737" y="2999767"/>
              <a:ext cx="0" cy="15070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f0"/>
          <p:cNvGrpSpPr/>
          <p:nvPr/>
        </p:nvGrpSpPr>
        <p:grpSpPr>
          <a:xfrm>
            <a:off x="6021746" y="3109404"/>
            <a:ext cx="1500163" cy="218506"/>
            <a:chOff x="5128574" y="2781896"/>
            <a:chExt cx="1500163" cy="218506"/>
          </a:xfrm>
        </p:grpSpPr>
        <p:cxnSp>
          <p:nvCxnSpPr>
            <p:cNvPr id="20510" name="AutoShape 22"/>
            <p:cNvCxnSpPr>
              <a:cxnSpLocks noChangeShapeType="1"/>
            </p:cNvCxnSpPr>
            <p:nvPr/>
          </p:nvCxnSpPr>
          <p:spPr bwMode="auto">
            <a:xfrm>
              <a:off x="5324834" y="2999767"/>
              <a:ext cx="1303903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_f0"/>
            <p:cNvSpPr txBox="1">
              <a:spLocks noChangeArrowheads="1"/>
            </p:cNvSpPr>
            <p:nvPr/>
          </p:nvSpPr>
          <p:spPr bwMode="auto">
            <a:xfrm>
              <a:off x="5128574" y="2781896"/>
              <a:ext cx="163506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pl-PL" sz="1400" b="1" i="1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altLang="pl-PL" sz="1400" b="1" i="1" baseline="-30000" dirty="0" err="1">
                  <a:latin typeface="Times New Roman" pitchFamily="18" charset="0"/>
                  <a:cs typeface="Times New Roman" pitchFamily="18" charset="0"/>
                </a:rPr>
                <a:t>o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</p:grpSp>
      <p:grpSp>
        <p:nvGrpSpPr>
          <p:cNvPr id="4" name="Statyzm"/>
          <p:cNvGrpSpPr>
            <a:grpSpLocks/>
          </p:cNvGrpSpPr>
          <p:nvPr/>
        </p:nvGrpSpPr>
        <p:grpSpPr bwMode="auto">
          <a:xfrm>
            <a:off x="6230347" y="2824646"/>
            <a:ext cx="1936750" cy="358775"/>
            <a:chOff x="2603" y="7732"/>
            <a:chExt cx="3051" cy="566"/>
          </a:xfrm>
        </p:grpSpPr>
        <p:sp>
          <p:nvSpPr>
            <p:cNvPr id="20505" name="Text Box 26"/>
            <p:cNvSpPr txBox="1">
              <a:spLocks noChangeArrowheads="1"/>
            </p:cNvSpPr>
            <p:nvPr/>
          </p:nvSpPr>
          <p:spPr bwMode="auto">
            <a:xfrm>
              <a:off x="4449" y="7899"/>
              <a:ext cx="41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б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06" name="Arc 25"/>
            <p:cNvSpPr>
              <a:spLocks/>
            </p:cNvSpPr>
            <p:nvPr/>
          </p:nvSpPr>
          <p:spPr bwMode="auto">
            <a:xfrm rot="4957397">
              <a:off x="3959" y="7845"/>
              <a:ext cx="565" cy="339"/>
            </a:xfrm>
            <a:custGeom>
              <a:avLst/>
              <a:gdLst>
                <a:gd name="T0" fmla="*/ 0 w 21600"/>
                <a:gd name="T1" fmla="*/ 0 h 21572"/>
                <a:gd name="T2" fmla="*/ 0 w 21600"/>
                <a:gd name="T3" fmla="*/ 0 h 21572"/>
                <a:gd name="T4" fmla="*/ 0 w 21600"/>
                <a:gd name="T5" fmla="*/ 0 h 215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2"/>
                <a:gd name="T11" fmla="*/ 21600 w 21600"/>
                <a:gd name="T12" fmla="*/ 21572 h 215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2" fill="none" extrusionOk="0">
                  <a:moveTo>
                    <a:pt x="1100" y="0"/>
                  </a:moveTo>
                  <a:cubicBezTo>
                    <a:pt x="12587" y="586"/>
                    <a:pt x="21600" y="10070"/>
                    <a:pt x="21600" y="21572"/>
                  </a:cubicBezTo>
                </a:path>
                <a:path w="21600" h="21572" stroke="0" extrusionOk="0">
                  <a:moveTo>
                    <a:pt x="1100" y="0"/>
                  </a:moveTo>
                  <a:cubicBezTo>
                    <a:pt x="12587" y="586"/>
                    <a:pt x="21600" y="10070"/>
                    <a:pt x="21600" y="21572"/>
                  </a:cubicBezTo>
                  <a:lnTo>
                    <a:pt x="0" y="21572"/>
                  </a:lnTo>
                  <a:lnTo>
                    <a:pt x="11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20507" name="AutoShape 24"/>
            <p:cNvCxnSpPr>
              <a:cxnSpLocks noChangeShapeType="1"/>
            </p:cNvCxnSpPr>
            <p:nvPr/>
          </p:nvCxnSpPr>
          <p:spPr bwMode="auto">
            <a:xfrm>
              <a:off x="2603" y="7733"/>
              <a:ext cx="305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51" name="Ch_ka"/>
          <p:cNvCxnSpPr>
            <a:cxnSpLocks noChangeShapeType="1"/>
          </p:cNvCxnSpPr>
          <p:nvPr/>
        </p:nvCxnSpPr>
        <p:spPr bwMode="auto">
          <a:xfrm>
            <a:off x="6222410" y="2824646"/>
            <a:ext cx="2438400" cy="933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Wsp"/>
          <p:cNvGrpSpPr>
            <a:grpSpLocks/>
          </p:cNvGrpSpPr>
          <p:nvPr/>
        </p:nvGrpSpPr>
        <p:grpSpPr bwMode="auto">
          <a:xfrm>
            <a:off x="6000160" y="2572233"/>
            <a:ext cx="2884487" cy="2620963"/>
            <a:chOff x="2241" y="7334"/>
            <a:chExt cx="4543" cy="4128"/>
          </a:xfrm>
        </p:grpSpPr>
        <p:sp>
          <p:nvSpPr>
            <p:cNvPr id="20501" name="Text Box 32"/>
            <p:cNvSpPr txBox="1">
              <a:spLocks noChangeArrowheads="1"/>
            </p:cNvSpPr>
            <p:nvPr/>
          </p:nvSpPr>
          <p:spPr bwMode="auto">
            <a:xfrm>
              <a:off x="2241" y="7334"/>
              <a:ext cx="324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0502" name="Text Box 31"/>
            <p:cNvSpPr txBox="1">
              <a:spLocks noChangeArrowheads="1"/>
            </p:cNvSpPr>
            <p:nvPr/>
          </p:nvSpPr>
          <p:spPr bwMode="auto">
            <a:xfrm>
              <a:off x="6483" y="10897"/>
              <a:ext cx="301" cy="5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0503" name="AutoShape 30"/>
            <p:cNvCxnSpPr>
              <a:cxnSpLocks noChangeShapeType="1"/>
            </p:cNvCxnSpPr>
            <p:nvPr/>
          </p:nvCxnSpPr>
          <p:spPr bwMode="auto">
            <a:xfrm flipV="1">
              <a:off x="2591" y="7507"/>
              <a:ext cx="12" cy="3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29"/>
            <p:cNvCxnSpPr>
              <a:cxnSpLocks noChangeShapeType="1"/>
            </p:cNvCxnSpPr>
            <p:nvPr/>
          </p:nvCxnSpPr>
          <p:spPr bwMode="auto">
            <a:xfrm>
              <a:off x="2603" y="10897"/>
              <a:ext cx="406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8" name="Strz"/>
          <p:cNvCxnSpPr>
            <a:cxnSpLocks noChangeShapeType="1"/>
          </p:cNvCxnSpPr>
          <p:nvPr/>
        </p:nvCxnSpPr>
        <p:spPr bwMode="auto">
          <a:xfrm flipH="1">
            <a:off x="4385052" y="3789040"/>
            <a:ext cx="1404156" cy="108012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4" name="Wz_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35385"/>
              </p:ext>
            </p:extLst>
          </p:nvPr>
        </p:nvGraphicFramePr>
        <p:xfrm>
          <a:off x="1864772" y="4374326"/>
          <a:ext cx="23368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Równanie" r:id="rId5" imgW="1943100" imgH="952500" progId="Equation.3">
                  <p:embed/>
                </p:oleObj>
              </mc:Choice>
              <mc:Fallback>
                <p:oleObj name="Równanie" r:id="rId5" imgW="19431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772" y="4374326"/>
                        <a:ext cx="23368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xt_3"/>
          <p:cNvSpPr>
            <a:spLocks noChangeArrowheads="1"/>
          </p:cNvSpPr>
          <p:nvPr/>
        </p:nvSpPr>
        <p:spPr bwMode="auto">
          <a:xfrm>
            <a:off x="1360716" y="3959165"/>
            <a:ext cx="2610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W stanie </a:t>
            </a:r>
            <a:r>
              <a:rPr kumimoji="0" lang="pl-PL" altLang="pl-PL" sz="1600" b="1" i="1" dirty="0" err="1">
                <a:solidFill>
                  <a:srgbClr val="333399"/>
                </a:solidFill>
                <a:latin typeface="Times New Roman" pitchFamily="18" charset="0"/>
              </a:rPr>
              <a:t>quasiustalonym</a:t>
            </a: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 (s=0)</a:t>
            </a:r>
          </a:p>
        </p:txBody>
      </p:sp>
      <p:graphicFrame>
        <p:nvGraphicFramePr>
          <p:cNvPr id="1059" name="G(s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60750"/>
              </p:ext>
            </p:extLst>
          </p:nvPr>
        </p:nvGraphicFramePr>
        <p:xfrm>
          <a:off x="1721847" y="2047875"/>
          <a:ext cx="32369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Równanie" r:id="rId7" imgW="2705040" imgH="583920" progId="Equation.3">
                  <p:embed/>
                </p:oleObj>
              </mc:Choice>
              <mc:Fallback>
                <p:oleObj name="Równanie" r:id="rId7" imgW="27050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847" y="2047875"/>
                        <a:ext cx="32369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xt_2"/>
          <p:cNvSpPr>
            <a:spLocks noChangeArrowheads="1"/>
          </p:cNvSpPr>
          <p:nvPr/>
        </p:nvSpPr>
        <p:spPr bwMode="auto">
          <a:xfrm>
            <a:off x="1360716" y="1707584"/>
            <a:ext cx="24910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Najprostszy model regulatora</a:t>
            </a:r>
          </a:p>
        </p:txBody>
      </p:sp>
      <p:graphicFrame>
        <p:nvGraphicFramePr>
          <p:cNvPr id="1026" name="Wz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71528"/>
              </p:ext>
            </p:extLst>
          </p:nvPr>
        </p:nvGraphicFramePr>
        <p:xfrm>
          <a:off x="2105390" y="1011436"/>
          <a:ext cx="26955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Równanie" r:id="rId9" imgW="2260600" imgH="596900" progId="Equation.3">
                  <p:embed/>
                </p:oleObj>
              </mc:Choice>
              <mc:Fallback>
                <p:oleObj name="Równanie" r:id="rId9" imgW="2260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90" y="1011436"/>
                        <a:ext cx="26955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xt_1"/>
          <p:cNvSpPr>
            <a:spLocks noChangeArrowheads="1"/>
          </p:cNvSpPr>
          <p:nvPr/>
        </p:nvSpPr>
        <p:spPr bwMode="auto">
          <a:xfrm>
            <a:off x="1360716" y="692696"/>
            <a:ext cx="39578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solidFill>
                  <a:srgbClr val="333399"/>
                </a:solidFill>
                <a:latin typeface="Times New Roman" pitchFamily="18" charset="0"/>
              </a:rPr>
              <a:t>Układy regulacji – transmitancja operatorowa </a:t>
            </a: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055559" y="286199"/>
            <a:ext cx="30328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Transmitancja regulatora prędkości</a:t>
            </a:r>
          </a:p>
        </p:txBody>
      </p:sp>
    </p:spTree>
    <p:extLst>
      <p:ext uri="{BB962C8B-B14F-4D97-AF65-F5344CB8AC3E}">
        <p14:creationId xmlns:p14="http://schemas.microsoft.com/office/powerpoint/2010/main" val="23636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utoUpdateAnimBg="0"/>
      <p:bldP spid="13" grpId="0" autoUpdateAnimBg="0"/>
      <p:bldP spid="44" grpId="0" autoUpdateAnimBg="0"/>
      <p:bldP spid="11" grpId="0" autoUpdateAnimBg="0"/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a4"/>
          <p:cNvSpPr>
            <a:spLocks noChangeArrowheads="1"/>
          </p:cNvSpPr>
          <p:nvPr/>
        </p:nvSpPr>
        <p:spPr bwMode="auto">
          <a:xfrm>
            <a:off x="2644255" y="4627679"/>
            <a:ext cx="3624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a=4     pompy zasilające kotły energetyczne</a:t>
            </a:r>
          </a:p>
        </p:txBody>
      </p:sp>
      <p:sp>
        <p:nvSpPr>
          <p:cNvPr id="20" name="Txt_a3"/>
          <p:cNvSpPr>
            <a:spLocks noChangeArrowheads="1"/>
          </p:cNvSpPr>
          <p:nvPr/>
        </p:nvSpPr>
        <p:spPr bwMode="auto">
          <a:xfrm>
            <a:off x="2644255" y="4365742"/>
            <a:ext cx="3171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a=3    wentylatory, dmuchawy, pompy</a:t>
            </a:r>
          </a:p>
        </p:txBody>
      </p:sp>
      <p:sp>
        <p:nvSpPr>
          <p:cNvPr id="21" name="Txt_a2"/>
          <p:cNvSpPr>
            <a:spLocks noChangeArrowheads="1"/>
          </p:cNvSpPr>
          <p:nvPr/>
        </p:nvSpPr>
        <p:spPr bwMode="auto">
          <a:xfrm>
            <a:off x="2644255" y="4076817"/>
            <a:ext cx="2984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a=2    straty mocy czynnej w żelazie</a:t>
            </a:r>
          </a:p>
        </p:txBody>
      </p:sp>
      <p:sp>
        <p:nvSpPr>
          <p:cNvPr id="22" name="Txt_a1"/>
          <p:cNvSpPr>
            <a:spLocks noChangeArrowheads="1"/>
          </p:cNvSpPr>
          <p:nvPr/>
        </p:nvSpPr>
        <p:spPr bwMode="auto">
          <a:xfrm>
            <a:off x="2644255" y="3773604"/>
            <a:ext cx="27591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a=1    dźwigi, prasy, transportery</a:t>
            </a:r>
          </a:p>
        </p:txBody>
      </p:sp>
      <p:sp>
        <p:nvSpPr>
          <p:cNvPr id="23" name="Txt_a0"/>
          <p:cNvSpPr>
            <a:spLocks noChangeArrowheads="1"/>
          </p:cNvSpPr>
          <p:nvPr/>
        </p:nvSpPr>
        <p:spPr bwMode="auto">
          <a:xfrm>
            <a:off x="2644255" y="3484679"/>
            <a:ext cx="3008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B050"/>
                </a:solidFill>
                <a:latin typeface="Times New Roman" pitchFamily="18" charset="0"/>
              </a:rPr>
              <a:t>a=0    oświetlenie, grzejniki, trakcja</a:t>
            </a:r>
          </a:p>
        </p:txBody>
      </p:sp>
      <p:graphicFrame>
        <p:nvGraphicFramePr>
          <p:cNvPr id="2061" name="Równ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05847"/>
              </p:ext>
            </p:extLst>
          </p:nvPr>
        </p:nvGraphicFramePr>
        <p:xfrm>
          <a:off x="1950713" y="2470150"/>
          <a:ext cx="53816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Równanie" r:id="rId4" imgW="5384800" imgH="723900" progId="Equation.3">
                  <p:embed/>
                </p:oleObj>
              </mc:Choice>
              <mc:Fallback>
                <p:oleObj name="Równanie" r:id="rId4" imgW="53848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713" y="2470150"/>
                        <a:ext cx="53816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xt_2"/>
          <p:cNvSpPr>
            <a:spLocks noChangeArrowheads="1"/>
          </p:cNvSpPr>
          <p:nvPr/>
        </p:nvSpPr>
        <p:spPr bwMode="auto">
          <a:xfrm>
            <a:off x="1882450" y="1981200"/>
            <a:ext cx="1061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Szczegółowo</a:t>
            </a:r>
          </a:p>
        </p:txBody>
      </p:sp>
      <p:graphicFrame>
        <p:nvGraphicFramePr>
          <p:cNvPr id="2059" name="Równ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07338"/>
              </p:ext>
            </p:extLst>
          </p:nvPr>
        </p:nvGraphicFramePr>
        <p:xfrm>
          <a:off x="1962305" y="1155549"/>
          <a:ext cx="27225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Równanie" r:id="rId6" imgW="2273300" imgH="622300" progId="Equation.3">
                  <p:embed/>
                </p:oleObj>
              </mc:Choice>
              <mc:Fallback>
                <p:oleObj name="Równanie" r:id="rId6" imgW="2273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305" y="1155549"/>
                        <a:ext cx="27225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xt_1"/>
          <p:cNvSpPr>
            <a:spLocks noChangeArrowheads="1"/>
          </p:cNvSpPr>
          <p:nvPr/>
        </p:nvSpPr>
        <p:spPr bwMode="auto">
          <a:xfrm>
            <a:off x="1880863" y="765175"/>
            <a:ext cx="41405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Zależność poboru mocy czynnej od częstotliwości</a:t>
            </a: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618741" y="381009"/>
            <a:ext cx="39065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Charakterystyka  częstotliwościowa odbiorów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odb"/>
          <p:cNvGrpSpPr/>
          <p:nvPr/>
        </p:nvGrpSpPr>
        <p:grpSpPr>
          <a:xfrm>
            <a:off x="4372091" y="4013470"/>
            <a:ext cx="358957" cy="1993332"/>
            <a:chOff x="4308293" y="4077268"/>
            <a:chExt cx="358957" cy="1993332"/>
          </a:xfrm>
        </p:grpSpPr>
        <p:sp>
          <p:nvSpPr>
            <p:cNvPr id="22547" name="Text Box 22"/>
            <p:cNvSpPr txBox="1">
              <a:spLocks noChangeArrowheads="1"/>
            </p:cNvSpPr>
            <p:nvPr/>
          </p:nvSpPr>
          <p:spPr bwMode="auto">
            <a:xfrm>
              <a:off x="4308293" y="5855431"/>
              <a:ext cx="358957" cy="215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odb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550" name="AutoShape 12"/>
            <p:cNvCxnSpPr>
              <a:cxnSpLocks noChangeShapeType="1"/>
            </p:cNvCxnSpPr>
            <p:nvPr/>
          </p:nvCxnSpPr>
          <p:spPr bwMode="auto">
            <a:xfrm>
              <a:off x="4523032" y="4077268"/>
              <a:ext cx="635" cy="1764000"/>
            </a:xfrm>
            <a:prstGeom prst="straightConnector1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f1"/>
          <p:cNvGrpSpPr/>
          <p:nvPr/>
        </p:nvGrpSpPr>
        <p:grpSpPr>
          <a:xfrm>
            <a:off x="2849861" y="3930352"/>
            <a:ext cx="1749764" cy="358614"/>
            <a:chOff x="2786063" y="3994150"/>
            <a:chExt cx="1749764" cy="358614"/>
          </a:xfrm>
        </p:grpSpPr>
        <p:sp>
          <p:nvSpPr>
            <p:cNvPr id="22548" name="Text Box 21"/>
            <p:cNvSpPr txBox="1">
              <a:spLocks noChangeArrowheads="1"/>
            </p:cNvSpPr>
            <p:nvPr/>
          </p:nvSpPr>
          <p:spPr bwMode="auto">
            <a:xfrm>
              <a:off x="2786063" y="3994150"/>
              <a:ext cx="205844" cy="3586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549" name="AutoShape 13"/>
            <p:cNvCxnSpPr>
              <a:cxnSpLocks noChangeShapeType="1"/>
            </p:cNvCxnSpPr>
            <p:nvPr/>
          </p:nvCxnSpPr>
          <p:spPr bwMode="auto">
            <a:xfrm>
              <a:off x="3023827" y="4065873"/>
              <a:ext cx="1512000" cy="635"/>
            </a:xfrm>
            <a:prstGeom prst="straightConnector1">
              <a:avLst/>
            </a:prstGeom>
            <a:noFill/>
            <a:ln w="12700" cmpd="sng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Podb_n"/>
          <p:cNvGrpSpPr/>
          <p:nvPr/>
        </p:nvGrpSpPr>
        <p:grpSpPr>
          <a:xfrm>
            <a:off x="4860201" y="3715704"/>
            <a:ext cx="574110" cy="2305386"/>
            <a:chOff x="4796403" y="3779502"/>
            <a:chExt cx="574110" cy="2305386"/>
          </a:xfrm>
        </p:grpSpPr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4796403" y="5869648"/>
              <a:ext cx="574110" cy="215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odb_n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546" name="AutoShape 10"/>
            <p:cNvCxnSpPr>
              <a:cxnSpLocks noChangeShapeType="1"/>
            </p:cNvCxnSpPr>
            <p:nvPr/>
          </p:nvCxnSpPr>
          <p:spPr bwMode="auto">
            <a:xfrm>
              <a:off x="4881817" y="3779502"/>
              <a:ext cx="635" cy="2052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fn"/>
          <p:cNvGrpSpPr/>
          <p:nvPr/>
        </p:nvGrpSpPr>
        <p:grpSpPr>
          <a:xfrm>
            <a:off x="2849861" y="3571577"/>
            <a:ext cx="2095754" cy="286986"/>
            <a:chOff x="2786063" y="3635375"/>
            <a:chExt cx="2095754" cy="286986"/>
          </a:xfrm>
        </p:grpSpPr>
        <p:sp>
          <p:nvSpPr>
            <p:cNvPr id="22544" name="Text Box 24"/>
            <p:cNvSpPr txBox="1">
              <a:spLocks noChangeArrowheads="1"/>
            </p:cNvSpPr>
            <p:nvPr/>
          </p:nvSpPr>
          <p:spPr bwMode="auto">
            <a:xfrm>
              <a:off x="2786063" y="3635375"/>
              <a:ext cx="229898" cy="286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545" name="AutoShape 14"/>
            <p:cNvCxnSpPr>
              <a:cxnSpLocks noChangeShapeType="1"/>
            </p:cNvCxnSpPr>
            <p:nvPr/>
          </p:nvCxnSpPr>
          <p:spPr bwMode="auto">
            <a:xfrm>
              <a:off x="3015961" y="3778868"/>
              <a:ext cx="186585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df"/>
          <p:cNvGrpSpPr/>
          <p:nvPr/>
        </p:nvGrpSpPr>
        <p:grpSpPr>
          <a:xfrm>
            <a:off x="2691582" y="3758403"/>
            <a:ext cx="324036" cy="218867"/>
            <a:chOff x="4968044" y="2996952"/>
            <a:chExt cx="324036" cy="218867"/>
          </a:xfrm>
        </p:grpSpPr>
        <p:cxnSp>
          <p:nvCxnSpPr>
            <p:cNvPr id="28" name="fo_f1"/>
            <p:cNvCxnSpPr/>
            <p:nvPr/>
          </p:nvCxnSpPr>
          <p:spPr bwMode="auto">
            <a:xfrm>
              <a:off x="5292080" y="2996952"/>
              <a:ext cx="0" cy="216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</p:cxnSp>
        <p:sp>
          <p:nvSpPr>
            <p:cNvPr id="29" name="Txt_df"/>
            <p:cNvSpPr txBox="1">
              <a:spLocks noChangeArrowheads="1"/>
            </p:cNvSpPr>
            <p:nvPr/>
          </p:nvSpPr>
          <p:spPr bwMode="auto">
            <a:xfrm>
              <a:off x="4968044" y="3000375"/>
              <a:ext cx="171522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 dirty="0" err="1">
                  <a:latin typeface="Times New Roman" pitchFamily="18" charset="0"/>
                  <a:cs typeface="Times New Roman" pitchFamily="18" charset="0"/>
                </a:rPr>
                <a:t>Δf</a:t>
              </a:r>
              <a:endParaRPr kumimoji="0" lang="en-US" altLang="pl-PL" sz="2400" dirty="0">
                <a:latin typeface="Times New Roman" pitchFamily="18" charset="0"/>
              </a:endParaRPr>
            </a:p>
          </p:txBody>
        </p:sp>
      </p:grpSp>
      <p:cxnSp>
        <p:nvCxnSpPr>
          <p:cNvPr id="22543" name="Chka"/>
          <p:cNvCxnSpPr>
            <a:cxnSpLocks noChangeShapeType="1"/>
          </p:cNvCxnSpPr>
          <p:nvPr/>
        </p:nvCxnSpPr>
        <p:spPr bwMode="auto">
          <a:xfrm flipV="1">
            <a:off x="3510261" y="3212802"/>
            <a:ext cx="2001837" cy="1722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Wsp"/>
          <p:cNvGrpSpPr>
            <a:grpSpLocks/>
          </p:cNvGrpSpPr>
          <p:nvPr/>
        </p:nvGrpSpPr>
        <p:grpSpPr bwMode="auto">
          <a:xfrm>
            <a:off x="2937173" y="3103265"/>
            <a:ext cx="3013075" cy="2870200"/>
            <a:chOff x="2377" y="6769"/>
            <a:chExt cx="4746" cy="4520"/>
          </a:xfrm>
        </p:grpSpPr>
        <p:sp>
          <p:nvSpPr>
            <p:cNvPr id="22539" name="Text Box 20"/>
            <p:cNvSpPr txBox="1">
              <a:spLocks noChangeArrowheads="1"/>
            </p:cNvSpPr>
            <p:nvPr/>
          </p:nvSpPr>
          <p:spPr bwMode="auto">
            <a:xfrm>
              <a:off x="2377" y="6769"/>
              <a:ext cx="188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2540" name="Text Box 19"/>
            <p:cNvSpPr txBox="1">
              <a:spLocks noChangeArrowheads="1"/>
            </p:cNvSpPr>
            <p:nvPr/>
          </p:nvSpPr>
          <p:spPr bwMode="auto">
            <a:xfrm>
              <a:off x="6822" y="10897"/>
              <a:ext cx="301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cxnSp>
          <p:nvCxnSpPr>
            <p:cNvPr id="22541" name="AutoShape 18"/>
            <p:cNvCxnSpPr>
              <a:cxnSpLocks noChangeShapeType="1"/>
            </p:cNvCxnSpPr>
            <p:nvPr/>
          </p:nvCxnSpPr>
          <p:spPr bwMode="auto">
            <a:xfrm flipV="1">
              <a:off x="2602" y="6912"/>
              <a:ext cx="12" cy="40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17"/>
            <p:cNvCxnSpPr>
              <a:cxnSpLocks noChangeShapeType="1"/>
            </p:cNvCxnSpPr>
            <p:nvPr/>
          </p:nvCxnSpPr>
          <p:spPr bwMode="auto">
            <a:xfrm>
              <a:off x="2614" y="10979"/>
              <a:ext cx="4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Txt_2"/>
          <p:cNvSpPr>
            <a:spLocks noChangeArrowheads="1"/>
          </p:cNvSpPr>
          <p:nvPr/>
        </p:nvSpPr>
        <p:spPr bwMode="auto">
          <a:xfrm>
            <a:off x="2360935" y="1732261"/>
            <a:ext cx="33575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Energia regulacyjna</a:t>
            </a:r>
          </a:p>
        </p:txBody>
      </p:sp>
      <p:graphicFrame>
        <p:nvGraphicFramePr>
          <p:cNvPr id="22535" name="Wz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11483"/>
              </p:ext>
            </p:extLst>
          </p:nvPr>
        </p:nvGraphicFramePr>
        <p:xfrm>
          <a:off x="3219773" y="2275186"/>
          <a:ext cx="17891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Równanie" r:id="rId4" imgW="1358900" imgH="508000" progId="Equation.3">
                  <p:embed/>
                </p:oleObj>
              </mc:Choice>
              <mc:Fallback>
                <p:oleObj name="Równanie" r:id="rId4" imgW="1358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773" y="2275186"/>
                        <a:ext cx="17891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Wz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806978"/>
              </p:ext>
            </p:extLst>
          </p:nvPr>
        </p:nvGraphicFramePr>
        <p:xfrm>
          <a:off x="3111823" y="1319511"/>
          <a:ext cx="22209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Równanie" r:id="rId6" imgW="1688367" imgH="317362" progId="Equation.3">
                  <p:embed/>
                </p:oleObj>
              </mc:Choice>
              <mc:Fallback>
                <p:oleObj name="Równanie" r:id="rId6" imgW="168836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823" y="1319511"/>
                        <a:ext cx="222091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xt_1"/>
          <p:cNvSpPr>
            <a:spLocks noChangeArrowheads="1"/>
          </p:cNvSpPr>
          <p:nvPr/>
        </p:nvSpPr>
        <p:spPr bwMode="auto">
          <a:xfrm>
            <a:off x="2359348" y="828973"/>
            <a:ext cx="4162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Równanie liniowe  mocy w  funkcji częstotliwości</a:t>
            </a: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090826" y="349110"/>
            <a:ext cx="29623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Statyczna charakterystyka odbioru</a:t>
            </a:r>
          </a:p>
        </p:txBody>
      </p:sp>
    </p:spTree>
    <p:extLst>
      <p:ext uri="{BB962C8B-B14F-4D97-AF65-F5344CB8AC3E}">
        <p14:creationId xmlns:p14="http://schemas.microsoft.com/office/powerpoint/2010/main" val="38650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-&gt;f_ust"/>
          <p:cNvCxnSpPr>
            <a:cxnSpLocks noChangeShapeType="1"/>
          </p:cNvCxnSpPr>
          <p:nvPr/>
        </p:nvCxnSpPr>
        <p:spPr bwMode="auto">
          <a:xfrm>
            <a:off x="3017841" y="2644487"/>
            <a:ext cx="223200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-&gt;P_ust3"/>
          <p:cNvGrpSpPr/>
          <p:nvPr/>
        </p:nvGrpSpPr>
        <p:grpSpPr>
          <a:xfrm>
            <a:off x="5170549" y="2645122"/>
            <a:ext cx="187552" cy="2051648"/>
            <a:chOff x="4564468" y="2708920"/>
            <a:chExt cx="187552" cy="2051648"/>
          </a:xfrm>
        </p:grpSpPr>
        <p:cxnSp>
          <p:nvCxnSpPr>
            <p:cNvPr id="33" name="AutoShape 154"/>
            <p:cNvCxnSpPr>
              <a:cxnSpLocks noChangeShapeType="1"/>
            </p:cNvCxnSpPr>
            <p:nvPr/>
          </p:nvCxnSpPr>
          <p:spPr bwMode="auto">
            <a:xfrm>
              <a:off x="4644008" y="2708920"/>
              <a:ext cx="635" cy="1836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160"/>
            <p:cNvSpPr txBox="1">
              <a:spLocks noChangeArrowheads="1"/>
            </p:cNvSpPr>
            <p:nvPr/>
          </p:nvSpPr>
          <p:spPr bwMode="auto">
            <a:xfrm>
              <a:off x="4564468" y="4545124"/>
              <a:ext cx="187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 smtClean="0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400" b="1" i="1" baseline="-30000" dirty="0">
                  <a:latin typeface="Arial" pitchFamily="34" charset="0"/>
                  <a:cs typeface="Times New Roman" pitchFamily="18" charset="0"/>
                </a:rPr>
                <a:t>3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</p:grpSp>
      <p:grpSp>
        <p:nvGrpSpPr>
          <p:cNvPr id="12" name="Pnkt_3"/>
          <p:cNvGrpSpPr/>
          <p:nvPr/>
        </p:nvGrpSpPr>
        <p:grpSpPr>
          <a:xfrm>
            <a:off x="5246344" y="2534940"/>
            <a:ext cx="216722" cy="184666"/>
            <a:chOff x="4640263" y="2598738"/>
            <a:chExt cx="216722" cy="184666"/>
          </a:xfrm>
        </p:grpSpPr>
        <p:sp>
          <p:nvSpPr>
            <p:cNvPr id="44194" name="Txt_3"/>
            <p:cNvSpPr txBox="1">
              <a:spLocks noChangeArrowheads="1"/>
            </p:cNvSpPr>
            <p:nvPr/>
          </p:nvSpPr>
          <p:spPr bwMode="auto">
            <a:xfrm>
              <a:off x="4772025" y="259873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>
                  <a:latin typeface="Arial" pitchFamily="34" charset="0"/>
                  <a:cs typeface="Times New Roman" pitchFamily="18" charset="0"/>
                </a:rPr>
                <a:t>3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sp>
          <p:nvSpPr>
            <p:cNvPr id="44178" name="Pnkt_3"/>
            <p:cNvSpPr>
              <a:spLocks noChangeArrowheads="1"/>
            </p:cNvSpPr>
            <p:nvPr/>
          </p:nvSpPr>
          <p:spPr bwMode="auto">
            <a:xfrm>
              <a:off x="4640263" y="2686050"/>
              <a:ext cx="36512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</p:grpSp>
      <p:cxnSp>
        <p:nvCxnSpPr>
          <p:cNvPr id="44179" name="PG_nowe"/>
          <p:cNvCxnSpPr>
            <a:cxnSpLocks noChangeShapeType="1"/>
          </p:cNvCxnSpPr>
          <p:nvPr/>
        </p:nvCxnSpPr>
        <p:spPr bwMode="auto">
          <a:xfrm>
            <a:off x="3892206" y="1904702"/>
            <a:ext cx="2292350" cy="12303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PG_w_góre"/>
          <p:cNvCxnSpPr>
            <a:cxnSpLocks noChangeShapeType="1"/>
          </p:cNvCxnSpPr>
          <p:nvPr/>
        </p:nvCxnSpPr>
        <p:spPr bwMode="auto">
          <a:xfrm flipH="1">
            <a:off x="5574125" y="2897150"/>
            <a:ext cx="108012" cy="180020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sm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75" name="PG_2" hidden="1"/>
          <p:cNvCxnSpPr>
            <a:cxnSpLocks noChangeShapeType="1"/>
          </p:cNvCxnSpPr>
          <p:nvPr/>
        </p:nvCxnSpPr>
        <p:spPr bwMode="auto">
          <a:xfrm>
            <a:off x="3240088" y="2079625"/>
            <a:ext cx="2293937" cy="12303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Pnkt_2"/>
          <p:cNvGrpSpPr/>
          <p:nvPr/>
        </p:nvGrpSpPr>
        <p:grpSpPr>
          <a:xfrm>
            <a:off x="5041556" y="2788940"/>
            <a:ext cx="125263" cy="246856"/>
            <a:chOff x="4435475" y="2852738"/>
            <a:chExt cx="125263" cy="246856"/>
          </a:xfrm>
        </p:grpSpPr>
        <p:sp>
          <p:nvSpPr>
            <p:cNvPr id="44182" name="Pnkt_2"/>
            <p:cNvSpPr>
              <a:spLocks noChangeArrowheads="1"/>
            </p:cNvSpPr>
            <p:nvPr/>
          </p:nvSpPr>
          <p:spPr bwMode="auto">
            <a:xfrm>
              <a:off x="4435475" y="2852738"/>
              <a:ext cx="34925" cy="365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3580" name="Text Box 161"/>
            <p:cNvSpPr txBox="1">
              <a:spLocks noChangeArrowheads="1"/>
            </p:cNvSpPr>
            <p:nvPr/>
          </p:nvSpPr>
          <p:spPr bwMode="auto">
            <a:xfrm>
              <a:off x="4475778" y="291492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>
                  <a:latin typeface="Arial" pitchFamily="34" charset="0"/>
                  <a:cs typeface="Times New Roman" pitchFamily="18" charset="0"/>
                </a:rPr>
                <a:t>2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</p:grpSp>
      <p:grpSp>
        <p:nvGrpSpPr>
          <p:cNvPr id="9" name="-&gt;P2"/>
          <p:cNvGrpSpPr/>
          <p:nvPr/>
        </p:nvGrpSpPr>
        <p:grpSpPr>
          <a:xfrm>
            <a:off x="4965638" y="2820666"/>
            <a:ext cx="187552" cy="1882782"/>
            <a:chOff x="4359557" y="2884464"/>
            <a:chExt cx="187552" cy="1882782"/>
          </a:xfrm>
        </p:grpSpPr>
        <p:cxnSp>
          <p:nvCxnSpPr>
            <p:cNvPr id="23582" name="AutoShape 154"/>
            <p:cNvCxnSpPr>
              <a:cxnSpLocks noChangeShapeType="1"/>
            </p:cNvCxnSpPr>
            <p:nvPr/>
          </p:nvCxnSpPr>
          <p:spPr bwMode="auto">
            <a:xfrm>
              <a:off x="4450375" y="2884464"/>
              <a:ext cx="635" cy="16584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1" name="Text Box 160"/>
            <p:cNvSpPr txBox="1">
              <a:spLocks noChangeArrowheads="1"/>
            </p:cNvSpPr>
            <p:nvPr/>
          </p:nvSpPr>
          <p:spPr bwMode="auto">
            <a:xfrm>
              <a:off x="4359557" y="4551802"/>
              <a:ext cx="187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400" b="1" i="1" baseline="-30000" dirty="0">
                  <a:latin typeface="Arial" pitchFamily="34" charset="0"/>
                  <a:cs typeface="Times New Roman" pitchFamily="18" charset="0"/>
                </a:rPr>
                <a:t>2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</p:grpSp>
      <p:cxnSp>
        <p:nvCxnSpPr>
          <p:cNvPr id="23583" name="-&gt;f2"/>
          <p:cNvCxnSpPr>
            <a:cxnSpLocks noChangeShapeType="1"/>
          </p:cNvCxnSpPr>
          <p:nvPr/>
        </p:nvCxnSpPr>
        <p:spPr bwMode="auto">
          <a:xfrm flipV="1">
            <a:off x="3019109" y="2807971"/>
            <a:ext cx="2021469" cy="11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4" name="Txt_f2"/>
          <p:cNvSpPr txBox="1">
            <a:spLocks noChangeArrowheads="1"/>
          </p:cNvSpPr>
          <p:nvPr/>
        </p:nvSpPr>
        <p:spPr bwMode="auto">
          <a:xfrm>
            <a:off x="2806356" y="2766716"/>
            <a:ext cx="1763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>
                <a:latin typeface="Arial" pitchFamily="34" charset="0"/>
                <a:cs typeface="Times New Roman" pitchFamily="18" charset="0"/>
              </a:rPr>
              <a:t> f</a:t>
            </a:r>
            <a:r>
              <a:rPr kumimoji="0" lang="pl-PL" altLang="pl-PL" sz="1400" b="1" i="1" baseline="-30000" dirty="0">
                <a:latin typeface="Arial" pitchFamily="34" charset="0"/>
                <a:cs typeface="Times New Roman" pitchFamily="18" charset="0"/>
              </a:rPr>
              <a:t>2</a:t>
            </a:r>
            <a:endParaRPr kumimoji="0" lang="pl-PL" altLang="pl-PL" sz="1800" dirty="0">
              <a:latin typeface="Arial" pitchFamily="34" charset="0"/>
            </a:endParaRPr>
          </a:p>
        </p:txBody>
      </p:sp>
      <p:sp>
        <p:nvSpPr>
          <p:cNvPr id="44184" name="Txt_PL_nowe"/>
          <p:cNvSpPr txBox="1">
            <a:spLocks noChangeArrowheads="1"/>
          </p:cNvSpPr>
          <p:nvPr/>
        </p:nvSpPr>
        <p:spPr bwMode="auto">
          <a:xfrm>
            <a:off x="6036919" y="1985665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 err="1">
                <a:latin typeface="Arial" pitchFamily="34" charset="0"/>
                <a:cs typeface="Times New Roman" pitchFamily="18" charset="0"/>
              </a:rPr>
              <a:t>P</a:t>
            </a:r>
            <a:r>
              <a:rPr kumimoji="0" lang="pl-PL" altLang="pl-PL" sz="1400" b="1" i="1" baseline="-30000" dirty="0" err="1">
                <a:latin typeface="Arial" pitchFamily="34" charset="0"/>
                <a:cs typeface="Times New Roman" pitchFamily="18" charset="0"/>
              </a:rPr>
              <a:t>L</a:t>
            </a:r>
            <a:r>
              <a:rPr kumimoji="0" lang="pl-PL" altLang="pl-PL" sz="1400" b="1" i="1" baseline="30000" dirty="0" err="1">
                <a:latin typeface="Arial" pitchFamily="34" charset="0"/>
                <a:cs typeface="Times New Roman" pitchFamily="18" charset="0"/>
              </a:rPr>
              <a:t>nowe</a:t>
            </a:r>
            <a:endParaRPr kumimoji="0" lang="pl-PL" altLang="pl-PL" sz="1800" dirty="0">
              <a:latin typeface="Arial" pitchFamily="34" charset="0"/>
            </a:endParaRPr>
          </a:p>
        </p:txBody>
      </p:sp>
      <p:cxnSp>
        <p:nvCxnSpPr>
          <p:cNvPr id="44185" name="PL_nowe"/>
          <p:cNvCxnSpPr>
            <a:cxnSpLocks noChangeShapeType="1"/>
          </p:cNvCxnSpPr>
          <p:nvPr/>
        </p:nvCxnSpPr>
        <p:spPr bwMode="auto">
          <a:xfrm flipV="1">
            <a:off x="4035081" y="1976140"/>
            <a:ext cx="2001838" cy="1722437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77" name="PL_2" hidden="1"/>
          <p:cNvCxnSpPr>
            <a:cxnSpLocks noChangeShapeType="1"/>
          </p:cNvCxnSpPr>
          <p:nvPr/>
        </p:nvCxnSpPr>
        <p:spPr bwMode="auto">
          <a:xfrm flipV="1">
            <a:off x="3106738" y="2052638"/>
            <a:ext cx="2001837" cy="172085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Pnkt_1"/>
          <p:cNvGrpSpPr/>
          <p:nvPr/>
        </p:nvGrpSpPr>
        <p:grpSpPr>
          <a:xfrm>
            <a:off x="4608169" y="2398415"/>
            <a:ext cx="84960" cy="230187"/>
            <a:chOff x="4002088" y="2462213"/>
            <a:chExt cx="84960" cy="230187"/>
          </a:xfrm>
        </p:grpSpPr>
        <p:sp>
          <p:nvSpPr>
            <p:cNvPr id="44183" name="Pnkt_1"/>
            <p:cNvSpPr>
              <a:spLocks noChangeArrowheads="1"/>
            </p:cNvSpPr>
            <p:nvPr/>
          </p:nvSpPr>
          <p:spPr bwMode="auto">
            <a:xfrm>
              <a:off x="4049713" y="2655888"/>
              <a:ext cx="36512" cy="365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44176" name="Txt_1"/>
            <p:cNvSpPr txBox="1">
              <a:spLocks noChangeArrowheads="1"/>
            </p:cNvSpPr>
            <p:nvPr/>
          </p:nvSpPr>
          <p:spPr bwMode="auto">
            <a:xfrm>
              <a:off x="4002088" y="246221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</p:grpSp>
      <p:sp>
        <p:nvSpPr>
          <p:cNvPr id="23576" name="Txt_f1"/>
          <p:cNvSpPr txBox="1">
            <a:spLocks noChangeArrowheads="1"/>
          </p:cNvSpPr>
          <p:nvPr/>
        </p:nvSpPr>
        <p:spPr bwMode="auto">
          <a:xfrm>
            <a:off x="2806356" y="2479377"/>
            <a:ext cx="176603" cy="2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>
                <a:latin typeface="Arial" pitchFamily="34" charset="0"/>
                <a:cs typeface="Times New Roman" pitchFamily="18" charset="0"/>
              </a:rPr>
              <a:t> f</a:t>
            </a:r>
            <a:r>
              <a:rPr kumimoji="0" lang="pl-PL" altLang="pl-PL" sz="1400" b="1" i="1" baseline="-30000" dirty="0">
                <a:latin typeface="Arial" pitchFamily="34" charset="0"/>
                <a:cs typeface="Times New Roman" pitchFamily="18" charset="0"/>
              </a:rPr>
              <a:t>1</a:t>
            </a:r>
            <a:endParaRPr kumimoji="0" lang="pl-PL" altLang="pl-PL" sz="1800" dirty="0">
              <a:latin typeface="Arial" pitchFamily="34" charset="0"/>
            </a:endParaRPr>
          </a:p>
        </p:txBody>
      </p:sp>
      <p:grpSp>
        <p:nvGrpSpPr>
          <p:cNvPr id="6" name="-&gt;P_1"/>
          <p:cNvGrpSpPr/>
          <p:nvPr/>
        </p:nvGrpSpPr>
        <p:grpSpPr>
          <a:xfrm>
            <a:off x="4568576" y="2615962"/>
            <a:ext cx="187403" cy="2087503"/>
            <a:chOff x="3962495" y="2679760"/>
            <a:chExt cx="187403" cy="2087503"/>
          </a:xfrm>
        </p:grpSpPr>
        <p:sp>
          <p:nvSpPr>
            <p:cNvPr id="23575" name="Text Box 139"/>
            <p:cNvSpPr txBox="1">
              <a:spLocks noChangeArrowheads="1"/>
            </p:cNvSpPr>
            <p:nvPr/>
          </p:nvSpPr>
          <p:spPr bwMode="auto">
            <a:xfrm>
              <a:off x="3962495" y="4552029"/>
              <a:ext cx="187403" cy="21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400" b="1" i="1" baseline="-30000" dirty="0"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cxnSp>
          <p:nvCxnSpPr>
            <p:cNvPr id="23578" name="AutoShape 136"/>
            <p:cNvCxnSpPr>
              <a:cxnSpLocks noChangeShapeType="1"/>
            </p:cNvCxnSpPr>
            <p:nvPr/>
          </p:nvCxnSpPr>
          <p:spPr bwMode="auto">
            <a:xfrm>
              <a:off x="4067949" y="2679760"/>
              <a:ext cx="635" cy="18653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577" name="-&gt;f1"/>
          <p:cNvCxnSpPr>
            <a:cxnSpLocks noChangeShapeType="1"/>
          </p:cNvCxnSpPr>
          <p:nvPr/>
        </p:nvCxnSpPr>
        <p:spPr bwMode="auto">
          <a:xfrm>
            <a:off x="3019169" y="2615883"/>
            <a:ext cx="1645332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173" name="Txt_PL"/>
          <p:cNvSpPr txBox="1">
            <a:spLocks noChangeArrowheads="1"/>
          </p:cNvSpPr>
          <p:nvPr/>
        </p:nvSpPr>
        <p:spPr bwMode="auto">
          <a:xfrm>
            <a:off x="4960594" y="1904702"/>
            <a:ext cx="1939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>
                <a:latin typeface="Arial" pitchFamily="34" charset="0"/>
                <a:cs typeface="Times New Roman" pitchFamily="18" charset="0"/>
              </a:rPr>
              <a:t>P</a:t>
            </a:r>
            <a:r>
              <a:rPr kumimoji="0" lang="pl-PL" altLang="pl-PL" sz="1400" b="1" i="1" baseline="-30000" dirty="0">
                <a:latin typeface="Arial" pitchFamily="34" charset="0"/>
                <a:cs typeface="Times New Roman" pitchFamily="18" charset="0"/>
              </a:rPr>
              <a:t>L</a:t>
            </a:r>
            <a:endParaRPr kumimoji="0" lang="pl-PL" altLang="pl-PL" sz="1800" dirty="0">
              <a:latin typeface="Arial" pitchFamily="34" charset="0"/>
            </a:endParaRPr>
          </a:p>
        </p:txBody>
      </p:sp>
      <p:cxnSp>
        <p:nvCxnSpPr>
          <p:cNvPr id="44174" name="PL"/>
          <p:cNvCxnSpPr>
            <a:cxnSpLocks noChangeShapeType="1"/>
          </p:cNvCxnSpPr>
          <p:nvPr/>
        </p:nvCxnSpPr>
        <p:spPr bwMode="auto">
          <a:xfrm flipV="1">
            <a:off x="3452469" y="1942802"/>
            <a:ext cx="2001837" cy="1722438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9" name="Txt_PG"/>
          <p:cNvSpPr txBox="1">
            <a:spLocks noChangeArrowheads="1"/>
          </p:cNvSpPr>
          <p:nvPr/>
        </p:nvSpPr>
        <p:spPr bwMode="auto">
          <a:xfrm>
            <a:off x="5583092" y="3147302"/>
            <a:ext cx="213448" cy="2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>
                <a:latin typeface="Arial" pitchFamily="34" charset="0"/>
                <a:cs typeface="Times New Roman" pitchFamily="18" charset="0"/>
              </a:rPr>
              <a:t>P</a:t>
            </a:r>
            <a:r>
              <a:rPr kumimoji="0" lang="pl-PL" altLang="pl-PL" sz="1400" b="1" i="1" baseline="-30000" dirty="0">
                <a:latin typeface="Arial" pitchFamily="34" charset="0"/>
                <a:cs typeface="Times New Roman" pitchFamily="18" charset="0"/>
              </a:rPr>
              <a:t>G</a:t>
            </a:r>
            <a:endParaRPr kumimoji="0" lang="pl-PL" altLang="pl-PL" sz="1800" dirty="0">
              <a:latin typeface="Arial" pitchFamily="34" charset="0"/>
            </a:endParaRPr>
          </a:p>
        </p:txBody>
      </p:sp>
      <p:cxnSp>
        <p:nvCxnSpPr>
          <p:cNvPr id="44172" name="PG"/>
          <p:cNvCxnSpPr>
            <a:cxnSpLocks noChangeShapeType="1"/>
          </p:cNvCxnSpPr>
          <p:nvPr/>
        </p:nvCxnSpPr>
        <p:spPr bwMode="auto">
          <a:xfrm>
            <a:off x="3739806" y="2109490"/>
            <a:ext cx="2292350" cy="123031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Wsp"/>
          <p:cNvGrpSpPr>
            <a:grpSpLocks/>
          </p:cNvGrpSpPr>
          <p:nvPr/>
        </p:nvGrpSpPr>
        <p:grpSpPr bwMode="auto">
          <a:xfrm>
            <a:off x="2879381" y="1833265"/>
            <a:ext cx="2941970" cy="2836545"/>
            <a:chOff x="2377" y="6769"/>
            <a:chExt cx="4634" cy="4467"/>
          </a:xfrm>
        </p:grpSpPr>
        <p:sp>
          <p:nvSpPr>
            <p:cNvPr id="23571" name="Text Box 159"/>
            <p:cNvSpPr txBox="1">
              <a:spLocks noChangeArrowheads="1"/>
            </p:cNvSpPr>
            <p:nvPr/>
          </p:nvSpPr>
          <p:spPr bwMode="auto">
            <a:xfrm>
              <a:off x="2377" y="6769"/>
              <a:ext cx="172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 f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sp>
          <p:nvSpPr>
            <p:cNvPr id="23572" name="Text Box 158"/>
            <p:cNvSpPr txBox="1">
              <a:spLocks noChangeArrowheads="1"/>
            </p:cNvSpPr>
            <p:nvPr/>
          </p:nvSpPr>
          <p:spPr bwMode="auto">
            <a:xfrm>
              <a:off x="6822" y="10897"/>
              <a:ext cx="18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 dirty="0">
                  <a:latin typeface="Arial" pitchFamily="34" charset="0"/>
                  <a:cs typeface="Times New Roman" pitchFamily="18" charset="0"/>
                </a:rPr>
                <a:t>P</a:t>
              </a:r>
              <a:endParaRPr kumimoji="0" lang="pl-PL" altLang="pl-PL" sz="1800" dirty="0">
                <a:latin typeface="Arial" pitchFamily="34" charset="0"/>
              </a:endParaRPr>
            </a:p>
          </p:txBody>
        </p:sp>
        <p:cxnSp>
          <p:nvCxnSpPr>
            <p:cNvPr id="23573" name="AutoShape 157"/>
            <p:cNvCxnSpPr>
              <a:cxnSpLocks noChangeShapeType="1"/>
            </p:cNvCxnSpPr>
            <p:nvPr/>
          </p:nvCxnSpPr>
          <p:spPr bwMode="auto">
            <a:xfrm flipV="1">
              <a:off x="2591" y="6882"/>
              <a:ext cx="12" cy="40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156"/>
            <p:cNvCxnSpPr>
              <a:cxnSpLocks noChangeShapeType="1"/>
            </p:cNvCxnSpPr>
            <p:nvPr/>
          </p:nvCxnSpPr>
          <p:spPr bwMode="auto">
            <a:xfrm>
              <a:off x="2603" y="10949"/>
              <a:ext cx="4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394321" y="430549"/>
            <a:ext cx="4355359" cy="26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5711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generatora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wydzielony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odbiór - symulacja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4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75" grpId="0" animBg="1"/>
      <p:bldP spid="44175" grpId="1" animBg="1"/>
      <p:bldP spid="23584" grpId="0"/>
      <p:bldP spid="44184" grpId="0"/>
      <p:bldP spid="23576" grpId="0"/>
      <p:bldP spid="44173" grpId="0"/>
      <p:bldP spid="44173" grpId="1"/>
      <p:bldP spid="44174" grpId="0" animBg="1"/>
      <p:bldP spid="23579" grpId="0"/>
      <p:bldP spid="44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189410" y="476706"/>
            <a:ext cx="27651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generator na sieć sztywną</a:t>
            </a:r>
          </a:p>
        </p:txBody>
      </p:sp>
      <p:sp>
        <p:nvSpPr>
          <p:cNvPr id="245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sp>
        <p:nvSpPr>
          <p:cNvPr id="24580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2400">
              <a:latin typeface="Times New Roman" pitchFamily="18" charset="0"/>
            </a:endParaRPr>
          </a:p>
        </p:txBody>
      </p:sp>
      <p:grpSp>
        <p:nvGrpSpPr>
          <p:cNvPr id="24581" name="Group 22"/>
          <p:cNvGrpSpPr>
            <a:grpSpLocks noChangeAspect="1"/>
          </p:cNvGrpSpPr>
          <p:nvPr/>
        </p:nvGrpSpPr>
        <p:grpSpPr bwMode="auto">
          <a:xfrm>
            <a:off x="2555854" y="1924050"/>
            <a:ext cx="2986109" cy="2357103"/>
            <a:chOff x="1743" y="7733"/>
            <a:chExt cx="4702" cy="3713"/>
          </a:xfrm>
        </p:grpSpPr>
        <p:sp>
          <p:nvSpPr>
            <p:cNvPr id="2458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038" y="7733"/>
              <a:ext cx="4407" cy="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83" name="Text Box 37"/>
            <p:cNvSpPr txBox="1">
              <a:spLocks noChangeArrowheads="1"/>
            </p:cNvSpPr>
            <p:nvPr/>
          </p:nvSpPr>
          <p:spPr bwMode="auto">
            <a:xfrm>
              <a:off x="3281" y="10897"/>
              <a:ext cx="67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b="1" i="1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800" b="1" i="1" baseline="-30000">
                  <a:latin typeface="Arial" pitchFamily="34" charset="0"/>
                  <a:cs typeface="Times New Roman" pitchFamily="18" charset="0"/>
                </a:rPr>
                <a:t>min</a:t>
              </a:r>
              <a:endParaRPr kumimoji="0" lang="pl-PL" altLang="pl-PL" sz="1800">
                <a:latin typeface="Arial" pitchFamily="34" charset="0"/>
              </a:endParaRPr>
            </a:p>
          </p:txBody>
        </p:sp>
        <p:grpSp>
          <p:nvGrpSpPr>
            <p:cNvPr id="24584" name="Group 32"/>
            <p:cNvGrpSpPr>
              <a:grpSpLocks/>
            </p:cNvGrpSpPr>
            <p:nvPr/>
          </p:nvGrpSpPr>
          <p:grpSpPr bwMode="auto">
            <a:xfrm>
              <a:off x="2241" y="7786"/>
              <a:ext cx="3768" cy="3660"/>
              <a:chOff x="2241" y="7786"/>
              <a:chExt cx="3768" cy="3660"/>
            </a:xfrm>
          </p:grpSpPr>
          <p:sp>
            <p:nvSpPr>
              <p:cNvPr id="24594" name="Text Box 36"/>
              <p:cNvSpPr txBox="1">
                <a:spLocks noChangeArrowheads="1"/>
              </p:cNvSpPr>
              <p:nvPr/>
            </p:nvSpPr>
            <p:spPr bwMode="auto">
              <a:xfrm>
                <a:off x="2241" y="7786"/>
                <a:ext cx="199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400" b="1" i="1">
                    <a:latin typeface="Arial" pitchFamily="34" charset="0"/>
                    <a:cs typeface="Times New Roman" pitchFamily="18" charset="0"/>
                  </a:rPr>
                  <a:t> </a:t>
                </a:r>
                <a:r>
                  <a:rPr kumimoji="0" lang="pl-PL" altLang="pl-PL" sz="1800" b="1" i="1">
                    <a:latin typeface="Arial" pitchFamily="34" charset="0"/>
                    <a:cs typeface="Times New Roman" pitchFamily="18" charset="0"/>
                  </a:rPr>
                  <a:t>f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sp>
            <p:nvSpPr>
              <p:cNvPr id="24595" name="Text Box 35"/>
              <p:cNvSpPr txBox="1">
                <a:spLocks noChangeArrowheads="1"/>
              </p:cNvSpPr>
              <p:nvPr/>
            </p:nvSpPr>
            <p:spPr bwMode="auto">
              <a:xfrm>
                <a:off x="5767" y="11010"/>
                <a:ext cx="242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800" b="1" i="1">
                    <a:latin typeface="Arial" pitchFamily="34" charset="0"/>
                    <a:cs typeface="Times New Roman" pitchFamily="18" charset="0"/>
                  </a:rPr>
                  <a:t>P</a:t>
                </a:r>
                <a:endParaRPr kumimoji="0" lang="pl-PL" altLang="pl-PL" sz="1800">
                  <a:latin typeface="Arial" pitchFamily="34" charset="0"/>
                </a:endParaRPr>
              </a:p>
            </p:txBody>
          </p:sp>
          <p:cxnSp>
            <p:nvCxnSpPr>
              <p:cNvPr id="24596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2591" y="7959"/>
                <a:ext cx="12" cy="2938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7" name="AutoShape 33"/>
              <p:cNvCxnSpPr>
                <a:cxnSpLocks noChangeShapeType="1"/>
              </p:cNvCxnSpPr>
              <p:nvPr/>
            </p:nvCxnSpPr>
            <p:spPr bwMode="auto">
              <a:xfrm>
                <a:off x="2603" y="10897"/>
                <a:ext cx="3277" cy="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4585" name="AutoShape 31"/>
            <p:cNvCxnSpPr>
              <a:cxnSpLocks noChangeShapeType="1"/>
            </p:cNvCxnSpPr>
            <p:nvPr/>
          </p:nvCxnSpPr>
          <p:spPr bwMode="auto">
            <a:xfrm>
              <a:off x="3394" y="8750"/>
              <a:ext cx="1808" cy="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AutoShape 30"/>
            <p:cNvCxnSpPr>
              <a:cxnSpLocks noChangeShapeType="1"/>
            </p:cNvCxnSpPr>
            <p:nvPr/>
          </p:nvCxnSpPr>
          <p:spPr bwMode="auto">
            <a:xfrm>
              <a:off x="3394" y="8750"/>
              <a:ext cx="1" cy="214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 Box 29"/>
            <p:cNvSpPr txBox="1">
              <a:spLocks noChangeArrowheads="1"/>
            </p:cNvSpPr>
            <p:nvPr/>
          </p:nvSpPr>
          <p:spPr bwMode="auto">
            <a:xfrm>
              <a:off x="1743" y="8630"/>
              <a:ext cx="737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400" b="1" i="1">
                  <a:latin typeface="Arial" pitchFamily="34" charset="0"/>
                  <a:cs typeface="Times New Roman" pitchFamily="18" charset="0"/>
                </a:rPr>
                <a:t> </a:t>
              </a:r>
              <a:r>
                <a:rPr kumimoji="0" lang="pl-PL" altLang="pl-PL" sz="1800" b="1" i="1" smtClean="0">
                  <a:latin typeface="Arial" pitchFamily="34" charset="0"/>
                  <a:cs typeface="Times New Roman" pitchFamily="18" charset="0"/>
                </a:rPr>
                <a:t>f</a:t>
              </a:r>
              <a:r>
                <a:rPr kumimoji="0" lang="pl-PL" altLang="pl-PL" sz="1800" b="1" i="1" baseline="-30000" smtClean="0">
                  <a:latin typeface="Arial" pitchFamily="34" charset="0"/>
                  <a:cs typeface="Times New Roman" pitchFamily="18" charset="0"/>
                </a:rPr>
                <a:t>sieci</a:t>
              </a:r>
              <a:endParaRPr kumimoji="0" lang="pl-PL" altLang="pl-PL" sz="1800">
                <a:latin typeface="Arial" pitchFamily="34" charset="0"/>
              </a:endParaRPr>
            </a:p>
          </p:txBody>
        </p:sp>
        <p:cxnSp>
          <p:nvCxnSpPr>
            <p:cNvPr id="24588" name="AutoShape 28"/>
            <p:cNvCxnSpPr>
              <a:cxnSpLocks noChangeShapeType="1"/>
            </p:cNvCxnSpPr>
            <p:nvPr/>
          </p:nvCxnSpPr>
          <p:spPr bwMode="auto">
            <a:xfrm flipH="1">
              <a:off x="2603" y="8750"/>
              <a:ext cx="791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9" name="Text Box 27"/>
            <p:cNvSpPr txBox="1">
              <a:spLocks noChangeArrowheads="1"/>
            </p:cNvSpPr>
            <p:nvPr/>
          </p:nvSpPr>
          <p:spPr bwMode="auto">
            <a:xfrm>
              <a:off x="4976" y="10897"/>
              <a:ext cx="71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b="1" i="1" smtClean="0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800" b="1" i="1" baseline="-30000" smtClean="0">
                  <a:latin typeface="Arial" pitchFamily="34" charset="0"/>
                  <a:cs typeface="Times New Roman" pitchFamily="18" charset="0"/>
                </a:rPr>
                <a:t>Max</a:t>
              </a:r>
              <a:endParaRPr kumimoji="0" lang="pl-PL" altLang="pl-PL" sz="1800">
                <a:latin typeface="Arial" pitchFamily="34" charset="0"/>
              </a:endParaRPr>
            </a:p>
          </p:txBody>
        </p:sp>
        <p:cxnSp>
          <p:nvCxnSpPr>
            <p:cNvPr id="24590" name="AutoShape 26"/>
            <p:cNvCxnSpPr>
              <a:cxnSpLocks noChangeShapeType="1"/>
            </p:cNvCxnSpPr>
            <p:nvPr/>
          </p:nvCxnSpPr>
          <p:spPr bwMode="auto">
            <a:xfrm>
              <a:off x="5201" y="8750"/>
              <a:ext cx="1" cy="214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1" name="Oval 25"/>
            <p:cNvSpPr>
              <a:spLocks noChangeArrowheads="1"/>
            </p:cNvSpPr>
            <p:nvPr/>
          </p:nvSpPr>
          <p:spPr bwMode="auto">
            <a:xfrm>
              <a:off x="4310" y="8717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4592" name="AutoShape 24"/>
            <p:cNvCxnSpPr>
              <a:cxnSpLocks noChangeShapeType="1"/>
            </p:cNvCxnSpPr>
            <p:nvPr/>
          </p:nvCxnSpPr>
          <p:spPr bwMode="auto">
            <a:xfrm>
              <a:off x="4337" y="8750"/>
              <a:ext cx="1" cy="214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3" name="Text Box 23"/>
            <p:cNvSpPr txBox="1">
              <a:spLocks noChangeArrowheads="1"/>
            </p:cNvSpPr>
            <p:nvPr/>
          </p:nvSpPr>
          <p:spPr bwMode="auto">
            <a:xfrm>
              <a:off x="4168" y="10890"/>
              <a:ext cx="39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800" b="1" i="1">
                  <a:latin typeface="Arial" pitchFamily="34" charset="0"/>
                  <a:cs typeface="Times New Roman" pitchFamily="18" charset="0"/>
                </a:rPr>
                <a:t>P</a:t>
              </a:r>
              <a:r>
                <a:rPr kumimoji="0" lang="pl-PL" altLang="pl-PL" sz="1800" b="1" i="1" baseline="-30000">
                  <a:latin typeface="Arial" pitchFamily="34" charset="0"/>
                  <a:cs typeface="Times New Roman" pitchFamily="18" charset="0"/>
                </a:rPr>
                <a:t>o</a:t>
              </a:r>
              <a:endParaRPr kumimoji="0" lang="pl-PL" altLang="pl-PL" sz="18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06" name="Strz_dP1_2"/>
          <p:cNvCxnSpPr>
            <a:cxnSpLocks noChangeShapeType="1"/>
          </p:cNvCxnSpPr>
          <p:nvPr/>
        </p:nvCxnSpPr>
        <p:spPr bwMode="auto">
          <a:xfrm>
            <a:off x="5703129" y="3645024"/>
            <a:ext cx="1004888" cy="0"/>
          </a:xfrm>
          <a:prstGeom prst="straightConnector1">
            <a:avLst/>
          </a:prstGeom>
          <a:noFill/>
          <a:ln w="15875">
            <a:solidFill>
              <a:srgbClr val="00B0F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7" name="--&gt;f1_P1_2"/>
          <p:cNvCxnSpPr>
            <a:cxnSpLocks noChangeShapeType="1"/>
          </p:cNvCxnSpPr>
          <p:nvPr/>
        </p:nvCxnSpPr>
        <p:spPr bwMode="auto">
          <a:xfrm>
            <a:off x="6708017" y="2771775"/>
            <a:ext cx="0" cy="1292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--&gt;f1_dP2_2"/>
          <p:cNvCxnSpPr>
            <a:cxnSpLocks noChangeShapeType="1"/>
          </p:cNvCxnSpPr>
          <p:nvPr/>
        </p:nvCxnSpPr>
        <p:spPr bwMode="auto">
          <a:xfrm>
            <a:off x="3319870" y="2780928"/>
            <a:ext cx="10800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--&gt;f1_dP1_2"/>
          <p:cNvCxnSpPr>
            <a:cxnSpLocks noChangeShapeType="1"/>
          </p:cNvCxnSpPr>
          <p:nvPr/>
        </p:nvCxnSpPr>
        <p:spPr bwMode="auto">
          <a:xfrm>
            <a:off x="4400110" y="2780928"/>
            <a:ext cx="23040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9" name="Chr_Pr_2"/>
          <p:cNvCxnSpPr>
            <a:cxnSpLocks noChangeShapeType="1"/>
          </p:cNvCxnSpPr>
          <p:nvPr/>
        </p:nvCxnSpPr>
        <p:spPr bwMode="auto">
          <a:xfrm>
            <a:off x="4412492" y="2270125"/>
            <a:ext cx="2582862" cy="5746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0" name="Strz_dP2"/>
          <p:cNvCxnSpPr>
            <a:cxnSpLocks noChangeShapeType="1"/>
          </p:cNvCxnSpPr>
          <p:nvPr/>
        </p:nvCxnSpPr>
        <p:spPr bwMode="auto">
          <a:xfrm>
            <a:off x="3334579" y="3716462"/>
            <a:ext cx="358775" cy="0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19" name="Txt_dP2"/>
          <p:cNvSpPr txBox="1">
            <a:spLocks noChangeArrowheads="1"/>
          </p:cNvSpPr>
          <p:nvPr/>
        </p:nvSpPr>
        <p:spPr bwMode="auto">
          <a:xfrm>
            <a:off x="3334579" y="3765736"/>
            <a:ext cx="3222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600" b="1" i="1">
                <a:latin typeface="Times New Roman" pitchFamily="18" charset="0"/>
                <a:cs typeface="Times New Roman" pitchFamily="18" charset="0"/>
              </a:rPr>
              <a:t>ΔP</a:t>
            </a:r>
            <a:r>
              <a:rPr kumimoji="0" lang="en-US" altLang="pl-PL" sz="1600" b="1" i="1" baseline="-3000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pl-PL" sz="1600">
              <a:latin typeface="Times New Roman" pitchFamily="18" charset="0"/>
            </a:endParaRPr>
          </a:p>
        </p:txBody>
      </p:sp>
      <p:cxnSp>
        <p:nvCxnSpPr>
          <p:cNvPr id="45120" name="Strz_dP1"/>
          <p:cNvCxnSpPr>
            <a:cxnSpLocks noChangeShapeType="1"/>
          </p:cNvCxnSpPr>
          <p:nvPr/>
        </p:nvCxnSpPr>
        <p:spPr bwMode="auto">
          <a:xfrm>
            <a:off x="5703129" y="3716462"/>
            <a:ext cx="574675" cy="0"/>
          </a:xfrm>
          <a:prstGeom prst="straightConnector1">
            <a:avLst/>
          </a:prstGeom>
          <a:noFill/>
          <a:ln w="15875">
            <a:solidFill>
              <a:srgbClr val="00B05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28" name="Txt_dP1"/>
          <p:cNvSpPr txBox="1">
            <a:spLocks noChangeArrowheads="1"/>
          </p:cNvSpPr>
          <p:nvPr/>
        </p:nvSpPr>
        <p:spPr bwMode="auto">
          <a:xfrm>
            <a:off x="5863467" y="3753036"/>
            <a:ext cx="3222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600" b="1" i="1">
                <a:latin typeface="Times New Roman" pitchFamily="18" charset="0"/>
                <a:cs typeface="Times New Roman" pitchFamily="18" charset="0"/>
              </a:rPr>
              <a:t>ΔP</a:t>
            </a:r>
            <a:r>
              <a:rPr kumimoji="0" lang="en-US" altLang="pl-PL" sz="1600" b="1" i="1" baseline="-3000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pl-PL" sz="1600">
              <a:latin typeface="Times New Roman" pitchFamily="18" charset="0"/>
            </a:endParaRPr>
          </a:p>
        </p:txBody>
      </p:sp>
      <p:cxnSp>
        <p:nvCxnSpPr>
          <p:cNvPr id="45121" name="--&gt;P2_1"/>
          <p:cNvCxnSpPr>
            <a:cxnSpLocks noChangeShapeType="1"/>
          </p:cNvCxnSpPr>
          <p:nvPr/>
        </p:nvCxnSpPr>
        <p:spPr bwMode="auto">
          <a:xfrm>
            <a:off x="3334579" y="2771775"/>
            <a:ext cx="1588" cy="1292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23" name="--&gt;P1_1"/>
          <p:cNvCxnSpPr>
            <a:cxnSpLocks noChangeShapeType="1"/>
          </p:cNvCxnSpPr>
          <p:nvPr/>
        </p:nvCxnSpPr>
        <p:spPr bwMode="auto">
          <a:xfrm>
            <a:off x="6272198" y="2771775"/>
            <a:ext cx="0" cy="12922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8" name="--&gt;f1_P2_1"/>
          <p:cNvCxnSpPr>
            <a:cxnSpLocks noChangeShapeType="1"/>
          </p:cNvCxnSpPr>
          <p:nvPr/>
        </p:nvCxnSpPr>
        <p:spPr bwMode="auto">
          <a:xfrm>
            <a:off x="3334579" y="2771775"/>
            <a:ext cx="10800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24" name="--&gt;f1_P1_1"/>
          <p:cNvCxnSpPr>
            <a:cxnSpLocks noChangeShapeType="1"/>
          </p:cNvCxnSpPr>
          <p:nvPr/>
        </p:nvCxnSpPr>
        <p:spPr bwMode="auto">
          <a:xfrm>
            <a:off x="4409093" y="2771775"/>
            <a:ext cx="18720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27" name="Txt_df"/>
          <p:cNvSpPr txBox="1">
            <a:spLocks noChangeArrowheads="1"/>
          </p:cNvSpPr>
          <p:nvPr/>
        </p:nvSpPr>
        <p:spPr bwMode="auto">
          <a:xfrm>
            <a:off x="4075954" y="2611651"/>
            <a:ext cx="1346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100" b="1" i="1" dirty="0" err="1">
                <a:latin typeface="Times New Roman" pitchFamily="18" charset="0"/>
                <a:cs typeface="Times New Roman" pitchFamily="18" charset="0"/>
              </a:rPr>
              <a:t>Δf</a:t>
            </a:r>
            <a:endParaRPr kumimoji="0" lang="en-US" altLang="pl-PL" sz="1800" dirty="0">
              <a:latin typeface="Times New Roman" pitchFamily="18" charset="0"/>
            </a:endParaRPr>
          </a:p>
        </p:txBody>
      </p:sp>
      <p:sp>
        <p:nvSpPr>
          <p:cNvPr id="45126" name="Txt_f1"/>
          <p:cNvSpPr txBox="1">
            <a:spLocks noChangeArrowheads="1"/>
          </p:cNvSpPr>
          <p:nvPr/>
        </p:nvSpPr>
        <p:spPr bwMode="auto">
          <a:xfrm>
            <a:off x="4196592" y="2744788"/>
            <a:ext cx="206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en-US" altLang="pl-PL" sz="1400" b="1" i="1" baseline="-3000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pl-PL" sz="2400">
              <a:latin typeface="Times New Roman" pitchFamily="18" charset="0"/>
            </a:endParaRPr>
          </a:p>
        </p:txBody>
      </p:sp>
      <p:cxnSp>
        <p:nvCxnSpPr>
          <p:cNvPr id="45111" name="Strz_df"/>
          <p:cNvCxnSpPr>
            <a:cxnSpLocks noChangeShapeType="1"/>
          </p:cNvCxnSpPr>
          <p:nvPr/>
        </p:nvCxnSpPr>
        <p:spPr bwMode="auto">
          <a:xfrm>
            <a:off x="4255974" y="2602620"/>
            <a:ext cx="0" cy="214312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Txt_P2_0"/>
          <p:cNvSpPr txBox="1">
            <a:spLocks noChangeArrowheads="1"/>
          </p:cNvSpPr>
          <p:nvPr/>
        </p:nvSpPr>
        <p:spPr bwMode="auto">
          <a:xfrm>
            <a:off x="3621917" y="4064227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6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pl-PL" sz="1600" b="1" i="1" baseline="-30000">
                <a:latin typeface="Times New Roman" pitchFamily="18" charset="0"/>
                <a:cs typeface="Times New Roman" pitchFamily="18" charset="0"/>
              </a:rPr>
              <a:t>2o</a:t>
            </a:r>
            <a:endParaRPr kumimoji="0" lang="en-US" altLang="pl-PL" sz="1600">
              <a:latin typeface="Times New Roman" pitchFamily="18" charset="0"/>
            </a:endParaRPr>
          </a:p>
        </p:txBody>
      </p:sp>
      <p:cxnSp>
        <p:nvCxnSpPr>
          <p:cNvPr id="25631" name="--&gt;P2_0"/>
          <p:cNvCxnSpPr>
            <a:cxnSpLocks noChangeShapeType="1"/>
          </p:cNvCxnSpPr>
          <p:nvPr/>
        </p:nvCxnSpPr>
        <p:spPr bwMode="auto">
          <a:xfrm>
            <a:off x="3751283" y="2565076"/>
            <a:ext cx="635" cy="15120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8" name="Txt_P1_0"/>
          <p:cNvSpPr txBox="1">
            <a:spLocks noChangeArrowheads="1"/>
          </p:cNvSpPr>
          <p:nvPr/>
        </p:nvSpPr>
        <p:spPr bwMode="auto">
          <a:xfrm>
            <a:off x="5631335" y="4064227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6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pl-PL" sz="1600" b="1" i="1" baseline="-30000">
                <a:latin typeface="Times New Roman" pitchFamily="18" charset="0"/>
                <a:cs typeface="Times New Roman" pitchFamily="18" charset="0"/>
              </a:rPr>
              <a:t>1o</a:t>
            </a:r>
            <a:endParaRPr kumimoji="0" lang="en-US" altLang="pl-PL" sz="1600">
              <a:latin typeface="Times New Roman" pitchFamily="18" charset="0"/>
            </a:endParaRPr>
          </a:p>
        </p:txBody>
      </p:sp>
      <p:cxnSp>
        <p:nvCxnSpPr>
          <p:cNvPr id="25630" name="--&gt;P1_0"/>
          <p:cNvCxnSpPr>
            <a:cxnSpLocks noChangeShapeType="1"/>
          </p:cNvCxnSpPr>
          <p:nvPr/>
        </p:nvCxnSpPr>
        <p:spPr bwMode="auto">
          <a:xfrm>
            <a:off x="5702465" y="2556896"/>
            <a:ext cx="635" cy="150733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--&gt;fo_P2_0"/>
          <p:cNvCxnSpPr>
            <a:cxnSpLocks noChangeShapeType="1"/>
          </p:cNvCxnSpPr>
          <p:nvPr/>
        </p:nvCxnSpPr>
        <p:spPr bwMode="auto">
          <a:xfrm>
            <a:off x="3715914" y="2564904"/>
            <a:ext cx="684000" cy="63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--&gt;fo_P1_0"/>
          <p:cNvCxnSpPr>
            <a:cxnSpLocks noChangeShapeType="1"/>
          </p:cNvCxnSpPr>
          <p:nvPr/>
        </p:nvCxnSpPr>
        <p:spPr bwMode="auto">
          <a:xfrm>
            <a:off x="4399990" y="2564904"/>
            <a:ext cx="1296000" cy="63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7" name="Txt_fo"/>
          <p:cNvSpPr txBox="1">
            <a:spLocks noChangeArrowheads="1"/>
          </p:cNvSpPr>
          <p:nvPr/>
        </p:nvSpPr>
        <p:spPr bwMode="auto">
          <a:xfrm>
            <a:off x="4196037" y="2341563"/>
            <a:ext cx="229902" cy="2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pl-PL" sz="1400" b="1" i="1"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en-US" altLang="pl-PL" sz="1400" b="1" i="1" baseline="-30000"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altLang="pl-PL" sz="2400">
              <a:latin typeface="Times New Roman" pitchFamily="18" charset="0"/>
            </a:endParaRPr>
          </a:p>
        </p:txBody>
      </p:sp>
      <p:cxnSp>
        <p:nvCxnSpPr>
          <p:cNvPr id="45122" name="Chr_L"/>
          <p:cNvCxnSpPr>
            <a:cxnSpLocks noChangeShapeType="1"/>
          </p:cNvCxnSpPr>
          <p:nvPr/>
        </p:nvCxnSpPr>
        <p:spPr bwMode="auto">
          <a:xfrm flipV="1">
            <a:off x="2455774" y="2171638"/>
            <a:ext cx="1938338" cy="1149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25" name="Chr_P"/>
          <p:cNvCxnSpPr>
            <a:cxnSpLocks noChangeShapeType="1"/>
          </p:cNvCxnSpPr>
          <p:nvPr/>
        </p:nvCxnSpPr>
        <p:spPr bwMode="auto">
          <a:xfrm>
            <a:off x="4399990" y="2054225"/>
            <a:ext cx="2439988" cy="9334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Wsp"/>
          <p:cNvGrpSpPr>
            <a:grpSpLocks/>
          </p:cNvGrpSpPr>
          <p:nvPr/>
        </p:nvGrpSpPr>
        <p:grpSpPr bwMode="auto">
          <a:xfrm>
            <a:off x="2250317" y="1695449"/>
            <a:ext cx="4818379" cy="2615580"/>
            <a:chOff x="-801" y="7168"/>
            <a:chExt cx="7589" cy="4117"/>
          </a:xfrm>
        </p:grpSpPr>
        <p:sp>
          <p:nvSpPr>
            <p:cNvPr id="25621" name="Text Box 49"/>
            <p:cNvSpPr txBox="1">
              <a:spLocks noChangeArrowheads="1"/>
            </p:cNvSpPr>
            <p:nvPr/>
          </p:nvSpPr>
          <p:spPr bwMode="auto">
            <a:xfrm>
              <a:off x="2250" y="7168"/>
              <a:ext cx="32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  <p:sp>
          <p:nvSpPr>
            <p:cNvPr id="25622" name="Text Box 48"/>
            <p:cNvSpPr txBox="1">
              <a:spLocks noChangeArrowheads="1"/>
            </p:cNvSpPr>
            <p:nvPr/>
          </p:nvSpPr>
          <p:spPr bwMode="auto">
            <a:xfrm>
              <a:off x="6483" y="10897"/>
              <a:ext cx="30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6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600" b="1" i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altLang="pl-PL" sz="1600">
                <a:latin typeface="Times New Roman" pitchFamily="18" charset="0"/>
              </a:endParaRPr>
            </a:p>
          </p:txBody>
        </p:sp>
        <p:cxnSp>
          <p:nvCxnSpPr>
            <p:cNvPr id="25623" name="AutoShape 47"/>
            <p:cNvCxnSpPr>
              <a:cxnSpLocks noChangeShapeType="1"/>
            </p:cNvCxnSpPr>
            <p:nvPr/>
          </p:nvCxnSpPr>
          <p:spPr bwMode="auto">
            <a:xfrm flipH="1" flipV="1">
              <a:off x="2589" y="7281"/>
              <a:ext cx="2" cy="36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46"/>
            <p:cNvCxnSpPr>
              <a:cxnSpLocks noChangeShapeType="1"/>
            </p:cNvCxnSpPr>
            <p:nvPr/>
          </p:nvCxnSpPr>
          <p:spPr bwMode="auto">
            <a:xfrm>
              <a:off x="2603" y="10897"/>
              <a:ext cx="4068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45"/>
            <p:cNvCxnSpPr>
              <a:cxnSpLocks noChangeShapeType="1"/>
            </p:cNvCxnSpPr>
            <p:nvPr/>
          </p:nvCxnSpPr>
          <p:spPr bwMode="auto">
            <a:xfrm flipH="1" flipV="1">
              <a:off x="-801" y="10883"/>
              <a:ext cx="3404" cy="1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6" name="Text Box 44"/>
            <p:cNvSpPr txBox="1">
              <a:spLocks noChangeArrowheads="1"/>
            </p:cNvSpPr>
            <p:nvPr/>
          </p:nvSpPr>
          <p:spPr bwMode="auto">
            <a:xfrm>
              <a:off x="-801" y="10897"/>
              <a:ext cx="265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pl-PL" sz="1400" b="1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altLang="pl-PL" sz="1400" b="1" i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altLang="pl-PL" sz="2400">
                <a:latin typeface="Times New Roman" pitchFamily="18" charset="0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596259" y="476706"/>
            <a:ext cx="59514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0" rIns="7200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Rozdział mocy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odwrotnie proporcjonalny do </a:t>
            </a:r>
            <a:r>
              <a:rPr kumimoji="1" lang="pl-PL" sz="14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statyzmów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regulatorów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9" grpId="0"/>
      <p:bldP spid="45128" grpId="0"/>
      <p:bldP spid="45127" grpId="0"/>
      <p:bldP spid="45127" grpId="1"/>
      <p:bldP spid="45126" grpId="0"/>
      <p:bldP spid="25632" grpId="0"/>
      <p:bldP spid="25628" grpId="0"/>
      <p:bldP spid="25627" grpId="0"/>
      <p:bldP spid="45122" grpId="0" animBg="1"/>
      <p:bldP spid="45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29156" y="232147"/>
            <a:ext cx="3724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0" rIns="7200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Testy zmiany obciążenia systemu Centrel 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/>
          <a:stretch>
            <a:fillRect/>
          </a:stretch>
        </p:blipFill>
        <p:spPr>
          <a:xfrm>
            <a:off x="1824037" y="1153400"/>
            <a:ext cx="5495925" cy="4019550"/>
          </a:xfrm>
          <a:prstGeom prst="rect">
            <a:avLst/>
          </a:prstGeom>
        </p:spPr>
      </p:pic>
      <p:sp>
        <p:nvSpPr>
          <p:cNvPr id="4" name="Txt_2"/>
          <p:cNvSpPr>
            <a:spLocks noChangeArrowheads="1"/>
          </p:cNvSpPr>
          <p:nvPr/>
        </p:nvSpPr>
        <p:spPr bwMode="auto">
          <a:xfrm>
            <a:off x="1360716" y="814449"/>
            <a:ext cx="5567101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None/>
            </a:pPr>
            <a:r>
              <a:rPr lang="pl-PL" sz="1200" smtClean="0"/>
              <a:t>Ubytek </a:t>
            </a:r>
            <a:r>
              <a:rPr lang="pl-PL" sz="1200"/>
              <a:t>mocy rzędu 1 GW (wyłączenie </a:t>
            </a:r>
            <a:r>
              <a:rPr lang="pl-PL" sz="1200" smtClean="0"/>
              <a:t>bloku w </a:t>
            </a:r>
            <a:r>
              <a:rPr lang="pl-PL" sz="1200"/>
              <a:t>Temelinie w Czechach) </a:t>
            </a:r>
            <a:endParaRPr lang="pl-PL" sz="1200" smtClean="0"/>
          </a:p>
          <a:p>
            <a:pPr>
              <a:buNone/>
            </a:pPr>
            <a:r>
              <a:rPr lang="pl-PL" sz="1200" smtClean="0"/>
              <a:t>spowodował </a:t>
            </a:r>
            <a:r>
              <a:rPr lang="pl-PL" sz="1200"/>
              <a:t>spadek częstotliwości o ok. 55 mHz z średnią </a:t>
            </a:r>
            <a:r>
              <a:rPr lang="pl-PL" sz="1200" smtClean="0"/>
              <a:t>szybkością  2,4 </a:t>
            </a:r>
            <a:r>
              <a:rPr lang="pl-PL" sz="1200"/>
              <a:t>mHz/s </a:t>
            </a:r>
            <a:endParaRPr kumimoji="0" lang="pl-PL" altLang="pl-PL" sz="12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140674"/>
                  </p:ext>
                </p:extLst>
              </p:nvPr>
            </p:nvGraphicFramePr>
            <p:xfrm>
              <a:off x="2532474" y="1406024"/>
              <a:ext cx="4610735" cy="3090672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768350"/>
                    <a:gridCol w="768350"/>
                    <a:gridCol w="768350"/>
                    <a:gridCol w="768985"/>
                    <a:gridCol w="768350"/>
                    <a:gridCol w="76835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Moc Wył.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ΣP(t</a:t>
                          </a:r>
                          <a:r>
                            <a:rPr lang="pl-PL" sz="1200" baseline="-25000">
                              <a:effectLst/>
                            </a:rPr>
                            <a:t>0</a:t>
                          </a:r>
                          <a:r>
                            <a:rPr lang="pl-PL" sz="1200">
                              <a:effectLst/>
                            </a:rPr>
                            <a:t>)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Δf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200">
                                        <a:effectLst/>
                                        <a:latin typeface="Cambria Math"/>
                                      </a:rPr>
                                      <m:t>𝑑𝑓</m:t>
                                    </m:r>
                                  </m:num>
                                  <m:den>
                                    <m:r>
                                      <a:rPr lang="pl-PL" sz="1200">
                                        <a:effectLst/>
                                        <a:latin typeface="Cambria Math"/>
                                      </a:rPr>
                                      <m:t>𝑑𝑡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K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T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MW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MW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 err="1">
                              <a:effectLst/>
                            </a:rPr>
                            <a:t>mHz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 err="1">
                              <a:effectLst/>
                            </a:rPr>
                            <a:t>mHz</a:t>
                          </a:r>
                          <a:r>
                            <a:rPr lang="pl-PL" sz="1000" dirty="0">
                              <a:effectLst/>
                            </a:rPr>
                            <a:t>/s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MW/Hz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s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278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41701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44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32,6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8591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12,6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-257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41492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-21,2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12238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12,9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40819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20,0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9750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20,9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40819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31,6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13690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13,5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-406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38682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-26,6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9902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16,8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39052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-30,0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8864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14,3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-373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41479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-28,1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8881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14,3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-478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41135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-52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-43,1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9192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11,9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41149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26,9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8565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15,8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-273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38287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-27,8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8806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11,1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941996"/>
                  </p:ext>
                </p:extLst>
              </p:nvPr>
            </p:nvGraphicFramePr>
            <p:xfrm>
              <a:off x="2532474" y="1406024"/>
              <a:ext cx="4610735" cy="280384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768350"/>
                    <a:gridCol w="768350"/>
                    <a:gridCol w="768350"/>
                    <a:gridCol w="768985"/>
                    <a:gridCol w="768350"/>
                    <a:gridCol w="768350"/>
                  </a:tblGrid>
                  <a:tr h="4519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Moc Wył.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ΣP(t</a:t>
                          </a:r>
                          <a:r>
                            <a:rPr lang="pl-PL" sz="1200" baseline="-25000">
                              <a:effectLst/>
                            </a:rPr>
                            <a:t>0</a:t>
                          </a:r>
                          <a:r>
                            <a:rPr lang="pl-PL" sz="1200">
                              <a:effectLst/>
                            </a:rPr>
                            <a:t>)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Δf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97638" t="-5405" r="-198425" b="-5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K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T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MW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MW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 err="1">
                              <a:effectLst/>
                            </a:rPr>
                            <a:t>mHz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 err="1">
                              <a:effectLst/>
                            </a:rPr>
                            <a:t>mHz</a:t>
                          </a:r>
                          <a:r>
                            <a:rPr lang="pl-PL" sz="1000" dirty="0">
                              <a:effectLst/>
                            </a:rPr>
                            <a:t>/s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MW/Hz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</a:rPr>
                            <a:t>s</a:t>
                          </a:r>
                          <a:endParaRPr lang="pl-PL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278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41701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44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32,6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8591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12,6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-257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41492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-21,2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12238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12,9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40819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20,0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9750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20,9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40819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31,6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13690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13,5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-406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38682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-26,6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9902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16,8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-390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39052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-30,0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8864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14,3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-373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41479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-28,1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8881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14,3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-478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41135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-52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-43,1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9192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11,9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394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41149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46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26,9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8565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15,8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-273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38287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-31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-27,8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>
                              <a:effectLst/>
                            </a:rPr>
                            <a:t>8806</a:t>
                          </a:r>
                          <a:endParaRPr lang="pl-PL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dirty="0">
                              <a:effectLst/>
                            </a:rPr>
                            <a:t>11,1</a:t>
                          </a:r>
                          <a:endParaRPr lang="pl-PL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ytuł"/>
          <p:cNvSpPr txBox="1">
            <a:spLocks noChangeArrowheads="1"/>
          </p:cNvSpPr>
          <p:nvPr/>
        </p:nvSpPr>
        <p:spPr bwMode="auto">
          <a:xfrm>
            <a:off x="2929156" y="455440"/>
            <a:ext cx="3724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0" rIns="7200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Testy zmiany obciążenia systemu </a:t>
            </a:r>
            <a:r>
              <a:rPr kumimoji="1" lang="pl-PL" sz="14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Centrel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323788" y="285312"/>
            <a:ext cx="40555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Ogólny schemat regulacji mocy i częstotliwości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chRegCzestotl"/>
          <p:cNvGrpSpPr/>
          <p:nvPr/>
        </p:nvGrpSpPr>
        <p:grpSpPr>
          <a:xfrm>
            <a:off x="1831009" y="1300118"/>
            <a:ext cx="5567045" cy="3513455"/>
            <a:chOff x="0" y="0"/>
            <a:chExt cx="5567211" cy="3513538"/>
          </a:xfrm>
        </p:grpSpPr>
        <p:grpSp>
          <p:nvGrpSpPr>
            <p:cNvPr id="9" name="RegCzasu"/>
            <p:cNvGrpSpPr/>
            <p:nvPr/>
          </p:nvGrpSpPr>
          <p:grpSpPr>
            <a:xfrm>
              <a:off x="357809" y="0"/>
              <a:ext cx="5209402" cy="3513538"/>
              <a:chOff x="0" y="0"/>
              <a:chExt cx="5209402" cy="3513538"/>
            </a:xfrm>
          </p:grpSpPr>
          <p:grpSp>
            <p:nvGrpSpPr>
              <p:cNvPr id="52" name="Częstotliwość"/>
              <p:cNvGrpSpPr/>
              <p:nvPr/>
            </p:nvGrpSpPr>
            <p:grpSpPr>
              <a:xfrm>
                <a:off x="4309607" y="2973788"/>
                <a:ext cx="899795" cy="539750"/>
                <a:chOff x="0" y="0"/>
                <a:chExt cx="899999" cy="540000"/>
              </a:xfrm>
            </p:grpSpPr>
            <p:sp>
              <p:nvSpPr>
                <p:cNvPr id="60" name="Prostokąt zaokrąglony 59"/>
                <p:cNvSpPr/>
                <p:nvPr/>
              </p:nvSpPr>
              <p:spPr bwMode="auto">
                <a:xfrm>
                  <a:off x="0" y="0"/>
                  <a:ext cx="899999" cy="54000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61" name="RegCzas"/>
                <p:cNvSpPr>
                  <a:spLocks noChangeArrowheads="1"/>
                </p:cNvSpPr>
                <p:nvPr/>
              </p:nvSpPr>
              <p:spPr bwMode="auto">
                <a:xfrm>
                  <a:off x="34298" y="70518"/>
                  <a:ext cx="812110" cy="36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>
                  <a:no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70C0"/>
                      </a:solidFill>
                      <a:effectLst/>
                      <a:latin typeface="Times New Roman"/>
                      <a:ea typeface="Times New Roman"/>
                    </a:rPr>
                    <a:t>Regulacja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70C0"/>
                      </a:solidFill>
                      <a:effectLst/>
                      <a:latin typeface="Times New Roman"/>
                      <a:ea typeface="Times New Roman"/>
                    </a:rPr>
                    <a:t>Czasu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53" name="Łącznik prostoliniowy 52"/>
              <p:cNvCxnSpPr/>
              <p:nvPr/>
            </p:nvCxnSpPr>
            <p:spPr bwMode="auto">
              <a:xfrm>
                <a:off x="135172" y="7951"/>
                <a:ext cx="4608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Łącznik prostoliniowy 53"/>
              <p:cNvCxnSpPr/>
              <p:nvPr/>
            </p:nvCxnSpPr>
            <p:spPr bwMode="auto">
              <a:xfrm>
                <a:off x="4746929" y="0"/>
                <a:ext cx="3600" cy="2970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Łącznik prostoliniowy 54"/>
              <p:cNvCxnSpPr/>
              <p:nvPr/>
            </p:nvCxnSpPr>
            <p:spPr bwMode="auto">
              <a:xfrm flipH="1">
                <a:off x="143123" y="15903"/>
                <a:ext cx="0" cy="17970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6" name="Łącznik prostoliniowy 55"/>
              <p:cNvCxnSpPr/>
              <p:nvPr/>
            </p:nvCxnSpPr>
            <p:spPr bwMode="auto">
              <a:xfrm>
                <a:off x="0" y="3220278"/>
                <a:ext cx="4320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Łącznik prostoliniowy 56"/>
              <p:cNvCxnSpPr/>
              <p:nvPr/>
            </p:nvCxnSpPr>
            <p:spPr bwMode="auto">
              <a:xfrm flipH="1">
                <a:off x="0" y="731520"/>
                <a:ext cx="0" cy="2484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8" name="TxtOdbZnam"/>
              <p:cNvSpPr>
                <a:spLocks noChangeArrowheads="1"/>
              </p:cNvSpPr>
              <p:nvPr/>
            </p:nvSpPr>
            <p:spPr bwMode="auto">
              <a:xfrm>
                <a:off x="2242112" y="7951"/>
                <a:ext cx="66889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odbudowa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znamionowej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TxtAktCzas"/>
              <p:cNvSpPr>
                <a:spLocks noChangeArrowheads="1"/>
              </p:cNvSpPr>
              <p:nvPr/>
            </p:nvSpPr>
            <p:spPr bwMode="auto">
              <a:xfrm>
                <a:off x="1303914" y="2973648"/>
                <a:ext cx="98893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aktywacja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w dłuższym czasie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" name="RegTrójna"/>
            <p:cNvGrpSpPr/>
            <p:nvPr/>
          </p:nvGrpSpPr>
          <p:grpSpPr>
            <a:xfrm>
              <a:off x="2210463" y="667878"/>
              <a:ext cx="2315127" cy="2233410"/>
              <a:chOff x="0" y="-32"/>
              <a:chExt cx="2315127" cy="2233410"/>
            </a:xfrm>
          </p:grpSpPr>
          <p:sp>
            <p:nvSpPr>
              <p:cNvPr id="40" name="CzęstSyst"/>
              <p:cNvSpPr>
                <a:spLocks noChangeArrowheads="1"/>
              </p:cNvSpPr>
              <p:nvPr/>
            </p:nvSpPr>
            <p:spPr bwMode="auto">
              <a:xfrm>
                <a:off x="1208111" y="1176661"/>
                <a:ext cx="61555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uwolnienie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rezerw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1" name="Częstotliwość"/>
              <p:cNvGrpSpPr/>
              <p:nvPr/>
            </p:nvGrpSpPr>
            <p:grpSpPr>
              <a:xfrm>
                <a:off x="1415332" y="1693628"/>
                <a:ext cx="899795" cy="539750"/>
                <a:chOff x="0" y="0"/>
                <a:chExt cx="900000" cy="540000"/>
              </a:xfrm>
            </p:grpSpPr>
            <p:sp>
              <p:nvSpPr>
                <p:cNvPr id="50" name="Prostokąt zaokrąglony 49"/>
                <p:cNvSpPr/>
                <p:nvPr/>
              </p:nvSpPr>
              <p:spPr bwMode="auto">
                <a:xfrm>
                  <a:off x="0" y="0"/>
                  <a:ext cx="900000" cy="54000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CzęstSyst"/>
                <p:cNvSpPr>
                  <a:spLocks noChangeArrowheads="1"/>
                </p:cNvSpPr>
                <p:nvPr/>
              </p:nvSpPr>
              <p:spPr bwMode="auto">
                <a:xfrm>
                  <a:off x="34298" y="70518"/>
                  <a:ext cx="812110" cy="36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>
                  <a:no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Regulacja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Trójna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42" name="Łącznik prostoliniowy 41"/>
              <p:cNvCxnSpPr/>
              <p:nvPr/>
            </p:nvCxnSpPr>
            <p:spPr bwMode="auto">
              <a:xfrm>
                <a:off x="787179" y="1470991"/>
                <a:ext cx="0" cy="450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43" name="Łącznik prostoliniowy 42"/>
              <p:cNvCxnSpPr/>
              <p:nvPr/>
            </p:nvCxnSpPr>
            <p:spPr bwMode="auto">
              <a:xfrm>
                <a:off x="795130" y="1924215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44" name="CzęstSyst"/>
              <p:cNvSpPr>
                <a:spLocks noChangeArrowheads="1"/>
              </p:cNvSpPr>
              <p:nvPr/>
            </p:nvSpPr>
            <p:spPr bwMode="auto">
              <a:xfrm>
                <a:off x="787001" y="1963848"/>
                <a:ext cx="562219" cy="110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przejęcie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5" name="Łącznik prostoliniowy 44"/>
              <p:cNvCxnSpPr/>
              <p:nvPr/>
            </p:nvCxnSpPr>
            <p:spPr bwMode="auto">
              <a:xfrm flipH="1">
                <a:off x="1844702" y="1160890"/>
                <a:ext cx="0" cy="540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46" name="Łącznik prostoliniowy 45"/>
              <p:cNvCxnSpPr/>
              <p:nvPr/>
            </p:nvCxnSpPr>
            <p:spPr bwMode="auto">
              <a:xfrm>
                <a:off x="1232452" y="1160890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</p:spPr>
          </p:cxnSp>
          <p:cxnSp>
            <p:nvCxnSpPr>
              <p:cNvPr id="47" name="Łącznik prostoliniowy 46"/>
              <p:cNvCxnSpPr/>
              <p:nvPr/>
            </p:nvCxnSpPr>
            <p:spPr bwMode="auto">
              <a:xfrm flipH="1">
                <a:off x="1948069" y="333954"/>
                <a:ext cx="0" cy="136779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48" name="Łącznik prostoliniowy 47"/>
              <p:cNvCxnSpPr/>
              <p:nvPr/>
            </p:nvCxnSpPr>
            <p:spPr bwMode="auto">
              <a:xfrm flipV="1">
                <a:off x="0" y="333954"/>
                <a:ext cx="1944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</p:spPr>
          </p:cxnSp>
          <p:sp>
            <p:nvSpPr>
              <p:cNvPr id="49" name="CzęstSyst"/>
              <p:cNvSpPr>
                <a:spLocks noChangeArrowheads="1"/>
              </p:cNvSpPr>
              <p:nvPr/>
            </p:nvSpPr>
            <p:spPr bwMode="auto">
              <a:xfrm>
                <a:off x="969869" y="-32"/>
                <a:ext cx="775579" cy="311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uwolnienie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rezerw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po wyłączeniu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" name="RegWtórna"/>
            <p:cNvGrpSpPr/>
            <p:nvPr/>
          </p:nvGrpSpPr>
          <p:grpSpPr>
            <a:xfrm>
              <a:off x="445273" y="349858"/>
              <a:ext cx="2990988" cy="1796056"/>
              <a:chOff x="-23854" y="-15902"/>
              <a:chExt cx="2990988" cy="1796056"/>
            </a:xfrm>
          </p:grpSpPr>
          <p:cxnSp>
            <p:nvCxnSpPr>
              <p:cNvPr id="27" name="Łącznik prostoliniowy 26"/>
              <p:cNvCxnSpPr/>
              <p:nvPr/>
            </p:nvCxnSpPr>
            <p:spPr bwMode="auto">
              <a:xfrm flipH="1">
                <a:off x="2456953" y="739471"/>
                <a:ext cx="0" cy="504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grpSp>
            <p:nvGrpSpPr>
              <p:cNvPr id="28" name="RegWtór"/>
              <p:cNvGrpSpPr/>
              <p:nvPr/>
            </p:nvGrpSpPr>
            <p:grpSpPr>
              <a:xfrm>
                <a:off x="2067339" y="1240404"/>
                <a:ext cx="899795" cy="539750"/>
                <a:chOff x="0" y="0"/>
                <a:chExt cx="900000" cy="540000"/>
              </a:xfrm>
            </p:grpSpPr>
            <p:sp>
              <p:nvSpPr>
                <p:cNvPr id="38" name="Prostokąt zaokrąglony 37"/>
                <p:cNvSpPr/>
                <p:nvPr/>
              </p:nvSpPr>
              <p:spPr bwMode="auto">
                <a:xfrm>
                  <a:off x="0" y="0"/>
                  <a:ext cx="900000" cy="54000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TxtRegWtór"/>
                <p:cNvSpPr>
                  <a:spLocks noChangeArrowheads="1"/>
                </p:cNvSpPr>
                <p:nvPr/>
              </p:nvSpPr>
              <p:spPr bwMode="auto">
                <a:xfrm>
                  <a:off x="43985" y="48681"/>
                  <a:ext cx="812110" cy="36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>
                  <a:no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Regulacja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Wtórna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29" name="Łącznik prostoliniowy 28"/>
              <p:cNvCxnSpPr/>
              <p:nvPr/>
            </p:nvCxnSpPr>
            <p:spPr bwMode="auto">
              <a:xfrm flipH="1">
                <a:off x="-15902" y="349858"/>
                <a:ext cx="414" cy="115401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Łącznik prostoliniowy 29"/>
              <p:cNvCxnSpPr/>
              <p:nvPr/>
            </p:nvCxnSpPr>
            <p:spPr bwMode="auto">
              <a:xfrm>
                <a:off x="-23854" y="1502797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1" name="TxtAkt"/>
              <p:cNvSpPr>
                <a:spLocks noChangeArrowheads="1"/>
              </p:cNvSpPr>
              <p:nvPr/>
            </p:nvSpPr>
            <p:spPr bwMode="auto">
              <a:xfrm>
                <a:off x="63579" y="1240328"/>
                <a:ext cx="77557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aktywacja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gdy konieczna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TxtPrzej"/>
              <p:cNvSpPr>
                <a:spLocks noChangeArrowheads="1"/>
              </p:cNvSpPr>
              <p:nvPr/>
            </p:nvSpPr>
            <p:spPr bwMode="auto">
              <a:xfrm>
                <a:off x="1224401" y="1256230"/>
                <a:ext cx="77557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przejęcie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gdy konieczne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3" name="Łącznik prostoliniowy 32"/>
              <p:cNvCxnSpPr/>
              <p:nvPr/>
            </p:nvCxnSpPr>
            <p:spPr bwMode="auto">
              <a:xfrm flipH="1">
                <a:off x="2639833" y="-15902"/>
                <a:ext cx="1905" cy="126555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34" name="Łącznik prostoliniowy 33"/>
              <p:cNvCxnSpPr/>
              <p:nvPr/>
            </p:nvCxnSpPr>
            <p:spPr bwMode="auto">
              <a:xfrm flipV="1">
                <a:off x="469127" y="-15902"/>
                <a:ext cx="2178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</p:spPr>
          </p:cxnSp>
          <p:sp>
            <p:nvSpPr>
              <p:cNvPr id="35" name="TxtOdbZad"/>
              <p:cNvSpPr>
                <a:spLocks noChangeArrowheads="1"/>
              </p:cNvSpPr>
              <p:nvPr/>
            </p:nvSpPr>
            <p:spPr bwMode="auto">
              <a:xfrm>
                <a:off x="1447024" y="23836"/>
                <a:ext cx="50887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odbudowa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zadanej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" name="Łącznik prostoliniowy 35"/>
              <p:cNvCxnSpPr/>
              <p:nvPr/>
            </p:nvCxnSpPr>
            <p:spPr bwMode="auto">
              <a:xfrm>
                <a:off x="1733384" y="739471"/>
                <a:ext cx="71945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</p:spPr>
          </p:cxnSp>
          <p:sp>
            <p:nvSpPr>
              <p:cNvPr id="37" name="TxtOdbRez"/>
              <p:cNvSpPr>
                <a:spLocks noChangeArrowheads="1"/>
              </p:cNvSpPr>
              <p:nvPr/>
            </p:nvSpPr>
            <p:spPr bwMode="auto">
              <a:xfrm>
                <a:off x="1876368" y="755322"/>
                <a:ext cx="50887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odbudowa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rezerw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RegPierwotna"/>
            <p:cNvGrpSpPr/>
            <p:nvPr/>
          </p:nvGrpSpPr>
          <p:grpSpPr>
            <a:xfrm>
              <a:off x="540689" y="548640"/>
              <a:ext cx="1647217" cy="1330298"/>
              <a:chOff x="0" y="0"/>
              <a:chExt cx="1647217" cy="1330298"/>
            </a:xfrm>
          </p:grpSpPr>
          <p:cxnSp>
            <p:nvCxnSpPr>
              <p:cNvPr id="17" name="Łącznik prostoliniowy 16"/>
              <p:cNvCxnSpPr/>
              <p:nvPr/>
            </p:nvCxnSpPr>
            <p:spPr bwMode="auto">
              <a:xfrm>
                <a:off x="0" y="580445"/>
                <a:ext cx="75600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18" name="RegPierw"/>
              <p:cNvGrpSpPr/>
              <p:nvPr/>
            </p:nvGrpSpPr>
            <p:grpSpPr>
              <a:xfrm>
                <a:off x="747422" y="349858"/>
                <a:ext cx="899795" cy="539750"/>
                <a:chOff x="0" y="0"/>
                <a:chExt cx="900000" cy="540000"/>
              </a:xfrm>
            </p:grpSpPr>
            <p:sp>
              <p:nvSpPr>
                <p:cNvPr id="25" name="Prostokąt zaokrąglony 24"/>
                <p:cNvSpPr/>
                <p:nvPr/>
              </p:nvSpPr>
              <p:spPr bwMode="auto">
                <a:xfrm>
                  <a:off x="0" y="0"/>
                  <a:ext cx="900000" cy="540000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6" name="TxtRegPierw"/>
                <p:cNvSpPr>
                  <a:spLocks noChangeArrowheads="1"/>
                </p:cNvSpPr>
                <p:nvPr/>
              </p:nvSpPr>
              <p:spPr bwMode="auto">
                <a:xfrm>
                  <a:off x="54862" y="70518"/>
                  <a:ext cx="812110" cy="362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>
                  <a:no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Regulacja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pl-PL" sz="1100" b="1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</a:rPr>
                    <a:t>Pierwotna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19" name="Łącznik prostoliniowy 18"/>
              <p:cNvCxnSpPr/>
              <p:nvPr/>
            </p:nvCxnSpPr>
            <p:spPr bwMode="auto">
              <a:xfrm>
                <a:off x="0" y="182880"/>
                <a:ext cx="414" cy="396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xtCzęst"/>
              <p:cNvSpPr>
                <a:spLocks noChangeArrowheads="1"/>
              </p:cNvSpPr>
              <p:nvPr/>
            </p:nvSpPr>
            <p:spPr bwMode="auto">
              <a:xfrm>
                <a:off x="23820" y="429325"/>
                <a:ext cx="562219" cy="110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aktywacja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1" name="Łącznik prostoliniowy 20"/>
              <p:cNvCxnSpPr/>
              <p:nvPr/>
            </p:nvCxnSpPr>
            <p:spPr bwMode="auto">
              <a:xfrm>
                <a:off x="1121134" y="898498"/>
                <a:ext cx="0" cy="4318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22" name="Łącznik prostoliniowy 21"/>
              <p:cNvCxnSpPr/>
              <p:nvPr/>
            </p:nvCxnSpPr>
            <p:spPr bwMode="auto">
              <a:xfrm>
                <a:off x="1121134" y="0"/>
                <a:ext cx="0" cy="360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  <p:cxnSp>
            <p:nvCxnSpPr>
              <p:cNvPr id="23" name="Łącznik prostoliniowy 22"/>
              <p:cNvCxnSpPr/>
              <p:nvPr/>
            </p:nvCxnSpPr>
            <p:spPr bwMode="auto">
              <a:xfrm>
                <a:off x="397565" y="0"/>
                <a:ext cx="71945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</p:spPr>
          </p:cxnSp>
          <p:sp>
            <p:nvSpPr>
              <p:cNvPr id="24" name="TxtOgrOdch"/>
              <p:cNvSpPr>
                <a:spLocks noChangeArrowheads="1"/>
              </p:cNvSpPr>
              <p:nvPr/>
            </p:nvSpPr>
            <p:spPr bwMode="auto">
              <a:xfrm>
                <a:off x="357755" y="31777"/>
                <a:ext cx="722239" cy="210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0" rIns="36000" bIns="0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ograniczenie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700" b="1" i="1" kern="1200">
                    <a:effectLst/>
                    <a:latin typeface="Courier New"/>
                    <a:ea typeface="Times New Roman"/>
                  </a:rPr>
                  <a:t>odchyłki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4" name="Częstotliwość"/>
            <p:cNvGrpSpPr/>
            <p:nvPr/>
          </p:nvGrpSpPr>
          <p:grpSpPr>
            <a:xfrm>
              <a:off x="0" y="182880"/>
              <a:ext cx="960120" cy="539750"/>
              <a:chOff x="-22860" y="0"/>
              <a:chExt cx="960120" cy="540000"/>
            </a:xfrm>
          </p:grpSpPr>
          <p:sp>
            <p:nvSpPr>
              <p:cNvPr id="15" name="Prostokąt zaokrąglony 14"/>
              <p:cNvSpPr/>
              <p:nvPr/>
            </p:nvSpPr>
            <p:spPr bwMode="auto">
              <a:xfrm>
                <a:off x="0" y="0"/>
                <a:ext cx="900000" cy="540000"/>
              </a:xfrm>
              <a:prstGeom prst="round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6" name="CzęstSyst"/>
              <p:cNvSpPr>
                <a:spLocks noChangeArrowheads="1"/>
              </p:cNvSpPr>
              <p:nvPr/>
            </p:nvSpPr>
            <p:spPr bwMode="auto">
              <a:xfrm>
                <a:off x="-22860" y="111318"/>
                <a:ext cx="960120" cy="362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>
                <a:no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11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Częstotliwość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pl-PL" sz="11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systemowa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6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zęstliwoś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8" y="926160"/>
            <a:ext cx="7383780" cy="47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"/>
          <p:cNvSpPr txBox="1">
            <a:spLocks noChangeArrowheads="1"/>
          </p:cNvSpPr>
          <p:nvPr/>
        </p:nvSpPr>
        <p:spPr bwMode="auto">
          <a:xfrm>
            <a:off x="2189136" y="261263"/>
            <a:ext cx="4765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Częstotliwość minimalna, maksymalna i średnia roczna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latach 1980 -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0" y="3118369"/>
            <a:ext cx="3983911" cy="2252024"/>
          </a:xfrm>
          <a:prstGeom prst="rect">
            <a:avLst/>
          </a:prstGeom>
        </p:spPr>
      </p:pic>
      <p:pic>
        <p:nvPicPr>
          <p:cNvPr id="5122" name="Zapotrz_D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97" y="3507522"/>
            <a:ext cx="28717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" name="Obc_g5"/>
          <p:cNvSpPr/>
          <p:nvPr/>
        </p:nvSpPr>
        <p:spPr bwMode="auto">
          <a:xfrm>
            <a:off x="3418253" y="4600515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5134" name="Przyrost_Pw"/>
          <p:cNvCxnSpPr/>
          <p:nvPr/>
        </p:nvCxnSpPr>
        <p:spPr bwMode="auto">
          <a:xfrm flipV="1">
            <a:off x="2503917" y="1403873"/>
            <a:ext cx="216000" cy="432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21" name="Przyr_Obc"/>
          <p:cNvSpPr/>
          <p:nvPr/>
        </p:nvSpPr>
        <p:spPr bwMode="auto">
          <a:xfrm>
            <a:off x="3458583" y="4307886"/>
            <a:ext cx="157546" cy="324299"/>
          </a:xfrm>
          <a:custGeom>
            <a:avLst/>
            <a:gdLst>
              <a:gd name="connsiteX0" fmla="*/ 0 w 158813"/>
              <a:gd name="connsiteY0" fmla="*/ 325856 h 325856"/>
              <a:gd name="connsiteX1" fmla="*/ 65005 w 158813"/>
              <a:gd name="connsiteY1" fmla="*/ 273852 h 325856"/>
              <a:gd name="connsiteX2" fmla="*/ 151678 w 158813"/>
              <a:gd name="connsiteY2" fmla="*/ 22500 h 325856"/>
              <a:gd name="connsiteX3" fmla="*/ 147344 w 158813"/>
              <a:gd name="connsiteY3" fmla="*/ 26834 h 325856"/>
              <a:gd name="connsiteX0" fmla="*/ 0 w 157546"/>
              <a:gd name="connsiteY0" fmla="*/ 324299 h 324299"/>
              <a:gd name="connsiteX1" fmla="*/ 82339 w 157546"/>
              <a:gd name="connsiteY1" fmla="*/ 250627 h 324299"/>
              <a:gd name="connsiteX2" fmla="*/ 151678 w 157546"/>
              <a:gd name="connsiteY2" fmla="*/ 20943 h 324299"/>
              <a:gd name="connsiteX3" fmla="*/ 147344 w 157546"/>
              <a:gd name="connsiteY3" fmla="*/ 25277 h 32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46" h="324299">
                <a:moveTo>
                  <a:pt x="0" y="324299"/>
                </a:moveTo>
                <a:cubicBezTo>
                  <a:pt x="19862" y="323576"/>
                  <a:pt x="57059" y="301186"/>
                  <a:pt x="82339" y="250627"/>
                </a:cubicBezTo>
                <a:cubicBezTo>
                  <a:pt x="107619" y="200068"/>
                  <a:pt x="140844" y="58501"/>
                  <a:pt x="151678" y="20943"/>
                </a:cubicBezTo>
                <a:cubicBezTo>
                  <a:pt x="162512" y="-16615"/>
                  <a:pt x="156734" y="3609"/>
                  <a:pt x="147344" y="2527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99" name="Obc_g6"/>
          <p:cNvSpPr/>
          <p:nvPr/>
        </p:nvSpPr>
        <p:spPr bwMode="auto">
          <a:xfrm>
            <a:off x="3579597" y="4272153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66" name="Spadek_Pw"/>
          <p:cNvCxnSpPr/>
          <p:nvPr/>
        </p:nvCxnSpPr>
        <p:spPr bwMode="auto">
          <a:xfrm flipV="1">
            <a:off x="2486189" y="1449943"/>
            <a:ext cx="216000" cy="432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54" name="Najazd_P_Gen_x+1"/>
          <p:cNvSpPr/>
          <p:nvPr/>
        </p:nvSpPr>
        <p:spPr>
          <a:xfrm>
            <a:off x="8194101" y="4680189"/>
            <a:ext cx="108000" cy="1044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pSp>
        <p:nvGrpSpPr>
          <p:cNvPr id="5131" name="Gen_x+1"/>
          <p:cNvGrpSpPr/>
          <p:nvPr/>
        </p:nvGrpSpPr>
        <p:grpSpPr>
          <a:xfrm>
            <a:off x="8120517" y="4140129"/>
            <a:ext cx="234038" cy="1584000"/>
            <a:chOff x="7344308" y="4257092"/>
            <a:chExt cx="234038" cy="1584000"/>
          </a:xfrm>
        </p:grpSpPr>
        <p:sp>
          <p:nvSpPr>
            <p:cNvPr id="155" name="Prostokąt 154"/>
            <p:cNvSpPr/>
            <p:nvPr/>
          </p:nvSpPr>
          <p:spPr>
            <a:xfrm>
              <a:off x="7410376" y="4257092"/>
              <a:ext cx="108000" cy="158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Text Box 58"/>
            <p:cNvSpPr txBox="1">
              <a:spLocks noChangeArrowheads="1"/>
            </p:cNvSpPr>
            <p:nvPr/>
          </p:nvSpPr>
          <p:spPr bwMode="auto">
            <a:xfrm>
              <a:off x="7344308" y="5412044"/>
              <a:ext cx="23403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800" b="1" i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Gx+1</a:t>
              </a:r>
              <a:endParaRPr lang="pl-PL" sz="8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52" name="Gen_x+1_Pasmo"/>
          <p:cNvSpPr/>
          <p:nvPr/>
        </p:nvSpPr>
        <p:spPr>
          <a:xfrm>
            <a:off x="8189369" y="4500169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pSp>
        <p:nvGrpSpPr>
          <p:cNvPr id="171" name="Strz_20_Gx+1"/>
          <p:cNvGrpSpPr/>
          <p:nvPr/>
        </p:nvGrpSpPr>
        <p:grpSpPr>
          <a:xfrm>
            <a:off x="6428329" y="3816093"/>
            <a:ext cx="1692188" cy="792088"/>
            <a:chOff x="5652120" y="3933056"/>
            <a:chExt cx="1692188" cy="792088"/>
          </a:xfrm>
        </p:grpSpPr>
        <p:cxnSp>
          <p:nvCxnSpPr>
            <p:cNvPr id="186" name="Łącznik prosty ze strzałką 185"/>
            <p:cNvCxnSpPr/>
            <p:nvPr/>
          </p:nvCxnSpPr>
          <p:spPr>
            <a:xfrm>
              <a:off x="5652120" y="3933056"/>
              <a:ext cx="158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Łącznik prosty ze strzałką 188"/>
            <p:cNvCxnSpPr/>
            <p:nvPr/>
          </p:nvCxnSpPr>
          <p:spPr>
            <a:xfrm>
              <a:off x="7236288" y="3933056"/>
              <a:ext cx="0" cy="792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Łącznik prosty ze strzałką 189"/>
            <p:cNvCxnSpPr/>
            <p:nvPr/>
          </p:nvCxnSpPr>
          <p:spPr>
            <a:xfrm>
              <a:off x="7236308" y="4725144"/>
              <a:ext cx="10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BPP_20_Gx+1"/>
          <p:cNvCxnSpPr/>
          <p:nvPr/>
        </p:nvCxnSpPr>
        <p:spPr>
          <a:xfrm>
            <a:off x="8120533" y="4608157"/>
            <a:ext cx="14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uwak_Gx+1"/>
          <p:cNvCxnSpPr/>
          <p:nvPr/>
        </p:nvCxnSpPr>
        <p:spPr>
          <a:xfrm>
            <a:off x="8120517" y="4500169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Sygn_Yz"/>
          <p:cNvGrpSpPr/>
          <p:nvPr/>
        </p:nvGrpSpPr>
        <p:grpSpPr>
          <a:xfrm>
            <a:off x="7344061" y="2807981"/>
            <a:ext cx="308404" cy="288032"/>
            <a:chOff x="6567852" y="2924944"/>
            <a:chExt cx="308404" cy="288032"/>
          </a:xfrm>
        </p:grpSpPr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6567852" y="3026288"/>
              <a:ext cx="308404" cy="18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0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Y</a:t>
              </a:r>
              <a:r>
                <a:rPr lang="pl-PL" sz="1000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z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8" name="Yz"/>
            <p:cNvCxnSpPr/>
            <p:nvPr/>
          </p:nvCxnSpPr>
          <p:spPr>
            <a:xfrm>
              <a:off x="6624088" y="2924944"/>
              <a:ext cx="14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9" name="Gen_x"/>
          <p:cNvGrpSpPr/>
          <p:nvPr/>
        </p:nvGrpSpPr>
        <p:grpSpPr>
          <a:xfrm>
            <a:off x="7814485" y="4140129"/>
            <a:ext cx="125034" cy="1591845"/>
            <a:chOff x="7038276" y="4257092"/>
            <a:chExt cx="125034" cy="1591845"/>
          </a:xfrm>
        </p:grpSpPr>
        <p:sp>
          <p:nvSpPr>
            <p:cNvPr id="147" name="Prostokąt 146"/>
            <p:cNvSpPr/>
            <p:nvPr/>
          </p:nvSpPr>
          <p:spPr>
            <a:xfrm>
              <a:off x="7052478" y="4444937"/>
              <a:ext cx="108000" cy="1404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Prostokąt 147"/>
            <p:cNvSpPr/>
            <p:nvPr/>
          </p:nvSpPr>
          <p:spPr>
            <a:xfrm>
              <a:off x="7049842" y="4257092"/>
              <a:ext cx="108000" cy="158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Text Box 58"/>
            <p:cNvSpPr txBox="1">
              <a:spLocks noChangeArrowheads="1"/>
            </p:cNvSpPr>
            <p:nvPr/>
          </p:nvSpPr>
          <p:spPr bwMode="auto">
            <a:xfrm>
              <a:off x="7038276" y="5412044"/>
              <a:ext cx="12503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800" b="1" i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Gx</a:t>
              </a:r>
              <a:endParaRPr lang="pl-PL" sz="8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4" name="Gen_x_Pasmo_2"/>
          <p:cNvSpPr/>
          <p:nvPr/>
        </p:nvSpPr>
        <p:spPr>
          <a:xfrm>
            <a:off x="7829245" y="4162297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45" name="Gen_x_Pasmo_1"/>
          <p:cNvSpPr/>
          <p:nvPr/>
        </p:nvSpPr>
        <p:spPr>
          <a:xfrm>
            <a:off x="7830049" y="4262533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pSp>
        <p:nvGrpSpPr>
          <p:cNvPr id="5128" name="Gen_2"/>
          <p:cNvGrpSpPr/>
          <p:nvPr/>
        </p:nvGrpSpPr>
        <p:grpSpPr>
          <a:xfrm>
            <a:off x="7347411" y="4140305"/>
            <a:ext cx="125034" cy="1591388"/>
            <a:chOff x="6571202" y="4257268"/>
            <a:chExt cx="125034" cy="1591388"/>
          </a:xfrm>
        </p:grpSpPr>
        <p:sp>
          <p:nvSpPr>
            <p:cNvPr id="135" name="Prostokąt 134"/>
            <p:cNvSpPr/>
            <p:nvPr/>
          </p:nvSpPr>
          <p:spPr>
            <a:xfrm>
              <a:off x="6581790" y="4257268"/>
              <a:ext cx="108000" cy="158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Prostokąt 133"/>
            <p:cNvSpPr/>
            <p:nvPr/>
          </p:nvSpPr>
          <p:spPr>
            <a:xfrm>
              <a:off x="6584312" y="4552656"/>
              <a:ext cx="108000" cy="1296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Text Box 58"/>
            <p:cNvSpPr txBox="1">
              <a:spLocks noChangeArrowheads="1"/>
            </p:cNvSpPr>
            <p:nvPr/>
          </p:nvSpPr>
          <p:spPr bwMode="auto">
            <a:xfrm>
              <a:off x="6571202" y="5409220"/>
              <a:ext cx="12503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800" b="1" i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G2</a:t>
              </a:r>
              <a:endParaRPr lang="pl-PL" sz="8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32" name="Gen_2_Pasmo_2"/>
          <p:cNvSpPr/>
          <p:nvPr/>
        </p:nvSpPr>
        <p:spPr>
          <a:xfrm>
            <a:off x="7361461" y="4254079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33" name="Gen_2_Pasmo_1"/>
          <p:cNvSpPr/>
          <p:nvPr/>
        </p:nvSpPr>
        <p:spPr>
          <a:xfrm>
            <a:off x="7358444" y="4356173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pSp>
        <p:nvGrpSpPr>
          <p:cNvPr id="5127" name="Gen_1"/>
          <p:cNvGrpSpPr/>
          <p:nvPr/>
        </p:nvGrpSpPr>
        <p:grpSpPr>
          <a:xfrm>
            <a:off x="6932385" y="4140305"/>
            <a:ext cx="126012" cy="1598595"/>
            <a:chOff x="6156176" y="4257268"/>
            <a:chExt cx="126012" cy="1598595"/>
          </a:xfrm>
        </p:grpSpPr>
        <p:sp>
          <p:nvSpPr>
            <p:cNvPr id="85" name="Prostokąt 84"/>
            <p:cNvSpPr/>
            <p:nvPr/>
          </p:nvSpPr>
          <p:spPr>
            <a:xfrm>
              <a:off x="6174188" y="4487863"/>
              <a:ext cx="108000" cy="1368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Prostokąt 83"/>
            <p:cNvSpPr/>
            <p:nvPr/>
          </p:nvSpPr>
          <p:spPr>
            <a:xfrm>
              <a:off x="6167742" y="4257268"/>
              <a:ext cx="108000" cy="158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Text Box 58"/>
            <p:cNvSpPr txBox="1">
              <a:spLocks noChangeArrowheads="1"/>
            </p:cNvSpPr>
            <p:nvPr/>
          </p:nvSpPr>
          <p:spPr bwMode="auto">
            <a:xfrm>
              <a:off x="6156176" y="5412220"/>
              <a:ext cx="12503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800" b="1" i="1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G1</a:t>
              </a:r>
              <a:endParaRPr lang="pl-PL" sz="8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7" name="Gen_1_Pasmo_2"/>
          <p:cNvSpPr/>
          <p:nvPr/>
        </p:nvSpPr>
        <p:spPr>
          <a:xfrm>
            <a:off x="6945505" y="4197309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6" name="Gen_1_Pasmo_1"/>
          <p:cNvSpPr/>
          <p:nvPr/>
        </p:nvSpPr>
        <p:spPr>
          <a:xfrm>
            <a:off x="6947949" y="4266240"/>
            <a:ext cx="108000" cy="1800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3" name="itd"/>
          <p:cNvSpPr txBox="1">
            <a:spLocks noChangeArrowheads="1"/>
          </p:cNvSpPr>
          <p:nvPr/>
        </p:nvSpPr>
        <p:spPr bwMode="auto">
          <a:xfrm>
            <a:off x="7508449" y="5317298"/>
            <a:ext cx="277888" cy="82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800" i="1">
                <a:effectLst/>
                <a:latin typeface="Times New Roman"/>
                <a:ea typeface="Times New Roman"/>
              </a:rPr>
              <a:t>…</a:t>
            </a:r>
            <a:endParaRPr lang="pl-PL" sz="1800">
              <a:effectLst/>
              <a:latin typeface="Times New Roman"/>
              <a:ea typeface="Times New Roman"/>
            </a:endParaRPr>
          </a:p>
        </p:txBody>
      </p:sp>
      <p:sp>
        <p:nvSpPr>
          <p:cNvPr id="74" name="Txt_Pg"/>
          <p:cNvSpPr txBox="1">
            <a:spLocks noChangeArrowheads="1"/>
          </p:cNvSpPr>
          <p:nvPr/>
        </p:nvSpPr>
        <p:spPr bwMode="auto">
          <a:xfrm>
            <a:off x="7076401" y="4269046"/>
            <a:ext cx="961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800" b="1" i="1" kern="120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P</a:t>
            </a:r>
            <a:r>
              <a:rPr lang="pl-PL" sz="800" b="1" i="1" kern="1200" baseline="-2500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g</a:t>
            </a:r>
            <a:endParaRPr lang="pl-PL" sz="800" b="1">
              <a:effectLst/>
              <a:latin typeface="Times New Roman"/>
              <a:ea typeface="Times New Roman"/>
            </a:endParaRPr>
          </a:p>
        </p:txBody>
      </p:sp>
      <p:grpSp>
        <p:nvGrpSpPr>
          <p:cNvPr id="5126" name="Sygn_Y0_G1_Gx"/>
          <p:cNvGrpSpPr/>
          <p:nvPr/>
        </p:nvGrpSpPr>
        <p:grpSpPr>
          <a:xfrm>
            <a:off x="6789126" y="3960109"/>
            <a:ext cx="1043343" cy="360044"/>
            <a:chOff x="6012917" y="4077072"/>
            <a:chExt cx="1043343" cy="360044"/>
          </a:xfrm>
        </p:grpSpPr>
        <p:cxnSp>
          <p:nvCxnSpPr>
            <p:cNvPr id="201" name="Łącznik prosty ze strzałką 200"/>
            <p:cNvCxnSpPr/>
            <p:nvPr/>
          </p:nvCxnSpPr>
          <p:spPr>
            <a:xfrm>
              <a:off x="6012917" y="4077072"/>
              <a:ext cx="900000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Łącznik prosty ze strzałką 202"/>
            <p:cNvCxnSpPr/>
            <p:nvPr/>
          </p:nvCxnSpPr>
          <p:spPr>
            <a:xfrm>
              <a:off x="6444208" y="4077116"/>
              <a:ext cx="0" cy="360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Łącznik prosty ze strzałką 203"/>
            <p:cNvCxnSpPr/>
            <p:nvPr/>
          </p:nvCxnSpPr>
          <p:spPr>
            <a:xfrm>
              <a:off x="6444208" y="4437082"/>
              <a:ext cx="144000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Łącznik prosty ze strzałką 204"/>
            <p:cNvCxnSpPr/>
            <p:nvPr/>
          </p:nvCxnSpPr>
          <p:spPr>
            <a:xfrm>
              <a:off x="6912260" y="4077116"/>
              <a:ext cx="0" cy="252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Łącznik prosty ze strzałką 205"/>
            <p:cNvCxnSpPr/>
            <p:nvPr/>
          </p:nvCxnSpPr>
          <p:spPr>
            <a:xfrm>
              <a:off x="6912260" y="4329014"/>
              <a:ext cx="144000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5" name="Sygn_Y0_G1"/>
          <p:cNvGrpSpPr/>
          <p:nvPr/>
        </p:nvGrpSpPr>
        <p:grpSpPr>
          <a:xfrm>
            <a:off x="6788369" y="3600167"/>
            <a:ext cx="144000" cy="612000"/>
            <a:chOff x="6012160" y="3717130"/>
            <a:chExt cx="144000" cy="612000"/>
          </a:xfrm>
        </p:grpSpPr>
        <p:cxnSp>
          <p:nvCxnSpPr>
            <p:cNvPr id="82" name="Łącznik prosty ze strzałką 81"/>
            <p:cNvCxnSpPr/>
            <p:nvPr/>
          </p:nvCxnSpPr>
          <p:spPr>
            <a:xfrm>
              <a:off x="6012160" y="3717130"/>
              <a:ext cx="0" cy="612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Łącznik prosty ze strzałką 199"/>
            <p:cNvCxnSpPr/>
            <p:nvPr/>
          </p:nvCxnSpPr>
          <p:spPr>
            <a:xfrm>
              <a:off x="6012160" y="4329100"/>
              <a:ext cx="144000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3" name="Sygn_Y0"/>
          <p:cNvGrpSpPr/>
          <p:nvPr/>
        </p:nvGrpSpPr>
        <p:grpSpPr>
          <a:xfrm>
            <a:off x="6788229" y="2807981"/>
            <a:ext cx="563254" cy="612068"/>
            <a:chOff x="6012020" y="2924944"/>
            <a:chExt cx="563254" cy="612068"/>
          </a:xfrm>
        </p:grpSpPr>
        <p:cxnSp>
          <p:nvCxnSpPr>
            <p:cNvPr id="195" name="Łącznik prosty ze strzałką 194"/>
            <p:cNvCxnSpPr/>
            <p:nvPr/>
          </p:nvCxnSpPr>
          <p:spPr>
            <a:xfrm>
              <a:off x="6480072" y="2924944"/>
              <a:ext cx="140" cy="396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Łącznik prosty ze strzałką 195"/>
            <p:cNvCxnSpPr/>
            <p:nvPr/>
          </p:nvCxnSpPr>
          <p:spPr>
            <a:xfrm>
              <a:off x="6012020" y="3321012"/>
              <a:ext cx="0" cy="2160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Łącznik prosty ze strzałką 196"/>
            <p:cNvCxnSpPr/>
            <p:nvPr/>
          </p:nvCxnSpPr>
          <p:spPr>
            <a:xfrm flipV="1">
              <a:off x="6012072" y="3320988"/>
              <a:ext cx="468000" cy="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58"/>
            <p:cNvSpPr txBox="1">
              <a:spLocks noChangeArrowheads="1"/>
            </p:cNvSpPr>
            <p:nvPr/>
          </p:nvSpPr>
          <p:spPr bwMode="auto">
            <a:xfrm>
              <a:off x="6256203" y="3314320"/>
              <a:ext cx="319071" cy="18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0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Y</a:t>
              </a:r>
              <a:r>
                <a:rPr lang="pl-PL" sz="1000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o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70" name="Strz_28_G1_Gx"/>
          <p:cNvGrpSpPr/>
          <p:nvPr/>
        </p:nvGrpSpPr>
        <p:grpSpPr>
          <a:xfrm>
            <a:off x="6608485" y="3816093"/>
            <a:ext cx="1151992" cy="684076"/>
            <a:chOff x="5832276" y="3897052"/>
            <a:chExt cx="1151992" cy="684076"/>
          </a:xfrm>
        </p:grpSpPr>
        <p:cxnSp>
          <p:nvCxnSpPr>
            <p:cNvPr id="179" name="Łącznik prosty ze strzałką 178"/>
            <p:cNvCxnSpPr/>
            <p:nvPr/>
          </p:nvCxnSpPr>
          <p:spPr>
            <a:xfrm>
              <a:off x="5832276" y="3897052"/>
              <a:ext cx="1044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Łącznik prosty ze strzałką 179"/>
            <p:cNvCxnSpPr/>
            <p:nvPr/>
          </p:nvCxnSpPr>
          <p:spPr>
            <a:xfrm>
              <a:off x="6408204" y="3897052"/>
              <a:ext cx="0" cy="684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Łącznik prosty ze strzałką 180"/>
            <p:cNvCxnSpPr/>
            <p:nvPr/>
          </p:nvCxnSpPr>
          <p:spPr>
            <a:xfrm>
              <a:off x="6408224" y="4581128"/>
              <a:ext cx="108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Łącznik prosty ze strzałką 181"/>
            <p:cNvCxnSpPr/>
            <p:nvPr/>
          </p:nvCxnSpPr>
          <p:spPr>
            <a:xfrm>
              <a:off x="6876248" y="3897116"/>
              <a:ext cx="0" cy="576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Łącznik prosty ze strzałką 182"/>
            <p:cNvCxnSpPr/>
            <p:nvPr/>
          </p:nvCxnSpPr>
          <p:spPr>
            <a:xfrm>
              <a:off x="6876268" y="4473116"/>
              <a:ext cx="108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Strz_20_G1_Gx"/>
          <p:cNvGrpSpPr/>
          <p:nvPr/>
        </p:nvGrpSpPr>
        <p:grpSpPr>
          <a:xfrm>
            <a:off x="6428329" y="3816093"/>
            <a:ext cx="1332148" cy="684076"/>
            <a:chOff x="5652120" y="3933056"/>
            <a:chExt cx="1332148" cy="684076"/>
          </a:xfrm>
        </p:grpSpPr>
        <p:cxnSp>
          <p:nvCxnSpPr>
            <p:cNvPr id="172" name="Łącznik prosty ze strzałką 171"/>
            <p:cNvCxnSpPr/>
            <p:nvPr/>
          </p:nvCxnSpPr>
          <p:spPr>
            <a:xfrm>
              <a:off x="5652120" y="3933056"/>
              <a:ext cx="122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ze strzałką 172"/>
            <p:cNvCxnSpPr/>
            <p:nvPr/>
          </p:nvCxnSpPr>
          <p:spPr>
            <a:xfrm>
              <a:off x="6408204" y="3933056"/>
              <a:ext cx="0" cy="68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ze strzałką 173"/>
            <p:cNvCxnSpPr/>
            <p:nvPr/>
          </p:nvCxnSpPr>
          <p:spPr>
            <a:xfrm>
              <a:off x="6408224" y="4617132"/>
              <a:ext cx="10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ze strzałką 174"/>
            <p:cNvCxnSpPr/>
            <p:nvPr/>
          </p:nvCxnSpPr>
          <p:spPr>
            <a:xfrm>
              <a:off x="6876248" y="3933120"/>
              <a:ext cx="0" cy="57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ze strzałką 175"/>
            <p:cNvCxnSpPr/>
            <p:nvPr/>
          </p:nvCxnSpPr>
          <p:spPr>
            <a:xfrm>
              <a:off x="6876268" y="4509120"/>
              <a:ext cx="10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BPP_28_Gx"/>
          <p:cNvCxnSpPr/>
          <p:nvPr/>
        </p:nvCxnSpPr>
        <p:spPr>
          <a:xfrm>
            <a:off x="7760493" y="4320149"/>
            <a:ext cx="1440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BPP_28_G1"/>
          <p:cNvCxnSpPr/>
          <p:nvPr/>
        </p:nvCxnSpPr>
        <p:spPr>
          <a:xfrm>
            <a:off x="6873378" y="4315816"/>
            <a:ext cx="1440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Strz_28_G1"/>
          <p:cNvGrpSpPr/>
          <p:nvPr/>
        </p:nvGrpSpPr>
        <p:grpSpPr>
          <a:xfrm>
            <a:off x="6607544" y="3598927"/>
            <a:ext cx="252845" cy="757226"/>
            <a:chOff x="5831335" y="3715890"/>
            <a:chExt cx="252845" cy="757226"/>
          </a:xfrm>
        </p:grpSpPr>
        <p:cxnSp>
          <p:nvCxnSpPr>
            <p:cNvPr id="114" name="Łącznik prosty ze strzałką 113"/>
            <p:cNvCxnSpPr/>
            <p:nvPr/>
          </p:nvCxnSpPr>
          <p:spPr>
            <a:xfrm flipH="1">
              <a:off x="5831335" y="3715890"/>
              <a:ext cx="785" cy="756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/>
            <p:cNvCxnSpPr/>
            <p:nvPr/>
          </p:nvCxnSpPr>
          <p:spPr>
            <a:xfrm flipV="1">
              <a:off x="5832180" y="4471974"/>
              <a:ext cx="252000" cy="114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BPP_28_G2"/>
          <p:cNvCxnSpPr/>
          <p:nvPr/>
        </p:nvCxnSpPr>
        <p:spPr>
          <a:xfrm>
            <a:off x="7292441" y="4428161"/>
            <a:ext cx="1440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uwak_Gx"/>
          <p:cNvCxnSpPr/>
          <p:nvPr/>
        </p:nvCxnSpPr>
        <p:spPr>
          <a:xfrm>
            <a:off x="7760477" y="4284169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BPP_20_Gx"/>
          <p:cNvCxnSpPr/>
          <p:nvPr/>
        </p:nvCxnSpPr>
        <p:spPr>
          <a:xfrm>
            <a:off x="7760493" y="4392157"/>
            <a:ext cx="14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BPP_20_G2"/>
          <p:cNvCxnSpPr/>
          <p:nvPr/>
        </p:nvCxnSpPr>
        <p:spPr>
          <a:xfrm>
            <a:off x="7292441" y="4500169"/>
            <a:ext cx="14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uwak_G2"/>
          <p:cNvCxnSpPr/>
          <p:nvPr/>
        </p:nvCxnSpPr>
        <p:spPr>
          <a:xfrm>
            <a:off x="7292425" y="439218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BPP_20_G1"/>
          <p:cNvCxnSpPr/>
          <p:nvPr/>
        </p:nvCxnSpPr>
        <p:spPr>
          <a:xfrm>
            <a:off x="6860377" y="4392157"/>
            <a:ext cx="14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Y1_28"/>
          <p:cNvGrpSpPr/>
          <p:nvPr/>
        </p:nvGrpSpPr>
        <p:grpSpPr>
          <a:xfrm>
            <a:off x="6608349" y="2807981"/>
            <a:ext cx="468192" cy="613188"/>
            <a:chOff x="5832140" y="2924944"/>
            <a:chExt cx="468192" cy="613188"/>
          </a:xfrm>
        </p:grpSpPr>
        <p:cxnSp>
          <p:nvCxnSpPr>
            <p:cNvPr id="104" name="Łącznik prosty ze strzałką 103"/>
            <p:cNvCxnSpPr/>
            <p:nvPr/>
          </p:nvCxnSpPr>
          <p:spPr>
            <a:xfrm>
              <a:off x="6300192" y="2924944"/>
              <a:ext cx="140" cy="3054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ze strzałką 104"/>
            <p:cNvCxnSpPr/>
            <p:nvPr/>
          </p:nvCxnSpPr>
          <p:spPr>
            <a:xfrm>
              <a:off x="5832140" y="3235733"/>
              <a:ext cx="0" cy="3023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ze strzałką 105"/>
            <p:cNvCxnSpPr/>
            <p:nvPr/>
          </p:nvCxnSpPr>
          <p:spPr>
            <a:xfrm flipV="1">
              <a:off x="5832192" y="3229391"/>
              <a:ext cx="46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xt_28"/>
          <p:cNvSpPr txBox="1">
            <a:spLocks noChangeArrowheads="1"/>
          </p:cNvSpPr>
          <p:nvPr/>
        </p:nvSpPr>
        <p:spPr bwMode="auto">
          <a:xfrm>
            <a:off x="5816397" y="3440026"/>
            <a:ext cx="1120032" cy="160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l-PL" sz="800" i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1,2,3   20 </a:t>
            </a:r>
            <a:r>
              <a:rPr lang="pl-PL" sz="800" b="1" i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28</a:t>
            </a:r>
            <a:r>
              <a:rPr lang="pl-PL" sz="800" i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32</a:t>
            </a:r>
            <a:endParaRPr lang="pl-PL" sz="80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cxnSp>
        <p:nvCxnSpPr>
          <p:cNvPr id="78" name="Suwak_G1"/>
          <p:cNvCxnSpPr/>
          <p:nvPr/>
        </p:nvCxnSpPr>
        <p:spPr>
          <a:xfrm>
            <a:off x="6860377" y="424814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Strz_20_G1"/>
          <p:cNvGrpSpPr/>
          <p:nvPr/>
        </p:nvGrpSpPr>
        <p:grpSpPr>
          <a:xfrm>
            <a:off x="6427544" y="3600069"/>
            <a:ext cx="432845" cy="757226"/>
            <a:chOff x="5651335" y="3787898"/>
            <a:chExt cx="432845" cy="757226"/>
          </a:xfrm>
        </p:grpSpPr>
        <p:cxnSp>
          <p:nvCxnSpPr>
            <p:cNvPr id="76" name="Łącznik prosty ze strzałką 75"/>
            <p:cNvCxnSpPr/>
            <p:nvPr/>
          </p:nvCxnSpPr>
          <p:spPr>
            <a:xfrm flipH="1">
              <a:off x="5651335" y="3787898"/>
              <a:ext cx="785" cy="75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y ze strzałką 76"/>
            <p:cNvCxnSpPr/>
            <p:nvPr/>
          </p:nvCxnSpPr>
          <p:spPr>
            <a:xfrm flipV="1">
              <a:off x="5652180" y="4543982"/>
              <a:ext cx="432000" cy="11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xt_20"/>
          <p:cNvSpPr txBox="1">
            <a:spLocks noChangeArrowheads="1"/>
          </p:cNvSpPr>
          <p:nvPr/>
        </p:nvSpPr>
        <p:spPr bwMode="auto">
          <a:xfrm>
            <a:off x="5816261" y="3440025"/>
            <a:ext cx="1120032" cy="160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l-PL" sz="800" i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1,2,3   </a:t>
            </a:r>
            <a:r>
              <a:rPr lang="pl-PL" sz="800" b="1" i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20</a:t>
            </a:r>
            <a:r>
              <a:rPr lang="pl-PL" sz="800" i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28 32</a:t>
            </a:r>
            <a:endParaRPr lang="pl-PL" sz="80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71" name="Dekod_Elktr"/>
          <p:cNvSpPr/>
          <p:nvPr/>
        </p:nvSpPr>
        <p:spPr>
          <a:xfrm>
            <a:off x="5780393" y="3420049"/>
            <a:ext cx="1224000" cy="1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3" name="Txt_Y1_Y1s"/>
          <p:cNvSpPr txBox="1">
            <a:spLocks noChangeArrowheads="1"/>
          </p:cNvSpPr>
          <p:nvPr/>
        </p:nvSpPr>
        <p:spPr bwMode="auto">
          <a:xfrm>
            <a:off x="6402261" y="2909325"/>
            <a:ext cx="530124" cy="1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1000" i="1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Y</a:t>
            </a:r>
            <a:r>
              <a:rPr lang="pl-PL" sz="1000" i="1" kern="1200" baseline="-250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</a:t>
            </a:r>
            <a:r>
              <a:rPr lang="pl-PL" sz="1000" i="1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,Y</a:t>
            </a:r>
            <a:r>
              <a:rPr lang="pl-PL" sz="1000" i="1" kern="1200" baseline="-250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1s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grpSp>
        <p:nvGrpSpPr>
          <p:cNvPr id="118" name="Y1_20"/>
          <p:cNvGrpSpPr/>
          <p:nvPr/>
        </p:nvGrpSpPr>
        <p:grpSpPr>
          <a:xfrm>
            <a:off x="6428189" y="2809278"/>
            <a:ext cx="504336" cy="613188"/>
            <a:chOff x="5651980" y="2926241"/>
            <a:chExt cx="504336" cy="613188"/>
          </a:xfrm>
        </p:grpSpPr>
        <p:cxnSp>
          <p:nvCxnSpPr>
            <p:cNvPr id="68" name="Łącznik prosty ze strzałką 67"/>
            <p:cNvCxnSpPr/>
            <p:nvPr/>
          </p:nvCxnSpPr>
          <p:spPr>
            <a:xfrm>
              <a:off x="6156176" y="2926241"/>
              <a:ext cx="140" cy="3054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ze strzałką 68"/>
            <p:cNvCxnSpPr/>
            <p:nvPr/>
          </p:nvCxnSpPr>
          <p:spPr>
            <a:xfrm>
              <a:off x="5651980" y="3237030"/>
              <a:ext cx="0" cy="3023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/>
            <p:cNvCxnSpPr/>
            <p:nvPr/>
          </p:nvCxnSpPr>
          <p:spPr>
            <a:xfrm flipV="1">
              <a:off x="5652060" y="3230688"/>
              <a:ext cx="50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Dekoder"/>
          <p:cNvSpPr/>
          <p:nvPr/>
        </p:nvSpPr>
        <p:spPr>
          <a:xfrm>
            <a:off x="6817110" y="2599970"/>
            <a:ext cx="736018" cy="2057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62" name="Txt_Dekoder"/>
          <p:cNvSpPr txBox="1">
            <a:spLocks noChangeArrowheads="1"/>
          </p:cNvSpPr>
          <p:nvPr/>
        </p:nvSpPr>
        <p:spPr bwMode="auto">
          <a:xfrm>
            <a:off x="6836136" y="2606314"/>
            <a:ext cx="715272" cy="243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l-PL" sz="1000" i="1">
                <a:effectLst/>
                <a:latin typeface="Times New Roman"/>
                <a:ea typeface="Times New Roman"/>
              </a:rPr>
              <a:t>Dekoder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63" name="Strz_ARCM_Dekod"/>
          <p:cNvCxnSpPr/>
          <p:nvPr/>
        </p:nvCxnSpPr>
        <p:spPr>
          <a:xfrm>
            <a:off x="7184413" y="2289558"/>
            <a:ext cx="0" cy="30239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z_ARCM_Dekod_@"/>
          <p:cNvCxnSpPr/>
          <p:nvPr/>
        </p:nvCxnSpPr>
        <p:spPr>
          <a:xfrm>
            <a:off x="7184413" y="2289558"/>
            <a:ext cx="0" cy="3023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R_ARCM"/>
              <p:cNvSpPr/>
              <p:nvPr/>
            </p:nvSpPr>
            <p:spPr>
              <a:xfrm>
                <a:off x="5348209" y="1824250"/>
                <a:ext cx="3023695" cy="47519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noAutofit/>
              </a:bodyPr>
              <a:lstStyle/>
              <a:p>
                <a:pPr fontAlgn="base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Y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Δ</m:t>
                      </m:r>
                      <m:sSub>
                        <m:sSubPr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w</m:t>
                          </m:r>
                        </m:sub>
                      </m:sSub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K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Δf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t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Δ</m:t>
                          </m:r>
                          <m:sSub>
                            <m:sSubPr>
                              <m:ctrlPr>
                                <a:rPr lang="pl-PL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l-PL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l-PL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w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dt</m:t>
                      </m:r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t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l-PL" sz="1100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Δf</m:t>
                          </m:r>
                        </m:e>
                      </m:nary>
                      <m:r>
                        <m:rPr>
                          <m:nor/>
                        </m:rPr>
                        <a:rPr lang="pl-PL" sz="1100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dt</m:t>
                      </m:r>
                    </m:oMath>
                  </m:oMathPara>
                </a14:m>
                <a:endParaRPr lang="pl-PL" sz="1100" i="1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14" name="CR_ARC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09" y="1824250"/>
                <a:ext cx="3023695" cy="475199"/>
              </a:xfrm>
              <a:prstGeom prst="rect">
                <a:avLst/>
              </a:prstGeom>
              <a:blipFill rotWithShape="1">
                <a:blip r:embed="rId4"/>
                <a:stretch>
                  <a:fillRect t="-127500" r="-8032" b="-2025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Strz-od_df_Y"/>
          <p:cNvGrpSpPr/>
          <p:nvPr/>
        </p:nvGrpSpPr>
        <p:grpSpPr>
          <a:xfrm>
            <a:off x="4268089" y="2168672"/>
            <a:ext cx="1080036" cy="215645"/>
            <a:chOff x="3491880" y="2285635"/>
            <a:chExt cx="1080036" cy="215645"/>
          </a:xfrm>
        </p:grpSpPr>
        <p:cxnSp>
          <p:nvCxnSpPr>
            <p:cNvPr id="58" name="Łącznik prosty ze strzałką 57"/>
            <p:cNvCxnSpPr/>
            <p:nvPr/>
          </p:nvCxnSpPr>
          <p:spPr>
            <a:xfrm>
              <a:off x="3815916" y="2285635"/>
              <a:ext cx="75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ze strzałką 58"/>
            <p:cNvCxnSpPr/>
            <p:nvPr/>
          </p:nvCxnSpPr>
          <p:spPr>
            <a:xfrm>
              <a:off x="3491880" y="2494942"/>
              <a:ext cx="32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/>
            <p:cNvCxnSpPr/>
            <p:nvPr/>
          </p:nvCxnSpPr>
          <p:spPr>
            <a:xfrm flipH="1" flipV="1">
              <a:off x="3815916" y="2285635"/>
              <a:ext cx="0" cy="2156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trz_od_dPw_Y"/>
          <p:cNvGrpSpPr/>
          <p:nvPr/>
        </p:nvGrpSpPr>
        <p:grpSpPr>
          <a:xfrm>
            <a:off x="4268089" y="1769084"/>
            <a:ext cx="1080036" cy="216000"/>
            <a:chOff x="3491880" y="1886047"/>
            <a:chExt cx="1080036" cy="216000"/>
          </a:xfrm>
        </p:grpSpPr>
        <p:cxnSp>
          <p:nvCxnSpPr>
            <p:cNvPr id="49" name="Łącznik prosty ze strzałką 48"/>
            <p:cNvCxnSpPr/>
            <p:nvPr/>
          </p:nvCxnSpPr>
          <p:spPr>
            <a:xfrm>
              <a:off x="3815916" y="2101698"/>
              <a:ext cx="75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ze strzałką 49"/>
            <p:cNvCxnSpPr/>
            <p:nvPr/>
          </p:nvCxnSpPr>
          <p:spPr>
            <a:xfrm>
              <a:off x="3491880" y="1892391"/>
              <a:ext cx="32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H="1" flipV="1">
              <a:off x="3815916" y="1886047"/>
              <a:ext cx="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Obl_df_Hz"/>
          <p:cNvGrpSpPr/>
          <p:nvPr/>
        </p:nvGrpSpPr>
        <p:grpSpPr>
          <a:xfrm>
            <a:off x="2662062" y="2159909"/>
            <a:ext cx="1606027" cy="797601"/>
            <a:chOff x="1907704" y="2276872"/>
            <a:chExt cx="1606027" cy="797601"/>
          </a:xfrm>
        </p:grpSpPr>
        <p:cxnSp>
          <p:nvCxnSpPr>
            <p:cNvPr id="52" name="Łącznik prosty ze strzałką 51"/>
            <p:cNvCxnSpPr/>
            <p:nvPr/>
          </p:nvCxnSpPr>
          <p:spPr>
            <a:xfrm flipH="1" flipV="1">
              <a:off x="2814612" y="2666193"/>
              <a:ext cx="0" cy="2156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2510169" y="2374372"/>
              <a:ext cx="613483" cy="18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Δf=f</a:t>
              </a:r>
              <a:r>
                <a:rPr lang="pl-PL" sz="1000" b="1" i="1" baseline="-25000">
                  <a:effectLst/>
                  <a:latin typeface="Times New Roman"/>
                  <a:ea typeface="Times New Roman"/>
                </a:rPr>
                <a:t>zad.</a:t>
              </a:r>
              <a:r>
                <a:rPr lang="pl-PL" sz="1000" b="1" i="1">
                  <a:effectLst/>
                  <a:latin typeface="Times New Roman"/>
                  <a:ea typeface="Times New Roman"/>
                </a:rPr>
                <a:t>-f</a:t>
              </a:r>
              <a:endParaRPr lang="pl-PL" sz="12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Łącznik prosty ze strzałką 53"/>
            <p:cNvCxnSpPr/>
            <p:nvPr/>
          </p:nvCxnSpPr>
          <p:spPr>
            <a:xfrm>
              <a:off x="1907704" y="2532997"/>
              <a:ext cx="301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1914045" y="2276872"/>
              <a:ext cx="264974" cy="23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2218462" y="2330034"/>
              <a:ext cx="1295269" cy="3451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2643345" y="2887785"/>
              <a:ext cx="389168" cy="18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0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</a:t>
              </a:r>
              <a:r>
                <a:rPr lang="pl-PL" sz="1000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zad.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42" name="Strz_od_PW"/>
          <p:cNvCxnSpPr/>
          <p:nvPr/>
        </p:nvCxnSpPr>
        <p:spPr>
          <a:xfrm>
            <a:off x="2323873" y="1775428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trz_od_dPw_Y_@"/>
          <p:cNvGrpSpPr/>
          <p:nvPr/>
        </p:nvGrpSpPr>
        <p:grpSpPr>
          <a:xfrm>
            <a:off x="4268089" y="1767994"/>
            <a:ext cx="1080036" cy="216000"/>
            <a:chOff x="3491880" y="1886047"/>
            <a:chExt cx="1080036" cy="216000"/>
          </a:xfrm>
        </p:grpSpPr>
        <p:cxnSp>
          <p:nvCxnSpPr>
            <p:cNvPr id="150" name="Łącznik prosty ze strzałką 149"/>
            <p:cNvCxnSpPr/>
            <p:nvPr/>
          </p:nvCxnSpPr>
          <p:spPr>
            <a:xfrm>
              <a:off x="3815916" y="2101698"/>
              <a:ext cx="756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ze strzałką 150"/>
            <p:cNvCxnSpPr/>
            <p:nvPr/>
          </p:nvCxnSpPr>
          <p:spPr>
            <a:xfrm>
              <a:off x="3491880" y="1892391"/>
              <a:ext cx="324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Łącznik prosty ze strzałką 155"/>
            <p:cNvCxnSpPr/>
            <p:nvPr/>
          </p:nvCxnSpPr>
          <p:spPr>
            <a:xfrm flipH="1" flipV="1">
              <a:off x="3815916" y="1886047"/>
              <a:ext cx="0" cy="216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Obl_dPw"/>
          <p:cNvGrpSpPr/>
          <p:nvPr/>
        </p:nvGrpSpPr>
        <p:grpSpPr>
          <a:xfrm>
            <a:off x="2972820" y="1160190"/>
            <a:ext cx="1295269" cy="782828"/>
            <a:chOff x="2205778" y="1277153"/>
            <a:chExt cx="1295269" cy="782828"/>
          </a:xfrm>
        </p:grpSpPr>
        <p:cxnSp>
          <p:nvCxnSpPr>
            <p:cNvPr id="45" name="Łącznik prosty ze strzałką 44"/>
            <p:cNvCxnSpPr/>
            <p:nvPr/>
          </p:nvCxnSpPr>
          <p:spPr>
            <a:xfrm>
              <a:off x="2801928" y="1492803"/>
              <a:ext cx="0" cy="21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56"/>
            <p:cNvSpPr txBox="1">
              <a:spLocks noChangeArrowheads="1"/>
            </p:cNvSpPr>
            <p:nvPr/>
          </p:nvSpPr>
          <p:spPr bwMode="auto">
            <a:xfrm>
              <a:off x="2338961" y="1765538"/>
              <a:ext cx="834698" cy="180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>
                  <a:effectLst/>
                  <a:latin typeface="Times New Roman"/>
                  <a:ea typeface="Times New Roman"/>
                </a:rPr>
                <a:t>ΔP</a:t>
              </a:r>
              <a:r>
                <a:rPr lang="pl-PL" sz="1000" b="1" i="1" baseline="-25000">
                  <a:effectLst/>
                  <a:latin typeface="Times New Roman"/>
                  <a:ea typeface="Times New Roman"/>
                </a:rPr>
                <a:t>w</a:t>
              </a:r>
              <a:r>
                <a:rPr lang="pl-PL" sz="1000" b="1" i="1">
                  <a:effectLst/>
                  <a:latin typeface="Times New Roman"/>
                  <a:ea typeface="Times New Roman"/>
                </a:rPr>
                <a:t>=P</a:t>
              </a:r>
              <a:r>
                <a:rPr lang="pl-PL" sz="1000" b="1" i="1" baseline="-25000">
                  <a:effectLst/>
                  <a:latin typeface="Times New Roman"/>
                  <a:ea typeface="Times New Roman"/>
                </a:rPr>
                <a:t>zad.</a:t>
              </a:r>
              <a:r>
                <a:rPr lang="pl-PL" sz="1000" b="1" i="1">
                  <a:effectLst/>
                  <a:latin typeface="Times New Roman"/>
                  <a:ea typeface="Times New Roman"/>
                </a:rPr>
                <a:t>-P</a:t>
              </a:r>
              <a:r>
                <a:rPr lang="pl-PL" sz="1000" b="1" i="1" baseline="-25000">
                  <a:effectLst/>
                  <a:latin typeface="Times New Roman"/>
                  <a:ea typeface="Times New Roman"/>
                </a:rPr>
                <a:t>w</a:t>
              </a:r>
              <a:endParaRPr lang="pl-PL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58"/>
            <p:cNvSpPr txBox="1">
              <a:spLocks noChangeArrowheads="1"/>
            </p:cNvSpPr>
            <p:nvPr/>
          </p:nvSpPr>
          <p:spPr bwMode="auto">
            <a:xfrm>
              <a:off x="2598983" y="1277153"/>
              <a:ext cx="440216" cy="18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0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zad.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2205778" y="1714796"/>
              <a:ext cx="1295269" cy="3451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5132" name="Saldo"/>
          <p:cNvGrpSpPr/>
          <p:nvPr/>
        </p:nvGrpSpPr>
        <p:grpSpPr>
          <a:xfrm>
            <a:off x="1495781" y="1429421"/>
            <a:ext cx="1129862" cy="872124"/>
            <a:chOff x="719572" y="1546384"/>
            <a:chExt cx="1129862" cy="872124"/>
          </a:xfrm>
        </p:grpSpPr>
        <p:sp>
          <p:nvSpPr>
            <p:cNvPr id="216" name="Text Box 58"/>
            <p:cNvSpPr txBox="1">
              <a:spLocks noChangeArrowheads="1"/>
            </p:cNvSpPr>
            <p:nvPr/>
          </p:nvSpPr>
          <p:spPr bwMode="auto">
            <a:xfrm>
              <a:off x="1023822" y="1546384"/>
              <a:ext cx="38425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200" b="1" i="1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WR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58"/>
            <p:cNvSpPr txBox="1">
              <a:spLocks noChangeArrowheads="1"/>
            </p:cNvSpPr>
            <p:nvPr/>
          </p:nvSpPr>
          <p:spPr bwMode="auto">
            <a:xfrm>
              <a:off x="719572" y="2196768"/>
              <a:ext cx="191241" cy="22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2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200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ij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 Box 56"/>
            <p:cNvSpPr txBox="1">
              <a:spLocks noChangeArrowheads="1"/>
            </p:cNvSpPr>
            <p:nvPr/>
          </p:nvSpPr>
          <p:spPr bwMode="auto">
            <a:xfrm>
              <a:off x="1011305" y="1790908"/>
              <a:ext cx="392269" cy="2160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>
                  <a:effectLst/>
                  <a:latin typeface="Times New Roman"/>
                  <a:ea typeface="Times New Roman"/>
                </a:rPr>
                <a:t>ΣP</a:t>
              </a:r>
              <a:r>
                <a:rPr lang="pl-PL" sz="1200" b="1" i="1" baseline="-25000">
                  <a:effectLst/>
                  <a:latin typeface="Times New Roman"/>
                  <a:ea typeface="Times New Roman"/>
                </a:rPr>
                <a:t>ij</a:t>
              </a:r>
              <a:endParaRPr lang="pl-PL" sz="12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1505982" y="1626000"/>
              <a:ext cx="343452" cy="18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7200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000" b="1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P</a:t>
              </a:r>
              <a:r>
                <a:rPr lang="pl-PL" sz="1000" b="1" i="1" kern="1200" baseline="-25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w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947884" y="1714796"/>
              <a:ext cx="604739" cy="4319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7" name="SLO"/>
          <p:cNvGrpSpPr/>
          <p:nvPr/>
        </p:nvGrpSpPr>
        <p:grpSpPr>
          <a:xfrm>
            <a:off x="1711805" y="2031295"/>
            <a:ext cx="681920" cy="3837026"/>
            <a:chOff x="1007604" y="2148258"/>
            <a:chExt cx="681920" cy="3837026"/>
          </a:xfrm>
        </p:grpSpPr>
        <p:cxnSp>
          <p:nvCxnSpPr>
            <p:cNvPr id="35" name="Łącznik prosty ze strzałką 34"/>
            <p:cNvCxnSpPr/>
            <p:nvPr/>
          </p:nvCxnSpPr>
          <p:spPr>
            <a:xfrm flipH="1" flipV="1">
              <a:off x="1331640" y="2148258"/>
              <a:ext cx="0" cy="356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oliniowy 35"/>
            <p:cNvCxnSpPr/>
            <p:nvPr/>
          </p:nvCxnSpPr>
          <p:spPr>
            <a:xfrm>
              <a:off x="1124163" y="5630706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>
              <a:off x="1130505" y="5719503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58"/>
            <p:cNvSpPr txBox="1">
              <a:spLocks noChangeArrowheads="1"/>
            </p:cNvSpPr>
            <p:nvPr/>
          </p:nvSpPr>
          <p:spPr bwMode="auto">
            <a:xfrm>
              <a:off x="1007604" y="5763544"/>
              <a:ext cx="681920" cy="22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2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Słowacja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CZ"/>
          <p:cNvGrpSpPr/>
          <p:nvPr/>
        </p:nvGrpSpPr>
        <p:grpSpPr>
          <a:xfrm>
            <a:off x="1603793" y="2015893"/>
            <a:ext cx="540202" cy="3348372"/>
            <a:chOff x="827584" y="2132856"/>
            <a:chExt cx="540202" cy="3348372"/>
          </a:xfrm>
        </p:grpSpPr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827584" y="5259488"/>
              <a:ext cx="540202" cy="22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2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Czechy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 flipH="1" flipV="1">
              <a:off x="1087607" y="2132856"/>
              <a:ext cx="762" cy="306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>
              <a:off x="971628" y="5100905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971628" y="5189701"/>
              <a:ext cx="25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DE8"/>
          <p:cNvGrpSpPr/>
          <p:nvPr/>
        </p:nvGrpSpPr>
        <p:grpSpPr>
          <a:xfrm>
            <a:off x="1135741" y="1115793"/>
            <a:ext cx="592385" cy="2478113"/>
            <a:chOff x="359532" y="1232756"/>
            <a:chExt cx="592385" cy="2478113"/>
          </a:xfrm>
        </p:grpSpPr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59532" y="2507578"/>
              <a:ext cx="227052" cy="56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Aft>
                  <a:spcPts val="0"/>
                </a:spcAft>
              </a:pPr>
              <a:r>
                <a:rPr lang="pl-PL" sz="1200" i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Niemcy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2" name="Łącznik prostoliniowy 21"/>
            <p:cNvCxnSpPr/>
            <p:nvPr/>
          </p:nvCxnSpPr>
          <p:spPr>
            <a:xfrm>
              <a:off x="420683" y="1232756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420683" y="1321552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>
              <a:off x="591917" y="1847992"/>
              <a:ext cx="36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 flipH="1">
              <a:off x="591917" y="1232756"/>
              <a:ext cx="0" cy="604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414341" y="3617590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420683" y="3706387"/>
              <a:ext cx="34515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585576" y="2025586"/>
              <a:ext cx="1319" cy="16852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>
              <a:off x="591917" y="2019244"/>
              <a:ext cx="36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784611" y="402275"/>
            <a:ext cx="55747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000" tIns="0" rIns="7200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Automatyczna regulacja mocy czynnej i częstotliwości – ARCM </a:t>
            </a:r>
          </a:p>
        </p:txBody>
      </p:sp>
    </p:spTree>
    <p:extLst>
      <p:ext uri="{BB962C8B-B14F-4D97-AF65-F5344CB8AC3E}">
        <p14:creationId xmlns:p14="http://schemas.microsoft.com/office/powerpoint/2010/main" val="6386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00"/>
                            </p:stCondLst>
                            <p:childTnLst>
                              <p:par>
                                <p:cTn id="2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500"/>
                            </p:stCondLst>
                            <p:childTnLst>
                              <p:par>
                                <p:cTn id="3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" grpId="0" animBg="1"/>
      <p:bldP spid="5121" grpId="0" animBg="1"/>
      <p:bldP spid="99" grpId="0" animBg="1"/>
      <p:bldP spid="154" grpId="0" animBg="1"/>
      <p:bldP spid="152" grpId="0" animBg="1"/>
      <p:bldP spid="144" grpId="0" animBg="1"/>
      <p:bldP spid="144" grpId="1" animBg="1"/>
      <p:bldP spid="145" grpId="0" animBg="1"/>
      <p:bldP spid="145" grpId="1" animBg="1"/>
      <p:bldP spid="145" grpId="2" animBg="1"/>
      <p:bldP spid="132" grpId="0" animBg="1"/>
      <p:bldP spid="132" grpId="1" animBg="1"/>
      <p:bldP spid="133" grpId="0" animBg="1"/>
      <p:bldP spid="133" grpId="1" animBg="1"/>
      <p:bldP spid="133" grpId="2" animBg="1"/>
      <p:bldP spid="117" grpId="0" animBg="1"/>
      <p:bldP spid="117" grpId="1" animBg="1"/>
      <p:bldP spid="86" grpId="0" animBg="1"/>
      <p:bldP spid="86" grpId="1" animBg="1"/>
      <p:bldP spid="86" grpId="2" animBg="1"/>
      <p:bldP spid="93" grpId="0"/>
      <p:bldP spid="74" grpId="0"/>
      <p:bldP spid="70" grpId="0"/>
      <p:bldP spid="70" grpId="1"/>
      <p:bldP spid="101" grpId="0"/>
      <p:bldP spid="101" grpId="1"/>
      <p:bldP spid="101" grpId="2"/>
      <p:bldP spid="71" grpId="0" animBg="1"/>
      <p:bldP spid="73" grpId="0"/>
      <p:bldP spid="61" grpId="0" animBg="1"/>
      <p:bldP spid="62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PKD"/>
          <p:cNvSpPr>
            <a:spLocks noChangeArrowheads="1"/>
          </p:cNvSpPr>
          <p:nvPr/>
        </p:nvSpPr>
        <p:spPr bwMode="auto">
          <a:xfrm>
            <a:off x="1610690" y="4471743"/>
            <a:ext cx="6775894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20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BPKD</a:t>
            </a: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(Bieżący Plan Koordynacyjny Dobowy)</a:t>
            </a: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Realizacja pracy bloków w układzie 15-to </a:t>
            </a:r>
            <a:r>
              <a:rPr lang="pl-PL" sz="1600" b="1" i="1" smtClean="0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minutowym w ciągu bieżącej doby</a:t>
            </a:r>
            <a:endParaRPr lang="pl-PL" sz="1600" b="1" i="1">
              <a:solidFill>
                <a:srgbClr val="008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endParaRPr lang="pl-PL" sz="1200" i="1">
              <a:solidFill>
                <a:srgbClr val="008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KD"/>
          <p:cNvSpPr>
            <a:spLocks noChangeArrowheads="1"/>
          </p:cNvSpPr>
          <p:nvPr/>
        </p:nvSpPr>
        <p:spPr bwMode="auto">
          <a:xfrm>
            <a:off x="1610690" y="3414849"/>
            <a:ext cx="6636432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20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PKD</a:t>
            </a: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(Plan </a:t>
            </a:r>
            <a:r>
              <a:rPr lang="pl-PL" sz="16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Koordynacyjny Dobowy)</a:t>
            </a: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Realizacja pracy bloków w układzie </a:t>
            </a:r>
            <a:r>
              <a:rPr lang="pl-PL" sz="1600" b="1" i="1" smtClean="0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godzinowym na następną dobę (doby)</a:t>
            </a:r>
            <a:endParaRPr lang="pl-PL" sz="1600" b="1" i="1">
              <a:solidFill>
                <a:srgbClr val="008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OWE"/>
          <p:cNvSpPr>
            <a:spLocks noChangeArrowheads="1"/>
          </p:cNvSpPr>
          <p:nvPr/>
        </p:nvSpPr>
        <p:spPr bwMode="auto">
          <a:xfrm>
            <a:off x="1610690" y="2357954"/>
            <a:ext cx="5762283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l-PL" sz="20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SOWE</a:t>
            </a:r>
            <a:r>
              <a:rPr lang="pl-PL" sz="16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(System Operatywnej Współpracy z Elektrowniami)</a:t>
            </a:r>
          </a:p>
          <a:p>
            <a:pPr marL="352425" indent="-174625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Operatywne kierowanie procesem wytwarzania w KSE</a:t>
            </a:r>
          </a:p>
        </p:txBody>
      </p:sp>
      <p:sp>
        <p:nvSpPr>
          <p:cNvPr id="6" name="WIRE"/>
          <p:cNvSpPr>
            <a:spLocks noChangeArrowheads="1"/>
          </p:cNvSpPr>
          <p:nvPr/>
        </p:nvSpPr>
        <p:spPr bwMode="auto">
          <a:xfrm>
            <a:off x="1610690" y="1005593"/>
            <a:ext cx="6418295" cy="8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pl-PL" sz="20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r>
              <a:rPr lang="pl-PL" sz="1600" b="1" i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(Wymiana Informacji Rynku Energii)</a:t>
            </a: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Wymiana danych handlowych i technicznych dla procesów planowania </a:t>
            </a:r>
            <a:endParaRPr lang="pl-PL" sz="1600" b="1" i="1" smtClean="0">
              <a:solidFill>
                <a:srgbClr val="008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i="1" smtClean="0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realizacji </a:t>
            </a:r>
            <a:r>
              <a:rPr lang="pl-PL" sz="1600" b="1" i="1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kontraktów sprzedaży </a:t>
            </a:r>
            <a:r>
              <a:rPr lang="pl-PL" sz="1600" b="1" i="1" smtClean="0">
                <a:solidFill>
                  <a:srgbClr val="008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energii elektrycznej</a:t>
            </a:r>
            <a:endParaRPr lang="pl-PL" sz="1600" b="1" i="1">
              <a:solidFill>
                <a:srgbClr val="008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985301" y="476706"/>
            <a:ext cx="11733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Rynek energii</a:t>
            </a:r>
          </a:p>
        </p:txBody>
      </p:sp>
    </p:spTree>
    <p:extLst>
      <p:ext uri="{BB962C8B-B14F-4D97-AF65-F5344CB8AC3E}">
        <p14:creationId xmlns:p14="http://schemas.microsoft.com/office/powerpoint/2010/main" val="32822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K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0"/>
            <a:ext cx="8214074" cy="49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48909" y="317211"/>
            <a:ext cx="2446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Planowanie pracy elektrowni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BPK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81" y="529998"/>
            <a:ext cx="5104638" cy="561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64990" y="157716"/>
            <a:ext cx="32140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Planowanie pracy generatora - BPKD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BPKD_Z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7975"/>
            <a:ext cx="52863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964990" y="359743"/>
            <a:ext cx="32140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Planowanie pracy generatora - BPKD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xt_Ręka"/>
          <p:cNvSpPr>
            <a:spLocks noChangeArrowheads="1"/>
          </p:cNvSpPr>
          <p:nvPr/>
        </p:nvSpPr>
        <p:spPr bwMode="auto">
          <a:xfrm>
            <a:off x="1323590" y="5668693"/>
            <a:ext cx="17220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3.Tryb pracy ręcznej</a:t>
            </a:r>
            <a:endParaRPr lang="pl-PL" sz="1600" b="1" i="1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xt_Dire"/>
          <p:cNvSpPr>
            <a:spLocks noChangeArrowheads="1"/>
          </p:cNvSpPr>
          <p:nvPr/>
        </p:nvSpPr>
        <p:spPr bwMode="auto">
          <a:xfrm>
            <a:off x="1323590" y="5303633"/>
            <a:ext cx="30861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Tryb pracy z ingerencją personelu</a:t>
            </a:r>
            <a:endParaRPr lang="pl-PL" sz="1600" b="1" i="1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xt_Auto"/>
          <p:cNvSpPr>
            <a:spLocks noChangeArrowheads="1"/>
          </p:cNvSpPr>
          <p:nvPr/>
        </p:nvSpPr>
        <p:spPr bwMode="auto">
          <a:xfrm>
            <a:off x="1323590" y="4087933"/>
            <a:ext cx="7724717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50800" indent="-50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pl-PL" sz="16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1.Tryb pracy automatycznej:</a:t>
            </a:r>
            <a:endParaRPr lang="pl-PL" sz="16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moc zadana na kolejne kwadranse z BPKD</a:t>
            </a: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bieżąco z RC LFC zakres regulacji pierwotnej i wtórnej</a:t>
            </a:r>
          </a:p>
          <a:p>
            <a:pPr marL="355600" indent="-177800" defTabSz="909638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pl-PL" sz="1600" b="1" i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bieżąco z RC LFC </a:t>
            </a:r>
            <a:r>
              <a:rPr lang="pl-PL" sz="16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moc zadana  w paśmie regulacji wtórnej </a:t>
            </a:r>
            <a:r>
              <a:rPr lang="pl-PL" sz="1400" b="1" i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(paśmie szybkiej regulacji)</a:t>
            </a:r>
            <a:endParaRPr lang="pl-PL" sz="1400" b="1" i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Reg_L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61" y="542887"/>
            <a:ext cx="67913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909960" y="269924"/>
            <a:ext cx="13240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500" b="1" i="1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Regulator LFC</a:t>
            </a:r>
          </a:p>
        </p:txBody>
      </p:sp>
    </p:spTree>
    <p:extLst>
      <p:ext uri="{BB962C8B-B14F-4D97-AF65-F5344CB8AC3E}">
        <p14:creationId xmlns:p14="http://schemas.microsoft.com/office/powerpoint/2010/main" val="37894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ab_Poró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36" y="960353"/>
            <a:ext cx="6506528" cy="48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909960" y="461318"/>
            <a:ext cx="13240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5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 LFC</a:t>
            </a:r>
          </a:p>
        </p:txBody>
      </p:sp>
    </p:spTree>
    <p:extLst>
      <p:ext uri="{BB962C8B-B14F-4D97-AF65-F5344CB8AC3E}">
        <p14:creationId xmlns:p14="http://schemas.microsoft.com/office/powerpoint/2010/main" val="41250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JWCD_N"/>
          <p:cNvGrpSpPr/>
          <p:nvPr/>
        </p:nvGrpSpPr>
        <p:grpSpPr>
          <a:xfrm>
            <a:off x="6120586" y="2596737"/>
            <a:ext cx="1220475" cy="819292"/>
            <a:chOff x="0" y="0"/>
            <a:chExt cx="1220484" cy="819292"/>
          </a:xfrm>
        </p:grpSpPr>
        <p:sp>
          <p:nvSpPr>
            <p:cNvPr id="32" name="Strzałka w prawo 31"/>
            <p:cNvSpPr/>
            <p:nvPr/>
          </p:nvSpPr>
          <p:spPr bwMode="auto">
            <a:xfrm rot="13063621">
              <a:off x="0" y="256032"/>
              <a:ext cx="654170" cy="17961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" name="Prostokąt zaokrąglony 32"/>
            <p:cNvSpPr/>
            <p:nvPr/>
          </p:nvSpPr>
          <p:spPr bwMode="auto">
            <a:xfrm>
              <a:off x="534010" y="387706"/>
              <a:ext cx="682708" cy="43158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" name="Pole tekstowe 2"/>
            <p:cNvSpPr txBox="1">
              <a:spLocks noChangeArrowheads="1"/>
            </p:cNvSpPr>
            <p:nvPr/>
          </p:nvSpPr>
          <p:spPr bwMode="auto">
            <a:xfrm>
              <a:off x="555956" y="0"/>
              <a:ext cx="663819" cy="46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0" rIns="3600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2400" dirty="0">
                  <a:effectLst/>
                  <a:latin typeface="Times New Roman"/>
                  <a:ea typeface="Times New Roman"/>
                </a:rPr>
                <a:t>…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Pole tekstowe 2"/>
            <p:cNvSpPr txBox="1">
              <a:spLocks noChangeArrowheads="1"/>
            </p:cNvSpPr>
            <p:nvPr/>
          </p:nvSpPr>
          <p:spPr bwMode="auto">
            <a:xfrm>
              <a:off x="555956" y="534010"/>
              <a:ext cx="664528" cy="24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JWCD_N</a:t>
              </a:r>
            </a:p>
          </p:txBody>
        </p:sp>
      </p:grpSp>
      <p:grpSp>
        <p:nvGrpSpPr>
          <p:cNvPr id="11" name="JWCD_2"/>
          <p:cNvGrpSpPr/>
          <p:nvPr/>
        </p:nvGrpSpPr>
        <p:grpSpPr>
          <a:xfrm>
            <a:off x="6157161" y="2340705"/>
            <a:ext cx="1195304" cy="431800"/>
            <a:chOff x="0" y="0"/>
            <a:chExt cx="1195312" cy="431800"/>
          </a:xfrm>
        </p:grpSpPr>
        <p:sp>
          <p:nvSpPr>
            <p:cNvPr id="29" name="Strzałka w prawo 28"/>
            <p:cNvSpPr/>
            <p:nvPr/>
          </p:nvSpPr>
          <p:spPr bwMode="auto">
            <a:xfrm rot="10800000">
              <a:off x="0" y="146304"/>
              <a:ext cx="503555" cy="179705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Prostokąt zaokrąglony 29"/>
            <p:cNvSpPr/>
            <p:nvPr/>
          </p:nvSpPr>
          <p:spPr bwMode="auto">
            <a:xfrm>
              <a:off x="512064" y="0"/>
              <a:ext cx="683248" cy="4318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Pole tekstowe 2"/>
            <p:cNvSpPr txBox="1">
              <a:spLocks noChangeArrowheads="1"/>
            </p:cNvSpPr>
            <p:nvPr/>
          </p:nvSpPr>
          <p:spPr bwMode="auto">
            <a:xfrm>
              <a:off x="497434" y="124359"/>
              <a:ext cx="665053" cy="24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JWCD_1</a:t>
              </a:r>
            </a:p>
          </p:txBody>
        </p:sp>
      </p:grpSp>
      <p:grpSp>
        <p:nvGrpSpPr>
          <p:cNvPr id="12" name="JWCD_1"/>
          <p:cNvGrpSpPr/>
          <p:nvPr/>
        </p:nvGrpSpPr>
        <p:grpSpPr>
          <a:xfrm>
            <a:off x="6091326" y="1660392"/>
            <a:ext cx="1254146" cy="618820"/>
            <a:chOff x="0" y="0"/>
            <a:chExt cx="1254155" cy="618820"/>
          </a:xfrm>
        </p:grpSpPr>
        <p:sp>
          <p:nvSpPr>
            <p:cNvPr id="26" name="Strzałka w prawo 25"/>
            <p:cNvSpPr/>
            <p:nvPr/>
          </p:nvSpPr>
          <p:spPr bwMode="auto">
            <a:xfrm rot="8517912">
              <a:off x="0" y="438912"/>
              <a:ext cx="654685" cy="179908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Prostokąt zaokrąglony 26"/>
            <p:cNvSpPr/>
            <p:nvPr/>
          </p:nvSpPr>
          <p:spPr bwMode="auto">
            <a:xfrm>
              <a:off x="570585" y="0"/>
              <a:ext cx="683570" cy="4318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Pole tekstowe 2"/>
            <p:cNvSpPr txBox="1">
              <a:spLocks noChangeArrowheads="1"/>
            </p:cNvSpPr>
            <p:nvPr/>
          </p:nvSpPr>
          <p:spPr bwMode="auto">
            <a:xfrm>
              <a:off x="563270" y="117043"/>
              <a:ext cx="665264" cy="24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JWCD_1</a:t>
              </a:r>
            </a:p>
          </p:txBody>
        </p:sp>
      </p:grpSp>
      <p:grpSp>
        <p:nvGrpSpPr>
          <p:cNvPr id="13" name="Elekt_Serwer"/>
          <p:cNvGrpSpPr/>
          <p:nvPr/>
        </p:nvGrpSpPr>
        <p:grpSpPr>
          <a:xfrm>
            <a:off x="5067205" y="2091988"/>
            <a:ext cx="1109972" cy="1016635"/>
            <a:chOff x="0" y="0"/>
            <a:chExt cx="1110157" cy="1017219"/>
          </a:xfrm>
        </p:grpSpPr>
        <p:sp>
          <p:nvSpPr>
            <p:cNvPr id="23" name="Prostokąt zaokrąglony 22"/>
            <p:cNvSpPr/>
            <p:nvPr/>
          </p:nvSpPr>
          <p:spPr bwMode="auto">
            <a:xfrm>
              <a:off x="102412" y="153619"/>
              <a:ext cx="1007745" cy="8636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Prostokąt zaokrąglony 23"/>
            <p:cNvSpPr/>
            <p:nvPr/>
          </p:nvSpPr>
          <p:spPr bwMode="auto">
            <a:xfrm>
              <a:off x="0" y="0"/>
              <a:ext cx="1007745" cy="8636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Pole tekstowe 2"/>
            <p:cNvSpPr txBox="1">
              <a:spLocks noChangeArrowheads="1"/>
            </p:cNvSpPr>
            <p:nvPr/>
          </p:nvSpPr>
          <p:spPr bwMode="auto">
            <a:xfrm>
              <a:off x="80323" y="204825"/>
              <a:ext cx="863338" cy="47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Elektrownia</a:t>
              </a:r>
            </a:p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Serwer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komunikacyjny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4" name="KDM_SMP"/>
          <p:cNvGrpSpPr/>
          <p:nvPr/>
        </p:nvGrpSpPr>
        <p:grpSpPr>
          <a:xfrm>
            <a:off x="3077484" y="2165140"/>
            <a:ext cx="1983104" cy="863600"/>
            <a:chOff x="0" y="0"/>
            <a:chExt cx="1983118" cy="863600"/>
          </a:xfrm>
        </p:grpSpPr>
        <p:sp>
          <p:nvSpPr>
            <p:cNvPr id="19" name="Kan_KDM_LFC"/>
            <p:cNvSpPr/>
            <p:nvPr/>
          </p:nvSpPr>
          <p:spPr bwMode="auto">
            <a:xfrm rot="10800000">
              <a:off x="0" y="321869"/>
              <a:ext cx="503555" cy="179705"/>
            </a:xfrm>
            <a:prstGeom prst="rightArrow">
              <a:avLst/>
            </a:prstGeom>
            <a:solidFill>
              <a:srgbClr val="66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Kan_Ellektr_KDM"/>
            <p:cNvSpPr/>
            <p:nvPr/>
          </p:nvSpPr>
          <p:spPr bwMode="auto">
            <a:xfrm rot="10800000">
              <a:off x="1479118" y="321869"/>
              <a:ext cx="504000" cy="1800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" name="Prostokąt zaokrąglony 20"/>
            <p:cNvSpPr/>
            <p:nvPr/>
          </p:nvSpPr>
          <p:spPr bwMode="auto">
            <a:xfrm>
              <a:off x="482803" y="0"/>
              <a:ext cx="1007110" cy="863600"/>
            </a:xfrm>
            <a:prstGeom prst="roundRect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" name="Pole tekstowe 2"/>
            <p:cNvSpPr txBox="1">
              <a:spLocks noChangeArrowheads="1"/>
            </p:cNvSpPr>
            <p:nvPr/>
          </p:nvSpPr>
          <p:spPr bwMode="auto">
            <a:xfrm>
              <a:off x="526695" y="131674"/>
              <a:ext cx="9404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KDM</a:t>
              </a: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System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Monitorowania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Pracy JWCD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5" name="KDM"/>
          <p:cNvGrpSpPr/>
          <p:nvPr/>
        </p:nvGrpSpPr>
        <p:grpSpPr>
          <a:xfrm>
            <a:off x="2067994" y="1506772"/>
            <a:ext cx="1007624" cy="2313305"/>
            <a:chOff x="0" y="0"/>
            <a:chExt cx="1007745" cy="2313305"/>
          </a:xfrm>
        </p:grpSpPr>
        <p:sp>
          <p:nvSpPr>
            <p:cNvPr id="16" name="Prostokąt zaokrąglony 15"/>
            <p:cNvSpPr/>
            <p:nvPr/>
          </p:nvSpPr>
          <p:spPr bwMode="auto">
            <a:xfrm>
              <a:off x="0" y="0"/>
              <a:ext cx="1007745" cy="2313305"/>
            </a:xfrm>
            <a:prstGeom prst="roundRect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Pole tekstowe 2"/>
            <p:cNvSpPr txBox="1">
              <a:spLocks noChangeArrowheads="1"/>
            </p:cNvSpPr>
            <p:nvPr/>
          </p:nvSpPr>
          <p:spPr bwMode="auto">
            <a:xfrm>
              <a:off x="215265" y="585216"/>
              <a:ext cx="510845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>
                  <a:effectLst/>
                  <a:latin typeface="Times New Roman"/>
                  <a:ea typeface="Times New Roman"/>
                </a:rPr>
                <a:t>KDM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Pole tekstowe 2"/>
            <p:cNvSpPr txBox="1">
              <a:spLocks noChangeArrowheads="1"/>
            </p:cNvSpPr>
            <p:nvPr/>
          </p:nvSpPr>
          <p:spPr bwMode="auto">
            <a:xfrm>
              <a:off x="251460" y="1038758"/>
              <a:ext cx="503911" cy="27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8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LFC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595498" y="285312"/>
            <a:ext cx="3682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Transmisja danych w relacji JWCD do KDM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JWCD_N"/>
          <p:cNvGrpSpPr/>
          <p:nvPr/>
        </p:nvGrpSpPr>
        <p:grpSpPr>
          <a:xfrm>
            <a:off x="5591289" y="3584287"/>
            <a:ext cx="1358722" cy="818839"/>
            <a:chOff x="0" y="0"/>
            <a:chExt cx="1358758" cy="818871"/>
          </a:xfrm>
        </p:grpSpPr>
        <p:sp>
          <p:nvSpPr>
            <p:cNvPr id="75" name="Strzałka w prawo 74"/>
            <p:cNvSpPr/>
            <p:nvPr/>
          </p:nvSpPr>
          <p:spPr bwMode="auto">
            <a:xfrm rot="1800000">
              <a:off x="0" y="380391"/>
              <a:ext cx="684000" cy="1800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Prostokąt zaokrąglony 75"/>
            <p:cNvSpPr/>
            <p:nvPr/>
          </p:nvSpPr>
          <p:spPr bwMode="auto">
            <a:xfrm>
              <a:off x="672998" y="387706"/>
              <a:ext cx="682625" cy="43116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Pole tekstowe 2"/>
            <p:cNvSpPr txBox="1">
              <a:spLocks noChangeArrowheads="1"/>
            </p:cNvSpPr>
            <p:nvPr/>
          </p:nvSpPr>
          <p:spPr bwMode="auto">
            <a:xfrm>
              <a:off x="694944" y="0"/>
              <a:ext cx="663814" cy="46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0" rIns="3600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2400">
                  <a:effectLst/>
                  <a:latin typeface="Times New Roman"/>
                  <a:ea typeface="Times New Roman"/>
                </a:rPr>
                <a:t>…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Pole tekstowe 2"/>
            <p:cNvSpPr txBox="1">
              <a:spLocks noChangeArrowheads="1"/>
            </p:cNvSpPr>
            <p:nvPr/>
          </p:nvSpPr>
          <p:spPr bwMode="auto">
            <a:xfrm>
              <a:off x="665683" y="497434"/>
              <a:ext cx="664210" cy="24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JWCD_N</a:t>
              </a:r>
            </a:p>
          </p:txBody>
        </p:sp>
      </p:grpSp>
      <p:grpSp>
        <p:nvGrpSpPr>
          <p:cNvPr id="38" name="JWCD_2"/>
          <p:cNvGrpSpPr/>
          <p:nvPr/>
        </p:nvGrpSpPr>
        <p:grpSpPr>
          <a:xfrm>
            <a:off x="5657124" y="3328265"/>
            <a:ext cx="1304383" cy="431783"/>
            <a:chOff x="0" y="0"/>
            <a:chExt cx="1304417" cy="431800"/>
          </a:xfrm>
        </p:grpSpPr>
        <p:sp>
          <p:nvSpPr>
            <p:cNvPr id="72" name="Strzałka w prawo 71"/>
            <p:cNvSpPr/>
            <p:nvPr/>
          </p:nvSpPr>
          <p:spPr bwMode="auto">
            <a:xfrm>
              <a:off x="0" y="131674"/>
              <a:ext cx="612000" cy="1800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Prostokąt zaokrąglony 72"/>
            <p:cNvSpPr/>
            <p:nvPr/>
          </p:nvSpPr>
          <p:spPr bwMode="auto">
            <a:xfrm>
              <a:off x="621792" y="0"/>
              <a:ext cx="682625" cy="4318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Pole tekstowe 2"/>
            <p:cNvSpPr txBox="1">
              <a:spLocks noChangeArrowheads="1"/>
            </p:cNvSpPr>
            <p:nvPr/>
          </p:nvSpPr>
          <p:spPr bwMode="auto">
            <a:xfrm>
              <a:off x="607161" y="124359"/>
              <a:ext cx="66484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JWCD_1</a:t>
              </a:r>
            </a:p>
          </p:txBody>
        </p:sp>
      </p:grpSp>
      <p:grpSp>
        <p:nvGrpSpPr>
          <p:cNvPr id="39" name="JWCD_1"/>
          <p:cNvGrpSpPr/>
          <p:nvPr/>
        </p:nvGrpSpPr>
        <p:grpSpPr>
          <a:xfrm>
            <a:off x="5620549" y="2691868"/>
            <a:ext cx="1334277" cy="553053"/>
            <a:chOff x="0" y="0"/>
            <a:chExt cx="1334312" cy="553075"/>
          </a:xfrm>
        </p:grpSpPr>
        <p:sp>
          <p:nvSpPr>
            <p:cNvPr id="69" name="Strzałka w prawo 68"/>
            <p:cNvSpPr/>
            <p:nvPr/>
          </p:nvSpPr>
          <p:spPr bwMode="auto">
            <a:xfrm rot="19800000">
              <a:off x="0" y="373075"/>
              <a:ext cx="684000" cy="180000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Prostokąt zaokrąglony 69"/>
            <p:cNvSpPr/>
            <p:nvPr/>
          </p:nvSpPr>
          <p:spPr bwMode="auto">
            <a:xfrm>
              <a:off x="651052" y="0"/>
              <a:ext cx="683260" cy="4318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Pole tekstowe 2"/>
            <p:cNvSpPr txBox="1">
              <a:spLocks noChangeArrowheads="1"/>
            </p:cNvSpPr>
            <p:nvPr/>
          </p:nvSpPr>
          <p:spPr bwMode="auto">
            <a:xfrm>
              <a:off x="643737" y="117043"/>
              <a:ext cx="664845" cy="24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JWCD_1</a:t>
              </a:r>
            </a:p>
          </p:txBody>
        </p:sp>
      </p:grpSp>
      <p:grpSp>
        <p:nvGrpSpPr>
          <p:cNvPr id="40" name="BPKD"/>
          <p:cNvGrpSpPr/>
          <p:nvPr/>
        </p:nvGrpSpPr>
        <p:grpSpPr>
          <a:xfrm>
            <a:off x="5921684" y="1470278"/>
            <a:ext cx="942493" cy="1223952"/>
            <a:chOff x="46944" y="0"/>
            <a:chExt cx="942518" cy="1224000"/>
          </a:xfrm>
        </p:grpSpPr>
        <p:sp>
          <p:nvSpPr>
            <p:cNvPr id="66" name="Kan_Ellektr_KDM"/>
            <p:cNvSpPr/>
            <p:nvPr/>
          </p:nvSpPr>
          <p:spPr bwMode="auto">
            <a:xfrm rot="5400000">
              <a:off x="153620" y="468000"/>
              <a:ext cx="1224000" cy="2880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Pole tekstowe 2"/>
            <p:cNvSpPr txBox="1">
              <a:spLocks noChangeArrowheads="1"/>
            </p:cNvSpPr>
            <p:nvPr/>
          </p:nvSpPr>
          <p:spPr bwMode="auto">
            <a:xfrm>
              <a:off x="680218" y="72959"/>
              <a:ext cx="309244" cy="107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vert270" wrap="non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>
                  <a:effectLst/>
                  <a:latin typeface="Times New Roman"/>
                  <a:ea typeface="Times New Roman"/>
                </a:rPr>
                <a:t>SOWE/EL – BPKD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Pole tekstowe 2"/>
            <p:cNvSpPr txBox="1">
              <a:spLocks noChangeArrowheads="1"/>
            </p:cNvSpPr>
            <p:nvPr/>
          </p:nvSpPr>
          <p:spPr bwMode="auto">
            <a:xfrm>
              <a:off x="46944" y="255786"/>
              <a:ext cx="599539" cy="369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Droga</a:t>
              </a:r>
            </a:p>
            <a:p>
              <a:pPr algn="ctr"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zapasowa</a:t>
              </a:r>
            </a:p>
          </p:txBody>
        </p:sp>
      </p:grpSp>
      <p:grpSp>
        <p:nvGrpSpPr>
          <p:cNvPr id="41" name="Tor_Y1"/>
          <p:cNvGrpSpPr/>
          <p:nvPr/>
        </p:nvGrpSpPr>
        <p:grpSpPr>
          <a:xfrm>
            <a:off x="3221226" y="1506853"/>
            <a:ext cx="3050156" cy="2465888"/>
            <a:chOff x="0" y="0"/>
            <a:chExt cx="3050236" cy="2465984"/>
          </a:xfrm>
        </p:grpSpPr>
        <p:sp>
          <p:nvSpPr>
            <p:cNvPr id="58" name="Pole tekstowe 2"/>
            <p:cNvSpPr txBox="1">
              <a:spLocks noChangeArrowheads="1"/>
            </p:cNvSpPr>
            <p:nvPr/>
          </p:nvSpPr>
          <p:spPr bwMode="auto">
            <a:xfrm>
              <a:off x="354345" y="227421"/>
              <a:ext cx="454024" cy="1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Tor Y1</a:t>
              </a:r>
            </a:p>
          </p:txBody>
        </p:sp>
        <p:sp>
          <p:nvSpPr>
            <p:cNvPr id="59" name="Prostokąt zaokrąglony 58"/>
            <p:cNvSpPr/>
            <p:nvPr/>
          </p:nvSpPr>
          <p:spPr bwMode="auto">
            <a:xfrm>
              <a:off x="1353312" y="0"/>
              <a:ext cx="1006475" cy="862965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Pole tekstowe 2"/>
            <p:cNvSpPr txBox="1">
              <a:spLocks noChangeArrowheads="1"/>
            </p:cNvSpPr>
            <p:nvPr/>
          </p:nvSpPr>
          <p:spPr bwMode="auto">
            <a:xfrm>
              <a:off x="1433779" y="102412"/>
              <a:ext cx="862329" cy="646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Elektrownia</a:t>
              </a: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Odbiornik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sterowań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URT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1" name="Łącznik prosty ze strzałką 60"/>
            <p:cNvCxnSpPr/>
            <p:nvPr/>
          </p:nvCxnSpPr>
          <p:spPr bwMode="auto">
            <a:xfrm flipV="1">
              <a:off x="0" y="431596"/>
              <a:ext cx="13320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Łącznik prosty ze strzałką 61"/>
            <p:cNvCxnSpPr/>
            <p:nvPr/>
          </p:nvCxnSpPr>
          <p:spPr bwMode="auto">
            <a:xfrm>
              <a:off x="2362810" y="475488"/>
              <a:ext cx="687070" cy="75946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Łącznik prosty ze strzałką 62"/>
            <p:cNvCxnSpPr/>
            <p:nvPr/>
          </p:nvCxnSpPr>
          <p:spPr bwMode="auto">
            <a:xfrm>
              <a:off x="2362810" y="475488"/>
              <a:ext cx="687070" cy="13747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Łącznik prosty ze strzałką 63"/>
            <p:cNvCxnSpPr/>
            <p:nvPr/>
          </p:nvCxnSpPr>
          <p:spPr bwMode="auto">
            <a:xfrm>
              <a:off x="2362810" y="475488"/>
              <a:ext cx="687426" cy="199049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Pole tekstowe 2"/>
            <p:cNvSpPr txBox="1">
              <a:spLocks noChangeArrowheads="1"/>
            </p:cNvSpPr>
            <p:nvPr/>
          </p:nvSpPr>
          <p:spPr bwMode="auto">
            <a:xfrm>
              <a:off x="2706624" y="1053388"/>
              <a:ext cx="196214" cy="1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Y1</a:t>
              </a:r>
            </a:p>
          </p:txBody>
        </p:sp>
      </p:grpSp>
      <p:grpSp>
        <p:nvGrpSpPr>
          <p:cNvPr id="42" name="KDM_ARCM"/>
          <p:cNvGrpSpPr/>
          <p:nvPr/>
        </p:nvGrpSpPr>
        <p:grpSpPr>
          <a:xfrm>
            <a:off x="2182495" y="1470278"/>
            <a:ext cx="1007084" cy="980402"/>
            <a:chOff x="0" y="0"/>
            <a:chExt cx="1007745" cy="2313305"/>
          </a:xfrm>
        </p:grpSpPr>
        <p:sp>
          <p:nvSpPr>
            <p:cNvPr id="55" name="Prostokąt zaokrąglony 54"/>
            <p:cNvSpPr/>
            <p:nvPr/>
          </p:nvSpPr>
          <p:spPr bwMode="auto">
            <a:xfrm>
              <a:off x="0" y="0"/>
              <a:ext cx="1007745" cy="2313305"/>
            </a:xfrm>
            <a:prstGeom prst="roundRect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Pole tekstowe 2"/>
            <p:cNvSpPr txBox="1">
              <a:spLocks noChangeArrowheads="1"/>
            </p:cNvSpPr>
            <p:nvPr/>
          </p:nvSpPr>
          <p:spPr bwMode="auto">
            <a:xfrm>
              <a:off x="215265" y="585216"/>
              <a:ext cx="510845" cy="699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>
                  <a:effectLst/>
                  <a:latin typeface="Times New Roman"/>
                  <a:ea typeface="Times New Roman"/>
                </a:rPr>
                <a:t>KDM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Pole tekstowe 2"/>
            <p:cNvSpPr txBox="1">
              <a:spLocks noChangeArrowheads="1"/>
            </p:cNvSpPr>
            <p:nvPr/>
          </p:nvSpPr>
          <p:spPr bwMode="auto">
            <a:xfrm>
              <a:off x="145023" y="1215087"/>
              <a:ext cx="760573" cy="5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ARCM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3" name="Elektr_Serw"/>
          <p:cNvGrpSpPr/>
          <p:nvPr/>
        </p:nvGrpSpPr>
        <p:grpSpPr>
          <a:xfrm>
            <a:off x="4574502" y="3042985"/>
            <a:ext cx="1109392" cy="1016683"/>
            <a:chOff x="0" y="0"/>
            <a:chExt cx="1109421" cy="1016723"/>
          </a:xfrm>
        </p:grpSpPr>
        <p:sp>
          <p:nvSpPr>
            <p:cNvPr id="52" name="Prostokąt zaokrąglony 51"/>
            <p:cNvSpPr/>
            <p:nvPr/>
          </p:nvSpPr>
          <p:spPr bwMode="auto">
            <a:xfrm>
              <a:off x="102413" y="153619"/>
              <a:ext cx="1007008" cy="86310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Prostokąt zaokrąglony 52"/>
            <p:cNvSpPr/>
            <p:nvPr/>
          </p:nvSpPr>
          <p:spPr bwMode="auto">
            <a:xfrm>
              <a:off x="0" y="0"/>
              <a:ext cx="1007008" cy="863104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Pole tekstowe 2"/>
            <p:cNvSpPr txBox="1">
              <a:spLocks noChangeArrowheads="1"/>
            </p:cNvSpPr>
            <p:nvPr/>
          </p:nvSpPr>
          <p:spPr bwMode="auto">
            <a:xfrm>
              <a:off x="80467" y="204825"/>
              <a:ext cx="862707" cy="475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Elektrownia</a:t>
              </a:r>
            </a:p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Serwer</a:t>
              </a:r>
              <a:endParaRPr lang="pl-PL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komunikacyjny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5" name="Tor_Rez"/>
          <p:cNvGrpSpPr/>
          <p:nvPr/>
        </p:nvGrpSpPr>
        <p:grpSpPr>
          <a:xfrm>
            <a:off x="3199280" y="3193958"/>
            <a:ext cx="1367964" cy="189947"/>
            <a:chOff x="3199280" y="3193958"/>
            <a:chExt cx="1367964" cy="189947"/>
          </a:xfrm>
        </p:grpSpPr>
        <p:sp>
          <p:nvSpPr>
            <p:cNvPr id="47" name="Kan_Ellektr_KDM"/>
            <p:cNvSpPr/>
            <p:nvPr/>
          </p:nvSpPr>
          <p:spPr bwMode="auto">
            <a:xfrm>
              <a:off x="3199280" y="3203912"/>
              <a:ext cx="1367964" cy="17999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Pole tekstowe 2"/>
            <p:cNvSpPr txBox="1">
              <a:spLocks noChangeArrowheads="1"/>
            </p:cNvSpPr>
            <p:nvPr/>
          </p:nvSpPr>
          <p:spPr bwMode="auto">
            <a:xfrm>
              <a:off x="3425760" y="3193958"/>
              <a:ext cx="940409" cy="14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900">
                  <a:effectLst/>
                  <a:latin typeface="Times New Roman"/>
                  <a:ea typeface="Times New Roman"/>
                </a:rPr>
                <a:t>Tor rezerwowy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" name="Tor_Podst"/>
          <p:cNvGrpSpPr/>
          <p:nvPr/>
        </p:nvGrpSpPr>
        <p:grpSpPr>
          <a:xfrm>
            <a:off x="3155391" y="3386785"/>
            <a:ext cx="1439962" cy="287989"/>
            <a:chOff x="3155391" y="3386785"/>
            <a:chExt cx="1439962" cy="287989"/>
          </a:xfrm>
        </p:grpSpPr>
        <p:sp>
          <p:nvSpPr>
            <p:cNvPr id="45" name="Kan_Ellektr_KDM"/>
            <p:cNvSpPr/>
            <p:nvPr/>
          </p:nvSpPr>
          <p:spPr bwMode="auto">
            <a:xfrm>
              <a:off x="3155391" y="3386785"/>
              <a:ext cx="1439962" cy="287989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Pole tekstowe 2"/>
            <p:cNvSpPr txBox="1">
              <a:spLocks noChangeArrowheads="1"/>
            </p:cNvSpPr>
            <p:nvPr/>
          </p:nvSpPr>
          <p:spPr bwMode="auto">
            <a:xfrm>
              <a:off x="3418446" y="3438668"/>
              <a:ext cx="940409" cy="15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000">
                  <a:effectLst/>
                  <a:latin typeface="Times New Roman"/>
                  <a:ea typeface="Times New Roman"/>
                </a:rPr>
                <a:t>Tor podstawowy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" name="KDM"/>
          <p:cNvGrpSpPr/>
          <p:nvPr/>
        </p:nvGrpSpPr>
        <p:grpSpPr>
          <a:xfrm>
            <a:off x="2182495" y="2457791"/>
            <a:ext cx="1007598" cy="2313215"/>
            <a:chOff x="2182495" y="2457791"/>
            <a:chExt cx="1007598" cy="2313215"/>
          </a:xfrm>
        </p:grpSpPr>
        <p:sp>
          <p:nvSpPr>
            <p:cNvPr id="49" name="Prostokąt zaokrąglony 48"/>
            <p:cNvSpPr/>
            <p:nvPr/>
          </p:nvSpPr>
          <p:spPr bwMode="auto">
            <a:xfrm>
              <a:off x="2182495" y="2457791"/>
              <a:ext cx="1007598" cy="2313215"/>
            </a:xfrm>
            <a:prstGeom prst="roundRect">
              <a:avLst/>
            </a:prstGeom>
            <a:solidFill>
              <a:srgbClr val="66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Pole tekstowe 2"/>
            <p:cNvSpPr txBox="1">
              <a:spLocks noChangeArrowheads="1"/>
            </p:cNvSpPr>
            <p:nvPr/>
          </p:nvSpPr>
          <p:spPr bwMode="auto">
            <a:xfrm>
              <a:off x="2394629" y="3042984"/>
              <a:ext cx="510771" cy="182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>
                  <a:effectLst/>
                  <a:latin typeface="Times New Roman"/>
                  <a:ea typeface="Times New Roman"/>
                </a:rPr>
                <a:t>KDM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Pole tekstowe 2"/>
            <p:cNvSpPr txBox="1">
              <a:spLocks noChangeArrowheads="1"/>
            </p:cNvSpPr>
            <p:nvPr/>
          </p:nvSpPr>
          <p:spPr bwMode="auto">
            <a:xfrm>
              <a:off x="2431205" y="3496509"/>
              <a:ext cx="503837" cy="27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pl-PL" sz="18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LFC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595498" y="285312"/>
            <a:ext cx="3682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Transmisja danych w relacji KDM do JWCD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xt_12"/>
          <p:cNvSpPr>
            <a:spLocks noChangeArrowheads="1"/>
          </p:cNvSpPr>
          <p:nvPr/>
        </p:nvSpPr>
        <p:spPr bwMode="auto">
          <a:xfrm>
            <a:off x="1707449" y="4895067"/>
            <a:ext cx="6221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Automatyki tej nie wolno instalować w rozdzielniach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SN zakwalifikowanych jako GPO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Automatyki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tej nie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należy uruchamiać w liniach, do których przyłączone są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jednostki wytwórcze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2" name="Txt_11"/>
          <p:cNvSpPr>
            <a:spLocks noChangeArrowheads="1"/>
          </p:cNvSpPr>
          <p:nvPr/>
        </p:nvSpPr>
        <p:spPr bwMode="auto">
          <a:xfrm>
            <a:off x="1707449" y="4697625"/>
            <a:ext cx="35474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R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ealizację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przynajmniej dwóch stopni w każdej sekcji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1" name="Txt_10"/>
          <p:cNvSpPr>
            <a:spLocks noChangeArrowheads="1"/>
          </p:cNvSpPr>
          <p:nvPr/>
        </p:nvSpPr>
        <p:spPr bwMode="auto">
          <a:xfrm>
            <a:off x="1707449" y="4500184"/>
            <a:ext cx="59075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 rozdzielni SN w polu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pomiaru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napięcia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 z rozprowadzeniem sygnału do pól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odpływowych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0" name="Txt_9"/>
          <p:cNvSpPr>
            <a:spLocks noChangeArrowheads="1"/>
          </p:cNvSpPr>
          <p:nvPr/>
        </p:nvSpPr>
        <p:spPr bwMode="auto">
          <a:xfrm>
            <a:off x="1707449" y="4302743"/>
            <a:ext cx="23520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 wytypowanych polach linii SN</a:t>
            </a:r>
          </a:p>
        </p:txBody>
      </p:sp>
      <p:sp>
        <p:nvSpPr>
          <p:cNvPr id="19" name="Txt_8"/>
          <p:cNvSpPr>
            <a:spLocks noChangeArrowheads="1"/>
          </p:cNvSpPr>
          <p:nvPr/>
        </p:nvSpPr>
        <p:spPr bwMode="auto">
          <a:xfrm>
            <a:off x="1409455" y="4099314"/>
            <a:ext cx="23564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Miejsca instalacji przekaźników SCO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8" name="Txt_7"/>
          <p:cNvSpPr>
            <a:spLocks noChangeArrowheads="1"/>
          </p:cNvSpPr>
          <p:nvPr/>
        </p:nvSpPr>
        <p:spPr bwMode="auto">
          <a:xfrm>
            <a:off x="1707449" y="3734693"/>
            <a:ext cx="4563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Stopnie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SCO są ustalane dla zakresu częstotliwości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49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Hz  –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47,5 Hz </a:t>
            </a:r>
          </a:p>
        </p:txBody>
      </p:sp>
      <p:sp>
        <p:nvSpPr>
          <p:cNvPr id="17" name="Txt_6"/>
          <p:cNvSpPr>
            <a:spLocks noChangeArrowheads="1"/>
          </p:cNvSpPr>
          <p:nvPr/>
        </p:nvSpPr>
        <p:spPr bwMode="auto">
          <a:xfrm>
            <a:off x="1707449" y="3349389"/>
            <a:ext cx="3976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Wartości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mocy są wyliczane dla poszczególnych stopni SCO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/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odniesieniu do szczytowego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obciążenia</a:t>
            </a:r>
          </a:p>
        </p:txBody>
      </p:sp>
      <p:sp>
        <p:nvSpPr>
          <p:cNvPr id="7" name="Txt_5"/>
          <p:cNvSpPr>
            <a:spLocks noChangeArrowheads="1"/>
          </p:cNvSpPr>
          <p:nvPr/>
        </p:nvSpPr>
        <p:spPr bwMode="auto">
          <a:xfrm>
            <a:off x="1707449" y="2964085"/>
            <a:ext cx="5155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OSP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określa zmiany wartości mocy czynnej wyłączanej przez automatykę SCO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/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podziałem pomiędzy poszczególnych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OSD</a:t>
            </a:r>
          </a:p>
        </p:txBody>
      </p:sp>
      <p:sp>
        <p:nvSpPr>
          <p:cNvPr id="6" name="Txt_4"/>
          <p:cNvSpPr>
            <a:spLocks noChangeArrowheads="1"/>
          </p:cNvSpPr>
          <p:nvPr/>
        </p:nvSpPr>
        <p:spPr bwMode="auto">
          <a:xfrm>
            <a:off x="1409455" y="2760656"/>
            <a:ext cx="1114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Zarządzanie SCO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" name="Txt_3"/>
          <p:cNvSpPr>
            <a:spLocks noChangeArrowheads="1"/>
          </p:cNvSpPr>
          <p:nvPr/>
        </p:nvSpPr>
        <p:spPr bwMode="auto">
          <a:xfrm>
            <a:off x="1707449" y="1459371"/>
            <a:ext cx="42255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nastawy częstotliwości 47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 –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50 Hz ze skokiem  0,05Hz  (50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mHz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)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zwłoka czasowa 0,05 – 1s  ze skokiem 0,05s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Czas własny przekaźników  &lt;  100 ms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poprawna praca przy napięciu w zakresie  od  0,5  do 1,1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Uns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dokładność pomiaru  &lt; 10mHz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możliwość zastosowania blokady napięciowej</a:t>
            </a:r>
          </a:p>
        </p:txBody>
      </p:sp>
      <p:sp>
        <p:nvSpPr>
          <p:cNvPr id="4" name="Txt_2"/>
          <p:cNvSpPr>
            <a:spLocks noChangeArrowheads="1"/>
          </p:cNvSpPr>
          <p:nvPr/>
        </p:nvSpPr>
        <p:spPr bwMode="auto">
          <a:xfrm>
            <a:off x="1409455" y="1264568"/>
            <a:ext cx="22089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Przekaźniki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podczęstotliwościowe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: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" name="Txt_1"/>
          <p:cNvSpPr>
            <a:spLocks noChangeArrowheads="1"/>
          </p:cNvSpPr>
          <p:nvPr/>
        </p:nvSpPr>
        <p:spPr bwMode="auto">
          <a:xfrm>
            <a:off x="1409455" y="751310"/>
            <a:ext cx="622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Samoczynne wyłączanie zdefiniowanych grup odbiorców w przypadku obniżenia się częstotliwości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do określonej wielkości spowodowanej  deficytem mocy w SEE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939869" y="285312"/>
            <a:ext cx="4991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Samoczynne częstotliwościowe odciążanie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SCO 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(UFLS)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/>
      <p:bldP spid="20" grpId="0"/>
      <p:bldP spid="19" grpId="0"/>
      <p:bldP spid="18" grpId="0"/>
      <p:bldP spid="17" grpId="0"/>
      <p:bldP spid="7" grpId="0"/>
      <p:bldP spid="5" grpId="0"/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7" name="RegNap"/>
          <p:cNvGrpSpPr/>
          <p:nvPr/>
        </p:nvGrpSpPr>
        <p:grpSpPr>
          <a:xfrm>
            <a:off x="6510152" y="1052736"/>
            <a:ext cx="2127185" cy="1692260"/>
            <a:chOff x="5940152" y="1052736"/>
            <a:chExt cx="2127185" cy="1692260"/>
          </a:xfrm>
        </p:grpSpPr>
        <p:grpSp>
          <p:nvGrpSpPr>
            <p:cNvPr id="91" name="Pom_Ug"/>
            <p:cNvGrpSpPr/>
            <p:nvPr/>
          </p:nvGrpSpPr>
          <p:grpSpPr>
            <a:xfrm>
              <a:off x="7344308" y="1495889"/>
              <a:ext cx="644826" cy="1249107"/>
              <a:chOff x="4740442" y="1518173"/>
              <a:chExt cx="644826" cy="1249107"/>
            </a:xfrm>
          </p:grpSpPr>
          <p:sp>
            <p:nvSpPr>
              <p:cNvPr id="92" name="Elipsa 91"/>
              <p:cNvSpPr>
                <a:spLocks noChangeAspect="1"/>
              </p:cNvSpPr>
              <p:nvPr/>
            </p:nvSpPr>
            <p:spPr bwMode="auto">
              <a:xfrm>
                <a:off x="5202388" y="2584400"/>
                <a:ext cx="182880" cy="18288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93" name="Łącznik prostoliniowy 92"/>
              <p:cNvCxnSpPr/>
              <p:nvPr/>
            </p:nvCxnSpPr>
            <p:spPr bwMode="auto">
              <a:xfrm flipH="1">
                <a:off x="4740442" y="1903112"/>
                <a:ext cx="54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4" name="Łącznik prostoliniowy 93"/>
              <p:cNvCxnSpPr/>
              <p:nvPr/>
            </p:nvCxnSpPr>
            <p:spPr bwMode="auto">
              <a:xfrm>
                <a:off x="5292114" y="1903188"/>
                <a:ext cx="0" cy="68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Txt_Ug"/>
              <p:cNvSpPr>
                <a:spLocks noChangeArrowheads="1"/>
              </p:cNvSpPr>
              <p:nvPr/>
            </p:nvSpPr>
            <p:spPr bwMode="auto">
              <a:xfrm>
                <a:off x="4884458" y="1518173"/>
                <a:ext cx="4792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l-PL" sz="1800" b="1" i="1" baseline="-25000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pl-PL" sz="18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400" b="1" i="1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b="1" i="1" baseline="-25000" smtClean="0">
                    <a:solidFill>
                      <a:srgbClr val="00B05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lang="pl-PL" sz="1400" b="1" i="1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Reg_U"/>
            <p:cNvGrpSpPr/>
            <p:nvPr/>
          </p:nvGrpSpPr>
          <p:grpSpPr>
            <a:xfrm>
              <a:off x="6732240" y="1664876"/>
              <a:ext cx="633339" cy="423188"/>
              <a:chOff x="3239852" y="3617880"/>
              <a:chExt cx="633339" cy="423188"/>
            </a:xfrm>
          </p:grpSpPr>
          <p:sp>
            <p:nvSpPr>
              <p:cNvPr id="97" name="Prostokąt 96"/>
              <p:cNvSpPr/>
              <p:nvPr/>
            </p:nvSpPr>
            <p:spPr bwMode="auto">
              <a:xfrm>
                <a:off x="3239852" y="3617880"/>
                <a:ext cx="633339" cy="423188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98" name="Txt_RN"/>
              <p:cNvSpPr>
                <a:spLocks noChangeArrowheads="1"/>
              </p:cNvSpPr>
              <p:nvPr/>
            </p:nvSpPr>
            <p:spPr bwMode="auto">
              <a:xfrm>
                <a:off x="3448218" y="3717612"/>
                <a:ext cx="2596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9638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defRPr/>
                </a:pPr>
                <a:r>
                  <a:rPr lang="pl-PL" sz="1400" b="1" i="1" smtClean="0">
                    <a:solidFill>
                      <a:srgbClr val="0070C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endParaRPr lang="pl-PL" sz="1400" b="1" i="1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8" name="Strz_If"/>
            <p:cNvCxnSpPr/>
            <p:nvPr/>
          </p:nvCxnSpPr>
          <p:spPr bwMode="auto">
            <a:xfrm flipV="1">
              <a:off x="7056276" y="2096924"/>
              <a:ext cx="0" cy="32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9" name="Txt_If"/>
            <p:cNvSpPr>
              <a:spLocks noChangeArrowheads="1"/>
            </p:cNvSpPr>
            <p:nvPr/>
          </p:nvSpPr>
          <p:spPr bwMode="auto">
            <a:xfrm>
              <a:off x="7092280" y="2069304"/>
              <a:ext cx="1218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l-PL" sz="1800" b="1" i="1" baseline="-25000" smtClean="0">
                  <a:solidFill>
                    <a:srgbClr val="00B05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pl-PL" sz="1400" b="1" i="1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xt_Reg_Wzbudz"/>
            <p:cNvSpPr>
              <a:spLocks noChangeArrowheads="1"/>
            </p:cNvSpPr>
            <p:nvPr/>
          </p:nvSpPr>
          <p:spPr bwMode="auto">
            <a:xfrm>
              <a:off x="5940152" y="1052736"/>
              <a:ext cx="21271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Regulator prądu wzbudzenia</a:t>
              </a:r>
            </a:p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(napięcia)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00" name="Gen"/>
          <p:cNvGrpSpPr/>
          <p:nvPr/>
        </p:nvGrpSpPr>
        <p:grpSpPr>
          <a:xfrm>
            <a:off x="6906196" y="2406660"/>
            <a:ext cx="2086756" cy="914400"/>
            <a:chOff x="6336196" y="2406660"/>
            <a:chExt cx="2086756" cy="914400"/>
          </a:xfrm>
        </p:grpSpPr>
        <p:grpSp>
          <p:nvGrpSpPr>
            <p:cNvPr id="16399" name="Przew_Gen"/>
            <p:cNvGrpSpPr/>
            <p:nvPr/>
          </p:nvGrpSpPr>
          <p:grpSpPr>
            <a:xfrm>
              <a:off x="7452320" y="2672988"/>
              <a:ext cx="612004" cy="324036"/>
              <a:chOff x="7452320" y="2672988"/>
              <a:chExt cx="612004" cy="324036"/>
            </a:xfrm>
          </p:grpSpPr>
          <p:cxnSp>
            <p:nvCxnSpPr>
              <p:cNvPr id="102" name="Łącznik prostoliniowy 101"/>
              <p:cNvCxnSpPr/>
              <p:nvPr/>
            </p:nvCxnSpPr>
            <p:spPr bwMode="auto">
              <a:xfrm>
                <a:off x="7505984" y="2830340"/>
                <a:ext cx="558000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Łącznik prostoliniowy 105"/>
              <p:cNvCxnSpPr/>
              <p:nvPr/>
            </p:nvCxnSpPr>
            <p:spPr bwMode="auto">
              <a:xfrm>
                <a:off x="7452320" y="2672988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Łącznik prostoliniowy 106"/>
              <p:cNvCxnSpPr/>
              <p:nvPr/>
            </p:nvCxnSpPr>
            <p:spPr bwMode="auto">
              <a:xfrm>
                <a:off x="7488324" y="2997024"/>
                <a:ext cx="576000" cy="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0" name="Txt_Pe"/>
            <p:cNvSpPr>
              <a:spLocks noChangeArrowheads="1"/>
            </p:cNvSpPr>
            <p:nvPr/>
          </p:nvSpPr>
          <p:spPr bwMode="auto">
            <a:xfrm>
              <a:off x="8222576" y="2781000"/>
              <a:ext cx="2003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000" b="1" i="1" baseline="-2500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pl-PL" sz="1600" b="1" i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xt_Pm"/>
            <p:cNvSpPr>
              <a:spLocks noChangeArrowheads="1"/>
            </p:cNvSpPr>
            <p:nvPr/>
          </p:nvSpPr>
          <p:spPr bwMode="auto">
            <a:xfrm>
              <a:off x="6336196" y="2833191"/>
              <a:ext cx="2580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600" b="1" i="1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pl-PL" sz="2000" b="1" i="1" baseline="-25000" smtClean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pl-PL" sz="1600" b="1" i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8" name="Generator"/>
            <p:cNvGrpSpPr/>
            <p:nvPr/>
          </p:nvGrpSpPr>
          <p:grpSpPr>
            <a:xfrm>
              <a:off x="6591584" y="2406660"/>
              <a:ext cx="914400" cy="914400"/>
              <a:chOff x="6591584" y="2406660"/>
              <a:chExt cx="914400" cy="914400"/>
            </a:xfrm>
          </p:grpSpPr>
          <p:sp>
            <p:nvSpPr>
              <p:cNvPr id="101" name="Elipsa 100"/>
              <p:cNvSpPr/>
              <p:nvPr/>
            </p:nvSpPr>
            <p:spPr bwMode="auto">
              <a:xfrm>
                <a:off x="6591584" y="2406660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100" name="Grupa 99"/>
              <p:cNvGrpSpPr>
                <a:grpSpLocks noChangeAspect="1"/>
              </p:cNvGrpSpPr>
              <p:nvPr/>
            </p:nvGrpSpPr>
            <p:grpSpPr>
              <a:xfrm>
                <a:off x="6873914" y="2758330"/>
                <a:ext cx="365760" cy="182880"/>
                <a:chOff x="6033930" y="1412720"/>
                <a:chExt cx="1828800" cy="9144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4" name="Łuk 103"/>
                <p:cNvSpPr/>
                <p:nvPr/>
              </p:nvSpPr>
              <p:spPr bwMode="auto">
                <a:xfrm rot="5400000">
                  <a:off x="6033930" y="1412720"/>
                  <a:ext cx="914400" cy="914400"/>
                </a:xfrm>
                <a:prstGeom prst="arc">
                  <a:avLst>
                    <a:gd name="adj1" fmla="val 16200000"/>
                    <a:gd name="adj2" fmla="val 5379828"/>
                  </a:avLst>
                </a:prstGeom>
                <a:grp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105" name="Łuk 104"/>
                <p:cNvSpPr/>
                <p:nvPr/>
              </p:nvSpPr>
              <p:spPr bwMode="auto">
                <a:xfrm rot="16200000">
                  <a:off x="6948330" y="1412720"/>
                  <a:ext cx="914400" cy="914400"/>
                </a:xfrm>
                <a:prstGeom prst="arc">
                  <a:avLst>
                    <a:gd name="adj1" fmla="val 16200000"/>
                    <a:gd name="adj2" fmla="val 5379828"/>
                  </a:avLst>
                </a:prstGeom>
                <a:grp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</p:grpSp>
      </p:grpSp>
      <p:sp>
        <p:nvSpPr>
          <p:cNvPr id="154" name="Obroty"/>
          <p:cNvSpPr>
            <a:spLocks/>
          </p:cNvSpPr>
          <p:nvPr/>
        </p:nvSpPr>
        <p:spPr bwMode="auto">
          <a:xfrm rot="5400000">
            <a:off x="6744184" y="2726920"/>
            <a:ext cx="252000" cy="216000"/>
          </a:xfrm>
          <a:prstGeom prst="arc">
            <a:avLst>
              <a:gd name="adj1" fmla="val 20223098"/>
              <a:gd name="adj2" fmla="val 12220486"/>
            </a:avLst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6396" name="RegObrot"/>
          <p:cNvGrpSpPr/>
          <p:nvPr/>
        </p:nvGrpSpPr>
        <p:grpSpPr>
          <a:xfrm>
            <a:off x="3269792" y="945304"/>
            <a:ext cx="1953096" cy="1943708"/>
            <a:chOff x="2699792" y="945304"/>
            <a:chExt cx="1953096" cy="1943708"/>
          </a:xfrm>
        </p:grpSpPr>
        <p:cxnSp>
          <p:nvCxnSpPr>
            <p:cNvPr id="16388" name="Łącznik prostoliniowy 16387"/>
            <p:cNvCxnSpPr/>
            <p:nvPr/>
          </p:nvCxnSpPr>
          <p:spPr bwMode="auto">
            <a:xfrm>
              <a:off x="2879812" y="2205012"/>
              <a:ext cx="0" cy="684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390" name="Elipsa 16389"/>
            <p:cNvSpPr>
              <a:spLocks noChangeAspect="1"/>
            </p:cNvSpPr>
            <p:nvPr/>
          </p:nvSpPr>
          <p:spPr bwMode="auto">
            <a:xfrm>
              <a:off x="2699792" y="227702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3" name="Elipsa 52"/>
            <p:cNvSpPr>
              <a:spLocks noChangeAspect="1"/>
            </p:cNvSpPr>
            <p:nvPr/>
          </p:nvSpPr>
          <p:spPr bwMode="auto">
            <a:xfrm>
              <a:off x="2951832" y="227702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6392" name="Łącznik prostoliniowy 16391"/>
            <p:cNvCxnSpPr/>
            <p:nvPr/>
          </p:nvCxnSpPr>
          <p:spPr bwMode="auto">
            <a:xfrm rot="2700000">
              <a:off x="2858724" y="2255924"/>
              <a:ext cx="14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Łącznik prostoliniowy 56"/>
            <p:cNvCxnSpPr/>
            <p:nvPr/>
          </p:nvCxnSpPr>
          <p:spPr bwMode="auto">
            <a:xfrm rot="18900000">
              <a:off x="2756900" y="2255924"/>
              <a:ext cx="1440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Łącznik prostoliniowy 58"/>
            <p:cNvCxnSpPr/>
            <p:nvPr/>
          </p:nvCxnSpPr>
          <p:spPr bwMode="auto">
            <a:xfrm flipV="1">
              <a:off x="3023852" y="2240940"/>
              <a:ext cx="21600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pole tekstowe 73"/>
            <p:cNvSpPr txBox="1"/>
            <p:nvPr/>
          </p:nvSpPr>
          <p:spPr>
            <a:xfrm>
              <a:off x="2790654" y="1984266"/>
              <a:ext cx="19717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RP</a:t>
              </a:r>
              <a:endParaRPr lang="pl-PL" sz="1200" b="1" i="1"/>
            </a:p>
          </p:txBody>
        </p:sp>
        <p:cxnSp>
          <p:nvCxnSpPr>
            <p:cNvPr id="22" name="Strz_Regul_Obrot"/>
            <p:cNvCxnSpPr/>
            <p:nvPr/>
          </p:nvCxnSpPr>
          <p:spPr bwMode="auto">
            <a:xfrm flipH="1">
              <a:off x="2951822" y="1196752"/>
              <a:ext cx="792086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8" name="Txt_Regul_Obrot"/>
            <p:cNvSpPr>
              <a:spLocks noChangeArrowheads="1"/>
            </p:cNvSpPr>
            <p:nvPr/>
          </p:nvSpPr>
          <p:spPr bwMode="auto">
            <a:xfrm>
              <a:off x="3269496" y="945304"/>
              <a:ext cx="13833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Regulator obrotów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94" name="UpustRegen"/>
          <p:cNvGrpSpPr/>
          <p:nvPr/>
        </p:nvGrpSpPr>
        <p:grpSpPr>
          <a:xfrm>
            <a:off x="2729768" y="2312948"/>
            <a:ext cx="3492352" cy="2395937"/>
            <a:chOff x="2159768" y="2312948"/>
            <a:chExt cx="3492352" cy="2395937"/>
          </a:xfrm>
        </p:grpSpPr>
        <p:cxnSp>
          <p:nvCxnSpPr>
            <p:cNvPr id="63" name="Łącznik prostoliniowy 62"/>
            <p:cNvCxnSpPr/>
            <p:nvPr/>
          </p:nvCxnSpPr>
          <p:spPr bwMode="auto">
            <a:xfrm flipV="1">
              <a:off x="5652120" y="3465104"/>
              <a:ext cx="0" cy="252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15" name="Łącznik prostoliniowy 14"/>
            <p:cNvCxnSpPr/>
            <p:nvPr/>
          </p:nvCxnSpPr>
          <p:spPr bwMode="auto">
            <a:xfrm flipV="1">
              <a:off x="4716016" y="3429072"/>
              <a:ext cx="0" cy="180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Łącznik prostoliniowy 18"/>
            <p:cNvCxnSpPr/>
            <p:nvPr/>
          </p:nvCxnSpPr>
          <p:spPr bwMode="auto">
            <a:xfrm flipV="1">
              <a:off x="4535996" y="3429072"/>
              <a:ext cx="0" cy="180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Łącznik prostoliniowy 22"/>
            <p:cNvCxnSpPr/>
            <p:nvPr/>
          </p:nvCxnSpPr>
          <p:spPr bwMode="auto">
            <a:xfrm flipV="1">
              <a:off x="4644008" y="3609020"/>
              <a:ext cx="0" cy="9360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Łącznik prostoliniowy 29"/>
            <p:cNvCxnSpPr/>
            <p:nvPr/>
          </p:nvCxnSpPr>
          <p:spPr bwMode="auto">
            <a:xfrm flipV="1">
              <a:off x="2159768" y="2312948"/>
              <a:ext cx="2880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37" name="Łącznik prostoliniowy 36"/>
            <p:cNvCxnSpPr/>
            <p:nvPr/>
          </p:nvCxnSpPr>
          <p:spPr bwMode="auto">
            <a:xfrm flipV="1">
              <a:off x="3635896" y="3032956"/>
              <a:ext cx="0" cy="324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47" name="Łącznik prostoliniowy 46"/>
            <p:cNvCxnSpPr/>
            <p:nvPr/>
          </p:nvCxnSpPr>
          <p:spPr bwMode="auto">
            <a:xfrm flipV="1">
              <a:off x="4535996" y="3249052"/>
              <a:ext cx="0" cy="288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48" name="Łącznik prostoliniowy 47"/>
            <p:cNvCxnSpPr/>
            <p:nvPr/>
          </p:nvCxnSpPr>
          <p:spPr bwMode="auto">
            <a:xfrm flipV="1">
              <a:off x="4716016" y="3285056"/>
              <a:ext cx="0" cy="252000"/>
            </a:xfrm>
            <a:prstGeom prst="line">
              <a:avLst/>
            </a:prstGeom>
            <a:solidFill>
              <a:schemeClr val="accent1"/>
            </a:solidFill>
            <a:ln w="44450" cap="rnd" cmpd="sng" algn="ctr">
              <a:solidFill>
                <a:schemeClr val="tx1"/>
              </a:solidFill>
              <a:prstDash val="solid"/>
              <a:round/>
              <a:headEnd type="triangle" w="sm" len="med"/>
              <a:tailEnd type="none" w="med" len="med"/>
            </a:ln>
            <a:effectLst/>
          </p:spPr>
        </p:cxnSp>
        <p:cxnSp>
          <p:nvCxnSpPr>
            <p:cNvPr id="83" name="Łącznik prostoliniowy 82"/>
            <p:cNvCxnSpPr/>
            <p:nvPr/>
          </p:nvCxnSpPr>
          <p:spPr bwMode="auto">
            <a:xfrm flipH="1" flipV="1">
              <a:off x="2915816" y="4545196"/>
              <a:ext cx="1728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Łącznik prostoliniowy 83"/>
            <p:cNvCxnSpPr/>
            <p:nvPr/>
          </p:nvCxnSpPr>
          <p:spPr bwMode="auto">
            <a:xfrm flipH="1" flipV="1">
              <a:off x="4536028" y="3609092"/>
              <a:ext cx="180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Txt_Up_Regen"/>
            <p:cNvSpPr>
              <a:spLocks noChangeArrowheads="1"/>
            </p:cNvSpPr>
            <p:nvPr/>
          </p:nvSpPr>
          <p:spPr bwMode="auto">
            <a:xfrm>
              <a:off x="3779912" y="4401108"/>
              <a:ext cx="1049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Upusty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regeneracyjne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393" name="WymRegen"/>
          <p:cNvGrpSpPr/>
          <p:nvPr/>
        </p:nvGrpSpPr>
        <p:grpSpPr>
          <a:xfrm>
            <a:off x="1721620" y="4257228"/>
            <a:ext cx="1764116" cy="934397"/>
            <a:chOff x="1151620" y="4257228"/>
            <a:chExt cx="1764116" cy="934397"/>
          </a:xfrm>
        </p:grpSpPr>
        <p:sp>
          <p:nvSpPr>
            <p:cNvPr id="4" name="WymRegen"/>
            <p:cNvSpPr/>
            <p:nvPr/>
          </p:nvSpPr>
          <p:spPr bwMode="auto">
            <a:xfrm>
              <a:off x="2195736" y="4257228"/>
              <a:ext cx="720000" cy="576000"/>
            </a:xfrm>
            <a:prstGeom prst="rect">
              <a:avLst/>
            </a:prstGeom>
            <a:solidFill>
              <a:srgbClr val="FFECD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41" name="Txt_Wym_Regen"/>
            <p:cNvSpPr>
              <a:spLocks noChangeArrowheads="1"/>
            </p:cNvSpPr>
            <p:nvPr/>
          </p:nvSpPr>
          <p:spPr bwMode="auto">
            <a:xfrm>
              <a:off x="1151620" y="4726305"/>
              <a:ext cx="1049967" cy="46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Wymiennik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regeneracyjny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ciepła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WR_Koc_2"/>
          <p:cNvCxnSpPr/>
          <p:nvPr/>
        </p:nvCxnSpPr>
        <p:spPr bwMode="auto">
          <a:xfrm flipV="1">
            <a:off x="2729624" y="2888940"/>
            <a:ext cx="252136" cy="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WR_Koc_1"/>
          <p:cNvCxnSpPr/>
          <p:nvPr/>
        </p:nvCxnSpPr>
        <p:spPr bwMode="auto">
          <a:xfrm flipV="1">
            <a:off x="2981760" y="2889012"/>
            <a:ext cx="0" cy="1368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WężWR_3"/>
          <p:cNvCxnSpPr/>
          <p:nvPr/>
        </p:nvCxnSpPr>
        <p:spPr bwMode="auto">
          <a:xfrm flipV="1">
            <a:off x="2827111" y="4293096"/>
            <a:ext cx="144016" cy="216128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WężWR_2"/>
          <p:cNvCxnSpPr/>
          <p:nvPr/>
        </p:nvCxnSpPr>
        <p:spPr bwMode="auto">
          <a:xfrm>
            <a:off x="2837744" y="4545124"/>
            <a:ext cx="504008" cy="72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159B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WężWR_1"/>
          <p:cNvCxnSpPr/>
          <p:nvPr/>
        </p:nvCxnSpPr>
        <p:spPr bwMode="auto">
          <a:xfrm flipV="1">
            <a:off x="3125716" y="4570591"/>
            <a:ext cx="216000" cy="252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kropl_4"/>
          <p:cNvCxnSpPr/>
          <p:nvPr/>
        </p:nvCxnSpPr>
        <p:spPr bwMode="auto">
          <a:xfrm flipV="1">
            <a:off x="3125776" y="4869268"/>
            <a:ext cx="0" cy="324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kropl_3"/>
          <p:cNvCxnSpPr/>
          <p:nvPr/>
        </p:nvCxnSpPr>
        <p:spPr bwMode="auto">
          <a:xfrm>
            <a:off x="3125776" y="5229272"/>
            <a:ext cx="115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PompaSkropl"/>
          <p:cNvGrpSpPr/>
          <p:nvPr/>
        </p:nvGrpSpPr>
        <p:grpSpPr>
          <a:xfrm>
            <a:off x="4078216" y="4905236"/>
            <a:ext cx="1171796" cy="864024"/>
            <a:chOff x="3508216" y="4905236"/>
            <a:chExt cx="1171796" cy="864024"/>
          </a:xfrm>
        </p:grpSpPr>
        <p:sp>
          <p:nvSpPr>
            <p:cNvPr id="73" name="Elipsa 72"/>
            <p:cNvSpPr>
              <a:spLocks noChangeAspect="1"/>
            </p:cNvSpPr>
            <p:nvPr/>
          </p:nvSpPr>
          <p:spPr bwMode="auto">
            <a:xfrm>
              <a:off x="3707896" y="4905236"/>
              <a:ext cx="648000" cy="648000"/>
            </a:xfrm>
            <a:prstGeom prst="ellipse">
              <a:avLst/>
            </a:prstGeom>
            <a:solidFill>
              <a:srgbClr val="FFD89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71" name="Łącznik prostoliniowy 70"/>
            <p:cNvCxnSpPr/>
            <p:nvPr/>
          </p:nvCxnSpPr>
          <p:spPr bwMode="auto">
            <a:xfrm flipH="1" flipV="1">
              <a:off x="3902654" y="5237410"/>
              <a:ext cx="288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6" name="Txt_PS"/>
            <p:cNvSpPr txBox="1"/>
            <p:nvPr/>
          </p:nvSpPr>
          <p:spPr>
            <a:xfrm>
              <a:off x="3960416" y="5002002"/>
              <a:ext cx="17953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PS</a:t>
              </a:r>
              <a:endParaRPr lang="pl-PL" sz="1200" b="1" i="1"/>
            </a:p>
          </p:txBody>
        </p:sp>
        <p:sp>
          <p:nvSpPr>
            <p:cNvPr id="138" name="Txt_Pomp_Skrop"/>
            <p:cNvSpPr>
              <a:spLocks noChangeArrowheads="1"/>
            </p:cNvSpPr>
            <p:nvPr/>
          </p:nvSpPr>
          <p:spPr bwMode="auto">
            <a:xfrm>
              <a:off x="3508216" y="5553816"/>
              <a:ext cx="11717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Pompa skroplin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6" name="Skropl_2"/>
          <p:cNvCxnSpPr/>
          <p:nvPr/>
        </p:nvCxnSpPr>
        <p:spPr bwMode="auto">
          <a:xfrm>
            <a:off x="4947242" y="5229272"/>
            <a:ext cx="1278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kropl_1"/>
          <p:cNvCxnSpPr/>
          <p:nvPr/>
        </p:nvCxnSpPr>
        <p:spPr bwMode="auto">
          <a:xfrm flipV="1">
            <a:off x="6232753" y="4905272"/>
            <a:ext cx="0" cy="324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Para_w_skraplaczu"/>
          <p:cNvSpPr>
            <a:spLocks noChangeAspect="1"/>
          </p:cNvSpPr>
          <p:nvPr/>
        </p:nvSpPr>
        <p:spPr bwMode="auto">
          <a:xfrm>
            <a:off x="5898084" y="4221088"/>
            <a:ext cx="648000" cy="648000"/>
          </a:xfrm>
          <a:prstGeom prst="ellipse">
            <a:avLst/>
          </a:prstGeom>
          <a:solidFill>
            <a:srgbClr val="FE97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49" name="Skraplacz"/>
          <p:cNvGrpSpPr/>
          <p:nvPr/>
        </p:nvGrpSpPr>
        <p:grpSpPr>
          <a:xfrm>
            <a:off x="5406407" y="4221232"/>
            <a:ext cx="2137983" cy="863372"/>
            <a:chOff x="4836407" y="4221232"/>
            <a:chExt cx="2137983" cy="863372"/>
          </a:xfrm>
        </p:grpSpPr>
        <p:sp>
          <p:nvSpPr>
            <p:cNvPr id="72" name="pole tekstowe 71"/>
            <p:cNvSpPr txBox="1"/>
            <p:nvPr/>
          </p:nvSpPr>
          <p:spPr>
            <a:xfrm>
              <a:off x="5774253" y="4868491"/>
              <a:ext cx="12001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70C0"/>
                  </a:solidFill>
                </a:rPr>
                <a:t>Woda chłodząca</a:t>
              </a:r>
              <a:endParaRPr lang="pl-PL" sz="1400" b="1" i="1">
                <a:solidFill>
                  <a:srgbClr val="0070C0"/>
                </a:solidFill>
              </a:endParaRPr>
            </a:p>
          </p:txBody>
        </p:sp>
        <p:sp>
          <p:nvSpPr>
            <p:cNvPr id="139" name="Txt_Skraplacz"/>
            <p:cNvSpPr>
              <a:spLocks noChangeArrowheads="1"/>
            </p:cNvSpPr>
            <p:nvPr/>
          </p:nvSpPr>
          <p:spPr bwMode="auto">
            <a:xfrm>
              <a:off x="4836407" y="4869160"/>
              <a:ext cx="7293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Skraplacz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Elipsa 7"/>
            <p:cNvSpPr>
              <a:spLocks noChangeAspect="1"/>
            </p:cNvSpPr>
            <p:nvPr/>
          </p:nvSpPr>
          <p:spPr bwMode="auto">
            <a:xfrm>
              <a:off x="5328084" y="4221232"/>
              <a:ext cx="648000" cy="648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7" name="Txt_S"/>
            <p:cNvSpPr txBox="1"/>
            <p:nvPr/>
          </p:nvSpPr>
          <p:spPr>
            <a:xfrm>
              <a:off x="5387140" y="446847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S</a:t>
              </a:r>
              <a:endParaRPr lang="pl-PL" sz="1200" b="1" i="1"/>
            </a:p>
          </p:txBody>
        </p:sp>
        <p:cxnSp>
          <p:nvCxnSpPr>
            <p:cNvPr id="24" name="Łącznik prostoliniowy 23"/>
            <p:cNvCxnSpPr/>
            <p:nvPr/>
          </p:nvCxnSpPr>
          <p:spPr bwMode="auto">
            <a:xfrm rot="20880000" flipH="1" flipV="1">
              <a:off x="5503216" y="4447378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Łącznik prostoliniowy 63"/>
            <p:cNvCxnSpPr/>
            <p:nvPr/>
          </p:nvCxnSpPr>
          <p:spPr bwMode="auto">
            <a:xfrm rot="720000" flipH="1" flipV="1">
              <a:off x="5509099" y="4511514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Łącznik prostoliniowy 64"/>
            <p:cNvCxnSpPr/>
            <p:nvPr/>
          </p:nvCxnSpPr>
          <p:spPr bwMode="auto">
            <a:xfrm rot="20880000" flipH="1" flipV="1">
              <a:off x="5509099" y="4583522"/>
              <a:ext cx="3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Łącznik prostoliniowy 65"/>
            <p:cNvCxnSpPr/>
            <p:nvPr/>
          </p:nvCxnSpPr>
          <p:spPr bwMode="auto">
            <a:xfrm rot="720000" flipH="1" flipV="1">
              <a:off x="5509099" y="4655530"/>
              <a:ext cx="324000" cy="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Łącznik prostoliniowy 66"/>
            <p:cNvCxnSpPr/>
            <p:nvPr/>
          </p:nvCxnSpPr>
          <p:spPr bwMode="auto">
            <a:xfrm flipH="1" flipV="1">
              <a:off x="5810346" y="4415394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Łącznik prostoliniowy 67"/>
            <p:cNvCxnSpPr/>
            <p:nvPr/>
          </p:nvCxnSpPr>
          <p:spPr bwMode="auto">
            <a:xfrm flipH="1" flipV="1">
              <a:off x="5824921" y="4689212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Łącznik prostoliniowy 68"/>
            <p:cNvCxnSpPr/>
            <p:nvPr/>
          </p:nvCxnSpPr>
          <p:spPr bwMode="auto">
            <a:xfrm flipH="1" flipV="1">
              <a:off x="6084092" y="4689212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 flipH="1" flipV="1">
              <a:off x="6062374" y="4415394"/>
              <a:ext cx="28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62" name="Para_5d"/>
          <p:cNvCxnSpPr/>
          <p:nvPr/>
        </p:nvCxnSpPr>
        <p:spPr bwMode="auto">
          <a:xfrm flipV="1">
            <a:off x="6222120" y="3897156"/>
            <a:ext cx="0" cy="28800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Para_5c"/>
          <p:cNvCxnSpPr/>
          <p:nvPr/>
        </p:nvCxnSpPr>
        <p:spPr bwMode="auto">
          <a:xfrm>
            <a:off x="6222168" y="3897052"/>
            <a:ext cx="43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Para_5b"/>
          <p:cNvCxnSpPr/>
          <p:nvPr/>
        </p:nvCxnSpPr>
        <p:spPr bwMode="auto">
          <a:xfrm>
            <a:off x="5790168" y="3897124"/>
            <a:ext cx="432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BF4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4" name="Para_5a"/>
          <p:cNvGrpSpPr/>
          <p:nvPr/>
        </p:nvGrpSpPr>
        <p:grpSpPr>
          <a:xfrm>
            <a:off x="5790072" y="3573088"/>
            <a:ext cx="864096" cy="324056"/>
            <a:chOff x="5220072" y="3573088"/>
            <a:chExt cx="864096" cy="324056"/>
          </a:xfrm>
        </p:grpSpPr>
        <p:cxnSp>
          <p:nvCxnSpPr>
            <p:cNvPr id="58" name="Łącznik prostoliniowy 57"/>
            <p:cNvCxnSpPr/>
            <p:nvPr/>
          </p:nvCxnSpPr>
          <p:spPr bwMode="auto">
            <a:xfrm flipV="1">
              <a:off x="6084168" y="3573144"/>
              <a:ext cx="0" cy="32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BF4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Łącznik prostoliniowy 59"/>
            <p:cNvCxnSpPr/>
            <p:nvPr/>
          </p:nvCxnSpPr>
          <p:spPr bwMode="auto">
            <a:xfrm flipV="1">
              <a:off x="5220072" y="3573088"/>
              <a:ext cx="0" cy="32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BF4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5" name="Para_4c"/>
          <p:cNvCxnSpPr/>
          <p:nvPr/>
        </p:nvCxnSpPr>
        <p:spPr bwMode="auto">
          <a:xfrm flipV="1">
            <a:off x="6222120" y="1916904"/>
            <a:ext cx="0" cy="360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Para_4b"/>
          <p:cNvCxnSpPr/>
          <p:nvPr/>
        </p:nvCxnSpPr>
        <p:spPr bwMode="auto">
          <a:xfrm>
            <a:off x="5322120" y="1916904"/>
            <a:ext cx="864000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Para_4a"/>
          <p:cNvCxnSpPr/>
          <p:nvPr/>
        </p:nvCxnSpPr>
        <p:spPr bwMode="auto">
          <a:xfrm flipV="1">
            <a:off x="5322020" y="1952908"/>
            <a:ext cx="0" cy="432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412" name="Turb_WP"/>
          <p:cNvGrpSpPr/>
          <p:nvPr/>
        </p:nvGrpSpPr>
        <p:grpSpPr>
          <a:xfrm>
            <a:off x="3449812" y="2528900"/>
            <a:ext cx="3708000" cy="684000"/>
            <a:chOff x="2879812" y="2528976"/>
            <a:chExt cx="3708000" cy="684000"/>
          </a:xfrm>
        </p:grpSpPr>
        <p:cxnSp>
          <p:nvCxnSpPr>
            <p:cNvPr id="16384" name="Łącznik prostoliniowy 16383"/>
            <p:cNvCxnSpPr/>
            <p:nvPr/>
          </p:nvCxnSpPr>
          <p:spPr bwMode="auto">
            <a:xfrm flipV="1">
              <a:off x="2879812" y="2853008"/>
              <a:ext cx="3708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rapez_Twp"/>
            <p:cNvSpPr/>
            <p:nvPr/>
          </p:nvSpPr>
          <p:spPr bwMode="auto">
            <a:xfrm rot="-5400000">
              <a:off x="3491893" y="2636976"/>
              <a:ext cx="68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2" name="Txt_Twp"/>
            <p:cNvSpPr txBox="1"/>
            <p:nvPr/>
          </p:nvSpPr>
          <p:spPr>
            <a:xfrm>
              <a:off x="3762762" y="2708920"/>
              <a:ext cx="27411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 smtClean="0"/>
                <a:t>wp</a:t>
              </a:r>
              <a:endParaRPr lang="pl-PL" sz="1200" b="1" i="1"/>
            </a:p>
          </p:txBody>
        </p:sp>
      </p:grpSp>
      <p:grpSp>
        <p:nvGrpSpPr>
          <p:cNvPr id="16415" name="Turb_np"/>
          <p:cNvGrpSpPr/>
          <p:nvPr/>
        </p:nvGrpSpPr>
        <p:grpSpPr>
          <a:xfrm>
            <a:off x="5754068" y="2168932"/>
            <a:ext cx="936104" cy="1404156"/>
            <a:chOff x="5184068" y="2168932"/>
            <a:chExt cx="936104" cy="1404156"/>
          </a:xfrm>
        </p:grpSpPr>
        <p:sp>
          <p:nvSpPr>
            <p:cNvPr id="52" name="Trapez 51"/>
            <p:cNvSpPr/>
            <p:nvPr/>
          </p:nvSpPr>
          <p:spPr bwMode="auto">
            <a:xfrm rot="-5400000">
              <a:off x="5184172" y="2637088"/>
              <a:ext cx="140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54" name="Trapez 53"/>
            <p:cNvSpPr/>
            <p:nvPr/>
          </p:nvSpPr>
          <p:spPr bwMode="auto">
            <a:xfrm rot="5400000">
              <a:off x="4716068" y="2636932"/>
              <a:ext cx="1404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4" name="Txt_Tnp_1"/>
            <p:cNvSpPr txBox="1"/>
            <p:nvPr/>
          </p:nvSpPr>
          <p:spPr>
            <a:xfrm>
              <a:off x="5328084" y="2683949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/>
                <a:t>n</a:t>
              </a:r>
              <a:r>
                <a:rPr lang="pl-PL" sz="1800" b="1" i="1" baseline="-25000" smtClean="0"/>
                <a:t>p</a:t>
              </a:r>
              <a:endParaRPr lang="pl-PL" sz="1200" b="1" i="1"/>
            </a:p>
          </p:txBody>
        </p:sp>
        <p:sp>
          <p:nvSpPr>
            <p:cNvPr id="144" name="pole tekstowe 143"/>
            <p:cNvSpPr txBox="1"/>
            <p:nvPr/>
          </p:nvSpPr>
          <p:spPr>
            <a:xfrm>
              <a:off x="5755680" y="2672916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/>
                <a:t>n</a:t>
              </a:r>
              <a:r>
                <a:rPr lang="pl-PL" sz="1800" b="1" i="1" baseline="-25000" smtClean="0"/>
                <a:t>p</a:t>
              </a:r>
              <a:endParaRPr lang="pl-PL" sz="1200" b="1" i="1"/>
            </a:p>
          </p:txBody>
        </p:sp>
      </p:grpSp>
      <p:grpSp>
        <p:nvGrpSpPr>
          <p:cNvPr id="16414" name="Turb_ŚP"/>
          <p:cNvGrpSpPr/>
          <p:nvPr/>
        </p:nvGrpSpPr>
        <p:grpSpPr>
          <a:xfrm>
            <a:off x="4890024" y="2384956"/>
            <a:ext cx="468000" cy="936000"/>
            <a:chOff x="4320024" y="2384956"/>
            <a:chExt cx="468000" cy="936000"/>
          </a:xfrm>
        </p:grpSpPr>
        <p:sp>
          <p:nvSpPr>
            <p:cNvPr id="43" name="Trapez_Tśp"/>
            <p:cNvSpPr/>
            <p:nvPr/>
          </p:nvSpPr>
          <p:spPr bwMode="auto">
            <a:xfrm rot="-5400000">
              <a:off x="4086024" y="2618956"/>
              <a:ext cx="936000" cy="468000"/>
            </a:xfrm>
            <a:prstGeom prst="trapezoid">
              <a:avLst/>
            </a:prstGeom>
            <a:solidFill>
              <a:srgbClr val="FF602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13" name="Txt_Tśp"/>
            <p:cNvSpPr txBox="1"/>
            <p:nvPr/>
          </p:nvSpPr>
          <p:spPr>
            <a:xfrm>
              <a:off x="4472486" y="2683949"/>
              <a:ext cx="23083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T</a:t>
              </a:r>
              <a:r>
                <a:rPr lang="pl-PL" sz="1800" b="1" i="1" baseline="-25000" smtClean="0"/>
                <a:t>śp</a:t>
              </a:r>
              <a:endParaRPr lang="pl-PL" sz="1200" b="1" i="1"/>
            </a:p>
          </p:txBody>
        </p:sp>
      </p:grpSp>
      <p:cxnSp>
        <p:nvCxnSpPr>
          <p:cNvPr id="36" name="Para_2b"/>
          <p:cNvCxnSpPr/>
          <p:nvPr/>
        </p:nvCxnSpPr>
        <p:spPr bwMode="auto">
          <a:xfrm>
            <a:off x="3845856" y="2672988"/>
            <a:ext cx="324000" cy="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ara_2a"/>
          <p:cNvCxnSpPr/>
          <p:nvPr/>
        </p:nvCxnSpPr>
        <p:spPr bwMode="auto">
          <a:xfrm flipV="1">
            <a:off x="3845856" y="2421000"/>
            <a:ext cx="0" cy="216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387" name="ZawReg"/>
          <p:cNvGrpSpPr/>
          <p:nvPr/>
        </p:nvGrpSpPr>
        <p:grpSpPr>
          <a:xfrm>
            <a:off x="3773848" y="1413356"/>
            <a:ext cx="1800200" cy="971600"/>
            <a:chOff x="3203848" y="1413356"/>
            <a:chExt cx="1800200" cy="971600"/>
          </a:xfrm>
        </p:grpSpPr>
        <p:cxnSp>
          <p:nvCxnSpPr>
            <p:cNvPr id="121" name="Strz_Zaw_Regul"/>
            <p:cNvCxnSpPr/>
            <p:nvPr/>
          </p:nvCxnSpPr>
          <p:spPr bwMode="auto">
            <a:xfrm flipH="1">
              <a:off x="3275857" y="1664804"/>
              <a:ext cx="612067" cy="576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2" name="Txt_Zaw_Regul"/>
            <p:cNvSpPr>
              <a:spLocks noChangeArrowheads="1"/>
            </p:cNvSpPr>
            <p:nvPr/>
          </p:nvSpPr>
          <p:spPr bwMode="auto">
            <a:xfrm>
              <a:off x="3611038" y="1413356"/>
              <a:ext cx="13930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Zawór regulacyjny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rójkąt równoramienny 9"/>
            <p:cNvSpPr>
              <a:spLocks/>
            </p:cNvSpPr>
            <p:nvPr/>
          </p:nvSpPr>
          <p:spPr bwMode="auto">
            <a:xfrm>
              <a:off x="3203848" y="2240956"/>
              <a:ext cx="144000" cy="14400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4" name="Trójkąt równoramienny 33"/>
            <p:cNvSpPr>
              <a:spLocks/>
            </p:cNvSpPr>
            <p:nvPr/>
          </p:nvSpPr>
          <p:spPr bwMode="auto">
            <a:xfrm rot="10800000">
              <a:off x="3203849" y="2096924"/>
              <a:ext cx="144000" cy="14400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cxnSp>
        <p:nvCxnSpPr>
          <p:cNvPr id="11" name="Para_1b"/>
          <p:cNvCxnSpPr/>
          <p:nvPr/>
        </p:nvCxnSpPr>
        <p:spPr bwMode="auto">
          <a:xfrm flipV="1">
            <a:off x="3845856" y="1700880"/>
            <a:ext cx="0" cy="360000"/>
          </a:xfrm>
          <a:prstGeom prst="line">
            <a:avLst/>
          </a:prstGeom>
          <a:solidFill>
            <a:schemeClr val="accent1"/>
          </a:solidFill>
          <a:ln w="63500" cap="sq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385" name="PrzegrzPary"/>
          <p:cNvGrpSpPr/>
          <p:nvPr/>
        </p:nvGrpSpPr>
        <p:grpSpPr>
          <a:xfrm>
            <a:off x="2513708" y="1269340"/>
            <a:ext cx="1376980" cy="611488"/>
            <a:chOff x="1943708" y="1269340"/>
            <a:chExt cx="1376980" cy="611488"/>
          </a:xfrm>
        </p:grpSpPr>
        <p:cxnSp>
          <p:nvCxnSpPr>
            <p:cNvPr id="126" name="Strz_Pregrzew"/>
            <p:cNvCxnSpPr/>
            <p:nvPr/>
          </p:nvCxnSpPr>
          <p:spPr bwMode="auto">
            <a:xfrm flipH="1">
              <a:off x="2303748" y="1485464"/>
              <a:ext cx="216024" cy="3953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7" name="Txt_Przegrzew"/>
            <p:cNvSpPr>
              <a:spLocks noChangeArrowheads="1"/>
            </p:cNvSpPr>
            <p:nvPr/>
          </p:nvSpPr>
          <p:spPr bwMode="auto">
            <a:xfrm>
              <a:off x="1943708" y="1269340"/>
              <a:ext cx="13769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Przegrzewacz pary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401" name="Para_1a"/>
          <p:cNvGrpSpPr/>
          <p:nvPr/>
        </p:nvGrpSpPr>
        <p:grpSpPr>
          <a:xfrm>
            <a:off x="2621720" y="1700880"/>
            <a:ext cx="1224132" cy="504032"/>
            <a:chOff x="2051720" y="1700880"/>
            <a:chExt cx="1224132" cy="504032"/>
          </a:xfrm>
        </p:grpSpPr>
        <p:cxnSp>
          <p:nvCxnSpPr>
            <p:cNvPr id="31" name="Łącznik prostoliniowy 30"/>
            <p:cNvCxnSpPr/>
            <p:nvPr/>
          </p:nvCxnSpPr>
          <p:spPr bwMode="auto">
            <a:xfrm>
              <a:off x="2339852" y="1700880"/>
              <a:ext cx="936000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Łącznik prostoliniowy 31"/>
            <p:cNvCxnSpPr/>
            <p:nvPr/>
          </p:nvCxnSpPr>
          <p:spPr bwMode="auto">
            <a:xfrm flipV="1">
              <a:off x="2159768" y="1988912"/>
              <a:ext cx="180000" cy="216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Łącznik prostoliniowy 4"/>
            <p:cNvCxnSpPr/>
            <p:nvPr/>
          </p:nvCxnSpPr>
          <p:spPr bwMode="auto">
            <a:xfrm>
              <a:off x="2051752" y="1988912"/>
              <a:ext cx="288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Łącznik prostoliniowy 32"/>
            <p:cNvCxnSpPr/>
            <p:nvPr/>
          </p:nvCxnSpPr>
          <p:spPr bwMode="auto">
            <a:xfrm flipV="1">
              <a:off x="2051720" y="1700912"/>
              <a:ext cx="252000" cy="288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06" name="Popiół"/>
          <p:cNvGrpSpPr/>
          <p:nvPr/>
        </p:nvGrpSpPr>
        <p:grpSpPr>
          <a:xfrm>
            <a:off x="2333620" y="3177044"/>
            <a:ext cx="360000" cy="864000"/>
            <a:chOff x="1763620" y="3177044"/>
            <a:chExt cx="360000" cy="864000"/>
          </a:xfrm>
        </p:grpSpPr>
        <p:sp>
          <p:nvSpPr>
            <p:cNvPr id="16" name="Strzałka w dół 15"/>
            <p:cNvSpPr>
              <a:spLocks/>
            </p:cNvSpPr>
            <p:nvPr/>
          </p:nvSpPr>
          <p:spPr bwMode="auto">
            <a:xfrm>
              <a:off x="1763620" y="3177044"/>
              <a:ext cx="360000" cy="864000"/>
            </a:xfrm>
            <a:prstGeom prst="down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 rot="16200000">
              <a:off x="1698692" y="3448216"/>
              <a:ext cx="4584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popiół</a:t>
              </a:r>
              <a:endParaRPr lang="pl-PL" sz="1200" b="1" i="1"/>
            </a:p>
          </p:txBody>
        </p:sp>
      </p:grpSp>
      <p:grpSp>
        <p:nvGrpSpPr>
          <p:cNvPr id="16402" name="Kocioł"/>
          <p:cNvGrpSpPr/>
          <p:nvPr/>
        </p:nvGrpSpPr>
        <p:grpSpPr>
          <a:xfrm>
            <a:off x="2009544" y="2096924"/>
            <a:ext cx="720000" cy="1080120"/>
            <a:chOff x="1439544" y="2096924"/>
            <a:chExt cx="720000" cy="1080120"/>
          </a:xfrm>
        </p:grpSpPr>
        <p:sp>
          <p:nvSpPr>
            <p:cNvPr id="2" name="Prostokąt 1"/>
            <p:cNvSpPr/>
            <p:nvPr/>
          </p:nvSpPr>
          <p:spPr bwMode="auto">
            <a:xfrm>
              <a:off x="1439544" y="2097044"/>
              <a:ext cx="720000" cy="1080000"/>
            </a:xfrm>
            <a:prstGeom prst="rect">
              <a:avLst/>
            </a:prstGeom>
            <a:gradFill>
              <a:gsLst>
                <a:gs pos="50000">
                  <a:srgbClr val="FF6021"/>
                </a:gs>
                <a:gs pos="100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9" name="Łącznik prostoliniowy 8"/>
            <p:cNvCxnSpPr/>
            <p:nvPr/>
          </p:nvCxnSpPr>
          <p:spPr bwMode="auto">
            <a:xfrm>
              <a:off x="1439544" y="2096924"/>
              <a:ext cx="720000" cy="10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pole tekstowe 28"/>
            <p:cNvSpPr txBox="1"/>
            <p:nvPr/>
          </p:nvSpPr>
          <p:spPr>
            <a:xfrm>
              <a:off x="1511660" y="2925016"/>
              <a:ext cx="4119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200" b="1" i="1" smtClean="0"/>
                <a:t>Kocioł</a:t>
              </a:r>
              <a:endParaRPr lang="pl-PL" sz="1200" b="1" i="1"/>
            </a:p>
          </p:txBody>
        </p:sp>
      </p:grpSp>
      <p:grpSp>
        <p:nvGrpSpPr>
          <p:cNvPr id="130" name="Txt_PrzegrMiedzyst"/>
          <p:cNvGrpSpPr/>
          <p:nvPr/>
        </p:nvGrpSpPr>
        <p:grpSpPr>
          <a:xfrm>
            <a:off x="964399" y="860841"/>
            <a:ext cx="1621317" cy="1668059"/>
            <a:chOff x="394399" y="860841"/>
            <a:chExt cx="1621317" cy="1668059"/>
          </a:xfrm>
        </p:grpSpPr>
        <p:sp>
          <p:nvSpPr>
            <p:cNvPr id="140" name="Txt_Przeg_Miedz"/>
            <p:cNvSpPr>
              <a:spLocks noChangeArrowheads="1"/>
            </p:cNvSpPr>
            <p:nvPr/>
          </p:nvSpPr>
          <p:spPr bwMode="auto">
            <a:xfrm>
              <a:off x="394399" y="860841"/>
              <a:ext cx="1248740" cy="31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Przegrzewacz</a:t>
              </a:r>
            </a:p>
            <a:p>
              <a:pPr defTabSz="909638" eaLnBrk="0" hangingPunct="0">
                <a:lnSpc>
                  <a:spcPts val="1200"/>
                </a:lnSpc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400" b="1" i="1" smtClean="0">
                  <a:solidFill>
                    <a:srgbClr val="0070C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międzystopniowy</a:t>
              </a:r>
              <a:endParaRPr lang="pl-PL" sz="1400" b="1" i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6" name="Strz_Regul_Obrot"/>
            <p:cNvCxnSpPr/>
            <p:nvPr/>
          </p:nvCxnSpPr>
          <p:spPr bwMode="auto">
            <a:xfrm>
              <a:off x="827584" y="1268760"/>
              <a:ext cx="1188132" cy="1260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6405" name="Spaliny"/>
          <p:cNvGrpSpPr/>
          <p:nvPr/>
        </p:nvGrpSpPr>
        <p:grpSpPr>
          <a:xfrm>
            <a:off x="2081592" y="1196752"/>
            <a:ext cx="360000" cy="864000"/>
            <a:chOff x="1511592" y="1196752"/>
            <a:chExt cx="360000" cy="864000"/>
          </a:xfrm>
        </p:grpSpPr>
        <p:sp>
          <p:nvSpPr>
            <p:cNvPr id="27" name="Strzałka w górę 26"/>
            <p:cNvSpPr/>
            <p:nvPr/>
          </p:nvSpPr>
          <p:spPr bwMode="auto">
            <a:xfrm>
              <a:off x="1511592" y="1196752"/>
              <a:ext cx="360000" cy="864000"/>
            </a:xfrm>
            <a:prstGeom prst="upArrow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 rot="16200000">
              <a:off x="1411398" y="1581428"/>
              <a:ext cx="5289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spaliny</a:t>
              </a:r>
              <a:endParaRPr lang="pl-PL" sz="1400" b="1" i="1"/>
            </a:p>
          </p:txBody>
        </p:sp>
      </p:grpSp>
      <p:grpSp>
        <p:nvGrpSpPr>
          <p:cNvPr id="16404" name="Powietrze"/>
          <p:cNvGrpSpPr/>
          <p:nvPr/>
        </p:nvGrpSpPr>
        <p:grpSpPr>
          <a:xfrm>
            <a:off x="1973580" y="3141136"/>
            <a:ext cx="360000" cy="864000"/>
            <a:chOff x="1403580" y="3141136"/>
            <a:chExt cx="360000" cy="864000"/>
          </a:xfrm>
        </p:grpSpPr>
        <p:sp>
          <p:nvSpPr>
            <p:cNvPr id="21" name="Strzałka w górę 20"/>
            <p:cNvSpPr/>
            <p:nvPr/>
          </p:nvSpPr>
          <p:spPr bwMode="auto">
            <a:xfrm>
              <a:off x="1403580" y="3141136"/>
              <a:ext cx="360000" cy="864000"/>
            </a:xfrm>
            <a:prstGeom prst="upArrow">
              <a:avLst/>
            </a:prstGeom>
            <a:solidFill>
              <a:srgbClr val="92D050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 rot="16200000">
              <a:off x="1217625" y="3489736"/>
              <a:ext cx="7005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powietrze</a:t>
              </a:r>
              <a:endParaRPr lang="pl-PL" sz="1100" b="1" i="1"/>
            </a:p>
          </p:txBody>
        </p:sp>
      </p:grpSp>
      <p:grpSp>
        <p:nvGrpSpPr>
          <p:cNvPr id="16403" name="Paliwo"/>
          <p:cNvGrpSpPr/>
          <p:nvPr/>
        </p:nvGrpSpPr>
        <p:grpSpPr>
          <a:xfrm>
            <a:off x="1073548" y="2709500"/>
            <a:ext cx="1079996" cy="215444"/>
            <a:chOff x="503548" y="2709500"/>
            <a:chExt cx="1079996" cy="215444"/>
          </a:xfrm>
        </p:grpSpPr>
        <p:sp>
          <p:nvSpPr>
            <p:cNvPr id="6" name="Prostokąt 5"/>
            <p:cNvSpPr>
              <a:spLocks/>
            </p:cNvSpPr>
            <p:nvPr/>
          </p:nvSpPr>
          <p:spPr bwMode="auto">
            <a:xfrm>
              <a:off x="503548" y="2744996"/>
              <a:ext cx="972000" cy="144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" name="Elipsa 2"/>
            <p:cNvSpPr>
              <a:spLocks noChangeAspect="1"/>
            </p:cNvSpPr>
            <p:nvPr/>
          </p:nvSpPr>
          <p:spPr bwMode="auto">
            <a:xfrm>
              <a:off x="1439544" y="2744996"/>
              <a:ext cx="144000" cy="144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787503" y="2709500"/>
              <a:ext cx="48891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/>
                <a:t>paliwo</a:t>
              </a:r>
              <a:endParaRPr lang="pl-PL" sz="1200" b="1" i="1"/>
            </a:p>
          </p:txBody>
        </p:sp>
      </p:grpSp>
      <p:sp>
        <p:nvSpPr>
          <p:cNvPr id="7" name="Zapłon"/>
          <p:cNvSpPr>
            <a:spLocks noChangeAspect="1"/>
          </p:cNvSpPr>
          <p:nvPr/>
        </p:nvSpPr>
        <p:spPr bwMode="auto">
          <a:xfrm>
            <a:off x="2045556" y="2781008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128" name="Od_Przegrz_Tśp"/>
          <p:cNvGrpSpPr/>
          <p:nvPr/>
        </p:nvGrpSpPr>
        <p:grpSpPr>
          <a:xfrm>
            <a:off x="2585716" y="2708920"/>
            <a:ext cx="2340260" cy="1044188"/>
            <a:chOff x="2015716" y="2708920"/>
            <a:chExt cx="2340260" cy="1044188"/>
          </a:xfrm>
        </p:grpSpPr>
        <p:cxnSp>
          <p:nvCxnSpPr>
            <p:cNvPr id="164" name="Para_3_b"/>
            <p:cNvCxnSpPr/>
            <p:nvPr/>
          </p:nvCxnSpPr>
          <p:spPr bwMode="auto">
            <a:xfrm>
              <a:off x="2015716" y="2708920"/>
              <a:ext cx="504056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Para_3_c"/>
            <p:cNvCxnSpPr/>
            <p:nvPr/>
          </p:nvCxnSpPr>
          <p:spPr bwMode="auto">
            <a:xfrm flipV="1">
              <a:off x="4355976" y="3213048"/>
              <a:ext cx="0" cy="5040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Para_3_b"/>
            <p:cNvCxnSpPr/>
            <p:nvPr/>
          </p:nvCxnSpPr>
          <p:spPr bwMode="auto">
            <a:xfrm>
              <a:off x="2519772" y="3753036"/>
              <a:ext cx="1825444" cy="72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Para_3_c"/>
            <p:cNvCxnSpPr/>
            <p:nvPr/>
          </p:nvCxnSpPr>
          <p:spPr bwMode="auto">
            <a:xfrm flipV="1">
              <a:off x="2519772" y="2708920"/>
              <a:ext cx="0" cy="10441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Łącznik prostoliniowy 174"/>
            <p:cNvCxnSpPr/>
            <p:nvPr/>
          </p:nvCxnSpPr>
          <p:spPr bwMode="auto">
            <a:xfrm>
              <a:off x="3491880" y="3753036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5" name="Przegrzewacz"/>
          <p:cNvGrpSpPr/>
          <p:nvPr/>
        </p:nvGrpSpPr>
        <p:grpSpPr>
          <a:xfrm>
            <a:off x="2585716" y="2420888"/>
            <a:ext cx="252028" cy="288032"/>
            <a:chOff x="2015716" y="2420888"/>
            <a:chExt cx="252028" cy="288032"/>
          </a:xfrm>
        </p:grpSpPr>
        <p:cxnSp>
          <p:nvCxnSpPr>
            <p:cNvPr id="149" name="Łącznik prostoliniowy 148"/>
            <p:cNvCxnSpPr/>
            <p:nvPr/>
          </p:nvCxnSpPr>
          <p:spPr bwMode="auto">
            <a:xfrm flipV="1">
              <a:off x="2015716" y="2564904"/>
              <a:ext cx="252008" cy="1440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Łącznik prostoliniowy 149"/>
            <p:cNvCxnSpPr/>
            <p:nvPr/>
          </p:nvCxnSpPr>
          <p:spPr bwMode="auto">
            <a:xfrm>
              <a:off x="2015716" y="2564904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Łącznik prostoliniowy 150"/>
            <p:cNvCxnSpPr/>
            <p:nvPr/>
          </p:nvCxnSpPr>
          <p:spPr bwMode="auto">
            <a:xfrm flipV="1">
              <a:off x="2015716" y="2420888"/>
              <a:ext cx="252028" cy="1440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3" name="Do_Przegrz"/>
          <p:cNvGrpSpPr/>
          <p:nvPr/>
        </p:nvGrpSpPr>
        <p:grpSpPr>
          <a:xfrm>
            <a:off x="2837744" y="2420888"/>
            <a:ext cx="1728168" cy="1044116"/>
            <a:chOff x="2267744" y="2420888"/>
            <a:chExt cx="1728168" cy="1044116"/>
          </a:xfrm>
        </p:grpSpPr>
        <p:cxnSp>
          <p:nvCxnSpPr>
            <p:cNvPr id="40" name="Łącznik prostoliniowy 39"/>
            <p:cNvCxnSpPr/>
            <p:nvPr/>
          </p:nvCxnSpPr>
          <p:spPr bwMode="auto">
            <a:xfrm flipV="1">
              <a:off x="3743908" y="3213104"/>
              <a:ext cx="252004" cy="25190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Para_3_b"/>
            <p:cNvCxnSpPr/>
            <p:nvPr/>
          </p:nvCxnSpPr>
          <p:spPr bwMode="auto">
            <a:xfrm>
              <a:off x="2267744" y="2420888"/>
              <a:ext cx="360040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Para_3_c"/>
            <p:cNvCxnSpPr/>
            <p:nvPr/>
          </p:nvCxnSpPr>
          <p:spPr bwMode="auto">
            <a:xfrm flipV="1">
              <a:off x="2627784" y="2420888"/>
              <a:ext cx="0" cy="1044116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Para_3_b"/>
            <p:cNvCxnSpPr/>
            <p:nvPr/>
          </p:nvCxnSpPr>
          <p:spPr bwMode="auto">
            <a:xfrm>
              <a:off x="2627784" y="3465004"/>
              <a:ext cx="1116124" cy="0"/>
            </a:xfrm>
            <a:prstGeom prst="line">
              <a:avLst/>
            </a:prstGeom>
            <a:solidFill>
              <a:schemeClr val="accent1"/>
            </a:solidFill>
            <a:ln w="63500" cap="rnd" cmpd="sng" algn="ctr">
              <a:solidFill>
                <a:srgbClr val="FF79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Łącznik prostoliniowy 173"/>
            <p:cNvCxnSpPr/>
            <p:nvPr/>
          </p:nvCxnSpPr>
          <p:spPr bwMode="auto">
            <a:xfrm>
              <a:off x="3131840" y="3465004"/>
              <a:ext cx="25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7979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EnergKin"/>
              <p:cNvSpPr>
                <a:spLocks noChangeArrowheads="1"/>
              </p:cNvSpPr>
              <p:nvPr/>
            </p:nvSpPr>
            <p:spPr bwMode="auto">
              <a:xfrm>
                <a:off x="6959989" y="3977393"/>
                <a:ext cx="1821140" cy="55867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 numCol="1">
                <a:spAutoFit/>
              </a:bodyPr>
              <a:lstStyle>
                <a:lvl1pPr marL="342900" indent="-3429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>
                    <a:srgbClr val="0070C0"/>
                  </a:buClr>
                  <a:buFontTx/>
                  <a:buNone/>
                </a:pPr>
                <a:r>
                  <a:rPr lang="pl-PL" sz="1200" smtClean="0">
                    <a:solidFill>
                      <a:srgbClr val="C00000"/>
                    </a:solidFill>
                    <a:latin typeface="Cambria Math"/>
                  </a:rPr>
                  <a:t>Energia kinetyczna - inercja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70C0"/>
                  </a:buCl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𝑱</m:t>
                      </m:r>
                      <m:f>
                        <m:fPr>
                          <m:ctrlPr>
                            <a:rPr lang="pl-PL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pl-PL" altLang="pl-PL" sz="1200" b="1" i="1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8" name="EnergK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9989" y="3977393"/>
                <a:ext cx="1821140" cy="558679"/>
              </a:xfrm>
              <a:prstGeom prst="rect">
                <a:avLst/>
              </a:prstGeom>
              <a:blipFill rotWithShape="1">
                <a:blip r:embed="rId2"/>
                <a:stretch>
                  <a:fillRect l="-5369" t="-7609" r="-4362" b="-8696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ównRuch"/>
              <p:cNvSpPr>
                <a:spLocks noChangeArrowheads="1"/>
              </p:cNvSpPr>
              <p:nvPr/>
            </p:nvSpPr>
            <p:spPr bwMode="auto">
              <a:xfrm>
                <a:off x="6959989" y="3367774"/>
                <a:ext cx="1838324" cy="54450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 numCol="1">
                <a:spAutoFit/>
              </a:bodyPr>
              <a:lstStyle>
                <a:lvl1pPr marL="342900" indent="-3429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defTabSz="909638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defTabSz="9096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marL="0" indent="0">
                  <a:spcBef>
                    <a:spcPts val="0"/>
                  </a:spcBef>
                  <a:buClr>
                    <a:srgbClr val="0070C0"/>
                  </a:buClr>
                  <a:buFontTx/>
                  <a:buNone/>
                </a:pPr>
                <a:r>
                  <a:rPr lang="pl-PL" sz="1100" dirty="0" err="1" smtClean="0">
                    <a:solidFill>
                      <a:srgbClr val="C00000"/>
                    </a:solidFill>
                    <a:latin typeface="Cambria Math"/>
                  </a:rPr>
                  <a:t>Równ</a:t>
                </a:r>
                <a:r>
                  <a:rPr lang="pl-PL" sz="1100" dirty="0" smtClean="0">
                    <a:solidFill>
                      <a:srgbClr val="C00000"/>
                    </a:solidFill>
                    <a:latin typeface="Cambria Math"/>
                  </a:rPr>
                  <a:t> </a:t>
                </a:r>
                <a:r>
                  <a:rPr lang="pl-PL" sz="1100" dirty="0" err="1" smtClean="0">
                    <a:solidFill>
                      <a:srgbClr val="C00000"/>
                    </a:solidFill>
                    <a:latin typeface="Cambria Math"/>
                  </a:rPr>
                  <a:t>anie</a:t>
                </a:r>
                <a:r>
                  <a:rPr lang="pl-PL" sz="1100" dirty="0" smtClean="0">
                    <a:solidFill>
                      <a:srgbClr val="C00000"/>
                    </a:solidFill>
                    <a:latin typeface="Cambria Math"/>
                  </a:rPr>
                  <a:t>  ruchu obrotowego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70C0"/>
                  </a:buCl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𝑱</m:t>
                      </m:r>
                      <m:f>
                        <m:fPr>
                          <m:ctrlPr>
                            <a:rPr lang="pl-PL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Ω</m:t>
                          </m:r>
                        </m:num>
                        <m:den>
                          <m:sSup>
                            <m:sSupPr>
                              <m:ctrlP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𝒅𝒕</m:t>
                              </m:r>
                            </m:e>
                            <m:sup>
                              <m:r>
                                <a:rPr lang="pl-PL" sz="12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l-PL" sz="12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pl-PL" sz="1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pl-PL" sz="1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pl-PL" sz="12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𝑫</m:t>
                      </m:r>
                      <m:f>
                        <m:fPr>
                          <m:ctrlP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m:rPr>
                              <m:sty m:val="p"/>
                            </m:rPr>
                            <a:rPr lang="el-GR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Ω</m:t>
                          </m:r>
                        </m:num>
                        <m:den>
                          <m:r>
                            <a:rPr lang="pl-PL" sz="1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kumimoji="0" lang="pl-PL" altLang="pl-PL" sz="1200" b="1" i="1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7" name="RównRuch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9989" y="3367774"/>
                <a:ext cx="1838324" cy="544508"/>
              </a:xfrm>
              <a:prstGeom prst="rect">
                <a:avLst/>
              </a:prstGeom>
              <a:blipFill rotWithShape="1">
                <a:blip r:embed="rId3"/>
                <a:stretch>
                  <a:fillRect l="-4983" t="-8889" r="-2658" b="-10000"/>
                </a:stretch>
              </a:blipFill>
              <a:ln w="9525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ytuł"/>
          <p:cNvSpPr txBox="1">
            <a:spLocks noChangeArrowheads="1"/>
          </p:cNvSpPr>
          <p:nvPr/>
        </p:nvSpPr>
        <p:spPr bwMode="auto">
          <a:xfrm>
            <a:off x="2981020" y="313194"/>
            <a:ext cx="3181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Blok wytwórczy w elektrowni cieplnej</a:t>
            </a:r>
          </a:p>
        </p:txBody>
      </p:sp>
    </p:spTree>
    <p:extLst>
      <p:ext uri="{BB962C8B-B14F-4D97-AF65-F5344CB8AC3E}">
        <p14:creationId xmlns:p14="http://schemas.microsoft.com/office/powerpoint/2010/main" val="4712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7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7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66" grpId="0" animBg="1"/>
      <p:bldP spid="7" grpId="0" animBg="1"/>
      <p:bldP spid="158" grpId="0" animBg="1"/>
      <p:bldP spid="1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_Nast_S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27632"/>
              </p:ext>
            </p:extLst>
          </p:nvPr>
        </p:nvGraphicFramePr>
        <p:xfrm>
          <a:off x="2412000" y="1634046"/>
          <a:ext cx="4320000" cy="19058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7591"/>
                <a:gridCol w="1034765"/>
                <a:gridCol w="1246806"/>
                <a:gridCol w="1000838"/>
              </a:tblGrid>
              <a:tr h="476472"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Stopień</a:t>
                      </a:r>
                      <a:r>
                        <a:rPr lang="pl-PL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odciążenia</a:t>
                      </a:r>
                      <a:endParaRPr lang="pl-PL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Częstotliwość</a:t>
                      </a:r>
                      <a:endParaRPr lang="pl-PL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 odciążenia</a:t>
                      </a:r>
                    </a:p>
                    <a:p>
                      <a:pPr algn="ctr"/>
                      <a:r>
                        <a:rPr lang="pl-PL" sz="12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pl-PL" sz="12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Zwłoka</a:t>
                      </a:r>
                    </a:p>
                    <a:p>
                      <a:pPr algn="ctr"/>
                      <a:r>
                        <a:rPr lang="pl-PL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czasowa</a:t>
                      </a:r>
                      <a:r>
                        <a:rPr lang="pl-PL" sz="12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[s]</a:t>
                      </a:r>
                      <a:endParaRPr lang="pl-PL" sz="12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588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</a:tr>
              <a:tr h="28588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</a:tr>
              <a:tr h="28588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</a:tr>
              <a:tr h="28588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</a:tr>
              <a:tr h="28588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1"/>
                    </a:solidFill>
                  </a:tcPr>
                </a:tc>
              </a:tr>
            </a:tbl>
          </a:graphicData>
        </a:graphic>
      </p:graphicFrame>
      <p:sp>
        <p:nvSpPr>
          <p:cNvPr id="6" name="Txt_1"/>
          <p:cNvSpPr>
            <a:spLocks noChangeArrowheads="1"/>
          </p:cNvSpPr>
          <p:nvPr/>
        </p:nvSpPr>
        <p:spPr bwMode="auto">
          <a:xfrm>
            <a:off x="1630867" y="1307819"/>
            <a:ext cx="2698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Tabela nastaw dla automatyki SCO w KSE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3989308" y="285312"/>
            <a:ext cx="11653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Nastawy SCO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Testy"/>
          <p:cNvSpPr>
            <a:spLocks noChangeArrowheads="1"/>
          </p:cNvSpPr>
          <p:nvPr/>
        </p:nvSpPr>
        <p:spPr bwMode="auto">
          <a:xfrm>
            <a:off x="2261047" y="4885160"/>
            <a:ext cx="4621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</a:rPr>
              <a:t>Dla bloków </a:t>
            </a:r>
            <a:r>
              <a:rPr kumimoji="0" lang="pl-PL" altLang="pl-PL" sz="1200" b="1" i="1" dirty="0">
                <a:solidFill>
                  <a:srgbClr val="FF0000"/>
                </a:solidFill>
                <a:latin typeface="Times New Roman" pitchFamily="18" charset="0"/>
              </a:rPr>
              <a:t>o mocach &gt;</a:t>
            </a: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</a:rPr>
              <a:t>100 MW </a:t>
            </a:r>
            <a:r>
              <a:rPr kumimoji="0" lang="pl-PL" altLang="pl-PL" sz="1200" b="1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kumimoji="0" lang="pl-PL" altLang="pl-PL" sz="1200" b="1" i="1" dirty="0" smtClean="0">
                <a:solidFill>
                  <a:srgbClr val="FF0000"/>
                </a:solidFill>
                <a:latin typeface="Times New Roman" pitchFamily="18" charset="0"/>
              </a:rPr>
              <a:t>o trzy lata są wykonywane testy PPW</a:t>
            </a:r>
            <a:endParaRPr kumimoji="0" lang="pl-PL" altLang="pl-PL" sz="1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xt_2f"/>
          <p:cNvSpPr>
            <a:spLocks noChangeArrowheads="1"/>
          </p:cNvSpPr>
          <p:nvPr/>
        </p:nvSpPr>
        <p:spPr bwMode="auto">
          <a:xfrm>
            <a:off x="1669349" y="4312268"/>
            <a:ext cx="71221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wszystkie układy regulacji bloku 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powinny zapewnić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zrzuty bieżącego obciążenia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na dowolny poziom mocy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" name="Txt_2e"/>
          <p:cNvSpPr>
            <a:spLocks noChangeArrowheads="1"/>
          </p:cNvSpPr>
          <p:nvPr/>
        </p:nvSpPr>
        <p:spPr bwMode="auto">
          <a:xfrm>
            <a:off x="1669349" y="3836018"/>
            <a:ext cx="4206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działania regulatora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RO(P) powinno być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wspomagane</a:t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 działaniem regulacji nośnika źródła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energii (regulacji kotłowej)</a:t>
            </a:r>
          </a:p>
        </p:txBody>
      </p:sp>
      <p:sp>
        <p:nvSpPr>
          <p:cNvPr id="12" name="Txt_2d"/>
          <p:cNvSpPr>
            <a:spLocks noChangeArrowheads="1"/>
          </p:cNvSpPr>
          <p:nvPr/>
        </p:nvSpPr>
        <p:spPr bwMode="auto">
          <a:xfrm>
            <a:off x="1669349" y="3245468"/>
            <a:ext cx="37317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zapewniać sprawne przechodzenie do pracy wydzielonej </a:t>
            </a:r>
            <a:b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           z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nadmiarem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mocy</a:t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           z niedoborem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mocy 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9" name="Txt_2c"/>
          <p:cNvSpPr>
            <a:spLocks noChangeArrowheads="1"/>
          </p:cNvSpPr>
          <p:nvPr/>
        </p:nvSpPr>
        <p:spPr bwMode="auto">
          <a:xfrm>
            <a:off x="1669349" y="2816843"/>
            <a:ext cx="4275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nabieranie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skokowych przyrostów mocy w porcjach do + 0,1 </a:t>
            </a:r>
            <a:r>
              <a:rPr kumimoji="0" lang="pl-PL" altLang="pl-PL" sz="1200" b="1" i="1" dirty="0" err="1">
                <a:solidFill>
                  <a:srgbClr val="333399"/>
                </a:solidFill>
                <a:latin typeface="Times New Roman" pitchFamily="18" charset="0"/>
              </a:rPr>
              <a:t>Pn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/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lub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gradientowego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zmiany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mocy z szybkością v = 1...4%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Pn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/min</a:t>
            </a:r>
          </a:p>
        </p:txBody>
      </p:sp>
      <p:sp>
        <p:nvSpPr>
          <p:cNvPr id="11" name="Txt_2b"/>
          <p:cNvSpPr>
            <a:spLocks noChangeArrowheads="1"/>
          </p:cNvSpPr>
          <p:nvPr/>
        </p:nvSpPr>
        <p:spPr bwMode="auto">
          <a:xfrm>
            <a:off x="1669349" y="2588243"/>
            <a:ext cx="3180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zmiana trybu regulacji z RP(PI) na tryb RO(P)</a:t>
            </a:r>
          </a:p>
        </p:txBody>
      </p:sp>
      <p:sp>
        <p:nvSpPr>
          <p:cNvPr id="8" name="Txt_2a"/>
          <p:cNvSpPr>
            <a:spLocks noChangeArrowheads="1"/>
          </p:cNvSpPr>
          <p:nvPr/>
        </p:nvSpPr>
        <p:spPr bwMode="auto">
          <a:xfrm>
            <a:off x="1669349" y="2331068"/>
            <a:ext cx="57467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zdolność do prowadzenia regulacji częstotliwości w sieci wielomaszynowej – tryb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RP(PI)</a:t>
            </a:r>
          </a:p>
        </p:txBody>
      </p:sp>
      <p:sp>
        <p:nvSpPr>
          <p:cNvPr id="7" name="Txt_2"/>
          <p:cNvSpPr>
            <a:spLocks noChangeArrowheads="1"/>
          </p:cNvSpPr>
          <p:nvPr/>
        </p:nvSpPr>
        <p:spPr bwMode="auto">
          <a:xfrm>
            <a:off x="1333255" y="2046710"/>
            <a:ext cx="24938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Wymagania dla regulatorów prędkości: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xt_1c"/>
          <p:cNvSpPr>
            <a:spLocks noChangeArrowheads="1"/>
          </p:cNvSpPr>
          <p:nvPr/>
        </p:nvSpPr>
        <p:spPr bwMode="auto">
          <a:xfrm>
            <a:off x="1669349" y="1459125"/>
            <a:ext cx="26754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err="1">
                <a:solidFill>
                  <a:srgbClr val="333399"/>
                </a:solidFill>
                <a:latin typeface="Times New Roman" pitchFamily="18" charset="0"/>
              </a:rPr>
              <a:t>S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amostartu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(rozruchu autonomicznego)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" name="Txt_1b"/>
          <p:cNvSpPr>
            <a:spLocks noChangeArrowheads="1"/>
          </p:cNvSpPr>
          <p:nvPr/>
        </p:nvSpPr>
        <p:spPr bwMode="auto">
          <a:xfrm>
            <a:off x="1669349" y="1261684"/>
            <a:ext cx="53187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Zdolność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do awaryjnego przejścia do pracy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samodzielnej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 –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”na potrzeby własne” 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6" name="Txt_1a"/>
          <p:cNvSpPr>
            <a:spLocks noChangeArrowheads="1"/>
          </p:cNvSpPr>
          <p:nvPr/>
        </p:nvSpPr>
        <p:spPr bwMode="auto">
          <a:xfrm>
            <a:off x="1669349" y="1064243"/>
            <a:ext cx="11798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racy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wyspowej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" name="Txt_1"/>
          <p:cNvSpPr>
            <a:spLocks noChangeArrowheads="1"/>
          </p:cNvSpPr>
          <p:nvPr/>
        </p:nvSpPr>
        <p:spPr bwMode="auto">
          <a:xfrm>
            <a:off x="1333255" y="751310"/>
            <a:ext cx="39145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J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ednostka </a:t>
            </a: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wytwórcza 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JWCD powinna </a:t>
            </a: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posiadać zdolność 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do: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478478" y="266262"/>
            <a:ext cx="41870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wyspowa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JWCD  – </a:t>
            </a:r>
            <a:r>
              <a:rPr kumimoji="1" lang="pl-PL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r>
              <a:rPr kumimoji="1" lang="pl-PL" sz="1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na potrzeby własne”</a:t>
            </a:r>
            <a:endParaRPr kumimoji="1" lang="pl-PL" sz="12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3" grpId="0"/>
      <p:bldP spid="12" grpId="0"/>
      <p:bldP spid="9" grpId="0"/>
      <p:bldP spid="11" grpId="0"/>
      <p:bldP spid="8" grpId="0"/>
      <p:bldP spid="7" grpId="0"/>
      <p:bldP spid="4" grpId="0"/>
      <p:bldP spid="5" grpId="0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xt_4"/>
          <p:cNvSpPr>
            <a:spLocks noChangeArrowheads="1"/>
          </p:cNvSpPr>
          <p:nvPr/>
        </p:nvSpPr>
        <p:spPr bwMode="auto">
          <a:xfrm>
            <a:off x="2009530" y="4123160"/>
            <a:ext cx="16494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Pomiary – z </a:t>
            </a: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cyklem 40 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ms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xt_3c"/>
          <p:cNvSpPr>
            <a:spLocks noChangeArrowheads="1"/>
          </p:cNvSpPr>
          <p:nvPr/>
        </p:nvSpPr>
        <p:spPr bwMode="auto">
          <a:xfrm>
            <a:off x="2297999" y="3883643"/>
            <a:ext cx="8415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linii 15 kV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6" name="Txt_3b"/>
          <p:cNvSpPr>
            <a:spLocks noChangeArrowheads="1"/>
          </p:cNvSpPr>
          <p:nvPr/>
        </p:nvSpPr>
        <p:spPr bwMode="auto">
          <a:xfrm>
            <a:off x="2297999" y="3664568"/>
            <a:ext cx="30120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po stronie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górnej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transformatora głównego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5" name="Txt_3a"/>
          <p:cNvSpPr>
            <a:spLocks noChangeArrowheads="1"/>
          </p:cNvSpPr>
          <p:nvPr/>
        </p:nvSpPr>
        <p:spPr bwMode="auto">
          <a:xfrm>
            <a:off x="2297999" y="3445493"/>
            <a:ext cx="28838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po stronie dolnej transformatora głównego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" name="Txt_3"/>
          <p:cNvSpPr>
            <a:spLocks noChangeArrowheads="1"/>
          </p:cNvSpPr>
          <p:nvPr/>
        </p:nvSpPr>
        <p:spPr bwMode="auto">
          <a:xfrm>
            <a:off x="2009530" y="3208760"/>
            <a:ext cx="49896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Wydzielenia </a:t>
            </a: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układu wyspowego mogą być realizowane za 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pomocą wyłączników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xt_2d"/>
          <p:cNvSpPr>
            <a:spLocks noChangeArrowheads="1"/>
          </p:cNvSpPr>
          <p:nvPr/>
        </p:nvSpPr>
        <p:spPr bwMode="auto">
          <a:xfrm>
            <a:off x="2297999" y="2950193"/>
            <a:ext cx="18674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Skutkiem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błędu ludzkiego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" name="Txt_2c"/>
          <p:cNvSpPr>
            <a:spLocks noChangeArrowheads="1"/>
          </p:cNvSpPr>
          <p:nvPr/>
        </p:nvSpPr>
        <p:spPr bwMode="auto">
          <a:xfrm>
            <a:off x="2297999" y="2740643"/>
            <a:ext cx="3653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Planowo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i świadomie przez Operatora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elektrociepłowni</a:t>
            </a:r>
          </a:p>
        </p:txBody>
      </p:sp>
      <p:sp>
        <p:nvSpPr>
          <p:cNvPr id="11" name="Txt_2b"/>
          <p:cNvSpPr>
            <a:spLocks noChangeArrowheads="1"/>
          </p:cNvSpPr>
          <p:nvPr/>
        </p:nvSpPr>
        <p:spPr bwMode="auto">
          <a:xfrm>
            <a:off x="2297999" y="2531093"/>
            <a:ext cx="25338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Wyłączeń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realizowanych w sieci OSD</a:t>
            </a:r>
            <a:endParaRPr kumimoji="0" lang="pl-PL" altLang="pl-PL" sz="1200" b="1" i="1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9" name="Txt_2a"/>
          <p:cNvSpPr>
            <a:spLocks noChangeArrowheads="1"/>
          </p:cNvSpPr>
          <p:nvPr/>
        </p:nvSpPr>
        <p:spPr bwMode="auto">
          <a:xfrm>
            <a:off x="2297999" y="2321543"/>
            <a:ext cx="41662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Wskutek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nagłego zakłócenia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sieciowego np. obniżenie napięcia</a:t>
            </a:r>
          </a:p>
        </p:txBody>
      </p:sp>
      <p:sp>
        <p:nvSpPr>
          <p:cNvPr id="8" name="Txt_2"/>
          <p:cNvSpPr>
            <a:spLocks noChangeArrowheads="1"/>
          </p:cNvSpPr>
          <p:nvPr/>
        </p:nvSpPr>
        <p:spPr bwMode="auto">
          <a:xfrm>
            <a:off x="2009530" y="2084810"/>
            <a:ext cx="23804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Układ wyspowy może być wydzielony:</a:t>
            </a:r>
          </a:p>
        </p:txBody>
      </p:sp>
      <p:sp>
        <p:nvSpPr>
          <p:cNvPr id="7" name="Txt_1d"/>
          <p:cNvSpPr>
            <a:spLocks noChangeArrowheads="1"/>
          </p:cNvSpPr>
          <p:nvPr/>
        </p:nvSpPr>
        <p:spPr bwMode="auto">
          <a:xfrm>
            <a:off x="2297999" y="1725825"/>
            <a:ext cx="27796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S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ynchronizację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układu wyspowego z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KSE</a:t>
            </a:r>
          </a:p>
        </p:txBody>
      </p:sp>
      <p:sp>
        <p:nvSpPr>
          <p:cNvPr id="3" name="Txt_1c"/>
          <p:cNvSpPr>
            <a:spLocks noChangeArrowheads="1"/>
          </p:cNvSpPr>
          <p:nvPr/>
        </p:nvSpPr>
        <p:spPr bwMode="auto">
          <a:xfrm>
            <a:off x="2297999" y="1527522"/>
            <a:ext cx="35266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Możliwość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długotrwałej i optymalnej pracy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wyspowej</a:t>
            </a:r>
          </a:p>
        </p:txBody>
      </p:sp>
      <p:sp>
        <p:nvSpPr>
          <p:cNvPr id="4" name="Txt_1b"/>
          <p:cNvSpPr>
            <a:spLocks noChangeArrowheads="1"/>
          </p:cNvSpPr>
          <p:nvPr/>
        </p:nvSpPr>
        <p:spPr bwMode="auto">
          <a:xfrm>
            <a:off x="2297999" y="1329220"/>
            <a:ext cx="27587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Bezpieczne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przejście do pracy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wyspowej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5" name="Txt_1a"/>
          <p:cNvSpPr>
            <a:spLocks noChangeArrowheads="1"/>
          </p:cNvSpPr>
          <p:nvPr/>
        </p:nvSpPr>
        <p:spPr bwMode="auto">
          <a:xfrm>
            <a:off x="2297999" y="1130918"/>
            <a:ext cx="32524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J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ednoznaczną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identyfikację zakłóceń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sieciowych</a:t>
            </a:r>
          </a:p>
        </p:txBody>
      </p:sp>
      <p:sp>
        <p:nvSpPr>
          <p:cNvPr id="6" name="Txt_1"/>
          <p:cNvSpPr>
            <a:spLocks noChangeArrowheads="1"/>
          </p:cNvSpPr>
          <p:nvPr/>
        </p:nvSpPr>
        <p:spPr bwMode="auto">
          <a:xfrm>
            <a:off x="2009530" y="875135"/>
            <a:ext cx="45012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Układy automatyki elektrociepłowni przemysłowej powinny zapewniać: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1470190" y="285312"/>
            <a:ext cx="62036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wyspowa układu elektroenergetycznego zakładu przemysłowego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6" grpId="0"/>
      <p:bldP spid="15" grpId="0"/>
      <p:bldP spid="14" grpId="0"/>
      <p:bldP spid="13" grpId="0"/>
      <p:bldP spid="12" grpId="0"/>
      <p:bldP spid="11" grpId="0"/>
      <p:bldP spid="9" grpId="0"/>
      <p:bldP spid="8" grpId="0"/>
      <p:bldP spid="7" grpId="0"/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Ek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8" y="1395411"/>
            <a:ext cx="4787265" cy="33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MU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1" y="857246"/>
            <a:ext cx="2674620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545805" y="285312"/>
            <a:ext cx="40523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 MUW-Plus – </a:t>
            </a:r>
            <a:r>
              <a:rPr kumimoji="1" lang="pl-PL" sz="1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ZPBE </a:t>
            </a:r>
            <a:r>
              <a:rPr kumimoji="1" lang="pl-PL" sz="12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Energopomiar</a:t>
            </a:r>
            <a:r>
              <a:rPr kumimoji="1" lang="pl-PL" sz="12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-Elektryka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zebie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71584"/>
            <a:ext cx="6766560" cy="4057650"/>
          </a:xfrm>
          <a:prstGeom prst="rect">
            <a:avLst/>
          </a:prstGeom>
        </p:spPr>
      </p:pic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4203310" y="285312"/>
            <a:ext cx="7373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xt_4g"/>
          <p:cNvSpPr>
            <a:spLocks noChangeArrowheads="1"/>
          </p:cNvSpPr>
          <p:nvPr/>
        </p:nvSpPr>
        <p:spPr bwMode="auto">
          <a:xfrm>
            <a:off x="2608545" y="3589331"/>
            <a:ext cx="3021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praca wyspowa z elektrownią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samostartującą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8" name="Txt_4e"/>
          <p:cNvSpPr>
            <a:spLocks noChangeArrowheads="1"/>
          </p:cNvSpPr>
          <p:nvPr/>
        </p:nvSpPr>
        <p:spPr bwMode="auto">
          <a:xfrm>
            <a:off x="2608545" y="3365044"/>
            <a:ext cx="1527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synchronizacja bloku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6" name="Txt_4d"/>
          <p:cNvSpPr>
            <a:spLocks noChangeArrowheads="1"/>
          </p:cNvSpPr>
          <p:nvPr/>
        </p:nvSpPr>
        <p:spPr bwMode="auto">
          <a:xfrm>
            <a:off x="2608545" y="3140757"/>
            <a:ext cx="32476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uruchamia się wytypowany blok w tej elektrowni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5" name="Txt_4c"/>
          <p:cNvSpPr>
            <a:spLocks noChangeArrowheads="1"/>
          </p:cNvSpPr>
          <p:nvPr/>
        </p:nvSpPr>
        <p:spPr bwMode="auto">
          <a:xfrm>
            <a:off x="2608545" y="2916470"/>
            <a:ext cx="52706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podaje się napięcie do elektrowni systemowej na transformator potrzeb ogólnych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" name="Txt_4b"/>
          <p:cNvSpPr>
            <a:spLocks noChangeArrowheads="1"/>
          </p:cNvSpPr>
          <p:nvPr/>
        </p:nvSpPr>
        <p:spPr bwMode="auto">
          <a:xfrm>
            <a:off x="2608545" y="2692183"/>
            <a:ext cx="18434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określa się tor rozruchowy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" name="Txt_4a"/>
          <p:cNvSpPr>
            <a:spLocks noChangeArrowheads="1"/>
          </p:cNvSpPr>
          <p:nvPr/>
        </p:nvSpPr>
        <p:spPr bwMode="auto">
          <a:xfrm>
            <a:off x="2608545" y="2467896"/>
            <a:ext cx="32204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wybiera się elektrownie </a:t>
            </a:r>
            <a:r>
              <a:rPr kumimoji="0" lang="pl-PL" altLang="pl-PL" sz="1200" b="1" i="1" dirty="0" err="1" smtClean="0">
                <a:solidFill>
                  <a:srgbClr val="333399"/>
                </a:solidFill>
                <a:latin typeface="Times New Roman" pitchFamily="18" charset="0"/>
              </a:rPr>
              <a:t>samostartującą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(wodną)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9" name="Txt_Prb_5_lat"/>
          <p:cNvSpPr>
            <a:spLocks noChangeArrowheads="1"/>
          </p:cNvSpPr>
          <p:nvPr/>
        </p:nvSpPr>
        <p:spPr bwMode="auto">
          <a:xfrm>
            <a:off x="2073714" y="2220610"/>
            <a:ext cx="28437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co 5 lat,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realizowane są próby systemowe :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8" name="Txt_Prb"/>
          <p:cNvSpPr>
            <a:spLocks noChangeArrowheads="1"/>
          </p:cNvSpPr>
          <p:nvPr/>
        </p:nvSpPr>
        <p:spPr bwMode="auto">
          <a:xfrm>
            <a:off x="2073714" y="1708506"/>
            <a:ext cx="483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Każda taka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elektrownia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jest zobligowana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jest do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regularnej</a:t>
            </a:r>
            <a:b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</a:b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realizacji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prób potwierdzających jej gotowość do odbudowy zasilania KSE</a:t>
            </a:r>
          </a:p>
        </p:txBody>
      </p:sp>
      <p:sp>
        <p:nvSpPr>
          <p:cNvPr id="5" name="Txt_ELktSmstr"/>
          <p:cNvSpPr>
            <a:spLocks noChangeArrowheads="1"/>
          </p:cNvSpPr>
          <p:nvPr/>
        </p:nvSpPr>
        <p:spPr bwMode="auto">
          <a:xfrm>
            <a:off x="2073714" y="1381068"/>
            <a:ext cx="3311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Wybrane elektrownie świadczą usługę </a:t>
            </a:r>
            <a:r>
              <a:rPr kumimoji="0" lang="pl-PL" altLang="pl-PL" sz="1200" b="1" i="1" dirty="0" err="1" smtClean="0">
                <a:solidFill>
                  <a:srgbClr val="FF0000"/>
                </a:solidFill>
                <a:latin typeface="Times New Roman" pitchFamily="18" charset="0"/>
              </a:rPr>
              <a:t>samostartu</a:t>
            </a:r>
            <a:endParaRPr kumimoji="0" lang="pl-PL" altLang="pl-PL" sz="1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xt_KDM"/>
          <p:cNvSpPr>
            <a:spLocks noChangeArrowheads="1"/>
          </p:cNvSpPr>
          <p:nvPr/>
        </p:nvSpPr>
        <p:spPr bwMode="auto">
          <a:xfrm>
            <a:off x="1842755" y="1067173"/>
            <a:ext cx="11408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Wymagania KDM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285312"/>
            <a:ext cx="35426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Próby systemowe </a:t>
            </a:r>
            <a:r>
              <a:rPr kumimoji="1" lang="pl-PL" sz="14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samostartu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elektrowni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xt_4g"/>
          <p:cNvSpPr>
            <a:spLocks noChangeArrowheads="1"/>
          </p:cNvSpPr>
          <p:nvPr/>
        </p:nvSpPr>
        <p:spPr bwMode="auto">
          <a:xfrm>
            <a:off x="2614303" y="3813616"/>
            <a:ext cx="2720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resynchronizacja wyspy z resztą systemu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6" grpId="0"/>
      <p:bldP spid="15" grpId="0"/>
      <p:bldP spid="14" grpId="0"/>
      <p:bldP spid="13" grpId="0"/>
      <p:bldP spid="9" grpId="0"/>
      <p:bldP spid="8" grpId="0"/>
      <p:bldP spid="5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xt_4d"/>
          <p:cNvSpPr>
            <a:spLocks noChangeArrowheads="1"/>
          </p:cNvSpPr>
          <p:nvPr/>
        </p:nvSpPr>
        <p:spPr bwMode="auto">
          <a:xfrm>
            <a:off x="2608545" y="5569195"/>
            <a:ext cx="16991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linia ”podbija” napięcie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8" name="Txt_4c"/>
          <p:cNvSpPr>
            <a:spLocks noChangeArrowheads="1"/>
          </p:cNvSpPr>
          <p:nvPr/>
        </p:nvSpPr>
        <p:spPr bwMode="auto">
          <a:xfrm>
            <a:off x="2608545" y="5322278"/>
            <a:ext cx="5838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przy małym obciążeniu napięcie na końcu linii jest większe od napięcia na początku linii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4" name="Txt_4b"/>
          <p:cNvSpPr>
            <a:spLocks noChangeArrowheads="1"/>
          </p:cNvSpPr>
          <p:nvPr/>
        </p:nvSpPr>
        <p:spPr bwMode="auto">
          <a:xfrm>
            <a:off x="2608545" y="5075360"/>
            <a:ext cx="21191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linia jest źródłem mocy biernej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9" name="Txt_4a"/>
          <p:cNvSpPr>
            <a:spLocks noChangeArrowheads="1"/>
          </p:cNvSpPr>
          <p:nvPr/>
        </p:nvSpPr>
        <p:spPr bwMode="auto">
          <a:xfrm>
            <a:off x="2608545" y="4828442"/>
            <a:ext cx="51969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przy małym obciążeniu linii straty mocy biernej są mniejsze od mocy ładowania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0" name="Txt_Wnioski"/>
          <p:cNvSpPr>
            <a:spLocks noChangeArrowheads="1"/>
          </p:cNvSpPr>
          <p:nvPr/>
        </p:nvSpPr>
        <p:spPr bwMode="auto">
          <a:xfrm>
            <a:off x="2392704" y="4549237"/>
            <a:ext cx="5722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Wnioski: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138" name="Prąd_Ip"/>
          <p:cNvGrpSpPr/>
          <p:nvPr/>
        </p:nvGrpSpPr>
        <p:grpSpPr>
          <a:xfrm>
            <a:off x="2665371" y="3372991"/>
            <a:ext cx="211210" cy="827625"/>
            <a:chOff x="2665371" y="3372991"/>
            <a:chExt cx="211210" cy="827625"/>
          </a:xfrm>
        </p:grpSpPr>
        <p:sp>
          <p:nvSpPr>
            <p:cNvPr id="103" name="Text Box 490"/>
            <p:cNvSpPr txBox="1">
              <a:spLocks noChangeArrowheads="1"/>
            </p:cNvSpPr>
            <p:nvPr/>
          </p:nvSpPr>
          <p:spPr bwMode="auto">
            <a:xfrm>
              <a:off x="2665371" y="3372991"/>
              <a:ext cx="178355" cy="22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u="sng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baseline="-250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4" name="AutoShape 491"/>
            <p:cNvCxnSpPr>
              <a:cxnSpLocks noChangeShapeType="1"/>
            </p:cNvCxnSpPr>
            <p:nvPr/>
          </p:nvCxnSpPr>
          <p:spPr bwMode="auto">
            <a:xfrm flipH="1" flipV="1">
              <a:off x="2794444" y="3584200"/>
              <a:ext cx="82137" cy="61641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7" name="Prąd_I'"/>
          <p:cNvGrpSpPr/>
          <p:nvPr/>
        </p:nvGrpSpPr>
        <p:grpSpPr>
          <a:xfrm>
            <a:off x="2794444" y="3595933"/>
            <a:ext cx="307427" cy="300386"/>
            <a:chOff x="2794444" y="3595933"/>
            <a:chExt cx="307427" cy="300386"/>
          </a:xfrm>
        </p:grpSpPr>
        <p:cxnSp>
          <p:nvCxnSpPr>
            <p:cNvPr id="101" name="AutoShape 487"/>
            <p:cNvCxnSpPr>
              <a:cxnSpLocks noChangeShapeType="1"/>
            </p:cNvCxnSpPr>
            <p:nvPr/>
          </p:nvCxnSpPr>
          <p:spPr bwMode="auto">
            <a:xfrm flipH="1" flipV="1">
              <a:off x="2794444" y="3595933"/>
              <a:ext cx="89960" cy="300386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Text Box 488"/>
            <p:cNvSpPr txBox="1">
              <a:spLocks noChangeArrowheads="1"/>
            </p:cNvSpPr>
            <p:nvPr/>
          </p:nvSpPr>
          <p:spPr bwMode="auto">
            <a:xfrm>
              <a:off x="2923516" y="3619401"/>
              <a:ext cx="178355" cy="22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u="sng" dirty="0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 dirty="0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’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2" name="Nap_Up"/>
          <p:cNvGrpSpPr/>
          <p:nvPr/>
        </p:nvGrpSpPr>
        <p:grpSpPr>
          <a:xfrm>
            <a:off x="2888315" y="3771941"/>
            <a:ext cx="2076895" cy="430240"/>
            <a:chOff x="2888315" y="3771941"/>
            <a:chExt cx="2076895" cy="430240"/>
          </a:xfrm>
        </p:grpSpPr>
        <p:sp>
          <p:nvSpPr>
            <p:cNvPr id="99" name="Text Box 475"/>
            <p:cNvSpPr txBox="1">
              <a:spLocks noChangeArrowheads="1"/>
            </p:cNvSpPr>
            <p:nvPr/>
          </p:nvSpPr>
          <p:spPr bwMode="auto">
            <a:xfrm>
              <a:off x="4577992" y="3771941"/>
              <a:ext cx="356710" cy="25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u="sng" dirty="0" err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 err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p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0" name="AutoShape 476"/>
            <p:cNvCxnSpPr>
              <a:cxnSpLocks noChangeShapeType="1"/>
            </p:cNvCxnSpPr>
            <p:nvPr/>
          </p:nvCxnSpPr>
          <p:spPr bwMode="auto">
            <a:xfrm flipV="1">
              <a:off x="2888315" y="4006617"/>
              <a:ext cx="2076895" cy="19556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Nap_dUX"/>
          <p:cNvGrpSpPr/>
          <p:nvPr/>
        </p:nvGrpSpPr>
        <p:grpSpPr>
          <a:xfrm>
            <a:off x="4930008" y="3748473"/>
            <a:ext cx="532718" cy="263620"/>
            <a:chOff x="4930008" y="3748473"/>
            <a:chExt cx="532718" cy="263620"/>
          </a:xfrm>
        </p:grpSpPr>
        <p:sp>
          <p:nvSpPr>
            <p:cNvPr id="91" name="Text Box 462"/>
            <p:cNvSpPr txBox="1">
              <a:spLocks noChangeArrowheads="1"/>
            </p:cNvSpPr>
            <p:nvPr/>
          </p:nvSpPr>
          <p:spPr bwMode="auto">
            <a:xfrm>
              <a:off x="5106016" y="3748473"/>
              <a:ext cx="356710" cy="255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 dirty="0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ΔU</a:t>
              </a:r>
              <a:r>
                <a:rPr lang="pl-PL" sz="800" b="1" i="1" baseline="-25000" dirty="0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X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6" name="AutoShape 461"/>
            <p:cNvCxnSpPr>
              <a:cxnSpLocks noChangeShapeType="1"/>
            </p:cNvCxnSpPr>
            <p:nvPr/>
          </p:nvCxnSpPr>
          <p:spPr bwMode="auto">
            <a:xfrm flipH="1" flipV="1">
              <a:off x="4930008" y="4006617"/>
              <a:ext cx="456839" cy="5476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Nap_dUR"/>
          <p:cNvGrpSpPr/>
          <p:nvPr/>
        </p:nvGrpSpPr>
        <p:grpSpPr>
          <a:xfrm>
            <a:off x="5387629" y="3947948"/>
            <a:ext cx="450581" cy="312119"/>
            <a:chOff x="5387629" y="3947948"/>
            <a:chExt cx="450581" cy="312119"/>
          </a:xfrm>
        </p:grpSpPr>
        <p:sp>
          <p:nvSpPr>
            <p:cNvPr id="97" name="Text Box 468"/>
            <p:cNvSpPr txBox="1">
              <a:spLocks noChangeArrowheads="1"/>
            </p:cNvSpPr>
            <p:nvPr/>
          </p:nvSpPr>
          <p:spPr bwMode="auto">
            <a:xfrm>
              <a:off x="5481500" y="3947948"/>
              <a:ext cx="356710" cy="31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800" b="1" i="1" u="sng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ΔU</a:t>
              </a:r>
              <a:r>
                <a:rPr lang="pl-PL" sz="800" b="1" i="1" baseline="-25000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R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8" name="AutoShape 470"/>
            <p:cNvCxnSpPr>
              <a:cxnSpLocks noChangeShapeType="1"/>
            </p:cNvCxnSpPr>
            <p:nvPr/>
          </p:nvCxnSpPr>
          <p:spPr bwMode="auto">
            <a:xfrm flipH="1" flipV="1">
              <a:off x="5387629" y="4006617"/>
              <a:ext cx="6258" cy="192435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Prąd_I&quot;"/>
          <p:cNvGrpSpPr/>
          <p:nvPr/>
        </p:nvGrpSpPr>
        <p:grpSpPr>
          <a:xfrm>
            <a:off x="2876581" y="3877545"/>
            <a:ext cx="269879" cy="323071"/>
            <a:chOff x="2876581" y="3877545"/>
            <a:chExt cx="269879" cy="323071"/>
          </a:xfrm>
        </p:grpSpPr>
        <p:cxnSp>
          <p:nvCxnSpPr>
            <p:cNvPr id="92" name="AutoShape 465"/>
            <p:cNvCxnSpPr>
              <a:cxnSpLocks noChangeShapeType="1"/>
            </p:cNvCxnSpPr>
            <p:nvPr/>
          </p:nvCxnSpPr>
          <p:spPr bwMode="auto">
            <a:xfrm flipV="1">
              <a:off x="2876581" y="3877545"/>
              <a:ext cx="782" cy="323071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Text Box 466"/>
            <p:cNvSpPr txBox="1">
              <a:spLocks noChangeArrowheads="1"/>
            </p:cNvSpPr>
            <p:nvPr/>
          </p:nvSpPr>
          <p:spPr bwMode="auto">
            <a:xfrm>
              <a:off x="2923516" y="3971416"/>
              <a:ext cx="222944" cy="22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u="sng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I</a:t>
              </a:r>
              <a:r>
                <a:rPr lang="pl-PL" sz="1000" b="1" i="1">
                  <a:solidFill>
                    <a:srgbClr val="E36C0A"/>
                  </a:solidFill>
                  <a:effectLst/>
                  <a:latin typeface="Times New Roman"/>
                  <a:ea typeface="Times New Roman"/>
                </a:rPr>
                <a:t>”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" name="Nap_Uk"/>
          <p:cNvGrpSpPr/>
          <p:nvPr/>
        </p:nvGrpSpPr>
        <p:grpSpPr>
          <a:xfrm>
            <a:off x="2888315" y="4194358"/>
            <a:ext cx="2522000" cy="267531"/>
            <a:chOff x="2888315" y="4194358"/>
            <a:chExt cx="2522000" cy="267531"/>
          </a:xfrm>
        </p:grpSpPr>
        <p:sp>
          <p:nvSpPr>
            <p:cNvPr id="94" name="Text Box 455"/>
            <p:cNvSpPr txBox="1">
              <a:spLocks noChangeArrowheads="1"/>
            </p:cNvSpPr>
            <p:nvPr/>
          </p:nvSpPr>
          <p:spPr bwMode="auto">
            <a:xfrm>
              <a:off x="5023879" y="4194358"/>
              <a:ext cx="222944" cy="267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000" b="1" i="1" u="sng" dirty="0" err="1">
                  <a:solidFill>
                    <a:srgbClr val="00B050"/>
                  </a:solidFill>
                  <a:effectLst/>
                  <a:latin typeface="Times New Roman"/>
                  <a:ea typeface="Times New Roman"/>
                </a:rPr>
                <a:t>U</a:t>
              </a:r>
              <a:r>
                <a:rPr lang="pl-PL" sz="1000" b="1" i="1" baseline="-25000" dirty="0" err="1">
                  <a:solidFill>
                    <a:srgbClr val="00B050"/>
                  </a:solidFill>
                  <a:effectLst/>
                  <a:latin typeface="Times New Roman"/>
                  <a:ea typeface="Times New Roman"/>
                </a:rPr>
                <a:t>k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5" name="AutoShape 456"/>
            <p:cNvCxnSpPr>
              <a:cxnSpLocks noChangeShapeType="1"/>
            </p:cNvCxnSpPr>
            <p:nvPr/>
          </p:nvCxnSpPr>
          <p:spPr bwMode="auto">
            <a:xfrm flipV="1">
              <a:off x="2888315" y="4194358"/>
              <a:ext cx="2522000" cy="782"/>
            </a:xfrm>
            <a:prstGeom prst="straightConnector1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Ukł_Wsp"/>
          <p:cNvGrpSpPr/>
          <p:nvPr/>
        </p:nvGrpSpPr>
        <p:grpSpPr>
          <a:xfrm>
            <a:off x="2864847" y="3203551"/>
            <a:ext cx="3528766" cy="1179798"/>
            <a:chOff x="2864847" y="3203551"/>
            <a:chExt cx="3528766" cy="1179798"/>
          </a:xfrm>
        </p:grpSpPr>
        <p:cxnSp>
          <p:nvCxnSpPr>
            <p:cNvPr id="105" name="AutoShape 452"/>
            <p:cNvCxnSpPr>
              <a:cxnSpLocks noChangeShapeType="1"/>
            </p:cNvCxnSpPr>
            <p:nvPr/>
          </p:nvCxnSpPr>
          <p:spPr bwMode="auto">
            <a:xfrm flipV="1">
              <a:off x="2865948" y="3286805"/>
              <a:ext cx="7823" cy="10965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Text Box 450"/>
            <p:cNvSpPr txBox="1">
              <a:spLocks noChangeArrowheads="1"/>
            </p:cNvSpPr>
            <p:nvPr/>
          </p:nvSpPr>
          <p:spPr bwMode="auto">
            <a:xfrm>
              <a:off x="2970452" y="3203551"/>
              <a:ext cx="313685" cy="228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i="1" dirty="0">
                  <a:effectLst/>
                  <a:latin typeface="Times New Roman"/>
                  <a:ea typeface="Times New Roman"/>
                </a:rPr>
                <a:t>+j</a:t>
              </a:r>
              <a:endParaRPr lang="pl-PL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7" name="AutoShape 453"/>
            <p:cNvCxnSpPr>
              <a:cxnSpLocks noChangeShapeType="1"/>
            </p:cNvCxnSpPr>
            <p:nvPr/>
          </p:nvCxnSpPr>
          <p:spPr bwMode="auto">
            <a:xfrm flipV="1">
              <a:off x="2864847" y="4229559"/>
              <a:ext cx="3132944" cy="31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451"/>
            <p:cNvSpPr txBox="1">
              <a:spLocks noChangeArrowheads="1"/>
            </p:cNvSpPr>
            <p:nvPr/>
          </p:nvSpPr>
          <p:spPr bwMode="auto">
            <a:xfrm>
              <a:off x="6079928" y="4100488"/>
              <a:ext cx="313685" cy="225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b="1" i="1">
                  <a:effectLst/>
                  <a:latin typeface="Times New Roman"/>
                  <a:ea typeface="Times New Roman"/>
                </a:rPr>
                <a:t>+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88" name="Txt_Qład"/>
          <p:cNvSpPr txBox="1">
            <a:spLocks noChangeArrowheads="1"/>
          </p:cNvSpPr>
          <p:nvPr/>
        </p:nvSpPr>
        <p:spPr bwMode="auto">
          <a:xfrm>
            <a:off x="4016593" y="2521395"/>
            <a:ext cx="1002445" cy="2400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none" lIns="36000" tIns="0" rIns="36000" bIns="0" anchor="t" anchorCtr="0" upright="1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l-PL" sz="1200" b="1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</a:t>
            </a:r>
            <a:r>
              <a:rPr lang="pl-PL" sz="1200" b="1" i="1" baseline="-25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ład</a:t>
            </a:r>
            <a:r>
              <a:rPr lang="pl-PL" sz="1200" b="1" i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pl-PL" sz="1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= + B∙|U|</a:t>
            </a:r>
            <a:r>
              <a:rPr lang="pl-PL" sz="1200" b="1" i="1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endParaRPr lang="pl-PL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9" name="Txt_dQ"/>
          <p:cNvSpPr txBox="1">
            <a:spLocks noChangeArrowheads="1"/>
          </p:cNvSpPr>
          <p:nvPr/>
        </p:nvSpPr>
        <p:spPr bwMode="auto">
          <a:xfrm>
            <a:off x="4074116" y="2259720"/>
            <a:ext cx="814894" cy="2400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none" lIns="36000" tIns="0" rIns="36000" bIns="0" anchor="t" anchorCtr="0" upright="1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l-GR" sz="1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Δ</a:t>
            </a:r>
            <a:r>
              <a:rPr lang="pl-PL" sz="1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Q= - X∙|I|</a:t>
            </a:r>
            <a:r>
              <a:rPr lang="pl-PL" sz="1200" b="1" i="1" baseline="30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endParaRPr lang="pl-PL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19" name="Sch_Linii"/>
          <p:cNvGrpSpPr/>
          <p:nvPr/>
        </p:nvGrpSpPr>
        <p:grpSpPr>
          <a:xfrm>
            <a:off x="2786680" y="1626932"/>
            <a:ext cx="3260090" cy="1520826"/>
            <a:chOff x="0" y="0"/>
            <a:chExt cx="3260293" cy="1521333"/>
          </a:xfrm>
        </p:grpSpPr>
        <p:grpSp>
          <p:nvGrpSpPr>
            <p:cNvPr id="21" name="Group 107"/>
            <p:cNvGrpSpPr>
              <a:grpSpLocks/>
            </p:cNvGrpSpPr>
            <p:nvPr/>
          </p:nvGrpSpPr>
          <p:grpSpPr bwMode="auto">
            <a:xfrm>
              <a:off x="365760" y="0"/>
              <a:ext cx="2461260" cy="434340"/>
              <a:chOff x="2726" y="3490"/>
              <a:chExt cx="3876" cy="684"/>
            </a:xfrm>
          </p:grpSpPr>
          <p:sp>
            <p:nvSpPr>
              <p:cNvPr id="67" name="Text Box 23"/>
              <p:cNvSpPr txBox="1">
                <a:spLocks noChangeArrowheads="1"/>
              </p:cNvSpPr>
              <p:nvPr/>
            </p:nvSpPr>
            <p:spPr bwMode="auto">
              <a:xfrm>
                <a:off x="6260" y="3490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dirty="0" err="1"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" name="Text Box 24"/>
              <p:cNvSpPr txBox="1">
                <a:spLocks noChangeArrowheads="1"/>
              </p:cNvSpPr>
              <p:nvPr/>
            </p:nvSpPr>
            <p:spPr bwMode="auto">
              <a:xfrm>
                <a:off x="6260" y="3775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dirty="0" err="1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auto">
              <a:xfrm>
                <a:off x="2726" y="3490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dirty="0" err="1"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" name="Text Box 27"/>
              <p:cNvSpPr txBox="1">
                <a:spLocks noChangeArrowheads="1"/>
              </p:cNvSpPr>
              <p:nvPr/>
            </p:nvSpPr>
            <p:spPr bwMode="auto">
              <a:xfrm>
                <a:off x="2726" y="3775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dirty="0" err="1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0" y="329184"/>
              <a:ext cx="217170" cy="253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i="1">
                  <a:effectLst/>
                  <a:latin typeface="Times New Roman"/>
                  <a:ea typeface="Times New Roman"/>
                </a:rPr>
                <a:t>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043123" y="314554"/>
              <a:ext cx="217170" cy="253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 i="1">
                  <a:effectLst/>
                  <a:latin typeface="Times New Roman"/>
                  <a:ea typeface="Times New Roman"/>
                </a:rPr>
                <a:t>k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0" y="577901"/>
              <a:ext cx="3221355" cy="868680"/>
              <a:chOff x="2156" y="4402"/>
              <a:chExt cx="5073" cy="1368"/>
            </a:xfrm>
          </p:grpSpPr>
          <p:sp>
            <p:nvSpPr>
              <p:cNvPr id="63" name="Text Box 76"/>
              <p:cNvSpPr txBox="1">
                <a:spLocks noChangeArrowheads="1"/>
              </p:cNvSpPr>
              <p:nvPr/>
            </p:nvSpPr>
            <p:spPr bwMode="auto">
              <a:xfrm>
                <a:off x="2156" y="4858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u="sng" dirty="0" err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Text Box 77"/>
              <p:cNvSpPr txBox="1">
                <a:spLocks noChangeArrowheads="1"/>
              </p:cNvSpPr>
              <p:nvPr/>
            </p:nvSpPr>
            <p:spPr bwMode="auto">
              <a:xfrm>
                <a:off x="6887" y="4858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u="sng" dirty="0" err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1200" b="1" i="1" baseline="-25000" dirty="0" err="1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5" name="AutoShape 78"/>
              <p:cNvCxnSpPr>
                <a:cxnSpLocks noChangeShapeType="1"/>
              </p:cNvCxnSpPr>
              <p:nvPr/>
            </p:nvCxnSpPr>
            <p:spPr bwMode="auto">
              <a:xfrm flipH="1" flipV="1">
                <a:off x="6830" y="4402"/>
                <a:ext cx="7" cy="13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AutoShape 79"/>
              <p:cNvCxnSpPr>
                <a:cxnSpLocks noChangeShapeType="1"/>
              </p:cNvCxnSpPr>
              <p:nvPr/>
            </p:nvCxnSpPr>
            <p:spPr bwMode="auto">
              <a:xfrm flipH="1" flipV="1">
                <a:off x="2498" y="4402"/>
                <a:ext cx="7" cy="13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106"/>
            <p:cNvGrpSpPr>
              <a:grpSpLocks/>
            </p:cNvGrpSpPr>
            <p:nvPr/>
          </p:nvGrpSpPr>
          <p:grpSpPr bwMode="auto">
            <a:xfrm>
              <a:off x="365760" y="182880"/>
              <a:ext cx="2461260" cy="685800"/>
              <a:chOff x="2726" y="3778"/>
              <a:chExt cx="3876" cy="1080"/>
            </a:xfrm>
          </p:grpSpPr>
          <p:grpSp>
            <p:nvGrpSpPr>
              <p:cNvPr id="51" name="Group 105"/>
              <p:cNvGrpSpPr>
                <a:grpSpLocks/>
              </p:cNvGrpSpPr>
              <p:nvPr/>
            </p:nvGrpSpPr>
            <p:grpSpPr bwMode="auto">
              <a:xfrm>
                <a:off x="2726" y="3778"/>
                <a:ext cx="3876" cy="1080"/>
                <a:chOff x="2726" y="3778"/>
                <a:chExt cx="3876" cy="1080"/>
              </a:xfrm>
            </p:grpSpPr>
            <p:sp>
              <p:nvSpPr>
                <p:cNvPr id="58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4322" y="3778"/>
                  <a:ext cx="34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 u="sng">
                      <a:effectLst/>
                      <a:latin typeface="Times New Roman"/>
                      <a:ea typeface="Times New Roman"/>
                    </a:rPr>
                    <a:t>I</a:t>
                  </a:r>
                  <a:r>
                    <a:rPr lang="pl-PL" sz="1200" i="1" baseline="-25000">
                      <a:effectLst/>
                      <a:latin typeface="Times New Roman"/>
                      <a:ea typeface="Times New Roman"/>
                    </a:rPr>
                    <a:t>L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690" y="4459"/>
                  <a:ext cx="34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>
                      <a:effectLst/>
                      <a:latin typeface="Times New Roman"/>
                      <a:ea typeface="Times New Roman"/>
                    </a:rPr>
                    <a:t>I”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53" y="4459"/>
                  <a:ext cx="34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 u="sng">
                      <a:effectLst/>
                      <a:latin typeface="Times New Roman"/>
                      <a:ea typeface="Times New Roman"/>
                    </a:rPr>
                    <a:t>I</a:t>
                  </a:r>
                  <a:r>
                    <a:rPr lang="pl-PL" sz="1200" i="1">
                      <a:effectLst/>
                      <a:latin typeface="Times New Roman"/>
                      <a:ea typeface="Times New Roman"/>
                    </a:rPr>
                    <a:t>’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260" y="4147"/>
                  <a:ext cx="34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 u="sng">
                      <a:effectLst/>
                      <a:latin typeface="Times New Roman"/>
                      <a:ea typeface="Times New Roman"/>
                    </a:rPr>
                    <a:t>I</a:t>
                  </a:r>
                  <a:r>
                    <a:rPr lang="pl-PL" sz="1200" i="1" baseline="-25000">
                      <a:effectLst/>
                      <a:latin typeface="Times New Roman"/>
                      <a:ea typeface="Times New Roman"/>
                    </a:rPr>
                    <a:t>k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6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726" y="4147"/>
                  <a:ext cx="342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 dirty="0" err="1">
                      <a:effectLst/>
                      <a:latin typeface="Times New Roman"/>
                      <a:ea typeface="Times New Roman"/>
                    </a:rPr>
                    <a:t>I</a:t>
                  </a:r>
                  <a:r>
                    <a:rPr lang="pl-PL" sz="1200" i="1" baseline="-25000" dirty="0" err="1">
                      <a:effectLst/>
                      <a:latin typeface="Times New Roman"/>
                      <a:ea typeface="Times New Roman"/>
                    </a:rPr>
                    <a:t>p</a:t>
                  </a:r>
                  <a:endParaRPr lang="pl-PL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52" name="Group 80"/>
              <p:cNvGrpSpPr>
                <a:grpSpLocks/>
              </p:cNvGrpSpPr>
              <p:nvPr/>
            </p:nvGrpSpPr>
            <p:grpSpPr bwMode="auto">
              <a:xfrm>
                <a:off x="2783" y="4138"/>
                <a:ext cx="3648" cy="495"/>
                <a:chOff x="2783" y="4135"/>
                <a:chExt cx="3648" cy="495"/>
              </a:xfrm>
            </p:grpSpPr>
            <p:cxnSp>
              <p:nvCxnSpPr>
                <p:cNvPr id="53" name="AutoShape 81"/>
                <p:cNvCxnSpPr>
                  <a:cxnSpLocks noChangeShapeType="1"/>
                </p:cNvCxnSpPr>
                <p:nvPr/>
              </p:nvCxnSpPr>
              <p:spPr bwMode="auto">
                <a:xfrm>
                  <a:off x="2783" y="4135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4322" y="4148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AutoShape 83"/>
                <p:cNvCxnSpPr>
                  <a:cxnSpLocks noChangeShapeType="1"/>
                </p:cNvCxnSpPr>
                <p:nvPr/>
              </p:nvCxnSpPr>
              <p:spPr bwMode="auto">
                <a:xfrm>
                  <a:off x="6317" y="4148"/>
                  <a:ext cx="11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3295" y="4515"/>
                  <a:ext cx="1" cy="115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85"/>
                <p:cNvCxnSpPr>
                  <a:cxnSpLocks noChangeShapeType="1"/>
                </p:cNvCxnSpPr>
                <p:nvPr/>
              </p:nvCxnSpPr>
              <p:spPr bwMode="auto">
                <a:xfrm>
                  <a:off x="5974" y="4515"/>
                  <a:ext cx="1" cy="115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6" name="Group 104"/>
            <p:cNvGrpSpPr>
              <a:grpSpLocks/>
            </p:cNvGrpSpPr>
            <p:nvPr/>
          </p:nvGrpSpPr>
          <p:grpSpPr bwMode="auto">
            <a:xfrm>
              <a:off x="73152" y="109728"/>
              <a:ext cx="3040380" cy="1411605"/>
              <a:chOff x="2270" y="3664"/>
              <a:chExt cx="4788" cy="2223"/>
            </a:xfrm>
          </p:grpSpPr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3353" y="5146"/>
                <a:ext cx="570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 jB/2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6032" y="5146"/>
                <a:ext cx="513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 jB/2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5006" y="3664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 jX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3695" y="3721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smtClean="0">
                    <a:effectLst/>
                    <a:latin typeface="Times New Roman"/>
                    <a:ea typeface="Times New Roman"/>
                  </a:rPr>
                  <a:t>R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1" name="Group 102"/>
              <p:cNvGrpSpPr>
                <a:grpSpLocks/>
              </p:cNvGrpSpPr>
              <p:nvPr/>
            </p:nvGrpSpPr>
            <p:grpSpPr bwMode="auto">
              <a:xfrm>
                <a:off x="2270" y="3989"/>
                <a:ext cx="4788" cy="1898"/>
                <a:chOff x="2270" y="3989"/>
                <a:chExt cx="4788" cy="1898"/>
              </a:xfrm>
            </p:grpSpPr>
            <p:sp>
              <p:nvSpPr>
                <p:cNvPr id="32" name="Oval 44"/>
                <p:cNvSpPr>
                  <a:spLocks noChangeArrowheads="1"/>
                </p:cNvSpPr>
                <p:nvPr/>
              </p:nvSpPr>
              <p:spPr bwMode="auto">
                <a:xfrm>
                  <a:off x="6773" y="4103"/>
                  <a:ext cx="114" cy="114"/>
                </a:xfrm>
                <a:prstGeom prst="ellipse">
                  <a:avLst/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3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5590" y="4171"/>
                  <a:ext cx="1168" cy="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4" name="Oval 49"/>
                <p:cNvSpPr>
                  <a:spLocks noChangeArrowheads="1"/>
                </p:cNvSpPr>
                <p:nvPr/>
              </p:nvSpPr>
              <p:spPr bwMode="auto">
                <a:xfrm>
                  <a:off x="2441" y="4103"/>
                  <a:ext cx="114" cy="114"/>
                </a:xfrm>
                <a:prstGeom prst="ellipse">
                  <a:avLst/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5" name="Arc 50"/>
                <p:cNvSpPr>
                  <a:spLocks/>
                </p:cNvSpPr>
                <p:nvPr/>
              </p:nvSpPr>
              <p:spPr bwMode="auto">
                <a:xfrm>
                  <a:off x="4664" y="3989"/>
                  <a:ext cx="228" cy="17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91 w 43200"/>
                    <a:gd name="T1" fmla="*/ 25137 h 25137"/>
                    <a:gd name="T2" fmla="*/ 42959 w 43200"/>
                    <a:gd name="T3" fmla="*/ 24815 h 25137"/>
                    <a:gd name="T4" fmla="*/ 21600 w 43200"/>
                    <a:gd name="T5" fmla="*/ 21600 h 25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Arc 51"/>
                <p:cNvSpPr>
                  <a:spLocks/>
                </p:cNvSpPr>
                <p:nvPr/>
              </p:nvSpPr>
              <p:spPr bwMode="auto">
                <a:xfrm>
                  <a:off x="4904" y="3989"/>
                  <a:ext cx="228" cy="17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91 w 43200"/>
                    <a:gd name="T1" fmla="*/ 25137 h 25137"/>
                    <a:gd name="T2" fmla="*/ 42959 w 43200"/>
                    <a:gd name="T3" fmla="*/ 24815 h 25137"/>
                    <a:gd name="T4" fmla="*/ 21600 w 43200"/>
                    <a:gd name="T5" fmla="*/ 21600 h 25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Arc 52"/>
                <p:cNvSpPr>
                  <a:spLocks/>
                </p:cNvSpPr>
                <p:nvPr/>
              </p:nvSpPr>
              <p:spPr bwMode="auto">
                <a:xfrm>
                  <a:off x="5120" y="3989"/>
                  <a:ext cx="228" cy="17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91 w 43200"/>
                    <a:gd name="T1" fmla="*/ 25137 h 25137"/>
                    <a:gd name="T2" fmla="*/ 42959 w 43200"/>
                    <a:gd name="T3" fmla="*/ 24815 h 25137"/>
                    <a:gd name="T4" fmla="*/ 21600 w 43200"/>
                    <a:gd name="T5" fmla="*/ 21600 h 25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Arc 53"/>
                <p:cNvSpPr>
                  <a:spLocks/>
                </p:cNvSpPr>
                <p:nvPr/>
              </p:nvSpPr>
              <p:spPr bwMode="auto">
                <a:xfrm>
                  <a:off x="5348" y="3989"/>
                  <a:ext cx="228" cy="17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91 w 43200"/>
                    <a:gd name="T1" fmla="*/ 25137 h 25137"/>
                    <a:gd name="T2" fmla="*/ 42959 w 43200"/>
                    <a:gd name="T3" fmla="*/ 24815 h 25137"/>
                    <a:gd name="T4" fmla="*/ 21600 w 43200"/>
                    <a:gd name="T5" fmla="*/ 21600 h 25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137" fill="none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</a:path>
                    <a:path w="43200" h="25137" stroke="0" extrusionOk="0">
                      <a:moveTo>
                        <a:pt x="291" y="25136"/>
                      </a:moveTo>
                      <a:cubicBezTo>
                        <a:pt x="97" y="23967"/>
                        <a:pt x="0" y="227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676"/>
                        <a:pt x="43119" y="23750"/>
                        <a:pt x="42959" y="2481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8" y="4103"/>
                  <a:ext cx="456" cy="114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40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2570" y="4160"/>
                  <a:ext cx="1053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AutoShape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9" y="4159"/>
                  <a:ext cx="542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2270" y="5869"/>
                  <a:ext cx="4788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3182" y="4975"/>
                  <a:ext cx="228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AutoShape 61"/>
                <p:cNvCxnSpPr>
                  <a:cxnSpLocks noChangeShapeType="1"/>
                </p:cNvCxnSpPr>
                <p:nvPr/>
              </p:nvCxnSpPr>
              <p:spPr bwMode="auto">
                <a:xfrm>
                  <a:off x="3182" y="5089"/>
                  <a:ext cx="228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3298" y="4161"/>
                  <a:ext cx="1" cy="81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AutoShape 6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295" y="5088"/>
                  <a:ext cx="1" cy="78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5861" y="4993"/>
                  <a:ext cx="228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AutoShape 99"/>
                <p:cNvCxnSpPr>
                  <a:cxnSpLocks noChangeShapeType="1"/>
                </p:cNvCxnSpPr>
                <p:nvPr/>
              </p:nvCxnSpPr>
              <p:spPr bwMode="auto">
                <a:xfrm>
                  <a:off x="5861" y="5107"/>
                  <a:ext cx="228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AutoShape 100"/>
                <p:cNvCxnSpPr>
                  <a:cxnSpLocks noChangeShapeType="1"/>
                </p:cNvCxnSpPr>
                <p:nvPr/>
              </p:nvCxnSpPr>
              <p:spPr bwMode="auto">
                <a:xfrm>
                  <a:off x="5977" y="4179"/>
                  <a:ext cx="1" cy="81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AutoShape 1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74" y="5106"/>
                  <a:ext cx="1" cy="78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71" name="Linia"/>
          <p:cNvGrpSpPr>
            <a:grpSpLocks/>
          </p:cNvGrpSpPr>
          <p:nvPr/>
        </p:nvGrpSpPr>
        <p:grpSpPr bwMode="auto">
          <a:xfrm>
            <a:off x="2661266" y="898547"/>
            <a:ext cx="3510915" cy="644525"/>
            <a:chOff x="1928" y="1840"/>
            <a:chExt cx="5529" cy="1015"/>
          </a:xfrm>
        </p:grpSpPr>
        <p:grpSp>
          <p:nvGrpSpPr>
            <p:cNvPr id="72" name="Group 108"/>
            <p:cNvGrpSpPr>
              <a:grpSpLocks/>
            </p:cNvGrpSpPr>
            <p:nvPr/>
          </p:nvGrpSpPr>
          <p:grpSpPr bwMode="auto">
            <a:xfrm>
              <a:off x="1928" y="1840"/>
              <a:ext cx="5529" cy="1015"/>
              <a:chOff x="1928" y="1840"/>
              <a:chExt cx="5529" cy="1015"/>
            </a:xfrm>
          </p:grpSpPr>
          <p:sp>
            <p:nvSpPr>
              <p:cNvPr id="77" name="Text Box 37"/>
              <p:cNvSpPr txBox="1">
                <a:spLocks noChangeArrowheads="1"/>
              </p:cNvSpPr>
              <p:nvPr/>
            </p:nvSpPr>
            <p:spPr bwMode="auto">
              <a:xfrm>
                <a:off x="1928" y="2302"/>
                <a:ext cx="570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pocz.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8" name="Text Box 38"/>
              <p:cNvSpPr txBox="1">
                <a:spLocks noChangeArrowheads="1"/>
              </p:cNvSpPr>
              <p:nvPr/>
            </p:nvSpPr>
            <p:spPr bwMode="auto">
              <a:xfrm>
                <a:off x="6944" y="2302"/>
                <a:ext cx="513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kon.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Text Box 87"/>
              <p:cNvSpPr txBox="1">
                <a:spLocks noChangeArrowheads="1"/>
              </p:cNvSpPr>
              <p:nvPr/>
            </p:nvSpPr>
            <p:spPr bwMode="auto">
              <a:xfrm>
                <a:off x="2612" y="1840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pl-PL" sz="1200" i="1" baseline="-25000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0" name="Text Box 88"/>
              <p:cNvSpPr txBox="1">
                <a:spLocks noChangeArrowheads="1"/>
              </p:cNvSpPr>
              <p:nvPr/>
            </p:nvSpPr>
            <p:spPr bwMode="auto">
              <a:xfrm>
                <a:off x="2612" y="2125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err="1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pl-PL" sz="1200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1" name="Text Box 89"/>
              <p:cNvSpPr txBox="1">
                <a:spLocks noChangeArrowheads="1"/>
              </p:cNvSpPr>
              <p:nvPr/>
            </p:nvSpPr>
            <p:spPr bwMode="auto">
              <a:xfrm>
                <a:off x="2612" y="2456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err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1200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2" name="Text Box 90"/>
              <p:cNvSpPr txBox="1">
                <a:spLocks noChangeArrowheads="1"/>
              </p:cNvSpPr>
              <p:nvPr/>
            </p:nvSpPr>
            <p:spPr bwMode="auto">
              <a:xfrm>
                <a:off x="2282" y="1885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err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1200" i="1" baseline="-25000" dirty="0" err="1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3" name="Text Box 91"/>
              <p:cNvSpPr txBox="1">
                <a:spLocks noChangeArrowheads="1"/>
              </p:cNvSpPr>
              <p:nvPr/>
            </p:nvSpPr>
            <p:spPr bwMode="auto">
              <a:xfrm>
                <a:off x="6374" y="1840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pl-PL" sz="1200" i="1" baseline="-25000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4" name="Text Box 92"/>
              <p:cNvSpPr txBox="1">
                <a:spLocks noChangeArrowheads="1"/>
              </p:cNvSpPr>
              <p:nvPr/>
            </p:nvSpPr>
            <p:spPr bwMode="auto">
              <a:xfrm>
                <a:off x="6374" y="2125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pl-PL" sz="1200" i="1" baseline="-25000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5" name="Text Box 93"/>
              <p:cNvSpPr txBox="1">
                <a:spLocks noChangeArrowheads="1"/>
              </p:cNvSpPr>
              <p:nvPr/>
            </p:nvSpPr>
            <p:spPr bwMode="auto">
              <a:xfrm>
                <a:off x="6374" y="2428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err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pl-PL" sz="1200" i="1" baseline="-25000" dirty="0" err="1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6" name="Text Box 94"/>
              <p:cNvSpPr txBox="1">
                <a:spLocks noChangeArrowheads="1"/>
              </p:cNvSpPr>
              <p:nvPr/>
            </p:nvSpPr>
            <p:spPr bwMode="auto">
              <a:xfrm>
                <a:off x="6704" y="1857"/>
                <a:ext cx="342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dirty="0" err="1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pl-PL" sz="1200" i="1" baseline="-25000" dirty="0" err="1">
                    <a:effectLst/>
                    <a:latin typeface="Times New Roman"/>
                    <a:ea typeface="Times New Roman"/>
                  </a:rPr>
                  <a:t>k</a:t>
                </a:r>
                <a:endParaRPr lang="pl-PL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3" name="Group 95"/>
            <p:cNvGrpSpPr>
              <a:grpSpLocks/>
            </p:cNvGrpSpPr>
            <p:nvPr/>
          </p:nvGrpSpPr>
          <p:grpSpPr bwMode="auto">
            <a:xfrm>
              <a:off x="2498" y="2302"/>
              <a:ext cx="4332" cy="456"/>
              <a:chOff x="2498" y="2530"/>
              <a:chExt cx="4332" cy="456"/>
            </a:xfrm>
          </p:grpSpPr>
          <p:cxnSp>
            <p:nvCxnSpPr>
              <p:cNvPr id="74" name="AutoShape 39"/>
              <p:cNvCxnSpPr>
                <a:cxnSpLocks noChangeShapeType="1"/>
              </p:cNvCxnSpPr>
              <p:nvPr/>
            </p:nvCxnSpPr>
            <p:spPr bwMode="auto">
              <a:xfrm>
                <a:off x="2498" y="2530"/>
                <a:ext cx="1" cy="45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AutoShape 40"/>
              <p:cNvCxnSpPr>
                <a:cxnSpLocks noChangeShapeType="1"/>
              </p:cNvCxnSpPr>
              <p:nvPr/>
            </p:nvCxnSpPr>
            <p:spPr bwMode="auto">
              <a:xfrm>
                <a:off x="6829" y="2530"/>
                <a:ext cx="1" cy="45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AutoShape 41"/>
              <p:cNvCxnSpPr>
                <a:cxnSpLocks noChangeShapeType="1"/>
              </p:cNvCxnSpPr>
              <p:nvPr/>
            </p:nvCxnSpPr>
            <p:spPr bwMode="auto">
              <a:xfrm>
                <a:off x="2499" y="2759"/>
                <a:ext cx="4331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224930"/>
            <a:ext cx="46759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Problemy w ciągu rozruchowym – moce ładowania linii</a:t>
            </a:r>
          </a:p>
        </p:txBody>
      </p:sp>
    </p:spTree>
    <p:extLst>
      <p:ext uri="{BB962C8B-B14F-4D97-AF65-F5344CB8AC3E}">
        <p14:creationId xmlns:p14="http://schemas.microsoft.com/office/powerpoint/2010/main" val="38909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28" grpId="0"/>
      <p:bldP spid="134" grpId="0"/>
      <p:bldP spid="129" grpId="0"/>
      <p:bldP spid="130" grpId="0"/>
      <p:bldP spid="88" grpId="0"/>
      <p:bldP spid="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L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94" y="4977957"/>
            <a:ext cx="3314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xt_15"/>
          <p:cNvSpPr>
            <a:spLocks noChangeArrowheads="1"/>
          </p:cNvSpPr>
          <p:nvPr/>
        </p:nvSpPr>
        <p:spPr bwMode="auto">
          <a:xfrm>
            <a:off x="1788608" y="4733297"/>
            <a:ext cx="7534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Linia 15 kV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81" name="Sch_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94409"/>
            <a:ext cx="3514725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L_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82" y="3594409"/>
            <a:ext cx="32289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xt_110"/>
          <p:cNvSpPr>
            <a:spLocks noChangeArrowheads="1"/>
          </p:cNvSpPr>
          <p:nvPr/>
        </p:nvSpPr>
        <p:spPr bwMode="auto">
          <a:xfrm>
            <a:off x="1788608" y="3213179"/>
            <a:ext cx="8218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Linia 110 kV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82" name="Sch_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103404"/>
            <a:ext cx="3514725" cy="118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L_2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32" y="2103404"/>
            <a:ext cx="3324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xt_220"/>
          <p:cNvSpPr>
            <a:spLocks noChangeArrowheads="1"/>
          </p:cNvSpPr>
          <p:nvPr/>
        </p:nvSpPr>
        <p:spPr bwMode="auto">
          <a:xfrm>
            <a:off x="1788608" y="1884133"/>
            <a:ext cx="830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Linia 220 kV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7" name="Sch_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5" y="776587"/>
            <a:ext cx="3469005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L_4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2" y="776587"/>
            <a:ext cx="3286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xt_400"/>
          <p:cNvSpPr>
            <a:spLocks noChangeArrowheads="1"/>
          </p:cNvSpPr>
          <p:nvPr/>
        </p:nvSpPr>
        <p:spPr bwMode="auto">
          <a:xfrm>
            <a:off x="1788608" y="609679"/>
            <a:ext cx="830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Linia 400 kV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224930"/>
            <a:ext cx="32925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Symulacje pracy ciągów przesyłowych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4" grpId="0"/>
      <p:bldP spid="113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xt_4a"/>
          <p:cNvSpPr>
            <a:spLocks noChangeArrowheads="1"/>
          </p:cNvSpPr>
          <p:nvPr/>
        </p:nvSpPr>
        <p:spPr bwMode="auto">
          <a:xfrm>
            <a:off x="2284224" y="4056432"/>
            <a:ext cx="53047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 2019: Uruchomienie bloku 230 MW w Kozienicach &lt;– E. gazowa Nowa Sarzyna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334114"/>
            <a:ext cx="31066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Przykłady prób systemowych w KSE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xt_4a"/>
          <p:cNvSpPr>
            <a:spLocks noChangeArrowheads="1"/>
          </p:cNvSpPr>
          <p:nvPr/>
        </p:nvSpPr>
        <p:spPr bwMode="auto">
          <a:xfrm>
            <a:off x="2284224" y="3568667"/>
            <a:ext cx="46993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2017: Uruchomienie bloku 200 MW Pątnów &lt;–  El. wodna Włocławek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2" name="Txt_4a"/>
          <p:cNvSpPr>
            <a:spLocks noChangeArrowheads="1"/>
          </p:cNvSpPr>
          <p:nvPr/>
        </p:nvSpPr>
        <p:spPr bwMode="auto">
          <a:xfrm>
            <a:off x="2284224" y="3080903"/>
            <a:ext cx="43468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2016: Uruchomienie bloku 200 MW Turów &lt;–  El. wodna Dychów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4" name="Txt_4a"/>
          <p:cNvSpPr>
            <a:spLocks noChangeArrowheads="1"/>
          </p:cNvSpPr>
          <p:nvPr/>
        </p:nvSpPr>
        <p:spPr bwMode="auto">
          <a:xfrm>
            <a:off x="2284224" y="2105375"/>
            <a:ext cx="37061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2014: Uruchomienie bloku EC _Siekierki &lt;–  Kozienice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6" name="Txt_4a"/>
          <p:cNvSpPr>
            <a:spLocks noChangeArrowheads="1"/>
          </p:cNvSpPr>
          <p:nvPr/>
        </p:nvSpPr>
        <p:spPr bwMode="auto">
          <a:xfrm>
            <a:off x="2284224" y="1617611"/>
            <a:ext cx="42115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2014: Uruchomienie bloku 200 MW Dolna Odra  &lt;–  Żarnowiec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8" name="Txt_4a"/>
          <p:cNvSpPr>
            <a:spLocks noChangeArrowheads="1"/>
          </p:cNvSpPr>
          <p:nvPr/>
        </p:nvSpPr>
        <p:spPr bwMode="auto">
          <a:xfrm>
            <a:off x="2284224" y="2593139"/>
            <a:ext cx="40736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2015: Uruchomienie bloku 200 MW Kozienice &lt;–  Żarnowiec</a:t>
            </a:r>
            <a:endParaRPr kumimoji="0" lang="pl-PL" altLang="pl-PL" sz="1200" b="1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30" grpId="0"/>
      <p:bldP spid="32" grpId="0"/>
      <p:bldP spid="34" grpId="0"/>
      <p:bldP spid="36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334114"/>
            <a:ext cx="33278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Dychów –&gt; Turów - </a:t>
            </a:r>
            <a:r>
              <a:rPr kumimoji="1" lang="pl-PL" sz="1400" b="1" i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samostart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942975"/>
            <a:ext cx="7210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AR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57" y="2808922"/>
            <a:ext cx="2553056" cy="1966234"/>
          </a:xfrm>
          <a:prstGeom prst="rect">
            <a:avLst/>
          </a:prstGeom>
        </p:spPr>
      </p:pic>
      <p:sp>
        <p:nvSpPr>
          <p:cNvPr id="22" name="Txt_KARED"/>
          <p:cNvSpPr>
            <a:spLocks noChangeArrowheads="1"/>
          </p:cNvSpPr>
          <p:nvPr/>
        </p:nvSpPr>
        <p:spPr bwMode="auto">
          <a:xfrm>
            <a:off x="6107249" y="2496889"/>
            <a:ext cx="20855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Synchronizator stacyjny KARED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9" name="Mikron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95" y="2798762"/>
            <a:ext cx="2537460" cy="1698625"/>
          </a:xfrm>
          <a:prstGeom prst="rect">
            <a:avLst/>
          </a:prstGeom>
        </p:spPr>
      </p:pic>
      <p:pic>
        <p:nvPicPr>
          <p:cNvPr id="17" name="Kolumn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0" y="2309495"/>
            <a:ext cx="1122680" cy="3153410"/>
          </a:xfrm>
          <a:prstGeom prst="rect">
            <a:avLst/>
          </a:prstGeom>
        </p:spPr>
      </p:pic>
      <p:sp>
        <p:nvSpPr>
          <p:cNvPr id="20" name="Txt_Mikronika"/>
          <p:cNvSpPr>
            <a:spLocks noChangeArrowheads="1"/>
          </p:cNvSpPr>
          <p:nvPr/>
        </p:nvSpPr>
        <p:spPr bwMode="auto">
          <a:xfrm>
            <a:off x="3335474" y="2468314"/>
            <a:ext cx="1652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Synchronizator Mikroniki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xt_Kol"/>
          <p:cNvSpPr>
            <a:spLocks noChangeArrowheads="1"/>
          </p:cNvSpPr>
          <p:nvPr/>
        </p:nvSpPr>
        <p:spPr bwMode="auto">
          <a:xfrm>
            <a:off x="1154249" y="1915864"/>
            <a:ext cx="17392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Kolumna synchronizacyjna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Txt_WarSynch"/>
          <p:cNvGrpSpPr/>
          <p:nvPr/>
        </p:nvGrpSpPr>
        <p:grpSpPr>
          <a:xfrm>
            <a:off x="2894809" y="1010989"/>
            <a:ext cx="3354382" cy="742508"/>
            <a:chOff x="1573349" y="1010989"/>
            <a:chExt cx="3354382" cy="742508"/>
          </a:xfrm>
        </p:grpSpPr>
        <p:sp>
          <p:nvSpPr>
            <p:cNvPr id="5" name="Txt_2"/>
            <p:cNvSpPr>
              <a:spLocks noChangeArrowheads="1"/>
            </p:cNvSpPr>
            <p:nvPr/>
          </p:nvSpPr>
          <p:spPr bwMode="auto">
            <a:xfrm>
              <a:off x="1750579" y="1199499"/>
              <a:ext cx="317715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171450" indent="-17145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kumimoji="0" lang="pl-PL" altLang="pl-PL" sz="1200" b="1" i="1" dirty="0" smtClean="0">
                  <a:solidFill>
                    <a:srgbClr val="333399"/>
                  </a:solidFill>
                  <a:latin typeface="Times New Roman" pitchFamily="18" charset="0"/>
                </a:rPr>
                <a:t>Równość modułów napięć</a:t>
              </a:r>
            </a:p>
            <a:p>
              <a:pPr marL="171450" indent="-17145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kumimoji="0" lang="pl-PL" altLang="pl-PL" sz="1200" b="1" i="1" dirty="0" smtClean="0">
                  <a:solidFill>
                    <a:srgbClr val="333399"/>
                  </a:solidFill>
                  <a:latin typeface="Times New Roman" pitchFamily="18" charset="0"/>
                </a:rPr>
                <a:t>Równość prędkości obrotowych</a:t>
              </a:r>
            </a:p>
            <a:p>
              <a:pPr marL="171450" indent="-17145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kumimoji="0" lang="pl-PL" altLang="pl-PL" sz="1200" b="1" i="1" dirty="0" smtClean="0">
                  <a:solidFill>
                    <a:srgbClr val="333399"/>
                  </a:solidFill>
                  <a:latin typeface="Times New Roman" pitchFamily="18" charset="0"/>
                </a:rPr>
                <a:t>Niewielka różnica rozchyleń wektorów napięć</a:t>
              </a:r>
            </a:p>
          </p:txBody>
        </p:sp>
        <p:sp>
          <p:nvSpPr>
            <p:cNvPr id="16" name="Txt_1"/>
            <p:cNvSpPr>
              <a:spLocks noChangeArrowheads="1"/>
            </p:cNvSpPr>
            <p:nvPr/>
          </p:nvSpPr>
          <p:spPr bwMode="auto">
            <a:xfrm>
              <a:off x="1573349" y="1010989"/>
              <a:ext cx="22840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1200" b="1" i="1" dirty="0" smtClean="0">
                  <a:solidFill>
                    <a:srgbClr val="0000FF"/>
                  </a:solidFill>
                  <a:latin typeface="Times New Roman" pitchFamily="18" charset="0"/>
                </a:rPr>
                <a:t>Warunki synchronizacji w praktyce:</a:t>
              </a:r>
              <a:endPara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Txt_Sinusoidy"/>
          <p:cNvSpPr>
            <a:spLocks noChangeArrowheads="1"/>
          </p:cNvSpPr>
          <p:nvPr/>
        </p:nvSpPr>
        <p:spPr bwMode="auto">
          <a:xfrm>
            <a:off x="1632093" y="725239"/>
            <a:ext cx="5879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Sinusoida napięcia na zaciskach generatora powinna pokrywać się z sinusoidą napięcia sieci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4261819" y="285312"/>
            <a:ext cx="13128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Synchronizacja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18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334114"/>
            <a:ext cx="37013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Dychów – Turów – tor rozruchowy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47738"/>
            <a:ext cx="7115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4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334114"/>
            <a:ext cx="51103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Dychów – Turów – praca bloku na potrzeby własne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75" y="959863"/>
            <a:ext cx="6972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5" y="1112263"/>
            <a:ext cx="69723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2800682" y="334114"/>
            <a:ext cx="37991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Dychów – Turów – synchronizacja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3" y="653088"/>
            <a:ext cx="72675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8437" y="2697977"/>
            <a:ext cx="3969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Regulacja mocy i częstotliwości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xt_10"/>
          <p:cNvSpPr>
            <a:spLocks noChangeArrowheads="1"/>
          </p:cNvSpPr>
          <p:nvPr/>
        </p:nvSpPr>
        <p:spPr bwMode="auto">
          <a:xfrm>
            <a:off x="1420949" y="5048536"/>
            <a:ext cx="35133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KOŁA ZAMACHOWE – magazyny energii elektrycznej</a:t>
            </a:r>
          </a:p>
        </p:txBody>
      </p:sp>
      <p:sp>
        <p:nvSpPr>
          <p:cNvPr id="9" name="Txt_9"/>
          <p:cNvSpPr>
            <a:spLocks noChangeArrowheads="1"/>
          </p:cNvSpPr>
          <p:nvPr/>
        </p:nvSpPr>
        <p:spPr bwMode="auto">
          <a:xfrm>
            <a:off x="1420949" y="4407018"/>
            <a:ext cx="6710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INERCJA wirtualna: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szybkie sterowanie </a:t>
            </a: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mocą czynną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OZE i odbiorów podłączonych do sieci przekształtnikami tyrystorowymi   </a:t>
            </a:r>
          </a:p>
        </p:txBody>
      </p:sp>
      <p:sp>
        <p:nvSpPr>
          <p:cNvPr id="11" name="Txt_8"/>
          <p:cNvSpPr>
            <a:spLocks noChangeArrowheads="1"/>
          </p:cNvSpPr>
          <p:nvPr/>
        </p:nvSpPr>
        <p:spPr bwMode="auto">
          <a:xfrm>
            <a:off x="1750579" y="3825741"/>
            <a:ext cx="38375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większych wahań częstotliwości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szybszych zmian częstotliwości po zaburzeniu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zmniejszania się tłumienia kołysań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elektromechanicznych</a:t>
            </a:r>
          </a:p>
        </p:txBody>
      </p:sp>
      <p:sp>
        <p:nvSpPr>
          <p:cNvPr id="8" name="Txt_7"/>
          <p:cNvSpPr>
            <a:spLocks noChangeArrowheads="1"/>
          </p:cNvSpPr>
          <p:nvPr/>
        </p:nvSpPr>
        <p:spPr bwMode="auto">
          <a:xfrm>
            <a:off x="1420949" y="3673341"/>
            <a:ext cx="4845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Rozwój OZE, prowadzi do zmniejszania się inercji systemów co prowadzi do:</a:t>
            </a:r>
          </a:p>
        </p:txBody>
      </p:sp>
      <p:sp>
        <p:nvSpPr>
          <p:cNvPr id="7" name="Txt_6"/>
          <p:cNvSpPr>
            <a:spLocks noChangeArrowheads="1"/>
          </p:cNvSpPr>
          <p:nvPr/>
        </p:nvSpPr>
        <p:spPr bwMode="auto">
          <a:xfrm>
            <a:off x="1420949" y="3255116"/>
            <a:ext cx="72675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Im większa INERCJA tym  mniejsze są zmiany częstotliwości powodowane zmianą zapotrzebowania lub generacji</a:t>
            </a:r>
          </a:p>
        </p:txBody>
      </p:sp>
      <p:sp>
        <p:nvSpPr>
          <p:cNvPr id="15" name="Txt_5b"/>
          <p:cNvSpPr>
            <a:spLocks noChangeArrowheads="1"/>
          </p:cNvSpPr>
          <p:nvPr/>
        </p:nvSpPr>
        <p:spPr bwMode="auto">
          <a:xfrm>
            <a:off x="1750579" y="2921935"/>
            <a:ext cx="4488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wzrost generacji powoduje wzrost energii kinetycznej -  obroty rosną</a:t>
            </a:r>
          </a:p>
        </p:txBody>
      </p:sp>
      <p:sp>
        <p:nvSpPr>
          <p:cNvPr id="14" name="Txt_5a"/>
          <p:cNvSpPr>
            <a:spLocks noChangeArrowheads="1"/>
          </p:cNvSpPr>
          <p:nvPr/>
        </p:nvSpPr>
        <p:spPr bwMode="auto">
          <a:xfrm>
            <a:off x="1750579" y="2695104"/>
            <a:ext cx="66155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wzrost zapotrzebowania jest pokrywany przez zmniejszenie się energii mas wirujących – obroty maleją</a:t>
            </a:r>
          </a:p>
        </p:txBody>
      </p:sp>
      <p:sp>
        <p:nvSpPr>
          <p:cNvPr id="6" name="Txt_4"/>
          <p:cNvSpPr>
            <a:spLocks noChangeArrowheads="1"/>
          </p:cNvSpPr>
          <p:nvPr/>
        </p:nvSpPr>
        <p:spPr bwMode="auto">
          <a:xfrm>
            <a:off x="1420949" y="2298168"/>
            <a:ext cx="4849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Z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miana zapotrzebowania lub generacji w SEE w pierwszej chwili tej zmiany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powoduje zmianę energii mas wirujących:</a:t>
            </a:r>
          </a:p>
        </p:txBody>
      </p:sp>
      <p:sp>
        <p:nvSpPr>
          <p:cNvPr id="4" name="Txt_3"/>
          <p:cNvSpPr>
            <a:spLocks noChangeArrowheads="1"/>
          </p:cNvSpPr>
          <p:nvPr/>
        </p:nvSpPr>
        <p:spPr bwMode="auto">
          <a:xfrm>
            <a:off x="1420949" y="1922477"/>
            <a:ext cx="6577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>
                <a:solidFill>
                  <a:srgbClr val="333399"/>
                </a:solidFill>
                <a:latin typeface="Times New Roman" pitchFamily="18" charset="0"/>
              </a:rPr>
              <a:t>Inercja systemu elektroenergetycznego </a:t>
            </a: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ma duży wpływ na proces regulacji częstotliwości i mocy czynnej</a:t>
            </a:r>
          </a:p>
        </p:txBody>
      </p:sp>
      <p:sp>
        <p:nvSpPr>
          <p:cNvPr id="5" name="Txt_2"/>
          <p:cNvSpPr>
            <a:spLocks noChangeArrowheads="1"/>
          </p:cNvSpPr>
          <p:nvPr/>
        </p:nvSpPr>
        <p:spPr bwMode="auto">
          <a:xfrm>
            <a:off x="1750579" y="1199499"/>
            <a:ext cx="3811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bloków turbina – generator aktualnie pracujących w SSE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silników asynchronicznych</a:t>
            </a:r>
          </a:p>
          <a:p>
            <a:pPr marL="171450" indent="-17145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kumimoji="0" lang="pl-PL" altLang="pl-PL" sz="1200" b="1" i="1" dirty="0" smtClean="0">
                <a:solidFill>
                  <a:srgbClr val="333399"/>
                </a:solidFill>
                <a:latin typeface="Times New Roman" pitchFamily="18" charset="0"/>
              </a:rPr>
              <a:t>kompensatorów</a:t>
            </a:r>
          </a:p>
        </p:txBody>
      </p:sp>
      <p:sp>
        <p:nvSpPr>
          <p:cNvPr id="3" name="Txt_1"/>
          <p:cNvSpPr>
            <a:spLocks noChangeArrowheads="1"/>
          </p:cNvSpPr>
          <p:nvPr/>
        </p:nvSpPr>
        <p:spPr bwMode="auto">
          <a:xfrm>
            <a:off x="1420949" y="791914"/>
            <a:ext cx="430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>
                <a:solidFill>
                  <a:srgbClr val="0000FF"/>
                </a:solidFill>
                <a:latin typeface="Times New Roman" pitchFamily="18" charset="0"/>
              </a:rPr>
              <a:t>Inercja systemu </a:t>
            </a: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elektroenergetycznego jest to energia zgromadzona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dirty="0" smtClean="0">
                <a:solidFill>
                  <a:srgbClr val="0000FF"/>
                </a:solidFill>
                <a:latin typeface="Times New Roman" pitchFamily="18" charset="0"/>
              </a:rPr>
              <a:t>w masach wirujących i zależy od momentów bezwładności:</a:t>
            </a:r>
            <a:endParaRPr kumimoji="0" lang="pl-PL" altLang="pl-PL" sz="1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4261819" y="285312"/>
            <a:ext cx="5770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Inercja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8" grpId="0"/>
      <p:bldP spid="7" grpId="0"/>
      <p:bldP spid="15" grpId="0"/>
      <p:bldP spid="14" grpId="0"/>
      <p:bldP spid="6" grpId="0"/>
      <p:bldP spid="4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_9"/>
          <p:cNvSpPr>
            <a:spLocks noChangeArrowheads="1"/>
          </p:cNvSpPr>
          <p:nvPr/>
        </p:nvSpPr>
        <p:spPr bwMode="auto">
          <a:xfrm>
            <a:off x="2068648" y="5084415"/>
            <a:ext cx="6049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w hydrozespołach ”szybkie” zmiany mocy w całym zakresie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kst_8"/>
          <p:cNvSpPr>
            <a:spLocks noChangeArrowheads="1"/>
          </p:cNvSpPr>
          <p:nvPr/>
        </p:nvSpPr>
        <p:spPr bwMode="auto">
          <a:xfrm>
            <a:off x="2068648" y="4300910"/>
            <a:ext cx="6696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niewielki dopuszczalny zakres szybkich zmian mocy wytwarzanej turbozespołu: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pl-PL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pl-PL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mocy znamionowej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Tekst_7"/>
          <p:cNvSpPr>
            <a:spLocks noChangeArrowheads="1"/>
          </p:cNvSpPr>
          <p:nvPr/>
        </p:nvSpPr>
        <p:spPr bwMode="auto">
          <a:xfrm>
            <a:off x="2068648" y="3869110"/>
            <a:ext cx="3663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zmiana parametrów pracy turbiny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kst_6"/>
          <p:cNvSpPr>
            <a:spLocks noChangeArrowheads="1"/>
          </p:cNvSpPr>
          <p:nvPr/>
        </p:nvSpPr>
        <p:spPr bwMode="auto">
          <a:xfrm>
            <a:off x="1636550" y="3501827"/>
            <a:ext cx="28494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dirty="0" smtClean="0">
                <a:solidFill>
                  <a:srgbClr val="0070C0"/>
                </a:solidFill>
                <a:latin typeface="Times New Roman" pitchFamily="18" charset="0"/>
              </a:rPr>
              <a:t>2. Zmiany mocy wytwarzanej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" name="Tekst_5"/>
          <p:cNvSpPr>
            <a:spLocks noChangeArrowheads="1"/>
          </p:cNvSpPr>
          <p:nvPr/>
        </p:nvSpPr>
        <p:spPr bwMode="auto">
          <a:xfrm>
            <a:off x="2068648" y="2860675"/>
            <a:ext cx="5850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drobne zmiany wynikające z przerywanej pracy odbiorów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kst_4"/>
          <p:cNvSpPr>
            <a:spLocks noChangeArrowheads="1"/>
          </p:cNvSpPr>
          <p:nvPr/>
        </p:nvSpPr>
        <p:spPr bwMode="auto">
          <a:xfrm>
            <a:off x="2068648" y="2428875"/>
            <a:ext cx="408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awaryjne wyłączenia fragmentów sieci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kst_3"/>
          <p:cNvSpPr>
            <a:spLocks noChangeArrowheads="1"/>
          </p:cNvSpPr>
          <p:nvPr/>
        </p:nvSpPr>
        <p:spPr bwMode="auto">
          <a:xfrm>
            <a:off x="2068648" y="1997075"/>
            <a:ext cx="46448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wyłączanie/ załączanie odbiorów dużej mocy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kst_2"/>
          <p:cNvSpPr>
            <a:spLocks noChangeArrowheads="1"/>
          </p:cNvSpPr>
          <p:nvPr/>
        </p:nvSpPr>
        <p:spPr bwMode="auto">
          <a:xfrm>
            <a:off x="2068648" y="1565275"/>
            <a:ext cx="354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dobowa krzywa zapotrzebowania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ekst_1"/>
          <p:cNvSpPr>
            <a:spLocks noChangeArrowheads="1"/>
          </p:cNvSpPr>
          <p:nvPr/>
        </p:nvSpPr>
        <p:spPr bwMode="auto">
          <a:xfrm>
            <a:off x="1636550" y="1133475"/>
            <a:ext cx="20326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kumimoji="0" lang="pl-PL" altLang="pl-PL" sz="1800" b="1" i="1" dirty="0" smtClean="0">
                <a:solidFill>
                  <a:srgbClr val="0070C0"/>
                </a:solidFill>
                <a:latin typeface="Times New Roman" pitchFamily="18" charset="0"/>
              </a:rPr>
              <a:t>Zmiany obciążenia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7" name="Tytuł"/>
          <p:cNvSpPr txBox="1">
            <a:spLocks noChangeArrowheads="1"/>
          </p:cNvSpPr>
          <p:nvPr/>
        </p:nvSpPr>
        <p:spPr bwMode="auto">
          <a:xfrm>
            <a:off x="3115672" y="405244"/>
            <a:ext cx="29126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Zmiany częstotliwości - przyczyny</a:t>
            </a:r>
          </a:p>
        </p:txBody>
      </p:sp>
    </p:spTree>
    <p:extLst>
      <p:ext uri="{BB962C8B-B14F-4D97-AF65-F5344CB8AC3E}">
        <p14:creationId xmlns:p14="http://schemas.microsoft.com/office/powerpoint/2010/main" val="34531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_7"/>
          <p:cNvSpPr>
            <a:spLocks noChangeArrowheads="1"/>
          </p:cNvSpPr>
          <p:nvPr/>
        </p:nvSpPr>
        <p:spPr bwMode="auto">
          <a:xfrm>
            <a:off x="2214888" y="4517182"/>
            <a:ext cx="5832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duże zmiany przepływów na liniach międzysystemowych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kst_5"/>
          <p:cNvSpPr>
            <a:spLocks noChangeArrowheads="1"/>
          </p:cNvSpPr>
          <p:nvPr/>
        </p:nvSpPr>
        <p:spPr bwMode="auto">
          <a:xfrm>
            <a:off x="2142880" y="3884773"/>
            <a:ext cx="2366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rosną straty w żelazie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kst_4"/>
          <p:cNvSpPr>
            <a:spLocks noChangeArrowheads="1"/>
          </p:cNvSpPr>
          <p:nvPr/>
        </p:nvSpPr>
        <p:spPr bwMode="auto">
          <a:xfrm>
            <a:off x="2142880" y="3037111"/>
            <a:ext cx="5832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pogorszenie jakości produkcji, walcowni, fabryki papieru, przędzalnie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kst_3"/>
          <p:cNvSpPr>
            <a:spLocks noChangeArrowheads="1"/>
          </p:cNvSpPr>
          <p:nvPr/>
        </p:nvSpPr>
        <p:spPr bwMode="auto">
          <a:xfrm>
            <a:off x="2142880" y="2197683"/>
            <a:ext cx="5832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obniżenie wydajności potrzeb własnych elektrowni (pompy, wentylatory)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kst_2"/>
          <p:cNvSpPr>
            <a:spLocks noChangeArrowheads="1"/>
          </p:cNvSpPr>
          <p:nvPr/>
        </p:nvSpPr>
        <p:spPr bwMode="auto">
          <a:xfrm>
            <a:off x="2142880" y="1565275"/>
            <a:ext cx="2603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rezonans łopatek turbin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ytuł"/>
          <p:cNvSpPr txBox="1">
            <a:spLocks noChangeArrowheads="1"/>
          </p:cNvSpPr>
          <p:nvPr/>
        </p:nvSpPr>
        <p:spPr bwMode="auto">
          <a:xfrm>
            <a:off x="3353718" y="585264"/>
            <a:ext cx="24365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Wpływ zmian częstotliwości </a:t>
            </a:r>
          </a:p>
        </p:txBody>
      </p:sp>
    </p:spTree>
    <p:extLst>
      <p:ext uri="{BB962C8B-B14F-4D97-AF65-F5344CB8AC3E}">
        <p14:creationId xmlns:p14="http://schemas.microsoft.com/office/powerpoint/2010/main" val="32907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_3b"/>
          <p:cNvSpPr>
            <a:spLocks noChangeArrowheads="1"/>
          </p:cNvSpPr>
          <p:nvPr/>
        </p:nvSpPr>
        <p:spPr bwMode="auto">
          <a:xfrm>
            <a:off x="2223781" y="5228431"/>
            <a:ext cx="5832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regulacja wtórna – ARCM (AGC, LFC)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ekst_3a"/>
          <p:cNvSpPr>
            <a:spLocks noChangeArrowheads="1"/>
          </p:cNvSpPr>
          <p:nvPr/>
        </p:nvSpPr>
        <p:spPr bwMode="auto">
          <a:xfrm>
            <a:off x="2223781" y="4832387"/>
            <a:ext cx="6544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regulacja pierwotna – regulator prędkości obrotowej turbiny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" name="Tekst_3"/>
          <p:cNvSpPr>
            <a:spLocks noChangeArrowheads="1"/>
          </p:cNvSpPr>
          <p:nvPr/>
        </p:nvSpPr>
        <p:spPr bwMode="auto">
          <a:xfrm>
            <a:off x="1719725" y="4365104"/>
            <a:ext cx="32444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dirty="0" smtClean="0">
                <a:solidFill>
                  <a:srgbClr val="0070C0"/>
                </a:solidFill>
                <a:latin typeface="Times New Roman" pitchFamily="18" charset="0"/>
              </a:rPr>
              <a:t>3. Systemy regulacji częstotliwości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Tekst_2c"/>
          <p:cNvSpPr>
            <a:spLocks noChangeArrowheads="1"/>
          </p:cNvSpPr>
          <p:nvPr/>
        </p:nvSpPr>
        <p:spPr bwMode="auto">
          <a:xfrm>
            <a:off x="2223831" y="3545743"/>
            <a:ext cx="64807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dopuszczalna chwilowa odchyłka częstotliwości w stanach awaryjnych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pl-PL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pl-PL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kumimoji="0" lang="pl-PL" altLang="pl-PL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kst_2b"/>
          <p:cNvSpPr>
            <a:spLocks noChangeArrowheads="1"/>
          </p:cNvSpPr>
          <p:nvPr/>
        </p:nvSpPr>
        <p:spPr bwMode="auto">
          <a:xfrm>
            <a:off x="2223831" y="2825663"/>
            <a:ext cx="5040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dopuszczalna odchyłka częstotliwości w stanach normalnych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pl-PL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kumimoji="0" lang="pl-PL" altLang="pl-PL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kst_2a"/>
          <p:cNvSpPr>
            <a:spLocks noChangeArrowheads="1"/>
          </p:cNvSpPr>
          <p:nvPr/>
        </p:nvSpPr>
        <p:spPr bwMode="auto">
          <a:xfrm>
            <a:off x="2223831" y="2384884"/>
            <a:ext cx="3629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częstotliwość znamionowa </a:t>
            </a:r>
            <a:r>
              <a:rPr kumimoji="0" lang="pl-PL" altLang="pl-PL" sz="2400" b="1" i="1" dirty="0" smtClean="0">
                <a:solidFill>
                  <a:srgbClr val="FF0000"/>
                </a:solidFill>
                <a:latin typeface="Times New Roman" pitchFamily="18" charset="0"/>
              </a:rPr>
              <a:t>50 </a:t>
            </a:r>
            <a:r>
              <a:rPr kumimoji="0" lang="pl-PL" altLang="pl-PL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Hz</a:t>
            </a:r>
            <a:endParaRPr kumimoji="0" lang="pl-PL" altLang="pl-PL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kst_2"/>
          <p:cNvSpPr>
            <a:spLocks noChangeArrowheads="1"/>
          </p:cNvSpPr>
          <p:nvPr/>
        </p:nvSpPr>
        <p:spPr bwMode="auto">
          <a:xfrm>
            <a:off x="1719675" y="2096852"/>
            <a:ext cx="5039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dirty="0" smtClean="0">
                <a:solidFill>
                  <a:srgbClr val="0070C0"/>
                </a:solidFill>
                <a:latin typeface="Times New Roman" pitchFamily="18" charset="0"/>
              </a:rPr>
              <a:t>2. Instrukcja pracy systemów połączonych ENTSO-E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" name="Tekst_1b"/>
          <p:cNvSpPr>
            <a:spLocks noChangeArrowheads="1"/>
          </p:cNvSpPr>
          <p:nvPr/>
        </p:nvSpPr>
        <p:spPr bwMode="auto">
          <a:xfrm>
            <a:off x="2223781" y="1628800"/>
            <a:ext cx="3122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współpracy międzynarodowej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kst_1a"/>
          <p:cNvSpPr>
            <a:spLocks noChangeArrowheads="1"/>
          </p:cNvSpPr>
          <p:nvPr/>
        </p:nvSpPr>
        <p:spPr bwMode="auto">
          <a:xfrm>
            <a:off x="2223781" y="1268512"/>
            <a:ext cx="1930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pracy elektrowni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ekst_1"/>
          <p:cNvSpPr>
            <a:spLocks noChangeArrowheads="1"/>
          </p:cNvSpPr>
          <p:nvPr/>
        </p:nvSpPr>
        <p:spPr bwMode="auto">
          <a:xfrm>
            <a:off x="1719675" y="836712"/>
            <a:ext cx="4753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Tx/>
              <a:buNone/>
            </a:pPr>
            <a:r>
              <a:rPr kumimoji="0" lang="pl-PL" altLang="pl-PL" sz="1800" b="1" i="1" dirty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kumimoji="0" lang="pl-PL" altLang="pl-PL" sz="1800" b="1" i="1" dirty="0" smtClean="0">
                <a:solidFill>
                  <a:srgbClr val="0070C0"/>
                </a:solidFill>
                <a:latin typeface="Times New Roman" pitchFamily="18" charset="0"/>
              </a:rPr>
              <a:t>Wymagania odnośnie częstotliwości wynikają z:</a:t>
            </a:r>
            <a:endParaRPr kumimoji="0" lang="pl-PL" altLang="pl-PL" sz="1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" name="Tekst_3b"/>
          <p:cNvSpPr>
            <a:spLocks noChangeArrowheads="1"/>
          </p:cNvSpPr>
          <p:nvPr/>
        </p:nvSpPr>
        <p:spPr bwMode="auto">
          <a:xfrm>
            <a:off x="2223781" y="5624475"/>
            <a:ext cx="5832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kumimoji="0" lang="pl-PL" altLang="pl-PL" sz="1800" b="1" i="1" dirty="0" smtClean="0">
                <a:latin typeface="Times New Roman" pitchFamily="18" charset="0"/>
              </a:rPr>
              <a:t>regulacja </a:t>
            </a:r>
            <a:r>
              <a:rPr kumimoji="0" lang="pl-PL" altLang="pl-PL" sz="1800" b="1" i="1" dirty="0" err="1" smtClean="0">
                <a:latin typeface="Times New Roman" pitchFamily="18" charset="0"/>
              </a:rPr>
              <a:t>trójna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Tytuł"/>
          <p:cNvSpPr txBox="1">
            <a:spLocks noChangeArrowheads="1"/>
          </p:cNvSpPr>
          <p:nvPr/>
        </p:nvSpPr>
        <p:spPr bwMode="auto">
          <a:xfrm>
            <a:off x="3210249" y="393369"/>
            <a:ext cx="27235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Regulacja mocy i częstotliwości</a:t>
            </a:r>
          </a:p>
        </p:txBody>
      </p:sp>
    </p:spTree>
    <p:extLst>
      <p:ext uri="{BB962C8B-B14F-4D97-AF65-F5344CB8AC3E}">
        <p14:creationId xmlns:p14="http://schemas.microsoft.com/office/powerpoint/2010/main" val="32825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Podst_Kul"/>
          <p:cNvGrpSpPr/>
          <p:nvPr/>
        </p:nvGrpSpPr>
        <p:grpSpPr>
          <a:xfrm>
            <a:off x="1404842" y="2132856"/>
            <a:ext cx="1296000" cy="516776"/>
            <a:chOff x="611560" y="2132856"/>
            <a:chExt cx="1296000" cy="516776"/>
          </a:xfrm>
        </p:grpSpPr>
        <p:sp>
          <p:nvSpPr>
            <p:cNvPr id="8198" name="Elipsa 8197"/>
            <p:cNvSpPr/>
            <p:nvPr/>
          </p:nvSpPr>
          <p:spPr bwMode="auto">
            <a:xfrm>
              <a:off x="611560" y="2132856"/>
              <a:ext cx="1296000" cy="46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7" name="Wspornik_3"/>
            <p:cNvGrpSpPr/>
            <p:nvPr/>
          </p:nvGrpSpPr>
          <p:grpSpPr>
            <a:xfrm>
              <a:off x="1578408" y="2552184"/>
              <a:ext cx="113272" cy="84728"/>
              <a:chOff x="1506400" y="2600916"/>
              <a:chExt cx="113272" cy="84728"/>
            </a:xfrm>
          </p:grpSpPr>
          <p:sp>
            <p:nvSpPr>
              <p:cNvPr id="95" name="Trapez 94"/>
              <p:cNvSpPr>
                <a:spLocks noChangeAspect="1"/>
              </p:cNvSpPr>
              <p:nvPr/>
            </p:nvSpPr>
            <p:spPr bwMode="auto">
              <a:xfrm>
                <a:off x="1536675" y="2600916"/>
                <a:ext cx="54136" cy="72000"/>
              </a:xfrm>
              <a:prstGeom prst="trapezoid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80" name="Łącznik prostoliniowy 79"/>
              <p:cNvCxnSpPr/>
              <p:nvPr/>
            </p:nvCxnSpPr>
            <p:spPr bwMode="auto">
              <a:xfrm>
                <a:off x="1511672" y="2672916"/>
                <a:ext cx="1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Łącznik prostoliniowy 102"/>
              <p:cNvCxnSpPr/>
              <p:nvPr/>
            </p:nvCxnSpPr>
            <p:spPr bwMode="auto">
              <a:xfrm rot="-2700000">
                <a:off x="1506400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Łącznik prostoliniowy 103"/>
              <p:cNvCxnSpPr/>
              <p:nvPr/>
            </p:nvCxnSpPr>
            <p:spPr bwMode="auto">
              <a:xfrm rot="-2700000">
                <a:off x="1542404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Łącznik prostoliniowy 119"/>
              <p:cNvCxnSpPr/>
              <p:nvPr/>
            </p:nvCxnSpPr>
            <p:spPr bwMode="auto">
              <a:xfrm rot="-2700000">
                <a:off x="1578408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4" name="Wspornik_1"/>
            <p:cNvGrpSpPr/>
            <p:nvPr/>
          </p:nvGrpSpPr>
          <p:grpSpPr>
            <a:xfrm>
              <a:off x="863588" y="2564904"/>
              <a:ext cx="113272" cy="84728"/>
              <a:chOff x="1506400" y="2610440"/>
              <a:chExt cx="113272" cy="84728"/>
            </a:xfrm>
          </p:grpSpPr>
          <p:sp>
            <p:nvSpPr>
              <p:cNvPr id="145" name="Trapez 144"/>
              <p:cNvSpPr>
                <a:spLocks noChangeAspect="1"/>
              </p:cNvSpPr>
              <p:nvPr/>
            </p:nvSpPr>
            <p:spPr bwMode="auto">
              <a:xfrm>
                <a:off x="1536675" y="2610440"/>
                <a:ext cx="54136" cy="72000"/>
              </a:xfrm>
              <a:prstGeom prst="trapezoid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46" name="Łącznik prostoliniowy 145"/>
              <p:cNvCxnSpPr/>
              <p:nvPr/>
            </p:nvCxnSpPr>
            <p:spPr bwMode="auto">
              <a:xfrm>
                <a:off x="1511672" y="2682440"/>
                <a:ext cx="1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Łącznik prostoliniowy 155"/>
              <p:cNvCxnSpPr/>
              <p:nvPr/>
            </p:nvCxnSpPr>
            <p:spPr bwMode="auto">
              <a:xfrm rot="18900000">
                <a:off x="1506400" y="2695168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Łącznik prostoliniowy 156"/>
              <p:cNvCxnSpPr/>
              <p:nvPr/>
            </p:nvCxnSpPr>
            <p:spPr bwMode="auto">
              <a:xfrm rot="18900000">
                <a:off x="1542404" y="2695168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Łącznik prostoliniowy 159"/>
              <p:cNvCxnSpPr/>
              <p:nvPr/>
            </p:nvCxnSpPr>
            <p:spPr bwMode="auto">
              <a:xfrm rot="18900000">
                <a:off x="1578408" y="2695168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1" name="Elipsa 160"/>
            <p:cNvSpPr/>
            <p:nvPr/>
          </p:nvSpPr>
          <p:spPr bwMode="auto">
            <a:xfrm>
              <a:off x="971672" y="2240868"/>
              <a:ext cx="648000" cy="216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162" name="Wspornik_2"/>
            <p:cNvGrpSpPr/>
            <p:nvPr/>
          </p:nvGrpSpPr>
          <p:grpSpPr>
            <a:xfrm>
              <a:off x="1146360" y="2240868"/>
              <a:ext cx="113272" cy="84728"/>
              <a:chOff x="1501140" y="2600916"/>
              <a:chExt cx="113272" cy="84728"/>
            </a:xfrm>
          </p:grpSpPr>
          <p:sp>
            <p:nvSpPr>
              <p:cNvPr id="163" name="Trapez 162"/>
              <p:cNvSpPr>
                <a:spLocks noChangeAspect="1"/>
              </p:cNvSpPr>
              <p:nvPr/>
            </p:nvSpPr>
            <p:spPr bwMode="auto">
              <a:xfrm>
                <a:off x="1531415" y="2600916"/>
                <a:ext cx="54136" cy="72000"/>
              </a:xfrm>
              <a:prstGeom prst="trapezoid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65" name="Łącznik prostoliniowy 164"/>
              <p:cNvCxnSpPr/>
              <p:nvPr/>
            </p:nvCxnSpPr>
            <p:spPr bwMode="auto">
              <a:xfrm>
                <a:off x="1506412" y="2672916"/>
                <a:ext cx="1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Łącznik prostoliniowy 165"/>
              <p:cNvCxnSpPr/>
              <p:nvPr/>
            </p:nvCxnSpPr>
            <p:spPr bwMode="auto">
              <a:xfrm rot="18900000">
                <a:off x="1501140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Łącznik prostoliniowy 166"/>
              <p:cNvCxnSpPr/>
              <p:nvPr/>
            </p:nvCxnSpPr>
            <p:spPr bwMode="auto">
              <a:xfrm rot="18900000">
                <a:off x="1537144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Łącznik prostoliniowy 167"/>
              <p:cNvCxnSpPr/>
              <p:nvPr/>
            </p:nvCxnSpPr>
            <p:spPr bwMode="auto">
              <a:xfrm rot="18900000">
                <a:off x="1573148" y="2685644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4" name="Rur_pary"/>
          <p:cNvGrpSpPr/>
          <p:nvPr/>
        </p:nvGrpSpPr>
        <p:grpSpPr>
          <a:xfrm>
            <a:off x="2736990" y="5402089"/>
            <a:ext cx="4680287" cy="547191"/>
            <a:chOff x="1943708" y="5402089"/>
            <a:chExt cx="4680287" cy="547191"/>
          </a:xfrm>
        </p:grpSpPr>
        <p:cxnSp>
          <p:nvCxnSpPr>
            <p:cNvPr id="16" name="Łącznik prostoliniowy 15"/>
            <p:cNvCxnSpPr/>
            <p:nvPr/>
          </p:nvCxnSpPr>
          <p:spPr bwMode="auto">
            <a:xfrm>
              <a:off x="4391980" y="5445248"/>
              <a:ext cx="0" cy="2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Łącznik prostoliniowy 138"/>
            <p:cNvCxnSpPr/>
            <p:nvPr/>
          </p:nvCxnSpPr>
          <p:spPr bwMode="auto">
            <a:xfrm>
              <a:off x="4535996" y="5445224"/>
              <a:ext cx="0" cy="2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Łuk 3"/>
            <p:cNvSpPr/>
            <p:nvPr/>
          </p:nvSpPr>
          <p:spPr bwMode="auto">
            <a:xfrm>
              <a:off x="4391980" y="5402089"/>
              <a:ext cx="144000" cy="108000"/>
            </a:xfrm>
            <a:prstGeom prst="arc">
              <a:avLst>
                <a:gd name="adj1" fmla="val 1083507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171" name="Txt_GS"/>
            <p:cNvSpPr>
              <a:spLocks noChangeArrowheads="1"/>
            </p:cNvSpPr>
            <p:nvPr/>
          </p:nvSpPr>
          <p:spPr bwMode="auto">
            <a:xfrm>
              <a:off x="1985571" y="5589240"/>
              <a:ext cx="28212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9638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100" b="1" i="1" dirty="0" smtClean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endParaRPr lang="pl-PL" sz="1100" b="1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/>
            <p:cNvSpPr/>
            <p:nvPr/>
          </p:nvSpPr>
          <p:spPr bwMode="auto">
            <a:xfrm>
              <a:off x="2304228" y="5661248"/>
              <a:ext cx="4319748" cy="288000"/>
            </a:xfrm>
            <a:prstGeom prst="rect">
              <a:avLst/>
            </a:prstGeom>
            <a:pattFill prst="zigZag">
              <a:fgClr>
                <a:schemeClr val="bg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99" name="Łącznik prostoliniowy 198"/>
            <p:cNvCxnSpPr/>
            <p:nvPr/>
          </p:nvCxnSpPr>
          <p:spPr bwMode="auto">
            <a:xfrm>
              <a:off x="2304228" y="5949280"/>
              <a:ext cx="43197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Łącznik prostoliniowy 139"/>
            <p:cNvCxnSpPr/>
            <p:nvPr/>
          </p:nvCxnSpPr>
          <p:spPr bwMode="auto">
            <a:xfrm>
              <a:off x="4535996" y="5661248"/>
              <a:ext cx="20879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Łącznik prostoliniowy 169"/>
            <p:cNvCxnSpPr/>
            <p:nvPr/>
          </p:nvCxnSpPr>
          <p:spPr bwMode="auto">
            <a:xfrm>
              <a:off x="2304452" y="5661248"/>
              <a:ext cx="226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Strzałka w prawo 19"/>
            <p:cNvSpPr/>
            <p:nvPr/>
          </p:nvSpPr>
          <p:spPr bwMode="auto">
            <a:xfrm>
              <a:off x="1943708" y="5733268"/>
              <a:ext cx="396000" cy="108000"/>
            </a:xfrm>
            <a:prstGeom prst="rightArrow">
              <a:avLst>
                <a:gd name="adj1" fmla="val 50000"/>
                <a:gd name="adj2" fmla="val 65324"/>
              </a:avLst>
            </a:prstGeom>
            <a:pattFill prst="zigZag">
              <a:fgClr>
                <a:schemeClr val="bg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267" name="Cylinder_Główny"/>
          <p:cNvGrpSpPr/>
          <p:nvPr/>
        </p:nvGrpSpPr>
        <p:grpSpPr>
          <a:xfrm>
            <a:off x="4619010" y="3681028"/>
            <a:ext cx="998300" cy="1224136"/>
            <a:chOff x="3825728" y="3681028"/>
            <a:chExt cx="998300" cy="1224136"/>
          </a:xfrm>
        </p:grpSpPr>
        <p:grpSp>
          <p:nvGrpSpPr>
            <p:cNvPr id="54" name="Olej_Cyl_Gł"/>
            <p:cNvGrpSpPr/>
            <p:nvPr/>
          </p:nvGrpSpPr>
          <p:grpSpPr>
            <a:xfrm>
              <a:off x="3825728" y="3717032"/>
              <a:ext cx="998244" cy="1152000"/>
              <a:chOff x="3825728" y="3717032"/>
              <a:chExt cx="998244" cy="1152000"/>
            </a:xfrm>
            <a:pattFill prst="lgConfetti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grpSpPr>
          <p:sp>
            <p:nvSpPr>
              <p:cNvPr id="51" name="Prostokąt 50"/>
              <p:cNvSpPr/>
              <p:nvPr/>
            </p:nvSpPr>
            <p:spPr bwMode="auto">
              <a:xfrm rot="-2040000">
                <a:off x="3834038" y="3946172"/>
                <a:ext cx="324000" cy="83054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1" name="Prostokąt 230"/>
              <p:cNvSpPr/>
              <p:nvPr/>
            </p:nvSpPr>
            <p:spPr bwMode="auto">
              <a:xfrm rot="2040000">
                <a:off x="3825728" y="4623852"/>
                <a:ext cx="324000" cy="83054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6" name="Prostokąt 235"/>
              <p:cNvSpPr/>
              <p:nvPr/>
            </p:nvSpPr>
            <p:spPr bwMode="auto">
              <a:xfrm>
                <a:off x="4103972" y="3717032"/>
                <a:ext cx="720000" cy="1152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266" name="Cyl_Gł"/>
            <p:cNvGrpSpPr/>
            <p:nvPr/>
          </p:nvGrpSpPr>
          <p:grpSpPr>
            <a:xfrm>
              <a:off x="3887924" y="3681028"/>
              <a:ext cx="936104" cy="1224136"/>
              <a:chOff x="3887924" y="3681028"/>
              <a:chExt cx="936104" cy="1224136"/>
            </a:xfrm>
          </p:grpSpPr>
          <p:cxnSp>
            <p:nvCxnSpPr>
              <p:cNvPr id="196" name="Łącznik prostoliniowy 195"/>
              <p:cNvCxnSpPr/>
              <p:nvPr/>
            </p:nvCxnSpPr>
            <p:spPr bwMode="auto">
              <a:xfrm flipV="1">
                <a:off x="3887924" y="3969060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Łącznik prostoliniowy 201"/>
              <p:cNvCxnSpPr/>
              <p:nvPr/>
            </p:nvCxnSpPr>
            <p:spPr bwMode="auto">
              <a:xfrm flipV="1">
                <a:off x="3887924" y="3861048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Łącznik prostoliniowy 205"/>
              <p:cNvCxnSpPr/>
              <p:nvPr/>
            </p:nvCxnSpPr>
            <p:spPr bwMode="auto">
              <a:xfrm>
                <a:off x="3887924" y="4653136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Łącznik prostoliniowy 206"/>
              <p:cNvCxnSpPr/>
              <p:nvPr/>
            </p:nvCxnSpPr>
            <p:spPr bwMode="auto">
              <a:xfrm>
                <a:off x="3887924" y="4545124"/>
                <a:ext cx="216024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Łącznik prostoliniowy 215"/>
              <p:cNvCxnSpPr/>
              <p:nvPr/>
            </p:nvCxnSpPr>
            <p:spPr bwMode="auto">
              <a:xfrm>
                <a:off x="4499948" y="4869160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" name="Łącznik prostoliniowy 2"/>
              <p:cNvCxnSpPr/>
              <p:nvPr/>
            </p:nvCxnSpPr>
            <p:spPr bwMode="auto">
              <a:xfrm>
                <a:off x="4103948" y="3969060"/>
                <a:ext cx="0" cy="72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Łącznik prostoliniowy 14"/>
              <p:cNvCxnSpPr/>
              <p:nvPr/>
            </p:nvCxnSpPr>
            <p:spPr bwMode="auto">
              <a:xfrm>
                <a:off x="4104028" y="3717032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Łącznik prostoliniowy 187"/>
              <p:cNvCxnSpPr/>
              <p:nvPr/>
            </p:nvCxnSpPr>
            <p:spPr bwMode="auto">
              <a:xfrm>
                <a:off x="4103948" y="479723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Łącznik prostoliniowy 188"/>
              <p:cNvCxnSpPr/>
              <p:nvPr/>
            </p:nvCxnSpPr>
            <p:spPr bwMode="auto">
              <a:xfrm>
                <a:off x="4103948" y="3717032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Łącznik prostoliniowy 208"/>
              <p:cNvCxnSpPr/>
              <p:nvPr/>
            </p:nvCxnSpPr>
            <p:spPr bwMode="auto">
              <a:xfrm>
                <a:off x="4824028" y="3717032"/>
                <a:ext cx="0" cy="115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Łącznik prostoliniowy 211"/>
              <p:cNvCxnSpPr/>
              <p:nvPr/>
            </p:nvCxnSpPr>
            <p:spPr bwMode="auto">
              <a:xfrm>
                <a:off x="4500028" y="3717032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Łącznik prostoliniowy 214"/>
              <p:cNvCxnSpPr/>
              <p:nvPr/>
            </p:nvCxnSpPr>
            <p:spPr bwMode="auto">
              <a:xfrm>
                <a:off x="4103948" y="4869160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Łącznik prostoliniowy 239"/>
              <p:cNvCxnSpPr/>
              <p:nvPr/>
            </p:nvCxnSpPr>
            <p:spPr bwMode="auto">
              <a:xfrm rot="5400000">
                <a:off x="4481992" y="4887162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Łącznik prostoliniowy 240"/>
              <p:cNvCxnSpPr/>
              <p:nvPr/>
            </p:nvCxnSpPr>
            <p:spPr bwMode="auto">
              <a:xfrm rot="5400000">
                <a:off x="4517996" y="4851162"/>
                <a:ext cx="0" cy="3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Łącznik prostoliniowy 251"/>
              <p:cNvCxnSpPr/>
              <p:nvPr/>
            </p:nvCxnSpPr>
            <p:spPr bwMode="auto">
              <a:xfrm rot="10800000">
                <a:off x="4391981" y="4869160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Łącznik prostoliniowy 252"/>
              <p:cNvCxnSpPr/>
              <p:nvPr/>
            </p:nvCxnSpPr>
            <p:spPr bwMode="auto">
              <a:xfrm rot="10800000">
                <a:off x="4427981" y="4869164"/>
                <a:ext cx="0" cy="3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Łącznik prostoliniowy 236"/>
              <p:cNvCxnSpPr/>
              <p:nvPr/>
            </p:nvCxnSpPr>
            <p:spPr bwMode="auto">
              <a:xfrm>
                <a:off x="4499996" y="3717032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Łącznik prostoliniowy 237"/>
              <p:cNvCxnSpPr/>
              <p:nvPr/>
            </p:nvCxnSpPr>
            <p:spPr bwMode="auto">
              <a:xfrm>
                <a:off x="4499996" y="3681028"/>
                <a:ext cx="0" cy="3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Łącznik prostoliniowy 248"/>
              <p:cNvCxnSpPr/>
              <p:nvPr/>
            </p:nvCxnSpPr>
            <p:spPr bwMode="auto">
              <a:xfrm rot="16200000">
                <a:off x="4409984" y="3699030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Łącznik prostoliniowy 249"/>
              <p:cNvCxnSpPr/>
              <p:nvPr/>
            </p:nvCxnSpPr>
            <p:spPr bwMode="auto">
              <a:xfrm rot="16200000">
                <a:off x="4409980" y="3699030"/>
                <a:ext cx="0" cy="3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4" name="Tłok+Zawór"/>
          <p:cNvGrpSpPr/>
          <p:nvPr/>
        </p:nvGrpSpPr>
        <p:grpSpPr>
          <a:xfrm>
            <a:off x="4897310" y="3068960"/>
            <a:ext cx="720000" cy="2673808"/>
            <a:chOff x="4104028" y="3068960"/>
            <a:chExt cx="720000" cy="2673808"/>
          </a:xfrm>
        </p:grpSpPr>
        <p:sp>
          <p:nvSpPr>
            <p:cNvPr id="12" name="Prostokąt 11"/>
            <p:cNvSpPr/>
            <p:nvPr/>
          </p:nvSpPr>
          <p:spPr bwMode="auto">
            <a:xfrm>
              <a:off x="4104028" y="4221088"/>
              <a:ext cx="720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50" name="Łącznik prostoliniowy 149"/>
            <p:cNvCxnSpPr/>
            <p:nvPr/>
          </p:nvCxnSpPr>
          <p:spPr bwMode="auto">
            <a:xfrm>
              <a:off x="4463988" y="3068960"/>
              <a:ext cx="0" cy="24480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Tłok_pary"/>
            <p:cNvGrpSpPr/>
            <p:nvPr/>
          </p:nvGrpSpPr>
          <p:grpSpPr>
            <a:xfrm>
              <a:off x="4391980" y="5517252"/>
              <a:ext cx="144001" cy="225516"/>
              <a:chOff x="4391980" y="5517252"/>
              <a:chExt cx="144001" cy="225516"/>
            </a:xfrm>
          </p:grpSpPr>
          <p:sp>
            <p:nvSpPr>
              <p:cNvPr id="2" name="Prostokąt 1"/>
              <p:cNvSpPr/>
              <p:nvPr/>
            </p:nvSpPr>
            <p:spPr bwMode="auto">
              <a:xfrm>
                <a:off x="4391980" y="5517252"/>
                <a:ext cx="144000" cy="180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141" name="Łuk 140"/>
              <p:cNvSpPr/>
              <p:nvPr/>
            </p:nvSpPr>
            <p:spPr bwMode="auto">
              <a:xfrm rot="10800000">
                <a:off x="4391981" y="5634768"/>
                <a:ext cx="144000" cy="108000"/>
              </a:xfrm>
              <a:prstGeom prst="arc">
                <a:avLst>
                  <a:gd name="adj1" fmla="val 10835074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41" name="Olej_Do_Zbior"/>
          <p:cNvGrpSpPr/>
          <p:nvPr/>
        </p:nvGrpSpPr>
        <p:grpSpPr>
          <a:xfrm>
            <a:off x="3925122" y="4941168"/>
            <a:ext cx="722955" cy="485618"/>
            <a:chOff x="3131840" y="4941168"/>
            <a:chExt cx="722955" cy="485618"/>
          </a:xfrm>
        </p:grpSpPr>
        <p:sp>
          <p:nvSpPr>
            <p:cNvPr id="274" name="Strzałka w prawo 273"/>
            <p:cNvSpPr/>
            <p:nvPr/>
          </p:nvSpPr>
          <p:spPr bwMode="auto">
            <a:xfrm rot="5400000">
              <a:off x="3401876" y="4995168"/>
              <a:ext cx="180000" cy="72000"/>
            </a:xfrm>
            <a:prstGeom prst="rightArrow">
              <a:avLst>
                <a:gd name="adj1" fmla="val 50000"/>
                <a:gd name="adj2" fmla="val 65324"/>
              </a:avLst>
            </a:prstGeom>
            <a:pattFill prst="lgConfetti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75" name="Txt_Olej"/>
            <p:cNvSpPr>
              <a:spLocks noChangeArrowheads="1"/>
            </p:cNvSpPr>
            <p:nvPr/>
          </p:nvSpPr>
          <p:spPr bwMode="auto">
            <a:xfrm>
              <a:off x="3131840" y="5103621"/>
              <a:ext cx="72295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50" b="1" i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Do zbiornika</a:t>
              </a:r>
            </a:p>
            <a:p>
              <a:pPr algn="ctr" defTabSz="909638" eaLnBrk="0" hangingPunct="0">
                <a:spcBef>
                  <a:spcPts val="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50" b="1" i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oleju</a:t>
              </a:r>
              <a:endParaRPr lang="pl-PL" sz="1050" b="1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Olej_pod_cisn"/>
          <p:cNvGrpSpPr/>
          <p:nvPr/>
        </p:nvGrpSpPr>
        <p:grpSpPr>
          <a:xfrm>
            <a:off x="3313054" y="4057105"/>
            <a:ext cx="831959" cy="488019"/>
            <a:chOff x="2519772" y="4057105"/>
            <a:chExt cx="831959" cy="488019"/>
          </a:xfrm>
        </p:grpSpPr>
        <p:sp>
          <p:nvSpPr>
            <p:cNvPr id="271" name="Strzałka w prawo 270"/>
            <p:cNvSpPr/>
            <p:nvPr/>
          </p:nvSpPr>
          <p:spPr bwMode="auto">
            <a:xfrm>
              <a:off x="2915816" y="4293104"/>
              <a:ext cx="324000" cy="72000"/>
            </a:xfrm>
            <a:prstGeom prst="rightArrow">
              <a:avLst>
                <a:gd name="adj1" fmla="val 50000"/>
                <a:gd name="adj2" fmla="val 65324"/>
              </a:avLst>
            </a:prstGeom>
            <a:pattFill prst="lgConfetti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72" name="Txt_Olej"/>
            <p:cNvSpPr>
              <a:spLocks noChangeArrowheads="1"/>
            </p:cNvSpPr>
            <p:nvPr/>
          </p:nvSpPr>
          <p:spPr bwMode="auto">
            <a:xfrm>
              <a:off x="2519772" y="4057105"/>
              <a:ext cx="831959" cy="488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09638" eaLnBrk="0" hangingPunct="0"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50" b="1" i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Olej</a:t>
              </a:r>
            </a:p>
            <a:p>
              <a:pPr defTabSz="909638" eaLnBrk="0" hangingPunct="0"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SzPct val="100000"/>
                <a:defRPr/>
              </a:pPr>
              <a:r>
                <a:rPr lang="pl-PL" sz="1050" b="1" i="1" dirty="0" smtClean="0">
                  <a:solidFill>
                    <a:schemeClr val="accent2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pod ciśnieniem</a:t>
              </a:r>
              <a:endParaRPr lang="pl-PL" sz="1050" b="1" i="1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0" name="Cylinder_Mały"/>
          <p:cNvGrpSpPr/>
          <p:nvPr/>
        </p:nvGrpSpPr>
        <p:grpSpPr>
          <a:xfrm>
            <a:off x="4033134" y="3789040"/>
            <a:ext cx="648080" cy="1188116"/>
            <a:chOff x="3239852" y="3789040"/>
            <a:chExt cx="648080" cy="1188116"/>
          </a:xfrm>
        </p:grpSpPr>
        <p:grpSp>
          <p:nvGrpSpPr>
            <p:cNvPr id="55" name="Olej_Cyl_Mał"/>
            <p:cNvGrpSpPr/>
            <p:nvPr/>
          </p:nvGrpSpPr>
          <p:grpSpPr>
            <a:xfrm>
              <a:off x="3239852" y="3825044"/>
              <a:ext cx="648064" cy="1152000"/>
              <a:chOff x="3239852" y="3825044"/>
              <a:chExt cx="648064" cy="1152000"/>
            </a:xfrm>
            <a:pattFill prst="lgConfetti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grpSpPr>
          <p:sp>
            <p:nvSpPr>
              <p:cNvPr id="53" name="Prostokąt 52"/>
              <p:cNvSpPr/>
              <p:nvPr/>
            </p:nvSpPr>
            <p:spPr bwMode="auto">
              <a:xfrm>
                <a:off x="3671916" y="3825044"/>
                <a:ext cx="216000" cy="936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2" name="Prostokąt 231"/>
              <p:cNvSpPr/>
              <p:nvPr/>
            </p:nvSpPr>
            <p:spPr bwMode="auto">
              <a:xfrm>
                <a:off x="3455876" y="3825044"/>
                <a:ext cx="72000" cy="1152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3" name="Prostokąt 232"/>
              <p:cNvSpPr/>
              <p:nvPr/>
            </p:nvSpPr>
            <p:spPr bwMode="auto">
              <a:xfrm>
                <a:off x="3239852" y="4293096"/>
                <a:ext cx="432000" cy="72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4" name="Prostokąt 233"/>
              <p:cNvSpPr/>
              <p:nvPr/>
            </p:nvSpPr>
            <p:spPr bwMode="auto">
              <a:xfrm>
                <a:off x="3455924" y="3825044"/>
                <a:ext cx="216000" cy="72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35" name="Prostokąt 234"/>
              <p:cNvSpPr/>
              <p:nvPr/>
            </p:nvSpPr>
            <p:spPr bwMode="auto">
              <a:xfrm>
                <a:off x="3527884" y="4761156"/>
                <a:ext cx="360000" cy="72000"/>
              </a:xfrm>
              <a:prstGeom prst="rect">
                <a:avLst/>
              </a:prstGeom>
              <a:pattFill prst="lgConfetti">
                <a:fgClr>
                  <a:srgbClr val="FFA347"/>
                </a:fgClr>
                <a:bgClr>
                  <a:schemeClr val="bg1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269" name="Cyl_Mał"/>
            <p:cNvGrpSpPr/>
            <p:nvPr/>
          </p:nvGrpSpPr>
          <p:grpSpPr>
            <a:xfrm>
              <a:off x="3239952" y="3789040"/>
              <a:ext cx="647980" cy="1188116"/>
              <a:chOff x="3239952" y="3789040"/>
              <a:chExt cx="647980" cy="1188116"/>
            </a:xfrm>
          </p:grpSpPr>
          <p:cxnSp>
            <p:nvCxnSpPr>
              <p:cNvPr id="10" name="Łącznik prostoliniowy 9"/>
              <p:cNvCxnSpPr/>
              <p:nvPr/>
            </p:nvCxnSpPr>
            <p:spPr bwMode="auto">
              <a:xfrm>
                <a:off x="3527884" y="4833156"/>
                <a:ext cx="0" cy="144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Łącznik prostoliniowy 7"/>
              <p:cNvCxnSpPr/>
              <p:nvPr/>
            </p:nvCxnSpPr>
            <p:spPr bwMode="auto">
              <a:xfrm>
                <a:off x="3671900" y="3897148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Łącznik prostoliniowy 8"/>
              <p:cNvCxnSpPr/>
              <p:nvPr/>
            </p:nvCxnSpPr>
            <p:spPr bwMode="auto">
              <a:xfrm>
                <a:off x="3455876" y="3825044"/>
                <a:ext cx="0" cy="468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Łącznik prostoliniowy 142"/>
              <p:cNvCxnSpPr/>
              <p:nvPr/>
            </p:nvCxnSpPr>
            <p:spPr bwMode="auto">
              <a:xfrm>
                <a:off x="3239952" y="4365104"/>
                <a:ext cx="43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Łącznik prostoliniowy 168"/>
              <p:cNvCxnSpPr/>
              <p:nvPr/>
            </p:nvCxnSpPr>
            <p:spPr bwMode="auto">
              <a:xfrm>
                <a:off x="3239952" y="4293096"/>
                <a:ext cx="43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Łącznik prostoliniowy 199"/>
              <p:cNvCxnSpPr/>
              <p:nvPr/>
            </p:nvCxnSpPr>
            <p:spPr bwMode="auto">
              <a:xfrm>
                <a:off x="3527884" y="3897052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Łącznik prostoliniowy 203"/>
              <p:cNvCxnSpPr/>
              <p:nvPr/>
            </p:nvCxnSpPr>
            <p:spPr bwMode="auto">
              <a:xfrm>
                <a:off x="3887924" y="4113136"/>
                <a:ext cx="0" cy="4319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Łącznik prostoliniowy 209"/>
              <p:cNvCxnSpPr/>
              <p:nvPr/>
            </p:nvCxnSpPr>
            <p:spPr bwMode="auto">
              <a:xfrm>
                <a:off x="3887924" y="3825064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Łącznik prostoliniowy 219"/>
              <p:cNvCxnSpPr/>
              <p:nvPr/>
            </p:nvCxnSpPr>
            <p:spPr bwMode="auto">
              <a:xfrm>
                <a:off x="3455972" y="3825044"/>
                <a:ext cx="28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1" name="Łącznik prostoliniowy 220"/>
              <p:cNvCxnSpPr/>
              <p:nvPr/>
            </p:nvCxnSpPr>
            <p:spPr bwMode="auto">
              <a:xfrm>
                <a:off x="3527884" y="4833156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Łącznik prostoliniowy 221"/>
              <p:cNvCxnSpPr/>
              <p:nvPr/>
            </p:nvCxnSpPr>
            <p:spPr bwMode="auto">
              <a:xfrm>
                <a:off x="3527996" y="4761148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Łącznik prostoliniowy 222"/>
              <p:cNvCxnSpPr/>
              <p:nvPr/>
            </p:nvCxnSpPr>
            <p:spPr bwMode="auto">
              <a:xfrm>
                <a:off x="3527884" y="3897176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Łącznik prostoliniowy 223"/>
              <p:cNvCxnSpPr/>
              <p:nvPr/>
            </p:nvCxnSpPr>
            <p:spPr bwMode="auto">
              <a:xfrm>
                <a:off x="3887924" y="465316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Łącznik prostoliniowy 224"/>
              <p:cNvCxnSpPr/>
              <p:nvPr/>
            </p:nvCxnSpPr>
            <p:spPr bwMode="auto">
              <a:xfrm>
                <a:off x="3455876" y="4365104"/>
                <a:ext cx="0" cy="61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Łącznik prostoliniowy 225"/>
              <p:cNvCxnSpPr/>
              <p:nvPr/>
            </p:nvCxnSpPr>
            <p:spPr bwMode="auto">
              <a:xfrm>
                <a:off x="3527884" y="4365104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Łącznik prostoliniowy 226"/>
              <p:cNvCxnSpPr/>
              <p:nvPr/>
            </p:nvCxnSpPr>
            <p:spPr bwMode="auto">
              <a:xfrm>
                <a:off x="3671900" y="4365148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Łącznik prostoliniowy 229"/>
              <p:cNvCxnSpPr/>
              <p:nvPr/>
            </p:nvCxnSpPr>
            <p:spPr bwMode="auto">
              <a:xfrm>
                <a:off x="3815932" y="3825044"/>
                <a:ext cx="7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5" name="Uszcz_G_P"/>
              <p:cNvGrpSpPr/>
              <p:nvPr/>
            </p:nvGrpSpPr>
            <p:grpSpPr>
              <a:xfrm>
                <a:off x="3815920" y="3789040"/>
                <a:ext cx="36000" cy="36004"/>
                <a:chOff x="3167844" y="3789040"/>
                <a:chExt cx="36000" cy="36004"/>
              </a:xfrm>
            </p:grpSpPr>
            <p:cxnSp>
              <p:nvCxnSpPr>
                <p:cNvPr id="256" name="Łącznik prostoliniowy 255"/>
                <p:cNvCxnSpPr/>
                <p:nvPr/>
              </p:nvCxnSpPr>
              <p:spPr bwMode="auto">
                <a:xfrm>
                  <a:off x="3167844" y="3825044"/>
                  <a:ext cx="3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Łącznik prostoliniowy 256"/>
                <p:cNvCxnSpPr/>
                <p:nvPr/>
              </p:nvCxnSpPr>
              <p:spPr bwMode="auto">
                <a:xfrm>
                  <a:off x="3167844" y="3789040"/>
                  <a:ext cx="0" cy="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8" name="Uszcz_G_L"/>
              <p:cNvGrpSpPr/>
              <p:nvPr/>
            </p:nvGrpSpPr>
            <p:grpSpPr>
              <a:xfrm>
                <a:off x="3707904" y="3789042"/>
                <a:ext cx="36004" cy="36000"/>
                <a:chOff x="3095834" y="3789042"/>
                <a:chExt cx="36004" cy="36000"/>
              </a:xfrm>
            </p:grpSpPr>
            <p:cxnSp>
              <p:nvCxnSpPr>
                <p:cNvPr id="259" name="Łącznik prostoliniowy 258"/>
                <p:cNvCxnSpPr/>
                <p:nvPr/>
              </p:nvCxnSpPr>
              <p:spPr bwMode="auto">
                <a:xfrm rot="16200000">
                  <a:off x="3113838" y="3807042"/>
                  <a:ext cx="3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Łącznik prostoliniowy 259"/>
                <p:cNvCxnSpPr/>
                <p:nvPr/>
              </p:nvCxnSpPr>
              <p:spPr bwMode="auto">
                <a:xfrm rot="16200000">
                  <a:off x="3113834" y="3807042"/>
                  <a:ext cx="0" cy="3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68" name="Tłoki_Małe"/>
          <p:cNvGrpSpPr/>
          <p:nvPr/>
        </p:nvGrpSpPr>
        <p:grpSpPr>
          <a:xfrm>
            <a:off x="4465182" y="3104964"/>
            <a:ext cx="216000" cy="1548172"/>
            <a:chOff x="3671900" y="3104964"/>
            <a:chExt cx="216000" cy="1548172"/>
          </a:xfrm>
        </p:grpSpPr>
        <p:sp>
          <p:nvSpPr>
            <p:cNvPr id="205" name="Prostokąt 204"/>
            <p:cNvSpPr/>
            <p:nvPr/>
          </p:nvSpPr>
          <p:spPr bwMode="auto">
            <a:xfrm>
              <a:off x="3671900" y="4545136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211" name="Łącznik prostoliniowy 210"/>
            <p:cNvCxnSpPr/>
            <p:nvPr/>
          </p:nvCxnSpPr>
          <p:spPr bwMode="auto">
            <a:xfrm>
              <a:off x="3779912" y="3104964"/>
              <a:ext cx="0" cy="14401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Prostokąt 189"/>
            <p:cNvSpPr/>
            <p:nvPr/>
          </p:nvSpPr>
          <p:spPr bwMode="auto">
            <a:xfrm>
              <a:off x="3671900" y="4005064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43" name="Dźwignia"/>
          <p:cNvGrpSpPr/>
          <p:nvPr/>
        </p:nvGrpSpPr>
        <p:grpSpPr>
          <a:xfrm>
            <a:off x="2016922" y="3032956"/>
            <a:ext cx="3312356" cy="108012"/>
            <a:chOff x="1223640" y="3032956"/>
            <a:chExt cx="3312356" cy="108012"/>
          </a:xfrm>
        </p:grpSpPr>
        <p:sp>
          <p:nvSpPr>
            <p:cNvPr id="277" name="Elipsa 276"/>
            <p:cNvSpPr>
              <a:spLocks noChangeAspect="1"/>
            </p:cNvSpPr>
            <p:nvPr/>
          </p:nvSpPr>
          <p:spPr bwMode="auto">
            <a:xfrm>
              <a:off x="1223640" y="3032956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279" name="Dźw_Nastaw"/>
            <p:cNvCxnSpPr/>
            <p:nvPr/>
          </p:nvCxnSpPr>
          <p:spPr bwMode="auto">
            <a:xfrm>
              <a:off x="1259632" y="3088008"/>
              <a:ext cx="316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0" name="Elipsa 279"/>
            <p:cNvSpPr>
              <a:spLocks noChangeAspect="1"/>
            </p:cNvSpPr>
            <p:nvPr/>
          </p:nvSpPr>
          <p:spPr bwMode="auto">
            <a:xfrm>
              <a:off x="3743920" y="3032968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281" name="Elipsa 280"/>
            <p:cNvSpPr>
              <a:spLocks noChangeAspect="1"/>
            </p:cNvSpPr>
            <p:nvPr/>
          </p:nvSpPr>
          <p:spPr bwMode="auto">
            <a:xfrm>
              <a:off x="4427996" y="3032968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58" name="Drążek"/>
          <p:cNvGrpSpPr/>
          <p:nvPr/>
        </p:nvGrpSpPr>
        <p:grpSpPr>
          <a:xfrm>
            <a:off x="2053094" y="2024868"/>
            <a:ext cx="0" cy="1044040"/>
            <a:chOff x="1799872" y="2096956"/>
            <a:chExt cx="0" cy="1044040"/>
          </a:xfrm>
        </p:grpSpPr>
        <p:cxnSp>
          <p:nvCxnSpPr>
            <p:cNvPr id="273" name="Dr_Pion"/>
            <p:cNvCxnSpPr/>
            <p:nvPr/>
          </p:nvCxnSpPr>
          <p:spPr bwMode="auto">
            <a:xfrm flipH="1">
              <a:off x="1799872" y="2096956"/>
              <a:ext cx="0" cy="43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Dr_Pion"/>
            <p:cNvCxnSpPr/>
            <p:nvPr/>
          </p:nvCxnSpPr>
          <p:spPr bwMode="auto">
            <a:xfrm flipH="1">
              <a:off x="1799872" y="2672996"/>
              <a:ext cx="0" cy="468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Sprężyna"/>
          <p:cNvGrpSpPr/>
          <p:nvPr/>
        </p:nvGrpSpPr>
        <p:grpSpPr>
          <a:xfrm>
            <a:off x="1896669" y="1268756"/>
            <a:ext cx="336265" cy="684000"/>
            <a:chOff x="961831" y="1268756"/>
            <a:chExt cx="336265" cy="720084"/>
          </a:xfrm>
        </p:grpSpPr>
        <p:cxnSp>
          <p:nvCxnSpPr>
            <p:cNvPr id="106" name="Łącznik prostoliniowy 105"/>
            <p:cNvCxnSpPr/>
            <p:nvPr/>
          </p:nvCxnSpPr>
          <p:spPr bwMode="auto">
            <a:xfrm rot="600000">
              <a:off x="969413" y="1293765"/>
              <a:ext cx="288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Łącznik prostoliniowy 106"/>
            <p:cNvCxnSpPr/>
            <p:nvPr/>
          </p:nvCxnSpPr>
          <p:spPr bwMode="auto">
            <a:xfrm>
              <a:off x="971636" y="126875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Łącznik prostoliniowy 107"/>
            <p:cNvCxnSpPr/>
            <p:nvPr/>
          </p:nvCxnSpPr>
          <p:spPr bwMode="auto">
            <a:xfrm rot="-600000">
              <a:off x="961831" y="1348637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Łącznik prostoliniowy 108"/>
            <p:cNvCxnSpPr/>
            <p:nvPr/>
          </p:nvCxnSpPr>
          <p:spPr bwMode="auto">
            <a:xfrm rot="600000">
              <a:off x="961831" y="140490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Łącznik prostoliniowy 109"/>
            <p:cNvCxnSpPr/>
            <p:nvPr/>
          </p:nvCxnSpPr>
          <p:spPr bwMode="auto">
            <a:xfrm rot="-600000">
              <a:off x="974096" y="145664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Łącznik prostoliniowy 110"/>
            <p:cNvCxnSpPr/>
            <p:nvPr/>
          </p:nvCxnSpPr>
          <p:spPr bwMode="auto">
            <a:xfrm rot="600000">
              <a:off x="969140" y="151291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Łącznik prostoliniowy 111"/>
            <p:cNvCxnSpPr/>
            <p:nvPr/>
          </p:nvCxnSpPr>
          <p:spPr bwMode="auto">
            <a:xfrm rot="-600000">
              <a:off x="969140" y="158492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Łącznik prostoliniowy 112"/>
            <p:cNvCxnSpPr/>
            <p:nvPr/>
          </p:nvCxnSpPr>
          <p:spPr bwMode="auto">
            <a:xfrm rot="600000">
              <a:off x="969140" y="163666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Łącznik prostoliniowy 113"/>
            <p:cNvCxnSpPr/>
            <p:nvPr/>
          </p:nvCxnSpPr>
          <p:spPr bwMode="auto">
            <a:xfrm rot="600000">
              <a:off x="969140" y="176494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Łącznik prostoliniowy 114"/>
            <p:cNvCxnSpPr/>
            <p:nvPr/>
          </p:nvCxnSpPr>
          <p:spPr bwMode="auto">
            <a:xfrm rot="-600000">
              <a:off x="969140" y="169293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Łącznik prostoliniowy 115"/>
            <p:cNvCxnSpPr/>
            <p:nvPr/>
          </p:nvCxnSpPr>
          <p:spPr bwMode="auto">
            <a:xfrm>
              <a:off x="971600" y="198883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Łącznik prostoliniowy 116"/>
            <p:cNvCxnSpPr/>
            <p:nvPr/>
          </p:nvCxnSpPr>
          <p:spPr bwMode="auto">
            <a:xfrm rot="-600000">
              <a:off x="969140" y="181668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Łącznik prostoliniowy 117"/>
            <p:cNvCxnSpPr/>
            <p:nvPr/>
          </p:nvCxnSpPr>
          <p:spPr bwMode="auto">
            <a:xfrm rot="600000">
              <a:off x="969140" y="187295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Łącznik prostoliniowy 118"/>
            <p:cNvCxnSpPr/>
            <p:nvPr/>
          </p:nvCxnSpPr>
          <p:spPr bwMode="auto">
            <a:xfrm rot="-600000">
              <a:off x="969140" y="194496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Kule"/>
          <p:cNvGrpSpPr/>
          <p:nvPr/>
        </p:nvGrpSpPr>
        <p:grpSpPr>
          <a:xfrm>
            <a:off x="1080806" y="1556792"/>
            <a:ext cx="1944216" cy="792076"/>
            <a:chOff x="287524" y="1556792"/>
            <a:chExt cx="1944216" cy="792076"/>
          </a:xfrm>
        </p:grpSpPr>
        <p:grpSp>
          <p:nvGrpSpPr>
            <p:cNvPr id="46" name="Kula_L"/>
            <p:cNvGrpSpPr/>
            <p:nvPr/>
          </p:nvGrpSpPr>
          <p:grpSpPr>
            <a:xfrm>
              <a:off x="287524" y="1556792"/>
              <a:ext cx="900100" cy="792076"/>
              <a:chOff x="359532" y="1556792"/>
              <a:chExt cx="900100" cy="792076"/>
            </a:xfrm>
          </p:grpSpPr>
          <p:sp>
            <p:nvSpPr>
              <p:cNvPr id="153" name="Elipsa 152"/>
              <p:cNvSpPr>
                <a:spLocks noChangeAspect="1"/>
              </p:cNvSpPr>
              <p:nvPr/>
            </p:nvSpPr>
            <p:spPr bwMode="auto">
              <a:xfrm>
                <a:off x="1187632" y="20248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287" name="Sworz_L"/>
              <p:cNvGrpSpPr/>
              <p:nvPr/>
            </p:nvGrpSpPr>
            <p:grpSpPr>
              <a:xfrm>
                <a:off x="791580" y="2240868"/>
                <a:ext cx="108000" cy="108000"/>
                <a:chOff x="791580" y="2240868"/>
                <a:chExt cx="108000" cy="108000"/>
              </a:xfrm>
            </p:grpSpPr>
            <p:sp>
              <p:nvSpPr>
                <p:cNvPr id="93" name="Elipsa 92"/>
                <p:cNvSpPr>
                  <a:spLocks noChangeAspect="1"/>
                </p:cNvSpPr>
                <p:nvPr/>
              </p:nvSpPr>
              <p:spPr bwMode="auto">
                <a:xfrm>
                  <a:off x="791580" y="224086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94" name="Elipsa 93"/>
                <p:cNvSpPr>
                  <a:spLocks noChangeAspect="1"/>
                </p:cNvSpPr>
                <p:nvPr/>
              </p:nvSpPr>
              <p:spPr bwMode="auto">
                <a:xfrm>
                  <a:off x="827576" y="2276872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  <p:cxnSp>
            <p:nvCxnSpPr>
              <p:cNvPr id="155" name="Łącznik prostoliniowy 154"/>
              <p:cNvCxnSpPr>
                <a:stCxn id="93" idx="6"/>
                <a:endCxn id="153" idx="3"/>
              </p:cNvCxnSpPr>
              <p:nvPr/>
            </p:nvCxnSpPr>
            <p:spPr bwMode="auto">
              <a:xfrm flipV="1">
                <a:off x="899580" y="2086300"/>
                <a:ext cx="298596" cy="20856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Łącznik prostoliniowy 178"/>
              <p:cNvCxnSpPr>
                <a:endCxn id="93" idx="1"/>
              </p:cNvCxnSpPr>
              <p:nvPr/>
            </p:nvCxnSpPr>
            <p:spPr bwMode="auto">
              <a:xfrm>
                <a:off x="503548" y="1700808"/>
                <a:ext cx="303848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8" name="Elipsa 177"/>
              <p:cNvSpPr>
                <a:spLocks noChangeAspect="1"/>
              </p:cNvSpPr>
              <p:nvPr/>
            </p:nvSpPr>
            <p:spPr bwMode="auto">
              <a:xfrm>
                <a:off x="359532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39" name="Kula_P"/>
            <p:cNvGrpSpPr/>
            <p:nvPr/>
          </p:nvGrpSpPr>
          <p:grpSpPr>
            <a:xfrm>
              <a:off x="1331640" y="1556792"/>
              <a:ext cx="900100" cy="792076"/>
              <a:chOff x="1331640" y="1556792"/>
              <a:chExt cx="900100" cy="792076"/>
            </a:xfrm>
          </p:grpSpPr>
          <p:sp>
            <p:nvSpPr>
              <p:cNvPr id="247" name="Elipsa 246"/>
              <p:cNvSpPr>
                <a:spLocks noChangeAspect="1"/>
              </p:cNvSpPr>
              <p:nvPr/>
            </p:nvSpPr>
            <p:spPr bwMode="auto">
              <a:xfrm>
                <a:off x="1331640" y="20248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48" name="Łącznik prostoliniowy 247"/>
              <p:cNvCxnSpPr>
                <a:stCxn id="247" idx="5"/>
                <a:endCxn id="251" idx="2"/>
              </p:cNvCxnSpPr>
              <p:nvPr/>
            </p:nvCxnSpPr>
            <p:spPr bwMode="auto">
              <a:xfrm>
                <a:off x="1393096" y="2086300"/>
                <a:ext cx="298584" cy="2085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6" name="Sworz_P"/>
              <p:cNvGrpSpPr/>
              <p:nvPr/>
            </p:nvGrpSpPr>
            <p:grpSpPr>
              <a:xfrm>
                <a:off x="1691680" y="2240868"/>
                <a:ext cx="108000" cy="108000"/>
                <a:chOff x="1691680" y="2240868"/>
                <a:chExt cx="108000" cy="108000"/>
              </a:xfrm>
            </p:grpSpPr>
            <p:sp>
              <p:nvSpPr>
                <p:cNvPr id="251" name="Elipsa 250"/>
                <p:cNvSpPr>
                  <a:spLocks noChangeAspect="1"/>
                </p:cNvSpPr>
                <p:nvPr/>
              </p:nvSpPr>
              <p:spPr bwMode="auto">
                <a:xfrm>
                  <a:off x="1691680" y="224086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254" name="Elipsa 253"/>
                <p:cNvSpPr>
                  <a:spLocks noChangeAspect="1"/>
                </p:cNvSpPr>
                <p:nvPr/>
              </p:nvSpPr>
              <p:spPr bwMode="auto">
                <a:xfrm>
                  <a:off x="1727715" y="227685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  <p:cxnSp>
            <p:nvCxnSpPr>
              <p:cNvPr id="261" name="Łącznik prostoliniowy 260"/>
              <p:cNvCxnSpPr>
                <a:endCxn id="251" idx="7"/>
              </p:cNvCxnSpPr>
              <p:nvPr/>
            </p:nvCxnSpPr>
            <p:spPr bwMode="auto">
              <a:xfrm flipH="1">
                <a:off x="1783864" y="1700808"/>
                <a:ext cx="303860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2" name="Elipsa 261"/>
              <p:cNvSpPr>
                <a:spLocks noChangeAspect="1"/>
              </p:cNvSpPr>
              <p:nvPr/>
            </p:nvSpPr>
            <p:spPr bwMode="auto">
              <a:xfrm>
                <a:off x="1943740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61" name="Wałek_wiruj"/>
          <p:cNvGrpSpPr/>
          <p:nvPr/>
        </p:nvGrpSpPr>
        <p:grpSpPr>
          <a:xfrm>
            <a:off x="1728878" y="620688"/>
            <a:ext cx="648000" cy="1422228"/>
            <a:chOff x="935596" y="620688"/>
            <a:chExt cx="648000" cy="1422228"/>
          </a:xfrm>
        </p:grpSpPr>
        <p:sp>
          <p:nvSpPr>
            <p:cNvPr id="229" name="Pierść_Spręż"/>
            <p:cNvSpPr/>
            <p:nvPr/>
          </p:nvSpPr>
          <p:spPr bwMode="auto">
            <a:xfrm>
              <a:off x="935596" y="1988916"/>
              <a:ext cx="648000" cy="5400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239" name="Łącznik prostoliniowy 238"/>
            <p:cNvCxnSpPr/>
            <p:nvPr/>
          </p:nvCxnSpPr>
          <p:spPr bwMode="auto">
            <a:xfrm>
              <a:off x="1043608" y="1979311"/>
              <a:ext cx="432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Łącznik prostoliniowy 241"/>
            <p:cNvCxnSpPr/>
            <p:nvPr/>
          </p:nvCxnSpPr>
          <p:spPr bwMode="auto">
            <a:xfrm>
              <a:off x="1259632" y="620688"/>
              <a:ext cx="0" cy="1404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6" name="Obroty_wałek"/>
          <p:cNvSpPr/>
          <p:nvPr/>
        </p:nvSpPr>
        <p:spPr bwMode="auto">
          <a:xfrm>
            <a:off x="1908930" y="584684"/>
            <a:ext cx="288000" cy="144000"/>
          </a:xfrm>
          <a:prstGeom prst="arc">
            <a:avLst>
              <a:gd name="adj1" fmla="val 54185"/>
              <a:gd name="adj2" fmla="val 13791031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63" name="Obroty_Kul"/>
          <p:cNvSpPr>
            <a:spLocks noChangeAspect="1"/>
          </p:cNvSpPr>
          <p:nvPr/>
        </p:nvSpPr>
        <p:spPr bwMode="auto">
          <a:xfrm>
            <a:off x="1260826" y="1304852"/>
            <a:ext cx="1584000" cy="792000"/>
          </a:xfrm>
          <a:prstGeom prst="arc">
            <a:avLst>
              <a:gd name="adj1" fmla="val 13958"/>
              <a:gd name="adj2" fmla="val 13833392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grpSp>
        <p:nvGrpSpPr>
          <p:cNvPr id="50" name="F_odśr"/>
          <p:cNvGrpSpPr/>
          <p:nvPr/>
        </p:nvGrpSpPr>
        <p:grpSpPr>
          <a:xfrm>
            <a:off x="3061026" y="1484784"/>
            <a:ext cx="439794" cy="252028"/>
            <a:chOff x="3959932" y="1484784"/>
            <a:chExt cx="439794" cy="252028"/>
          </a:xfrm>
        </p:grpSpPr>
        <p:sp>
          <p:nvSpPr>
            <p:cNvPr id="276" name="Tekst_F_odśr"/>
            <p:cNvSpPr>
              <a:spLocks noChangeArrowheads="1"/>
            </p:cNvSpPr>
            <p:nvPr/>
          </p:nvSpPr>
          <p:spPr bwMode="auto">
            <a:xfrm>
              <a:off x="4067904" y="1484784"/>
              <a:ext cx="3318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indent="0">
                <a:buClr>
                  <a:srgbClr val="0070C0"/>
                </a:buClr>
                <a:buNone/>
              </a:pPr>
              <a:r>
                <a:rPr kumimoji="0" lang="pl-PL" altLang="pl-PL" sz="1400" b="1" i="1" dirty="0" err="1" smtClean="0">
                  <a:latin typeface="Times New Roman" pitchFamily="18" charset="0"/>
                </a:rPr>
                <a:t>F</a:t>
              </a:r>
              <a:r>
                <a:rPr kumimoji="0" lang="pl-PL" altLang="pl-PL" sz="1400" b="1" i="1" baseline="-25000" dirty="0" err="1" smtClean="0">
                  <a:latin typeface="Times New Roman" pitchFamily="18" charset="0"/>
                </a:rPr>
                <a:t>odśr</a:t>
              </a:r>
              <a:endParaRPr kumimoji="0" lang="pl-PL" altLang="pl-PL" sz="1800" b="1" i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cxnSp>
          <p:nvCxnSpPr>
            <p:cNvPr id="203" name="Łącznik prosty ze strzałką 202"/>
            <p:cNvCxnSpPr/>
            <p:nvPr/>
          </p:nvCxnSpPr>
          <p:spPr bwMode="auto">
            <a:xfrm flipH="1">
              <a:off x="3959932" y="1736812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sm" len="med"/>
              <a:tailEnd type="none"/>
            </a:ln>
            <a:effectLst/>
          </p:spPr>
        </p:cxnSp>
      </p:grpSp>
      <p:grpSp>
        <p:nvGrpSpPr>
          <p:cNvPr id="62" name="F_spr"/>
          <p:cNvGrpSpPr/>
          <p:nvPr/>
        </p:nvGrpSpPr>
        <p:grpSpPr>
          <a:xfrm>
            <a:off x="1528376" y="1448820"/>
            <a:ext cx="308514" cy="360000"/>
            <a:chOff x="2427282" y="1448820"/>
            <a:chExt cx="308514" cy="360000"/>
          </a:xfrm>
        </p:grpSpPr>
        <p:cxnSp>
          <p:nvCxnSpPr>
            <p:cNvPr id="282" name="Łącznik prosty ze strzałką 281"/>
            <p:cNvCxnSpPr/>
            <p:nvPr/>
          </p:nvCxnSpPr>
          <p:spPr bwMode="auto">
            <a:xfrm flipV="1">
              <a:off x="2735796" y="1448820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sm" len="med"/>
              <a:tailEnd type="none" w="sm" len="med"/>
            </a:ln>
            <a:effectLst/>
          </p:spPr>
        </p:cxnSp>
        <p:sp>
          <p:nvSpPr>
            <p:cNvPr id="283" name="Tekst_F_spr"/>
            <p:cNvSpPr>
              <a:spLocks noChangeArrowheads="1"/>
            </p:cNvSpPr>
            <p:nvPr/>
          </p:nvSpPr>
          <p:spPr bwMode="auto">
            <a:xfrm>
              <a:off x="2427282" y="1484824"/>
              <a:ext cx="2725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indent="0">
                <a:buClr>
                  <a:srgbClr val="0070C0"/>
                </a:buClr>
                <a:buNone/>
              </a:pPr>
              <a:r>
                <a:rPr kumimoji="0" lang="pl-PL" altLang="pl-PL" sz="1400" b="1" i="1" dirty="0" err="1" smtClean="0">
                  <a:latin typeface="Times New Roman" pitchFamily="18" charset="0"/>
                </a:rPr>
                <a:t>F</a:t>
              </a:r>
              <a:r>
                <a:rPr kumimoji="0" lang="pl-PL" altLang="pl-PL" sz="1400" b="1" i="1" baseline="-25000" dirty="0" err="1" smtClean="0">
                  <a:latin typeface="Times New Roman" pitchFamily="18" charset="0"/>
                </a:rPr>
                <a:t>spr</a:t>
              </a:r>
              <a:endParaRPr kumimoji="0" lang="pl-PL" altLang="pl-PL" sz="1800" b="1" i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4" name="Wspornik_Nastawy"/>
          <p:cNvGrpSpPr/>
          <p:nvPr/>
        </p:nvGrpSpPr>
        <p:grpSpPr>
          <a:xfrm>
            <a:off x="2989018" y="1052736"/>
            <a:ext cx="324000" cy="288032"/>
            <a:chOff x="2771800" y="1052736"/>
            <a:chExt cx="324000" cy="288032"/>
          </a:xfrm>
        </p:grpSpPr>
        <p:sp>
          <p:nvSpPr>
            <p:cNvPr id="151" name="Elipsa 150"/>
            <p:cNvSpPr>
              <a:spLocks noChangeAspect="1"/>
            </p:cNvSpPr>
            <p:nvPr/>
          </p:nvSpPr>
          <p:spPr bwMode="auto">
            <a:xfrm>
              <a:off x="2879812" y="1052736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grpSp>
          <p:nvGrpSpPr>
            <p:cNvPr id="60" name="Wspornik"/>
            <p:cNvGrpSpPr>
              <a:grpSpLocks/>
            </p:cNvGrpSpPr>
            <p:nvPr/>
          </p:nvGrpSpPr>
          <p:grpSpPr>
            <a:xfrm>
              <a:off x="2771800" y="1160768"/>
              <a:ext cx="324000" cy="180000"/>
              <a:chOff x="2190476" y="2420888"/>
              <a:chExt cx="113272" cy="84728"/>
            </a:xfrm>
          </p:grpSpPr>
          <p:sp>
            <p:nvSpPr>
              <p:cNvPr id="180" name="Trapez 179"/>
              <p:cNvSpPr>
                <a:spLocks noChangeAspect="1"/>
              </p:cNvSpPr>
              <p:nvPr/>
            </p:nvSpPr>
            <p:spPr bwMode="auto">
              <a:xfrm>
                <a:off x="2220751" y="2420888"/>
                <a:ext cx="54136" cy="72000"/>
              </a:xfrm>
              <a:prstGeom prst="trapezoid">
                <a:avLst>
                  <a:gd name="adj" fmla="val 50000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181" name="Łącznik prostoliniowy 180"/>
              <p:cNvCxnSpPr/>
              <p:nvPr/>
            </p:nvCxnSpPr>
            <p:spPr bwMode="auto">
              <a:xfrm>
                <a:off x="2195748" y="2492888"/>
                <a:ext cx="1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Łącznik prostoliniowy 181"/>
              <p:cNvCxnSpPr/>
              <p:nvPr/>
            </p:nvCxnSpPr>
            <p:spPr bwMode="auto">
              <a:xfrm rot="18900000">
                <a:off x="2190476" y="2505616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Łącznik prostoliniowy 182"/>
              <p:cNvCxnSpPr/>
              <p:nvPr/>
            </p:nvCxnSpPr>
            <p:spPr bwMode="auto">
              <a:xfrm rot="18900000">
                <a:off x="2226480" y="2505616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Łącznik prostoliniowy 183"/>
              <p:cNvCxnSpPr/>
              <p:nvPr/>
            </p:nvCxnSpPr>
            <p:spPr bwMode="auto">
              <a:xfrm rot="18900000">
                <a:off x="2262484" y="2505616"/>
                <a:ext cx="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09" name="Tekst_Pe"/>
          <p:cNvSpPr>
            <a:spLocks noChangeArrowheads="1"/>
          </p:cNvSpPr>
          <p:nvPr/>
        </p:nvSpPr>
        <p:spPr bwMode="auto">
          <a:xfrm>
            <a:off x="8244764" y="3573016"/>
            <a:ext cx="2789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kumimoji="0" lang="pl-PL" altLang="pl-PL" sz="2000" b="1" i="1" dirty="0" smtClean="0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kumimoji="0" lang="pl-PL" altLang="pl-PL" sz="3200" b="1" i="1" baseline="-25000" dirty="0" smtClean="0">
                <a:solidFill>
                  <a:srgbClr val="002060"/>
                </a:solidFill>
                <a:latin typeface="Times New Roman" pitchFamily="18" charset="0"/>
              </a:rPr>
              <a:t>e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40" name="Tekst_Pe+dP"/>
          <p:cNvSpPr>
            <a:spLocks noChangeArrowheads="1"/>
          </p:cNvSpPr>
          <p:nvPr/>
        </p:nvSpPr>
        <p:spPr bwMode="auto">
          <a:xfrm>
            <a:off x="8081156" y="3712773"/>
            <a:ext cx="695703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kumimoji="0" lang="pl-PL" altLang="pl-PL" sz="2000" b="1" i="1" dirty="0" smtClean="0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kumimoji="0" lang="pl-PL" altLang="pl-PL" sz="3200" b="1" i="1" baseline="-25000" dirty="0" smtClean="0">
                <a:solidFill>
                  <a:srgbClr val="002060"/>
                </a:solidFill>
                <a:latin typeface="Times New Roman" pitchFamily="18" charset="0"/>
              </a:rPr>
              <a:t>e</a:t>
            </a:r>
            <a:r>
              <a:rPr kumimoji="0" lang="pl-PL" altLang="pl-PL" sz="1800" b="1" i="1" dirty="0" smtClean="0">
                <a:solidFill>
                  <a:srgbClr val="002060"/>
                </a:solidFill>
                <a:latin typeface="Times New Roman" pitchFamily="18" charset="0"/>
              </a:rPr>
              <a:t>+</a:t>
            </a:r>
            <a:r>
              <a:rPr kumimoji="0" lang="el-GR" altLang="pl-PL" sz="1800" b="1" i="1" dirty="0" smtClean="0">
                <a:solidFill>
                  <a:srgbClr val="002060"/>
                </a:solidFill>
                <a:latin typeface="Times New Roman" pitchFamily="18" charset="0"/>
              </a:rPr>
              <a:t>Δ</a:t>
            </a:r>
            <a:r>
              <a:rPr kumimoji="0" lang="pl-PL" altLang="pl-PL" sz="1800" b="1" i="1" dirty="0" smtClean="0">
                <a:solidFill>
                  <a:srgbClr val="002060"/>
                </a:solidFill>
                <a:latin typeface="Times New Roman" pitchFamily="18" charset="0"/>
              </a:rPr>
              <a:t>P</a:t>
            </a:r>
            <a:endParaRPr kumimoji="0" lang="pl-PL" altLang="pl-PL" sz="1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434" name="Tłok+Zawór_P"/>
          <p:cNvGrpSpPr/>
          <p:nvPr/>
        </p:nvGrpSpPr>
        <p:grpSpPr>
          <a:xfrm>
            <a:off x="4898598" y="3064462"/>
            <a:ext cx="720000" cy="2637540"/>
            <a:chOff x="4104028" y="3105228"/>
            <a:chExt cx="720000" cy="2637540"/>
          </a:xfrm>
        </p:grpSpPr>
        <p:sp>
          <p:nvSpPr>
            <p:cNvPr id="435" name="Prostokąt 434"/>
            <p:cNvSpPr/>
            <p:nvPr/>
          </p:nvSpPr>
          <p:spPr bwMode="auto">
            <a:xfrm>
              <a:off x="4104028" y="4221088"/>
              <a:ext cx="720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436" name="Łącznik prostoliniowy 435"/>
            <p:cNvCxnSpPr/>
            <p:nvPr/>
          </p:nvCxnSpPr>
          <p:spPr bwMode="auto">
            <a:xfrm>
              <a:off x="4463988" y="3105228"/>
              <a:ext cx="0" cy="241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7" name="Tłok_pary"/>
            <p:cNvGrpSpPr/>
            <p:nvPr/>
          </p:nvGrpSpPr>
          <p:grpSpPr>
            <a:xfrm>
              <a:off x="4391980" y="5517252"/>
              <a:ext cx="144001" cy="225516"/>
              <a:chOff x="4391980" y="5517252"/>
              <a:chExt cx="144001" cy="225516"/>
            </a:xfrm>
          </p:grpSpPr>
          <p:sp>
            <p:nvSpPr>
              <p:cNvPr id="438" name="Prostokąt 437"/>
              <p:cNvSpPr/>
              <p:nvPr/>
            </p:nvSpPr>
            <p:spPr bwMode="auto">
              <a:xfrm>
                <a:off x="4391980" y="5517252"/>
                <a:ext cx="144000" cy="180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439" name="Łuk 438"/>
              <p:cNvSpPr/>
              <p:nvPr/>
            </p:nvSpPr>
            <p:spPr bwMode="auto">
              <a:xfrm rot="10800000">
                <a:off x="4391981" y="5634768"/>
                <a:ext cx="144000" cy="108000"/>
              </a:xfrm>
              <a:prstGeom prst="arc">
                <a:avLst>
                  <a:gd name="adj1" fmla="val 10835074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413" name="Sprężyna_P"/>
          <p:cNvGrpSpPr/>
          <p:nvPr/>
        </p:nvGrpSpPr>
        <p:grpSpPr>
          <a:xfrm>
            <a:off x="1888468" y="1376848"/>
            <a:ext cx="336265" cy="684000"/>
            <a:chOff x="961831" y="1268756"/>
            <a:chExt cx="336265" cy="720084"/>
          </a:xfrm>
        </p:grpSpPr>
        <p:cxnSp>
          <p:nvCxnSpPr>
            <p:cNvPr id="414" name="Łącznik prostoliniowy 413"/>
            <p:cNvCxnSpPr/>
            <p:nvPr/>
          </p:nvCxnSpPr>
          <p:spPr bwMode="auto">
            <a:xfrm rot="600000">
              <a:off x="969413" y="1293765"/>
              <a:ext cx="288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Łącznik prostoliniowy 414"/>
            <p:cNvCxnSpPr/>
            <p:nvPr/>
          </p:nvCxnSpPr>
          <p:spPr bwMode="auto">
            <a:xfrm>
              <a:off x="971636" y="126875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Łącznik prostoliniowy 415"/>
            <p:cNvCxnSpPr/>
            <p:nvPr/>
          </p:nvCxnSpPr>
          <p:spPr bwMode="auto">
            <a:xfrm rot="-600000">
              <a:off x="961831" y="1348637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Łącznik prostoliniowy 416"/>
            <p:cNvCxnSpPr/>
            <p:nvPr/>
          </p:nvCxnSpPr>
          <p:spPr bwMode="auto">
            <a:xfrm rot="600000">
              <a:off x="961831" y="140490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Łącznik prostoliniowy 417"/>
            <p:cNvCxnSpPr/>
            <p:nvPr/>
          </p:nvCxnSpPr>
          <p:spPr bwMode="auto">
            <a:xfrm rot="-600000">
              <a:off x="974096" y="145664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Łącznik prostoliniowy 418"/>
            <p:cNvCxnSpPr/>
            <p:nvPr/>
          </p:nvCxnSpPr>
          <p:spPr bwMode="auto">
            <a:xfrm rot="600000">
              <a:off x="969140" y="151291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Łącznik prostoliniowy 419"/>
            <p:cNvCxnSpPr/>
            <p:nvPr/>
          </p:nvCxnSpPr>
          <p:spPr bwMode="auto">
            <a:xfrm rot="-600000">
              <a:off x="969140" y="158492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Łącznik prostoliniowy 420"/>
            <p:cNvCxnSpPr/>
            <p:nvPr/>
          </p:nvCxnSpPr>
          <p:spPr bwMode="auto">
            <a:xfrm rot="600000">
              <a:off x="969140" y="163666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Łącznik prostoliniowy 421"/>
            <p:cNvCxnSpPr/>
            <p:nvPr/>
          </p:nvCxnSpPr>
          <p:spPr bwMode="auto">
            <a:xfrm rot="600000">
              <a:off x="969140" y="176494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Łącznik prostoliniowy 422"/>
            <p:cNvCxnSpPr/>
            <p:nvPr/>
          </p:nvCxnSpPr>
          <p:spPr bwMode="auto">
            <a:xfrm rot="-600000">
              <a:off x="969140" y="169293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Łącznik prostoliniowy 423"/>
            <p:cNvCxnSpPr/>
            <p:nvPr/>
          </p:nvCxnSpPr>
          <p:spPr bwMode="auto">
            <a:xfrm>
              <a:off x="971600" y="198883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Łącznik prostoliniowy 424"/>
            <p:cNvCxnSpPr/>
            <p:nvPr/>
          </p:nvCxnSpPr>
          <p:spPr bwMode="auto">
            <a:xfrm rot="-600000">
              <a:off x="969140" y="181668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Łącznik prostoliniowy 425"/>
            <p:cNvCxnSpPr/>
            <p:nvPr/>
          </p:nvCxnSpPr>
          <p:spPr bwMode="auto">
            <a:xfrm rot="600000">
              <a:off x="969140" y="187295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Łącznik prostoliniowy 426"/>
            <p:cNvCxnSpPr/>
            <p:nvPr/>
          </p:nvCxnSpPr>
          <p:spPr bwMode="auto">
            <a:xfrm rot="-600000">
              <a:off x="969140" y="194496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Dźw_Nastaw_P"/>
          <p:cNvGrpSpPr/>
          <p:nvPr/>
        </p:nvGrpSpPr>
        <p:grpSpPr>
          <a:xfrm>
            <a:off x="2124922" y="1089682"/>
            <a:ext cx="3638870" cy="277689"/>
            <a:chOff x="3023828" y="1089682"/>
            <a:chExt cx="3638870" cy="277689"/>
          </a:xfrm>
        </p:grpSpPr>
        <p:cxnSp>
          <p:nvCxnSpPr>
            <p:cNvPr id="353" name="Dźw_Nastaw"/>
            <p:cNvCxnSpPr/>
            <p:nvPr/>
          </p:nvCxnSpPr>
          <p:spPr bwMode="auto">
            <a:xfrm rot="-180000" flipV="1">
              <a:off x="3062698" y="1089682"/>
              <a:ext cx="360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354" name="Ucho_spreżyny"/>
            <p:cNvGrpSpPr/>
            <p:nvPr/>
          </p:nvGrpSpPr>
          <p:grpSpPr>
            <a:xfrm>
              <a:off x="3023828" y="1160748"/>
              <a:ext cx="108000" cy="206623"/>
              <a:chOff x="1223640" y="1088740"/>
              <a:chExt cx="108000" cy="206623"/>
            </a:xfrm>
          </p:grpSpPr>
          <p:sp>
            <p:nvSpPr>
              <p:cNvPr id="355" name="Elipsa 354"/>
              <p:cNvSpPr>
                <a:spLocks noChangeAspect="1"/>
              </p:cNvSpPr>
              <p:nvPr/>
            </p:nvSpPr>
            <p:spPr bwMode="auto">
              <a:xfrm>
                <a:off x="1223640" y="108874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356" name="Łącznik prostoliniowy 355"/>
              <p:cNvCxnSpPr/>
              <p:nvPr/>
            </p:nvCxnSpPr>
            <p:spPr bwMode="auto">
              <a:xfrm flipV="1">
                <a:off x="1270852" y="1187363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" name="Dźw_Nastaw_0"/>
          <p:cNvGrpSpPr/>
          <p:nvPr/>
        </p:nvGrpSpPr>
        <p:grpSpPr>
          <a:xfrm>
            <a:off x="2122945" y="1053026"/>
            <a:ext cx="3636000" cy="206623"/>
            <a:chOff x="3021851" y="1053026"/>
            <a:chExt cx="3636000" cy="206623"/>
          </a:xfrm>
        </p:grpSpPr>
        <p:grpSp>
          <p:nvGrpSpPr>
            <p:cNvPr id="8194" name="Ucho_spreżyny"/>
            <p:cNvGrpSpPr/>
            <p:nvPr/>
          </p:nvGrpSpPr>
          <p:grpSpPr>
            <a:xfrm>
              <a:off x="3023840" y="1053026"/>
              <a:ext cx="108000" cy="206623"/>
              <a:chOff x="1223640" y="1088740"/>
              <a:chExt cx="108000" cy="206623"/>
            </a:xfrm>
          </p:grpSpPr>
          <p:sp>
            <p:nvSpPr>
              <p:cNvPr id="76" name="Elipsa 75"/>
              <p:cNvSpPr>
                <a:spLocks noChangeAspect="1"/>
              </p:cNvSpPr>
              <p:nvPr/>
            </p:nvSpPr>
            <p:spPr bwMode="auto">
              <a:xfrm>
                <a:off x="1223640" y="108874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8192" name="Łącznik prostoliniowy 8191"/>
              <p:cNvCxnSpPr/>
              <p:nvPr/>
            </p:nvCxnSpPr>
            <p:spPr bwMode="auto">
              <a:xfrm flipV="1">
                <a:off x="1270852" y="1187363"/>
                <a:ext cx="0" cy="108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5" name="Dźw_Nastaw_0"/>
            <p:cNvCxnSpPr/>
            <p:nvPr/>
          </p:nvCxnSpPr>
          <p:spPr bwMode="auto">
            <a:xfrm flipV="1">
              <a:off x="3021851" y="1108077"/>
              <a:ext cx="3636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69" name="Podziałka"/>
          <p:cNvGrpSpPr>
            <a:grpSpLocks noChangeAspect="1"/>
          </p:cNvGrpSpPr>
          <p:nvPr/>
        </p:nvGrpSpPr>
        <p:grpSpPr>
          <a:xfrm>
            <a:off x="4897230" y="656692"/>
            <a:ext cx="969258" cy="864002"/>
            <a:chOff x="4292791" y="657869"/>
            <a:chExt cx="969260" cy="864002"/>
          </a:xfrm>
        </p:grpSpPr>
        <p:sp>
          <p:nvSpPr>
            <p:cNvPr id="66" name="Łuk 65"/>
            <p:cNvSpPr>
              <a:spLocks noChangeAspect="1"/>
            </p:cNvSpPr>
            <p:nvPr/>
          </p:nvSpPr>
          <p:spPr bwMode="auto">
            <a:xfrm rot="2700000">
              <a:off x="4292791" y="657869"/>
              <a:ext cx="864002" cy="864001"/>
            </a:xfrm>
            <a:prstGeom prst="arc">
              <a:avLst>
                <a:gd name="adj1" fmla="val 16805755"/>
                <a:gd name="adj2" fmla="val 2083822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186" name="Łącznik prostoliniowy 185"/>
            <p:cNvCxnSpPr/>
            <p:nvPr/>
          </p:nvCxnSpPr>
          <p:spPr bwMode="auto">
            <a:xfrm>
              <a:off x="5154051" y="1088740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Łącznik prostoliniowy 186"/>
            <p:cNvCxnSpPr/>
            <p:nvPr/>
          </p:nvCxnSpPr>
          <p:spPr bwMode="auto">
            <a:xfrm rot="21000000">
              <a:off x="5149997" y="1007355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Łącznik prostoliniowy 190"/>
            <p:cNvCxnSpPr/>
            <p:nvPr/>
          </p:nvCxnSpPr>
          <p:spPr bwMode="auto">
            <a:xfrm rot="20400000">
              <a:off x="5144809" y="926254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Łącznik prostoliniowy 191"/>
            <p:cNvCxnSpPr/>
            <p:nvPr/>
          </p:nvCxnSpPr>
          <p:spPr bwMode="auto">
            <a:xfrm rot="19800000">
              <a:off x="5104827" y="845716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Łącznik prostoliniowy 192"/>
            <p:cNvCxnSpPr/>
            <p:nvPr/>
          </p:nvCxnSpPr>
          <p:spPr bwMode="auto">
            <a:xfrm rot="600000">
              <a:off x="5149997" y="1170125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Łącznik prostoliniowy 193"/>
            <p:cNvCxnSpPr/>
            <p:nvPr/>
          </p:nvCxnSpPr>
          <p:spPr bwMode="auto">
            <a:xfrm rot="1200000">
              <a:off x="5144809" y="1251226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Łącznik prostoliniowy 194"/>
            <p:cNvCxnSpPr/>
            <p:nvPr/>
          </p:nvCxnSpPr>
          <p:spPr bwMode="auto">
            <a:xfrm rot="1800000">
              <a:off x="5104030" y="1333118"/>
              <a:ext cx="108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9" name="Przepływ oleju_---"/>
          <p:cNvGrpSpPr/>
          <p:nvPr/>
        </p:nvGrpSpPr>
        <p:grpSpPr>
          <a:xfrm>
            <a:off x="4141146" y="3897081"/>
            <a:ext cx="1260140" cy="2016175"/>
            <a:chOff x="4427984" y="3933084"/>
            <a:chExt cx="1260140" cy="2016175"/>
          </a:xfrm>
        </p:grpSpPr>
        <p:cxnSp>
          <p:nvCxnSpPr>
            <p:cNvPr id="360" name="Łącznik prostoliniowy 359"/>
            <p:cNvCxnSpPr/>
            <p:nvPr/>
          </p:nvCxnSpPr>
          <p:spPr bwMode="auto">
            <a:xfrm>
              <a:off x="5004048" y="4653148"/>
              <a:ext cx="180000" cy="1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1" name="Łącznik prostoliniowy 360"/>
            <p:cNvCxnSpPr/>
            <p:nvPr/>
          </p:nvCxnSpPr>
          <p:spPr bwMode="auto">
            <a:xfrm flipV="1">
              <a:off x="4968064" y="3969060"/>
              <a:ext cx="180000" cy="1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362" name="Łącznik prostoliniowy 361"/>
            <p:cNvCxnSpPr/>
            <p:nvPr/>
          </p:nvCxnSpPr>
          <p:spPr bwMode="auto">
            <a:xfrm rot="10800000" flipV="1">
              <a:off x="5364089" y="4437139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363" name="Łącznik prostoliniowy 362"/>
            <p:cNvCxnSpPr/>
            <p:nvPr/>
          </p:nvCxnSpPr>
          <p:spPr bwMode="auto">
            <a:xfrm rot="10800000" flipV="1">
              <a:off x="5688124" y="4428743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364" name="Łącznik prostoliniowy 363"/>
            <p:cNvCxnSpPr/>
            <p:nvPr/>
          </p:nvCxnSpPr>
          <p:spPr bwMode="auto">
            <a:xfrm rot="10800000" flipV="1">
              <a:off x="5544109" y="5769259"/>
              <a:ext cx="0" cy="180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65" name="Łącznik prostoliniowy 364"/>
            <p:cNvCxnSpPr/>
            <p:nvPr/>
          </p:nvCxnSpPr>
          <p:spPr bwMode="auto">
            <a:xfrm rot="16200000" flipV="1">
              <a:off x="4553984" y="4239104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366" name="Łącznik prostoliniowy 365"/>
            <p:cNvCxnSpPr/>
            <p:nvPr/>
          </p:nvCxnSpPr>
          <p:spPr bwMode="auto">
            <a:xfrm flipV="1">
              <a:off x="4572000" y="3933084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</p:grpSp>
      <p:grpSp>
        <p:nvGrpSpPr>
          <p:cNvPr id="349" name="Tłoki_Małe_----"/>
          <p:cNvGrpSpPr/>
          <p:nvPr/>
        </p:nvGrpSpPr>
        <p:grpSpPr>
          <a:xfrm>
            <a:off x="4465206" y="3123807"/>
            <a:ext cx="216000" cy="1601337"/>
            <a:chOff x="3671900" y="3051799"/>
            <a:chExt cx="216000" cy="1601337"/>
          </a:xfrm>
        </p:grpSpPr>
        <p:sp>
          <p:nvSpPr>
            <p:cNvPr id="350" name="Prostokąt 349"/>
            <p:cNvSpPr/>
            <p:nvPr/>
          </p:nvSpPr>
          <p:spPr bwMode="auto">
            <a:xfrm>
              <a:off x="3671900" y="4545136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51" name="Łącznik prostoliniowy 350"/>
            <p:cNvCxnSpPr/>
            <p:nvPr/>
          </p:nvCxnSpPr>
          <p:spPr bwMode="auto">
            <a:xfrm>
              <a:off x="3779912" y="3051799"/>
              <a:ext cx="0" cy="154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2" name="Prostokąt 351"/>
            <p:cNvSpPr/>
            <p:nvPr/>
          </p:nvSpPr>
          <p:spPr bwMode="auto">
            <a:xfrm>
              <a:off x="3671900" y="4005064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293" name="Dzwignia_---"/>
          <p:cNvGrpSpPr/>
          <p:nvPr/>
        </p:nvGrpSpPr>
        <p:grpSpPr>
          <a:xfrm>
            <a:off x="2016922" y="3032956"/>
            <a:ext cx="3312356" cy="288020"/>
            <a:chOff x="2267756" y="3096016"/>
            <a:chExt cx="3312356" cy="288020"/>
          </a:xfrm>
        </p:grpSpPr>
        <p:sp>
          <p:nvSpPr>
            <p:cNvPr id="306" name="Elipsa 305"/>
            <p:cNvSpPr>
              <a:spLocks noChangeAspect="1"/>
            </p:cNvSpPr>
            <p:nvPr/>
          </p:nvSpPr>
          <p:spPr bwMode="auto">
            <a:xfrm>
              <a:off x="2267756" y="3276036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24" name="Dźw_Nastaw"/>
            <p:cNvCxnSpPr/>
            <p:nvPr/>
          </p:nvCxnSpPr>
          <p:spPr bwMode="auto">
            <a:xfrm flipV="1">
              <a:off x="2375756" y="3150008"/>
              <a:ext cx="3132012" cy="198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Elipsa 324"/>
            <p:cNvSpPr>
              <a:spLocks noChangeAspect="1"/>
            </p:cNvSpPr>
            <p:nvPr/>
          </p:nvSpPr>
          <p:spPr bwMode="auto">
            <a:xfrm>
              <a:off x="4788024" y="3132020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26" name="Elipsa 325"/>
            <p:cNvSpPr>
              <a:spLocks noChangeAspect="1"/>
            </p:cNvSpPr>
            <p:nvPr/>
          </p:nvSpPr>
          <p:spPr bwMode="auto">
            <a:xfrm>
              <a:off x="5472112" y="3096016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46" name="Drążek_---"/>
          <p:cNvGrpSpPr/>
          <p:nvPr/>
        </p:nvGrpSpPr>
        <p:grpSpPr>
          <a:xfrm>
            <a:off x="2052914" y="2177324"/>
            <a:ext cx="0" cy="1107584"/>
            <a:chOff x="1259632" y="2024924"/>
            <a:chExt cx="0" cy="1107584"/>
          </a:xfrm>
        </p:grpSpPr>
        <p:cxnSp>
          <p:nvCxnSpPr>
            <p:cNvPr id="347" name="Dr_Pion"/>
            <p:cNvCxnSpPr/>
            <p:nvPr/>
          </p:nvCxnSpPr>
          <p:spPr bwMode="auto">
            <a:xfrm flipH="1">
              <a:off x="1259632" y="2024924"/>
              <a:ext cx="0" cy="288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Dr_Pion"/>
            <p:cNvCxnSpPr/>
            <p:nvPr/>
          </p:nvCxnSpPr>
          <p:spPr bwMode="auto">
            <a:xfrm flipH="1">
              <a:off x="1259632" y="2448508"/>
              <a:ext cx="0" cy="68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Kule_---"/>
          <p:cNvGrpSpPr/>
          <p:nvPr/>
        </p:nvGrpSpPr>
        <p:grpSpPr>
          <a:xfrm>
            <a:off x="1124346" y="1627556"/>
            <a:ext cx="1864625" cy="792620"/>
            <a:chOff x="3023916" y="1591583"/>
            <a:chExt cx="1864625" cy="792620"/>
          </a:xfrm>
        </p:grpSpPr>
        <p:grpSp>
          <p:nvGrpSpPr>
            <p:cNvPr id="213" name="Grupa 212"/>
            <p:cNvGrpSpPr/>
            <p:nvPr/>
          </p:nvGrpSpPr>
          <p:grpSpPr>
            <a:xfrm rot="-480000">
              <a:off x="3999111" y="1592127"/>
              <a:ext cx="889430" cy="792076"/>
              <a:chOff x="1342310" y="1556792"/>
              <a:chExt cx="889430" cy="792076"/>
            </a:xfrm>
          </p:grpSpPr>
          <p:sp>
            <p:nvSpPr>
              <p:cNvPr id="214" name="Elipsa 213"/>
              <p:cNvSpPr>
                <a:spLocks noChangeAspect="1"/>
              </p:cNvSpPr>
              <p:nvPr/>
            </p:nvSpPr>
            <p:spPr bwMode="auto">
              <a:xfrm>
                <a:off x="1342310" y="203718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17" name="Łącznik prostoliniowy 216"/>
              <p:cNvCxnSpPr/>
              <p:nvPr/>
            </p:nvCxnSpPr>
            <p:spPr bwMode="auto">
              <a:xfrm rot="360000">
                <a:off x="1385421" y="2112934"/>
                <a:ext cx="314986" cy="15046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8" name="Elipsa 217"/>
              <p:cNvSpPr>
                <a:spLocks noChangeAspect="1"/>
              </p:cNvSpPr>
              <p:nvPr/>
            </p:nvSpPr>
            <p:spPr bwMode="auto">
              <a:xfrm>
                <a:off x="1691680" y="224086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sp>
            <p:nvSpPr>
              <p:cNvPr id="219" name="Elipsa 218"/>
              <p:cNvSpPr>
                <a:spLocks noChangeAspect="1"/>
              </p:cNvSpPr>
              <p:nvPr/>
            </p:nvSpPr>
            <p:spPr bwMode="auto">
              <a:xfrm>
                <a:off x="1727715" y="227685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244" name="Łącznik prostoliniowy 243"/>
              <p:cNvCxnSpPr>
                <a:endCxn id="218" idx="7"/>
              </p:cNvCxnSpPr>
              <p:nvPr/>
            </p:nvCxnSpPr>
            <p:spPr bwMode="auto">
              <a:xfrm flipH="1">
                <a:off x="1783864" y="1700808"/>
                <a:ext cx="303860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5" name="Elipsa 244"/>
              <p:cNvSpPr>
                <a:spLocks noChangeAspect="1"/>
              </p:cNvSpPr>
              <p:nvPr/>
            </p:nvSpPr>
            <p:spPr bwMode="auto">
              <a:xfrm>
                <a:off x="1943740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294" name="Kula_L"/>
            <p:cNvGrpSpPr/>
            <p:nvPr/>
          </p:nvGrpSpPr>
          <p:grpSpPr>
            <a:xfrm rot="480000">
              <a:off x="3023916" y="1591583"/>
              <a:ext cx="882053" cy="792076"/>
              <a:chOff x="359532" y="1556792"/>
              <a:chExt cx="882053" cy="792076"/>
            </a:xfrm>
          </p:grpSpPr>
          <p:sp>
            <p:nvSpPr>
              <p:cNvPr id="295" name="Elipsa 294"/>
              <p:cNvSpPr>
                <a:spLocks noChangeAspect="1"/>
              </p:cNvSpPr>
              <p:nvPr/>
            </p:nvSpPr>
            <p:spPr bwMode="auto">
              <a:xfrm>
                <a:off x="1169585" y="203825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296" name="Sworz_L"/>
              <p:cNvGrpSpPr/>
              <p:nvPr/>
            </p:nvGrpSpPr>
            <p:grpSpPr>
              <a:xfrm>
                <a:off x="791580" y="2240868"/>
                <a:ext cx="108000" cy="108000"/>
                <a:chOff x="791580" y="2240868"/>
                <a:chExt cx="108000" cy="108000"/>
              </a:xfrm>
            </p:grpSpPr>
            <p:sp>
              <p:nvSpPr>
                <p:cNvPr id="300" name="Elipsa 299"/>
                <p:cNvSpPr>
                  <a:spLocks noChangeAspect="1"/>
                </p:cNvSpPr>
                <p:nvPr/>
              </p:nvSpPr>
              <p:spPr bwMode="auto">
                <a:xfrm>
                  <a:off x="791580" y="224086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301" name="Elipsa 300"/>
                <p:cNvSpPr>
                  <a:spLocks noChangeAspect="1"/>
                </p:cNvSpPr>
                <p:nvPr/>
              </p:nvSpPr>
              <p:spPr bwMode="auto">
                <a:xfrm>
                  <a:off x="827576" y="2276872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  <p:cxnSp>
            <p:nvCxnSpPr>
              <p:cNvPr id="297" name="Łącznik prostoliniowy 296"/>
              <p:cNvCxnSpPr>
                <a:stCxn id="300" idx="6"/>
                <a:endCxn id="295" idx="3"/>
              </p:cNvCxnSpPr>
              <p:nvPr/>
            </p:nvCxnSpPr>
            <p:spPr bwMode="auto">
              <a:xfrm rot="21120000" flipV="1">
                <a:off x="887364" y="2120185"/>
                <a:ext cx="304980" cy="154211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8" name="Łącznik prostoliniowy 297"/>
              <p:cNvCxnSpPr>
                <a:endCxn id="300" idx="1"/>
              </p:cNvCxnSpPr>
              <p:nvPr/>
            </p:nvCxnSpPr>
            <p:spPr bwMode="auto">
              <a:xfrm>
                <a:off x="503548" y="1700808"/>
                <a:ext cx="303848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9" name="Elipsa 298"/>
              <p:cNvSpPr>
                <a:spLocks noChangeAspect="1"/>
              </p:cNvSpPr>
              <p:nvPr/>
            </p:nvSpPr>
            <p:spPr bwMode="auto">
              <a:xfrm>
                <a:off x="359532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cxnSp>
        <p:nvCxnSpPr>
          <p:cNvPr id="411" name="Pe_w_górę"/>
          <p:cNvCxnSpPr/>
          <p:nvPr/>
        </p:nvCxnSpPr>
        <p:spPr bwMode="auto">
          <a:xfrm rot="10800000" flipV="1">
            <a:off x="8657221" y="3465052"/>
            <a:ext cx="0" cy="43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none" w="sm" len="med"/>
          </a:ln>
          <a:effectLst/>
        </p:spPr>
      </p:cxnSp>
      <p:cxnSp>
        <p:nvCxnSpPr>
          <p:cNvPr id="412" name="Pe_w_dól"/>
          <p:cNvCxnSpPr/>
          <p:nvPr/>
        </p:nvCxnSpPr>
        <p:spPr bwMode="auto">
          <a:xfrm rot="10800000" flipV="1">
            <a:off x="8657221" y="3897052"/>
            <a:ext cx="0" cy="43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42" name="Wałek_wiruj_---"/>
          <p:cNvGrpSpPr/>
          <p:nvPr/>
        </p:nvGrpSpPr>
        <p:grpSpPr>
          <a:xfrm>
            <a:off x="1728878" y="620688"/>
            <a:ext cx="648000" cy="1574628"/>
            <a:chOff x="935596" y="468288"/>
            <a:chExt cx="648000" cy="1574628"/>
          </a:xfrm>
        </p:grpSpPr>
        <p:sp>
          <p:nvSpPr>
            <p:cNvPr id="343" name="Pierść_Spręż"/>
            <p:cNvSpPr/>
            <p:nvPr/>
          </p:nvSpPr>
          <p:spPr bwMode="auto">
            <a:xfrm>
              <a:off x="935596" y="1988916"/>
              <a:ext cx="648000" cy="5400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44" name="Łącznik prostoliniowy 343"/>
            <p:cNvCxnSpPr/>
            <p:nvPr/>
          </p:nvCxnSpPr>
          <p:spPr bwMode="auto">
            <a:xfrm>
              <a:off x="1043608" y="1979311"/>
              <a:ext cx="432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Łącznik prostoliniowy 344"/>
            <p:cNvCxnSpPr/>
            <p:nvPr/>
          </p:nvCxnSpPr>
          <p:spPr bwMode="auto">
            <a:xfrm>
              <a:off x="1259632" y="468288"/>
              <a:ext cx="0" cy="1512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3" name="Przepływ oleju_+++"/>
          <p:cNvGrpSpPr/>
          <p:nvPr/>
        </p:nvGrpSpPr>
        <p:grpSpPr>
          <a:xfrm>
            <a:off x="4141146" y="3897052"/>
            <a:ext cx="1260140" cy="2016175"/>
            <a:chOff x="4427984" y="3933084"/>
            <a:chExt cx="1260140" cy="2016175"/>
          </a:xfrm>
        </p:grpSpPr>
        <p:cxnSp>
          <p:nvCxnSpPr>
            <p:cNvPr id="384" name="Łącznik prostoliniowy 383"/>
            <p:cNvCxnSpPr/>
            <p:nvPr/>
          </p:nvCxnSpPr>
          <p:spPr bwMode="auto">
            <a:xfrm>
              <a:off x="5004048" y="4653148"/>
              <a:ext cx="180000" cy="1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5" name="Łącznik prostoliniowy 384"/>
            <p:cNvCxnSpPr/>
            <p:nvPr/>
          </p:nvCxnSpPr>
          <p:spPr bwMode="auto">
            <a:xfrm flipV="1">
              <a:off x="4968064" y="3969060"/>
              <a:ext cx="180000" cy="1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6" name="Łącznik prostoliniowy 385"/>
            <p:cNvCxnSpPr/>
            <p:nvPr/>
          </p:nvCxnSpPr>
          <p:spPr bwMode="auto">
            <a:xfrm rot="10800000" flipV="1">
              <a:off x="5364089" y="3941480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7" name="Łącznik prostoliniowy 386"/>
            <p:cNvCxnSpPr/>
            <p:nvPr/>
          </p:nvCxnSpPr>
          <p:spPr bwMode="auto">
            <a:xfrm rot="10800000" flipV="1">
              <a:off x="5688124" y="3933084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8" name="Łącznik prostoliniowy 387"/>
            <p:cNvCxnSpPr/>
            <p:nvPr/>
          </p:nvCxnSpPr>
          <p:spPr bwMode="auto">
            <a:xfrm rot="10800000" flipV="1">
              <a:off x="5544109" y="5769259"/>
              <a:ext cx="0" cy="180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9" name="Łącznik prostoliniowy 388"/>
            <p:cNvCxnSpPr/>
            <p:nvPr/>
          </p:nvCxnSpPr>
          <p:spPr bwMode="auto">
            <a:xfrm rot="16200000" flipV="1">
              <a:off x="4553984" y="4239104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390" name="Łącznik prostoliniowy 389"/>
            <p:cNvCxnSpPr/>
            <p:nvPr/>
          </p:nvCxnSpPr>
          <p:spPr bwMode="auto">
            <a:xfrm flipV="1">
              <a:off x="4572000" y="4833212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</p:grpSp>
      <p:grpSp>
        <p:nvGrpSpPr>
          <p:cNvPr id="379" name="Tłoki_Małe_+++"/>
          <p:cNvGrpSpPr/>
          <p:nvPr/>
        </p:nvGrpSpPr>
        <p:grpSpPr>
          <a:xfrm>
            <a:off x="4465182" y="3032956"/>
            <a:ext cx="216000" cy="1548172"/>
            <a:chOff x="3671900" y="3104964"/>
            <a:chExt cx="216000" cy="1548172"/>
          </a:xfrm>
        </p:grpSpPr>
        <p:sp>
          <p:nvSpPr>
            <p:cNvPr id="380" name="Prostokąt 379"/>
            <p:cNvSpPr/>
            <p:nvPr/>
          </p:nvSpPr>
          <p:spPr bwMode="auto">
            <a:xfrm>
              <a:off x="3671900" y="4545136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81" name="Łącznik prostoliniowy 380"/>
            <p:cNvCxnSpPr/>
            <p:nvPr/>
          </p:nvCxnSpPr>
          <p:spPr bwMode="auto">
            <a:xfrm>
              <a:off x="3779912" y="3104964"/>
              <a:ext cx="0" cy="14401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2" name="Prostokąt 381"/>
            <p:cNvSpPr/>
            <p:nvPr/>
          </p:nvSpPr>
          <p:spPr bwMode="auto">
            <a:xfrm>
              <a:off x="3671900" y="4005064"/>
              <a:ext cx="216000" cy="10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74" name="Dźwignia_+++"/>
          <p:cNvGrpSpPr/>
          <p:nvPr/>
        </p:nvGrpSpPr>
        <p:grpSpPr>
          <a:xfrm>
            <a:off x="2016922" y="2852936"/>
            <a:ext cx="3312356" cy="288032"/>
            <a:chOff x="1223640" y="2852936"/>
            <a:chExt cx="3312356" cy="288032"/>
          </a:xfrm>
        </p:grpSpPr>
        <p:sp>
          <p:nvSpPr>
            <p:cNvPr id="375" name="Elipsa 374"/>
            <p:cNvSpPr>
              <a:spLocks noChangeAspect="1"/>
            </p:cNvSpPr>
            <p:nvPr/>
          </p:nvSpPr>
          <p:spPr bwMode="auto">
            <a:xfrm>
              <a:off x="1223640" y="2852936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76" name="Dźw_Nastaw"/>
            <p:cNvCxnSpPr/>
            <p:nvPr/>
          </p:nvCxnSpPr>
          <p:spPr bwMode="auto">
            <a:xfrm>
              <a:off x="1259632" y="2888940"/>
              <a:ext cx="3204000" cy="180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7" name="Elipsa 376"/>
            <p:cNvSpPr>
              <a:spLocks noChangeAspect="1"/>
            </p:cNvSpPr>
            <p:nvPr/>
          </p:nvSpPr>
          <p:spPr bwMode="auto">
            <a:xfrm>
              <a:off x="3743920" y="2960948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sp>
          <p:nvSpPr>
            <p:cNvPr id="378" name="Elipsa 377"/>
            <p:cNvSpPr>
              <a:spLocks noChangeAspect="1"/>
            </p:cNvSpPr>
            <p:nvPr/>
          </p:nvSpPr>
          <p:spPr bwMode="auto">
            <a:xfrm>
              <a:off x="4427996" y="3032968"/>
              <a:ext cx="108000" cy="108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</p:grpSp>
      <p:grpSp>
        <p:nvGrpSpPr>
          <p:cNvPr id="392" name="Drążek_+++"/>
          <p:cNvGrpSpPr/>
          <p:nvPr/>
        </p:nvGrpSpPr>
        <p:grpSpPr>
          <a:xfrm>
            <a:off x="2052914" y="1952836"/>
            <a:ext cx="0" cy="972116"/>
            <a:chOff x="1259632" y="2024924"/>
            <a:chExt cx="0" cy="972116"/>
          </a:xfrm>
        </p:grpSpPr>
        <p:cxnSp>
          <p:nvCxnSpPr>
            <p:cNvPr id="393" name="Dr_Pion"/>
            <p:cNvCxnSpPr/>
            <p:nvPr/>
          </p:nvCxnSpPr>
          <p:spPr bwMode="auto">
            <a:xfrm flipH="1">
              <a:off x="1259632" y="2024924"/>
              <a:ext cx="0" cy="50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Dr_Pion"/>
            <p:cNvCxnSpPr/>
            <p:nvPr/>
          </p:nvCxnSpPr>
          <p:spPr bwMode="auto">
            <a:xfrm flipH="1">
              <a:off x="1259632" y="2673040"/>
              <a:ext cx="0" cy="32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Sprężyna_+++"/>
          <p:cNvGrpSpPr/>
          <p:nvPr/>
        </p:nvGrpSpPr>
        <p:grpSpPr>
          <a:xfrm>
            <a:off x="1899189" y="1268756"/>
            <a:ext cx="336265" cy="612000"/>
            <a:chOff x="961831" y="1268756"/>
            <a:chExt cx="336265" cy="720084"/>
          </a:xfrm>
        </p:grpSpPr>
        <p:cxnSp>
          <p:nvCxnSpPr>
            <p:cNvPr id="18" name="Łącznik prostoliniowy 17"/>
            <p:cNvCxnSpPr/>
            <p:nvPr/>
          </p:nvCxnSpPr>
          <p:spPr bwMode="auto">
            <a:xfrm rot="600000">
              <a:off x="969413" y="1293765"/>
              <a:ext cx="288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Łącznik prostoliniowy 24"/>
            <p:cNvCxnSpPr/>
            <p:nvPr/>
          </p:nvCxnSpPr>
          <p:spPr bwMode="auto">
            <a:xfrm>
              <a:off x="971636" y="126875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Łącznik prostoliniowy 25"/>
            <p:cNvCxnSpPr/>
            <p:nvPr/>
          </p:nvCxnSpPr>
          <p:spPr bwMode="auto">
            <a:xfrm rot="-600000">
              <a:off x="961831" y="1348637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Łącznik prostoliniowy 26"/>
            <p:cNvCxnSpPr/>
            <p:nvPr/>
          </p:nvCxnSpPr>
          <p:spPr bwMode="auto">
            <a:xfrm rot="600000">
              <a:off x="961831" y="140490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Łącznik prostoliniowy 27"/>
            <p:cNvCxnSpPr/>
            <p:nvPr/>
          </p:nvCxnSpPr>
          <p:spPr bwMode="auto">
            <a:xfrm rot="-600000">
              <a:off x="974096" y="145664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Łącznik prostoliniowy 28"/>
            <p:cNvCxnSpPr/>
            <p:nvPr/>
          </p:nvCxnSpPr>
          <p:spPr bwMode="auto">
            <a:xfrm rot="600000">
              <a:off x="969140" y="151291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Łącznik prostoliniowy 29"/>
            <p:cNvCxnSpPr/>
            <p:nvPr/>
          </p:nvCxnSpPr>
          <p:spPr bwMode="auto">
            <a:xfrm rot="-600000">
              <a:off x="969140" y="158492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Łącznik prostoliniowy 30"/>
            <p:cNvCxnSpPr/>
            <p:nvPr/>
          </p:nvCxnSpPr>
          <p:spPr bwMode="auto">
            <a:xfrm rot="600000">
              <a:off x="969140" y="163666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Łącznik prostoliniowy 31"/>
            <p:cNvCxnSpPr/>
            <p:nvPr/>
          </p:nvCxnSpPr>
          <p:spPr bwMode="auto">
            <a:xfrm rot="600000">
              <a:off x="969140" y="176494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Łącznik prostoliniowy 32"/>
            <p:cNvCxnSpPr/>
            <p:nvPr/>
          </p:nvCxnSpPr>
          <p:spPr bwMode="auto">
            <a:xfrm rot="-600000">
              <a:off x="969140" y="169293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Łącznik prostoliniowy 33"/>
            <p:cNvCxnSpPr/>
            <p:nvPr/>
          </p:nvCxnSpPr>
          <p:spPr bwMode="auto">
            <a:xfrm>
              <a:off x="971600" y="198883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Łącznik prostoliniowy 34"/>
            <p:cNvCxnSpPr/>
            <p:nvPr/>
          </p:nvCxnSpPr>
          <p:spPr bwMode="auto">
            <a:xfrm rot="-600000">
              <a:off x="969140" y="181668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Łącznik prostoliniowy 36"/>
            <p:cNvCxnSpPr/>
            <p:nvPr/>
          </p:nvCxnSpPr>
          <p:spPr bwMode="auto">
            <a:xfrm rot="600000">
              <a:off x="969140" y="187295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Łącznik prostoliniowy 37"/>
            <p:cNvCxnSpPr/>
            <p:nvPr/>
          </p:nvCxnSpPr>
          <p:spPr bwMode="auto">
            <a:xfrm rot="-600000">
              <a:off x="969140" y="194496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Kule_+++"/>
          <p:cNvGrpSpPr/>
          <p:nvPr/>
        </p:nvGrpSpPr>
        <p:grpSpPr>
          <a:xfrm>
            <a:off x="1024372" y="1553545"/>
            <a:ext cx="2036787" cy="793798"/>
            <a:chOff x="2941463" y="1705945"/>
            <a:chExt cx="2036787" cy="793798"/>
          </a:xfrm>
        </p:grpSpPr>
        <p:grpSp>
          <p:nvGrpSpPr>
            <p:cNvPr id="307" name="Kula_L"/>
            <p:cNvGrpSpPr/>
            <p:nvPr/>
          </p:nvGrpSpPr>
          <p:grpSpPr>
            <a:xfrm rot="-600000">
              <a:off x="2941463" y="1705945"/>
              <a:ext cx="937502" cy="792076"/>
              <a:chOff x="359532" y="1556792"/>
              <a:chExt cx="937502" cy="792076"/>
            </a:xfrm>
          </p:grpSpPr>
          <p:sp>
            <p:nvSpPr>
              <p:cNvPr id="316" name="Elipsa 315"/>
              <p:cNvSpPr>
                <a:spLocks noChangeAspect="1"/>
              </p:cNvSpPr>
              <p:nvPr/>
            </p:nvSpPr>
            <p:spPr bwMode="auto">
              <a:xfrm>
                <a:off x="1225034" y="203143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grpSp>
            <p:nvGrpSpPr>
              <p:cNvPr id="317" name="Sworz_L"/>
              <p:cNvGrpSpPr/>
              <p:nvPr/>
            </p:nvGrpSpPr>
            <p:grpSpPr>
              <a:xfrm>
                <a:off x="791580" y="2240868"/>
                <a:ext cx="108000" cy="108000"/>
                <a:chOff x="791580" y="2240868"/>
                <a:chExt cx="108000" cy="108000"/>
              </a:xfrm>
            </p:grpSpPr>
            <p:sp>
              <p:nvSpPr>
                <p:cNvPr id="321" name="Elipsa 320"/>
                <p:cNvSpPr>
                  <a:spLocks noChangeAspect="1"/>
                </p:cNvSpPr>
                <p:nvPr/>
              </p:nvSpPr>
              <p:spPr bwMode="auto">
                <a:xfrm>
                  <a:off x="791580" y="224086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322" name="Elipsa 321"/>
                <p:cNvSpPr>
                  <a:spLocks noChangeAspect="1"/>
                </p:cNvSpPr>
                <p:nvPr/>
              </p:nvSpPr>
              <p:spPr bwMode="auto">
                <a:xfrm>
                  <a:off x="827576" y="2276872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  <p:cxnSp>
            <p:nvCxnSpPr>
              <p:cNvPr id="318" name="Łącznik prostoliniowy 317"/>
              <p:cNvCxnSpPr>
                <a:stCxn id="321" idx="6"/>
                <a:endCxn id="316" idx="3"/>
              </p:cNvCxnSpPr>
              <p:nvPr/>
            </p:nvCxnSpPr>
            <p:spPr bwMode="auto">
              <a:xfrm rot="600000" flipV="1">
                <a:off x="919668" y="2065256"/>
                <a:ext cx="295821" cy="25725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Łącznik prostoliniowy 318"/>
              <p:cNvCxnSpPr>
                <a:endCxn id="321" idx="1"/>
              </p:cNvCxnSpPr>
              <p:nvPr/>
            </p:nvCxnSpPr>
            <p:spPr bwMode="auto">
              <a:xfrm>
                <a:off x="503548" y="1700808"/>
                <a:ext cx="303848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0" name="Elipsa 319"/>
              <p:cNvSpPr>
                <a:spLocks noChangeAspect="1"/>
              </p:cNvSpPr>
              <p:nvPr/>
            </p:nvSpPr>
            <p:spPr bwMode="auto">
              <a:xfrm>
                <a:off x="359532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  <p:grpSp>
          <p:nvGrpSpPr>
            <p:cNvPr id="308" name="Kula_P"/>
            <p:cNvGrpSpPr/>
            <p:nvPr/>
          </p:nvGrpSpPr>
          <p:grpSpPr>
            <a:xfrm rot="600000">
              <a:off x="4060588" y="1707667"/>
              <a:ext cx="917662" cy="792076"/>
              <a:chOff x="1314078" y="1556792"/>
              <a:chExt cx="917662" cy="792076"/>
            </a:xfrm>
          </p:grpSpPr>
          <p:sp>
            <p:nvSpPr>
              <p:cNvPr id="309" name="Elipsa 308"/>
              <p:cNvSpPr>
                <a:spLocks noChangeAspect="1"/>
              </p:cNvSpPr>
              <p:nvPr/>
            </p:nvSpPr>
            <p:spPr bwMode="auto">
              <a:xfrm>
                <a:off x="1314078" y="202794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  <p:cxnSp>
            <p:nvCxnSpPr>
              <p:cNvPr id="310" name="Łącznik prostoliniowy 309"/>
              <p:cNvCxnSpPr>
                <a:stCxn id="309" idx="5"/>
                <a:endCxn id="314" idx="2"/>
              </p:cNvCxnSpPr>
              <p:nvPr/>
            </p:nvCxnSpPr>
            <p:spPr bwMode="auto">
              <a:xfrm rot="21000000">
                <a:off x="1395776" y="2063509"/>
                <a:ext cx="275662" cy="25724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11" name="Sworz_P"/>
              <p:cNvGrpSpPr/>
              <p:nvPr/>
            </p:nvGrpSpPr>
            <p:grpSpPr>
              <a:xfrm>
                <a:off x="1691680" y="2240868"/>
                <a:ext cx="108000" cy="108000"/>
                <a:chOff x="1691680" y="2240868"/>
                <a:chExt cx="108000" cy="108000"/>
              </a:xfrm>
            </p:grpSpPr>
            <p:sp>
              <p:nvSpPr>
                <p:cNvPr id="314" name="Elipsa 313"/>
                <p:cNvSpPr>
                  <a:spLocks noChangeAspect="1"/>
                </p:cNvSpPr>
                <p:nvPr/>
              </p:nvSpPr>
              <p:spPr bwMode="auto">
                <a:xfrm>
                  <a:off x="1691680" y="2240868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  <p:sp>
              <p:nvSpPr>
                <p:cNvPr id="315" name="Elipsa 314"/>
                <p:cNvSpPr>
                  <a:spLocks noChangeAspect="1"/>
                </p:cNvSpPr>
                <p:nvPr/>
              </p:nvSpPr>
              <p:spPr bwMode="auto">
                <a:xfrm>
                  <a:off x="1727715" y="227685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-18"/>
                  </a:endParaRPr>
                </a:p>
              </p:txBody>
            </p:sp>
          </p:grpSp>
          <p:cxnSp>
            <p:nvCxnSpPr>
              <p:cNvPr id="312" name="Łącznik prostoliniowy 311"/>
              <p:cNvCxnSpPr>
                <a:endCxn id="314" idx="7"/>
              </p:cNvCxnSpPr>
              <p:nvPr/>
            </p:nvCxnSpPr>
            <p:spPr bwMode="auto">
              <a:xfrm flipH="1">
                <a:off x="1783864" y="1700808"/>
                <a:ext cx="303860" cy="555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3" name="Elipsa 312"/>
              <p:cNvSpPr>
                <a:spLocks noChangeAspect="1"/>
              </p:cNvSpPr>
              <p:nvPr/>
            </p:nvSpPr>
            <p:spPr bwMode="auto">
              <a:xfrm>
                <a:off x="1943740" y="1556792"/>
                <a:ext cx="288000" cy="288000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-18"/>
                </a:endParaRPr>
              </a:p>
            </p:txBody>
          </p:sp>
        </p:grpSp>
      </p:grpSp>
      <p:grpSp>
        <p:nvGrpSpPr>
          <p:cNvPr id="367" name="Wałek_wiruj_+++"/>
          <p:cNvGrpSpPr/>
          <p:nvPr/>
        </p:nvGrpSpPr>
        <p:grpSpPr>
          <a:xfrm>
            <a:off x="1728950" y="620836"/>
            <a:ext cx="648000" cy="1350072"/>
            <a:chOff x="935596" y="692844"/>
            <a:chExt cx="648000" cy="1350072"/>
          </a:xfrm>
        </p:grpSpPr>
        <p:sp>
          <p:nvSpPr>
            <p:cNvPr id="368" name="Pierść_Spręż"/>
            <p:cNvSpPr/>
            <p:nvPr/>
          </p:nvSpPr>
          <p:spPr bwMode="auto">
            <a:xfrm>
              <a:off x="935596" y="1988916"/>
              <a:ext cx="648000" cy="54000"/>
            </a:xfrm>
            <a:prstGeom prst="rect">
              <a:avLst/>
            </a:prstGeom>
            <a:solidFill>
              <a:schemeClr val="tx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-18"/>
              </a:endParaRPr>
            </a:p>
          </p:txBody>
        </p:sp>
        <p:cxnSp>
          <p:nvCxnSpPr>
            <p:cNvPr id="369" name="Łącznik prostoliniowy 368"/>
            <p:cNvCxnSpPr/>
            <p:nvPr/>
          </p:nvCxnSpPr>
          <p:spPr bwMode="auto">
            <a:xfrm>
              <a:off x="1043608" y="1979311"/>
              <a:ext cx="432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Łącznik prostoliniowy 369"/>
            <p:cNvCxnSpPr/>
            <p:nvPr/>
          </p:nvCxnSpPr>
          <p:spPr bwMode="auto">
            <a:xfrm>
              <a:off x="1259632" y="692844"/>
              <a:ext cx="0" cy="1332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7" name="Sprężyna_---"/>
          <p:cNvGrpSpPr/>
          <p:nvPr/>
        </p:nvGrpSpPr>
        <p:grpSpPr>
          <a:xfrm>
            <a:off x="1896669" y="1268852"/>
            <a:ext cx="336265" cy="828000"/>
            <a:chOff x="961831" y="1268756"/>
            <a:chExt cx="336265" cy="720084"/>
          </a:xfrm>
        </p:grpSpPr>
        <p:cxnSp>
          <p:nvCxnSpPr>
            <p:cNvPr id="328" name="Łącznik prostoliniowy 327"/>
            <p:cNvCxnSpPr/>
            <p:nvPr/>
          </p:nvCxnSpPr>
          <p:spPr bwMode="auto">
            <a:xfrm rot="600000">
              <a:off x="969413" y="1293765"/>
              <a:ext cx="288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Łącznik prostoliniowy 328"/>
            <p:cNvCxnSpPr/>
            <p:nvPr/>
          </p:nvCxnSpPr>
          <p:spPr bwMode="auto">
            <a:xfrm>
              <a:off x="971636" y="126875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Łącznik prostoliniowy 329"/>
            <p:cNvCxnSpPr/>
            <p:nvPr/>
          </p:nvCxnSpPr>
          <p:spPr bwMode="auto">
            <a:xfrm rot="-600000">
              <a:off x="961831" y="1348637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Łącznik prostoliniowy 330"/>
            <p:cNvCxnSpPr/>
            <p:nvPr/>
          </p:nvCxnSpPr>
          <p:spPr bwMode="auto">
            <a:xfrm rot="600000">
              <a:off x="961831" y="140490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Łącznik prostoliniowy 331"/>
            <p:cNvCxnSpPr/>
            <p:nvPr/>
          </p:nvCxnSpPr>
          <p:spPr bwMode="auto">
            <a:xfrm rot="-600000">
              <a:off x="974096" y="145664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Łącznik prostoliniowy 332"/>
            <p:cNvCxnSpPr/>
            <p:nvPr/>
          </p:nvCxnSpPr>
          <p:spPr bwMode="auto">
            <a:xfrm rot="600000">
              <a:off x="969140" y="151291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Łącznik prostoliniowy 333"/>
            <p:cNvCxnSpPr/>
            <p:nvPr/>
          </p:nvCxnSpPr>
          <p:spPr bwMode="auto">
            <a:xfrm rot="-600000">
              <a:off x="969140" y="158492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Łącznik prostoliniowy 334"/>
            <p:cNvCxnSpPr/>
            <p:nvPr/>
          </p:nvCxnSpPr>
          <p:spPr bwMode="auto">
            <a:xfrm rot="600000">
              <a:off x="969140" y="163666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Łącznik prostoliniowy 335"/>
            <p:cNvCxnSpPr/>
            <p:nvPr/>
          </p:nvCxnSpPr>
          <p:spPr bwMode="auto">
            <a:xfrm rot="600000">
              <a:off x="969140" y="176494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Łącznik prostoliniowy 336"/>
            <p:cNvCxnSpPr/>
            <p:nvPr/>
          </p:nvCxnSpPr>
          <p:spPr bwMode="auto">
            <a:xfrm rot="-600000">
              <a:off x="969140" y="169293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Łącznik prostoliniowy 337"/>
            <p:cNvCxnSpPr/>
            <p:nvPr/>
          </p:nvCxnSpPr>
          <p:spPr bwMode="auto">
            <a:xfrm>
              <a:off x="971600" y="1988836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Łącznik prostoliniowy 338"/>
            <p:cNvCxnSpPr/>
            <p:nvPr/>
          </p:nvCxnSpPr>
          <p:spPr bwMode="auto">
            <a:xfrm rot="-600000">
              <a:off x="969140" y="1816689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Łącznik prostoliniowy 339"/>
            <p:cNvCxnSpPr/>
            <p:nvPr/>
          </p:nvCxnSpPr>
          <p:spPr bwMode="auto">
            <a:xfrm rot="600000">
              <a:off x="969140" y="1872955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Łącznik prostoliniowy 340"/>
            <p:cNvCxnSpPr/>
            <p:nvPr/>
          </p:nvCxnSpPr>
          <p:spPr bwMode="auto">
            <a:xfrm rot="-600000">
              <a:off x="969140" y="1944963"/>
              <a:ext cx="324000" cy="4"/>
            </a:xfrm>
            <a:prstGeom prst="line">
              <a:avLst/>
            </a:prstGeom>
            <a:solidFill>
              <a:schemeClr val="accent1"/>
            </a:solidFill>
            <a:ln w="317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enerator"/>
          <p:cNvGrpSpPr/>
          <p:nvPr/>
        </p:nvGrpSpPr>
        <p:grpSpPr>
          <a:xfrm>
            <a:off x="2428528" y="4113076"/>
            <a:ext cx="6264696" cy="1839155"/>
            <a:chOff x="2123728" y="4113076"/>
            <a:chExt cx="6264696" cy="1839155"/>
          </a:xfrm>
        </p:grpSpPr>
        <p:cxnSp>
          <p:nvCxnSpPr>
            <p:cNvPr id="11" name="Łącznik prostoliniowy 10"/>
            <p:cNvCxnSpPr>
              <a:cxnSpLocks/>
            </p:cNvCxnSpPr>
            <p:nvPr/>
          </p:nvCxnSpPr>
          <p:spPr bwMode="auto">
            <a:xfrm flipH="1">
              <a:off x="7920372" y="4113076"/>
              <a:ext cx="0" cy="118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4" name="Łącznik prostoliniowy 403"/>
            <p:cNvCxnSpPr>
              <a:cxnSpLocks/>
            </p:cNvCxnSpPr>
            <p:nvPr/>
          </p:nvCxnSpPr>
          <p:spPr bwMode="auto">
            <a:xfrm flipH="1">
              <a:off x="8064388" y="4113076"/>
              <a:ext cx="0" cy="118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5" name="Łącznik prostoliniowy 404"/>
            <p:cNvCxnSpPr>
              <a:cxnSpLocks/>
            </p:cNvCxnSpPr>
            <p:nvPr/>
          </p:nvCxnSpPr>
          <p:spPr bwMode="auto">
            <a:xfrm flipH="1">
              <a:off x="8208404" y="4113076"/>
              <a:ext cx="0" cy="118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6" name="Łącznik prostoliniowy 405"/>
            <p:cNvCxnSpPr/>
            <p:nvPr/>
          </p:nvCxnSpPr>
          <p:spPr bwMode="auto">
            <a:xfrm rot="10800000" flipV="1">
              <a:off x="7920372" y="4329100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407" name="Łącznik prostoliniowy 406"/>
            <p:cNvCxnSpPr/>
            <p:nvPr/>
          </p:nvCxnSpPr>
          <p:spPr bwMode="auto">
            <a:xfrm rot="10800000" flipV="1">
              <a:off x="8064388" y="4329100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cxnSp>
          <p:nvCxnSpPr>
            <p:cNvPr id="408" name="Łącznik prostoliniowy 407"/>
            <p:cNvCxnSpPr/>
            <p:nvPr/>
          </p:nvCxnSpPr>
          <p:spPr bwMode="auto">
            <a:xfrm rot="10800000" flipV="1">
              <a:off x="8208404" y="4329100"/>
              <a:ext cx="0" cy="25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sm" len="med"/>
            </a:ln>
            <a:effectLst/>
          </p:spPr>
        </p:cxnSp>
        <p:pic>
          <p:nvPicPr>
            <p:cNvPr id="1026" name="Picture 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130" y="4756748"/>
              <a:ext cx="2398294" cy="119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" name="Tekst_Pc"/>
            <p:cNvSpPr>
              <a:spLocks noChangeArrowheads="1"/>
            </p:cNvSpPr>
            <p:nvPr/>
          </p:nvSpPr>
          <p:spPr bwMode="auto">
            <a:xfrm>
              <a:off x="2123728" y="5445224"/>
              <a:ext cx="2789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909638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9096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marL="0" indent="0">
                <a:buClr>
                  <a:srgbClr val="0070C0"/>
                </a:buClr>
                <a:buNone/>
              </a:pPr>
              <a:r>
                <a:rPr kumimoji="0" lang="pl-PL" altLang="pl-PL" sz="2000" b="1" i="1" dirty="0" err="1" smtClean="0">
                  <a:solidFill>
                    <a:srgbClr val="002060"/>
                  </a:solidFill>
                  <a:latin typeface="Times New Roman" pitchFamily="18" charset="0"/>
                </a:rPr>
                <a:t>P</a:t>
              </a:r>
              <a:r>
                <a:rPr kumimoji="0" lang="pl-PL" altLang="pl-PL" sz="3200" b="1" i="1" baseline="-25000" dirty="0" err="1" smtClean="0">
                  <a:solidFill>
                    <a:srgbClr val="002060"/>
                  </a:solidFill>
                  <a:latin typeface="Times New Roman" pitchFamily="18" charset="0"/>
                </a:rPr>
                <a:t>c</a:t>
              </a:r>
              <a:endParaRPr kumimoji="0" lang="pl-PL" altLang="pl-PL" sz="1800" b="1" i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Tytuł"/>
          <p:cNvSpPr txBox="1">
            <a:spLocks noChangeArrowheads="1"/>
          </p:cNvSpPr>
          <p:nvPr/>
        </p:nvSpPr>
        <p:spPr bwMode="auto">
          <a:xfrm>
            <a:off x="2998882" y="341446"/>
            <a:ext cx="37558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Zasada działania regulatora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obrotów turbiny</a:t>
            </a:r>
          </a:p>
        </p:txBody>
      </p:sp>
      <p:grpSp>
        <p:nvGrpSpPr>
          <p:cNvPr id="451" name="G1(s)"/>
          <p:cNvGrpSpPr/>
          <p:nvPr/>
        </p:nvGrpSpPr>
        <p:grpSpPr>
          <a:xfrm>
            <a:off x="6101136" y="3509888"/>
            <a:ext cx="1800000" cy="1287264"/>
            <a:chOff x="2304000" y="2060848"/>
            <a:chExt cx="1800000" cy="1287264"/>
          </a:xfrm>
        </p:grpSpPr>
        <p:graphicFrame>
          <p:nvGraphicFramePr>
            <p:cNvPr id="452" name="Wykres 4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7934260"/>
                </p:ext>
              </p:extLst>
            </p:nvPr>
          </p:nvGraphicFramePr>
          <p:xfrm>
            <a:off x="2304000" y="2088112"/>
            <a:ext cx="1800000" cy="12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53" name="Osie_G1(s)"/>
            <p:cNvGrpSpPr/>
            <p:nvPr/>
          </p:nvGrpSpPr>
          <p:grpSpPr>
            <a:xfrm>
              <a:off x="2447668" y="2060848"/>
              <a:ext cx="1656280" cy="1116012"/>
              <a:chOff x="2195464" y="3371851"/>
              <a:chExt cx="1656280" cy="1116012"/>
            </a:xfrm>
          </p:grpSpPr>
          <p:cxnSp>
            <p:nvCxnSpPr>
              <p:cNvPr id="454" name="Łącznik prostoliniowy 453"/>
              <p:cNvCxnSpPr/>
              <p:nvPr/>
            </p:nvCxnSpPr>
            <p:spPr bwMode="auto">
              <a:xfrm flipV="1">
                <a:off x="2195744" y="4482168"/>
                <a:ext cx="165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55" name="Łącznik prostoliniowy 454"/>
              <p:cNvCxnSpPr/>
              <p:nvPr/>
            </p:nvCxnSpPr>
            <p:spPr bwMode="auto">
              <a:xfrm>
                <a:off x="2195464" y="3479863"/>
                <a:ext cx="0" cy="100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456" name="Text Box 86"/>
              <p:cNvSpPr txBox="1">
                <a:spLocks noChangeArrowheads="1"/>
              </p:cNvSpPr>
              <p:nvPr/>
            </p:nvSpPr>
            <p:spPr bwMode="auto">
              <a:xfrm>
                <a:off x="2261670" y="3371851"/>
                <a:ext cx="12503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 smtClean="0">
                    <a:cs typeface="Times New Roman" panose="02020603050405020304" pitchFamily="18" charset="0"/>
                  </a:rPr>
                  <a:t>P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57" name="Text Box 86"/>
              <p:cNvSpPr txBox="1">
                <a:spLocks noChangeArrowheads="1"/>
              </p:cNvSpPr>
              <p:nvPr/>
            </p:nvSpPr>
            <p:spPr bwMode="auto">
              <a:xfrm>
                <a:off x="3779640" y="4199943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>
                    <a:cs typeface="Times New Roman" panose="02020603050405020304" pitchFamily="18" charset="0"/>
                  </a:rPr>
                  <a:t>t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58" name="Text Box 86"/>
              <p:cNvSpPr txBox="1">
                <a:spLocks noChangeArrowheads="1"/>
              </p:cNvSpPr>
              <p:nvPr/>
            </p:nvSpPr>
            <p:spPr bwMode="auto">
              <a:xfrm>
                <a:off x="2949278" y="3479863"/>
                <a:ext cx="4344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 smtClean="0">
                    <a:cs typeface="Times New Roman" panose="02020603050405020304" pitchFamily="18" charset="0"/>
                  </a:rPr>
                  <a:t>G</a:t>
                </a:r>
                <a:r>
                  <a:rPr lang="pl-PL" altLang="pl-PL" sz="1600" b="1" i="1" baseline="-25000" smtClean="0">
                    <a:cs typeface="Times New Roman" panose="02020603050405020304" pitchFamily="18" charset="0"/>
                  </a:rPr>
                  <a:t>1</a:t>
                </a:r>
                <a:r>
                  <a:rPr lang="pl-PL" altLang="pl-PL" sz="1600" b="1" i="1" smtClean="0">
                    <a:cs typeface="Times New Roman" panose="02020603050405020304" pitchFamily="18" charset="0"/>
                  </a:rPr>
                  <a:t>(s)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7" name="G2(s)"/>
          <p:cNvGrpSpPr/>
          <p:nvPr/>
        </p:nvGrpSpPr>
        <p:grpSpPr>
          <a:xfrm>
            <a:off x="6100936" y="3320988"/>
            <a:ext cx="1817948" cy="1440000"/>
            <a:chOff x="2286000" y="2057400"/>
            <a:chExt cx="1817948" cy="1440000"/>
          </a:xfrm>
        </p:grpSpPr>
        <p:graphicFrame>
          <p:nvGraphicFramePr>
            <p:cNvPr id="468" name="Wykres 46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1576609"/>
                </p:ext>
              </p:extLst>
            </p:nvPr>
          </p:nvGraphicFramePr>
          <p:xfrm>
            <a:off x="2286000" y="2057400"/>
            <a:ext cx="1800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69" name="Grupa 468"/>
            <p:cNvGrpSpPr/>
            <p:nvPr/>
          </p:nvGrpSpPr>
          <p:grpSpPr>
            <a:xfrm>
              <a:off x="2447668" y="2276872"/>
              <a:ext cx="1656280" cy="1080096"/>
              <a:chOff x="5831872" y="1772816"/>
              <a:chExt cx="1656280" cy="1080096"/>
            </a:xfrm>
          </p:grpSpPr>
          <p:cxnSp>
            <p:nvCxnSpPr>
              <p:cNvPr id="470" name="Łącznik prostoliniowy 469"/>
              <p:cNvCxnSpPr/>
              <p:nvPr/>
            </p:nvCxnSpPr>
            <p:spPr bwMode="auto">
              <a:xfrm flipV="1">
                <a:off x="5832152" y="2852912"/>
                <a:ext cx="165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71" name="Łącznik prostoliniowy 470"/>
              <p:cNvCxnSpPr/>
              <p:nvPr/>
            </p:nvCxnSpPr>
            <p:spPr bwMode="auto">
              <a:xfrm>
                <a:off x="5831872" y="1880828"/>
                <a:ext cx="0" cy="97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472" name="Text Box 86"/>
              <p:cNvSpPr txBox="1">
                <a:spLocks noChangeArrowheads="1"/>
              </p:cNvSpPr>
              <p:nvPr/>
            </p:nvSpPr>
            <p:spPr bwMode="auto">
              <a:xfrm>
                <a:off x="7380044" y="2567263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>
                    <a:cs typeface="Times New Roman" panose="02020603050405020304" pitchFamily="18" charset="0"/>
                  </a:rPr>
                  <a:t>t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Text Box 86"/>
              <p:cNvSpPr txBox="1">
                <a:spLocks noChangeArrowheads="1"/>
              </p:cNvSpPr>
              <p:nvPr/>
            </p:nvSpPr>
            <p:spPr bwMode="auto">
              <a:xfrm>
                <a:off x="5903880" y="1772816"/>
                <a:ext cx="12503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>
                    <a:cs typeface="Times New Roman" panose="02020603050405020304" pitchFamily="18" charset="0"/>
                  </a:rPr>
                  <a:t>P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Text Box 86"/>
              <p:cNvSpPr txBox="1">
                <a:spLocks noChangeArrowheads="1"/>
              </p:cNvSpPr>
              <p:nvPr/>
            </p:nvSpPr>
            <p:spPr bwMode="auto">
              <a:xfrm>
                <a:off x="6570304" y="1841376"/>
                <a:ext cx="4344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 smtClean="0">
                    <a:cs typeface="Times New Roman" panose="02020603050405020304" pitchFamily="18" charset="0"/>
                  </a:rPr>
                  <a:t>G</a:t>
                </a:r>
                <a:r>
                  <a:rPr lang="pl-PL" altLang="pl-PL" sz="1600" b="1" i="1" baseline="-25000" smtClean="0">
                    <a:cs typeface="Times New Roman" panose="02020603050405020304" pitchFamily="18" charset="0"/>
                  </a:rPr>
                  <a:t>2</a:t>
                </a:r>
                <a:r>
                  <a:rPr lang="pl-PL" altLang="pl-PL" sz="1600" b="1" i="1" smtClean="0">
                    <a:cs typeface="Times New Roman" panose="02020603050405020304" pitchFamily="18" charset="0"/>
                  </a:rPr>
                  <a:t>(s)</a:t>
                </a:r>
                <a:endParaRPr lang="pl-PL" altLang="pl-PL" sz="1600" i="1" dirty="0"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9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63" grpId="0" animBg="1"/>
      <p:bldP spid="409" grpId="0"/>
      <p:bldP spid="409" grpId="1"/>
      <p:bldP spid="440" grpId="0"/>
    </p:bld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2369</Words>
  <Application>Microsoft Office PowerPoint</Application>
  <PresentationFormat>Pokaz na ekranie (4:3)</PresentationFormat>
  <Paragraphs>598</Paragraphs>
  <Slides>43</Slides>
  <Notes>18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6" baseType="lpstr">
      <vt:lpstr>Karwia2006</vt:lpstr>
      <vt:lpstr>2_Projekt domyślny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252</cp:revision>
  <dcterms:created xsi:type="dcterms:W3CDTF">2004-09-15T07:26:02Z</dcterms:created>
  <dcterms:modified xsi:type="dcterms:W3CDTF">2021-11-25T16:51:43Z</dcterms:modified>
</cp:coreProperties>
</file>