
<file path=[Content_Types].xml><?xml version="1.0" encoding="utf-8"?>
<Types xmlns="http://schemas.openxmlformats.org/package/2006/content-types">
  <Default Extension="png" ContentType="image/png"/>
  <Default Extension="mpg" ContentType="vide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4" r:id="rId1"/>
    <p:sldMasterId id="2147483776" r:id="rId2"/>
  </p:sldMasterIdLst>
  <p:notesMasterIdLst>
    <p:notesMasterId r:id="rId33"/>
  </p:notesMasterIdLst>
  <p:handoutMasterIdLst>
    <p:handoutMasterId r:id="rId34"/>
  </p:handoutMasterIdLst>
  <p:sldIdLst>
    <p:sldId id="303" r:id="rId3"/>
    <p:sldId id="318" r:id="rId4"/>
    <p:sldId id="346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40" r:id="rId24"/>
    <p:sldId id="341" r:id="rId25"/>
    <p:sldId id="338" r:id="rId26"/>
    <p:sldId id="339" r:id="rId27"/>
    <p:sldId id="342" r:id="rId28"/>
    <p:sldId id="343" r:id="rId29"/>
    <p:sldId id="344" r:id="rId30"/>
    <p:sldId id="345" r:id="rId31"/>
    <p:sldId id="317" r:id="rId32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64pcppVsWMfbWK2QH9uSOA==" hashData="VMNQBbLPHPimQjGwDXVOkXMeb4E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979"/>
    <a:srgbClr val="FF6021"/>
    <a:srgbClr val="FFEB99"/>
    <a:srgbClr val="0000FF"/>
    <a:srgbClr val="000099"/>
    <a:srgbClr val="FF0000"/>
    <a:srgbClr val="006600"/>
    <a:srgbClr val="003300"/>
    <a:srgbClr val="0033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4595" autoAdjust="0"/>
  </p:normalViewPr>
  <p:slideViewPr>
    <p:cSldViewPr snapToGrid="0">
      <p:cViewPr>
        <p:scale>
          <a:sx n="90" d="100"/>
          <a:sy n="90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266E2E-AE1B-4BA8-A94D-603BB0E4AB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8363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897163-9F3C-4C57-A7C3-19FCB5AD9F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954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mtClean="0"/>
              <a:t>Strona tytułowa</a:t>
            </a:r>
          </a:p>
        </p:txBody>
      </p:sp>
      <p:sp>
        <p:nvSpPr>
          <p:cNvPr id="614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74BA0D-96CD-4515-9FC7-FAA59BB1A948}" type="slidenum">
              <a:rPr lang="pl-PL" altLang="pl-PL" sz="1200" smtClean="0"/>
              <a:pPr/>
              <a:t>1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1FFDF-8B86-4AF7-8AEB-19E355C761AB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1957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1FFDF-8B86-4AF7-8AEB-19E355C761AB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1957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1FFDF-8B86-4AF7-8AEB-19E355C761AB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338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1FFDF-8B86-4AF7-8AEB-19E355C761AB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1957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1FFDF-8B86-4AF7-8AEB-19E355C761AB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1957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1FFDF-8B86-4AF7-8AEB-19E355C761AB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1957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http://www.mawos.com.pl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1FFDF-8B86-4AF7-8AEB-19E355C761AB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04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1FFDF-8B86-4AF7-8AEB-19E355C761AB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04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1FFDF-8B86-4AF7-8AEB-19E355C761AB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04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1FFDF-8B86-4AF7-8AEB-19E355C761AB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718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1FFDF-8B86-4AF7-8AEB-19E355C761AB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718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ATR_100MW_220kV, </a:t>
            </a:r>
            <a:r>
              <a:rPr lang="pl-PL" dirty="0" err="1" smtClean="0"/>
              <a:t>Przeł_Zaczepów</a:t>
            </a:r>
            <a:r>
              <a:rPr lang="pl-PL" dirty="0" smtClean="0"/>
              <a:t>  http://www.sgb-smit.pl/montaz-czesci-aktywnej-transformatora-mocy/</a:t>
            </a:r>
          </a:p>
          <a:p>
            <a:r>
              <a:rPr lang="pl-PL" dirty="0" smtClean="0"/>
              <a:t>Uzwojenie ELECTRA  http://www.transformatory.com/galerie/olej/olej10.jpg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1FFDF-8B86-4AF7-8AEB-19E355C761AB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7777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1FFDF-8B86-4AF7-8AEB-19E355C761AB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1957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1FFDF-8B86-4AF7-8AEB-19E355C761AB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195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lo_wymiar_pp_zaokraglon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8316912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73800"/>
            <a:ext cx="7905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35013" y="5032375"/>
            <a:ext cx="527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sz="1800">
              <a:latin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3595880" y="6308725"/>
            <a:ext cx="28968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00" i="1" smtClean="0">
                <a:solidFill>
                  <a:schemeClr val="bg1"/>
                </a:solidFill>
                <a:latin typeface="Calibri" pitchFamily="34" charset="0"/>
              </a:rPr>
              <a:t>http://www.plans.com.pl</a:t>
            </a:r>
            <a:endParaRPr lang="pl-PL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16013" y="1548674"/>
            <a:ext cx="7772400" cy="1869769"/>
          </a:xfrm>
        </p:spPr>
        <p:txBody>
          <a:bodyPr anchor="b"/>
          <a:lstStyle>
            <a:lvl1pPr>
              <a:defRPr lang="pl-PL" sz="3600" i="0" u="none" dirty="0"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3803956"/>
            <a:ext cx="6400800" cy="1443294"/>
          </a:xfrm>
        </p:spPr>
        <p:txBody>
          <a:bodyPr/>
          <a:lstStyle>
            <a:lvl1pPr marL="0" indent="0" algn="ctr">
              <a:buFontTx/>
              <a:buNone/>
              <a:defRPr sz="2400" i="1">
                <a:latin typeface="Calibri" pitchFamily="34" charset="0"/>
              </a:defRPr>
            </a:lvl1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641925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15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21500" y="260350"/>
            <a:ext cx="1909763" cy="58658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87450" y="260350"/>
            <a:ext cx="5581650" cy="58658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068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40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288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6884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90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902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543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229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2785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38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13893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966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89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0285" y="4406900"/>
            <a:ext cx="7772400" cy="1362075"/>
          </a:xfrm>
        </p:spPr>
        <p:txBody>
          <a:bodyPr anchor="t"/>
          <a:lstStyle>
            <a:lvl1pPr algn="l">
              <a:defRPr sz="3600" b="1" cap="none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en-GB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30285" y="2906713"/>
            <a:ext cx="77724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3373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87450" y="1196975"/>
            <a:ext cx="3744913" cy="49291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84763" y="1196975"/>
            <a:ext cx="3746500" cy="49291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79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90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1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135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3118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910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00"/>
            </a:gs>
            <a:gs pos="100000">
              <a:srgbClr val="008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lo_wymiar_pp_zaokraglon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8316912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90488"/>
            <a:ext cx="7643813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196975"/>
            <a:ext cx="7643813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</a:p>
        </p:txBody>
      </p:sp>
      <p:pic>
        <p:nvPicPr>
          <p:cNvPr id="1029" name="Picture 5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73800"/>
            <a:ext cx="7905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735013" y="5032375"/>
            <a:ext cx="527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sz="1800">
              <a:latin typeface="Arial" charset="0"/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83031" y="3244241"/>
            <a:ext cx="400110" cy="280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marL="0" indent="0" algn="ctr" eaLnBrk="1" hangingPunct="1">
              <a:tabLst>
                <a:tab pos="5745163" algn="l"/>
              </a:tabLst>
              <a:defRPr/>
            </a:pPr>
            <a:r>
              <a:rPr lang="pl-PL" sz="1400" b="1" i="1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Times New Roman" pitchFamily="18" charset="0"/>
              </a:rPr>
              <a:t>Z.Zdun,  K</a:t>
            </a:r>
            <a:r>
              <a:rPr lang="pl-PL" sz="1400" b="1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Times New Roman" pitchFamily="18" charset="0"/>
              </a:rPr>
              <a:t>. Księżyk</a:t>
            </a:r>
            <a:r>
              <a:rPr lang="pl-PL" sz="1400" b="1" i="1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Times New Roman" pitchFamily="18" charset="0"/>
              </a:rPr>
              <a:t>,  T</a:t>
            </a:r>
            <a:r>
              <a:rPr lang="pl-PL" sz="1400" b="1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Times New Roman" pitchFamily="18" charset="0"/>
              </a:rPr>
              <a:t>. Zdun</a:t>
            </a:r>
            <a:endParaRPr lang="pl-PL" sz="1400" b="1" i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7683336" y="6400800"/>
            <a:ext cx="1262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000" tIns="0" rIns="72000" bIns="0">
            <a:spAutoFit/>
          </a:bodyPr>
          <a:lstStyle/>
          <a:p>
            <a:pPr marL="0" indent="0" algn="r" eaLnBrk="1" hangingPunct="1">
              <a:tabLst>
                <a:tab pos="5745163" algn="l"/>
              </a:tabLst>
              <a:defRPr/>
            </a:pPr>
            <a:fld id="{34202E44-C938-40AA-B568-A228CA52DE24}" type="slidenum">
              <a:rPr lang="pl-PL" sz="1600" b="1" i="1" kern="120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+mn-cs"/>
              </a:rPr>
              <a:pPr marL="0" indent="0" algn="r" eaLnBrk="1" hangingPunct="1">
                <a:tabLst>
                  <a:tab pos="5745163" algn="l"/>
                </a:tabLst>
                <a:defRPr/>
              </a:pPr>
              <a:t>‹#›</a:t>
            </a:fld>
            <a:r>
              <a:rPr lang="pl-PL" sz="1600" b="1" i="1" kern="120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+mn-cs"/>
              </a:rPr>
              <a:t>/30</a:t>
            </a:r>
            <a:endParaRPr lang="pl-PL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4018722" y="6396542"/>
            <a:ext cx="16576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indent="0" algn="ctr" eaLnBrk="1" hangingPunct="1">
              <a:tabLst>
                <a:tab pos="5745163" algn="l"/>
              </a:tabLst>
              <a:defRPr/>
            </a:pPr>
            <a:r>
              <a:rPr lang="pl-PL" sz="1600" b="1" i="1" kern="120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+mn-cs"/>
              </a:rPr>
              <a:t>Regulacja</a:t>
            </a:r>
            <a:r>
              <a:rPr lang="pl-PL" sz="1600" b="1" i="1" kern="1200" baseline="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+mn-cs"/>
              </a:rPr>
              <a:t> napięcia</a:t>
            </a:r>
            <a:endParaRPr lang="pl-PL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68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2268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2268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2268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2268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00"/>
            </a:gs>
            <a:gs pos="100000">
              <a:srgbClr val="008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lo_wymiar_pp_zaokraglon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8316912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73800"/>
            <a:ext cx="7905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735013" y="5032375"/>
            <a:ext cx="527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sz="1800">
              <a:latin typeface="Arial" charset="0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592263" y="6308725"/>
            <a:ext cx="6904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00" i="1">
                <a:solidFill>
                  <a:schemeClr val="bg1"/>
                </a:solidFill>
                <a:latin typeface="Arial" charset="0"/>
              </a:rPr>
              <a:t>Warsztaty użytkowników programu PLANS – Kościelisko’10</a:t>
            </a:r>
          </a:p>
        </p:txBody>
      </p:sp>
      <p:pic>
        <p:nvPicPr>
          <p:cNvPr id="2054" name="Picture 6" descr="tl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200" y="-6324600"/>
            <a:ext cx="146526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1850" y="4286250"/>
            <a:ext cx="38036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pl-PL" sz="2400" i="1" kern="0">
                <a:latin typeface="Calibri" pitchFamily="34" charset="0"/>
              </a:rPr>
              <a:t>dr inż. Zbigniew Zdun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pl-PL" sz="2400" b="1"/>
              <a:t>† </a:t>
            </a:r>
            <a:r>
              <a:rPr lang="pl-PL" sz="2400" i="1" kern="0" smtClean="0">
                <a:latin typeface="Calibri" pitchFamily="34" charset="0"/>
              </a:rPr>
              <a:t>dr </a:t>
            </a:r>
            <a:r>
              <a:rPr lang="pl-PL" sz="2400" i="1" kern="0">
                <a:latin typeface="Calibri" pitchFamily="34" charset="0"/>
              </a:rPr>
              <a:t>inż. Krzysztof Księżyk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pl-PL" sz="2400" i="1" kern="0">
                <a:latin typeface="Calibri" pitchFamily="34" charset="0"/>
              </a:rPr>
              <a:t>mgr inż. Tomasz Zdun</a:t>
            </a:r>
          </a:p>
          <a:p>
            <a:pPr algn="ctr" eaLnBrk="1" hangingPunct="1">
              <a:spcBef>
                <a:spcPts val="0"/>
              </a:spcBef>
              <a:defRPr/>
            </a:pPr>
            <a:endParaRPr lang="pl-PL" sz="2400" b="1" i="1" kern="0" dirty="0">
              <a:latin typeface="Calibri" pitchFamily="34" charset="0"/>
            </a:endParaRPr>
          </a:p>
        </p:txBody>
      </p:sp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6856413" y="347663"/>
            <a:ext cx="1820862" cy="823912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altLang="pl-PL"/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6683375" y="500063"/>
            <a:ext cx="1851025" cy="854075"/>
          </a:xfrm>
          <a:prstGeom prst="rect">
            <a:avLst/>
          </a:prstGeom>
          <a:solidFill>
            <a:srgbClr val="66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altLang="pl-PL"/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6494463" y="742950"/>
            <a:ext cx="1892300" cy="846138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altLang="pl-PL" sz="1200" b="1" i="1">
                <a:latin typeface="Calibri" pitchFamily="34" charset="0"/>
              </a:rPr>
              <a:t>Plans Sp. z o.o.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pl-PL" sz="1100" i="1">
                <a:latin typeface="Calibri" pitchFamily="34" charset="0"/>
              </a:rPr>
              <a:t>email:plans@plans.com.pl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pl-PL" sz="1000">
                <a:latin typeface="Calibri" pitchFamily="34" charset="0"/>
              </a:rPr>
              <a:t>tel. 603 590 726</a:t>
            </a:r>
            <a:endParaRPr lang="pl-PL" altLang="pl-PL" sz="1800"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03274" y="2832546"/>
            <a:ext cx="33374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9638"/>
            <a:r>
              <a:rPr lang="pl-PL" altLang="pl-PL" sz="2800" i="1" kern="0" smtClean="0">
                <a:solidFill>
                  <a:srgbClr val="0070C0"/>
                </a:solidFill>
              </a:rPr>
              <a:t>Regulacja napięcia</a:t>
            </a:r>
            <a:endParaRPr kumimoji="1" lang="pl-PL" altLang="pl-PL" sz="2800" i="1" kern="0" smtClean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908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RNTG-8" descr="Rys_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94" y="605788"/>
            <a:ext cx="5357813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1151192" y="298581"/>
            <a:ext cx="68416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Układ regulacji napięcia typu RNTG-8 dla generatora z prostownikiem wirującym</a:t>
            </a:r>
          </a:p>
        </p:txBody>
      </p:sp>
    </p:spTree>
    <p:extLst>
      <p:ext uri="{BB962C8B-B14F-4D97-AF65-F5344CB8AC3E}">
        <p14:creationId xmlns:p14="http://schemas.microsoft.com/office/powerpoint/2010/main" val="9732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RNGA-63" descr="Rys_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76" y="757566"/>
            <a:ext cx="7808119" cy="509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1091079" y="322331"/>
            <a:ext cx="69618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Układ regulacji napięcia typu RNGA-63 dla generatora z prostownikiem wirującym</a:t>
            </a:r>
          </a:p>
        </p:txBody>
      </p:sp>
    </p:spTree>
    <p:extLst>
      <p:ext uri="{BB962C8B-B14F-4D97-AF65-F5344CB8AC3E}">
        <p14:creationId xmlns:p14="http://schemas.microsoft.com/office/powerpoint/2010/main" val="274195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WGSY-3" descr="Rys_1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65" y="858138"/>
            <a:ext cx="8121015" cy="479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1231342" y="476706"/>
            <a:ext cx="66813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Układ  regulacji napięcia typu WGSY-3 dla układu z prostownikiem statycznym</a:t>
            </a:r>
          </a:p>
        </p:txBody>
      </p:sp>
    </p:spTree>
    <p:extLst>
      <p:ext uri="{BB962C8B-B14F-4D97-AF65-F5344CB8AC3E}">
        <p14:creationId xmlns:p14="http://schemas.microsoft.com/office/powerpoint/2010/main" val="256389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1206495" y="476706"/>
            <a:ext cx="673101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Układ regulacji napięcia typu WGSY-37 dla układu z prostownikiem statycznym</a:t>
            </a:r>
          </a:p>
        </p:txBody>
      </p:sp>
      <p:pic>
        <p:nvPicPr>
          <p:cNvPr id="26627" name="Obraz 4" descr="Rys_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26" y="839790"/>
            <a:ext cx="8211788" cy="483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ARNE" descr="Rys_11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597913"/>
            <a:ext cx="4295775" cy="55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3273568" y="274831"/>
            <a:ext cx="25968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Układ regulacji napięcia ARNE</a:t>
            </a:r>
          </a:p>
        </p:txBody>
      </p:sp>
    </p:spTree>
    <p:extLst>
      <p:ext uri="{BB962C8B-B14F-4D97-AF65-F5344CB8AC3E}">
        <p14:creationId xmlns:p14="http://schemas.microsoft.com/office/powerpoint/2010/main" val="393519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AGP_zal"/>
          <p:cNvSpPr/>
          <p:nvPr/>
        </p:nvSpPr>
        <p:spPr bwMode="auto">
          <a:xfrm rot="5400000">
            <a:off x="2246595" y="3777343"/>
            <a:ext cx="415476" cy="144016"/>
          </a:xfrm>
          <a:prstGeom prst="rect">
            <a:avLst/>
          </a:prstGeom>
          <a:solidFill>
            <a:srgbClr val="FF000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grpSp>
        <p:nvGrpSpPr>
          <p:cNvPr id="166" name="Wył_W"/>
          <p:cNvGrpSpPr/>
          <p:nvPr/>
        </p:nvGrpSpPr>
        <p:grpSpPr>
          <a:xfrm>
            <a:off x="7475263" y="3281573"/>
            <a:ext cx="415476" cy="756084"/>
            <a:chOff x="6480212" y="2888940"/>
            <a:chExt cx="415476" cy="756084"/>
          </a:xfrm>
        </p:grpSpPr>
        <p:grpSp>
          <p:nvGrpSpPr>
            <p:cNvPr id="130" name="Wył_L3_w"/>
            <p:cNvGrpSpPr/>
            <p:nvPr/>
          </p:nvGrpSpPr>
          <p:grpSpPr>
            <a:xfrm>
              <a:off x="6516216" y="3465004"/>
              <a:ext cx="379472" cy="180020"/>
              <a:chOff x="6516216" y="3484436"/>
              <a:chExt cx="379472" cy="180020"/>
            </a:xfrm>
          </p:grpSpPr>
          <p:sp>
            <p:nvSpPr>
              <p:cNvPr id="131" name="Elipsa 130"/>
              <p:cNvSpPr>
                <a:spLocks noChangeAspect="1"/>
              </p:cNvSpPr>
              <p:nvPr/>
            </p:nvSpPr>
            <p:spPr bwMode="auto">
              <a:xfrm>
                <a:off x="6516216" y="3573016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132" name="AutoShape 69"/>
              <p:cNvCxnSpPr>
                <a:cxnSpLocks noChangeShapeType="1"/>
              </p:cNvCxnSpPr>
              <p:nvPr/>
            </p:nvCxnSpPr>
            <p:spPr bwMode="auto">
              <a:xfrm flipV="1">
                <a:off x="6607854" y="3484436"/>
                <a:ext cx="260697" cy="124584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" name="Elipsa 132"/>
              <p:cNvSpPr>
                <a:spLocks noChangeAspect="1"/>
              </p:cNvSpPr>
              <p:nvPr/>
            </p:nvSpPr>
            <p:spPr bwMode="auto">
              <a:xfrm>
                <a:off x="6804248" y="3573016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  <p:grpSp>
          <p:nvGrpSpPr>
            <p:cNvPr id="153" name="Wył_L2_w"/>
            <p:cNvGrpSpPr/>
            <p:nvPr/>
          </p:nvGrpSpPr>
          <p:grpSpPr>
            <a:xfrm>
              <a:off x="6516216" y="3176972"/>
              <a:ext cx="379472" cy="180020"/>
              <a:chOff x="6516216" y="3484436"/>
              <a:chExt cx="379472" cy="180020"/>
            </a:xfrm>
          </p:grpSpPr>
          <p:sp>
            <p:nvSpPr>
              <p:cNvPr id="154" name="Elipsa 153"/>
              <p:cNvSpPr>
                <a:spLocks noChangeAspect="1"/>
              </p:cNvSpPr>
              <p:nvPr/>
            </p:nvSpPr>
            <p:spPr bwMode="auto">
              <a:xfrm>
                <a:off x="6516216" y="3573016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155" name="AutoShape 69"/>
              <p:cNvCxnSpPr>
                <a:cxnSpLocks noChangeShapeType="1"/>
              </p:cNvCxnSpPr>
              <p:nvPr/>
            </p:nvCxnSpPr>
            <p:spPr bwMode="auto">
              <a:xfrm flipV="1">
                <a:off x="6607854" y="3484436"/>
                <a:ext cx="260697" cy="124584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6" name="Elipsa 155"/>
              <p:cNvSpPr>
                <a:spLocks noChangeAspect="1"/>
              </p:cNvSpPr>
              <p:nvPr/>
            </p:nvSpPr>
            <p:spPr bwMode="auto">
              <a:xfrm>
                <a:off x="6804248" y="3573016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  <p:grpSp>
          <p:nvGrpSpPr>
            <p:cNvPr id="157" name="Wył_L1_w"/>
            <p:cNvGrpSpPr/>
            <p:nvPr/>
          </p:nvGrpSpPr>
          <p:grpSpPr>
            <a:xfrm>
              <a:off x="6480212" y="2888940"/>
              <a:ext cx="379472" cy="180020"/>
              <a:chOff x="6516216" y="3484436"/>
              <a:chExt cx="379472" cy="180020"/>
            </a:xfrm>
          </p:grpSpPr>
          <p:sp>
            <p:nvSpPr>
              <p:cNvPr id="158" name="Elipsa 157"/>
              <p:cNvSpPr>
                <a:spLocks noChangeAspect="1"/>
              </p:cNvSpPr>
              <p:nvPr/>
            </p:nvSpPr>
            <p:spPr bwMode="auto">
              <a:xfrm>
                <a:off x="6516216" y="3573016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159" name="AutoShape 69"/>
              <p:cNvCxnSpPr>
                <a:cxnSpLocks noChangeShapeType="1"/>
              </p:cNvCxnSpPr>
              <p:nvPr/>
            </p:nvCxnSpPr>
            <p:spPr bwMode="auto">
              <a:xfrm flipV="1">
                <a:off x="6607854" y="3484436"/>
                <a:ext cx="260697" cy="124584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0" name="Elipsa 159"/>
              <p:cNvSpPr>
                <a:spLocks noChangeAspect="1"/>
              </p:cNvSpPr>
              <p:nvPr/>
            </p:nvSpPr>
            <p:spPr bwMode="auto">
              <a:xfrm>
                <a:off x="6804248" y="3573016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  <p:cxnSp>
          <p:nvCxnSpPr>
            <p:cNvPr id="165" name="AutoShape 77"/>
            <p:cNvCxnSpPr>
              <a:cxnSpLocks noChangeShapeType="1"/>
            </p:cNvCxnSpPr>
            <p:nvPr/>
          </p:nvCxnSpPr>
          <p:spPr bwMode="auto">
            <a:xfrm>
              <a:off x="6696236" y="2955710"/>
              <a:ext cx="0" cy="581302"/>
            </a:xfrm>
            <a:prstGeom prst="straightConnector1">
              <a:avLst/>
            </a:prstGeom>
            <a:noFill/>
            <a:ln w="508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0" name="AGP_wył"/>
          <p:cNvGrpSpPr/>
          <p:nvPr/>
        </p:nvGrpSpPr>
        <p:grpSpPr>
          <a:xfrm>
            <a:off x="2670357" y="3142194"/>
            <a:ext cx="360040" cy="211387"/>
            <a:chOff x="3743908" y="2744924"/>
            <a:chExt cx="360040" cy="211387"/>
          </a:xfrm>
        </p:grpSpPr>
        <p:cxnSp>
          <p:nvCxnSpPr>
            <p:cNvPr id="88" name="AutoShape 77"/>
            <p:cNvCxnSpPr>
              <a:cxnSpLocks noChangeShapeType="1"/>
            </p:cNvCxnSpPr>
            <p:nvPr/>
          </p:nvCxnSpPr>
          <p:spPr bwMode="auto">
            <a:xfrm>
              <a:off x="3923928" y="2775655"/>
              <a:ext cx="0" cy="149289"/>
            </a:xfrm>
            <a:prstGeom prst="straightConnector1">
              <a:avLst/>
            </a:prstGeom>
            <a:noFill/>
            <a:ln w="222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69"/>
            <p:cNvCxnSpPr>
              <a:cxnSpLocks noChangeShapeType="1"/>
            </p:cNvCxnSpPr>
            <p:nvPr/>
          </p:nvCxnSpPr>
          <p:spPr bwMode="auto">
            <a:xfrm>
              <a:off x="3743908" y="2744924"/>
              <a:ext cx="360040" cy="49283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69"/>
            <p:cNvCxnSpPr>
              <a:cxnSpLocks noChangeShapeType="1"/>
            </p:cNvCxnSpPr>
            <p:nvPr/>
          </p:nvCxnSpPr>
          <p:spPr bwMode="auto">
            <a:xfrm flipV="1">
              <a:off x="3779912" y="2858209"/>
              <a:ext cx="324036" cy="98102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2" name="AGP_zał"/>
          <p:cNvGrpSpPr/>
          <p:nvPr/>
        </p:nvGrpSpPr>
        <p:grpSpPr>
          <a:xfrm>
            <a:off x="2670349" y="3137557"/>
            <a:ext cx="360040" cy="216024"/>
            <a:chOff x="3743908" y="2744924"/>
            <a:chExt cx="360040" cy="216024"/>
          </a:xfrm>
        </p:grpSpPr>
        <p:cxnSp>
          <p:nvCxnSpPr>
            <p:cNvPr id="91" name="AutoShape 77"/>
            <p:cNvCxnSpPr>
              <a:cxnSpLocks noChangeShapeType="1"/>
            </p:cNvCxnSpPr>
            <p:nvPr/>
          </p:nvCxnSpPr>
          <p:spPr bwMode="auto">
            <a:xfrm>
              <a:off x="3923928" y="2794207"/>
              <a:ext cx="0" cy="166741"/>
            </a:xfrm>
            <a:prstGeom prst="straightConnector1">
              <a:avLst/>
            </a:prstGeom>
            <a:noFill/>
            <a:ln w="222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69"/>
            <p:cNvCxnSpPr>
              <a:cxnSpLocks noChangeShapeType="1"/>
            </p:cNvCxnSpPr>
            <p:nvPr/>
          </p:nvCxnSpPr>
          <p:spPr bwMode="auto">
            <a:xfrm>
              <a:off x="3743908" y="2744924"/>
              <a:ext cx="360040" cy="96473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69"/>
            <p:cNvCxnSpPr>
              <a:cxnSpLocks noChangeShapeType="1"/>
            </p:cNvCxnSpPr>
            <p:nvPr/>
          </p:nvCxnSpPr>
          <p:spPr bwMode="auto">
            <a:xfrm>
              <a:off x="3779912" y="2956311"/>
              <a:ext cx="324036" cy="0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9" name="Zasilanie_wzbudz"/>
          <p:cNvGrpSpPr/>
          <p:nvPr/>
        </p:nvGrpSpPr>
        <p:grpSpPr>
          <a:xfrm>
            <a:off x="1554233" y="3101553"/>
            <a:ext cx="1863816" cy="1224136"/>
            <a:chOff x="1043608" y="2780928"/>
            <a:chExt cx="1863816" cy="1224136"/>
          </a:xfrm>
        </p:grpSpPr>
        <p:grpSp>
          <p:nvGrpSpPr>
            <p:cNvPr id="150" name="Styki_1"/>
            <p:cNvGrpSpPr/>
            <p:nvPr/>
          </p:nvGrpSpPr>
          <p:grpSpPr>
            <a:xfrm>
              <a:off x="2464328" y="2780928"/>
              <a:ext cx="443096" cy="324036"/>
              <a:chOff x="4048512" y="2708920"/>
              <a:chExt cx="443096" cy="324036"/>
            </a:xfrm>
          </p:grpSpPr>
          <p:cxnSp>
            <p:nvCxnSpPr>
              <p:cNvPr id="51" name="AutoShape 69"/>
              <p:cNvCxnSpPr>
                <a:cxnSpLocks noChangeShapeType="1"/>
              </p:cNvCxnSpPr>
              <p:nvPr/>
            </p:nvCxnSpPr>
            <p:spPr bwMode="auto">
              <a:xfrm>
                <a:off x="4139952" y="2744924"/>
                <a:ext cx="288032" cy="0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" name="Elipsa 54"/>
              <p:cNvSpPr>
                <a:spLocks noChangeAspect="1"/>
              </p:cNvSpPr>
              <p:nvPr/>
            </p:nvSpPr>
            <p:spPr bwMode="auto">
              <a:xfrm>
                <a:off x="4048512" y="2708920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57" name="AutoShape 69"/>
              <p:cNvCxnSpPr>
                <a:cxnSpLocks noChangeShapeType="1"/>
              </p:cNvCxnSpPr>
              <p:nvPr/>
            </p:nvCxnSpPr>
            <p:spPr bwMode="auto">
              <a:xfrm>
                <a:off x="4139952" y="2996952"/>
                <a:ext cx="180020" cy="0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" name="Elipsa 58"/>
              <p:cNvSpPr>
                <a:spLocks noChangeAspect="1"/>
              </p:cNvSpPr>
              <p:nvPr/>
            </p:nvSpPr>
            <p:spPr bwMode="auto">
              <a:xfrm>
                <a:off x="4048512" y="2941516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60" name="AutoShape 77"/>
              <p:cNvCxnSpPr>
                <a:cxnSpLocks noChangeShapeType="1"/>
              </p:cNvCxnSpPr>
              <p:nvPr/>
            </p:nvCxnSpPr>
            <p:spPr bwMode="auto">
              <a:xfrm>
                <a:off x="4319972" y="2744924"/>
                <a:ext cx="0" cy="252028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9" name="Prostokąt 108"/>
              <p:cNvSpPr/>
              <p:nvPr/>
            </p:nvSpPr>
            <p:spPr bwMode="auto">
              <a:xfrm>
                <a:off x="4427984" y="2708920"/>
                <a:ext cx="63624" cy="7200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  <p:sp>
          <p:nvSpPr>
            <p:cNvPr id="111" name="Prostokąt 110"/>
            <p:cNvSpPr/>
            <p:nvPr/>
          </p:nvSpPr>
          <p:spPr bwMode="auto">
            <a:xfrm>
              <a:off x="2843800" y="3933056"/>
              <a:ext cx="63624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56" name="Elipsa 55"/>
            <p:cNvSpPr>
              <a:spLocks noChangeAspect="1"/>
            </p:cNvSpPr>
            <p:nvPr/>
          </p:nvSpPr>
          <p:spPr bwMode="auto">
            <a:xfrm>
              <a:off x="2123720" y="2780928"/>
              <a:ext cx="91440" cy="91440"/>
            </a:xfrm>
            <a:prstGeom prst="ellipse">
              <a:avLst/>
            </a:prstGeom>
            <a:solidFill>
              <a:schemeClr val="tx2"/>
            </a:solidFill>
            <a:ln w="222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102" name="AutoShape 77"/>
            <p:cNvCxnSpPr>
              <a:cxnSpLocks noChangeShapeType="1"/>
            </p:cNvCxnSpPr>
            <p:nvPr/>
          </p:nvCxnSpPr>
          <p:spPr bwMode="auto">
            <a:xfrm>
              <a:off x="1223620" y="2816932"/>
              <a:ext cx="0" cy="360040"/>
            </a:xfrm>
            <a:prstGeom prst="straightConnector1">
              <a:avLst/>
            </a:prstGeom>
            <a:noFill/>
            <a:ln w="222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69"/>
            <p:cNvCxnSpPr>
              <a:cxnSpLocks noChangeShapeType="1"/>
            </p:cNvCxnSpPr>
            <p:nvPr/>
          </p:nvCxnSpPr>
          <p:spPr bwMode="auto">
            <a:xfrm flipV="1">
              <a:off x="1223620" y="3969060"/>
              <a:ext cx="1620180" cy="4"/>
            </a:xfrm>
            <a:prstGeom prst="straightConnector1">
              <a:avLst/>
            </a:prstGeom>
            <a:noFill/>
            <a:ln w="222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AutoShape 69"/>
            <p:cNvCxnSpPr>
              <a:cxnSpLocks noChangeShapeType="1"/>
            </p:cNvCxnSpPr>
            <p:nvPr/>
          </p:nvCxnSpPr>
          <p:spPr bwMode="auto">
            <a:xfrm>
              <a:off x="1223620" y="2816932"/>
              <a:ext cx="900100" cy="0"/>
            </a:xfrm>
            <a:prstGeom prst="straightConnector1">
              <a:avLst/>
            </a:prstGeom>
            <a:noFill/>
            <a:ln w="222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Elipsa 97"/>
            <p:cNvSpPr>
              <a:spLocks noChangeAspect="1"/>
            </p:cNvSpPr>
            <p:nvPr/>
          </p:nvSpPr>
          <p:spPr bwMode="auto">
            <a:xfrm>
              <a:off x="1043608" y="3175256"/>
              <a:ext cx="342900" cy="342900"/>
            </a:xfrm>
            <a:prstGeom prst="ellipse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99" name="AutoShape 77"/>
            <p:cNvCxnSpPr>
              <a:cxnSpLocks noChangeShapeType="1"/>
            </p:cNvCxnSpPr>
            <p:nvPr/>
          </p:nvCxnSpPr>
          <p:spPr bwMode="auto">
            <a:xfrm>
              <a:off x="1223620" y="3212976"/>
              <a:ext cx="0" cy="258493"/>
            </a:xfrm>
            <a:prstGeom prst="straightConnector1">
              <a:avLst/>
            </a:prstGeom>
            <a:noFill/>
            <a:ln w="22225">
              <a:solidFill>
                <a:schemeClr val="tx2"/>
              </a:solidFill>
              <a:round/>
              <a:headEnd type="arrow" w="sm" len="sm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AutoShape 77"/>
            <p:cNvCxnSpPr>
              <a:cxnSpLocks noChangeShapeType="1"/>
            </p:cNvCxnSpPr>
            <p:nvPr/>
          </p:nvCxnSpPr>
          <p:spPr bwMode="auto">
            <a:xfrm>
              <a:off x="1223620" y="3501008"/>
              <a:ext cx="0" cy="468056"/>
            </a:xfrm>
            <a:prstGeom prst="straightConnector1">
              <a:avLst/>
            </a:prstGeom>
            <a:noFill/>
            <a:ln w="222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4" name="AGP_oporowe"/>
          <p:cNvGrpSpPr/>
          <p:nvPr/>
        </p:nvGrpSpPr>
        <p:grpSpPr>
          <a:xfrm>
            <a:off x="2382317" y="3334149"/>
            <a:ext cx="607165" cy="955540"/>
            <a:chOff x="1871692" y="3013524"/>
            <a:chExt cx="607165" cy="955540"/>
          </a:xfrm>
        </p:grpSpPr>
        <p:sp>
          <p:nvSpPr>
            <p:cNvPr id="58" name="Elipsa 57"/>
            <p:cNvSpPr>
              <a:spLocks noChangeAspect="1"/>
            </p:cNvSpPr>
            <p:nvPr/>
          </p:nvSpPr>
          <p:spPr bwMode="auto">
            <a:xfrm>
              <a:off x="2123720" y="3013524"/>
              <a:ext cx="91440" cy="91440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53" name="Prostokąt 52"/>
            <p:cNvSpPr/>
            <p:nvPr/>
          </p:nvSpPr>
          <p:spPr bwMode="auto">
            <a:xfrm rot="5400000">
              <a:off x="1735962" y="3456718"/>
              <a:ext cx="415476" cy="144016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69" name="AutoShape 69"/>
            <p:cNvCxnSpPr>
              <a:cxnSpLocks noChangeShapeType="1"/>
            </p:cNvCxnSpPr>
            <p:nvPr/>
          </p:nvCxnSpPr>
          <p:spPr bwMode="auto">
            <a:xfrm>
              <a:off x="1943700" y="3068960"/>
              <a:ext cx="180020" cy="0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77"/>
            <p:cNvCxnSpPr>
              <a:cxnSpLocks noChangeShapeType="1"/>
            </p:cNvCxnSpPr>
            <p:nvPr/>
          </p:nvCxnSpPr>
          <p:spPr bwMode="auto">
            <a:xfrm>
              <a:off x="1943700" y="3068960"/>
              <a:ext cx="0" cy="252028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77"/>
            <p:cNvCxnSpPr>
              <a:cxnSpLocks noChangeShapeType="1"/>
              <a:stCxn id="53" idx="3"/>
            </p:cNvCxnSpPr>
            <p:nvPr/>
          </p:nvCxnSpPr>
          <p:spPr bwMode="auto">
            <a:xfrm>
              <a:off x="1943700" y="3736464"/>
              <a:ext cx="0" cy="232600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9" name="Txt_RAGB"/>
            <p:cNvSpPr>
              <a:spLocks noChangeArrowheads="1"/>
            </p:cNvSpPr>
            <p:nvPr/>
          </p:nvSpPr>
          <p:spPr bwMode="auto">
            <a:xfrm>
              <a:off x="2087724" y="3356992"/>
              <a:ext cx="39113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pl-PL" sz="1400" b="1" i="1" baseline="-25000" dirty="0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AG P</a:t>
              </a:r>
              <a:endPara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4" name="Txt_L1,L2,L33"/>
          <p:cNvGrpSpPr/>
          <p:nvPr/>
        </p:nvGrpSpPr>
        <p:grpSpPr>
          <a:xfrm>
            <a:off x="8467001" y="3276322"/>
            <a:ext cx="198772" cy="833343"/>
            <a:chOff x="8225656" y="4439444"/>
            <a:chExt cx="198772" cy="833343"/>
          </a:xfrm>
        </p:grpSpPr>
        <p:sp>
          <p:nvSpPr>
            <p:cNvPr id="188" name="L3"/>
            <p:cNvSpPr>
              <a:spLocks noChangeArrowheads="1"/>
            </p:cNvSpPr>
            <p:nvPr/>
          </p:nvSpPr>
          <p:spPr bwMode="auto">
            <a:xfrm>
              <a:off x="8225656" y="4439444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chemeClr val="tx2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L1</a:t>
              </a:r>
              <a:endParaRPr lang="pl-PL" sz="1400" b="1" i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L2"/>
            <p:cNvSpPr>
              <a:spLocks noChangeArrowheads="1"/>
            </p:cNvSpPr>
            <p:nvPr/>
          </p:nvSpPr>
          <p:spPr bwMode="auto">
            <a:xfrm>
              <a:off x="8225656" y="4769303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chemeClr val="tx2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L2</a:t>
              </a:r>
              <a:endParaRPr lang="pl-PL" sz="1400" b="1" i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" name="L1"/>
            <p:cNvSpPr>
              <a:spLocks noChangeArrowheads="1"/>
            </p:cNvSpPr>
            <p:nvPr/>
          </p:nvSpPr>
          <p:spPr bwMode="auto">
            <a:xfrm>
              <a:off x="8225656" y="5057343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chemeClr val="tx2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L3</a:t>
              </a:r>
              <a:endParaRPr lang="pl-PL" sz="1400" b="1" i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8" name="Txt_Wyl"/>
          <p:cNvSpPr>
            <a:spLocks noChangeArrowheads="1"/>
          </p:cNvSpPr>
          <p:nvPr/>
        </p:nvSpPr>
        <p:spPr bwMode="auto">
          <a:xfrm>
            <a:off x="7553695" y="2993541"/>
            <a:ext cx="28027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4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Wył</a:t>
            </a:r>
            <a:endParaRPr lang="pl-PL" sz="1400" b="1" i="1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2" name="Wył_Z"/>
          <p:cNvGrpSpPr/>
          <p:nvPr/>
        </p:nvGrpSpPr>
        <p:grpSpPr>
          <a:xfrm>
            <a:off x="7475263" y="3370153"/>
            <a:ext cx="415476" cy="667504"/>
            <a:chOff x="6480212" y="2996952"/>
            <a:chExt cx="415476" cy="667504"/>
          </a:xfrm>
        </p:grpSpPr>
        <p:cxnSp>
          <p:nvCxnSpPr>
            <p:cNvPr id="126" name="AutoShape 77"/>
            <p:cNvCxnSpPr>
              <a:cxnSpLocks noChangeShapeType="1"/>
            </p:cNvCxnSpPr>
            <p:nvPr/>
          </p:nvCxnSpPr>
          <p:spPr bwMode="auto">
            <a:xfrm>
              <a:off x="6696236" y="3032956"/>
              <a:ext cx="0" cy="581302"/>
            </a:xfrm>
            <a:prstGeom prst="straightConnector1">
              <a:avLst/>
            </a:prstGeom>
            <a:noFill/>
            <a:ln w="508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8" name="Wył_L3_z"/>
            <p:cNvGrpSpPr/>
            <p:nvPr/>
          </p:nvGrpSpPr>
          <p:grpSpPr>
            <a:xfrm>
              <a:off x="6516216" y="3573016"/>
              <a:ext cx="379472" cy="91440"/>
              <a:chOff x="6516216" y="3573016"/>
              <a:chExt cx="379472" cy="91440"/>
            </a:xfrm>
          </p:grpSpPr>
          <p:sp>
            <p:nvSpPr>
              <p:cNvPr id="123" name="Elipsa 122"/>
              <p:cNvSpPr>
                <a:spLocks noChangeAspect="1"/>
              </p:cNvSpPr>
              <p:nvPr/>
            </p:nvSpPr>
            <p:spPr bwMode="auto">
              <a:xfrm>
                <a:off x="6516216" y="3573016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124" name="AutoShape 69"/>
              <p:cNvCxnSpPr>
                <a:cxnSpLocks noChangeShapeType="1"/>
                <a:stCxn id="123" idx="6"/>
                <a:endCxn id="125" idx="2"/>
              </p:cNvCxnSpPr>
              <p:nvPr/>
            </p:nvCxnSpPr>
            <p:spPr bwMode="auto">
              <a:xfrm>
                <a:off x="6607656" y="3618736"/>
                <a:ext cx="196592" cy="0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5" name="Elipsa 124"/>
              <p:cNvSpPr>
                <a:spLocks noChangeAspect="1"/>
              </p:cNvSpPr>
              <p:nvPr/>
            </p:nvSpPr>
            <p:spPr bwMode="auto">
              <a:xfrm>
                <a:off x="6804248" y="3573016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  <p:grpSp>
          <p:nvGrpSpPr>
            <p:cNvPr id="136" name="Wył_L2_z"/>
            <p:cNvGrpSpPr/>
            <p:nvPr/>
          </p:nvGrpSpPr>
          <p:grpSpPr>
            <a:xfrm>
              <a:off x="6516216" y="3284984"/>
              <a:ext cx="379472" cy="91440"/>
              <a:chOff x="6516216" y="3573016"/>
              <a:chExt cx="379472" cy="91440"/>
            </a:xfrm>
          </p:grpSpPr>
          <p:sp>
            <p:nvSpPr>
              <p:cNvPr id="137" name="Elipsa 136"/>
              <p:cNvSpPr>
                <a:spLocks noChangeAspect="1"/>
              </p:cNvSpPr>
              <p:nvPr/>
            </p:nvSpPr>
            <p:spPr bwMode="auto">
              <a:xfrm>
                <a:off x="6516216" y="3573016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138" name="AutoShape 69"/>
              <p:cNvCxnSpPr>
                <a:cxnSpLocks noChangeShapeType="1"/>
                <a:stCxn id="137" idx="6"/>
                <a:endCxn id="139" idx="6"/>
              </p:cNvCxnSpPr>
              <p:nvPr/>
            </p:nvCxnSpPr>
            <p:spPr bwMode="auto">
              <a:xfrm>
                <a:off x="6607656" y="3618736"/>
                <a:ext cx="288032" cy="0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9" name="Elipsa 138"/>
              <p:cNvSpPr>
                <a:spLocks noChangeAspect="1"/>
              </p:cNvSpPr>
              <p:nvPr/>
            </p:nvSpPr>
            <p:spPr bwMode="auto">
              <a:xfrm>
                <a:off x="6804248" y="3573016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  <p:grpSp>
          <p:nvGrpSpPr>
            <p:cNvPr id="140" name="Wył_L1_z"/>
            <p:cNvGrpSpPr/>
            <p:nvPr/>
          </p:nvGrpSpPr>
          <p:grpSpPr>
            <a:xfrm>
              <a:off x="6480212" y="2996952"/>
              <a:ext cx="379472" cy="91440"/>
              <a:chOff x="6516216" y="3573016"/>
              <a:chExt cx="379472" cy="91440"/>
            </a:xfrm>
          </p:grpSpPr>
          <p:sp>
            <p:nvSpPr>
              <p:cNvPr id="141" name="Elipsa 140"/>
              <p:cNvSpPr>
                <a:spLocks noChangeAspect="1"/>
              </p:cNvSpPr>
              <p:nvPr/>
            </p:nvSpPr>
            <p:spPr bwMode="auto">
              <a:xfrm>
                <a:off x="6516216" y="3573016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142" name="AutoShape 69"/>
              <p:cNvCxnSpPr>
                <a:cxnSpLocks noChangeShapeType="1"/>
                <a:stCxn id="141" idx="6"/>
                <a:endCxn id="143" idx="2"/>
              </p:cNvCxnSpPr>
              <p:nvPr/>
            </p:nvCxnSpPr>
            <p:spPr bwMode="auto">
              <a:xfrm>
                <a:off x="6607656" y="3618736"/>
                <a:ext cx="196592" cy="0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3" name="Elipsa 142"/>
              <p:cNvSpPr>
                <a:spLocks noChangeAspect="1"/>
              </p:cNvSpPr>
              <p:nvPr/>
            </p:nvSpPr>
            <p:spPr bwMode="auto">
              <a:xfrm>
                <a:off x="6804248" y="3573016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</p:grpSp>
      <p:grpSp>
        <p:nvGrpSpPr>
          <p:cNvPr id="191" name="DoSzyn"/>
          <p:cNvGrpSpPr/>
          <p:nvPr/>
        </p:nvGrpSpPr>
        <p:grpSpPr>
          <a:xfrm>
            <a:off x="7854933" y="3424904"/>
            <a:ext cx="504056" cy="576749"/>
            <a:chOff x="6804248" y="3032956"/>
            <a:chExt cx="504056" cy="576749"/>
          </a:xfrm>
        </p:grpSpPr>
        <p:cxnSp>
          <p:nvCxnSpPr>
            <p:cNvPr id="192" name="AutoShape 69"/>
            <p:cNvCxnSpPr>
              <a:cxnSpLocks noChangeShapeType="1"/>
            </p:cNvCxnSpPr>
            <p:nvPr/>
          </p:nvCxnSpPr>
          <p:spPr bwMode="auto">
            <a:xfrm>
              <a:off x="6804248" y="3032956"/>
              <a:ext cx="504056" cy="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3" name="AutoShape 69"/>
            <p:cNvCxnSpPr>
              <a:cxnSpLocks noChangeShapeType="1"/>
            </p:cNvCxnSpPr>
            <p:nvPr/>
          </p:nvCxnSpPr>
          <p:spPr bwMode="auto">
            <a:xfrm>
              <a:off x="6804248" y="3321665"/>
              <a:ext cx="504056" cy="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" name="AutoShape 69"/>
            <p:cNvCxnSpPr>
              <a:cxnSpLocks noChangeShapeType="1"/>
            </p:cNvCxnSpPr>
            <p:nvPr/>
          </p:nvCxnSpPr>
          <p:spPr bwMode="auto">
            <a:xfrm>
              <a:off x="6804248" y="3609020"/>
              <a:ext cx="504056" cy="685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3" name="TrfBlk"/>
          <p:cNvGrpSpPr/>
          <p:nvPr/>
        </p:nvGrpSpPr>
        <p:grpSpPr>
          <a:xfrm>
            <a:off x="5442657" y="2886109"/>
            <a:ext cx="2067674" cy="1383018"/>
            <a:chOff x="4932032" y="2565484"/>
            <a:chExt cx="2067674" cy="1383018"/>
          </a:xfrm>
        </p:grpSpPr>
        <p:sp>
          <p:nvSpPr>
            <p:cNvPr id="207" name="Txt_TB"/>
            <p:cNvSpPr>
              <a:spLocks noChangeArrowheads="1"/>
            </p:cNvSpPr>
            <p:nvPr/>
          </p:nvSpPr>
          <p:spPr bwMode="auto">
            <a:xfrm>
              <a:off x="5666292" y="2565484"/>
              <a:ext cx="2292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TB</a:t>
              </a:r>
              <a:endPara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7" name="DoSzyn"/>
            <p:cNvGrpSpPr/>
            <p:nvPr/>
          </p:nvGrpSpPr>
          <p:grpSpPr>
            <a:xfrm>
              <a:off x="6495650" y="3104279"/>
              <a:ext cx="504056" cy="576749"/>
              <a:chOff x="6804248" y="3032956"/>
              <a:chExt cx="504056" cy="576749"/>
            </a:xfrm>
          </p:grpSpPr>
          <p:cxnSp>
            <p:nvCxnSpPr>
              <p:cNvPr id="114" name="AutoShape 69"/>
              <p:cNvCxnSpPr>
                <a:cxnSpLocks noChangeShapeType="1"/>
              </p:cNvCxnSpPr>
              <p:nvPr/>
            </p:nvCxnSpPr>
            <p:spPr bwMode="auto">
              <a:xfrm>
                <a:off x="6804248" y="3032956"/>
                <a:ext cx="504056" cy="0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" name="AutoShape 69"/>
              <p:cNvCxnSpPr>
                <a:cxnSpLocks noChangeShapeType="1"/>
              </p:cNvCxnSpPr>
              <p:nvPr/>
            </p:nvCxnSpPr>
            <p:spPr bwMode="auto">
              <a:xfrm>
                <a:off x="6876256" y="3321665"/>
                <a:ext cx="432048" cy="0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" name="AutoShape 69"/>
              <p:cNvCxnSpPr>
                <a:cxnSpLocks noChangeShapeType="1"/>
              </p:cNvCxnSpPr>
              <p:nvPr/>
            </p:nvCxnSpPr>
            <p:spPr bwMode="auto">
              <a:xfrm>
                <a:off x="6804248" y="3609020"/>
                <a:ext cx="504056" cy="685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73" name="Elipsa 172"/>
            <p:cNvSpPr>
              <a:spLocks noChangeAspect="1"/>
            </p:cNvSpPr>
            <p:nvPr/>
          </p:nvSpPr>
          <p:spPr bwMode="auto">
            <a:xfrm>
              <a:off x="4932032" y="2816932"/>
              <a:ext cx="1131570" cy="1131570"/>
            </a:xfrm>
            <a:prstGeom prst="ellipse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174" name="Elipsa 173"/>
            <p:cNvSpPr>
              <a:spLocks noChangeAspect="1"/>
            </p:cNvSpPr>
            <p:nvPr/>
          </p:nvSpPr>
          <p:spPr bwMode="auto">
            <a:xfrm>
              <a:off x="5436088" y="2816932"/>
              <a:ext cx="1131570" cy="1131570"/>
            </a:xfrm>
            <a:prstGeom prst="ellipse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grpSp>
        <p:nvGrpSpPr>
          <p:cNvPr id="218" name="Generator"/>
          <p:cNvGrpSpPr/>
          <p:nvPr/>
        </p:nvGrpSpPr>
        <p:grpSpPr>
          <a:xfrm>
            <a:off x="3426433" y="2886109"/>
            <a:ext cx="2107664" cy="1439580"/>
            <a:chOff x="2915808" y="2565484"/>
            <a:chExt cx="2107664" cy="1439580"/>
          </a:xfrm>
        </p:grpSpPr>
        <p:sp>
          <p:nvSpPr>
            <p:cNvPr id="206" name="Txt_G"/>
            <p:cNvSpPr>
              <a:spLocks noChangeArrowheads="1"/>
            </p:cNvSpPr>
            <p:nvPr/>
          </p:nvSpPr>
          <p:spPr bwMode="auto">
            <a:xfrm>
              <a:off x="4082116" y="2565484"/>
              <a:ext cx="12984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Uzw_wzbudz"/>
            <p:cNvGrpSpPr/>
            <p:nvPr/>
          </p:nvGrpSpPr>
          <p:grpSpPr>
            <a:xfrm>
              <a:off x="2915808" y="2780928"/>
              <a:ext cx="936655" cy="1224136"/>
              <a:chOff x="4463988" y="2775655"/>
              <a:chExt cx="936655" cy="1224136"/>
            </a:xfrm>
          </p:grpSpPr>
          <p:sp>
            <p:nvSpPr>
              <p:cNvPr id="14" name="Prostokąt 13"/>
              <p:cNvSpPr/>
              <p:nvPr/>
            </p:nvSpPr>
            <p:spPr bwMode="auto">
              <a:xfrm>
                <a:off x="4463996" y="2775655"/>
                <a:ext cx="216024" cy="7200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15" name="Prostokąt 14"/>
              <p:cNvSpPr/>
              <p:nvPr/>
            </p:nvSpPr>
            <p:spPr bwMode="auto">
              <a:xfrm>
                <a:off x="4463988" y="3927783"/>
                <a:ext cx="216024" cy="7200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grpSp>
            <p:nvGrpSpPr>
              <p:cNvPr id="16" name="Grupa 15"/>
              <p:cNvGrpSpPr/>
              <p:nvPr/>
            </p:nvGrpSpPr>
            <p:grpSpPr>
              <a:xfrm rot="5400000">
                <a:off x="4770296" y="3333444"/>
                <a:ext cx="1152131" cy="108562"/>
                <a:chOff x="3203849" y="4617219"/>
                <a:chExt cx="1152131" cy="108562"/>
              </a:xfrm>
            </p:grpSpPr>
            <p:cxnSp>
              <p:nvCxnSpPr>
                <p:cNvPr id="19" name="AutoShape 69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171817" y="4541618"/>
                  <a:ext cx="635" cy="367691"/>
                </a:xfrm>
                <a:prstGeom prst="straightConnector1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20" name="Grupa 19"/>
                <p:cNvGrpSpPr/>
                <p:nvPr/>
              </p:nvGrpSpPr>
              <p:grpSpPr>
                <a:xfrm>
                  <a:off x="3556237" y="4617219"/>
                  <a:ext cx="434295" cy="107925"/>
                  <a:chOff x="5508104" y="4609601"/>
                  <a:chExt cx="434295" cy="107925"/>
                </a:xfrm>
              </p:grpSpPr>
              <p:sp>
                <p:nvSpPr>
                  <p:cNvPr id="22" name="Arc 71"/>
                  <p:cNvSpPr>
                    <a:spLocks/>
                  </p:cNvSpPr>
                  <p:nvPr/>
                </p:nvSpPr>
                <p:spPr bwMode="auto">
                  <a:xfrm>
                    <a:off x="5508104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222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3" name="Arc 72"/>
                  <p:cNvSpPr>
                    <a:spLocks/>
                  </p:cNvSpPr>
                  <p:nvPr/>
                </p:nvSpPr>
                <p:spPr bwMode="auto">
                  <a:xfrm>
                    <a:off x="5660488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222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4" name="Arc 73"/>
                  <p:cNvSpPr>
                    <a:spLocks/>
                  </p:cNvSpPr>
                  <p:nvPr/>
                </p:nvSpPr>
                <p:spPr bwMode="auto">
                  <a:xfrm>
                    <a:off x="5797634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222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cxnSp>
              <p:nvCxnSpPr>
                <p:cNvPr id="21" name="AutoShape 77"/>
                <p:cNvCxnSpPr>
                  <a:cxnSpLocks noChangeShapeType="1"/>
                </p:cNvCxnSpPr>
                <p:nvPr/>
              </p:nvCxnSpPr>
              <p:spPr bwMode="auto">
                <a:xfrm rot="16200000">
                  <a:off x="3383551" y="4545441"/>
                  <a:ext cx="635" cy="360040"/>
                </a:xfrm>
                <a:prstGeom prst="straightConnector1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7" name="AutoShape 69"/>
              <p:cNvCxnSpPr>
                <a:cxnSpLocks noChangeShapeType="1"/>
                <a:stCxn id="15" idx="3"/>
              </p:cNvCxnSpPr>
              <p:nvPr/>
            </p:nvCxnSpPr>
            <p:spPr bwMode="auto">
              <a:xfrm>
                <a:off x="4680012" y="3963787"/>
                <a:ext cx="612706" cy="4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69"/>
              <p:cNvCxnSpPr>
                <a:cxnSpLocks noChangeShapeType="1"/>
                <a:stCxn id="14" idx="3"/>
              </p:cNvCxnSpPr>
              <p:nvPr/>
            </p:nvCxnSpPr>
            <p:spPr bwMode="auto">
              <a:xfrm>
                <a:off x="4680020" y="2811659"/>
                <a:ext cx="612068" cy="0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7" name="Uzw_stojana"/>
            <p:cNvGrpSpPr/>
            <p:nvPr/>
          </p:nvGrpSpPr>
          <p:grpSpPr>
            <a:xfrm>
              <a:off x="3939826" y="2996952"/>
              <a:ext cx="1083646" cy="684041"/>
              <a:chOff x="3939826" y="2996952"/>
              <a:chExt cx="1083646" cy="684041"/>
            </a:xfrm>
          </p:grpSpPr>
          <p:grpSp>
            <p:nvGrpSpPr>
              <p:cNvPr id="29" name="Grupa 28"/>
              <p:cNvGrpSpPr/>
              <p:nvPr/>
            </p:nvGrpSpPr>
            <p:grpSpPr>
              <a:xfrm>
                <a:off x="3939826" y="2996952"/>
                <a:ext cx="1064214" cy="108559"/>
                <a:chOff x="3435778" y="4617219"/>
                <a:chExt cx="1064214" cy="108559"/>
              </a:xfrm>
            </p:grpSpPr>
            <p:cxnSp>
              <p:nvCxnSpPr>
                <p:cNvPr id="45" name="AutoShape 69"/>
                <p:cNvCxnSpPr>
                  <a:cxnSpLocks noChangeShapeType="1"/>
                </p:cNvCxnSpPr>
                <p:nvPr/>
              </p:nvCxnSpPr>
              <p:spPr bwMode="auto">
                <a:xfrm>
                  <a:off x="3988285" y="4725145"/>
                  <a:ext cx="511707" cy="633"/>
                </a:xfrm>
                <a:prstGeom prst="straightConnector1">
                  <a:avLst/>
                </a:prstGeom>
                <a:noFill/>
                <a:ln w="2222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46" name="Grupa 45"/>
                <p:cNvGrpSpPr/>
                <p:nvPr/>
              </p:nvGrpSpPr>
              <p:grpSpPr>
                <a:xfrm>
                  <a:off x="3556237" y="4617219"/>
                  <a:ext cx="434295" cy="107925"/>
                  <a:chOff x="5508104" y="4609601"/>
                  <a:chExt cx="434295" cy="107925"/>
                </a:xfrm>
              </p:grpSpPr>
              <p:sp>
                <p:nvSpPr>
                  <p:cNvPr id="48" name="Arc 71"/>
                  <p:cNvSpPr>
                    <a:spLocks/>
                  </p:cNvSpPr>
                  <p:nvPr/>
                </p:nvSpPr>
                <p:spPr bwMode="auto">
                  <a:xfrm>
                    <a:off x="5508104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222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49" name="Arc 72"/>
                  <p:cNvSpPr>
                    <a:spLocks/>
                  </p:cNvSpPr>
                  <p:nvPr/>
                </p:nvSpPr>
                <p:spPr bwMode="auto">
                  <a:xfrm>
                    <a:off x="5660488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222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0" name="Arc 73"/>
                  <p:cNvSpPr>
                    <a:spLocks/>
                  </p:cNvSpPr>
                  <p:nvPr/>
                </p:nvSpPr>
                <p:spPr bwMode="auto">
                  <a:xfrm>
                    <a:off x="5797634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222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cxnSp>
              <p:nvCxnSpPr>
                <p:cNvPr id="47" name="AutoShape 77"/>
                <p:cNvCxnSpPr>
                  <a:cxnSpLocks noChangeShapeType="1"/>
                </p:cNvCxnSpPr>
                <p:nvPr/>
              </p:nvCxnSpPr>
              <p:spPr bwMode="auto">
                <a:xfrm flipV="1">
                  <a:off x="3435778" y="4725144"/>
                  <a:ext cx="128110" cy="634"/>
                </a:xfrm>
                <a:prstGeom prst="straightConnector1">
                  <a:avLst/>
                </a:prstGeom>
                <a:noFill/>
                <a:ln w="2222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0" name="Grupa 29"/>
              <p:cNvGrpSpPr/>
              <p:nvPr/>
            </p:nvGrpSpPr>
            <p:grpSpPr>
              <a:xfrm>
                <a:off x="3939826" y="3284350"/>
                <a:ext cx="992260" cy="108603"/>
                <a:chOff x="3435778" y="4617219"/>
                <a:chExt cx="992260" cy="108603"/>
              </a:xfrm>
            </p:grpSpPr>
            <p:cxnSp>
              <p:nvCxnSpPr>
                <p:cNvPr id="39" name="AutoShape 69"/>
                <p:cNvCxnSpPr>
                  <a:cxnSpLocks noChangeShapeType="1"/>
                </p:cNvCxnSpPr>
                <p:nvPr/>
              </p:nvCxnSpPr>
              <p:spPr bwMode="auto">
                <a:xfrm>
                  <a:off x="3988285" y="4725145"/>
                  <a:ext cx="439753" cy="677"/>
                </a:xfrm>
                <a:prstGeom prst="straightConnector1">
                  <a:avLst/>
                </a:prstGeom>
                <a:noFill/>
                <a:ln w="2222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40" name="Grupa 39"/>
                <p:cNvGrpSpPr/>
                <p:nvPr/>
              </p:nvGrpSpPr>
              <p:grpSpPr>
                <a:xfrm>
                  <a:off x="3556237" y="4617219"/>
                  <a:ext cx="434295" cy="107925"/>
                  <a:chOff x="5508104" y="4609601"/>
                  <a:chExt cx="434295" cy="107925"/>
                </a:xfrm>
              </p:grpSpPr>
              <p:sp>
                <p:nvSpPr>
                  <p:cNvPr id="42" name="Arc 71"/>
                  <p:cNvSpPr>
                    <a:spLocks/>
                  </p:cNvSpPr>
                  <p:nvPr/>
                </p:nvSpPr>
                <p:spPr bwMode="auto">
                  <a:xfrm>
                    <a:off x="5508104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222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43" name="Arc 72"/>
                  <p:cNvSpPr>
                    <a:spLocks/>
                  </p:cNvSpPr>
                  <p:nvPr/>
                </p:nvSpPr>
                <p:spPr bwMode="auto">
                  <a:xfrm>
                    <a:off x="5660488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222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44" name="Arc 73"/>
                  <p:cNvSpPr>
                    <a:spLocks/>
                  </p:cNvSpPr>
                  <p:nvPr/>
                </p:nvSpPr>
                <p:spPr bwMode="auto">
                  <a:xfrm>
                    <a:off x="5797634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222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cxnSp>
              <p:nvCxnSpPr>
                <p:cNvPr id="41" name="AutoShape 77"/>
                <p:cNvCxnSpPr>
                  <a:cxnSpLocks noChangeShapeType="1"/>
                </p:cNvCxnSpPr>
                <p:nvPr/>
              </p:nvCxnSpPr>
              <p:spPr bwMode="auto">
                <a:xfrm flipV="1">
                  <a:off x="3435778" y="4725144"/>
                  <a:ext cx="128110" cy="634"/>
                </a:xfrm>
                <a:prstGeom prst="straightConnector1">
                  <a:avLst/>
                </a:prstGeom>
                <a:noFill/>
                <a:ln w="2222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1" name="Grupa 30"/>
              <p:cNvGrpSpPr/>
              <p:nvPr/>
            </p:nvGrpSpPr>
            <p:grpSpPr>
              <a:xfrm>
                <a:off x="3939826" y="3572382"/>
                <a:ext cx="1083646" cy="108611"/>
                <a:chOff x="3435778" y="4617219"/>
                <a:chExt cx="1083646" cy="108611"/>
              </a:xfrm>
            </p:grpSpPr>
            <p:cxnSp>
              <p:nvCxnSpPr>
                <p:cNvPr id="33" name="AutoShape 69"/>
                <p:cNvCxnSpPr>
                  <a:cxnSpLocks noChangeShapeType="1"/>
                </p:cNvCxnSpPr>
                <p:nvPr/>
              </p:nvCxnSpPr>
              <p:spPr bwMode="auto">
                <a:xfrm>
                  <a:off x="3988285" y="4725145"/>
                  <a:ext cx="531139" cy="685"/>
                </a:xfrm>
                <a:prstGeom prst="straightConnector1">
                  <a:avLst/>
                </a:prstGeom>
                <a:noFill/>
                <a:ln w="2222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34" name="Grupa 33"/>
                <p:cNvGrpSpPr/>
                <p:nvPr/>
              </p:nvGrpSpPr>
              <p:grpSpPr>
                <a:xfrm>
                  <a:off x="3556237" y="4617219"/>
                  <a:ext cx="434295" cy="107925"/>
                  <a:chOff x="5508104" y="4609601"/>
                  <a:chExt cx="434295" cy="107925"/>
                </a:xfrm>
              </p:grpSpPr>
              <p:sp>
                <p:nvSpPr>
                  <p:cNvPr id="36" name="Arc 71"/>
                  <p:cNvSpPr>
                    <a:spLocks/>
                  </p:cNvSpPr>
                  <p:nvPr/>
                </p:nvSpPr>
                <p:spPr bwMode="auto">
                  <a:xfrm>
                    <a:off x="5508104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222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7" name="Arc 72"/>
                  <p:cNvSpPr>
                    <a:spLocks/>
                  </p:cNvSpPr>
                  <p:nvPr/>
                </p:nvSpPr>
                <p:spPr bwMode="auto">
                  <a:xfrm>
                    <a:off x="5660488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222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8" name="Arc 73"/>
                  <p:cNvSpPr>
                    <a:spLocks/>
                  </p:cNvSpPr>
                  <p:nvPr/>
                </p:nvSpPr>
                <p:spPr bwMode="auto">
                  <a:xfrm>
                    <a:off x="5797634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222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cxnSp>
              <p:nvCxnSpPr>
                <p:cNvPr id="35" name="AutoShape 77"/>
                <p:cNvCxnSpPr>
                  <a:cxnSpLocks noChangeShapeType="1"/>
                </p:cNvCxnSpPr>
                <p:nvPr/>
              </p:nvCxnSpPr>
              <p:spPr bwMode="auto">
                <a:xfrm flipV="1">
                  <a:off x="3435778" y="4725144"/>
                  <a:ext cx="128110" cy="634"/>
                </a:xfrm>
                <a:prstGeom prst="straightConnector1">
                  <a:avLst/>
                </a:prstGeom>
                <a:noFill/>
                <a:ln w="2222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32" name="AutoShape 69"/>
              <p:cNvCxnSpPr>
                <a:cxnSpLocks noChangeShapeType="1"/>
              </p:cNvCxnSpPr>
              <p:nvPr/>
            </p:nvCxnSpPr>
            <p:spPr bwMode="auto">
              <a:xfrm flipH="1">
                <a:off x="3942970" y="3104877"/>
                <a:ext cx="636" cy="576064"/>
              </a:xfrm>
              <a:prstGeom prst="straightConnector1">
                <a:avLst/>
              </a:prstGeom>
              <a:noFill/>
              <a:ln w="222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3" name="Elipsa 112"/>
            <p:cNvSpPr>
              <a:spLocks noChangeAspect="1"/>
            </p:cNvSpPr>
            <p:nvPr/>
          </p:nvSpPr>
          <p:spPr bwMode="auto">
            <a:xfrm>
              <a:off x="3599879" y="2852931"/>
              <a:ext cx="1131570" cy="1131570"/>
            </a:xfrm>
            <a:prstGeom prst="ellips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sp>
        <p:nvSpPr>
          <p:cNvPr id="221" name="Txt_Oporowe"/>
          <p:cNvSpPr>
            <a:spLocks noChangeArrowheads="1"/>
          </p:cNvSpPr>
          <p:nvPr/>
        </p:nvSpPr>
        <p:spPr bwMode="auto">
          <a:xfrm>
            <a:off x="1554233" y="2289720"/>
            <a:ext cx="11108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6350" indent="-635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2000" b="1" i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Oporowe</a:t>
            </a:r>
            <a:endParaRPr lang="pl-PL" sz="16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xt_AGP"/>
          <p:cNvSpPr>
            <a:spLocks noChangeArrowheads="1"/>
          </p:cNvSpPr>
          <p:nvPr/>
        </p:nvSpPr>
        <p:spPr bwMode="auto">
          <a:xfrm>
            <a:off x="2909338" y="1724074"/>
            <a:ext cx="3608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6350" indent="-635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2000" b="1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AGP</a:t>
            </a:r>
            <a:r>
              <a:rPr lang="pl-PL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sz="1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sz="1600" b="1" i="1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automatyczne </a:t>
            </a:r>
            <a:r>
              <a:rPr lang="pl-PL" sz="16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gaszenie </a:t>
            </a:r>
            <a:r>
              <a:rPr lang="pl-PL" sz="1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pola</a:t>
            </a:r>
            <a:endParaRPr lang="pl-PL" sz="16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Txt_Duża"/>
          <p:cNvSpPr>
            <a:spLocks noChangeArrowheads="1"/>
          </p:cNvSpPr>
          <p:nvPr/>
        </p:nvSpPr>
        <p:spPr bwMode="auto">
          <a:xfrm>
            <a:off x="1194019" y="990800"/>
            <a:ext cx="7460697" cy="5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77813" indent="-635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600" b="1" i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Duża energia zmagazynowana w polu magnetycznym (pocisk artyleryjski)</a:t>
            </a:r>
          </a:p>
          <a:p>
            <a:pPr marL="277813" indent="-635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600" b="1" i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Nagłe wyłączenie generatora – konieczność rozładowania </a:t>
            </a:r>
            <a:endParaRPr lang="pl-PL" sz="16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3384175" y="369831"/>
            <a:ext cx="23756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Odwzbudzanie</a:t>
            </a:r>
            <a:r>
              <a:rPr kumimoji="1" lang="pl-PL" sz="1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generatorów</a:t>
            </a:r>
          </a:p>
        </p:txBody>
      </p:sp>
    </p:spTree>
    <p:extLst>
      <p:ext uri="{BB962C8B-B14F-4D97-AF65-F5344CB8AC3E}">
        <p14:creationId xmlns:p14="http://schemas.microsoft.com/office/powerpoint/2010/main" val="262041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8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/>
      <p:bldP spid="210" grpId="1" animBg="1"/>
      <p:bldP spid="208" grpId="0"/>
      <p:bldP spid="221" grpId="0"/>
      <p:bldP spid="5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er_od_Wył"/>
          <p:cNvCxnSpPr/>
          <p:nvPr/>
        </p:nvCxnSpPr>
        <p:spPr bwMode="auto">
          <a:xfrm flipH="1">
            <a:off x="5724128" y="3284984"/>
            <a:ext cx="1096494" cy="122413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dash"/>
            <a:round/>
            <a:headEnd type="none" w="med" len="med"/>
            <a:tailEnd type="arrow"/>
          </a:ln>
          <a:effectLst/>
        </p:spPr>
      </p:cxnSp>
      <p:grpSp>
        <p:nvGrpSpPr>
          <p:cNvPr id="187" name="Wył_W"/>
          <p:cNvGrpSpPr/>
          <p:nvPr/>
        </p:nvGrpSpPr>
        <p:grpSpPr>
          <a:xfrm>
            <a:off x="6624228" y="2564904"/>
            <a:ext cx="415476" cy="756084"/>
            <a:chOff x="6480212" y="2888940"/>
            <a:chExt cx="415476" cy="756084"/>
          </a:xfrm>
        </p:grpSpPr>
        <p:grpSp>
          <p:nvGrpSpPr>
            <p:cNvPr id="195" name="Wył_L3_w"/>
            <p:cNvGrpSpPr/>
            <p:nvPr/>
          </p:nvGrpSpPr>
          <p:grpSpPr>
            <a:xfrm>
              <a:off x="6516216" y="3465004"/>
              <a:ext cx="379472" cy="180020"/>
              <a:chOff x="6516216" y="3484436"/>
              <a:chExt cx="379472" cy="180020"/>
            </a:xfrm>
          </p:grpSpPr>
          <p:sp>
            <p:nvSpPr>
              <p:cNvPr id="211" name="Elipsa 210"/>
              <p:cNvSpPr>
                <a:spLocks noChangeAspect="1"/>
              </p:cNvSpPr>
              <p:nvPr/>
            </p:nvSpPr>
            <p:spPr bwMode="auto">
              <a:xfrm>
                <a:off x="6516216" y="3573016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212" name="AutoShape 69"/>
              <p:cNvCxnSpPr>
                <a:cxnSpLocks noChangeShapeType="1"/>
              </p:cNvCxnSpPr>
              <p:nvPr/>
            </p:nvCxnSpPr>
            <p:spPr bwMode="auto">
              <a:xfrm flipV="1">
                <a:off x="6607854" y="3484436"/>
                <a:ext cx="260697" cy="124584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5" name="Elipsa 214"/>
              <p:cNvSpPr>
                <a:spLocks noChangeAspect="1"/>
              </p:cNvSpPr>
              <p:nvPr/>
            </p:nvSpPr>
            <p:spPr bwMode="auto">
              <a:xfrm>
                <a:off x="6804248" y="3573016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  <p:grpSp>
          <p:nvGrpSpPr>
            <p:cNvPr id="196" name="Wył_L2_w"/>
            <p:cNvGrpSpPr/>
            <p:nvPr/>
          </p:nvGrpSpPr>
          <p:grpSpPr>
            <a:xfrm>
              <a:off x="6516216" y="3176972"/>
              <a:ext cx="379472" cy="180020"/>
              <a:chOff x="6516216" y="3484436"/>
              <a:chExt cx="379472" cy="180020"/>
            </a:xfrm>
          </p:grpSpPr>
          <p:sp>
            <p:nvSpPr>
              <p:cNvPr id="202" name="Elipsa 201"/>
              <p:cNvSpPr>
                <a:spLocks noChangeAspect="1"/>
              </p:cNvSpPr>
              <p:nvPr/>
            </p:nvSpPr>
            <p:spPr bwMode="auto">
              <a:xfrm>
                <a:off x="6516216" y="3573016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203" name="AutoShape 69"/>
              <p:cNvCxnSpPr>
                <a:cxnSpLocks noChangeShapeType="1"/>
              </p:cNvCxnSpPr>
              <p:nvPr/>
            </p:nvCxnSpPr>
            <p:spPr bwMode="auto">
              <a:xfrm flipV="1">
                <a:off x="6607854" y="3484436"/>
                <a:ext cx="260697" cy="124584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5" name="Elipsa 204"/>
              <p:cNvSpPr>
                <a:spLocks noChangeAspect="1"/>
              </p:cNvSpPr>
              <p:nvPr/>
            </p:nvSpPr>
            <p:spPr bwMode="auto">
              <a:xfrm>
                <a:off x="6804248" y="3573016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  <p:grpSp>
          <p:nvGrpSpPr>
            <p:cNvPr id="197" name="Wył_L1_w"/>
            <p:cNvGrpSpPr/>
            <p:nvPr/>
          </p:nvGrpSpPr>
          <p:grpSpPr>
            <a:xfrm>
              <a:off x="6480212" y="2888940"/>
              <a:ext cx="379472" cy="180020"/>
              <a:chOff x="6516216" y="3484436"/>
              <a:chExt cx="379472" cy="180020"/>
            </a:xfrm>
          </p:grpSpPr>
          <p:sp>
            <p:nvSpPr>
              <p:cNvPr id="199" name="Elipsa 198"/>
              <p:cNvSpPr>
                <a:spLocks noChangeAspect="1"/>
              </p:cNvSpPr>
              <p:nvPr/>
            </p:nvSpPr>
            <p:spPr bwMode="auto">
              <a:xfrm>
                <a:off x="6516216" y="3573016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200" name="AutoShape 69"/>
              <p:cNvCxnSpPr>
                <a:cxnSpLocks noChangeShapeType="1"/>
              </p:cNvCxnSpPr>
              <p:nvPr/>
            </p:nvCxnSpPr>
            <p:spPr bwMode="auto">
              <a:xfrm flipV="1">
                <a:off x="6607854" y="3484436"/>
                <a:ext cx="260697" cy="124584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1" name="Elipsa 200"/>
              <p:cNvSpPr>
                <a:spLocks noChangeAspect="1"/>
              </p:cNvSpPr>
              <p:nvPr/>
            </p:nvSpPr>
            <p:spPr bwMode="auto">
              <a:xfrm>
                <a:off x="6804248" y="3573016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  <p:cxnSp>
          <p:nvCxnSpPr>
            <p:cNvPr id="198" name="AutoShape 77"/>
            <p:cNvCxnSpPr>
              <a:cxnSpLocks noChangeShapeType="1"/>
            </p:cNvCxnSpPr>
            <p:nvPr/>
          </p:nvCxnSpPr>
          <p:spPr bwMode="auto">
            <a:xfrm>
              <a:off x="6696236" y="2955710"/>
              <a:ext cx="0" cy="581302"/>
            </a:xfrm>
            <a:prstGeom prst="straightConnector1">
              <a:avLst/>
            </a:prstGeom>
            <a:noFill/>
            <a:ln w="508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5" name="Txt_Gamma-"/>
          <p:cNvSpPr>
            <a:spLocks noChangeArrowheads="1"/>
          </p:cNvSpPr>
          <p:nvPr/>
        </p:nvSpPr>
        <p:spPr bwMode="auto">
          <a:xfrm>
            <a:off x="4722912" y="4509120"/>
            <a:ext cx="1731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8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18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pl-PL" sz="1400" b="1" i="1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Txt_Gamma+"/>
          <p:cNvSpPr>
            <a:spLocks noChangeArrowheads="1"/>
          </p:cNvSpPr>
          <p:nvPr/>
        </p:nvSpPr>
        <p:spPr bwMode="auto">
          <a:xfrm>
            <a:off x="4680012" y="4149080"/>
            <a:ext cx="227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8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18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pl-PL" sz="1400" b="1" i="1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4" name="Reg_Nap"/>
          <p:cNvGrpSpPr/>
          <p:nvPr/>
        </p:nvGrpSpPr>
        <p:grpSpPr>
          <a:xfrm>
            <a:off x="3959932" y="4293096"/>
            <a:ext cx="1749463" cy="423188"/>
            <a:chOff x="2101852" y="3617880"/>
            <a:chExt cx="1749463" cy="423188"/>
          </a:xfrm>
        </p:grpSpPr>
        <p:cxnSp>
          <p:nvCxnSpPr>
            <p:cNvPr id="135" name="Łącznik prosty ze strzałką 134"/>
            <p:cNvCxnSpPr/>
            <p:nvPr/>
          </p:nvCxnSpPr>
          <p:spPr bwMode="auto">
            <a:xfrm flipH="1">
              <a:off x="2101852" y="3818204"/>
              <a:ext cx="1116000" cy="9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grpSp>
          <p:nvGrpSpPr>
            <p:cNvPr id="144" name="Reg_U"/>
            <p:cNvGrpSpPr/>
            <p:nvPr/>
          </p:nvGrpSpPr>
          <p:grpSpPr>
            <a:xfrm>
              <a:off x="3217976" y="3617880"/>
              <a:ext cx="633339" cy="423188"/>
              <a:chOff x="3225119" y="3617880"/>
              <a:chExt cx="633339" cy="423188"/>
            </a:xfrm>
          </p:grpSpPr>
          <p:sp>
            <p:nvSpPr>
              <p:cNvPr id="145" name="Prostokąt 144"/>
              <p:cNvSpPr/>
              <p:nvPr/>
            </p:nvSpPr>
            <p:spPr bwMode="auto">
              <a:xfrm>
                <a:off x="3225119" y="3617880"/>
                <a:ext cx="633339" cy="423188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146" name="S"/>
              <p:cNvSpPr>
                <a:spLocks noChangeArrowheads="1"/>
              </p:cNvSpPr>
              <p:nvPr/>
            </p:nvSpPr>
            <p:spPr bwMode="auto">
              <a:xfrm>
                <a:off x="3448218" y="3717612"/>
                <a:ext cx="25968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09638" eaLnBrk="0" hangingPunct="0">
                  <a:spcBef>
                    <a:spcPct val="20000"/>
                  </a:spcBef>
                  <a:buClr>
                    <a:schemeClr val="tx2"/>
                  </a:buClr>
                  <a:buSzPct val="100000"/>
                  <a:defRPr/>
                </a:pPr>
                <a:r>
                  <a:rPr lang="pl-PL" sz="1400" b="1" i="1" dirty="0" smtClean="0">
                    <a:solidFill>
                      <a:srgbClr val="0070C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RN</a:t>
                </a:r>
                <a:endParaRPr lang="pl-PL" sz="1400" b="1" i="1" dirty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4" name="Zasi_Wzbudz"/>
          <p:cNvGrpSpPr/>
          <p:nvPr/>
        </p:nvGrpSpPr>
        <p:grpSpPr>
          <a:xfrm>
            <a:off x="1979712" y="2384884"/>
            <a:ext cx="1224136" cy="2232248"/>
            <a:chOff x="1979712" y="2384884"/>
            <a:chExt cx="1224136" cy="2232248"/>
          </a:xfrm>
        </p:grpSpPr>
        <p:grpSp>
          <p:nvGrpSpPr>
            <p:cNvPr id="3" name="Szczotki_2"/>
            <p:cNvGrpSpPr/>
            <p:nvPr/>
          </p:nvGrpSpPr>
          <p:grpSpPr>
            <a:xfrm>
              <a:off x="2195736" y="3537012"/>
              <a:ext cx="351656" cy="72008"/>
              <a:chOff x="2555776" y="3933056"/>
              <a:chExt cx="351656" cy="72008"/>
            </a:xfrm>
          </p:grpSpPr>
          <p:cxnSp>
            <p:nvCxnSpPr>
              <p:cNvPr id="127" name="AutoShape 69"/>
              <p:cNvCxnSpPr>
                <a:cxnSpLocks noChangeShapeType="1"/>
              </p:cNvCxnSpPr>
              <p:nvPr/>
            </p:nvCxnSpPr>
            <p:spPr bwMode="auto">
              <a:xfrm>
                <a:off x="2555776" y="3969060"/>
                <a:ext cx="288032" cy="0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9" name="Prostokąt 128"/>
              <p:cNvSpPr/>
              <p:nvPr/>
            </p:nvSpPr>
            <p:spPr bwMode="auto">
              <a:xfrm>
                <a:off x="2843808" y="3933056"/>
                <a:ext cx="63624" cy="7200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  <p:grpSp>
          <p:nvGrpSpPr>
            <p:cNvPr id="2" name="Szczotki_1"/>
            <p:cNvGrpSpPr/>
            <p:nvPr/>
          </p:nvGrpSpPr>
          <p:grpSpPr>
            <a:xfrm>
              <a:off x="1979712" y="2384884"/>
              <a:ext cx="567680" cy="72008"/>
              <a:chOff x="2339752" y="2780928"/>
              <a:chExt cx="567680" cy="72008"/>
            </a:xfrm>
          </p:grpSpPr>
          <p:cxnSp>
            <p:nvCxnSpPr>
              <p:cNvPr id="121" name="AutoShape 69"/>
              <p:cNvCxnSpPr>
                <a:cxnSpLocks noChangeShapeType="1"/>
              </p:cNvCxnSpPr>
              <p:nvPr/>
            </p:nvCxnSpPr>
            <p:spPr bwMode="auto">
              <a:xfrm>
                <a:off x="2339752" y="2816932"/>
                <a:ext cx="540060" cy="0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2" name="Prostokąt 121"/>
              <p:cNvSpPr/>
              <p:nvPr/>
            </p:nvSpPr>
            <p:spPr bwMode="auto">
              <a:xfrm>
                <a:off x="2843808" y="2780928"/>
                <a:ext cx="63624" cy="7200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  <p:cxnSp>
          <p:nvCxnSpPr>
            <p:cNvPr id="168" name="AutoShape 69"/>
            <p:cNvCxnSpPr>
              <a:cxnSpLocks noChangeShapeType="1"/>
            </p:cNvCxnSpPr>
            <p:nvPr/>
          </p:nvCxnSpPr>
          <p:spPr bwMode="auto">
            <a:xfrm flipH="1">
              <a:off x="2195736" y="3565365"/>
              <a:ext cx="636" cy="827463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9" name="AutoShape 69"/>
            <p:cNvCxnSpPr>
              <a:cxnSpLocks noChangeShapeType="1"/>
            </p:cNvCxnSpPr>
            <p:nvPr/>
          </p:nvCxnSpPr>
          <p:spPr bwMode="auto">
            <a:xfrm>
              <a:off x="1980348" y="2413237"/>
              <a:ext cx="0" cy="2195035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0" name="AutoShape 69"/>
            <p:cNvCxnSpPr>
              <a:cxnSpLocks noChangeShapeType="1"/>
            </p:cNvCxnSpPr>
            <p:nvPr/>
          </p:nvCxnSpPr>
          <p:spPr bwMode="auto">
            <a:xfrm>
              <a:off x="2196372" y="4401108"/>
              <a:ext cx="1007476" cy="0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1" name="AutoShape 69"/>
            <p:cNvCxnSpPr>
              <a:cxnSpLocks noChangeShapeType="1"/>
            </p:cNvCxnSpPr>
            <p:nvPr/>
          </p:nvCxnSpPr>
          <p:spPr bwMode="auto">
            <a:xfrm>
              <a:off x="1979712" y="4617132"/>
              <a:ext cx="1212435" cy="0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7" name="Zasil_Prost"/>
          <p:cNvGrpSpPr/>
          <p:nvPr/>
        </p:nvGrpSpPr>
        <p:grpSpPr>
          <a:xfrm>
            <a:off x="3527884" y="4797152"/>
            <a:ext cx="576064" cy="468052"/>
            <a:chOff x="3527884" y="4797152"/>
            <a:chExt cx="576064" cy="468052"/>
          </a:xfrm>
        </p:grpSpPr>
        <p:cxnSp>
          <p:nvCxnSpPr>
            <p:cNvPr id="176" name="AutoShape 69"/>
            <p:cNvCxnSpPr>
              <a:cxnSpLocks noChangeShapeType="1"/>
            </p:cNvCxnSpPr>
            <p:nvPr/>
          </p:nvCxnSpPr>
          <p:spPr bwMode="auto">
            <a:xfrm>
              <a:off x="3527884" y="4797152"/>
              <a:ext cx="0" cy="468052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7" name="AutoShape 69"/>
            <p:cNvCxnSpPr>
              <a:cxnSpLocks noChangeShapeType="1"/>
            </p:cNvCxnSpPr>
            <p:nvPr/>
          </p:nvCxnSpPr>
          <p:spPr bwMode="auto">
            <a:xfrm>
              <a:off x="3815916" y="4797152"/>
              <a:ext cx="0" cy="468052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8" name="AutoShape 69"/>
            <p:cNvCxnSpPr>
              <a:cxnSpLocks noChangeShapeType="1"/>
            </p:cNvCxnSpPr>
            <p:nvPr/>
          </p:nvCxnSpPr>
          <p:spPr bwMode="auto">
            <a:xfrm>
              <a:off x="4103948" y="4797152"/>
              <a:ext cx="0" cy="468052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7" name="Pros_Tyr"/>
          <p:cNvGrpSpPr/>
          <p:nvPr/>
        </p:nvGrpSpPr>
        <p:grpSpPr>
          <a:xfrm rot="10800000">
            <a:off x="3192148" y="4185084"/>
            <a:ext cx="1195824" cy="612068"/>
            <a:chOff x="4558585" y="4437112"/>
            <a:chExt cx="1195824" cy="612068"/>
          </a:xfrm>
        </p:grpSpPr>
        <p:sp>
          <p:nvSpPr>
            <p:cNvPr id="148" name="Prostokąt 147"/>
            <p:cNvSpPr>
              <a:spLocks/>
            </p:cNvSpPr>
            <p:nvPr/>
          </p:nvSpPr>
          <p:spPr bwMode="auto">
            <a:xfrm rot="10800000">
              <a:off x="4558585" y="4437112"/>
              <a:ext cx="1195824" cy="6120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grpSp>
          <p:nvGrpSpPr>
            <p:cNvPr id="149" name="Tyrystor"/>
            <p:cNvGrpSpPr/>
            <p:nvPr/>
          </p:nvGrpSpPr>
          <p:grpSpPr>
            <a:xfrm>
              <a:off x="4996705" y="4574427"/>
              <a:ext cx="246493" cy="350039"/>
              <a:chOff x="6150548" y="4894148"/>
              <a:chExt cx="246493" cy="350039"/>
            </a:xfrm>
          </p:grpSpPr>
          <p:sp>
            <p:nvSpPr>
              <p:cNvPr id="151" name="Trójkąt równoramienny 150"/>
              <p:cNvSpPr>
                <a:spLocks noChangeAspect="1"/>
              </p:cNvSpPr>
              <p:nvPr/>
            </p:nvSpPr>
            <p:spPr bwMode="auto">
              <a:xfrm rot="10800000">
                <a:off x="6207004" y="4993048"/>
                <a:ext cx="177719" cy="153208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161" name="AutoShape 77"/>
              <p:cNvCxnSpPr>
                <a:cxnSpLocks noChangeShapeType="1"/>
              </p:cNvCxnSpPr>
              <p:nvPr/>
            </p:nvCxnSpPr>
            <p:spPr bwMode="auto">
              <a:xfrm rot="5400000">
                <a:off x="6299110" y="5048326"/>
                <a:ext cx="0" cy="195863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2" name="AutoShape 69"/>
              <p:cNvCxnSpPr>
                <a:cxnSpLocks noChangeShapeType="1"/>
              </p:cNvCxnSpPr>
              <p:nvPr/>
            </p:nvCxnSpPr>
            <p:spPr bwMode="auto">
              <a:xfrm rot="5400000">
                <a:off x="6244896" y="5195222"/>
                <a:ext cx="97930" cy="0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3" name="AutoShape 69"/>
              <p:cNvCxnSpPr>
                <a:cxnSpLocks noChangeShapeType="1"/>
              </p:cNvCxnSpPr>
              <p:nvPr/>
            </p:nvCxnSpPr>
            <p:spPr bwMode="auto">
              <a:xfrm rot="5400000">
                <a:off x="6247609" y="4943113"/>
                <a:ext cx="97930" cy="0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" name="AutoShape 77"/>
              <p:cNvCxnSpPr>
                <a:cxnSpLocks noChangeShapeType="1"/>
              </p:cNvCxnSpPr>
              <p:nvPr/>
            </p:nvCxnSpPr>
            <p:spPr bwMode="auto">
              <a:xfrm rot="5400000">
                <a:off x="6199514" y="5024005"/>
                <a:ext cx="0" cy="97932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73" name="Odwzb_Do_Sieci"/>
          <p:cNvGrpSpPr/>
          <p:nvPr/>
        </p:nvGrpSpPr>
        <p:grpSpPr>
          <a:xfrm>
            <a:off x="3516009" y="5085184"/>
            <a:ext cx="576065" cy="288032"/>
            <a:chOff x="3527884" y="5057564"/>
            <a:chExt cx="576065" cy="288032"/>
          </a:xfrm>
        </p:grpSpPr>
        <p:cxnSp>
          <p:nvCxnSpPr>
            <p:cNvPr id="179" name="AutoShape 69"/>
            <p:cNvCxnSpPr>
              <a:cxnSpLocks noChangeShapeType="1"/>
            </p:cNvCxnSpPr>
            <p:nvPr/>
          </p:nvCxnSpPr>
          <p:spPr bwMode="auto">
            <a:xfrm flipH="1" flipV="1">
              <a:off x="4103948" y="5057564"/>
              <a:ext cx="1" cy="279648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" name="AutoShape 69"/>
            <p:cNvCxnSpPr>
              <a:cxnSpLocks noChangeShapeType="1"/>
            </p:cNvCxnSpPr>
            <p:nvPr/>
          </p:nvCxnSpPr>
          <p:spPr bwMode="auto">
            <a:xfrm flipH="1" flipV="1">
              <a:off x="3527884" y="5065948"/>
              <a:ext cx="1" cy="279648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6" name="AutoShape 69"/>
            <p:cNvCxnSpPr>
              <a:cxnSpLocks noChangeShapeType="1"/>
            </p:cNvCxnSpPr>
            <p:nvPr/>
          </p:nvCxnSpPr>
          <p:spPr bwMode="auto">
            <a:xfrm flipH="1" flipV="1">
              <a:off x="3815916" y="5065948"/>
              <a:ext cx="1" cy="279648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5" name="Prąd_Wzbudz"/>
          <p:cNvGrpSpPr/>
          <p:nvPr/>
        </p:nvGrpSpPr>
        <p:grpSpPr>
          <a:xfrm>
            <a:off x="2505962" y="4617132"/>
            <a:ext cx="1597986" cy="540060"/>
            <a:chOff x="2505962" y="4617132"/>
            <a:chExt cx="1597986" cy="540060"/>
          </a:xfrm>
        </p:grpSpPr>
        <p:cxnSp>
          <p:nvCxnSpPr>
            <p:cNvPr id="180" name="AutoShape 69"/>
            <p:cNvCxnSpPr>
              <a:cxnSpLocks noChangeShapeType="1"/>
            </p:cNvCxnSpPr>
            <p:nvPr/>
          </p:nvCxnSpPr>
          <p:spPr bwMode="auto">
            <a:xfrm>
              <a:off x="3527884" y="4913548"/>
              <a:ext cx="0" cy="24364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1" name="AutoShape 69"/>
            <p:cNvCxnSpPr>
              <a:cxnSpLocks noChangeShapeType="1"/>
            </p:cNvCxnSpPr>
            <p:nvPr/>
          </p:nvCxnSpPr>
          <p:spPr bwMode="auto">
            <a:xfrm>
              <a:off x="3815916" y="4905164"/>
              <a:ext cx="0" cy="24364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2" name="AutoShape 69"/>
            <p:cNvCxnSpPr>
              <a:cxnSpLocks noChangeShapeType="1"/>
            </p:cNvCxnSpPr>
            <p:nvPr/>
          </p:nvCxnSpPr>
          <p:spPr bwMode="auto">
            <a:xfrm>
              <a:off x="4103948" y="4905164"/>
              <a:ext cx="0" cy="24364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3" name="AutoShape 69"/>
            <p:cNvCxnSpPr>
              <a:cxnSpLocks noChangeShapeType="1"/>
            </p:cNvCxnSpPr>
            <p:nvPr/>
          </p:nvCxnSpPr>
          <p:spPr bwMode="auto">
            <a:xfrm rot="16200000">
              <a:off x="2627784" y="4495310"/>
              <a:ext cx="0" cy="24364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84" name="Odwzbudz"/>
          <p:cNvCxnSpPr>
            <a:cxnSpLocks noChangeShapeType="1"/>
          </p:cNvCxnSpPr>
          <p:nvPr/>
        </p:nvCxnSpPr>
        <p:spPr bwMode="auto">
          <a:xfrm rot="10800000">
            <a:off x="2483768" y="4615995"/>
            <a:ext cx="432048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triangle" w="lg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" name="Txt_Wyl"/>
          <p:cNvSpPr>
            <a:spLocks noChangeArrowheads="1"/>
          </p:cNvSpPr>
          <p:nvPr/>
        </p:nvSpPr>
        <p:spPr bwMode="auto">
          <a:xfrm>
            <a:off x="6683030" y="2276872"/>
            <a:ext cx="28027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4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Wył</a:t>
            </a:r>
            <a:endParaRPr lang="pl-PL" sz="1400" b="1" i="1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2" name="Wył_Z"/>
          <p:cNvGrpSpPr/>
          <p:nvPr/>
        </p:nvGrpSpPr>
        <p:grpSpPr>
          <a:xfrm>
            <a:off x="6604598" y="2653484"/>
            <a:ext cx="415476" cy="667504"/>
            <a:chOff x="6480212" y="2996952"/>
            <a:chExt cx="415476" cy="667504"/>
          </a:xfrm>
        </p:grpSpPr>
        <p:cxnSp>
          <p:nvCxnSpPr>
            <p:cNvPr id="126" name="AutoShape 77"/>
            <p:cNvCxnSpPr>
              <a:cxnSpLocks noChangeShapeType="1"/>
            </p:cNvCxnSpPr>
            <p:nvPr/>
          </p:nvCxnSpPr>
          <p:spPr bwMode="auto">
            <a:xfrm>
              <a:off x="6696236" y="3032956"/>
              <a:ext cx="0" cy="581302"/>
            </a:xfrm>
            <a:prstGeom prst="straightConnector1">
              <a:avLst/>
            </a:prstGeom>
            <a:noFill/>
            <a:ln w="508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8" name="Wył_L3_z"/>
            <p:cNvGrpSpPr/>
            <p:nvPr/>
          </p:nvGrpSpPr>
          <p:grpSpPr>
            <a:xfrm>
              <a:off x="6516216" y="3573016"/>
              <a:ext cx="379472" cy="91440"/>
              <a:chOff x="6516216" y="3573016"/>
              <a:chExt cx="379472" cy="91440"/>
            </a:xfrm>
          </p:grpSpPr>
          <p:sp>
            <p:nvSpPr>
              <p:cNvPr id="123" name="Elipsa 122"/>
              <p:cNvSpPr>
                <a:spLocks noChangeAspect="1"/>
              </p:cNvSpPr>
              <p:nvPr/>
            </p:nvSpPr>
            <p:spPr bwMode="auto">
              <a:xfrm>
                <a:off x="6516216" y="3573016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124" name="AutoShape 69"/>
              <p:cNvCxnSpPr>
                <a:cxnSpLocks noChangeShapeType="1"/>
                <a:stCxn id="123" idx="6"/>
                <a:endCxn id="125" idx="2"/>
              </p:cNvCxnSpPr>
              <p:nvPr/>
            </p:nvCxnSpPr>
            <p:spPr bwMode="auto">
              <a:xfrm>
                <a:off x="6607656" y="3618736"/>
                <a:ext cx="196592" cy="0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5" name="Elipsa 124"/>
              <p:cNvSpPr>
                <a:spLocks noChangeAspect="1"/>
              </p:cNvSpPr>
              <p:nvPr/>
            </p:nvSpPr>
            <p:spPr bwMode="auto">
              <a:xfrm>
                <a:off x="6804248" y="3573016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  <p:grpSp>
          <p:nvGrpSpPr>
            <p:cNvPr id="136" name="Wył_L2_z"/>
            <p:cNvGrpSpPr/>
            <p:nvPr/>
          </p:nvGrpSpPr>
          <p:grpSpPr>
            <a:xfrm>
              <a:off x="6516216" y="3284984"/>
              <a:ext cx="379472" cy="91440"/>
              <a:chOff x="6516216" y="3573016"/>
              <a:chExt cx="379472" cy="91440"/>
            </a:xfrm>
          </p:grpSpPr>
          <p:sp>
            <p:nvSpPr>
              <p:cNvPr id="137" name="Elipsa 136"/>
              <p:cNvSpPr>
                <a:spLocks noChangeAspect="1"/>
              </p:cNvSpPr>
              <p:nvPr/>
            </p:nvSpPr>
            <p:spPr bwMode="auto">
              <a:xfrm>
                <a:off x="6516216" y="3573016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138" name="AutoShape 69"/>
              <p:cNvCxnSpPr>
                <a:cxnSpLocks noChangeShapeType="1"/>
                <a:stCxn id="137" idx="6"/>
                <a:endCxn id="139" idx="6"/>
              </p:cNvCxnSpPr>
              <p:nvPr/>
            </p:nvCxnSpPr>
            <p:spPr bwMode="auto">
              <a:xfrm>
                <a:off x="6607656" y="3618736"/>
                <a:ext cx="288032" cy="0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9" name="Elipsa 138"/>
              <p:cNvSpPr>
                <a:spLocks noChangeAspect="1"/>
              </p:cNvSpPr>
              <p:nvPr/>
            </p:nvSpPr>
            <p:spPr bwMode="auto">
              <a:xfrm>
                <a:off x="6804248" y="3573016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  <p:grpSp>
          <p:nvGrpSpPr>
            <p:cNvPr id="140" name="Wył_L1_z"/>
            <p:cNvGrpSpPr/>
            <p:nvPr/>
          </p:nvGrpSpPr>
          <p:grpSpPr>
            <a:xfrm>
              <a:off x="6480212" y="2996952"/>
              <a:ext cx="379472" cy="91440"/>
              <a:chOff x="6516216" y="3573016"/>
              <a:chExt cx="379472" cy="91440"/>
            </a:xfrm>
          </p:grpSpPr>
          <p:sp>
            <p:nvSpPr>
              <p:cNvPr id="141" name="Elipsa 140"/>
              <p:cNvSpPr>
                <a:spLocks noChangeAspect="1"/>
              </p:cNvSpPr>
              <p:nvPr/>
            </p:nvSpPr>
            <p:spPr bwMode="auto">
              <a:xfrm>
                <a:off x="6516216" y="3573016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142" name="AutoShape 69"/>
              <p:cNvCxnSpPr>
                <a:cxnSpLocks noChangeShapeType="1"/>
                <a:stCxn id="141" idx="6"/>
                <a:endCxn id="143" idx="2"/>
              </p:cNvCxnSpPr>
              <p:nvPr/>
            </p:nvCxnSpPr>
            <p:spPr bwMode="auto">
              <a:xfrm>
                <a:off x="6607656" y="3618736"/>
                <a:ext cx="196592" cy="0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3" name="Elipsa 142"/>
              <p:cNvSpPr>
                <a:spLocks noChangeAspect="1"/>
              </p:cNvSpPr>
              <p:nvPr/>
            </p:nvSpPr>
            <p:spPr bwMode="auto">
              <a:xfrm>
                <a:off x="6804248" y="3573016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</p:grpSp>
      <p:grpSp>
        <p:nvGrpSpPr>
          <p:cNvPr id="204" name="Txt_L1,L2,L33"/>
          <p:cNvGrpSpPr/>
          <p:nvPr/>
        </p:nvGrpSpPr>
        <p:grpSpPr>
          <a:xfrm>
            <a:off x="7596336" y="2559653"/>
            <a:ext cx="198772" cy="833343"/>
            <a:chOff x="8225656" y="4439444"/>
            <a:chExt cx="198772" cy="833343"/>
          </a:xfrm>
        </p:grpSpPr>
        <p:sp>
          <p:nvSpPr>
            <p:cNvPr id="188" name="L3"/>
            <p:cNvSpPr>
              <a:spLocks noChangeArrowheads="1"/>
            </p:cNvSpPr>
            <p:nvPr/>
          </p:nvSpPr>
          <p:spPr bwMode="auto">
            <a:xfrm>
              <a:off x="8225656" y="4439444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chemeClr val="tx2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L1</a:t>
              </a:r>
              <a:endParaRPr lang="pl-PL" sz="1400" b="1" i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L2"/>
            <p:cNvSpPr>
              <a:spLocks noChangeArrowheads="1"/>
            </p:cNvSpPr>
            <p:nvPr/>
          </p:nvSpPr>
          <p:spPr bwMode="auto">
            <a:xfrm>
              <a:off x="8225656" y="4769303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chemeClr val="tx2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L2</a:t>
              </a:r>
              <a:endParaRPr lang="pl-PL" sz="1400" b="1" i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" name="L1"/>
            <p:cNvSpPr>
              <a:spLocks noChangeArrowheads="1"/>
            </p:cNvSpPr>
            <p:nvPr/>
          </p:nvSpPr>
          <p:spPr bwMode="auto">
            <a:xfrm>
              <a:off x="8225656" y="5057343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chemeClr val="tx2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L3</a:t>
              </a:r>
              <a:endParaRPr lang="pl-PL" sz="1400" b="1" i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1" name="DoSzyn"/>
          <p:cNvGrpSpPr/>
          <p:nvPr/>
        </p:nvGrpSpPr>
        <p:grpSpPr>
          <a:xfrm>
            <a:off x="6984268" y="2708235"/>
            <a:ext cx="504056" cy="576749"/>
            <a:chOff x="6804248" y="3032956"/>
            <a:chExt cx="504056" cy="576749"/>
          </a:xfrm>
        </p:grpSpPr>
        <p:cxnSp>
          <p:nvCxnSpPr>
            <p:cNvPr id="192" name="AutoShape 69"/>
            <p:cNvCxnSpPr>
              <a:cxnSpLocks noChangeShapeType="1"/>
            </p:cNvCxnSpPr>
            <p:nvPr/>
          </p:nvCxnSpPr>
          <p:spPr bwMode="auto">
            <a:xfrm>
              <a:off x="6804248" y="3032956"/>
              <a:ext cx="504056" cy="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3" name="AutoShape 69"/>
            <p:cNvCxnSpPr>
              <a:cxnSpLocks noChangeShapeType="1"/>
            </p:cNvCxnSpPr>
            <p:nvPr/>
          </p:nvCxnSpPr>
          <p:spPr bwMode="auto">
            <a:xfrm>
              <a:off x="6804248" y="3321665"/>
              <a:ext cx="504056" cy="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" name="AutoShape 69"/>
            <p:cNvCxnSpPr>
              <a:cxnSpLocks noChangeShapeType="1"/>
            </p:cNvCxnSpPr>
            <p:nvPr/>
          </p:nvCxnSpPr>
          <p:spPr bwMode="auto">
            <a:xfrm>
              <a:off x="6804248" y="3609020"/>
              <a:ext cx="504056" cy="685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3" name="TrfBlk"/>
          <p:cNvGrpSpPr/>
          <p:nvPr/>
        </p:nvGrpSpPr>
        <p:grpSpPr>
          <a:xfrm>
            <a:off x="4571992" y="2169440"/>
            <a:ext cx="2067674" cy="1383018"/>
            <a:chOff x="4932032" y="2565484"/>
            <a:chExt cx="2067674" cy="1383018"/>
          </a:xfrm>
        </p:grpSpPr>
        <p:sp>
          <p:nvSpPr>
            <p:cNvPr id="207" name="Txt_TB"/>
            <p:cNvSpPr>
              <a:spLocks noChangeArrowheads="1"/>
            </p:cNvSpPr>
            <p:nvPr/>
          </p:nvSpPr>
          <p:spPr bwMode="auto">
            <a:xfrm>
              <a:off x="5666292" y="2565484"/>
              <a:ext cx="2292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TB</a:t>
              </a:r>
              <a:endPara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7" name="DoSzyn"/>
            <p:cNvGrpSpPr/>
            <p:nvPr/>
          </p:nvGrpSpPr>
          <p:grpSpPr>
            <a:xfrm>
              <a:off x="6495650" y="3104279"/>
              <a:ext cx="504056" cy="576749"/>
              <a:chOff x="6804248" y="3032956"/>
              <a:chExt cx="504056" cy="576749"/>
            </a:xfrm>
          </p:grpSpPr>
          <p:cxnSp>
            <p:nvCxnSpPr>
              <p:cNvPr id="114" name="AutoShape 69"/>
              <p:cNvCxnSpPr>
                <a:cxnSpLocks noChangeShapeType="1"/>
              </p:cNvCxnSpPr>
              <p:nvPr/>
            </p:nvCxnSpPr>
            <p:spPr bwMode="auto">
              <a:xfrm>
                <a:off x="6804248" y="3032956"/>
                <a:ext cx="504056" cy="0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" name="AutoShape 69"/>
              <p:cNvCxnSpPr>
                <a:cxnSpLocks noChangeShapeType="1"/>
              </p:cNvCxnSpPr>
              <p:nvPr/>
            </p:nvCxnSpPr>
            <p:spPr bwMode="auto">
              <a:xfrm>
                <a:off x="6876256" y="3321665"/>
                <a:ext cx="432048" cy="0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" name="AutoShape 69"/>
              <p:cNvCxnSpPr>
                <a:cxnSpLocks noChangeShapeType="1"/>
              </p:cNvCxnSpPr>
              <p:nvPr/>
            </p:nvCxnSpPr>
            <p:spPr bwMode="auto">
              <a:xfrm>
                <a:off x="6804248" y="3609020"/>
                <a:ext cx="504056" cy="685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73" name="Elipsa 172"/>
            <p:cNvSpPr>
              <a:spLocks noChangeAspect="1"/>
            </p:cNvSpPr>
            <p:nvPr/>
          </p:nvSpPr>
          <p:spPr bwMode="auto">
            <a:xfrm>
              <a:off x="4932032" y="2816932"/>
              <a:ext cx="1131570" cy="1131570"/>
            </a:xfrm>
            <a:prstGeom prst="ellipse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174" name="Elipsa 173"/>
            <p:cNvSpPr>
              <a:spLocks noChangeAspect="1"/>
            </p:cNvSpPr>
            <p:nvPr/>
          </p:nvSpPr>
          <p:spPr bwMode="auto">
            <a:xfrm>
              <a:off x="5436088" y="2816932"/>
              <a:ext cx="1131570" cy="1131570"/>
            </a:xfrm>
            <a:prstGeom prst="ellipse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grpSp>
        <p:nvGrpSpPr>
          <p:cNvPr id="218" name="Generator"/>
          <p:cNvGrpSpPr/>
          <p:nvPr/>
        </p:nvGrpSpPr>
        <p:grpSpPr>
          <a:xfrm>
            <a:off x="2555768" y="2169440"/>
            <a:ext cx="2107664" cy="1439580"/>
            <a:chOff x="2915808" y="2565484"/>
            <a:chExt cx="2107664" cy="1439580"/>
          </a:xfrm>
        </p:grpSpPr>
        <p:sp>
          <p:nvSpPr>
            <p:cNvPr id="206" name="Txt_G"/>
            <p:cNvSpPr>
              <a:spLocks noChangeArrowheads="1"/>
            </p:cNvSpPr>
            <p:nvPr/>
          </p:nvSpPr>
          <p:spPr bwMode="auto">
            <a:xfrm>
              <a:off x="4082116" y="2565484"/>
              <a:ext cx="12984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Uzw_wzbudz"/>
            <p:cNvGrpSpPr/>
            <p:nvPr/>
          </p:nvGrpSpPr>
          <p:grpSpPr>
            <a:xfrm>
              <a:off x="2915808" y="2780928"/>
              <a:ext cx="936655" cy="1224136"/>
              <a:chOff x="4463988" y="2775655"/>
              <a:chExt cx="936655" cy="1224136"/>
            </a:xfrm>
          </p:grpSpPr>
          <p:sp>
            <p:nvSpPr>
              <p:cNvPr id="14" name="Prostokąt 13"/>
              <p:cNvSpPr/>
              <p:nvPr/>
            </p:nvSpPr>
            <p:spPr bwMode="auto">
              <a:xfrm>
                <a:off x="4463996" y="2775655"/>
                <a:ext cx="216024" cy="7200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15" name="Prostokąt 14"/>
              <p:cNvSpPr/>
              <p:nvPr/>
            </p:nvSpPr>
            <p:spPr bwMode="auto">
              <a:xfrm>
                <a:off x="4463988" y="3927783"/>
                <a:ext cx="216024" cy="7200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grpSp>
            <p:nvGrpSpPr>
              <p:cNvPr id="16" name="Grupa 15"/>
              <p:cNvGrpSpPr/>
              <p:nvPr/>
            </p:nvGrpSpPr>
            <p:grpSpPr>
              <a:xfrm rot="5400000">
                <a:off x="4770296" y="3333444"/>
                <a:ext cx="1152131" cy="108562"/>
                <a:chOff x="3203849" y="4617219"/>
                <a:chExt cx="1152131" cy="108562"/>
              </a:xfrm>
            </p:grpSpPr>
            <p:cxnSp>
              <p:nvCxnSpPr>
                <p:cNvPr id="19" name="AutoShape 69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171817" y="4541618"/>
                  <a:ext cx="635" cy="367691"/>
                </a:xfrm>
                <a:prstGeom prst="straightConnector1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20" name="Grupa 19"/>
                <p:cNvGrpSpPr/>
                <p:nvPr/>
              </p:nvGrpSpPr>
              <p:grpSpPr>
                <a:xfrm>
                  <a:off x="3556237" y="4617219"/>
                  <a:ext cx="434295" cy="107925"/>
                  <a:chOff x="5508104" y="4609601"/>
                  <a:chExt cx="434295" cy="107925"/>
                </a:xfrm>
              </p:grpSpPr>
              <p:sp>
                <p:nvSpPr>
                  <p:cNvPr id="22" name="Arc 71"/>
                  <p:cNvSpPr>
                    <a:spLocks/>
                  </p:cNvSpPr>
                  <p:nvPr/>
                </p:nvSpPr>
                <p:spPr bwMode="auto">
                  <a:xfrm>
                    <a:off x="5508104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222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3" name="Arc 72"/>
                  <p:cNvSpPr>
                    <a:spLocks/>
                  </p:cNvSpPr>
                  <p:nvPr/>
                </p:nvSpPr>
                <p:spPr bwMode="auto">
                  <a:xfrm>
                    <a:off x="5660488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222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4" name="Arc 73"/>
                  <p:cNvSpPr>
                    <a:spLocks/>
                  </p:cNvSpPr>
                  <p:nvPr/>
                </p:nvSpPr>
                <p:spPr bwMode="auto">
                  <a:xfrm>
                    <a:off x="5797634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222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cxnSp>
              <p:nvCxnSpPr>
                <p:cNvPr id="21" name="AutoShape 77"/>
                <p:cNvCxnSpPr>
                  <a:cxnSpLocks noChangeShapeType="1"/>
                </p:cNvCxnSpPr>
                <p:nvPr/>
              </p:nvCxnSpPr>
              <p:spPr bwMode="auto">
                <a:xfrm rot="16200000">
                  <a:off x="3383551" y="4545441"/>
                  <a:ext cx="635" cy="360040"/>
                </a:xfrm>
                <a:prstGeom prst="straightConnector1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7" name="AutoShape 69"/>
              <p:cNvCxnSpPr>
                <a:cxnSpLocks noChangeShapeType="1"/>
                <a:stCxn id="15" idx="3"/>
              </p:cNvCxnSpPr>
              <p:nvPr/>
            </p:nvCxnSpPr>
            <p:spPr bwMode="auto">
              <a:xfrm>
                <a:off x="4680012" y="3963787"/>
                <a:ext cx="612706" cy="4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69"/>
              <p:cNvCxnSpPr>
                <a:cxnSpLocks noChangeShapeType="1"/>
                <a:stCxn id="14" idx="3"/>
              </p:cNvCxnSpPr>
              <p:nvPr/>
            </p:nvCxnSpPr>
            <p:spPr bwMode="auto">
              <a:xfrm>
                <a:off x="4680020" y="2811659"/>
                <a:ext cx="612068" cy="0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7" name="Uzw_stojana"/>
            <p:cNvGrpSpPr/>
            <p:nvPr/>
          </p:nvGrpSpPr>
          <p:grpSpPr>
            <a:xfrm>
              <a:off x="3939826" y="2996952"/>
              <a:ext cx="1083646" cy="684041"/>
              <a:chOff x="3939826" y="2996952"/>
              <a:chExt cx="1083646" cy="684041"/>
            </a:xfrm>
          </p:grpSpPr>
          <p:grpSp>
            <p:nvGrpSpPr>
              <p:cNvPr id="29" name="Grupa 28"/>
              <p:cNvGrpSpPr/>
              <p:nvPr/>
            </p:nvGrpSpPr>
            <p:grpSpPr>
              <a:xfrm>
                <a:off x="3939826" y="2996952"/>
                <a:ext cx="1064214" cy="108559"/>
                <a:chOff x="3435778" y="4617219"/>
                <a:chExt cx="1064214" cy="108559"/>
              </a:xfrm>
            </p:grpSpPr>
            <p:cxnSp>
              <p:nvCxnSpPr>
                <p:cNvPr id="45" name="AutoShape 69"/>
                <p:cNvCxnSpPr>
                  <a:cxnSpLocks noChangeShapeType="1"/>
                </p:cNvCxnSpPr>
                <p:nvPr/>
              </p:nvCxnSpPr>
              <p:spPr bwMode="auto">
                <a:xfrm>
                  <a:off x="3988285" y="4725145"/>
                  <a:ext cx="511707" cy="633"/>
                </a:xfrm>
                <a:prstGeom prst="straightConnector1">
                  <a:avLst/>
                </a:prstGeom>
                <a:noFill/>
                <a:ln w="2222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46" name="Grupa 45"/>
                <p:cNvGrpSpPr/>
                <p:nvPr/>
              </p:nvGrpSpPr>
              <p:grpSpPr>
                <a:xfrm>
                  <a:off x="3556237" y="4617219"/>
                  <a:ext cx="434295" cy="107925"/>
                  <a:chOff x="5508104" y="4609601"/>
                  <a:chExt cx="434295" cy="107925"/>
                </a:xfrm>
              </p:grpSpPr>
              <p:sp>
                <p:nvSpPr>
                  <p:cNvPr id="48" name="Arc 71"/>
                  <p:cNvSpPr>
                    <a:spLocks/>
                  </p:cNvSpPr>
                  <p:nvPr/>
                </p:nvSpPr>
                <p:spPr bwMode="auto">
                  <a:xfrm>
                    <a:off x="5508104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222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49" name="Arc 72"/>
                  <p:cNvSpPr>
                    <a:spLocks/>
                  </p:cNvSpPr>
                  <p:nvPr/>
                </p:nvSpPr>
                <p:spPr bwMode="auto">
                  <a:xfrm>
                    <a:off x="5660488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222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0" name="Arc 73"/>
                  <p:cNvSpPr>
                    <a:spLocks/>
                  </p:cNvSpPr>
                  <p:nvPr/>
                </p:nvSpPr>
                <p:spPr bwMode="auto">
                  <a:xfrm>
                    <a:off x="5797634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222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cxnSp>
              <p:nvCxnSpPr>
                <p:cNvPr id="47" name="AutoShape 77"/>
                <p:cNvCxnSpPr>
                  <a:cxnSpLocks noChangeShapeType="1"/>
                </p:cNvCxnSpPr>
                <p:nvPr/>
              </p:nvCxnSpPr>
              <p:spPr bwMode="auto">
                <a:xfrm flipV="1">
                  <a:off x="3435778" y="4725144"/>
                  <a:ext cx="128110" cy="634"/>
                </a:xfrm>
                <a:prstGeom prst="straightConnector1">
                  <a:avLst/>
                </a:prstGeom>
                <a:noFill/>
                <a:ln w="2222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0" name="Grupa 29"/>
              <p:cNvGrpSpPr/>
              <p:nvPr/>
            </p:nvGrpSpPr>
            <p:grpSpPr>
              <a:xfrm>
                <a:off x="3939826" y="3284350"/>
                <a:ext cx="992260" cy="108603"/>
                <a:chOff x="3435778" y="4617219"/>
                <a:chExt cx="992260" cy="108603"/>
              </a:xfrm>
            </p:grpSpPr>
            <p:cxnSp>
              <p:nvCxnSpPr>
                <p:cNvPr id="39" name="AutoShape 69"/>
                <p:cNvCxnSpPr>
                  <a:cxnSpLocks noChangeShapeType="1"/>
                </p:cNvCxnSpPr>
                <p:nvPr/>
              </p:nvCxnSpPr>
              <p:spPr bwMode="auto">
                <a:xfrm>
                  <a:off x="3988285" y="4725145"/>
                  <a:ext cx="439753" cy="677"/>
                </a:xfrm>
                <a:prstGeom prst="straightConnector1">
                  <a:avLst/>
                </a:prstGeom>
                <a:noFill/>
                <a:ln w="2222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40" name="Grupa 39"/>
                <p:cNvGrpSpPr/>
                <p:nvPr/>
              </p:nvGrpSpPr>
              <p:grpSpPr>
                <a:xfrm>
                  <a:off x="3556237" y="4617219"/>
                  <a:ext cx="434295" cy="107925"/>
                  <a:chOff x="5508104" y="4609601"/>
                  <a:chExt cx="434295" cy="107925"/>
                </a:xfrm>
              </p:grpSpPr>
              <p:sp>
                <p:nvSpPr>
                  <p:cNvPr id="42" name="Arc 71"/>
                  <p:cNvSpPr>
                    <a:spLocks/>
                  </p:cNvSpPr>
                  <p:nvPr/>
                </p:nvSpPr>
                <p:spPr bwMode="auto">
                  <a:xfrm>
                    <a:off x="5508104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222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43" name="Arc 72"/>
                  <p:cNvSpPr>
                    <a:spLocks/>
                  </p:cNvSpPr>
                  <p:nvPr/>
                </p:nvSpPr>
                <p:spPr bwMode="auto">
                  <a:xfrm>
                    <a:off x="5660488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222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44" name="Arc 73"/>
                  <p:cNvSpPr>
                    <a:spLocks/>
                  </p:cNvSpPr>
                  <p:nvPr/>
                </p:nvSpPr>
                <p:spPr bwMode="auto">
                  <a:xfrm>
                    <a:off x="5797634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222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cxnSp>
              <p:nvCxnSpPr>
                <p:cNvPr id="41" name="AutoShape 77"/>
                <p:cNvCxnSpPr>
                  <a:cxnSpLocks noChangeShapeType="1"/>
                </p:cNvCxnSpPr>
                <p:nvPr/>
              </p:nvCxnSpPr>
              <p:spPr bwMode="auto">
                <a:xfrm flipV="1">
                  <a:off x="3435778" y="4725144"/>
                  <a:ext cx="128110" cy="634"/>
                </a:xfrm>
                <a:prstGeom prst="straightConnector1">
                  <a:avLst/>
                </a:prstGeom>
                <a:noFill/>
                <a:ln w="2222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1" name="Grupa 30"/>
              <p:cNvGrpSpPr/>
              <p:nvPr/>
            </p:nvGrpSpPr>
            <p:grpSpPr>
              <a:xfrm>
                <a:off x="3939826" y="3572382"/>
                <a:ext cx="1083646" cy="108611"/>
                <a:chOff x="3435778" y="4617219"/>
                <a:chExt cx="1083646" cy="108611"/>
              </a:xfrm>
            </p:grpSpPr>
            <p:cxnSp>
              <p:nvCxnSpPr>
                <p:cNvPr id="33" name="AutoShape 69"/>
                <p:cNvCxnSpPr>
                  <a:cxnSpLocks noChangeShapeType="1"/>
                </p:cNvCxnSpPr>
                <p:nvPr/>
              </p:nvCxnSpPr>
              <p:spPr bwMode="auto">
                <a:xfrm>
                  <a:off x="3988285" y="4725145"/>
                  <a:ext cx="531139" cy="685"/>
                </a:xfrm>
                <a:prstGeom prst="straightConnector1">
                  <a:avLst/>
                </a:prstGeom>
                <a:noFill/>
                <a:ln w="2222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34" name="Grupa 33"/>
                <p:cNvGrpSpPr/>
                <p:nvPr/>
              </p:nvGrpSpPr>
              <p:grpSpPr>
                <a:xfrm>
                  <a:off x="3556237" y="4617219"/>
                  <a:ext cx="434295" cy="107925"/>
                  <a:chOff x="5508104" y="4609601"/>
                  <a:chExt cx="434295" cy="107925"/>
                </a:xfrm>
              </p:grpSpPr>
              <p:sp>
                <p:nvSpPr>
                  <p:cNvPr id="36" name="Arc 71"/>
                  <p:cNvSpPr>
                    <a:spLocks/>
                  </p:cNvSpPr>
                  <p:nvPr/>
                </p:nvSpPr>
                <p:spPr bwMode="auto">
                  <a:xfrm>
                    <a:off x="5508104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222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7" name="Arc 72"/>
                  <p:cNvSpPr>
                    <a:spLocks/>
                  </p:cNvSpPr>
                  <p:nvPr/>
                </p:nvSpPr>
                <p:spPr bwMode="auto">
                  <a:xfrm>
                    <a:off x="5660488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222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8" name="Arc 73"/>
                  <p:cNvSpPr>
                    <a:spLocks/>
                  </p:cNvSpPr>
                  <p:nvPr/>
                </p:nvSpPr>
                <p:spPr bwMode="auto">
                  <a:xfrm>
                    <a:off x="5797634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222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cxnSp>
              <p:nvCxnSpPr>
                <p:cNvPr id="35" name="AutoShape 77"/>
                <p:cNvCxnSpPr>
                  <a:cxnSpLocks noChangeShapeType="1"/>
                </p:cNvCxnSpPr>
                <p:nvPr/>
              </p:nvCxnSpPr>
              <p:spPr bwMode="auto">
                <a:xfrm flipV="1">
                  <a:off x="3435778" y="4725144"/>
                  <a:ext cx="128110" cy="634"/>
                </a:xfrm>
                <a:prstGeom prst="straightConnector1">
                  <a:avLst/>
                </a:prstGeom>
                <a:noFill/>
                <a:ln w="2222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32" name="AutoShape 69"/>
              <p:cNvCxnSpPr>
                <a:cxnSpLocks noChangeShapeType="1"/>
              </p:cNvCxnSpPr>
              <p:nvPr/>
            </p:nvCxnSpPr>
            <p:spPr bwMode="auto">
              <a:xfrm flipH="1">
                <a:off x="3942970" y="3104877"/>
                <a:ext cx="636" cy="576064"/>
              </a:xfrm>
              <a:prstGeom prst="straightConnector1">
                <a:avLst/>
              </a:prstGeom>
              <a:noFill/>
              <a:ln w="222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3" name="Elipsa 112"/>
            <p:cNvSpPr>
              <a:spLocks noChangeAspect="1"/>
            </p:cNvSpPr>
            <p:nvPr/>
          </p:nvSpPr>
          <p:spPr bwMode="auto">
            <a:xfrm>
              <a:off x="3599879" y="2852931"/>
              <a:ext cx="1131570" cy="1131570"/>
            </a:xfrm>
            <a:prstGeom prst="ellips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sp>
        <p:nvSpPr>
          <p:cNvPr id="221" name="Txt_Rewresyjne"/>
          <p:cNvSpPr>
            <a:spLocks noChangeArrowheads="1"/>
          </p:cNvSpPr>
          <p:nvPr/>
        </p:nvSpPr>
        <p:spPr bwMode="auto">
          <a:xfrm>
            <a:off x="1043608" y="1052736"/>
            <a:ext cx="14250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6350" indent="-635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2000" b="1" i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Rewersyjne</a:t>
            </a:r>
            <a:endParaRPr lang="pl-PL" sz="16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3384175" y="476706"/>
            <a:ext cx="23756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Odwzbudzanie</a:t>
            </a:r>
            <a:r>
              <a:rPr kumimoji="1" lang="pl-PL" sz="1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generatorów</a:t>
            </a:r>
          </a:p>
        </p:txBody>
      </p:sp>
    </p:spTree>
    <p:extLst>
      <p:ext uri="{BB962C8B-B14F-4D97-AF65-F5344CB8AC3E}">
        <p14:creationId xmlns:p14="http://schemas.microsoft.com/office/powerpoint/2010/main" val="34980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72" grpId="0"/>
      <p:bldP spid="172" grpId="1"/>
      <p:bldP spid="208" grpId="0"/>
      <p:bldP spid="2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nN"/>
          <p:cNvSpPr>
            <a:spLocks noChangeArrowheads="1"/>
          </p:cNvSpPr>
          <p:nvPr/>
        </p:nvSpPr>
        <p:spPr bwMode="auto">
          <a:xfrm>
            <a:off x="1615225" y="3134609"/>
            <a:ext cx="5591274" cy="47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400" b="1" i="1" dirty="0">
                <a:latin typeface="Times New Roman" pitchFamily="18" charset="0"/>
              </a:rPr>
              <a:t>TR</a:t>
            </a:r>
            <a:r>
              <a:rPr kumimoji="0" lang="pl-PL" altLang="pl-PL" sz="1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0" lang="pl-PL" altLang="pl-PL" sz="1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kumimoji="0" lang="pl-PL" altLang="pl-PL" sz="1400" b="1" i="1" dirty="0">
                <a:solidFill>
                  <a:srgbClr val="0070C0"/>
                </a:solidFill>
                <a:latin typeface="Times New Roman" pitchFamily="18" charset="0"/>
              </a:rPr>
              <a:t>– transformatory SN/0,4 kV </a:t>
            </a:r>
            <a:r>
              <a:rPr kumimoji="0" lang="pl-PL" altLang="pl-PL" sz="1400" b="1" i="1" dirty="0">
                <a:solidFill>
                  <a:srgbClr val="FF0000"/>
                </a:solidFill>
                <a:latin typeface="Times New Roman" pitchFamily="18" charset="0"/>
              </a:rPr>
              <a:t>nie posiadają</a:t>
            </a:r>
            <a:r>
              <a:rPr kumimoji="0" lang="pl-PL" altLang="pl-PL" sz="1400" b="1" i="1" dirty="0">
                <a:solidFill>
                  <a:srgbClr val="0070C0"/>
                </a:solidFill>
                <a:latin typeface="Times New Roman" pitchFamily="18" charset="0"/>
              </a:rPr>
              <a:t> regulacji pod </a:t>
            </a:r>
            <a:r>
              <a:rPr kumimoji="0" lang="pl-PL" altLang="pl-PL" sz="1400" b="1" i="1" dirty="0" smtClean="0">
                <a:solidFill>
                  <a:srgbClr val="0070C0"/>
                </a:solidFill>
                <a:latin typeface="Times New Roman" pitchFamily="18" charset="0"/>
              </a:rPr>
              <a:t>obciążeniem</a:t>
            </a:r>
            <a:endParaRPr kumimoji="0" lang="pl-PL" altLang="pl-PL" sz="1400" b="1" i="1" dirty="0">
              <a:solidFill>
                <a:srgbClr val="0070C0"/>
              </a:solidFill>
              <a:latin typeface="Times New Roman" pitchFamily="18" charset="0"/>
            </a:endParaRPr>
          </a:p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400" b="1" i="1" dirty="0">
                <a:solidFill>
                  <a:srgbClr val="0070C0"/>
                </a:solidFill>
                <a:latin typeface="Times New Roman" pitchFamily="18" charset="0"/>
              </a:rPr>
              <a:t>          posiadają odczepy +5%, 0%, -5% zmieniane w stanie </a:t>
            </a:r>
            <a:r>
              <a:rPr kumimoji="0" lang="pl-PL" altLang="pl-PL" sz="1400" b="1" i="1" dirty="0" err="1">
                <a:solidFill>
                  <a:srgbClr val="0070C0"/>
                </a:solidFill>
                <a:latin typeface="Times New Roman" pitchFamily="18" charset="0"/>
              </a:rPr>
              <a:t>beznapięciowym</a:t>
            </a:r>
            <a:endParaRPr kumimoji="0" lang="pl-PL" altLang="pl-PL" sz="1400" b="1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1" name="TR110"/>
          <p:cNvSpPr>
            <a:spLocks noChangeArrowheads="1"/>
          </p:cNvSpPr>
          <p:nvPr/>
        </p:nvSpPr>
        <p:spPr bwMode="auto">
          <a:xfrm>
            <a:off x="1615225" y="2355992"/>
            <a:ext cx="6977359" cy="47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400" b="1" i="1" dirty="0">
                <a:latin typeface="Times New Roman" pitchFamily="18" charset="0"/>
              </a:rPr>
              <a:t>TR</a:t>
            </a:r>
            <a:r>
              <a:rPr kumimoji="0" lang="pl-PL" altLang="pl-PL" sz="1400" b="1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kumimoji="0" lang="pl-PL" altLang="pl-PL" sz="1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kumimoji="0" lang="pl-PL" altLang="pl-PL" sz="1400" b="1" i="1" dirty="0">
                <a:solidFill>
                  <a:srgbClr val="0070C0"/>
                </a:solidFill>
                <a:latin typeface="Times New Roman" pitchFamily="18" charset="0"/>
              </a:rPr>
              <a:t>– transformatory 110/SN </a:t>
            </a:r>
            <a:r>
              <a:rPr kumimoji="0" lang="pl-PL" altLang="pl-PL" sz="1400" b="1" i="1" dirty="0">
                <a:solidFill>
                  <a:srgbClr val="FF0000"/>
                </a:solidFill>
                <a:latin typeface="Times New Roman" pitchFamily="18" charset="0"/>
              </a:rPr>
              <a:t>posiadają</a:t>
            </a:r>
            <a:r>
              <a:rPr kumimoji="0" lang="pl-PL" altLang="pl-PL" sz="1400" b="1" i="1" dirty="0">
                <a:solidFill>
                  <a:srgbClr val="0070C0"/>
                </a:solidFill>
                <a:latin typeface="Times New Roman" pitchFamily="18" charset="0"/>
              </a:rPr>
              <a:t> regulację napięcia pod obciążeniem po stronie 110 kV</a:t>
            </a:r>
          </a:p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400" b="1" i="1" dirty="0">
                <a:solidFill>
                  <a:srgbClr val="0070C0"/>
                </a:solidFill>
                <a:latin typeface="Times New Roman" pitchFamily="18" charset="0"/>
              </a:rPr>
              <a:t>            regulują napięcie w sieci SN i </a:t>
            </a:r>
            <a:r>
              <a:rPr kumimoji="0" lang="pl-PL" altLang="pl-PL" sz="1400" b="1" i="1" dirty="0" err="1">
                <a:solidFill>
                  <a:srgbClr val="0070C0"/>
                </a:solidFill>
                <a:latin typeface="Times New Roman" pitchFamily="18" charset="0"/>
              </a:rPr>
              <a:t>nN</a:t>
            </a:r>
            <a:r>
              <a:rPr kumimoji="0" lang="pl-PL" altLang="pl-PL" sz="1400" b="1" i="1" dirty="0">
                <a:solidFill>
                  <a:srgbClr val="0070C0"/>
                </a:solidFill>
                <a:latin typeface="Times New Roman" pitchFamily="18" charset="0"/>
              </a:rPr>
              <a:t> (</a:t>
            </a:r>
            <a:r>
              <a:rPr kumimoji="0" lang="pl-PL" altLang="pl-PL" sz="1400" b="1" i="1" dirty="0">
                <a:solidFill>
                  <a:srgbClr val="FF0000"/>
                </a:solidFill>
                <a:latin typeface="Times New Roman" pitchFamily="18" charset="0"/>
              </a:rPr>
              <a:t>0,4kV</a:t>
            </a:r>
            <a:r>
              <a:rPr kumimoji="0" lang="pl-PL" altLang="pl-PL" sz="1400" b="1" i="1" dirty="0">
                <a:solidFill>
                  <a:srgbClr val="0070C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" name="ATR"/>
          <p:cNvSpPr>
            <a:spLocks noChangeArrowheads="1"/>
          </p:cNvSpPr>
          <p:nvPr/>
        </p:nvSpPr>
        <p:spPr bwMode="auto">
          <a:xfrm>
            <a:off x="1615225" y="1577375"/>
            <a:ext cx="6355138" cy="47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400" b="1" i="1">
                <a:latin typeface="Times New Roman" pitchFamily="18" charset="0"/>
              </a:rPr>
              <a:t>ATR</a:t>
            </a:r>
            <a:r>
              <a:rPr kumimoji="0" lang="pl-PL" altLang="pl-PL" sz="1400" b="1" i="1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kumimoji="0" lang="pl-PL" altLang="pl-PL" sz="1400" b="1" i="1">
                <a:solidFill>
                  <a:srgbClr val="0070C0"/>
                </a:solidFill>
                <a:latin typeface="Times New Roman" pitchFamily="18" charset="0"/>
              </a:rPr>
              <a:t>– autotransformatory 400/220, 400/110, 220/110 </a:t>
            </a:r>
            <a:r>
              <a:rPr kumimoji="0" lang="pl-PL" altLang="pl-PL" sz="1400" b="1" i="1">
                <a:solidFill>
                  <a:srgbClr val="FF0000"/>
                </a:solidFill>
                <a:latin typeface="Times New Roman" pitchFamily="18" charset="0"/>
              </a:rPr>
              <a:t>posiadają</a:t>
            </a:r>
            <a:r>
              <a:rPr kumimoji="0" lang="pl-PL" altLang="pl-PL" sz="1400" b="1" i="1">
                <a:solidFill>
                  <a:srgbClr val="0070C0"/>
                </a:solidFill>
                <a:latin typeface="Times New Roman" pitchFamily="18" charset="0"/>
              </a:rPr>
              <a:t> przełącznik zaczepów </a:t>
            </a:r>
          </a:p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400" b="1" i="1">
                <a:solidFill>
                  <a:srgbClr val="0070C0"/>
                </a:solidFill>
                <a:latin typeface="Times New Roman" pitchFamily="18" charset="0"/>
              </a:rPr>
              <a:t>            po stronie dolnej lub górnej</a:t>
            </a:r>
          </a:p>
        </p:txBody>
      </p:sp>
      <p:sp>
        <p:nvSpPr>
          <p:cNvPr id="13" name="TB"/>
          <p:cNvSpPr>
            <a:spLocks noChangeArrowheads="1"/>
          </p:cNvSpPr>
          <p:nvPr/>
        </p:nvSpPr>
        <p:spPr bwMode="auto">
          <a:xfrm>
            <a:off x="1615225" y="3913225"/>
            <a:ext cx="5600892" cy="47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400" b="1" i="1" dirty="0">
                <a:latin typeface="Times New Roman" pitchFamily="18" charset="0"/>
              </a:rPr>
              <a:t>TB</a:t>
            </a:r>
            <a:r>
              <a:rPr kumimoji="0" lang="pl-PL" altLang="pl-PL" sz="1400" b="1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kumimoji="0" lang="pl-PL" altLang="pl-PL" sz="1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kumimoji="0" lang="pl-PL" altLang="pl-PL" sz="1400" b="1" i="1" dirty="0">
                <a:solidFill>
                  <a:srgbClr val="0070C0"/>
                </a:solidFill>
                <a:latin typeface="Times New Roman" pitchFamily="18" charset="0"/>
              </a:rPr>
              <a:t>– transformatory blokowe </a:t>
            </a:r>
            <a:r>
              <a:rPr kumimoji="0" lang="pl-PL" altLang="pl-PL" sz="1400" b="1" i="1" dirty="0">
                <a:solidFill>
                  <a:srgbClr val="FF0000"/>
                </a:solidFill>
                <a:latin typeface="Times New Roman" pitchFamily="18" charset="0"/>
              </a:rPr>
              <a:t>nie były</a:t>
            </a:r>
            <a:r>
              <a:rPr kumimoji="0" lang="pl-PL" altLang="pl-PL" sz="1400" b="1" i="1" dirty="0">
                <a:solidFill>
                  <a:srgbClr val="0070C0"/>
                </a:solidFill>
                <a:latin typeface="Times New Roman" pitchFamily="18" charset="0"/>
              </a:rPr>
              <a:t> wyposażane w przełącznik zaczepów</a:t>
            </a:r>
          </a:p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400" b="1" i="1" dirty="0">
                <a:solidFill>
                  <a:srgbClr val="0070C0"/>
                </a:solidFill>
                <a:latin typeface="Times New Roman" pitchFamily="18" charset="0"/>
              </a:rPr>
              <a:t>           od kilku lat są</a:t>
            </a:r>
          </a:p>
        </p:txBody>
      </p:sp>
      <p:pic>
        <p:nvPicPr>
          <p:cNvPr id="2" name="Transf_GRU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0" y="551252"/>
            <a:ext cx="7802880" cy="5852160"/>
          </a:xfrm>
          <a:prstGeom prst="rect">
            <a:avLst/>
          </a:prstGeom>
        </p:spPr>
      </p:pic>
      <p:pic>
        <p:nvPicPr>
          <p:cNvPr id="1028" name="ATR_100MW_220k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675" y="860961"/>
            <a:ext cx="553640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Uzwojen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775" y="1166813"/>
            <a:ext cx="63627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rzeł_Zaczepó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000" y="1111287"/>
            <a:ext cx="18097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ransformator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09800" y="1962150"/>
            <a:ext cx="4724400" cy="2933700"/>
          </a:xfrm>
          <a:prstGeom prst="rect">
            <a:avLst/>
          </a:prstGeom>
        </p:spPr>
      </p:pic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3492378" y="227331"/>
            <a:ext cx="2159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defTabSz="912813" eaLnBrk="0" hangingPunct="0">
              <a:defRPr/>
            </a:pPr>
            <a:r>
              <a:rPr kumimoji="1" lang="pl-PL" sz="1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Rodzaje transformatorów</a:t>
            </a:r>
          </a:p>
        </p:txBody>
      </p:sp>
    </p:spTree>
    <p:extLst>
      <p:ext uri="{BB962C8B-B14F-4D97-AF65-F5344CB8AC3E}">
        <p14:creationId xmlns:p14="http://schemas.microsoft.com/office/powerpoint/2010/main" val="182424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2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Odczepy"/>
          <p:cNvGrpSpPr/>
          <p:nvPr/>
        </p:nvGrpSpPr>
        <p:grpSpPr>
          <a:xfrm>
            <a:off x="5075996" y="1985841"/>
            <a:ext cx="2160300" cy="2376330"/>
            <a:chOff x="4860040" y="3284980"/>
            <a:chExt cx="2160300" cy="2376330"/>
          </a:xfrm>
        </p:grpSpPr>
        <p:sp>
          <p:nvSpPr>
            <p:cNvPr id="110" name="Elipsa 109"/>
            <p:cNvSpPr>
              <a:spLocks noChangeAspect="1"/>
            </p:cNvSpPr>
            <p:nvPr/>
          </p:nvSpPr>
          <p:spPr bwMode="auto">
            <a:xfrm>
              <a:off x="5956724" y="4453684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514" name="Łącznik prostoliniowy 513"/>
            <p:cNvCxnSpPr/>
            <p:nvPr/>
          </p:nvCxnSpPr>
          <p:spPr bwMode="auto">
            <a:xfrm>
              <a:off x="4860040" y="4509150"/>
              <a:ext cx="72010" cy="1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5" name="Łącznik prostoliniowy 514"/>
            <p:cNvCxnSpPr/>
            <p:nvPr/>
          </p:nvCxnSpPr>
          <p:spPr bwMode="auto">
            <a:xfrm>
              <a:off x="4860040" y="4149100"/>
              <a:ext cx="14402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7" name="Łącznik prostoliniowy 516"/>
            <p:cNvCxnSpPr/>
            <p:nvPr/>
          </p:nvCxnSpPr>
          <p:spPr bwMode="auto">
            <a:xfrm>
              <a:off x="4860040" y="3861060"/>
              <a:ext cx="36005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8" name="Łącznik prostoliniowy 517"/>
            <p:cNvCxnSpPr/>
            <p:nvPr/>
          </p:nvCxnSpPr>
          <p:spPr bwMode="auto">
            <a:xfrm>
              <a:off x="4860040" y="3573020"/>
              <a:ext cx="64809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9" name="Łącznik prostoliniowy 518"/>
            <p:cNvCxnSpPr/>
            <p:nvPr/>
          </p:nvCxnSpPr>
          <p:spPr bwMode="auto">
            <a:xfrm>
              <a:off x="4860040" y="3284980"/>
              <a:ext cx="100814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0" name="Łącznik prostoliniowy 519"/>
            <p:cNvCxnSpPr/>
            <p:nvPr/>
          </p:nvCxnSpPr>
          <p:spPr bwMode="auto">
            <a:xfrm flipV="1">
              <a:off x="5868180" y="3284980"/>
              <a:ext cx="0" cy="21603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1" name="Łącznik prostoliniowy 520"/>
            <p:cNvCxnSpPr/>
            <p:nvPr/>
          </p:nvCxnSpPr>
          <p:spPr bwMode="auto">
            <a:xfrm>
              <a:off x="4860040" y="4869200"/>
              <a:ext cx="14402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2" name="Łącznik prostoliniowy 521"/>
            <p:cNvCxnSpPr/>
            <p:nvPr/>
          </p:nvCxnSpPr>
          <p:spPr bwMode="auto">
            <a:xfrm>
              <a:off x="4860040" y="5121188"/>
              <a:ext cx="36005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3" name="Łącznik prostoliniowy 522"/>
            <p:cNvCxnSpPr/>
            <p:nvPr/>
          </p:nvCxnSpPr>
          <p:spPr bwMode="auto">
            <a:xfrm>
              <a:off x="4860040" y="5409220"/>
              <a:ext cx="64809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4" name="Łącznik prostoliniowy 523"/>
            <p:cNvCxnSpPr/>
            <p:nvPr/>
          </p:nvCxnSpPr>
          <p:spPr bwMode="auto">
            <a:xfrm>
              <a:off x="4860040" y="5661310"/>
              <a:ext cx="100814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5" name="Łącznik prostoliniowy 524"/>
            <p:cNvCxnSpPr/>
            <p:nvPr/>
          </p:nvCxnSpPr>
          <p:spPr bwMode="auto">
            <a:xfrm>
              <a:off x="5868180" y="5517290"/>
              <a:ext cx="0" cy="14402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0" name="Elipsa 419"/>
            <p:cNvSpPr>
              <a:spLocks noChangeAspect="1"/>
            </p:cNvSpPr>
            <p:nvPr/>
          </p:nvSpPr>
          <p:spPr bwMode="auto">
            <a:xfrm>
              <a:off x="5010458" y="3489366"/>
              <a:ext cx="2009882" cy="2009882"/>
            </a:xfrm>
            <a:prstGeom prst="ellipse">
              <a:avLst/>
            </a:prstGeom>
            <a:noFill/>
            <a:ln w="762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421" name="Prostokąt 420"/>
            <p:cNvSpPr>
              <a:spLocks noChangeAspect="1"/>
            </p:cNvSpPr>
            <p:nvPr/>
          </p:nvSpPr>
          <p:spPr bwMode="auto">
            <a:xfrm>
              <a:off x="4938449" y="4424141"/>
              <a:ext cx="154785" cy="15478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422" name="Prostokąt 421"/>
            <p:cNvSpPr>
              <a:spLocks noChangeAspect="1"/>
            </p:cNvSpPr>
            <p:nvPr/>
          </p:nvSpPr>
          <p:spPr bwMode="auto">
            <a:xfrm rot="1200000">
              <a:off x="4996256" y="4085904"/>
              <a:ext cx="154785" cy="15478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423" name="Prostokąt 422"/>
            <p:cNvSpPr>
              <a:spLocks noChangeAspect="1"/>
            </p:cNvSpPr>
            <p:nvPr/>
          </p:nvSpPr>
          <p:spPr bwMode="auto">
            <a:xfrm rot="20400000">
              <a:off x="4996256" y="4769980"/>
              <a:ext cx="154785" cy="15478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424" name="Prostokąt 423"/>
            <p:cNvSpPr>
              <a:spLocks noChangeAspect="1"/>
            </p:cNvSpPr>
            <p:nvPr/>
          </p:nvSpPr>
          <p:spPr bwMode="auto">
            <a:xfrm rot="19200000">
              <a:off x="5184071" y="5065807"/>
              <a:ext cx="154785" cy="15478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425" name="Prostokąt 424"/>
            <p:cNvSpPr>
              <a:spLocks noChangeAspect="1"/>
            </p:cNvSpPr>
            <p:nvPr/>
          </p:nvSpPr>
          <p:spPr bwMode="auto">
            <a:xfrm rot="2400000">
              <a:off x="5184071" y="3769663"/>
              <a:ext cx="154785" cy="15478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426" name="Prostokąt 425"/>
            <p:cNvSpPr>
              <a:spLocks noChangeAspect="1"/>
            </p:cNvSpPr>
            <p:nvPr/>
          </p:nvSpPr>
          <p:spPr bwMode="auto">
            <a:xfrm rot="3600000">
              <a:off x="5439412" y="3556952"/>
              <a:ext cx="154785" cy="15478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427" name="Prostokąt 426"/>
            <p:cNvSpPr>
              <a:spLocks noChangeAspect="1"/>
            </p:cNvSpPr>
            <p:nvPr/>
          </p:nvSpPr>
          <p:spPr bwMode="auto">
            <a:xfrm rot="4800000">
              <a:off x="5779512" y="3429000"/>
              <a:ext cx="154785" cy="15478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428" name="Prostokąt 427"/>
            <p:cNvSpPr>
              <a:spLocks noChangeAspect="1"/>
            </p:cNvSpPr>
            <p:nvPr/>
          </p:nvSpPr>
          <p:spPr bwMode="auto">
            <a:xfrm rot="18000000">
              <a:off x="5434829" y="5280561"/>
              <a:ext cx="154785" cy="15478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429" name="Prostokąt 428"/>
            <p:cNvSpPr>
              <a:spLocks noChangeAspect="1"/>
            </p:cNvSpPr>
            <p:nvPr/>
          </p:nvSpPr>
          <p:spPr bwMode="auto">
            <a:xfrm rot="16800000">
              <a:off x="5779512" y="5409220"/>
              <a:ext cx="154785" cy="15478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grpSp>
        <p:nvGrpSpPr>
          <p:cNvPr id="430" name="Styki_0"/>
          <p:cNvGrpSpPr/>
          <p:nvPr/>
        </p:nvGrpSpPr>
        <p:grpSpPr>
          <a:xfrm>
            <a:off x="5219270" y="2992387"/>
            <a:ext cx="995933" cy="426661"/>
            <a:chOff x="6077025" y="2864337"/>
            <a:chExt cx="995933" cy="426661"/>
          </a:xfrm>
        </p:grpSpPr>
        <p:cxnSp>
          <p:nvCxnSpPr>
            <p:cNvPr id="431" name="Łącznik prostoliniowy 430"/>
            <p:cNvCxnSpPr/>
            <p:nvPr/>
          </p:nvCxnSpPr>
          <p:spPr bwMode="auto">
            <a:xfrm>
              <a:off x="6624638" y="3002756"/>
              <a:ext cx="2381" cy="130969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2" name="Prostokąt 431"/>
            <p:cNvSpPr/>
            <p:nvPr/>
          </p:nvSpPr>
          <p:spPr bwMode="auto">
            <a:xfrm rot="20760000">
              <a:off x="6298302" y="3155686"/>
              <a:ext cx="216024" cy="63311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433" name="Łącznik prostoliniowy 432"/>
            <p:cNvCxnSpPr/>
            <p:nvPr/>
          </p:nvCxnSpPr>
          <p:spPr bwMode="auto">
            <a:xfrm rot="19800000">
              <a:off x="6170167" y="3207880"/>
              <a:ext cx="136171" cy="3704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4" name="Łącznik prostoliniowy 433"/>
            <p:cNvCxnSpPr>
              <a:stCxn id="432" idx="3"/>
            </p:cNvCxnSpPr>
            <p:nvPr/>
          </p:nvCxnSpPr>
          <p:spPr bwMode="auto">
            <a:xfrm flipV="1">
              <a:off x="6511118" y="3136105"/>
              <a:ext cx="120663" cy="2510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5" name="Prostokąt 434"/>
            <p:cNvSpPr>
              <a:spLocks noChangeAspect="1"/>
            </p:cNvSpPr>
            <p:nvPr/>
          </p:nvSpPr>
          <p:spPr bwMode="auto">
            <a:xfrm rot="20700000">
              <a:off x="6086558" y="3207414"/>
              <a:ext cx="83584" cy="835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436" name="Łącznik prostoliniowy 435"/>
            <p:cNvCxnSpPr/>
            <p:nvPr/>
          </p:nvCxnSpPr>
          <p:spPr bwMode="auto">
            <a:xfrm flipV="1">
              <a:off x="6156176" y="3071813"/>
              <a:ext cx="916782" cy="1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7" name="Prostokąt 436"/>
            <p:cNvSpPr>
              <a:spLocks noChangeAspect="1"/>
            </p:cNvSpPr>
            <p:nvPr/>
          </p:nvSpPr>
          <p:spPr bwMode="auto">
            <a:xfrm>
              <a:off x="6077025" y="3032956"/>
              <a:ext cx="83584" cy="835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438" name="Prostokąt 437"/>
            <p:cNvSpPr/>
            <p:nvPr/>
          </p:nvSpPr>
          <p:spPr bwMode="auto">
            <a:xfrm rot="660000">
              <a:off x="6293649" y="2935878"/>
              <a:ext cx="216024" cy="63311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439" name="Łącznik prostoliniowy 438"/>
            <p:cNvCxnSpPr/>
            <p:nvPr/>
          </p:nvCxnSpPr>
          <p:spPr bwMode="auto">
            <a:xfrm rot="21300000">
              <a:off x="6164752" y="2913386"/>
              <a:ext cx="136171" cy="3704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0" name="Łącznik prostoliniowy 439"/>
            <p:cNvCxnSpPr/>
            <p:nvPr/>
          </p:nvCxnSpPr>
          <p:spPr bwMode="auto">
            <a:xfrm>
              <a:off x="6513581" y="2986229"/>
              <a:ext cx="113454" cy="18924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1" name="Prostokąt 440"/>
            <p:cNvSpPr>
              <a:spLocks noChangeAspect="1"/>
            </p:cNvSpPr>
            <p:nvPr/>
          </p:nvSpPr>
          <p:spPr bwMode="auto">
            <a:xfrm rot="600000">
              <a:off x="6081803" y="2864337"/>
              <a:ext cx="83584" cy="835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grpSp>
        <p:nvGrpSpPr>
          <p:cNvPr id="442" name="Styki_2"/>
          <p:cNvGrpSpPr/>
          <p:nvPr/>
        </p:nvGrpSpPr>
        <p:grpSpPr>
          <a:xfrm rot="60000">
            <a:off x="5219544" y="2973843"/>
            <a:ext cx="995933" cy="426661"/>
            <a:chOff x="6077025" y="2864337"/>
            <a:chExt cx="995933" cy="426661"/>
          </a:xfrm>
        </p:grpSpPr>
        <p:cxnSp>
          <p:nvCxnSpPr>
            <p:cNvPr id="443" name="Łącznik prostoliniowy 442"/>
            <p:cNvCxnSpPr/>
            <p:nvPr/>
          </p:nvCxnSpPr>
          <p:spPr bwMode="auto">
            <a:xfrm>
              <a:off x="6624638" y="3002756"/>
              <a:ext cx="2381" cy="130969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4" name="Prostokąt 443"/>
            <p:cNvSpPr/>
            <p:nvPr/>
          </p:nvSpPr>
          <p:spPr bwMode="auto">
            <a:xfrm rot="20760000">
              <a:off x="6298302" y="3155686"/>
              <a:ext cx="216024" cy="63311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445" name="Łącznik prostoliniowy 444"/>
            <p:cNvCxnSpPr/>
            <p:nvPr/>
          </p:nvCxnSpPr>
          <p:spPr bwMode="auto">
            <a:xfrm rot="19800000">
              <a:off x="6170167" y="3207880"/>
              <a:ext cx="136171" cy="3704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6" name="Łącznik prostoliniowy 445"/>
            <p:cNvCxnSpPr>
              <a:stCxn id="444" idx="3"/>
            </p:cNvCxnSpPr>
            <p:nvPr/>
          </p:nvCxnSpPr>
          <p:spPr bwMode="auto">
            <a:xfrm flipV="1">
              <a:off x="6511118" y="3136105"/>
              <a:ext cx="120663" cy="2510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7" name="Prostokąt 446"/>
            <p:cNvSpPr>
              <a:spLocks noChangeAspect="1"/>
            </p:cNvSpPr>
            <p:nvPr/>
          </p:nvSpPr>
          <p:spPr bwMode="auto">
            <a:xfrm rot="20700000">
              <a:off x="6086558" y="3207414"/>
              <a:ext cx="83584" cy="835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448" name="Łącznik prostoliniowy 447"/>
            <p:cNvCxnSpPr/>
            <p:nvPr/>
          </p:nvCxnSpPr>
          <p:spPr bwMode="auto">
            <a:xfrm flipV="1">
              <a:off x="6156176" y="3071813"/>
              <a:ext cx="916782" cy="1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9" name="Prostokąt 448"/>
            <p:cNvSpPr>
              <a:spLocks noChangeAspect="1"/>
            </p:cNvSpPr>
            <p:nvPr/>
          </p:nvSpPr>
          <p:spPr bwMode="auto">
            <a:xfrm>
              <a:off x="6077025" y="3032956"/>
              <a:ext cx="83584" cy="835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450" name="Prostokąt 449"/>
            <p:cNvSpPr/>
            <p:nvPr/>
          </p:nvSpPr>
          <p:spPr bwMode="auto">
            <a:xfrm rot="660000">
              <a:off x="6293649" y="2935878"/>
              <a:ext cx="216024" cy="63311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451" name="Łącznik prostoliniowy 450"/>
            <p:cNvCxnSpPr/>
            <p:nvPr/>
          </p:nvCxnSpPr>
          <p:spPr bwMode="auto">
            <a:xfrm rot="21300000">
              <a:off x="6164752" y="2913386"/>
              <a:ext cx="136171" cy="3704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2" name="Łącznik prostoliniowy 451"/>
            <p:cNvCxnSpPr/>
            <p:nvPr/>
          </p:nvCxnSpPr>
          <p:spPr bwMode="auto">
            <a:xfrm>
              <a:off x="6513581" y="2986229"/>
              <a:ext cx="113454" cy="18924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3" name="Prostokąt 452"/>
            <p:cNvSpPr>
              <a:spLocks noChangeAspect="1"/>
            </p:cNvSpPr>
            <p:nvPr/>
          </p:nvSpPr>
          <p:spPr bwMode="auto">
            <a:xfrm rot="600000">
              <a:off x="6081803" y="2864337"/>
              <a:ext cx="83584" cy="835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grpSp>
        <p:nvGrpSpPr>
          <p:cNvPr id="454" name="Styki_5"/>
          <p:cNvGrpSpPr/>
          <p:nvPr/>
        </p:nvGrpSpPr>
        <p:grpSpPr>
          <a:xfrm rot="300000">
            <a:off x="5221893" y="2943784"/>
            <a:ext cx="995933" cy="426661"/>
            <a:chOff x="6077025" y="2864337"/>
            <a:chExt cx="995933" cy="426661"/>
          </a:xfrm>
        </p:grpSpPr>
        <p:cxnSp>
          <p:nvCxnSpPr>
            <p:cNvPr id="455" name="Łącznik prostoliniowy 454"/>
            <p:cNvCxnSpPr/>
            <p:nvPr/>
          </p:nvCxnSpPr>
          <p:spPr bwMode="auto">
            <a:xfrm>
              <a:off x="6624638" y="3002756"/>
              <a:ext cx="2381" cy="130969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6" name="Prostokąt 455"/>
            <p:cNvSpPr/>
            <p:nvPr/>
          </p:nvSpPr>
          <p:spPr bwMode="auto">
            <a:xfrm rot="20760000">
              <a:off x="6298302" y="3155686"/>
              <a:ext cx="216024" cy="63311"/>
            </a:xfrm>
            <a:prstGeom prst="rect">
              <a:avLst/>
            </a:prstGeom>
            <a:solidFill>
              <a:srgbClr val="FF602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457" name="Łącznik prostoliniowy 456"/>
            <p:cNvCxnSpPr/>
            <p:nvPr/>
          </p:nvCxnSpPr>
          <p:spPr bwMode="auto">
            <a:xfrm rot="19800000">
              <a:off x="6170167" y="3207880"/>
              <a:ext cx="136171" cy="3704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8" name="Łącznik prostoliniowy 457"/>
            <p:cNvCxnSpPr>
              <a:stCxn id="456" idx="3"/>
            </p:cNvCxnSpPr>
            <p:nvPr/>
          </p:nvCxnSpPr>
          <p:spPr bwMode="auto">
            <a:xfrm flipV="1">
              <a:off x="6511118" y="3136105"/>
              <a:ext cx="120663" cy="2510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9" name="Prostokąt 458"/>
            <p:cNvSpPr>
              <a:spLocks noChangeAspect="1"/>
            </p:cNvSpPr>
            <p:nvPr/>
          </p:nvSpPr>
          <p:spPr bwMode="auto">
            <a:xfrm rot="20700000">
              <a:off x="6086558" y="3207414"/>
              <a:ext cx="83584" cy="835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460" name="Łącznik prostoliniowy 459"/>
            <p:cNvCxnSpPr/>
            <p:nvPr/>
          </p:nvCxnSpPr>
          <p:spPr bwMode="auto">
            <a:xfrm flipV="1">
              <a:off x="6156176" y="3071813"/>
              <a:ext cx="916782" cy="1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1" name="Prostokąt 460"/>
            <p:cNvSpPr>
              <a:spLocks noChangeAspect="1"/>
            </p:cNvSpPr>
            <p:nvPr/>
          </p:nvSpPr>
          <p:spPr bwMode="auto">
            <a:xfrm>
              <a:off x="6077025" y="3032956"/>
              <a:ext cx="83584" cy="835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462" name="Prostokąt 461"/>
            <p:cNvSpPr/>
            <p:nvPr/>
          </p:nvSpPr>
          <p:spPr bwMode="auto">
            <a:xfrm rot="660000">
              <a:off x="6293649" y="2935878"/>
              <a:ext cx="216024" cy="63311"/>
            </a:xfrm>
            <a:prstGeom prst="rect">
              <a:avLst/>
            </a:prstGeom>
            <a:solidFill>
              <a:srgbClr val="FF602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463" name="Łącznik prostoliniowy 462"/>
            <p:cNvCxnSpPr/>
            <p:nvPr/>
          </p:nvCxnSpPr>
          <p:spPr bwMode="auto">
            <a:xfrm rot="21300000">
              <a:off x="6164752" y="2913386"/>
              <a:ext cx="136171" cy="3704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4" name="Łącznik prostoliniowy 463"/>
            <p:cNvCxnSpPr/>
            <p:nvPr/>
          </p:nvCxnSpPr>
          <p:spPr bwMode="auto">
            <a:xfrm>
              <a:off x="6513581" y="2986229"/>
              <a:ext cx="113454" cy="18924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5" name="Prostokąt 464"/>
            <p:cNvSpPr>
              <a:spLocks noChangeAspect="1"/>
            </p:cNvSpPr>
            <p:nvPr/>
          </p:nvSpPr>
          <p:spPr bwMode="auto">
            <a:xfrm rot="600000">
              <a:off x="6081803" y="2864337"/>
              <a:ext cx="83584" cy="835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grpSp>
        <p:nvGrpSpPr>
          <p:cNvPr id="466" name="Styki_7"/>
          <p:cNvGrpSpPr/>
          <p:nvPr/>
        </p:nvGrpSpPr>
        <p:grpSpPr>
          <a:xfrm rot="420000">
            <a:off x="5224290" y="2927133"/>
            <a:ext cx="995933" cy="426661"/>
            <a:chOff x="6077025" y="2864337"/>
            <a:chExt cx="995933" cy="426661"/>
          </a:xfrm>
        </p:grpSpPr>
        <p:cxnSp>
          <p:nvCxnSpPr>
            <p:cNvPr id="467" name="Łącznik prostoliniowy 466"/>
            <p:cNvCxnSpPr/>
            <p:nvPr/>
          </p:nvCxnSpPr>
          <p:spPr bwMode="auto">
            <a:xfrm>
              <a:off x="6624638" y="3002756"/>
              <a:ext cx="2381" cy="130969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8" name="Prostokąt 467"/>
            <p:cNvSpPr/>
            <p:nvPr/>
          </p:nvSpPr>
          <p:spPr bwMode="auto">
            <a:xfrm rot="20760000">
              <a:off x="6298302" y="3155686"/>
              <a:ext cx="216024" cy="63311"/>
            </a:xfrm>
            <a:prstGeom prst="rect">
              <a:avLst/>
            </a:prstGeom>
            <a:solidFill>
              <a:srgbClr val="FF602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469" name="Łącznik prostoliniowy 468"/>
            <p:cNvCxnSpPr/>
            <p:nvPr/>
          </p:nvCxnSpPr>
          <p:spPr bwMode="auto">
            <a:xfrm rot="19800000">
              <a:off x="6170167" y="3207880"/>
              <a:ext cx="136171" cy="3704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0" name="Łącznik prostoliniowy 469"/>
            <p:cNvCxnSpPr>
              <a:stCxn id="468" idx="3"/>
            </p:cNvCxnSpPr>
            <p:nvPr/>
          </p:nvCxnSpPr>
          <p:spPr bwMode="auto">
            <a:xfrm flipV="1">
              <a:off x="6511118" y="3136105"/>
              <a:ext cx="120663" cy="2510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1" name="Prostokąt 470"/>
            <p:cNvSpPr>
              <a:spLocks noChangeAspect="1"/>
            </p:cNvSpPr>
            <p:nvPr/>
          </p:nvSpPr>
          <p:spPr bwMode="auto">
            <a:xfrm rot="20700000">
              <a:off x="6086558" y="3207414"/>
              <a:ext cx="83584" cy="835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472" name="Łącznik prostoliniowy 471"/>
            <p:cNvCxnSpPr/>
            <p:nvPr/>
          </p:nvCxnSpPr>
          <p:spPr bwMode="auto">
            <a:xfrm flipV="1">
              <a:off x="6156176" y="3071813"/>
              <a:ext cx="916782" cy="1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3" name="Prostokąt 472"/>
            <p:cNvSpPr>
              <a:spLocks noChangeAspect="1"/>
            </p:cNvSpPr>
            <p:nvPr/>
          </p:nvSpPr>
          <p:spPr bwMode="auto">
            <a:xfrm>
              <a:off x="6077025" y="3032956"/>
              <a:ext cx="83584" cy="835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474" name="Prostokąt 473"/>
            <p:cNvSpPr/>
            <p:nvPr/>
          </p:nvSpPr>
          <p:spPr bwMode="auto">
            <a:xfrm rot="660000">
              <a:off x="6293649" y="2935878"/>
              <a:ext cx="216024" cy="63311"/>
            </a:xfrm>
            <a:prstGeom prst="rect">
              <a:avLst/>
            </a:prstGeom>
            <a:solidFill>
              <a:srgbClr val="FF602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475" name="Łącznik prostoliniowy 474"/>
            <p:cNvCxnSpPr/>
            <p:nvPr/>
          </p:nvCxnSpPr>
          <p:spPr bwMode="auto">
            <a:xfrm rot="21300000">
              <a:off x="6164752" y="2913386"/>
              <a:ext cx="136171" cy="3704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6" name="Łącznik prostoliniowy 475"/>
            <p:cNvCxnSpPr/>
            <p:nvPr/>
          </p:nvCxnSpPr>
          <p:spPr bwMode="auto">
            <a:xfrm>
              <a:off x="6513581" y="2986229"/>
              <a:ext cx="113454" cy="18924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7" name="Prostokąt 476"/>
            <p:cNvSpPr>
              <a:spLocks noChangeAspect="1"/>
            </p:cNvSpPr>
            <p:nvPr/>
          </p:nvSpPr>
          <p:spPr bwMode="auto">
            <a:xfrm rot="600000">
              <a:off x="6081803" y="2864337"/>
              <a:ext cx="83584" cy="835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grpSp>
        <p:nvGrpSpPr>
          <p:cNvPr id="478" name="Styki_10"/>
          <p:cNvGrpSpPr/>
          <p:nvPr/>
        </p:nvGrpSpPr>
        <p:grpSpPr>
          <a:xfrm rot="600000">
            <a:off x="5226687" y="2903339"/>
            <a:ext cx="995933" cy="426661"/>
            <a:chOff x="6077025" y="2864337"/>
            <a:chExt cx="995933" cy="426661"/>
          </a:xfrm>
        </p:grpSpPr>
        <p:cxnSp>
          <p:nvCxnSpPr>
            <p:cNvPr id="479" name="Łącznik prostoliniowy 478"/>
            <p:cNvCxnSpPr/>
            <p:nvPr/>
          </p:nvCxnSpPr>
          <p:spPr bwMode="auto">
            <a:xfrm>
              <a:off x="6624638" y="3002756"/>
              <a:ext cx="2381" cy="130969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0" name="Prostokąt 479"/>
            <p:cNvSpPr/>
            <p:nvPr/>
          </p:nvSpPr>
          <p:spPr bwMode="auto">
            <a:xfrm rot="20760000">
              <a:off x="6298302" y="3155686"/>
              <a:ext cx="216024" cy="63311"/>
            </a:xfrm>
            <a:prstGeom prst="rect">
              <a:avLst/>
            </a:prstGeom>
            <a:solidFill>
              <a:srgbClr val="FF602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481" name="Łącznik prostoliniowy 480"/>
            <p:cNvCxnSpPr/>
            <p:nvPr/>
          </p:nvCxnSpPr>
          <p:spPr bwMode="auto">
            <a:xfrm rot="19800000">
              <a:off x="6170167" y="3207880"/>
              <a:ext cx="136171" cy="3704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2" name="Łącznik prostoliniowy 481"/>
            <p:cNvCxnSpPr>
              <a:stCxn id="480" idx="3"/>
            </p:cNvCxnSpPr>
            <p:nvPr/>
          </p:nvCxnSpPr>
          <p:spPr bwMode="auto">
            <a:xfrm flipV="1">
              <a:off x="6511118" y="3136105"/>
              <a:ext cx="120663" cy="2510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3" name="Prostokąt 482"/>
            <p:cNvSpPr>
              <a:spLocks noChangeAspect="1"/>
            </p:cNvSpPr>
            <p:nvPr/>
          </p:nvSpPr>
          <p:spPr bwMode="auto">
            <a:xfrm rot="20700000">
              <a:off x="6086558" y="3207414"/>
              <a:ext cx="83584" cy="835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484" name="Łącznik prostoliniowy 483"/>
            <p:cNvCxnSpPr/>
            <p:nvPr/>
          </p:nvCxnSpPr>
          <p:spPr bwMode="auto">
            <a:xfrm flipV="1">
              <a:off x="6156176" y="3071813"/>
              <a:ext cx="916782" cy="1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5" name="Prostokąt 484"/>
            <p:cNvSpPr>
              <a:spLocks noChangeAspect="1"/>
            </p:cNvSpPr>
            <p:nvPr/>
          </p:nvSpPr>
          <p:spPr bwMode="auto">
            <a:xfrm>
              <a:off x="6077025" y="3032956"/>
              <a:ext cx="83584" cy="835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486" name="Prostokąt 485"/>
            <p:cNvSpPr/>
            <p:nvPr/>
          </p:nvSpPr>
          <p:spPr bwMode="auto">
            <a:xfrm rot="660000">
              <a:off x="6293649" y="2935878"/>
              <a:ext cx="216024" cy="63311"/>
            </a:xfrm>
            <a:prstGeom prst="rect">
              <a:avLst/>
            </a:prstGeom>
            <a:solidFill>
              <a:srgbClr val="FF602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487" name="Łącznik prostoliniowy 486"/>
            <p:cNvCxnSpPr/>
            <p:nvPr/>
          </p:nvCxnSpPr>
          <p:spPr bwMode="auto">
            <a:xfrm rot="21300000">
              <a:off x="6164752" y="2913386"/>
              <a:ext cx="136171" cy="3704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8" name="Łącznik prostoliniowy 487"/>
            <p:cNvCxnSpPr/>
            <p:nvPr/>
          </p:nvCxnSpPr>
          <p:spPr bwMode="auto">
            <a:xfrm>
              <a:off x="6513581" y="2986229"/>
              <a:ext cx="113454" cy="18924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9" name="Prostokąt 488"/>
            <p:cNvSpPr>
              <a:spLocks noChangeAspect="1"/>
            </p:cNvSpPr>
            <p:nvPr/>
          </p:nvSpPr>
          <p:spPr bwMode="auto">
            <a:xfrm rot="600000">
              <a:off x="6081803" y="2864337"/>
              <a:ext cx="83584" cy="835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grpSp>
        <p:nvGrpSpPr>
          <p:cNvPr id="490" name="Styki_15"/>
          <p:cNvGrpSpPr/>
          <p:nvPr/>
        </p:nvGrpSpPr>
        <p:grpSpPr>
          <a:xfrm rot="900000">
            <a:off x="5238592" y="2858100"/>
            <a:ext cx="995933" cy="426661"/>
            <a:chOff x="6077025" y="2864337"/>
            <a:chExt cx="995933" cy="426661"/>
          </a:xfrm>
        </p:grpSpPr>
        <p:cxnSp>
          <p:nvCxnSpPr>
            <p:cNvPr id="491" name="Łącznik prostoliniowy 490"/>
            <p:cNvCxnSpPr/>
            <p:nvPr/>
          </p:nvCxnSpPr>
          <p:spPr bwMode="auto">
            <a:xfrm>
              <a:off x="6624638" y="3002756"/>
              <a:ext cx="2381" cy="130969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2" name="Prostokąt 491"/>
            <p:cNvSpPr/>
            <p:nvPr/>
          </p:nvSpPr>
          <p:spPr bwMode="auto">
            <a:xfrm rot="20760000">
              <a:off x="6298302" y="3155686"/>
              <a:ext cx="216024" cy="63311"/>
            </a:xfrm>
            <a:prstGeom prst="rect">
              <a:avLst/>
            </a:prstGeom>
            <a:solidFill>
              <a:srgbClr val="FF602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493" name="Łącznik prostoliniowy 492"/>
            <p:cNvCxnSpPr/>
            <p:nvPr/>
          </p:nvCxnSpPr>
          <p:spPr bwMode="auto">
            <a:xfrm rot="19800000">
              <a:off x="6170167" y="3207880"/>
              <a:ext cx="136171" cy="3704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4" name="Łącznik prostoliniowy 493"/>
            <p:cNvCxnSpPr>
              <a:stCxn id="492" idx="3"/>
            </p:cNvCxnSpPr>
            <p:nvPr/>
          </p:nvCxnSpPr>
          <p:spPr bwMode="auto">
            <a:xfrm flipV="1">
              <a:off x="6511118" y="3136105"/>
              <a:ext cx="120663" cy="2510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5" name="Prostokąt 494"/>
            <p:cNvSpPr>
              <a:spLocks noChangeAspect="1"/>
            </p:cNvSpPr>
            <p:nvPr/>
          </p:nvSpPr>
          <p:spPr bwMode="auto">
            <a:xfrm rot="20700000">
              <a:off x="6086558" y="3207414"/>
              <a:ext cx="83584" cy="835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496" name="Łącznik prostoliniowy 495"/>
            <p:cNvCxnSpPr/>
            <p:nvPr/>
          </p:nvCxnSpPr>
          <p:spPr bwMode="auto">
            <a:xfrm flipV="1">
              <a:off x="6156176" y="3071813"/>
              <a:ext cx="916782" cy="1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7" name="Prostokąt 496"/>
            <p:cNvSpPr>
              <a:spLocks noChangeAspect="1"/>
            </p:cNvSpPr>
            <p:nvPr/>
          </p:nvSpPr>
          <p:spPr bwMode="auto">
            <a:xfrm>
              <a:off x="6077025" y="3032956"/>
              <a:ext cx="83584" cy="835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498" name="Prostokąt 497"/>
            <p:cNvSpPr/>
            <p:nvPr/>
          </p:nvSpPr>
          <p:spPr bwMode="auto">
            <a:xfrm rot="660000">
              <a:off x="6293649" y="2935878"/>
              <a:ext cx="216024" cy="63311"/>
            </a:xfrm>
            <a:prstGeom prst="rect">
              <a:avLst/>
            </a:prstGeom>
            <a:solidFill>
              <a:srgbClr val="FF602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499" name="Łącznik prostoliniowy 498"/>
            <p:cNvCxnSpPr/>
            <p:nvPr/>
          </p:nvCxnSpPr>
          <p:spPr bwMode="auto">
            <a:xfrm rot="21300000">
              <a:off x="6164752" y="2913386"/>
              <a:ext cx="136171" cy="3704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0" name="Łącznik prostoliniowy 499"/>
            <p:cNvCxnSpPr/>
            <p:nvPr/>
          </p:nvCxnSpPr>
          <p:spPr bwMode="auto">
            <a:xfrm>
              <a:off x="6513581" y="2986229"/>
              <a:ext cx="113454" cy="18924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1" name="Prostokąt 500"/>
            <p:cNvSpPr>
              <a:spLocks noChangeAspect="1"/>
            </p:cNvSpPr>
            <p:nvPr/>
          </p:nvSpPr>
          <p:spPr bwMode="auto">
            <a:xfrm rot="600000">
              <a:off x="6081803" y="2864337"/>
              <a:ext cx="83584" cy="835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grpSp>
        <p:nvGrpSpPr>
          <p:cNvPr id="502" name="Styki_20"/>
          <p:cNvGrpSpPr/>
          <p:nvPr/>
        </p:nvGrpSpPr>
        <p:grpSpPr>
          <a:xfrm rot="1200000">
            <a:off x="5252878" y="2815242"/>
            <a:ext cx="995933" cy="426661"/>
            <a:chOff x="6077025" y="2864337"/>
            <a:chExt cx="995933" cy="426661"/>
          </a:xfrm>
        </p:grpSpPr>
        <p:cxnSp>
          <p:nvCxnSpPr>
            <p:cNvPr id="503" name="Łącznik prostoliniowy 502"/>
            <p:cNvCxnSpPr/>
            <p:nvPr/>
          </p:nvCxnSpPr>
          <p:spPr bwMode="auto">
            <a:xfrm>
              <a:off x="6624638" y="3002756"/>
              <a:ext cx="2381" cy="130969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4" name="Prostokąt 503"/>
            <p:cNvSpPr/>
            <p:nvPr/>
          </p:nvSpPr>
          <p:spPr bwMode="auto">
            <a:xfrm rot="20760000">
              <a:off x="6298302" y="3155686"/>
              <a:ext cx="216024" cy="63311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505" name="Łącznik prostoliniowy 504"/>
            <p:cNvCxnSpPr/>
            <p:nvPr/>
          </p:nvCxnSpPr>
          <p:spPr bwMode="auto">
            <a:xfrm rot="19800000">
              <a:off x="6170167" y="3207880"/>
              <a:ext cx="136171" cy="3704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6" name="Łącznik prostoliniowy 505"/>
            <p:cNvCxnSpPr>
              <a:stCxn id="504" idx="3"/>
            </p:cNvCxnSpPr>
            <p:nvPr/>
          </p:nvCxnSpPr>
          <p:spPr bwMode="auto">
            <a:xfrm flipV="1">
              <a:off x="6511118" y="3136105"/>
              <a:ext cx="120663" cy="2510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7" name="Prostokąt 506"/>
            <p:cNvSpPr>
              <a:spLocks noChangeAspect="1"/>
            </p:cNvSpPr>
            <p:nvPr/>
          </p:nvSpPr>
          <p:spPr bwMode="auto">
            <a:xfrm rot="20700000">
              <a:off x="6086558" y="3207414"/>
              <a:ext cx="83584" cy="835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508" name="Łącznik prostoliniowy 507"/>
            <p:cNvCxnSpPr/>
            <p:nvPr/>
          </p:nvCxnSpPr>
          <p:spPr bwMode="auto">
            <a:xfrm flipV="1">
              <a:off x="6156176" y="3071813"/>
              <a:ext cx="916782" cy="1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9" name="Prostokąt 508"/>
            <p:cNvSpPr>
              <a:spLocks noChangeAspect="1"/>
            </p:cNvSpPr>
            <p:nvPr/>
          </p:nvSpPr>
          <p:spPr bwMode="auto">
            <a:xfrm>
              <a:off x="6077025" y="3032956"/>
              <a:ext cx="83584" cy="835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510" name="Prostokąt 509"/>
            <p:cNvSpPr/>
            <p:nvPr/>
          </p:nvSpPr>
          <p:spPr bwMode="auto">
            <a:xfrm rot="660000">
              <a:off x="6293649" y="2935878"/>
              <a:ext cx="216024" cy="63311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511" name="Łącznik prostoliniowy 510"/>
            <p:cNvCxnSpPr/>
            <p:nvPr/>
          </p:nvCxnSpPr>
          <p:spPr bwMode="auto">
            <a:xfrm rot="21300000">
              <a:off x="6164752" y="2913386"/>
              <a:ext cx="136171" cy="3704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2" name="Łącznik prostoliniowy 511"/>
            <p:cNvCxnSpPr/>
            <p:nvPr/>
          </p:nvCxnSpPr>
          <p:spPr bwMode="auto">
            <a:xfrm>
              <a:off x="6513581" y="2986229"/>
              <a:ext cx="113454" cy="18924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3" name="Prostokąt 512"/>
            <p:cNvSpPr>
              <a:spLocks noChangeAspect="1"/>
            </p:cNvSpPr>
            <p:nvPr/>
          </p:nvSpPr>
          <p:spPr bwMode="auto">
            <a:xfrm rot="600000">
              <a:off x="6081803" y="2864337"/>
              <a:ext cx="83584" cy="835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cxnSp>
        <p:nvCxnSpPr>
          <p:cNvPr id="128" name="UG4"/>
          <p:cNvCxnSpPr>
            <a:cxnSpLocks noChangeShapeType="1"/>
          </p:cNvCxnSpPr>
          <p:nvPr/>
        </p:nvCxnSpPr>
        <p:spPr bwMode="auto">
          <a:xfrm flipV="1">
            <a:off x="3678029" y="1955108"/>
            <a:ext cx="1587" cy="2039938"/>
          </a:xfrm>
          <a:prstGeom prst="straightConnector1">
            <a:avLst/>
          </a:prstGeom>
          <a:noFill/>
          <a:ln w="15875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" name="UG3"/>
          <p:cNvCxnSpPr>
            <a:cxnSpLocks noChangeShapeType="1"/>
          </p:cNvCxnSpPr>
          <p:nvPr/>
        </p:nvCxnSpPr>
        <p:spPr bwMode="auto">
          <a:xfrm flipH="1" flipV="1">
            <a:off x="3678029" y="1963046"/>
            <a:ext cx="0" cy="1801812"/>
          </a:xfrm>
          <a:prstGeom prst="straightConnector1">
            <a:avLst/>
          </a:prstGeom>
          <a:noFill/>
          <a:ln w="15875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UG2"/>
          <p:cNvCxnSpPr>
            <a:cxnSpLocks noChangeShapeType="1"/>
          </p:cNvCxnSpPr>
          <p:nvPr/>
        </p:nvCxnSpPr>
        <p:spPr bwMode="auto">
          <a:xfrm flipH="1" flipV="1">
            <a:off x="3670312" y="1969396"/>
            <a:ext cx="1588" cy="1565275"/>
          </a:xfrm>
          <a:prstGeom prst="straightConnector1">
            <a:avLst/>
          </a:prstGeom>
          <a:noFill/>
          <a:ln w="15875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Zwora_8"/>
          <p:cNvGrpSpPr>
            <a:grpSpLocks/>
          </p:cNvGrpSpPr>
          <p:nvPr/>
        </p:nvGrpSpPr>
        <p:grpSpPr bwMode="auto">
          <a:xfrm>
            <a:off x="3376996" y="4111712"/>
            <a:ext cx="292703" cy="253392"/>
            <a:chOff x="6036" y="9826"/>
            <a:chExt cx="461" cy="399"/>
          </a:xfrm>
          <a:solidFill>
            <a:schemeClr val="accent4"/>
          </a:solidFill>
        </p:grpSpPr>
        <p:sp>
          <p:nvSpPr>
            <p:cNvPr id="274" name="Rectangle 197"/>
            <p:cNvSpPr>
              <a:spLocks noChangeArrowheads="1"/>
            </p:cNvSpPr>
            <p:nvPr/>
          </p:nvSpPr>
          <p:spPr bwMode="auto">
            <a:xfrm>
              <a:off x="6036" y="9826"/>
              <a:ext cx="65" cy="399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75" name="Oval 196"/>
            <p:cNvSpPr>
              <a:spLocks noChangeArrowheads="1"/>
            </p:cNvSpPr>
            <p:nvPr/>
          </p:nvSpPr>
          <p:spPr bwMode="auto">
            <a:xfrm>
              <a:off x="6435" y="9973"/>
              <a:ext cx="62" cy="56"/>
            </a:xfrm>
            <a:prstGeom prst="ellips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76" name="AutoShape 195"/>
            <p:cNvSpPr>
              <a:spLocks noChangeShapeType="1"/>
            </p:cNvSpPr>
            <p:nvPr/>
          </p:nvSpPr>
          <p:spPr bwMode="auto">
            <a:xfrm>
              <a:off x="6098" y="10005"/>
              <a:ext cx="341" cy="1"/>
            </a:xfrm>
            <a:prstGeom prst="straightConnector1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grpSp>
        <p:nvGrpSpPr>
          <p:cNvPr id="3" name="Zwora_7"/>
          <p:cNvGrpSpPr>
            <a:grpSpLocks/>
          </p:cNvGrpSpPr>
          <p:nvPr/>
        </p:nvGrpSpPr>
        <p:grpSpPr bwMode="auto">
          <a:xfrm>
            <a:off x="3378108" y="3952409"/>
            <a:ext cx="292703" cy="253392"/>
            <a:chOff x="6036" y="9826"/>
            <a:chExt cx="461" cy="399"/>
          </a:xfrm>
          <a:solidFill>
            <a:schemeClr val="accent4"/>
          </a:solidFill>
        </p:grpSpPr>
        <p:sp>
          <p:nvSpPr>
            <p:cNvPr id="121" name="Rectangle 197"/>
            <p:cNvSpPr>
              <a:spLocks noChangeArrowheads="1"/>
            </p:cNvSpPr>
            <p:nvPr/>
          </p:nvSpPr>
          <p:spPr bwMode="auto">
            <a:xfrm>
              <a:off x="6036" y="9826"/>
              <a:ext cx="65" cy="399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22" name="Oval 196"/>
            <p:cNvSpPr>
              <a:spLocks noChangeArrowheads="1"/>
            </p:cNvSpPr>
            <p:nvPr/>
          </p:nvSpPr>
          <p:spPr bwMode="auto">
            <a:xfrm>
              <a:off x="6435" y="9973"/>
              <a:ext cx="62" cy="56"/>
            </a:xfrm>
            <a:prstGeom prst="ellips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23" name="AutoShape 195"/>
            <p:cNvSpPr>
              <a:spLocks noChangeShapeType="1"/>
            </p:cNvSpPr>
            <p:nvPr/>
          </p:nvSpPr>
          <p:spPr bwMode="auto">
            <a:xfrm>
              <a:off x="6098" y="10005"/>
              <a:ext cx="341" cy="1"/>
            </a:xfrm>
            <a:prstGeom prst="straightConnector1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grpSp>
        <p:nvGrpSpPr>
          <p:cNvPr id="4" name="Zwora_6"/>
          <p:cNvGrpSpPr>
            <a:grpSpLocks/>
          </p:cNvGrpSpPr>
          <p:nvPr/>
        </p:nvGrpSpPr>
        <p:grpSpPr bwMode="auto">
          <a:xfrm>
            <a:off x="3378255" y="3825887"/>
            <a:ext cx="292703" cy="253392"/>
            <a:chOff x="6036" y="9826"/>
            <a:chExt cx="461" cy="399"/>
          </a:xfrm>
          <a:solidFill>
            <a:schemeClr val="accent4"/>
          </a:solidFill>
        </p:grpSpPr>
        <p:sp>
          <p:nvSpPr>
            <p:cNvPr id="270" name="Rectangle 197"/>
            <p:cNvSpPr>
              <a:spLocks noChangeArrowheads="1"/>
            </p:cNvSpPr>
            <p:nvPr/>
          </p:nvSpPr>
          <p:spPr bwMode="auto">
            <a:xfrm>
              <a:off x="6036" y="9826"/>
              <a:ext cx="65" cy="399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71" name="Oval 196"/>
            <p:cNvSpPr>
              <a:spLocks noChangeArrowheads="1"/>
            </p:cNvSpPr>
            <p:nvPr/>
          </p:nvSpPr>
          <p:spPr bwMode="auto">
            <a:xfrm>
              <a:off x="6435" y="9973"/>
              <a:ext cx="62" cy="56"/>
            </a:xfrm>
            <a:prstGeom prst="ellips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72" name="AutoShape 195"/>
            <p:cNvSpPr>
              <a:spLocks noChangeShapeType="1"/>
            </p:cNvSpPr>
            <p:nvPr/>
          </p:nvSpPr>
          <p:spPr bwMode="auto">
            <a:xfrm>
              <a:off x="6098" y="10005"/>
              <a:ext cx="341" cy="1"/>
            </a:xfrm>
            <a:prstGeom prst="straightConnector1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grpSp>
        <p:nvGrpSpPr>
          <p:cNvPr id="5" name="Zwora_5"/>
          <p:cNvGrpSpPr>
            <a:grpSpLocks/>
          </p:cNvGrpSpPr>
          <p:nvPr/>
        </p:nvGrpSpPr>
        <p:grpSpPr bwMode="auto">
          <a:xfrm>
            <a:off x="3376793" y="3673487"/>
            <a:ext cx="292703" cy="253392"/>
            <a:chOff x="6036" y="9826"/>
            <a:chExt cx="461" cy="399"/>
          </a:xfrm>
          <a:solidFill>
            <a:schemeClr val="accent4"/>
          </a:solidFill>
        </p:grpSpPr>
        <p:sp>
          <p:nvSpPr>
            <p:cNvPr id="266" name="Rectangle 197"/>
            <p:cNvSpPr>
              <a:spLocks noChangeArrowheads="1"/>
            </p:cNvSpPr>
            <p:nvPr/>
          </p:nvSpPr>
          <p:spPr bwMode="auto">
            <a:xfrm>
              <a:off x="6036" y="9826"/>
              <a:ext cx="65" cy="399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67" name="Oval 196"/>
            <p:cNvSpPr>
              <a:spLocks noChangeArrowheads="1"/>
            </p:cNvSpPr>
            <p:nvPr/>
          </p:nvSpPr>
          <p:spPr bwMode="auto">
            <a:xfrm>
              <a:off x="6435" y="9973"/>
              <a:ext cx="62" cy="56"/>
            </a:xfrm>
            <a:prstGeom prst="ellips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68" name="AutoShape 195"/>
            <p:cNvSpPr>
              <a:spLocks noChangeShapeType="1"/>
            </p:cNvSpPr>
            <p:nvPr/>
          </p:nvSpPr>
          <p:spPr bwMode="auto">
            <a:xfrm>
              <a:off x="6098" y="10005"/>
              <a:ext cx="341" cy="1"/>
            </a:xfrm>
            <a:prstGeom prst="straightConnector1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grpSp>
        <p:nvGrpSpPr>
          <p:cNvPr id="7" name="Zwora_3"/>
          <p:cNvGrpSpPr>
            <a:grpSpLocks/>
          </p:cNvGrpSpPr>
          <p:nvPr/>
        </p:nvGrpSpPr>
        <p:grpSpPr bwMode="auto">
          <a:xfrm>
            <a:off x="3378025" y="3477871"/>
            <a:ext cx="292703" cy="253392"/>
            <a:chOff x="6036" y="9826"/>
            <a:chExt cx="461" cy="399"/>
          </a:xfrm>
          <a:solidFill>
            <a:schemeClr val="accent4"/>
          </a:solidFill>
        </p:grpSpPr>
        <p:sp>
          <p:nvSpPr>
            <p:cNvPr id="258" name="Rectangle 197"/>
            <p:cNvSpPr>
              <a:spLocks noChangeArrowheads="1"/>
            </p:cNvSpPr>
            <p:nvPr/>
          </p:nvSpPr>
          <p:spPr bwMode="auto">
            <a:xfrm>
              <a:off x="6036" y="9826"/>
              <a:ext cx="65" cy="399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59" name="Oval 196"/>
            <p:cNvSpPr>
              <a:spLocks noChangeArrowheads="1"/>
            </p:cNvSpPr>
            <p:nvPr/>
          </p:nvSpPr>
          <p:spPr bwMode="auto">
            <a:xfrm>
              <a:off x="6435" y="9973"/>
              <a:ext cx="62" cy="56"/>
            </a:xfrm>
            <a:prstGeom prst="ellips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60" name="AutoShape 195"/>
            <p:cNvSpPr>
              <a:spLocks noChangeShapeType="1"/>
            </p:cNvSpPr>
            <p:nvPr/>
          </p:nvSpPr>
          <p:spPr bwMode="auto">
            <a:xfrm>
              <a:off x="6098" y="10005"/>
              <a:ext cx="341" cy="1"/>
            </a:xfrm>
            <a:prstGeom prst="straightConnector1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grpSp>
        <p:nvGrpSpPr>
          <p:cNvPr id="8" name="Zwora_2"/>
          <p:cNvGrpSpPr>
            <a:grpSpLocks/>
          </p:cNvGrpSpPr>
          <p:nvPr/>
        </p:nvGrpSpPr>
        <p:grpSpPr bwMode="auto">
          <a:xfrm>
            <a:off x="3378025" y="3395983"/>
            <a:ext cx="292703" cy="253392"/>
            <a:chOff x="6036" y="9826"/>
            <a:chExt cx="461" cy="399"/>
          </a:xfrm>
          <a:solidFill>
            <a:schemeClr val="accent4"/>
          </a:solidFill>
        </p:grpSpPr>
        <p:sp>
          <p:nvSpPr>
            <p:cNvPr id="254" name="Rectangle 197"/>
            <p:cNvSpPr>
              <a:spLocks noChangeArrowheads="1"/>
            </p:cNvSpPr>
            <p:nvPr/>
          </p:nvSpPr>
          <p:spPr bwMode="auto">
            <a:xfrm>
              <a:off x="6036" y="9826"/>
              <a:ext cx="65" cy="399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55" name="Oval 196"/>
            <p:cNvSpPr>
              <a:spLocks noChangeArrowheads="1"/>
            </p:cNvSpPr>
            <p:nvPr/>
          </p:nvSpPr>
          <p:spPr bwMode="auto">
            <a:xfrm>
              <a:off x="6435" y="9973"/>
              <a:ext cx="62" cy="56"/>
            </a:xfrm>
            <a:prstGeom prst="ellips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56" name="AutoShape 195"/>
            <p:cNvSpPr>
              <a:spLocks noChangeShapeType="1"/>
            </p:cNvSpPr>
            <p:nvPr/>
          </p:nvSpPr>
          <p:spPr bwMode="auto">
            <a:xfrm>
              <a:off x="6098" y="10005"/>
              <a:ext cx="341" cy="1"/>
            </a:xfrm>
            <a:prstGeom prst="straightConnector1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grpSp>
        <p:nvGrpSpPr>
          <p:cNvPr id="9" name="Zwora_1"/>
          <p:cNvGrpSpPr>
            <a:grpSpLocks/>
          </p:cNvGrpSpPr>
          <p:nvPr/>
        </p:nvGrpSpPr>
        <p:grpSpPr bwMode="auto">
          <a:xfrm>
            <a:off x="3378025" y="3307762"/>
            <a:ext cx="292703" cy="253392"/>
            <a:chOff x="6036" y="9826"/>
            <a:chExt cx="461" cy="399"/>
          </a:xfrm>
          <a:solidFill>
            <a:schemeClr val="accent4"/>
          </a:solidFill>
        </p:grpSpPr>
        <p:sp>
          <p:nvSpPr>
            <p:cNvPr id="250" name="Rectangle 197"/>
            <p:cNvSpPr>
              <a:spLocks noChangeArrowheads="1"/>
            </p:cNvSpPr>
            <p:nvPr/>
          </p:nvSpPr>
          <p:spPr bwMode="auto">
            <a:xfrm>
              <a:off x="6036" y="9826"/>
              <a:ext cx="65" cy="399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51" name="Oval 196"/>
            <p:cNvSpPr>
              <a:spLocks noChangeArrowheads="1"/>
            </p:cNvSpPr>
            <p:nvPr/>
          </p:nvSpPr>
          <p:spPr bwMode="auto">
            <a:xfrm>
              <a:off x="6435" y="9973"/>
              <a:ext cx="62" cy="56"/>
            </a:xfrm>
            <a:prstGeom prst="ellips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52" name="AutoShape 195"/>
            <p:cNvSpPr>
              <a:spLocks noChangeShapeType="1"/>
            </p:cNvSpPr>
            <p:nvPr/>
          </p:nvSpPr>
          <p:spPr bwMode="auto">
            <a:xfrm>
              <a:off x="6098" y="10005"/>
              <a:ext cx="341" cy="1"/>
            </a:xfrm>
            <a:prstGeom prst="straightConnector1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grpSp>
        <p:nvGrpSpPr>
          <p:cNvPr id="27" name="Silnik"/>
          <p:cNvGrpSpPr/>
          <p:nvPr/>
        </p:nvGrpSpPr>
        <p:grpSpPr>
          <a:xfrm>
            <a:off x="3347864" y="3140968"/>
            <a:ext cx="144000" cy="1548156"/>
            <a:chOff x="3347864" y="3140968"/>
            <a:chExt cx="144000" cy="1548156"/>
          </a:xfrm>
        </p:grpSpPr>
        <p:cxnSp>
          <p:nvCxnSpPr>
            <p:cNvPr id="17" name="Łącznik prostoliniowy 16"/>
            <p:cNvCxnSpPr/>
            <p:nvPr/>
          </p:nvCxnSpPr>
          <p:spPr bwMode="auto">
            <a:xfrm>
              <a:off x="3419872" y="3140968"/>
              <a:ext cx="0" cy="140415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Elipsa 23"/>
            <p:cNvSpPr>
              <a:spLocks noChangeAspect="1"/>
            </p:cNvSpPr>
            <p:nvPr/>
          </p:nvSpPr>
          <p:spPr bwMode="auto">
            <a:xfrm>
              <a:off x="3347864" y="4545124"/>
              <a:ext cx="144000" cy="1440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361" name="Txt_M"/>
            <p:cNvSpPr txBox="1">
              <a:spLocks noChangeArrowheads="1"/>
            </p:cNvSpPr>
            <p:nvPr/>
          </p:nvSpPr>
          <p:spPr bwMode="auto">
            <a:xfrm>
              <a:off x="3383868" y="4560803"/>
              <a:ext cx="72136" cy="9233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600" b="1" dirty="0"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en-US" altLang="pl-PL" sz="2400" dirty="0">
                <a:latin typeface="Times New Roman" pitchFamily="18" charset="0"/>
              </a:endParaRPr>
            </a:p>
          </p:txBody>
        </p:sp>
      </p:grpSp>
      <p:grpSp>
        <p:nvGrpSpPr>
          <p:cNvPr id="26" name="Zwora_0"/>
          <p:cNvGrpSpPr/>
          <p:nvPr/>
        </p:nvGrpSpPr>
        <p:grpSpPr>
          <a:xfrm>
            <a:off x="3378176" y="3270879"/>
            <a:ext cx="292703" cy="253392"/>
            <a:chOff x="3378176" y="3270879"/>
            <a:chExt cx="292703" cy="253392"/>
          </a:xfrm>
        </p:grpSpPr>
        <p:sp>
          <p:nvSpPr>
            <p:cNvPr id="31941" name="Rectangle 197"/>
            <p:cNvSpPr>
              <a:spLocks noChangeArrowheads="1"/>
            </p:cNvSpPr>
            <p:nvPr/>
          </p:nvSpPr>
          <p:spPr bwMode="auto">
            <a:xfrm>
              <a:off x="3378176" y="3270879"/>
              <a:ext cx="41270" cy="253392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31940" name="Oval 196"/>
            <p:cNvSpPr>
              <a:spLocks noChangeArrowheads="1"/>
            </p:cNvSpPr>
            <p:nvPr/>
          </p:nvSpPr>
          <p:spPr bwMode="auto">
            <a:xfrm>
              <a:off x="3631513" y="3364234"/>
              <a:ext cx="39366" cy="3556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31939" name="AutoShape 195"/>
            <p:cNvSpPr>
              <a:spLocks noChangeShapeType="1"/>
            </p:cNvSpPr>
            <p:nvPr/>
          </p:nvSpPr>
          <p:spPr bwMode="auto">
            <a:xfrm>
              <a:off x="3417542" y="3384556"/>
              <a:ext cx="216511" cy="635"/>
            </a:xfrm>
            <a:prstGeom prst="straightConnector1">
              <a:avLst/>
            </a:prstGeom>
            <a:solidFill>
              <a:schemeClr val="accent4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31908" name="R4"/>
          <p:cNvSpPr>
            <a:spLocks noChangeArrowheads="1"/>
          </p:cNvSpPr>
          <p:nvPr/>
        </p:nvSpPr>
        <p:spPr bwMode="auto">
          <a:xfrm>
            <a:off x="3017629" y="4247458"/>
            <a:ext cx="252412" cy="730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pl-PL" altLang="pl-PL" sz="2400">
              <a:latin typeface="Times New Roman" pitchFamily="18" charset="0"/>
            </a:endParaRPr>
          </a:p>
        </p:txBody>
      </p:sp>
      <p:grpSp>
        <p:nvGrpSpPr>
          <p:cNvPr id="12" name="P4"/>
          <p:cNvGrpSpPr>
            <a:grpSpLocks/>
          </p:cNvGrpSpPr>
          <p:nvPr/>
        </p:nvGrpSpPr>
        <p:grpSpPr bwMode="auto">
          <a:xfrm>
            <a:off x="2703304" y="4149049"/>
            <a:ext cx="673097" cy="145097"/>
            <a:chOff x="4973" y="9114"/>
            <a:chExt cx="1059" cy="229"/>
          </a:xfrm>
        </p:grpSpPr>
        <p:cxnSp>
          <p:nvCxnSpPr>
            <p:cNvPr id="30803" name="AutoShape 173"/>
            <p:cNvCxnSpPr>
              <a:cxnSpLocks noChangeShapeType="1"/>
            </p:cNvCxnSpPr>
            <p:nvPr/>
          </p:nvCxnSpPr>
          <p:spPr bwMode="auto">
            <a:xfrm>
              <a:off x="5865" y="9313"/>
              <a:ext cx="11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04" name="AutoShape 172"/>
            <p:cNvCxnSpPr>
              <a:cxnSpLocks noChangeShapeType="1"/>
            </p:cNvCxnSpPr>
            <p:nvPr/>
          </p:nvCxnSpPr>
          <p:spPr bwMode="auto">
            <a:xfrm>
              <a:off x="4973" y="9240"/>
              <a:ext cx="343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05" name="AutoShape 171"/>
            <p:cNvCxnSpPr>
              <a:cxnSpLocks noChangeShapeType="1"/>
            </p:cNvCxnSpPr>
            <p:nvPr/>
          </p:nvCxnSpPr>
          <p:spPr bwMode="auto">
            <a:xfrm flipV="1">
              <a:off x="5316" y="9147"/>
              <a:ext cx="1" cy="9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06" name="AutoShape 170"/>
            <p:cNvCxnSpPr>
              <a:cxnSpLocks noChangeShapeType="1"/>
            </p:cNvCxnSpPr>
            <p:nvPr/>
          </p:nvCxnSpPr>
          <p:spPr bwMode="auto">
            <a:xfrm>
              <a:off x="5317" y="9240"/>
              <a:ext cx="1" cy="78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07" name="AutoShape 169"/>
            <p:cNvCxnSpPr>
              <a:cxnSpLocks noChangeShapeType="1"/>
            </p:cNvCxnSpPr>
            <p:nvPr/>
          </p:nvCxnSpPr>
          <p:spPr bwMode="auto">
            <a:xfrm>
              <a:off x="5316" y="9316"/>
              <a:ext cx="150" cy="1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08" name="AutoShape 168"/>
            <p:cNvCxnSpPr>
              <a:cxnSpLocks noChangeShapeType="1"/>
            </p:cNvCxnSpPr>
            <p:nvPr/>
          </p:nvCxnSpPr>
          <p:spPr bwMode="auto">
            <a:xfrm>
              <a:off x="5316" y="9146"/>
              <a:ext cx="663" cy="1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809" name="Oval 167"/>
            <p:cNvSpPr>
              <a:spLocks noChangeArrowheads="1"/>
            </p:cNvSpPr>
            <p:nvPr/>
          </p:nvSpPr>
          <p:spPr bwMode="auto">
            <a:xfrm>
              <a:off x="5975" y="9286"/>
              <a:ext cx="57" cy="5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30810" name="Oval 166"/>
            <p:cNvSpPr>
              <a:spLocks noChangeArrowheads="1"/>
            </p:cNvSpPr>
            <p:nvPr/>
          </p:nvSpPr>
          <p:spPr bwMode="auto">
            <a:xfrm>
              <a:off x="5975" y="9114"/>
              <a:ext cx="57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</p:grpSp>
      <p:sp>
        <p:nvSpPr>
          <p:cNvPr id="31962" name="R3"/>
          <p:cNvSpPr>
            <a:spLocks noChangeArrowheads="1"/>
          </p:cNvSpPr>
          <p:nvPr/>
        </p:nvSpPr>
        <p:spPr bwMode="auto">
          <a:xfrm>
            <a:off x="3017629" y="3958533"/>
            <a:ext cx="252412" cy="7302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pl-PL" altLang="pl-PL" sz="2400">
              <a:latin typeface="Times New Roman" pitchFamily="18" charset="0"/>
            </a:endParaRPr>
          </a:p>
        </p:txBody>
      </p:sp>
      <p:sp>
        <p:nvSpPr>
          <p:cNvPr id="117" name="R3_b"/>
          <p:cNvSpPr>
            <a:spLocks noChangeArrowheads="1"/>
          </p:cNvSpPr>
          <p:nvPr/>
        </p:nvSpPr>
        <p:spPr bwMode="auto">
          <a:xfrm>
            <a:off x="3019216" y="3950596"/>
            <a:ext cx="254000" cy="88900"/>
          </a:xfrm>
          <a:prstGeom prst="rect">
            <a:avLst/>
          </a:prstGeom>
          <a:solidFill>
            <a:srgbClr val="FF602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l-PL"/>
          </a:p>
        </p:txBody>
      </p:sp>
      <p:grpSp>
        <p:nvGrpSpPr>
          <p:cNvPr id="13" name="P3"/>
          <p:cNvGrpSpPr>
            <a:grpSpLocks/>
          </p:cNvGrpSpPr>
          <p:nvPr/>
        </p:nvGrpSpPr>
        <p:grpSpPr bwMode="auto">
          <a:xfrm>
            <a:off x="2701716" y="3863283"/>
            <a:ext cx="673097" cy="144463"/>
            <a:chOff x="4973" y="9114"/>
            <a:chExt cx="1059" cy="228"/>
          </a:xfrm>
        </p:grpSpPr>
        <p:cxnSp>
          <p:nvCxnSpPr>
            <p:cNvPr id="30795" name="AutoShape 227"/>
            <p:cNvCxnSpPr>
              <a:cxnSpLocks noChangeShapeType="1"/>
            </p:cNvCxnSpPr>
            <p:nvPr/>
          </p:nvCxnSpPr>
          <p:spPr bwMode="auto">
            <a:xfrm>
              <a:off x="5865" y="9313"/>
              <a:ext cx="11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96" name="AutoShape 226"/>
            <p:cNvCxnSpPr>
              <a:cxnSpLocks noChangeShapeType="1"/>
            </p:cNvCxnSpPr>
            <p:nvPr/>
          </p:nvCxnSpPr>
          <p:spPr bwMode="auto">
            <a:xfrm>
              <a:off x="4973" y="9240"/>
              <a:ext cx="343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97" name="AutoShape 225"/>
            <p:cNvCxnSpPr>
              <a:cxnSpLocks noChangeShapeType="1"/>
            </p:cNvCxnSpPr>
            <p:nvPr/>
          </p:nvCxnSpPr>
          <p:spPr bwMode="auto">
            <a:xfrm flipV="1">
              <a:off x="5316" y="9147"/>
              <a:ext cx="1" cy="9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98" name="AutoShape 224"/>
            <p:cNvCxnSpPr>
              <a:cxnSpLocks noChangeShapeType="1"/>
            </p:cNvCxnSpPr>
            <p:nvPr/>
          </p:nvCxnSpPr>
          <p:spPr bwMode="auto">
            <a:xfrm>
              <a:off x="5317" y="9240"/>
              <a:ext cx="1" cy="78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99" name="AutoShape 223"/>
            <p:cNvCxnSpPr>
              <a:cxnSpLocks noChangeShapeType="1"/>
            </p:cNvCxnSpPr>
            <p:nvPr/>
          </p:nvCxnSpPr>
          <p:spPr bwMode="auto">
            <a:xfrm>
              <a:off x="5316" y="9316"/>
              <a:ext cx="150" cy="1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00" name="AutoShape 222"/>
            <p:cNvCxnSpPr>
              <a:cxnSpLocks noChangeShapeType="1"/>
            </p:cNvCxnSpPr>
            <p:nvPr/>
          </p:nvCxnSpPr>
          <p:spPr bwMode="auto">
            <a:xfrm>
              <a:off x="5316" y="9146"/>
              <a:ext cx="663" cy="1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801" name="Oval 221"/>
            <p:cNvSpPr>
              <a:spLocks noChangeArrowheads="1"/>
            </p:cNvSpPr>
            <p:nvPr/>
          </p:nvSpPr>
          <p:spPr bwMode="auto">
            <a:xfrm>
              <a:off x="5975" y="9286"/>
              <a:ext cx="57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30802" name="Oval 220"/>
            <p:cNvSpPr>
              <a:spLocks noChangeArrowheads="1"/>
            </p:cNvSpPr>
            <p:nvPr/>
          </p:nvSpPr>
          <p:spPr bwMode="auto">
            <a:xfrm>
              <a:off x="5975" y="9114"/>
              <a:ext cx="57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</p:grpSp>
      <p:sp>
        <p:nvSpPr>
          <p:cNvPr id="278" name="R2"/>
          <p:cNvSpPr>
            <a:spLocks noChangeArrowheads="1"/>
          </p:cNvSpPr>
          <p:nvPr/>
        </p:nvSpPr>
        <p:spPr bwMode="auto">
          <a:xfrm>
            <a:off x="3020804" y="3669608"/>
            <a:ext cx="254000" cy="730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pl-PL" altLang="pl-PL" sz="2400">
              <a:latin typeface="Times New Roman" pitchFamily="18" charset="0"/>
            </a:endParaRPr>
          </a:p>
        </p:txBody>
      </p:sp>
      <p:sp>
        <p:nvSpPr>
          <p:cNvPr id="118" name="R2_b"/>
          <p:cNvSpPr>
            <a:spLocks noChangeArrowheads="1"/>
          </p:cNvSpPr>
          <p:nvPr/>
        </p:nvSpPr>
        <p:spPr bwMode="auto">
          <a:xfrm>
            <a:off x="3025566" y="3664846"/>
            <a:ext cx="254000" cy="90487"/>
          </a:xfrm>
          <a:prstGeom prst="rect">
            <a:avLst/>
          </a:prstGeom>
          <a:solidFill>
            <a:srgbClr val="FF602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l-PL"/>
          </a:p>
        </p:txBody>
      </p:sp>
      <p:grpSp>
        <p:nvGrpSpPr>
          <p:cNvPr id="14" name="P2"/>
          <p:cNvGrpSpPr>
            <a:grpSpLocks/>
          </p:cNvGrpSpPr>
          <p:nvPr/>
        </p:nvGrpSpPr>
        <p:grpSpPr bwMode="auto">
          <a:xfrm>
            <a:off x="2704889" y="3575962"/>
            <a:ext cx="671517" cy="145096"/>
            <a:chOff x="4973" y="9114"/>
            <a:chExt cx="1059" cy="229"/>
          </a:xfrm>
        </p:grpSpPr>
        <p:cxnSp>
          <p:nvCxnSpPr>
            <p:cNvPr id="30787" name="AutoShape 236"/>
            <p:cNvCxnSpPr>
              <a:cxnSpLocks noChangeShapeType="1"/>
            </p:cNvCxnSpPr>
            <p:nvPr/>
          </p:nvCxnSpPr>
          <p:spPr bwMode="auto">
            <a:xfrm>
              <a:off x="5865" y="9313"/>
              <a:ext cx="11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8" name="AutoShape 235"/>
            <p:cNvCxnSpPr>
              <a:cxnSpLocks noChangeShapeType="1"/>
            </p:cNvCxnSpPr>
            <p:nvPr/>
          </p:nvCxnSpPr>
          <p:spPr bwMode="auto">
            <a:xfrm>
              <a:off x="4973" y="9240"/>
              <a:ext cx="343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9" name="AutoShape 234"/>
            <p:cNvCxnSpPr>
              <a:cxnSpLocks noChangeShapeType="1"/>
            </p:cNvCxnSpPr>
            <p:nvPr/>
          </p:nvCxnSpPr>
          <p:spPr bwMode="auto">
            <a:xfrm flipV="1">
              <a:off x="5316" y="9147"/>
              <a:ext cx="1" cy="9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90" name="AutoShape 233"/>
            <p:cNvCxnSpPr>
              <a:cxnSpLocks noChangeShapeType="1"/>
            </p:cNvCxnSpPr>
            <p:nvPr/>
          </p:nvCxnSpPr>
          <p:spPr bwMode="auto">
            <a:xfrm>
              <a:off x="5317" y="9240"/>
              <a:ext cx="1" cy="78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91" name="AutoShape 232"/>
            <p:cNvCxnSpPr>
              <a:cxnSpLocks noChangeShapeType="1"/>
            </p:cNvCxnSpPr>
            <p:nvPr/>
          </p:nvCxnSpPr>
          <p:spPr bwMode="auto">
            <a:xfrm>
              <a:off x="5316" y="9316"/>
              <a:ext cx="150" cy="1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92" name="AutoShape 231"/>
            <p:cNvCxnSpPr>
              <a:cxnSpLocks noChangeShapeType="1"/>
            </p:cNvCxnSpPr>
            <p:nvPr/>
          </p:nvCxnSpPr>
          <p:spPr bwMode="auto">
            <a:xfrm>
              <a:off x="5316" y="9146"/>
              <a:ext cx="663" cy="1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93" name="Oval 230"/>
            <p:cNvSpPr>
              <a:spLocks noChangeArrowheads="1"/>
            </p:cNvSpPr>
            <p:nvPr/>
          </p:nvSpPr>
          <p:spPr bwMode="auto">
            <a:xfrm>
              <a:off x="5975" y="9286"/>
              <a:ext cx="57" cy="5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30794" name="Oval 229"/>
            <p:cNvSpPr>
              <a:spLocks noChangeArrowheads="1"/>
            </p:cNvSpPr>
            <p:nvPr/>
          </p:nvSpPr>
          <p:spPr bwMode="auto">
            <a:xfrm>
              <a:off x="5975" y="9114"/>
              <a:ext cx="57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</p:grpSp>
      <p:sp>
        <p:nvSpPr>
          <p:cNvPr id="277" name="R1"/>
          <p:cNvSpPr>
            <a:spLocks noChangeArrowheads="1"/>
          </p:cNvSpPr>
          <p:nvPr/>
        </p:nvSpPr>
        <p:spPr bwMode="auto">
          <a:xfrm>
            <a:off x="3017629" y="3380683"/>
            <a:ext cx="254000" cy="7143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pl-PL" altLang="pl-PL" sz="2400">
              <a:latin typeface="Times New Roman" pitchFamily="18" charset="0"/>
            </a:endParaRPr>
          </a:p>
        </p:txBody>
      </p:sp>
      <p:sp>
        <p:nvSpPr>
          <p:cNvPr id="119" name="R1_b"/>
          <p:cNvSpPr>
            <a:spLocks noChangeArrowheads="1"/>
          </p:cNvSpPr>
          <p:nvPr/>
        </p:nvSpPr>
        <p:spPr bwMode="auto">
          <a:xfrm>
            <a:off x="3021856" y="3377508"/>
            <a:ext cx="254000" cy="90488"/>
          </a:xfrm>
          <a:prstGeom prst="rect">
            <a:avLst/>
          </a:prstGeom>
          <a:solidFill>
            <a:srgbClr val="FF602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l-PL"/>
          </a:p>
        </p:txBody>
      </p:sp>
      <p:grpSp>
        <p:nvGrpSpPr>
          <p:cNvPr id="15" name="P1"/>
          <p:cNvGrpSpPr>
            <a:grpSpLocks/>
          </p:cNvGrpSpPr>
          <p:nvPr/>
        </p:nvGrpSpPr>
        <p:grpSpPr bwMode="auto">
          <a:xfrm>
            <a:off x="2704352" y="3289296"/>
            <a:ext cx="672390" cy="144796"/>
            <a:chOff x="4973" y="9114"/>
            <a:chExt cx="1059" cy="228"/>
          </a:xfrm>
          <a:solidFill>
            <a:schemeClr val="bg1"/>
          </a:solidFill>
        </p:grpSpPr>
        <p:sp>
          <p:nvSpPr>
            <p:cNvPr id="31990" name="AutoShape 246"/>
            <p:cNvSpPr>
              <a:spLocks noChangeShapeType="1"/>
            </p:cNvSpPr>
            <p:nvPr/>
          </p:nvSpPr>
          <p:spPr bwMode="auto">
            <a:xfrm>
              <a:off x="5865" y="9313"/>
              <a:ext cx="114" cy="1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31989" name="AutoShape 245"/>
            <p:cNvSpPr>
              <a:spLocks noChangeShapeType="1"/>
            </p:cNvSpPr>
            <p:nvPr/>
          </p:nvSpPr>
          <p:spPr bwMode="auto">
            <a:xfrm>
              <a:off x="4973" y="9240"/>
              <a:ext cx="343" cy="0"/>
            </a:xfrm>
            <a:prstGeom prst="straightConnector1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31988" name="AutoShape 244"/>
            <p:cNvSpPr>
              <a:spLocks noChangeShapeType="1"/>
            </p:cNvSpPr>
            <p:nvPr/>
          </p:nvSpPr>
          <p:spPr bwMode="auto">
            <a:xfrm flipV="1">
              <a:off x="5316" y="9147"/>
              <a:ext cx="1" cy="93"/>
            </a:xfrm>
            <a:prstGeom prst="straightConnector1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31987" name="AutoShape 243"/>
            <p:cNvSpPr>
              <a:spLocks noChangeShapeType="1"/>
            </p:cNvSpPr>
            <p:nvPr/>
          </p:nvSpPr>
          <p:spPr bwMode="auto">
            <a:xfrm>
              <a:off x="5317" y="9240"/>
              <a:ext cx="1" cy="78"/>
            </a:xfrm>
            <a:prstGeom prst="straightConnector1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31986" name="AutoShape 242"/>
            <p:cNvSpPr>
              <a:spLocks noChangeShapeType="1"/>
            </p:cNvSpPr>
            <p:nvPr/>
          </p:nvSpPr>
          <p:spPr bwMode="auto">
            <a:xfrm>
              <a:off x="5316" y="9316"/>
              <a:ext cx="150" cy="1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31985" name="AutoShape 241"/>
            <p:cNvSpPr>
              <a:spLocks noChangeShapeType="1"/>
            </p:cNvSpPr>
            <p:nvPr/>
          </p:nvSpPr>
          <p:spPr bwMode="auto">
            <a:xfrm>
              <a:off x="5316" y="9146"/>
              <a:ext cx="663" cy="1"/>
            </a:xfrm>
            <a:prstGeom prst="straightConnector1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31984" name="Oval 240"/>
            <p:cNvSpPr>
              <a:spLocks noChangeArrowheads="1"/>
            </p:cNvSpPr>
            <p:nvPr/>
          </p:nvSpPr>
          <p:spPr bwMode="auto">
            <a:xfrm>
              <a:off x="5975" y="9286"/>
              <a:ext cx="57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31983" name="Oval 239"/>
            <p:cNvSpPr>
              <a:spLocks noChangeArrowheads="1"/>
            </p:cNvSpPr>
            <p:nvPr/>
          </p:nvSpPr>
          <p:spPr bwMode="auto">
            <a:xfrm>
              <a:off x="5975" y="9114"/>
              <a:ext cx="57" cy="5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31919" name="Txt_UD"/>
          <p:cNvSpPr txBox="1">
            <a:spLocks noChangeArrowheads="1"/>
          </p:cNvSpPr>
          <p:nvPr/>
        </p:nvSpPr>
        <p:spPr bwMode="auto">
          <a:xfrm>
            <a:off x="1547604" y="2453583"/>
            <a:ext cx="216406" cy="2154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400" b="1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en-US" altLang="pl-PL" sz="1400" b="1" i="1" baseline="-30000" dirty="0">
                <a:latin typeface="Times New Roman" pitchFamily="18" charset="0"/>
                <a:cs typeface="Times New Roman" pitchFamily="18" charset="0"/>
              </a:rPr>
              <a:t>D</a:t>
            </a:r>
            <a:endParaRPr kumimoji="0" lang="en-US" altLang="pl-PL" sz="2400" dirty="0">
              <a:latin typeface="Times New Roman" pitchFamily="18" charset="0"/>
            </a:endParaRPr>
          </a:p>
        </p:txBody>
      </p:sp>
      <p:cxnSp>
        <p:nvCxnSpPr>
          <p:cNvPr id="31961" name="UD"/>
          <p:cNvCxnSpPr>
            <a:cxnSpLocks noChangeShapeType="1"/>
          </p:cNvCxnSpPr>
          <p:nvPr/>
        </p:nvCxnSpPr>
        <p:spPr bwMode="auto">
          <a:xfrm flipV="1">
            <a:off x="1934954" y="2256733"/>
            <a:ext cx="0" cy="876300"/>
          </a:xfrm>
          <a:prstGeom prst="straightConnector1">
            <a:avLst/>
          </a:prstGeom>
          <a:noFill/>
          <a:ln w="15875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918" name="Txt_UG"/>
          <p:cNvSpPr txBox="1">
            <a:spLocks noChangeArrowheads="1"/>
          </p:cNvSpPr>
          <p:nvPr/>
        </p:nvSpPr>
        <p:spPr bwMode="auto">
          <a:xfrm>
            <a:off x="3815916" y="2421468"/>
            <a:ext cx="216406" cy="2154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en-US" altLang="pl-PL" sz="1400" b="1" i="1" baseline="-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kumimoji="0" lang="en-US" altLang="pl-PL" sz="24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cxnSp>
        <p:nvCxnSpPr>
          <p:cNvPr id="31937" name="UG"/>
          <p:cNvCxnSpPr>
            <a:cxnSpLocks noChangeShapeType="1"/>
          </p:cNvCxnSpPr>
          <p:nvPr/>
        </p:nvCxnSpPr>
        <p:spPr bwMode="auto">
          <a:xfrm flipH="1" flipV="1">
            <a:off x="3670312" y="1967808"/>
            <a:ext cx="1588" cy="1339850"/>
          </a:xfrm>
          <a:prstGeom prst="straightConnector1">
            <a:avLst/>
          </a:prstGeom>
          <a:noFill/>
          <a:ln w="12700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" name="Uzw_G"/>
          <p:cNvGrpSpPr>
            <a:grpSpLocks/>
          </p:cNvGrpSpPr>
          <p:nvPr/>
        </p:nvGrpSpPr>
        <p:grpSpPr bwMode="auto">
          <a:xfrm>
            <a:off x="2619166" y="1913833"/>
            <a:ext cx="1049338" cy="2316163"/>
            <a:chOff x="3283058" y="1758219"/>
            <a:chExt cx="1049539" cy="2317366"/>
          </a:xfrm>
        </p:grpSpPr>
        <p:grpSp>
          <p:nvGrpSpPr>
            <p:cNvPr id="30767" name="Group 214"/>
            <p:cNvGrpSpPr>
              <a:grpSpLocks/>
            </p:cNvGrpSpPr>
            <p:nvPr/>
          </p:nvGrpSpPr>
          <p:grpSpPr bwMode="auto">
            <a:xfrm>
              <a:off x="3354805" y="1758219"/>
              <a:ext cx="977792" cy="35564"/>
              <a:chOff x="4973" y="7628"/>
              <a:chExt cx="1519" cy="56"/>
            </a:xfrm>
          </p:grpSpPr>
          <p:cxnSp>
            <p:nvCxnSpPr>
              <p:cNvPr id="30785" name="AutoShape 216"/>
              <p:cNvCxnSpPr>
                <a:cxnSpLocks noChangeShapeType="1"/>
              </p:cNvCxnSpPr>
              <p:nvPr/>
            </p:nvCxnSpPr>
            <p:spPr bwMode="auto">
              <a:xfrm flipH="1">
                <a:off x="4973" y="7656"/>
                <a:ext cx="1443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786" name="Oval 215"/>
              <p:cNvSpPr>
                <a:spLocks noChangeArrowheads="1"/>
              </p:cNvSpPr>
              <p:nvPr/>
            </p:nvSpPr>
            <p:spPr bwMode="auto">
              <a:xfrm>
                <a:off x="6430" y="7628"/>
                <a:ext cx="62" cy="56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0768" name="Uzw_G"/>
            <p:cNvGrpSpPr>
              <a:grpSpLocks/>
            </p:cNvGrpSpPr>
            <p:nvPr/>
          </p:nvGrpSpPr>
          <p:grpSpPr bwMode="auto">
            <a:xfrm>
              <a:off x="3283058" y="1776636"/>
              <a:ext cx="87620" cy="2298949"/>
              <a:chOff x="4839" y="6976"/>
              <a:chExt cx="138" cy="3620"/>
            </a:xfrm>
          </p:grpSpPr>
          <p:sp>
            <p:nvSpPr>
              <p:cNvPr id="30769" name="Arc 192"/>
              <p:cNvSpPr>
                <a:spLocks/>
              </p:cNvSpPr>
              <p:nvPr/>
            </p:nvSpPr>
            <p:spPr bwMode="auto">
              <a:xfrm flipH="1">
                <a:off x="4864" y="8335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770" name="Arc 191"/>
              <p:cNvSpPr>
                <a:spLocks/>
              </p:cNvSpPr>
              <p:nvPr/>
            </p:nvSpPr>
            <p:spPr bwMode="auto">
              <a:xfrm flipH="1">
                <a:off x="4864" y="8560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771" name="Arc 190"/>
              <p:cNvSpPr>
                <a:spLocks/>
              </p:cNvSpPr>
              <p:nvPr/>
            </p:nvSpPr>
            <p:spPr bwMode="auto">
              <a:xfrm flipH="1">
                <a:off x="4864" y="8784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772" name="Arc 189"/>
              <p:cNvSpPr>
                <a:spLocks/>
              </p:cNvSpPr>
              <p:nvPr/>
            </p:nvSpPr>
            <p:spPr bwMode="auto">
              <a:xfrm flipH="1">
                <a:off x="4864" y="9012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773" name="Arc 188"/>
              <p:cNvSpPr>
                <a:spLocks/>
              </p:cNvSpPr>
              <p:nvPr/>
            </p:nvSpPr>
            <p:spPr bwMode="auto">
              <a:xfrm flipH="1">
                <a:off x="4864" y="9236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774" name="Arc 187"/>
              <p:cNvSpPr>
                <a:spLocks/>
              </p:cNvSpPr>
              <p:nvPr/>
            </p:nvSpPr>
            <p:spPr bwMode="auto">
              <a:xfrm flipH="1">
                <a:off x="4864" y="9462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775" name="Arc 186"/>
              <p:cNvSpPr>
                <a:spLocks/>
              </p:cNvSpPr>
              <p:nvPr/>
            </p:nvSpPr>
            <p:spPr bwMode="auto">
              <a:xfrm flipH="1">
                <a:off x="4864" y="9688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776" name="Arc 185"/>
              <p:cNvSpPr>
                <a:spLocks/>
              </p:cNvSpPr>
              <p:nvPr/>
            </p:nvSpPr>
            <p:spPr bwMode="auto">
              <a:xfrm flipH="1">
                <a:off x="4864" y="9914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777" name="Arc 184"/>
              <p:cNvSpPr>
                <a:spLocks/>
              </p:cNvSpPr>
              <p:nvPr/>
            </p:nvSpPr>
            <p:spPr bwMode="auto">
              <a:xfrm flipH="1">
                <a:off x="4864" y="10142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778" name="Arc 183"/>
              <p:cNvSpPr>
                <a:spLocks/>
              </p:cNvSpPr>
              <p:nvPr/>
            </p:nvSpPr>
            <p:spPr bwMode="auto">
              <a:xfrm flipH="1">
                <a:off x="4864" y="10368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779" name="Arc 182"/>
              <p:cNvSpPr>
                <a:spLocks/>
              </p:cNvSpPr>
              <p:nvPr/>
            </p:nvSpPr>
            <p:spPr bwMode="auto">
              <a:xfrm flipH="1">
                <a:off x="4864" y="8109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780" name="Arc 181"/>
              <p:cNvSpPr>
                <a:spLocks/>
              </p:cNvSpPr>
              <p:nvPr/>
            </p:nvSpPr>
            <p:spPr bwMode="auto">
              <a:xfrm flipH="1">
                <a:off x="4864" y="7881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781" name="Arc 180"/>
              <p:cNvSpPr>
                <a:spLocks/>
              </p:cNvSpPr>
              <p:nvPr/>
            </p:nvSpPr>
            <p:spPr bwMode="auto">
              <a:xfrm flipH="1">
                <a:off x="4864" y="7657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782" name="Arc 179"/>
              <p:cNvSpPr>
                <a:spLocks/>
              </p:cNvSpPr>
              <p:nvPr/>
            </p:nvSpPr>
            <p:spPr bwMode="auto">
              <a:xfrm flipH="1">
                <a:off x="4839" y="7432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783" name="Arc 178"/>
              <p:cNvSpPr>
                <a:spLocks/>
              </p:cNvSpPr>
              <p:nvPr/>
            </p:nvSpPr>
            <p:spPr bwMode="auto">
              <a:xfrm flipH="1">
                <a:off x="4839" y="7204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784" name="Arc 177"/>
              <p:cNvSpPr>
                <a:spLocks/>
              </p:cNvSpPr>
              <p:nvPr/>
            </p:nvSpPr>
            <p:spPr bwMode="auto">
              <a:xfrm flipH="1">
                <a:off x="4839" y="6976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19" name="Uzw_D"/>
          <p:cNvGrpSpPr>
            <a:grpSpLocks/>
          </p:cNvGrpSpPr>
          <p:nvPr/>
        </p:nvGrpSpPr>
        <p:grpSpPr bwMode="auto">
          <a:xfrm>
            <a:off x="1931779" y="2112271"/>
            <a:ext cx="527050" cy="1181100"/>
            <a:chOff x="3694" y="8543"/>
            <a:chExt cx="831" cy="1859"/>
          </a:xfrm>
        </p:grpSpPr>
        <p:grpSp>
          <p:nvGrpSpPr>
            <p:cNvPr id="30752" name="Group 205"/>
            <p:cNvGrpSpPr>
              <a:grpSpLocks/>
            </p:cNvGrpSpPr>
            <p:nvPr/>
          </p:nvGrpSpPr>
          <p:grpSpPr bwMode="auto">
            <a:xfrm>
              <a:off x="4412" y="8569"/>
              <a:ext cx="113" cy="1810"/>
              <a:chOff x="4412" y="8569"/>
              <a:chExt cx="113" cy="1810"/>
            </a:xfrm>
          </p:grpSpPr>
          <p:sp>
            <p:nvSpPr>
              <p:cNvPr id="30759" name="Arc 213"/>
              <p:cNvSpPr>
                <a:spLocks/>
              </p:cNvSpPr>
              <p:nvPr/>
            </p:nvSpPr>
            <p:spPr bwMode="auto">
              <a:xfrm>
                <a:off x="4412" y="8569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760" name="Arc 212"/>
              <p:cNvSpPr>
                <a:spLocks/>
              </p:cNvSpPr>
              <p:nvPr/>
            </p:nvSpPr>
            <p:spPr bwMode="auto">
              <a:xfrm>
                <a:off x="4412" y="8793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761" name="Arc 211"/>
              <p:cNvSpPr>
                <a:spLocks/>
              </p:cNvSpPr>
              <p:nvPr/>
            </p:nvSpPr>
            <p:spPr bwMode="auto">
              <a:xfrm>
                <a:off x="4412" y="9021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762" name="Arc 210"/>
              <p:cNvSpPr>
                <a:spLocks/>
              </p:cNvSpPr>
              <p:nvPr/>
            </p:nvSpPr>
            <p:spPr bwMode="auto">
              <a:xfrm>
                <a:off x="4412" y="9245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763" name="Arc 209"/>
              <p:cNvSpPr>
                <a:spLocks/>
              </p:cNvSpPr>
              <p:nvPr/>
            </p:nvSpPr>
            <p:spPr bwMode="auto">
              <a:xfrm>
                <a:off x="4412" y="9471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764" name="Arc 208"/>
              <p:cNvSpPr>
                <a:spLocks/>
              </p:cNvSpPr>
              <p:nvPr/>
            </p:nvSpPr>
            <p:spPr bwMode="auto">
              <a:xfrm>
                <a:off x="4412" y="9697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765" name="Arc 207"/>
              <p:cNvSpPr>
                <a:spLocks/>
              </p:cNvSpPr>
              <p:nvPr/>
            </p:nvSpPr>
            <p:spPr bwMode="auto">
              <a:xfrm>
                <a:off x="4412" y="9923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766" name="Arc 206"/>
              <p:cNvSpPr>
                <a:spLocks/>
              </p:cNvSpPr>
              <p:nvPr/>
            </p:nvSpPr>
            <p:spPr bwMode="auto">
              <a:xfrm>
                <a:off x="4412" y="10151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0753" name="Group 202"/>
            <p:cNvGrpSpPr>
              <a:grpSpLocks/>
            </p:cNvGrpSpPr>
            <p:nvPr/>
          </p:nvGrpSpPr>
          <p:grpSpPr bwMode="auto">
            <a:xfrm>
              <a:off x="3694" y="8543"/>
              <a:ext cx="723" cy="56"/>
              <a:chOff x="3694" y="8543"/>
              <a:chExt cx="723" cy="56"/>
            </a:xfrm>
          </p:grpSpPr>
          <p:cxnSp>
            <p:nvCxnSpPr>
              <p:cNvPr id="30757" name="AutoShape 204"/>
              <p:cNvCxnSpPr>
                <a:cxnSpLocks noChangeShapeType="1"/>
              </p:cNvCxnSpPr>
              <p:nvPr/>
            </p:nvCxnSpPr>
            <p:spPr bwMode="auto">
              <a:xfrm flipH="1">
                <a:off x="3756" y="8569"/>
                <a:ext cx="661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758" name="Oval 203"/>
              <p:cNvSpPr>
                <a:spLocks noChangeArrowheads="1"/>
              </p:cNvSpPr>
              <p:nvPr/>
            </p:nvSpPr>
            <p:spPr bwMode="auto">
              <a:xfrm>
                <a:off x="3694" y="8543"/>
                <a:ext cx="62" cy="56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0754" name="Group 199"/>
            <p:cNvGrpSpPr>
              <a:grpSpLocks/>
            </p:cNvGrpSpPr>
            <p:nvPr/>
          </p:nvGrpSpPr>
          <p:grpSpPr bwMode="auto">
            <a:xfrm>
              <a:off x="3694" y="10346"/>
              <a:ext cx="719" cy="56"/>
              <a:chOff x="3694" y="10574"/>
              <a:chExt cx="719" cy="56"/>
            </a:xfrm>
          </p:grpSpPr>
          <p:cxnSp>
            <p:nvCxnSpPr>
              <p:cNvPr id="30755" name="AutoShape 201"/>
              <p:cNvCxnSpPr>
                <a:cxnSpLocks noChangeShapeType="1"/>
              </p:cNvCxnSpPr>
              <p:nvPr/>
            </p:nvCxnSpPr>
            <p:spPr bwMode="auto">
              <a:xfrm flipH="1" flipV="1">
                <a:off x="3756" y="10602"/>
                <a:ext cx="657" cy="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756" name="Oval 200"/>
              <p:cNvSpPr>
                <a:spLocks noChangeArrowheads="1"/>
              </p:cNvSpPr>
              <p:nvPr/>
            </p:nvSpPr>
            <p:spPr bwMode="auto">
              <a:xfrm>
                <a:off x="3694" y="10574"/>
                <a:ext cx="62" cy="56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2862397" y="476706"/>
            <a:ext cx="34192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Zasada działania przełącznika zaczepów</a:t>
            </a:r>
          </a:p>
        </p:txBody>
      </p:sp>
    </p:spTree>
    <p:extLst>
      <p:ext uri="{BB962C8B-B14F-4D97-AF65-F5344CB8AC3E}">
        <p14:creationId xmlns:p14="http://schemas.microsoft.com/office/powerpoint/2010/main" val="406697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08" grpId="0" animBg="1"/>
      <p:bldP spid="31962" grpId="0" animBg="1"/>
      <p:bldP spid="117" grpId="0" animBg="1"/>
      <p:bldP spid="117" grpId="1" animBg="1"/>
      <p:bldP spid="278" grpId="0" animBg="1"/>
      <p:bldP spid="118" grpId="0" animBg="1"/>
      <p:bldP spid="118" grpId="1" animBg="1"/>
      <p:bldP spid="277" grpId="0" animBg="1"/>
      <p:bldP spid="119" grpId="0" animBg="1"/>
      <p:bldP spid="119" grpId="1" animBg="1"/>
      <p:bldP spid="31919" grpId="0" animBg="1"/>
      <p:bldP spid="31961" grpId="0" animBg="1"/>
      <p:bldP spid="31918" grpId="0" animBg="1"/>
      <p:bldP spid="319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Nóż_7"/>
          <p:cNvGrpSpPr/>
          <p:nvPr/>
        </p:nvGrpSpPr>
        <p:grpSpPr>
          <a:xfrm>
            <a:off x="6171941" y="4793795"/>
            <a:ext cx="432000" cy="432000"/>
            <a:chOff x="6180601" y="4789033"/>
            <a:chExt cx="432000" cy="432000"/>
          </a:xfrm>
        </p:grpSpPr>
        <p:sp>
          <p:nvSpPr>
            <p:cNvPr id="577" name="Łuk 6"/>
            <p:cNvSpPr/>
            <p:nvPr/>
          </p:nvSpPr>
          <p:spPr bwMode="auto">
            <a:xfrm rot="1620000">
              <a:off x="6180601" y="4789033"/>
              <a:ext cx="432000" cy="432000"/>
            </a:xfrm>
            <a:prstGeom prst="arc">
              <a:avLst>
                <a:gd name="adj1" fmla="val 16200000"/>
                <a:gd name="adj2" fmla="val 17718447"/>
              </a:avLst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590" name="Łącznik prostoliniowy 589"/>
            <p:cNvCxnSpPr>
              <a:stCxn id="582" idx="4"/>
            </p:cNvCxnSpPr>
            <p:nvPr/>
          </p:nvCxnSpPr>
          <p:spPr bwMode="auto">
            <a:xfrm flipV="1">
              <a:off x="6400709" y="4831131"/>
              <a:ext cx="132570" cy="15287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1966" name="Nóż_6"/>
          <p:cNvGrpSpPr/>
          <p:nvPr/>
        </p:nvGrpSpPr>
        <p:grpSpPr>
          <a:xfrm>
            <a:off x="6195441" y="4808755"/>
            <a:ext cx="432000" cy="432000"/>
            <a:chOff x="6199339" y="4808755"/>
            <a:chExt cx="432000" cy="432000"/>
          </a:xfrm>
        </p:grpSpPr>
        <p:cxnSp>
          <p:nvCxnSpPr>
            <p:cNvPr id="585" name="Łącznik prostoliniowy 584"/>
            <p:cNvCxnSpPr/>
            <p:nvPr/>
          </p:nvCxnSpPr>
          <p:spPr bwMode="auto">
            <a:xfrm flipV="1">
              <a:off x="6409917" y="4814507"/>
              <a:ext cx="78269" cy="17237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6" name="Łuk 6"/>
            <p:cNvSpPr/>
            <p:nvPr/>
          </p:nvSpPr>
          <p:spPr bwMode="auto">
            <a:xfrm rot="420000">
              <a:off x="6199339" y="4808755"/>
              <a:ext cx="432000" cy="432000"/>
            </a:xfrm>
            <a:prstGeom prst="arc">
              <a:avLst>
                <a:gd name="adj1" fmla="val 15928146"/>
                <a:gd name="adj2" fmla="val 17718447"/>
              </a:avLst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grpSp>
        <p:nvGrpSpPr>
          <p:cNvPr id="31959" name="Nóż_5"/>
          <p:cNvGrpSpPr/>
          <p:nvPr/>
        </p:nvGrpSpPr>
        <p:grpSpPr>
          <a:xfrm>
            <a:off x="6188282" y="4799588"/>
            <a:ext cx="432000" cy="436389"/>
            <a:chOff x="6192180" y="4801969"/>
            <a:chExt cx="432000" cy="436389"/>
          </a:xfrm>
        </p:grpSpPr>
        <p:sp>
          <p:nvSpPr>
            <p:cNvPr id="574" name="Łuk 5"/>
            <p:cNvSpPr/>
            <p:nvPr/>
          </p:nvSpPr>
          <p:spPr bwMode="auto">
            <a:xfrm rot="21420000">
              <a:off x="6192180" y="4806358"/>
              <a:ext cx="432000" cy="432000"/>
            </a:xfrm>
            <a:prstGeom prst="arc">
              <a:avLst>
                <a:gd name="adj1" fmla="val 16200000"/>
                <a:gd name="adj2" fmla="val 17718447"/>
              </a:avLst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589" name="Łącznik prostoliniowy 588"/>
            <p:cNvCxnSpPr>
              <a:stCxn id="582" idx="5"/>
              <a:endCxn id="554" idx="5"/>
            </p:cNvCxnSpPr>
            <p:nvPr/>
          </p:nvCxnSpPr>
          <p:spPr bwMode="auto">
            <a:xfrm flipV="1">
              <a:off x="6417791" y="4801969"/>
              <a:ext cx="32715" cy="191272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1957" name="Nóż_4"/>
          <p:cNvGrpSpPr/>
          <p:nvPr/>
        </p:nvGrpSpPr>
        <p:grpSpPr>
          <a:xfrm>
            <a:off x="6199632" y="4804842"/>
            <a:ext cx="432000" cy="432000"/>
            <a:chOff x="6203530" y="4804842"/>
            <a:chExt cx="432000" cy="432000"/>
          </a:xfrm>
        </p:grpSpPr>
        <p:sp>
          <p:nvSpPr>
            <p:cNvPr id="557" name="Łuk 4"/>
            <p:cNvSpPr/>
            <p:nvPr/>
          </p:nvSpPr>
          <p:spPr bwMode="auto">
            <a:xfrm rot="20400000">
              <a:off x="6203530" y="4804842"/>
              <a:ext cx="432000" cy="432000"/>
            </a:xfrm>
            <a:prstGeom prst="arc">
              <a:avLst>
                <a:gd name="adj1" fmla="val 16200000"/>
                <a:gd name="adj2" fmla="val 18096882"/>
              </a:avLst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588" name="Łącznik prostoliniowy 587"/>
            <p:cNvCxnSpPr>
              <a:stCxn id="582" idx="5"/>
            </p:cNvCxnSpPr>
            <p:nvPr/>
          </p:nvCxnSpPr>
          <p:spPr bwMode="auto">
            <a:xfrm flipH="1" flipV="1">
              <a:off x="6404681" y="4807351"/>
              <a:ext cx="9212" cy="183509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1955" name="Nóż_3"/>
          <p:cNvGrpSpPr/>
          <p:nvPr/>
        </p:nvGrpSpPr>
        <p:grpSpPr>
          <a:xfrm>
            <a:off x="6201002" y="4800781"/>
            <a:ext cx="432000" cy="432000"/>
            <a:chOff x="6204900" y="4800781"/>
            <a:chExt cx="432000" cy="432000"/>
          </a:xfrm>
        </p:grpSpPr>
        <p:sp>
          <p:nvSpPr>
            <p:cNvPr id="555" name="Łuk 3"/>
            <p:cNvSpPr/>
            <p:nvPr/>
          </p:nvSpPr>
          <p:spPr bwMode="auto">
            <a:xfrm rot="19860000">
              <a:off x="6204900" y="4800781"/>
              <a:ext cx="432000" cy="432000"/>
            </a:xfrm>
            <a:prstGeom prst="arc">
              <a:avLst>
                <a:gd name="adj1" fmla="val 16200000"/>
                <a:gd name="adj2" fmla="val 17718447"/>
              </a:avLst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587" name="Łącznik prostoliniowy 586"/>
            <p:cNvCxnSpPr>
              <a:stCxn id="582" idx="5"/>
            </p:cNvCxnSpPr>
            <p:nvPr/>
          </p:nvCxnSpPr>
          <p:spPr bwMode="auto">
            <a:xfrm flipH="1" flipV="1">
              <a:off x="6359443" y="4812115"/>
              <a:ext cx="54450" cy="178745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1951" name="Nóż_2"/>
          <p:cNvGrpSpPr/>
          <p:nvPr/>
        </p:nvGrpSpPr>
        <p:grpSpPr>
          <a:xfrm>
            <a:off x="6201002" y="4800781"/>
            <a:ext cx="432000" cy="432000"/>
            <a:chOff x="6204900" y="4800781"/>
            <a:chExt cx="432000" cy="432000"/>
          </a:xfrm>
        </p:grpSpPr>
        <p:sp>
          <p:nvSpPr>
            <p:cNvPr id="558" name="Łuk 2"/>
            <p:cNvSpPr/>
            <p:nvPr/>
          </p:nvSpPr>
          <p:spPr bwMode="auto">
            <a:xfrm rot="19140000">
              <a:off x="6204900" y="4800781"/>
              <a:ext cx="432000" cy="432000"/>
            </a:xfrm>
            <a:prstGeom prst="arc">
              <a:avLst>
                <a:gd name="adj1" fmla="val 16200000"/>
                <a:gd name="adj2" fmla="val 17966416"/>
              </a:avLst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586" name="Łącznik prostoliniowy 585"/>
            <p:cNvCxnSpPr/>
            <p:nvPr/>
          </p:nvCxnSpPr>
          <p:spPr bwMode="auto">
            <a:xfrm flipH="1" flipV="1">
              <a:off x="6322219" y="4822043"/>
              <a:ext cx="97624" cy="157152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1947" name="Nóż_1"/>
          <p:cNvGrpSpPr/>
          <p:nvPr/>
        </p:nvGrpSpPr>
        <p:grpSpPr>
          <a:xfrm>
            <a:off x="6203498" y="4798285"/>
            <a:ext cx="432000" cy="432000"/>
            <a:chOff x="6207396" y="4798285"/>
            <a:chExt cx="432000" cy="432000"/>
          </a:xfrm>
        </p:grpSpPr>
        <p:cxnSp>
          <p:nvCxnSpPr>
            <p:cNvPr id="583" name="Łącznik prostoliniowy 582"/>
            <p:cNvCxnSpPr/>
            <p:nvPr/>
          </p:nvCxnSpPr>
          <p:spPr bwMode="auto">
            <a:xfrm flipH="1" flipV="1">
              <a:off x="6285704" y="4828747"/>
              <a:ext cx="137629" cy="157983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9" name="Łuk 1"/>
            <p:cNvSpPr/>
            <p:nvPr/>
          </p:nvSpPr>
          <p:spPr bwMode="auto">
            <a:xfrm rot="18660000">
              <a:off x="6207396" y="4798285"/>
              <a:ext cx="432000" cy="432000"/>
            </a:xfrm>
            <a:prstGeom prst="arc">
              <a:avLst>
                <a:gd name="adj1" fmla="val 16200000"/>
                <a:gd name="adj2" fmla="val 17597639"/>
              </a:avLst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cxnSp>
        <p:nvCxnSpPr>
          <p:cNvPr id="340" name="Nóż_Prawy_2_R"/>
          <p:cNvCxnSpPr>
            <a:endCxn id="283" idx="0"/>
          </p:cNvCxnSpPr>
          <p:nvPr/>
        </p:nvCxnSpPr>
        <p:spPr bwMode="auto">
          <a:xfrm flipV="1">
            <a:off x="5760132" y="4041508"/>
            <a:ext cx="484373" cy="3600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4" name="Nóż_Lewy_2_R"/>
          <p:cNvCxnSpPr>
            <a:stCxn id="284" idx="0"/>
          </p:cNvCxnSpPr>
          <p:nvPr/>
        </p:nvCxnSpPr>
        <p:spPr bwMode="auto">
          <a:xfrm flipV="1">
            <a:off x="6607907" y="4036046"/>
            <a:ext cx="441572" cy="546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9" name="Nóż_Prawy_1_R"/>
          <p:cNvCxnSpPr>
            <a:endCxn id="286" idx="0"/>
          </p:cNvCxnSpPr>
          <p:nvPr/>
        </p:nvCxnSpPr>
        <p:spPr bwMode="auto">
          <a:xfrm flipV="1">
            <a:off x="5760132" y="3897492"/>
            <a:ext cx="451731" cy="18002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2" name="Nóż_Lewy_1_R"/>
          <p:cNvCxnSpPr>
            <a:stCxn id="285" idx="0"/>
          </p:cNvCxnSpPr>
          <p:nvPr/>
        </p:nvCxnSpPr>
        <p:spPr bwMode="auto">
          <a:xfrm>
            <a:off x="6640549" y="3897492"/>
            <a:ext cx="408930" cy="13855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PrzDolny"/>
          <p:cNvGrpSpPr/>
          <p:nvPr/>
        </p:nvGrpSpPr>
        <p:grpSpPr>
          <a:xfrm>
            <a:off x="6396142" y="4952420"/>
            <a:ext cx="1056178" cy="40876"/>
            <a:chOff x="6396142" y="4952420"/>
            <a:chExt cx="1056178" cy="40876"/>
          </a:xfrm>
        </p:grpSpPr>
        <p:sp>
          <p:nvSpPr>
            <p:cNvPr id="582" name="Oś_obrotu"/>
            <p:cNvSpPr>
              <a:spLocks noChangeArrowheads="1"/>
            </p:cNvSpPr>
            <p:nvPr/>
          </p:nvSpPr>
          <p:spPr bwMode="auto">
            <a:xfrm rot="2880000">
              <a:off x="6394241" y="4954321"/>
              <a:ext cx="39366" cy="3556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dirty="0"/>
            </a:p>
          </p:txBody>
        </p:sp>
        <p:cxnSp>
          <p:nvCxnSpPr>
            <p:cNvPr id="584" name="Łącznik prostoliniowy 583"/>
            <p:cNvCxnSpPr/>
            <p:nvPr/>
          </p:nvCxnSpPr>
          <p:spPr bwMode="auto">
            <a:xfrm flipH="1">
              <a:off x="6422308" y="4977172"/>
              <a:ext cx="99011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3" name="Oval 215"/>
            <p:cNvSpPr>
              <a:spLocks noChangeArrowheads="1"/>
            </p:cNvSpPr>
            <p:nvPr/>
          </p:nvSpPr>
          <p:spPr bwMode="auto">
            <a:xfrm>
              <a:off x="7412418" y="4957750"/>
              <a:ext cx="39902" cy="35546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</p:grpSp>
      <p:cxnSp>
        <p:nvCxnSpPr>
          <p:cNvPr id="444" name="V_2_R"/>
          <p:cNvCxnSpPr/>
          <p:nvPr/>
        </p:nvCxnSpPr>
        <p:spPr bwMode="auto">
          <a:xfrm>
            <a:off x="7380312" y="2420836"/>
            <a:ext cx="0" cy="23403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382" name="Txt_UG_R"/>
          <p:cNvSpPr txBox="1">
            <a:spLocks noChangeArrowheads="1"/>
          </p:cNvSpPr>
          <p:nvPr/>
        </p:nvSpPr>
        <p:spPr bwMode="auto">
          <a:xfrm>
            <a:off x="7452024" y="2997944"/>
            <a:ext cx="216406" cy="2154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400" b="1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en-US" altLang="pl-PL" sz="1400" b="1" i="1" baseline="-30000" dirty="0">
                <a:latin typeface="Times New Roman" pitchFamily="18" charset="0"/>
                <a:cs typeface="Times New Roman" pitchFamily="18" charset="0"/>
              </a:rPr>
              <a:t>G</a:t>
            </a:r>
            <a:endParaRPr kumimoji="0" lang="en-US" altLang="pl-PL" sz="2400" dirty="0">
              <a:latin typeface="Times New Roman" pitchFamily="18" charset="0"/>
            </a:endParaRPr>
          </a:p>
        </p:txBody>
      </p:sp>
      <p:cxnSp>
        <p:nvCxnSpPr>
          <p:cNvPr id="445" name="V_1_R"/>
          <p:cNvCxnSpPr/>
          <p:nvPr/>
        </p:nvCxnSpPr>
        <p:spPr bwMode="auto">
          <a:xfrm>
            <a:off x="7380312" y="2564852"/>
            <a:ext cx="0" cy="21962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grpSp>
        <p:nvGrpSpPr>
          <p:cNvPr id="29" name="Oporniki"/>
          <p:cNvGrpSpPr/>
          <p:nvPr/>
        </p:nvGrpSpPr>
        <p:grpSpPr>
          <a:xfrm>
            <a:off x="5738758" y="4033753"/>
            <a:ext cx="1328195" cy="805695"/>
            <a:chOff x="5738758" y="4033753"/>
            <a:chExt cx="1328195" cy="805695"/>
          </a:xfrm>
        </p:grpSpPr>
        <p:sp>
          <p:nvSpPr>
            <p:cNvPr id="440" name="Oval 196"/>
            <p:cNvSpPr>
              <a:spLocks noChangeArrowheads="1"/>
            </p:cNvSpPr>
            <p:nvPr/>
          </p:nvSpPr>
          <p:spPr bwMode="auto">
            <a:xfrm>
              <a:off x="7027587" y="4033753"/>
              <a:ext cx="39366" cy="3556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441" name="Oval 196"/>
            <p:cNvSpPr>
              <a:spLocks noChangeArrowheads="1"/>
            </p:cNvSpPr>
            <p:nvPr/>
          </p:nvSpPr>
          <p:spPr bwMode="auto">
            <a:xfrm>
              <a:off x="5738758" y="4062442"/>
              <a:ext cx="39366" cy="3556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547" name="Oval 1"/>
            <p:cNvSpPr>
              <a:spLocks noChangeArrowheads="1"/>
            </p:cNvSpPr>
            <p:nvPr/>
          </p:nvSpPr>
          <p:spPr bwMode="auto">
            <a:xfrm rot="240000">
              <a:off x="6256775" y="4797451"/>
              <a:ext cx="39366" cy="3556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552" name="Oval 2"/>
            <p:cNvSpPr>
              <a:spLocks noChangeArrowheads="1"/>
            </p:cNvSpPr>
            <p:nvPr/>
          </p:nvSpPr>
          <p:spPr bwMode="auto">
            <a:xfrm rot="240000">
              <a:off x="6329100" y="4768430"/>
              <a:ext cx="39366" cy="3556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554" name="Oval 3"/>
            <p:cNvSpPr>
              <a:spLocks noChangeArrowheads="1"/>
            </p:cNvSpPr>
            <p:nvPr/>
          </p:nvSpPr>
          <p:spPr bwMode="auto">
            <a:xfrm rot="2880000">
              <a:off x="6426956" y="4763049"/>
              <a:ext cx="39366" cy="3556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556" name="Oval 4"/>
            <p:cNvSpPr>
              <a:spLocks noChangeArrowheads="1"/>
            </p:cNvSpPr>
            <p:nvPr/>
          </p:nvSpPr>
          <p:spPr bwMode="auto">
            <a:xfrm rot="2880000">
              <a:off x="6519735" y="4801983"/>
              <a:ext cx="39366" cy="3556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cxnSp>
          <p:nvCxnSpPr>
            <p:cNvPr id="541" name="Łącznik prostoliniowy 540"/>
            <p:cNvCxnSpPr/>
            <p:nvPr/>
          </p:nvCxnSpPr>
          <p:spPr bwMode="auto">
            <a:xfrm flipH="1">
              <a:off x="6944366" y="4653128"/>
              <a:ext cx="11659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6" name="Łącznik prostoliniowy 535"/>
            <p:cNvCxnSpPr/>
            <p:nvPr/>
          </p:nvCxnSpPr>
          <p:spPr bwMode="auto">
            <a:xfrm>
              <a:off x="5756234" y="4077072"/>
              <a:ext cx="0" cy="576064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7" name="Łącznik prostoliniowy 536"/>
            <p:cNvCxnSpPr/>
            <p:nvPr/>
          </p:nvCxnSpPr>
          <p:spPr bwMode="auto">
            <a:xfrm flipH="1" flipV="1">
              <a:off x="5745729" y="4653128"/>
              <a:ext cx="127098" cy="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8" name="Łącznik prostoliniowy 537"/>
            <p:cNvCxnSpPr/>
            <p:nvPr/>
          </p:nvCxnSpPr>
          <p:spPr bwMode="auto">
            <a:xfrm flipH="1">
              <a:off x="6152280" y="4652963"/>
              <a:ext cx="196997" cy="173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2" name="Łącznik prostoliniowy 541"/>
            <p:cNvCxnSpPr/>
            <p:nvPr/>
          </p:nvCxnSpPr>
          <p:spPr bwMode="auto">
            <a:xfrm>
              <a:off x="7052378" y="4041068"/>
              <a:ext cx="0" cy="61206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3" name="Łącznik prostoliniowy 542"/>
            <p:cNvCxnSpPr/>
            <p:nvPr/>
          </p:nvCxnSpPr>
          <p:spPr bwMode="auto">
            <a:xfrm>
              <a:off x="6346584" y="4653136"/>
              <a:ext cx="0" cy="108012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4" name="Łącznik prostoliniowy 543"/>
            <p:cNvCxnSpPr/>
            <p:nvPr/>
          </p:nvCxnSpPr>
          <p:spPr bwMode="auto">
            <a:xfrm flipH="1">
              <a:off x="6440310" y="4653136"/>
              <a:ext cx="216024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0" name="Łącznik prostoliniowy 559"/>
            <p:cNvCxnSpPr/>
            <p:nvPr/>
          </p:nvCxnSpPr>
          <p:spPr bwMode="auto">
            <a:xfrm flipH="1">
              <a:off x="6530320" y="4797152"/>
              <a:ext cx="522058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8" name="Łącznik prostoliniowy 577"/>
            <p:cNvCxnSpPr/>
            <p:nvPr/>
          </p:nvCxnSpPr>
          <p:spPr bwMode="auto">
            <a:xfrm>
              <a:off x="6447742" y="4653136"/>
              <a:ext cx="0" cy="108012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9" name="Łącznik prostoliniowy 578"/>
            <p:cNvCxnSpPr/>
            <p:nvPr/>
          </p:nvCxnSpPr>
          <p:spPr bwMode="auto">
            <a:xfrm>
              <a:off x="5756234" y="4653136"/>
              <a:ext cx="0" cy="144016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0" name="Łącznik prostoliniowy 579"/>
            <p:cNvCxnSpPr/>
            <p:nvPr/>
          </p:nvCxnSpPr>
          <p:spPr bwMode="auto">
            <a:xfrm flipH="1">
              <a:off x="5756234" y="4797152"/>
              <a:ext cx="522058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1" name="Łącznik prostoliniowy 580"/>
            <p:cNvCxnSpPr/>
            <p:nvPr/>
          </p:nvCxnSpPr>
          <p:spPr bwMode="auto">
            <a:xfrm>
              <a:off x="7052378" y="4653136"/>
              <a:ext cx="0" cy="144016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" name="Oporniki"/>
            <p:cNvGrpSpPr/>
            <p:nvPr/>
          </p:nvGrpSpPr>
          <p:grpSpPr>
            <a:xfrm>
              <a:off x="5870899" y="4437112"/>
              <a:ext cx="1073467" cy="252028"/>
              <a:chOff x="5870899" y="4437112"/>
              <a:chExt cx="1073467" cy="252028"/>
            </a:xfrm>
          </p:grpSpPr>
          <p:sp>
            <p:nvSpPr>
              <p:cNvPr id="539" name="R_b"/>
              <p:cNvSpPr>
                <a:spLocks noChangeArrowheads="1"/>
              </p:cNvSpPr>
              <p:nvPr/>
            </p:nvSpPr>
            <p:spPr bwMode="auto">
              <a:xfrm>
                <a:off x="6656366" y="4617132"/>
                <a:ext cx="288000" cy="72000"/>
              </a:xfrm>
              <a:prstGeom prst="rect">
                <a:avLst/>
              </a:prstGeom>
              <a:solidFill>
                <a:srgbClr val="FF6021"/>
              </a:solidFill>
              <a:ln w="19050">
                <a:solidFill>
                  <a:srgbClr val="FF602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403" name="R_a"/>
              <p:cNvSpPr>
                <a:spLocks noChangeArrowheads="1"/>
              </p:cNvSpPr>
              <p:nvPr/>
            </p:nvSpPr>
            <p:spPr bwMode="auto">
              <a:xfrm>
                <a:off x="5870899" y="4617140"/>
                <a:ext cx="288000" cy="72000"/>
              </a:xfrm>
              <a:prstGeom prst="rect">
                <a:avLst/>
              </a:prstGeom>
              <a:solidFill>
                <a:srgbClr val="FF6021"/>
              </a:solidFill>
              <a:ln w="19050">
                <a:solidFill>
                  <a:srgbClr val="FF602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438" name="Txt_X1"/>
              <p:cNvSpPr txBox="1">
                <a:spLocks noChangeArrowheads="1"/>
              </p:cNvSpPr>
              <p:nvPr/>
            </p:nvSpPr>
            <p:spPr bwMode="auto">
              <a:xfrm>
                <a:off x="5927980" y="4437112"/>
                <a:ext cx="120226" cy="21544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l-PL" altLang="pl-PL" sz="1400" b="1" i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altLang="pl-PL" sz="2400" dirty="0">
                  <a:latin typeface="Times New Roman" pitchFamily="18" charset="0"/>
                </a:endParaRPr>
              </a:p>
            </p:txBody>
          </p:sp>
          <p:sp>
            <p:nvSpPr>
              <p:cNvPr id="439" name="Txt_X2"/>
              <p:cNvSpPr txBox="1">
                <a:spLocks noChangeArrowheads="1"/>
              </p:cNvSpPr>
              <p:nvPr/>
            </p:nvSpPr>
            <p:spPr bwMode="auto">
              <a:xfrm>
                <a:off x="6720026" y="4437112"/>
                <a:ext cx="120226" cy="21544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l-PL" altLang="pl-PL" sz="1400" b="1" i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altLang="pl-PL" sz="2400" dirty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0" name="Zaczepy_R"/>
          <p:cNvGrpSpPr/>
          <p:nvPr/>
        </p:nvGrpSpPr>
        <p:grpSpPr>
          <a:xfrm>
            <a:off x="5796170" y="3645448"/>
            <a:ext cx="1206912" cy="719656"/>
            <a:chOff x="5796170" y="3645448"/>
            <a:chExt cx="1206912" cy="719656"/>
          </a:xfrm>
        </p:grpSpPr>
        <p:sp>
          <p:nvSpPr>
            <p:cNvPr id="383" name="Txt_Z2_R"/>
            <p:cNvSpPr txBox="1">
              <a:spLocks noChangeArrowheads="1"/>
            </p:cNvSpPr>
            <p:nvPr/>
          </p:nvSpPr>
          <p:spPr bwMode="auto">
            <a:xfrm>
              <a:off x="6804310" y="3646034"/>
              <a:ext cx="198772" cy="21544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 dirty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pl-PL" altLang="pl-PL" sz="1400" b="1" i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altLang="pl-PL" sz="2400" dirty="0">
                <a:latin typeface="Times New Roman" pitchFamily="18" charset="0"/>
              </a:endParaRPr>
            </a:p>
          </p:txBody>
        </p:sp>
        <p:sp>
          <p:nvSpPr>
            <p:cNvPr id="384" name="Txt_Z1_R"/>
            <p:cNvSpPr txBox="1">
              <a:spLocks noChangeArrowheads="1"/>
            </p:cNvSpPr>
            <p:nvPr/>
          </p:nvSpPr>
          <p:spPr bwMode="auto">
            <a:xfrm>
              <a:off x="5796170" y="3645448"/>
              <a:ext cx="198772" cy="21544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 dirty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pl-PL" altLang="pl-PL" sz="1400" b="1" i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2400" dirty="0">
                <a:latin typeface="Times New Roman" pitchFamily="18" charset="0"/>
              </a:endParaRPr>
            </a:p>
          </p:txBody>
        </p:sp>
        <p:grpSp>
          <p:nvGrpSpPr>
            <p:cNvPr id="158" name="Zacz_5"/>
            <p:cNvGrpSpPr/>
            <p:nvPr/>
          </p:nvGrpSpPr>
          <p:grpSpPr>
            <a:xfrm>
              <a:off x="6188818" y="4329540"/>
              <a:ext cx="474776" cy="35564"/>
              <a:chOff x="6188818" y="3537012"/>
              <a:chExt cx="474776" cy="35564"/>
            </a:xfrm>
          </p:grpSpPr>
          <p:cxnSp>
            <p:nvCxnSpPr>
              <p:cNvPr id="265" name="Łącznik prostoliniowy 264"/>
              <p:cNvCxnSpPr>
                <a:stCxn id="279" idx="6"/>
                <a:endCxn id="280" idx="2"/>
              </p:cNvCxnSpPr>
              <p:nvPr/>
            </p:nvCxnSpPr>
            <p:spPr bwMode="auto">
              <a:xfrm>
                <a:off x="6228184" y="3554794"/>
                <a:ext cx="396044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9" name="Oval 196"/>
              <p:cNvSpPr>
                <a:spLocks noChangeArrowheads="1"/>
              </p:cNvSpPr>
              <p:nvPr/>
            </p:nvSpPr>
            <p:spPr bwMode="auto">
              <a:xfrm>
                <a:off x="6188818" y="3537012"/>
                <a:ext cx="39366" cy="35564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80" name="Oval 196"/>
              <p:cNvSpPr>
                <a:spLocks noChangeArrowheads="1"/>
              </p:cNvSpPr>
              <p:nvPr/>
            </p:nvSpPr>
            <p:spPr bwMode="auto">
              <a:xfrm>
                <a:off x="6624228" y="3537012"/>
                <a:ext cx="39366" cy="35564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</p:grpSp>
        <p:grpSp>
          <p:nvGrpSpPr>
            <p:cNvPr id="157" name="Zacz_4"/>
            <p:cNvGrpSpPr/>
            <p:nvPr/>
          </p:nvGrpSpPr>
          <p:grpSpPr>
            <a:xfrm>
              <a:off x="6224822" y="4185524"/>
              <a:ext cx="402768" cy="35564"/>
              <a:chOff x="6224822" y="3392996"/>
              <a:chExt cx="402768" cy="35564"/>
            </a:xfrm>
          </p:grpSpPr>
          <p:cxnSp>
            <p:nvCxnSpPr>
              <p:cNvPr id="264" name="Łącznik prostoliniowy 263"/>
              <p:cNvCxnSpPr>
                <a:stCxn id="282" idx="6"/>
                <a:endCxn id="281" idx="2"/>
              </p:cNvCxnSpPr>
              <p:nvPr/>
            </p:nvCxnSpPr>
            <p:spPr bwMode="auto">
              <a:xfrm>
                <a:off x="6264188" y="3410778"/>
                <a:ext cx="324036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1" name="Oval 196"/>
              <p:cNvSpPr>
                <a:spLocks noChangeArrowheads="1"/>
              </p:cNvSpPr>
              <p:nvPr/>
            </p:nvSpPr>
            <p:spPr bwMode="auto">
              <a:xfrm>
                <a:off x="6588224" y="3392996"/>
                <a:ext cx="39366" cy="35564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82" name="Oval 196"/>
              <p:cNvSpPr>
                <a:spLocks noChangeArrowheads="1"/>
              </p:cNvSpPr>
              <p:nvPr/>
            </p:nvSpPr>
            <p:spPr bwMode="auto">
              <a:xfrm>
                <a:off x="6224822" y="3392996"/>
                <a:ext cx="39366" cy="35564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</p:grpSp>
        <p:grpSp>
          <p:nvGrpSpPr>
            <p:cNvPr id="156" name="Zacz_3"/>
            <p:cNvGrpSpPr/>
            <p:nvPr/>
          </p:nvGrpSpPr>
          <p:grpSpPr>
            <a:xfrm>
              <a:off x="6224822" y="4041508"/>
              <a:ext cx="402768" cy="35564"/>
              <a:chOff x="6224822" y="3248980"/>
              <a:chExt cx="402768" cy="35564"/>
            </a:xfrm>
          </p:grpSpPr>
          <p:cxnSp>
            <p:nvCxnSpPr>
              <p:cNvPr id="263" name="Łącznik prostoliniowy 262"/>
              <p:cNvCxnSpPr>
                <a:stCxn id="283" idx="6"/>
                <a:endCxn id="284" idx="2"/>
              </p:cNvCxnSpPr>
              <p:nvPr/>
            </p:nvCxnSpPr>
            <p:spPr bwMode="auto">
              <a:xfrm>
                <a:off x="6264188" y="3266762"/>
                <a:ext cx="324036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3" name="Oval 196"/>
              <p:cNvSpPr>
                <a:spLocks noChangeArrowheads="1"/>
              </p:cNvSpPr>
              <p:nvPr/>
            </p:nvSpPr>
            <p:spPr bwMode="auto">
              <a:xfrm>
                <a:off x="6224822" y="3248980"/>
                <a:ext cx="39366" cy="35564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84" name="Oval 196"/>
              <p:cNvSpPr>
                <a:spLocks noChangeArrowheads="1"/>
              </p:cNvSpPr>
              <p:nvPr/>
            </p:nvSpPr>
            <p:spPr bwMode="auto">
              <a:xfrm>
                <a:off x="6588224" y="3248980"/>
                <a:ext cx="39366" cy="35564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</p:grpSp>
        <p:grpSp>
          <p:nvGrpSpPr>
            <p:cNvPr id="154" name="Zacz_2"/>
            <p:cNvGrpSpPr/>
            <p:nvPr/>
          </p:nvGrpSpPr>
          <p:grpSpPr>
            <a:xfrm>
              <a:off x="6192180" y="3897492"/>
              <a:ext cx="468052" cy="35564"/>
              <a:chOff x="6192180" y="3104964"/>
              <a:chExt cx="468052" cy="35564"/>
            </a:xfrm>
          </p:grpSpPr>
          <p:cxnSp>
            <p:nvCxnSpPr>
              <p:cNvPr id="262" name="Łącznik prostoliniowy 261"/>
              <p:cNvCxnSpPr>
                <a:stCxn id="286" idx="6"/>
                <a:endCxn id="285" idx="2"/>
              </p:cNvCxnSpPr>
              <p:nvPr/>
            </p:nvCxnSpPr>
            <p:spPr bwMode="auto">
              <a:xfrm>
                <a:off x="6231546" y="3122746"/>
                <a:ext cx="389320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5" name="Oval 196"/>
              <p:cNvSpPr>
                <a:spLocks noChangeArrowheads="1"/>
              </p:cNvSpPr>
              <p:nvPr/>
            </p:nvSpPr>
            <p:spPr bwMode="auto">
              <a:xfrm>
                <a:off x="6620866" y="3104964"/>
                <a:ext cx="39366" cy="35564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86" name="Oval 196"/>
              <p:cNvSpPr>
                <a:spLocks noChangeArrowheads="1"/>
              </p:cNvSpPr>
              <p:nvPr/>
            </p:nvSpPr>
            <p:spPr bwMode="auto">
              <a:xfrm>
                <a:off x="6192180" y="3104964"/>
                <a:ext cx="39366" cy="35564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</p:grpSp>
        <p:grpSp>
          <p:nvGrpSpPr>
            <p:cNvPr id="153" name="Zacz_1"/>
            <p:cNvGrpSpPr/>
            <p:nvPr/>
          </p:nvGrpSpPr>
          <p:grpSpPr>
            <a:xfrm>
              <a:off x="6116810" y="3753476"/>
              <a:ext cx="618792" cy="35564"/>
              <a:chOff x="6116810" y="2960948"/>
              <a:chExt cx="618792" cy="35564"/>
            </a:xfrm>
          </p:grpSpPr>
          <p:cxnSp>
            <p:nvCxnSpPr>
              <p:cNvPr id="269" name="Łącznik prostoliniowy 268"/>
              <p:cNvCxnSpPr>
                <a:stCxn id="288" idx="6"/>
                <a:endCxn id="287" idx="2"/>
              </p:cNvCxnSpPr>
              <p:nvPr/>
            </p:nvCxnSpPr>
            <p:spPr bwMode="auto">
              <a:xfrm>
                <a:off x="6156176" y="2978730"/>
                <a:ext cx="540060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7" name="Oval 196"/>
              <p:cNvSpPr>
                <a:spLocks noChangeArrowheads="1"/>
              </p:cNvSpPr>
              <p:nvPr/>
            </p:nvSpPr>
            <p:spPr bwMode="auto">
              <a:xfrm>
                <a:off x="6696236" y="2960948"/>
                <a:ext cx="39366" cy="35564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88" name="Oval 196"/>
              <p:cNvSpPr>
                <a:spLocks noChangeArrowheads="1"/>
              </p:cNvSpPr>
              <p:nvPr/>
            </p:nvSpPr>
            <p:spPr bwMode="auto">
              <a:xfrm>
                <a:off x="6116810" y="2960948"/>
                <a:ext cx="39366" cy="35564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</p:grpSp>
      </p:grpSp>
      <p:grpSp>
        <p:nvGrpSpPr>
          <p:cNvPr id="230" name="Uzw_Górne_R"/>
          <p:cNvGrpSpPr>
            <a:grpSpLocks/>
          </p:cNvGrpSpPr>
          <p:nvPr/>
        </p:nvGrpSpPr>
        <p:grpSpPr bwMode="auto">
          <a:xfrm>
            <a:off x="6366993" y="2041891"/>
            <a:ext cx="1051265" cy="2307939"/>
            <a:chOff x="3283058" y="1766447"/>
            <a:chExt cx="1051461" cy="2309138"/>
          </a:xfrm>
        </p:grpSpPr>
        <p:grpSp>
          <p:nvGrpSpPr>
            <p:cNvPr id="231" name="Group 214"/>
            <p:cNvGrpSpPr>
              <a:grpSpLocks/>
            </p:cNvGrpSpPr>
            <p:nvPr/>
          </p:nvGrpSpPr>
          <p:grpSpPr bwMode="auto">
            <a:xfrm>
              <a:off x="3354798" y="1766447"/>
              <a:ext cx="979721" cy="37469"/>
              <a:chOff x="4973" y="7641"/>
              <a:chExt cx="1522" cy="59"/>
            </a:xfrm>
          </p:grpSpPr>
          <p:cxnSp>
            <p:nvCxnSpPr>
              <p:cNvPr id="249" name="AutoShape 216"/>
              <p:cNvCxnSpPr>
                <a:cxnSpLocks noChangeShapeType="1"/>
                <a:endCxn id="248" idx="0"/>
              </p:cNvCxnSpPr>
              <p:nvPr/>
            </p:nvCxnSpPr>
            <p:spPr bwMode="auto">
              <a:xfrm flipH="1" flipV="1">
                <a:off x="4973" y="7657"/>
                <a:ext cx="1519" cy="15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3" name="Oval 215"/>
              <p:cNvSpPr>
                <a:spLocks noChangeAspect="1" noChangeArrowheads="1"/>
              </p:cNvSpPr>
              <p:nvPr/>
            </p:nvSpPr>
            <p:spPr bwMode="auto">
              <a:xfrm>
                <a:off x="6430" y="7641"/>
                <a:ext cx="65" cy="59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32" name="Uzw_G"/>
            <p:cNvGrpSpPr>
              <a:grpSpLocks/>
            </p:cNvGrpSpPr>
            <p:nvPr/>
          </p:nvGrpSpPr>
          <p:grpSpPr bwMode="auto">
            <a:xfrm>
              <a:off x="3283058" y="1776636"/>
              <a:ext cx="87620" cy="2298949"/>
              <a:chOff x="4839" y="6976"/>
              <a:chExt cx="138" cy="3620"/>
            </a:xfrm>
          </p:grpSpPr>
          <p:sp>
            <p:nvSpPr>
              <p:cNvPr id="233" name="Arc 192"/>
              <p:cNvSpPr>
                <a:spLocks/>
              </p:cNvSpPr>
              <p:nvPr/>
            </p:nvSpPr>
            <p:spPr bwMode="auto">
              <a:xfrm flipH="1">
                <a:off x="4864" y="8335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4" name="Arc 191"/>
              <p:cNvSpPr>
                <a:spLocks/>
              </p:cNvSpPr>
              <p:nvPr/>
            </p:nvSpPr>
            <p:spPr bwMode="auto">
              <a:xfrm flipH="1">
                <a:off x="4864" y="8560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5" name="Arc 190"/>
              <p:cNvSpPr>
                <a:spLocks/>
              </p:cNvSpPr>
              <p:nvPr/>
            </p:nvSpPr>
            <p:spPr bwMode="auto">
              <a:xfrm flipH="1">
                <a:off x="4864" y="8784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6" name="Arc 189"/>
              <p:cNvSpPr>
                <a:spLocks/>
              </p:cNvSpPr>
              <p:nvPr/>
            </p:nvSpPr>
            <p:spPr bwMode="auto">
              <a:xfrm flipH="1">
                <a:off x="4864" y="9012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" name="Arc 188"/>
              <p:cNvSpPr>
                <a:spLocks/>
              </p:cNvSpPr>
              <p:nvPr/>
            </p:nvSpPr>
            <p:spPr bwMode="auto">
              <a:xfrm flipH="1">
                <a:off x="4864" y="9236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8" name="Arc 187"/>
              <p:cNvSpPr>
                <a:spLocks/>
              </p:cNvSpPr>
              <p:nvPr/>
            </p:nvSpPr>
            <p:spPr bwMode="auto">
              <a:xfrm flipH="1">
                <a:off x="4864" y="9462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" name="Arc 186"/>
              <p:cNvSpPr>
                <a:spLocks/>
              </p:cNvSpPr>
              <p:nvPr/>
            </p:nvSpPr>
            <p:spPr bwMode="auto">
              <a:xfrm flipH="1">
                <a:off x="4864" y="9688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0" name="Arc 185"/>
              <p:cNvSpPr>
                <a:spLocks/>
              </p:cNvSpPr>
              <p:nvPr/>
            </p:nvSpPr>
            <p:spPr bwMode="auto">
              <a:xfrm flipH="1">
                <a:off x="4864" y="9914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1" name="Arc 184"/>
              <p:cNvSpPr>
                <a:spLocks/>
              </p:cNvSpPr>
              <p:nvPr/>
            </p:nvSpPr>
            <p:spPr bwMode="auto">
              <a:xfrm flipH="1">
                <a:off x="4864" y="10142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2" name="Arc 183"/>
              <p:cNvSpPr>
                <a:spLocks/>
              </p:cNvSpPr>
              <p:nvPr/>
            </p:nvSpPr>
            <p:spPr bwMode="auto">
              <a:xfrm flipH="1">
                <a:off x="4864" y="10368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3" name="Arc 182"/>
              <p:cNvSpPr>
                <a:spLocks/>
              </p:cNvSpPr>
              <p:nvPr/>
            </p:nvSpPr>
            <p:spPr bwMode="auto">
              <a:xfrm flipH="1">
                <a:off x="4864" y="8109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4" name="Arc 181"/>
              <p:cNvSpPr>
                <a:spLocks/>
              </p:cNvSpPr>
              <p:nvPr/>
            </p:nvSpPr>
            <p:spPr bwMode="auto">
              <a:xfrm flipH="1">
                <a:off x="4864" y="7881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5" name="Arc 180"/>
              <p:cNvSpPr>
                <a:spLocks/>
              </p:cNvSpPr>
              <p:nvPr/>
            </p:nvSpPr>
            <p:spPr bwMode="auto">
              <a:xfrm flipH="1">
                <a:off x="4864" y="7657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" name="Arc 179"/>
              <p:cNvSpPr>
                <a:spLocks/>
              </p:cNvSpPr>
              <p:nvPr/>
            </p:nvSpPr>
            <p:spPr bwMode="auto">
              <a:xfrm flipH="1">
                <a:off x="4839" y="7432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" name="Arc 178"/>
              <p:cNvSpPr>
                <a:spLocks/>
              </p:cNvSpPr>
              <p:nvPr/>
            </p:nvSpPr>
            <p:spPr bwMode="auto">
              <a:xfrm flipH="1">
                <a:off x="4839" y="7204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" name="Arc 177"/>
              <p:cNvSpPr>
                <a:spLocks/>
              </p:cNvSpPr>
              <p:nvPr/>
            </p:nvSpPr>
            <p:spPr bwMode="auto">
              <a:xfrm flipH="1">
                <a:off x="4839" y="6976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</p:grpSp>
      <p:cxnSp>
        <p:nvCxnSpPr>
          <p:cNvPr id="315" name="Nóż_Prawy_3"/>
          <p:cNvCxnSpPr>
            <a:stCxn id="267" idx="4"/>
            <a:endCxn id="311" idx="7"/>
          </p:cNvCxnSpPr>
          <p:nvPr/>
        </p:nvCxnSpPr>
        <p:spPr bwMode="auto">
          <a:xfrm>
            <a:off x="2143411" y="4107260"/>
            <a:ext cx="489113" cy="9893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8" name="Nóż_Lewy_3"/>
          <p:cNvCxnSpPr>
            <a:stCxn id="310" idx="0"/>
          </p:cNvCxnSpPr>
          <p:nvPr/>
        </p:nvCxnSpPr>
        <p:spPr bwMode="auto">
          <a:xfrm flipV="1">
            <a:off x="2982008" y="4056970"/>
            <a:ext cx="448369" cy="14401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Nóż_Prawy_2"/>
          <p:cNvCxnSpPr>
            <a:endCxn id="307" idx="0"/>
          </p:cNvCxnSpPr>
          <p:nvPr/>
        </p:nvCxnSpPr>
        <p:spPr bwMode="auto">
          <a:xfrm flipV="1">
            <a:off x="2134233" y="4056970"/>
            <a:ext cx="484373" cy="3600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0" name="Nóż_Lewy_2"/>
          <p:cNvCxnSpPr>
            <a:stCxn id="308" idx="0"/>
            <a:endCxn id="273" idx="0"/>
          </p:cNvCxnSpPr>
          <p:nvPr/>
        </p:nvCxnSpPr>
        <p:spPr bwMode="auto">
          <a:xfrm flipV="1">
            <a:off x="2982008" y="4051508"/>
            <a:ext cx="441572" cy="546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7" name="Nóż_Prawy_1"/>
          <p:cNvCxnSpPr>
            <a:endCxn id="294" idx="0"/>
          </p:cNvCxnSpPr>
          <p:nvPr/>
        </p:nvCxnSpPr>
        <p:spPr bwMode="auto">
          <a:xfrm flipV="1">
            <a:off x="2134233" y="3912954"/>
            <a:ext cx="451731" cy="18002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9" name="Nóż_Lewy_1"/>
          <p:cNvCxnSpPr>
            <a:stCxn id="278" idx="0"/>
            <a:endCxn id="273" idx="0"/>
          </p:cNvCxnSpPr>
          <p:nvPr/>
        </p:nvCxnSpPr>
        <p:spPr bwMode="auto">
          <a:xfrm>
            <a:off x="3014650" y="3912954"/>
            <a:ext cx="408930" cy="13855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9" name="Txt_UG"/>
          <p:cNvSpPr txBox="1">
            <a:spLocks noChangeArrowheads="1"/>
          </p:cNvSpPr>
          <p:nvPr/>
        </p:nvSpPr>
        <p:spPr bwMode="auto">
          <a:xfrm>
            <a:off x="3826125" y="3013406"/>
            <a:ext cx="216406" cy="2154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400" b="1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en-US" altLang="pl-PL" sz="1400" b="1" i="1" baseline="-30000" dirty="0">
                <a:latin typeface="Times New Roman" pitchFamily="18" charset="0"/>
                <a:cs typeface="Times New Roman" pitchFamily="18" charset="0"/>
              </a:rPr>
              <a:t>G</a:t>
            </a:r>
            <a:endParaRPr kumimoji="0" lang="en-US" altLang="pl-PL" sz="2400" dirty="0">
              <a:latin typeface="Times New Roman" pitchFamily="18" charset="0"/>
            </a:endParaRPr>
          </a:p>
        </p:txBody>
      </p:sp>
      <p:cxnSp>
        <p:nvCxnSpPr>
          <p:cNvPr id="437" name="V_3"/>
          <p:cNvCxnSpPr/>
          <p:nvPr/>
        </p:nvCxnSpPr>
        <p:spPr bwMode="auto">
          <a:xfrm>
            <a:off x="3779912" y="2276872"/>
            <a:ext cx="0" cy="24842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36" name="V_2"/>
          <p:cNvCxnSpPr/>
          <p:nvPr/>
        </p:nvCxnSpPr>
        <p:spPr bwMode="auto">
          <a:xfrm>
            <a:off x="3779912" y="2420888"/>
            <a:ext cx="0" cy="23403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35" name="V_1"/>
          <p:cNvCxnSpPr/>
          <p:nvPr/>
        </p:nvCxnSpPr>
        <p:spPr bwMode="auto">
          <a:xfrm>
            <a:off x="3779912" y="2564904"/>
            <a:ext cx="0" cy="21962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grpSp>
        <p:nvGrpSpPr>
          <p:cNvPr id="20" name="Cewki"/>
          <p:cNvGrpSpPr/>
          <p:nvPr/>
        </p:nvGrpSpPr>
        <p:grpSpPr>
          <a:xfrm>
            <a:off x="2123728" y="4051508"/>
            <a:ext cx="1687541" cy="925664"/>
            <a:chOff x="2123728" y="4051508"/>
            <a:chExt cx="1687541" cy="925664"/>
          </a:xfrm>
        </p:grpSpPr>
        <p:sp>
          <p:nvSpPr>
            <p:cNvPr id="432" name="Txt_X1"/>
            <p:cNvSpPr txBox="1">
              <a:spLocks noChangeArrowheads="1"/>
            </p:cNvSpPr>
            <p:nvPr/>
          </p:nvSpPr>
          <p:spPr bwMode="auto">
            <a:xfrm>
              <a:off x="2338085" y="4345002"/>
              <a:ext cx="120226" cy="21544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kumimoji="0" lang="en-US" altLang="pl-PL" sz="2400" dirty="0">
                <a:latin typeface="Times New Roman" pitchFamily="18" charset="0"/>
              </a:endParaRPr>
            </a:p>
          </p:txBody>
        </p:sp>
        <p:sp>
          <p:nvSpPr>
            <p:cNvPr id="433" name="Txt_X2"/>
            <p:cNvSpPr txBox="1">
              <a:spLocks noChangeArrowheads="1"/>
            </p:cNvSpPr>
            <p:nvPr/>
          </p:nvSpPr>
          <p:spPr bwMode="auto">
            <a:xfrm>
              <a:off x="3130131" y="4345002"/>
              <a:ext cx="120226" cy="21544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kumimoji="0" lang="en-US" altLang="pl-PL" sz="2400" dirty="0">
                <a:latin typeface="Times New Roman" pitchFamily="18" charset="0"/>
              </a:endParaRPr>
            </a:p>
          </p:txBody>
        </p:sp>
        <p:cxnSp>
          <p:nvCxnSpPr>
            <p:cNvPr id="331" name="Łącznik prostoliniowy 330"/>
            <p:cNvCxnSpPr/>
            <p:nvPr/>
          </p:nvCxnSpPr>
          <p:spPr bwMode="auto">
            <a:xfrm>
              <a:off x="3430377" y="4056970"/>
              <a:ext cx="0" cy="61206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2" name="Łącznik prostoliniowy 331"/>
            <p:cNvCxnSpPr/>
            <p:nvPr/>
          </p:nvCxnSpPr>
          <p:spPr bwMode="auto">
            <a:xfrm>
              <a:off x="2134233" y="4092974"/>
              <a:ext cx="0" cy="576064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33" name="Cewka_1"/>
            <p:cNvGrpSpPr>
              <a:grpSpLocks noChangeAspect="1"/>
            </p:cNvGrpSpPr>
            <p:nvPr/>
          </p:nvGrpSpPr>
          <p:grpSpPr>
            <a:xfrm>
              <a:off x="2134233" y="4561010"/>
              <a:ext cx="684075" cy="216040"/>
              <a:chOff x="6120172" y="4509088"/>
              <a:chExt cx="1368152" cy="432080"/>
            </a:xfrm>
          </p:grpSpPr>
          <p:cxnSp>
            <p:nvCxnSpPr>
              <p:cNvPr id="420" name="Łącznik prostoliniowy 419"/>
              <p:cNvCxnSpPr/>
              <p:nvPr/>
            </p:nvCxnSpPr>
            <p:spPr bwMode="auto">
              <a:xfrm flipH="1">
                <a:off x="6120172" y="4725144"/>
                <a:ext cx="2520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1" name="Łuk 420"/>
              <p:cNvSpPr/>
              <p:nvPr/>
            </p:nvSpPr>
            <p:spPr bwMode="auto">
              <a:xfrm>
                <a:off x="6516256" y="4509088"/>
                <a:ext cx="360000" cy="432000"/>
              </a:xfrm>
              <a:prstGeom prst="arc">
                <a:avLst>
                  <a:gd name="adj1" fmla="val 10939443"/>
                  <a:gd name="adj2" fmla="val 21595058"/>
                </a:avLst>
              </a:prstGeom>
              <a:noFill/>
              <a:ln w="22225" cap="flat" cmpd="sng" algn="ctr">
                <a:solidFill>
                  <a:srgbClr val="FF602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422" name="Łuk 421"/>
              <p:cNvSpPr/>
              <p:nvPr/>
            </p:nvSpPr>
            <p:spPr bwMode="auto">
              <a:xfrm rot="10800000">
                <a:off x="6516233" y="4571604"/>
                <a:ext cx="144000" cy="288000"/>
              </a:xfrm>
              <a:prstGeom prst="arc">
                <a:avLst>
                  <a:gd name="adj1" fmla="val 10939443"/>
                  <a:gd name="adj2" fmla="val 21595058"/>
                </a:avLst>
              </a:prstGeom>
              <a:noFill/>
              <a:ln w="22225" cap="flat" cmpd="sng" algn="ctr">
                <a:solidFill>
                  <a:srgbClr val="FF602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423" name="Łuk 422"/>
              <p:cNvSpPr/>
              <p:nvPr/>
            </p:nvSpPr>
            <p:spPr bwMode="auto">
              <a:xfrm rot="10800000">
                <a:off x="6732241" y="4571604"/>
                <a:ext cx="144000" cy="288000"/>
              </a:xfrm>
              <a:prstGeom prst="arc">
                <a:avLst>
                  <a:gd name="adj1" fmla="val 10939443"/>
                  <a:gd name="adj2" fmla="val 21595058"/>
                </a:avLst>
              </a:prstGeom>
              <a:noFill/>
              <a:ln w="22225" cap="flat" cmpd="sng" algn="ctr">
                <a:solidFill>
                  <a:srgbClr val="FF602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424" name="Łuk 423"/>
              <p:cNvSpPr/>
              <p:nvPr/>
            </p:nvSpPr>
            <p:spPr bwMode="auto">
              <a:xfrm>
                <a:off x="6372232" y="4509088"/>
                <a:ext cx="288000" cy="432000"/>
              </a:xfrm>
              <a:prstGeom prst="arc">
                <a:avLst>
                  <a:gd name="adj1" fmla="val 10939443"/>
                  <a:gd name="adj2" fmla="val 21595058"/>
                </a:avLst>
              </a:prstGeom>
              <a:noFill/>
              <a:ln w="22225" cap="flat" cmpd="sng" algn="ctr">
                <a:solidFill>
                  <a:srgbClr val="FF602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425" name="Łuk 424"/>
              <p:cNvSpPr/>
              <p:nvPr/>
            </p:nvSpPr>
            <p:spPr bwMode="auto">
              <a:xfrm>
                <a:off x="6732240" y="4509088"/>
                <a:ext cx="360000" cy="432000"/>
              </a:xfrm>
              <a:prstGeom prst="arc">
                <a:avLst>
                  <a:gd name="adj1" fmla="val 10939443"/>
                  <a:gd name="adj2" fmla="val 21595058"/>
                </a:avLst>
              </a:prstGeom>
              <a:noFill/>
              <a:ln w="22225" cap="flat" cmpd="sng" algn="ctr">
                <a:solidFill>
                  <a:srgbClr val="FF602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426" name="Łuk 425"/>
              <p:cNvSpPr/>
              <p:nvPr/>
            </p:nvSpPr>
            <p:spPr bwMode="auto">
              <a:xfrm rot="10800000">
                <a:off x="6948265" y="4571604"/>
                <a:ext cx="144000" cy="288000"/>
              </a:xfrm>
              <a:prstGeom prst="arc">
                <a:avLst>
                  <a:gd name="adj1" fmla="val 10939443"/>
                  <a:gd name="adj2" fmla="val 21595058"/>
                </a:avLst>
              </a:prstGeom>
              <a:noFill/>
              <a:ln w="22225" cap="flat" cmpd="sng" algn="ctr">
                <a:solidFill>
                  <a:srgbClr val="FF602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427" name="Łuk 426"/>
              <p:cNvSpPr/>
              <p:nvPr/>
            </p:nvSpPr>
            <p:spPr bwMode="auto">
              <a:xfrm>
                <a:off x="6948264" y="4509168"/>
                <a:ext cx="288000" cy="432000"/>
              </a:xfrm>
              <a:prstGeom prst="arc">
                <a:avLst>
                  <a:gd name="adj1" fmla="val 10939443"/>
                  <a:gd name="adj2" fmla="val 21595058"/>
                </a:avLst>
              </a:prstGeom>
              <a:noFill/>
              <a:ln w="22225" cap="flat" cmpd="sng" algn="ctr">
                <a:solidFill>
                  <a:srgbClr val="FF602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428" name="Łącznik prostoliniowy 427"/>
              <p:cNvCxnSpPr/>
              <p:nvPr/>
            </p:nvCxnSpPr>
            <p:spPr bwMode="auto">
              <a:xfrm flipH="1">
                <a:off x="7236296" y="4725144"/>
                <a:ext cx="2520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34" name="Cewka_2"/>
            <p:cNvGrpSpPr>
              <a:grpSpLocks noChangeAspect="1"/>
            </p:cNvGrpSpPr>
            <p:nvPr/>
          </p:nvGrpSpPr>
          <p:grpSpPr>
            <a:xfrm>
              <a:off x="2746301" y="4561010"/>
              <a:ext cx="684075" cy="216040"/>
              <a:chOff x="6120172" y="4509088"/>
              <a:chExt cx="1368152" cy="432080"/>
            </a:xfrm>
          </p:grpSpPr>
          <p:cxnSp>
            <p:nvCxnSpPr>
              <p:cNvPr id="338" name="Łącznik prostoliniowy 337"/>
              <p:cNvCxnSpPr/>
              <p:nvPr/>
            </p:nvCxnSpPr>
            <p:spPr bwMode="auto">
              <a:xfrm flipH="1">
                <a:off x="6120172" y="4725144"/>
                <a:ext cx="2520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39" name="Łuk 338"/>
              <p:cNvSpPr/>
              <p:nvPr/>
            </p:nvSpPr>
            <p:spPr bwMode="auto">
              <a:xfrm>
                <a:off x="6516256" y="4509088"/>
                <a:ext cx="360000" cy="432000"/>
              </a:xfrm>
              <a:prstGeom prst="arc">
                <a:avLst>
                  <a:gd name="adj1" fmla="val 10939443"/>
                  <a:gd name="adj2" fmla="val 21595058"/>
                </a:avLst>
              </a:prstGeom>
              <a:noFill/>
              <a:ln w="22225" cap="flat" cmpd="sng" algn="ctr">
                <a:solidFill>
                  <a:srgbClr val="FF602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41" name="Łuk 340"/>
              <p:cNvSpPr/>
              <p:nvPr/>
            </p:nvSpPr>
            <p:spPr bwMode="auto">
              <a:xfrm rot="10800000">
                <a:off x="6516233" y="4571604"/>
                <a:ext cx="144000" cy="288000"/>
              </a:xfrm>
              <a:prstGeom prst="arc">
                <a:avLst>
                  <a:gd name="adj1" fmla="val 10939443"/>
                  <a:gd name="adj2" fmla="val 21595058"/>
                </a:avLst>
              </a:prstGeom>
              <a:noFill/>
              <a:ln w="22225" cap="flat" cmpd="sng" algn="ctr">
                <a:solidFill>
                  <a:srgbClr val="FF602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42" name="Łuk 341"/>
              <p:cNvSpPr/>
              <p:nvPr/>
            </p:nvSpPr>
            <p:spPr bwMode="auto">
              <a:xfrm rot="10800000">
                <a:off x="6732241" y="4571604"/>
                <a:ext cx="144000" cy="288000"/>
              </a:xfrm>
              <a:prstGeom prst="arc">
                <a:avLst>
                  <a:gd name="adj1" fmla="val 10939443"/>
                  <a:gd name="adj2" fmla="val 21595058"/>
                </a:avLst>
              </a:prstGeom>
              <a:noFill/>
              <a:ln w="22225" cap="flat" cmpd="sng" algn="ctr">
                <a:solidFill>
                  <a:srgbClr val="FF602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46" name="Łuk 345"/>
              <p:cNvSpPr/>
              <p:nvPr/>
            </p:nvSpPr>
            <p:spPr bwMode="auto">
              <a:xfrm>
                <a:off x="6372232" y="4509088"/>
                <a:ext cx="288000" cy="432000"/>
              </a:xfrm>
              <a:prstGeom prst="arc">
                <a:avLst>
                  <a:gd name="adj1" fmla="val 10939443"/>
                  <a:gd name="adj2" fmla="val 21595058"/>
                </a:avLst>
              </a:prstGeom>
              <a:noFill/>
              <a:ln w="22225" cap="flat" cmpd="sng" algn="ctr">
                <a:solidFill>
                  <a:srgbClr val="FF602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48" name="Łuk 347"/>
              <p:cNvSpPr/>
              <p:nvPr/>
            </p:nvSpPr>
            <p:spPr bwMode="auto">
              <a:xfrm>
                <a:off x="6732240" y="4509088"/>
                <a:ext cx="360000" cy="432000"/>
              </a:xfrm>
              <a:prstGeom prst="arc">
                <a:avLst>
                  <a:gd name="adj1" fmla="val 10939443"/>
                  <a:gd name="adj2" fmla="val 21595058"/>
                </a:avLst>
              </a:prstGeom>
              <a:noFill/>
              <a:ln w="22225" cap="flat" cmpd="sng" algn="ctr">
                <a:solidFill>
                  <a:srgbClr val="FF602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49" name="Łuk 348"/>
              <p:cNvSpPr/>
              <p:nvPr/>
            </p:nvSpPr>
            <p:spPr bwMode="auto">
              <a:xfrm rot="10800000">
                <a:off x="6948265" y="4571604"/>
                <a:ext cx="144000" cy="288000"/>
              </a:xfrm>
              <a:prstGeom prst="arc">
                <a:avLst>
                  <a:gd name="adj1" fmla="val 10939443"/>
                  <a:gd name="adj2" fmla="val 21595058"/>
                </a:avLst>
              </a:prstGeom>
              <a:noFill/>
              <a:ln w="22225" cap="flat" cmpd="sng" algn="ctr">
                <a:solidFill>
                  <a:srgbClr val="FF602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50" name="Łuk 349"/>
              <p:cNvSpPr/>
              <p:nvPr/>
            </p:nvSpPr>
            <p:spPr bwMode="auto">
              <a:xfrm>
                <a:off x="6948264" y="4509168"/>
                <a:ext cx="288000" cy="432000"/>
              </a:xfrm>
              <a:prstGeom prst="arc">
                <a:avLst>
                  <a:gd name="adj1" fmla="val 10939443"/>
                  <a:gd name="adj2" fmla="val 21595058"/>
                </a:avLst>
              </a:prstGeom>
              <a:noFill/>
              <a:ln w="22225" cap="flat" cmpd="sng" algn="ctr">
                <a:solidFill>
                  <a:srgbClr val="FF602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352" name="Łącznik prostoliniowy 351"/>
              <p:cNvCxnSpPr/>
              <p:nvPr/>
            </p:nvCxnSpPr>
            <p:spPr bwMode="auto">
              <a:xfrm flipH="1">
                <a:off x="7236296" y="4725144"/>
                <a:ext cx="2520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35" name="Łącznik prostoliniowy 334"/>
            <p:cNvCxnSpPr/>
            <p:nvPr/>
          </p:nvCxnSpPr>
          <p:spPr bwMode="auto">
            <a:xfrm>
              <a:off x="2782305" y="4669038"/>
              <a:ext cx="0" cy="288032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6" name="Łącznik prostoliniowy 335"/>
            <p:cNvCxnSpPr/>
            <p:nvPr/>
          </p:nvCxnSpPr>
          <p:spPr bwMode="auto">
            <a:xfrm flipH="1">
              <a:off x="2781257" y="4957070"/>
              <a:ext cx="99011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7" name="Oval 215"/>
            <p:cNvSpPr>
              <a:spLocks noChangeArrowheads="1"/>
            </p:cNvSpPr>
            <p:nvPr/>
          </p:nvSpPr>
          <p:spPr bwMode="auto">
            <a:xfrm>
              <a:off x="3771367" y="4941626"/>
              <a:ext cx="39902" cy="35546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67" name="Oval 196"/>
            <p:cNvSpPr>
              <a:spLocks noChangeArrowheads="1"/>
            </p:cNvSpPr>
            <p:nvPr/>
          </p:nvSpPr>
          <p:spPr bwMode="auto">
            <a:xfrm>
              <a:off x="2123728" y="4071696"/>
              <a:ext cx="39366" cy="3556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73" name="Oval 196"/>
            <p:cNvSpPr>
              <a:spLocks noChangeArrowheads="1"/>
            </p:cNvSpPr>
            <p:nvPr/>
          </p:nvSpPr>
          <p:spPr bwMode="auto">
            <a:xfrm>
              <a:off x="3403897" y="4051508"/>
              <a:ext cx="39366" cy="3556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grpSp>
        <p:nvGrpSpPr>
          <p:cNvPr id="19" name="Zaczepy"/>
          <p:cNvGrpSpPr/>
          <p:nvPr/>
        </p:nvGrpSpPr>
        <p:grpSpPr>
          <a:xfrm>
            <a:off x="2170271" y="3660910"/>
            <a:ext cx="1206912" cy="719656"/>
            <a:chOff x="2170271" y="3660910"/>
            <a:chExt cx="1206912" cy="719656"/>
          </a:xfrm>
        </p:grpSpPr>
        <p:sp>
          <p:nvSpPr>
            <p:cNvPr id="430" name="Txt_Z2"/>
            <p:cNvSpPr txBox="1">
              <a:spLocks noChangeArrowheads="1"/>
            </p:cNvSpPr>
            <p:nvPr/>
          </p:nvSpPr>
          <p:spPr bwMode="auto">
            <a:xfrm>
              <a:off x="3178411" y="3661496"/>
              <a:ext cx="198772" cy="21544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 dirty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pl-PL" altLang="pl-PL" sz="1400" b="1" i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altLang="pl-PL" sz="2400" dirty="0">
                <a:latin typeface="Times New Roman" pitchFamily="18" charset="0"/>
              </a:endParaRPr>
            </a:p>
          </p:txBody>
        </p:sp>
        <p:sp>
          <p:nvSpPr>
            <p:cNvPr id="431" name="Txt_Z1"/>
            <p:cNvSpPr txBox="1">
              <a:spLocks noChangeArrowheads="1"/>
            </p:cNvSpPr>
            <p:nvPr/>
          </p:nvSpPr>
          <p:spPr bwMode="auto">
            <a:xfrm>
              <a:off x="2170271" y="3660910"/>
              <a:ext cx="198772" cy="21544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 dirty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pl-PL" altLang="pl-PL" sz="1400" b="1" i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2400" dirty="0">
                <a:latin typeface="Times New Roman" pitchFamily="18" charset="0"/>
              </a:endParaRPr>
            </a:p>
          </p:txBody>
        </p:sp>
        <p:grpSp>
          <p:nvGrpSpPr>
            <p:cNvPr id="266" name="Zacz_5"/>
            <p:cNvGrpSpPr/>
            <p:nvPr/>
          </p:nvGrpSpPr>
          <p:grpSpPr>
            <a:xfrm>
              <a:off x="2562919" y="4345002"/>
              <a:ext cx="474776" cy="35564"/>
              <a:chOff x="6188818" y="3537012"/>
              <a:chExt cx="474776" cy="35564"/>
            </a:xfrm>
          </p:grpSpPr>
          <p:cxnSp>
            <p:nvCxnSpPr>
              <p:cNvPr id="312" name="Łącznik prostoliniowy 311"/>
              <p:cNvCxnSpPr>
                <a:stCxn id="313" idx="6"/>
                <a:endCxn id="314" idx="2"/>
              </p:cNvCxnSpPr>
              <p:nvPr/>
            </p:nvCxnSpPr>
            <p:spPr bwMode="auto">
              <a:xfrm>
                <a:off x="6228184" y="3554794"/>
                <a:ext cx="396044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13" name="Oval 196"/>
              <p:cNvSpPr>
                <a:spLocks noChangeArrowheads="1"/>
              </p:cNvSpPr>
              <p:nvPr/>
            </p:nvSpPr>
            <p:spPr bwMode="auto">
              <a:xfrm>
                <a:off x="6188818" y="3537012"/>
                <a:ext cx="39366" cy="35564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314" name="Oval 196"/>
              <p:cNvSpPr>
                <a:spLocks noChangeArrowheads="1"/>
              </p:cNvSpPr>
              <p:nvPr/>
            </p:nvSpPr>
            <p:spPr bwMode="auto">
              <a:xfrm>
                <a:off x="6624228" y="3537012"/>
                <a:ext cx="39366" cy="35564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</p:grpSp>
        <p:grpSp>
          <p:nvGrpSpPr>
            <p:cNvPr id="268" name="Zacz_4"/>
            <p:cNvGrpSpPr/>
            <p:nvPr/>
          </p:nvGrpSpPr>
          <p:grpSpPr>
            <a:xfrm>
              <a:off x="2598923" y="4200986"/>
              <a:ext cx="402768" cy="35564"/>
              <a:chOff x="6224822" y="3392996"/>
              <a:chExt cx="402768" cy="35564"/>
            </a:xfrm>
          </p:grpSpPr>
          <p:cxnSp>
            <p:nvCxnSpPr>
              <p:cNvPr id="309" name="Łącznik prostoliniowy 308"/>
              <p:cNvCxnSpPr>
                <a:stCxn id="311" idx="6"/>
                <a:endCxn id="310" idx="2"/>
              </p:cNvCxnSpPr>
              <p:nvPr/>
            </p:nvCxnSpPr>
            <p:spPr bwMode="auto">
              <a:xfrm>
                <a:off x="6264188" y="3410778"/>
                <a:ext cx="324036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10" name="Oval 196"/>
              <p:cNvSpPr>
                <a:spLocks noChangeArrowheads="1"/>
              </p:cNvSpPr>
              <p:nvPr/>
            </p:nvSpPr>
            <p:spPr bwMode="auto">
              <a:xfrm>
                <a:off x="6588224" y="3392996"/>
                <a:ext cx="39366" cy="35564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311" name="Oval 196"/>
              <p:cNvSpPr>
                <a:spLocks noChangeArrowheads="1"/>
              </p:cNvSpPr>
              <p:nvPr/>
            </p:nvSpPr>
            <p:spPr bwMode="auto">
              <a:xfrm>
                <a:off x="6224822" y="3392996"/>
                <a:ext cx="39366" cy="35564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</p:grpSp>
        <p:grpSp>
          <p:nvGrpSpPr>
            <p:cNvPr id="270" name="Zacz_3"/>
            <p:cNvGrpSpPr/>
            <p:nvPr/>
          </p:nvGrpSpPr>
          <p:grpSpPr>
            <a:xfrm>
              <a:off x="2598923" y="4056970"/>
              <a:ext cx="402768" cy="35564"/>
              <a:chOff x="6224822" y="3248980"/>
              <a:chExt cx="402768" cy="35564"/>
            </a:xfrm>
          </p:grpSpPr>
          <p:cxnSp>
            <p:nvCxnSpPr>
              <p:cNvPr id="296" name="Łącznik prostoliniowy 295"/>
              <p:cNvCxnSpPr>
                <a:stCxn id="307" idx="6"/>
                <a:endCxn id="308" idx="2"/>
              </p:cNvCxnSpPr>
              <p:nvPr/>
            </p:nvCxnSpPr>
            <p:spPr bwMode="auto">
              <a:xfrm>
                <a:off x="6264188" y="3266762"/>
                <a:ext cx="324036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07" name="Oval 196"/>
              <p:cNvSpPr>
                <a:spLocks noChangeArrowheads="1"/>
              </p:cNvSpPr>
              <p:nvPr/>
            </p:nvSpPr>
            <p:spPr bwMode="auto">
              <a:xfrm>
                <a:off x="6224822" y="3248980"/>
                <a:ext cx="39366" cy="35564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308" name="Oval 196"/>
              <p:cNvSpPr>
                <a:spLocks noChangeArrowheads="1"/>
              </p:cNvSpPr>
              <p:nvPr/>
            </p:nvSpPr>
            <p:spPr bwMode="auto">
              <a:xfrm>
                <a:off x="6588224" y="3248980"/>
                <a:ext cx="39366" cy="35564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</p:grpSp>
        <p:grpSp>
          <p:nvGrpSpPr>
            <p:cNvPr id="271" name="Zacz_2"/>
            <p:cNvGrpSpPr/>
            <p:nvPr/>
          </p:nvGrpSpPr>
          <p:grpSpPr>
            <a:xfrm>
              <a:off x="2566281" y="3912954"/>
              <a:ext cx="468052" cy="35564"/>
              <a:chOff x="6192180" y="3104964"/>
              <a:chExt cx="468052" cy="35564"/>
            </a:xfrm>
          </p:grpSpPr>
          <p:cxnSp>
            <p:nvCxnSpPr>
              <p:cNvPr id="277" name="Łącznik prostoliniowy 276"/>
              <p:cNvCxnSpPr>
                <a:stCxn id="294" idx="6"/>
                <a:endCxn id="278" idx="2"/>
              </p:cNvCxnSpPr>
              <p:nvPr/>
            </p:nvCxnSpPr>
            <p:spPr bwMode="auto">
              <a:xfrm>
                <a:off x="6231546" y="3122746"/>
                <a:ext cx="389320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8" name="Oval 196"/>
              <p:cNvSpPr>
                <a:spLocks noChangeArrowheads="1"/>
              </p:cNvSpPr>
              <p:nvPr/>
            </p:nvSpPr>
            <p:spPr bwMode="auto">
              <a:xfrm>
                <a:off x="6620866" y="3104964"/>
                <a:ext cx="39366" cy="35564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94" name="Oval 196"/>
              <p:cNvSpPr>
                <a:spLocks noChangeArrowheads="1"/>
              </p:cNvSpPr>
              <p:nvPr/>
            </p:nvSpPr>
            <p:spPr bwMode="auto">
              <a:xfrm>
                <a:off x="6192180" y="3104964"/>
                <a:ext cx="39366" cy="35564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</p:grpSp>
        <p:grpSp>
          <p:nvGrpSpPr>
            <p:cNvPr id="272" name="Zacz_1"/>
            <p:cNvGrpSpPr/>
            <p:nvPr/>
          </p:nvGrpSpPr>
          <p:grpSpPr>
            <a:xfrm>
              <a:off x="2490911" y="3768938"/>
              <a:ext cx="618792" cy="35564"/>
              <a:chOff x="6116810" y="2960948"/>
              <a:chExt cx="618792" cy="35564"/>
            </a:xfrm>
          </p:grpSpPr>
          <p:cxnSp>
            <p:nvCxnSpPr>
              <p:cNvPr id="274" name="Łącznik prostoliniowy 273"/>
              <p:cNvCxnSpPr>
                <a:stCxn id="276" idx="6"/>
                <a:endCxn id="275" idx="2"/>
              </p:cNvCxnSpPr>
              <p:nvPr/>
            </p:nvCxnSpPr>
            <p:spPr bwMode="auto">
              <a:xfrm>
                <a:off x="6156176" y="2978730"/>
                <a:ext cx="540060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5" name="Oval 196"/>
              <p:cNvSpPr>
                <a:spLocks noChangeArrowheads="1"/>
              </p:cNvSpPr>
              <p:nvPr/>
            </p:nvSpPr>
            <p:spPr bwMode="auto">
              <a:xfrm>
                <a:off x="6696236" y="2960948"/>
                <a:ext cx="39366" cy="35564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76" name="Oval 196"/>
              <p:cNvSpPr>
                <a:spLocks noChangeArrowheads="1"/>
              </p:cNvSpPr>
              <p:nvPr/>
            </p:nvSpPr>
            <p:spPr bwMode="auto">
              <a:xfrm>
                <a:off x="6116810" y="2960948"/>
                <a:ext cx="39366" cy="35564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</p:grpSp>
      </p:grpSp>
      <p:grpSp>
        <p:nvGrpSpPr>
          <p:cNvPr id="217" name="Uzw_Górne"/>
          <p:cNvGrpSpPr>
            <a:grpSpLocks/>
          </p:cNvGrpSpPr>
          <p:nvPr/>
        </p:nvGrpSpPr>
        <p:grpSpPr bwMode="auto">
          <a:xfrm>
            <a:off x="2741094" y="2057353"/>
            <a:ext cx="1051265" cy="2307939"/>
            <a:chOff x="3283058" y="1766447"/>
            <a:chExt cx="1051461" cy="2309138"/>
          </a:xfrm>
        </p:grpSpPr>
        <p:grpSp>
          <p:nvGrpSpPr>
            <p:cNvPr id="218" name="Group 214"/>
            <p:cNvGrpSpPr>
              <a:grpSpLocks/>
            </p:cNvGrpSpPr>
            <p:nvPr/>
          </p:nvGrpSpPr>
          <p:grpSpPr bwMode="auto">
            <a:xfrm>
              <a:off x="3354798" y="1766447"/>
              <a:ext cx="979721" cy="37469"/>
              <a:chOff x="4973" y="7641"/>
              <a:chExt cx="1522" cy="59"/>
            </a:xfrm>
          </p:grpSpPr>
          <p:cxnSp>
            <p:nvCxnSpPr>
              <p:cNvPr id="258" name="AutoShape 216"/>
              <p:cNvCxnSpPr>
                <a:cxnSpLocks noChangeShapeType="1"/>
                <a:stCxn id="259" idx="2"/>
                <a:endCxn id="257" idx="0"/>
              </p:cNvCxnSpPr>
              <p:nvPr/>
            </p:nvCxnSpPr>
            <p:spPr bwMode="auto">
              <a:xfrm flipH="1" flipV="1">
                <a:off x="4973" y="7657"/>
                <a:ext cx="1457" cy="13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9" name="Oval 215"/>
              <p:cNvSpPr>
                <a:spLocks noChangeAspect="1" noChangeArrowheads="1"/>
              </p:cNvSpPr>
              <p:nvPr/>
            </p:nvSpPr>
            <p:spPr bwMode="auto">
              <a:xfrm>
                <a:off x="6430" y="7641"/>
                <a:ext cx="65" cy="59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19" name="Uzw_G"/>
            <p:cNvGrpSpPr>
              <a:grpSpLocks/>
            </p:cNvGrpSpPr>
            <p:nvPr/>
          </p:nvGrpSpPr>
          <p:grpSpPr bwMode="auto">
            <a:xfrm>
              <a:off x="3283058" y="1776636"/>
              <a:ext cx="87620" cy="2298949"/>
              <a:chOff x="4839" y="6976"/>
              <a:chExt cx="138" cy="3620"/>
            </a:xfrm>
          </p:grpSpPr>
          <p:sp>
            <p:nvSpPr>
              <p:cNvPr id="220" name="Arc 192"/>
              <p:cNvSpPr>
                <a:spLocks/>
              </p:cNvSpPr>
              <p:nvPr/>
            </p:nvSpPr>
            <p:spPr bwMode="auto">
              <a:xfrm flipH="1">
                <a:off x="4864" y="8335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1" name="Arc 191"/>
              <p:cNvSpPr>
                <a:spLocks/>
              </p:cNvSpPr>
              <p:nvPr/>
            </p:nvSpPr>
            <p:spPr bwMode="auto">
              <a:xfrm flipH="1">
                <a:off x="4864" y="8560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2" name="Arc 190"/>
              <p:cNvSpPr>
                <a:spLocks/>
              </p:cNvSpPr>
              <p:nvPr/>
            </p:nvSpPr>
            <p:spPr bwMode="auto">
              <a:xfrm flipH="1">
                <a:off x="4864" y="8784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3" name="Arc 189"/>
              <p:cNvSpPr>
                <a:spLocks/>
              </p:cNvSpPr>
              <p:nvPr/>
            </p:nvSpPr>
            <p:spPr bwMode="auto">
              <a:xfrm flipH="1">
                <a:off x="4864" y="9012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5" name="Arc 188"/>
              <p:cNvSpPr>
                <a:spLocks/>
              </p:cNvSpPr>
              <p:nvPr/>
            </p:nvSpPr>
            <p:spPr bwMode="auto">
              <a:xfrm flipH="1">
                <a:off x="4864" y="9236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6" name="Arc 187"/>
              <p:cNvSpPr>
                <a:spLocks/>
              </p:cNvSpPr>
              <p:nvPr/>
            </p:nvSpPr>
            <p:spPr bwMode="auto">
              <a:xfrm flipH="1">
                <a:off x="4864" y="9462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7" name="Arc 186"/>
              <p:cNvSpPr>
                <a:spLocks/>
              </p:cNvSpPr>
              <p:nvPr/>
            </p:nvSpPr>
            <p:spPr bwMode="auto">
              <a:xfrm flipH="1">
                <a:off x="4864" y="9688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8" name="Arc 185"/>
              <p:cNvSpPr>
                <a:spLocks/>
              </p:cNvSpPr>
              <p:nvPr/>
            </p:nvSpPr>
            <p:spPr bwMode="auto">
              <a:xfrm flipH="1">
                <a:off x="4864" y="9914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9" name="Arc 184"/>
              <p:cNvSpPr>
                <a:spLocks/>
              </p:cNvSpPr>
              <p:nvPr/>
            </p:nvSpPr>
            <p:spPr bwMode="auto">
              <a:xfrm flipH="1">
                <a:off x="4864" y="10142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0" name="Arc 183"/>
              <p:cNvSpPr>
                <a:spLocks/>
              </p:cNvSpPr>
              <p:nvPr/>
            </p:nvSpPr>
            <p:spPr bwMode="auto">
              <a:xfrm flipH="1">
                <a:off x="4864" y="10368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1" name="Arc 182"/>
              <p:cNvSpPr>
                <a:spLocks/>
              </p:cNvSpPr>
              <p:nvPr/>
            </p:nvSpPr>
            <p:spPr bwMode="auto">
              <a:xfrm flipH="1">
                <a:off x="4864" y="8109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2" name="Arc 181"/>
              <p:cNvSpPr>
                <a:spLocks/>
              </p:cNvSpPr>
              <p:nvPr/>
            </p:nvSpPr>
            <p:spPr bwMode="auto">
              <a:xfrm flipH="1">
                <a:off x="4864" y="7881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4" name="Arc 180"/>
              <p:cNvSpPr>
                <a:spLocks/>
              </p:cNvSpPr>
              <p:nvPr/>
            </p:nvSpPr>
            <p:spPr bwMode="auto">
              <a:xfrm flipH="1">
                <a:off x="4864" y="7657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5" name="Arc 179"/>
              <p:cNvSpPr>
                <a:spLocks/>
              </p:cNvSpPr>
              <p:nvPr/>
            </p:nvSpPr>
            <p:spPr bwMode="auto">
              <a:xfrm flipH="1">
                <a:off x="4839" y="7432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6" name="Arc 178"/>
              <p:cNvSpPr>
                <a:spLocks/>
              </p:cNvSpPr>
              <p:nvPr/>
            </p:nvSpPr>
            <p:spPr bwMode="auto">
              <a:xfrm flipH="1">
                <a:off x="4839" y="7204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7" name="Arc 177"/>
              <p:cNvSpPr>
                <a:spLocks/>
              </p:cNvSpPr>
              <p:nvPr/>
            </p:nvSpPr>
            <p:spPr bwMode="auto">
              <a:xfrm flipH="1">
                <a:off x="4839" y="6976"/>
                <a:ext cx="113" cy="228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</p:grp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2940945" y="476706"/>
            <a:ext cx="32621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Ograniczniki prądów zwojów zwartych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1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 animBg="1"/>
      <p:bldP spid="4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U_nN"/>
          <p:cNvGrpSpPr>
            <a:grpSpLocks/>
          </p:cNvGrpSpPr>
          <p:nvPr/>
        </p:nvGrpSpPr>
        <p:grpSpPr bwMode="auto">
          <a:xfrm>
            <a:off x="6838950" y="3127375"/>
            <a:ext cx="1108075" cy="1301750"/>
            <a:chOff x="9749" y="-3220"/>
            <a:chExt cx="1587" cy="1864"/>
          </a:xfrm>
        </p:grpSpPr>
        <p:sp>
          <p:nvSpPr>
            <p:cNvPr id="15438" name="Text Box 152"/>
            <p:cNvSpPr txBox="1">
              <a:spLocks noChangeArrowheads="1"/>
            </p:cNvSpPr>
            <p:nvPr/>
          </p:nvSpPr>
          <p:spPr bwMode="auto">
            <a:xfrm>
              <a:off x="9749" y="-2222"/>
              <a:ext cx="1587" cy="8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dU</a:t>
              </a:r>
              <a:endParaRPr kumimoji="0" lang="en-US" altLang="pl-PL" sz="900"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Miasto:  4%</a:t>
              </a:r>
              <a:endParaRPr kumimoji="0" lang="en-US" altLang="pl-PL" sz="900"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Wieś:  8%-10%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15439" name="AutoShape 151"/>
            <p:cNvCxnSpPr>
              <a:cxnSpLocks noChangeShapeType="1"/>
            </p:cNvCxnSpPr>
            <p:nvPr/>
          </p:nvCxnSpPr>
          <p:spPr bwMode="auto">
            <a:xfrm flipV="1">
              <a:off x="10577" y="-3220"/>
              <a:ext cx="1" cy="9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dU_SN"/>
          <p:cNvGrpSpPr>
            <a:grpSpLocks/>
          </p:cNvGrpSpPr>
          <p:nvPr/>
        </p:nvGrpSpPr>
        <p:grpSpPr bwMode="auto">
          <a:xfrm>
            <a:off x="5468938" y="3117850"/>
            <a:ext cx="1012825" cy="1303338"/>
            <a:chOff x="7788" y="-3232"/>
            <a:chExt cx="1448" cy="1864"/>
          </a:xfrm>
        </p:grpSpPr>
        <p:sp>
          <p:nvSpPr>
            <p:cNvPr id="15436" name="Text Box 155"/>
            <p:cNvSpPr txBox="1">
              <a:spLocks noChangeArrowheads="1"/>
            </p:cNvSpPr>
            <p:nvPr/>
          </p:nvSpPr>
          <p:spPr bwMode="auto">
            <a:xfrm>
              <a:off x="7788" y="-2234"/>
              <a:ext cx="1448" cy="8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dU</a:t>
              </a:r>
              <a:endParaRPr kumimoji="0" lang="en-US" altLang="pl-PL" sz="900"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Miasto:  2%</a:t>
              </a:r>
              <a:endParaRPr kumimoji="0" lang="en-US" altLang="pl-PL" sz="900"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Wieś:  8%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15437" name="AutoShape 154"/>
            <p:cNvCxnSpPr>
              <a:cxnSpLocks noChangeShapeType="1"/>
            </p:cNvCxnSpPr>
            <p:nvPr/>
          </p:nvCxnSpPr>
          <p:spPr bwMode="auto">
            <a:xfrm flipV="1">
              <a:off x="8381" y="-3232"/>
              <a:ext cx="1" cy="9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9308" name="Txt_Tet_Sn/nN"/>
          <p:cNvSpPr txBox="1">
            <a:spLocks noChangeArrowheads="1"/>
          </p:cNvSpPr>
          <p:nvPr/>
        </p:nvSpPr>
        <p:spPr bwMode="auto">
          <a:xfrm>
            <a:off x="6253163" y="3051175"/>
            <a:ext cx="82708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pl-PL" sz="1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</a:t>
            </a:r>
            <a:r>
              <a:rPr kumimoji="0" lang="en-US" altLang="pl-PL" sz="1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altLang="pl-PL" sz="900">
              <a:latin typeface="Times New Roman" pitchFamily="18" charset="0"/>
              <a:sym typeface="Symbol" pitchFamily="18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1,05Un/0,4</a:t>
            </a:r>
            <a:endParaRPr kumimoji="0" lang="en-US" altLang="pl-PL" sz="900">
              <a:latin typeface="Times New Roman" pitchFamily="18" charset="0"/>
              <a:sym typeface="Symbol" pitchFamily="18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-5%,0,+5%</a:t>
            </a:r>
          </a:p>
        </p:txBody>
      </p:sp>
      <p:sp>
        <p:nvSpPr>
          <p:cNvPr id="49309" name="Txt_Tet_110/SN"/>
          <p:cNvSpPr txBox="1">
            <a:spLocks noChangeArrowheads="1"/>
          </p:cNvSpPr>
          <p:nvPr/>
        </p:nvSpPr>
        <p:spPr bwMode="auto">
          <a:xfrm>
            <a:off x="4568825" y="3051175"/>
            <a:ext cx="11001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pl-PL" sz="1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</a:t>
            </a:r>
            <a:r>
              <a:rPr kumimoji="0" lang="en-US" altLang="pl-PL" sz="1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altLang="pl-PL" sz="900">
              <a:latin typeface="Times New Roman" pitchFamily="18" charset="0"/>
              <a:sym typeface="Symbol" pitchFamily="18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115/1</a:t>
            </a:r>
            <a:r>
              <a:rPr kumimoji="0" lang="pl-PL" altLang="pl-PL" sz="1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7</a:t>
            </a:r>
            <a:r>
              <a:rPr kumimoji="0" lang="en-US" altLang="pl-PL" sz="1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±16%</a:t>
            </a:r>
            <a:endParaRPr kumimoji="0" lang="en-US" altLang="pl-PL" sz="900">
              <a:latin typeface="Times New Roman" pitchFamily="18" charset="0"/>
              <a:sym typeface="Symbol" pitchFamily="18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110/1</a:t>
            </a:r>
            <a:r>
              <a:rPr kumimoji="0" lang="pl-PL" altLang="pl-PL" sz="1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6,5</a:t>
            </a:r>
            <a:r>
              <a:rPr kumimoji="0" lang="en-US" altLang="pl-PL" sz="1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±10%</a:t>
            </a:r>
          </a:p>
        </p:txBody>
      </p:sp>
      <p:sp>
        <p:nvSpPr>
          <p:cNvPr id="49310" name="Txt_Tet_WN/110"/>
          <p:cNvSpPr txBox="1">
            <a:spLocks noChangeArrowheads="1"/>
          </p:cNvSpPr>
          <p:nvPr/>
        </p:nvSpPr>
        <p:spPr bwMode="auto">
          <a:xfrm>
            <a:off x="2892425" y="3068638"/>
            <a:ext cx="13906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pl-PL" sz="1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</a:t>
            </a:r>
            <a:r>
              <a:rPr kumimoji="0" lang="en-US" altLang="pl-PL" sz="1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altLang="pl-PL" sz="900">
              <a:latin typeface="Times New Roman" pitchFamily="18" charset="0"/>
              <a:sym typeface="Symbol" pitchFamily="18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kumimoji="0" lang="pl-PL" altLang="pl-PL" sz="1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altLang="pl-PL" sz="1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0/1</a:t>
            </a:r>
            <a:r>
              <a:rPr kumimoji="0" lang="pl-PL" altLang="pl-PL" sz="1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23</a:t>
            </a:r>
            <a:r>
              <a:rPr kumimoji="0" lang="en-US" altLang="pl-PL" sz="1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±10%/SN</a:t>
            </a:r>
            <a:endParaRPr kumimoji="0" lang="en-US" altLang="pl-PL" sz="900">
              <a:latin typeface="Times New Roman" pitchFamily="18" charset="0"/>
              <a:sym typeface="Symbol" pitchFamily="18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230±12%/120/SN</a:t>
            </a:r>
          </a:p>
        </p:txBody>
      </p:sp>
      <p:sp>
        <p:nvSpPr>
          <p:cNvPr id="49326" name="Txt_Tet_Tb"/>
          <p:cNvSpPr txBox="1">
            <a:spLocks noChangeArrowheads="1"/>
          </p:cNvSpPr>
          <p:nvPr/>
        </p:nvSpPr>
        <p:spPr bwMode="auto">
          <a:xfrm>
            <a:off x="1627188" y="3051175"/>
            <a:ext cx="7588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pl-PL" sz="1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</a:t>
            </a:r>
            <a:r>
              <a:rPr kumimoji="0" lang="en-US" altLang="pl-PL" sz="1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altLang="pl-PL" sz="900">
              <a:latin typeface="Times New Roman" pitchFamily="18" charset="0"/>
              <a:sym typeface="Symbol" pitchFamily="18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Ung/420</a:t>
            </a:r>
            <a:endParaRPr kumimoji="0" lang="en-US" altLang="pl-PL" sz="900">
              <a:latin typeface="Times New Roman" pitchFamily="18" charset="0"/>
              <a:sym typeface="Symbol" pitchFamily="18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Ung/250</a:t>
            </a:r>
          </a:p>
        </p:txBody>
      </p:sp>
      <p:grpSp>
        <p:nvGrpSpPr>
          <p:cNvPr id="4" name="U_nN"/>
          <p:cNvGrpSpPr>
            <a:grpSpLocks/>
          </p:cNvGrpSpPr>
          <p:nvPr/>
        </p:nvGrpSpPr>
        <p:grpSpPr bwMode="auto">
          <a:xfrm>
            <a:off x="7062788" y="1914525"/>
            <a:ext cx="506412" cy="504825"/>
            <a:chOff x="10070" y="-4957"/>
            <a:chExt cx="724" cy="724"/>
          </a:xfrm>
        </p:grpSpPr>
        <p:sp>
          <p:nvSpPr>
            <p:cNvPr id="15434" name="Text Box 173"/>
            <p:cNvSpPr txBox="1">
              <a:spLocks noChangeArrowheads="1"/>
            </p:cNvSpPr>
            <p:nvPr/>
          </p:nvSpPr>
          <p:spPr bwMode="auto">
            <a:xfrm>
              <a:off x="10070" y="-4957"/>
              <a:ext cx="724" cy="3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±10%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15435" name="AutoShape 172"/>
            <p:cNvCxnSpPr>
              <a:cxnSpLocks noChangeShapeType="1"/>
            </p:cNvCxnSpPr>
            <p:nvPr/>
          </p:nvCxnSpPr>
          <p:spPr bwMode="auto">
            <a:xfrm>
              <a:off x="10432" y="-4507"/>
              <a:ext cx="1" cy="2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U_SN"/>
          <p:cNvGrpSpPr>
            <a:grpSpLocks/>
          </p:cNvGrpSpPr>
          <p:nvPr/>
        </p:nvGrpSpPr>
        <p:grpSpPr bwMode="auto">
          <a:xfrm>
            <a:off x="5630863" y="1914525"/>
            <a:ext cx="504825" cy="506413"/>
            <a:chOff x="8018" y="-4957"/>
            <a:chExt cx="724" cy="725"/>
          </a:xfrm>
        </p:grpSpPr>
        <p:cxnSp>
          <p:nvCxnSpPr>
            <p:cNvPr id="15432" name="AutoShape 169"/>
            <p:cNvCxnSpPr>
              <a:cxnSpLocks noChangeShapeType="1"/>
            </p:cNvCxnSpPr>
            <p:nvPr/>
          </p:nvCxnSpPr>
          <p:spPr bwMode="auto">
            <a:xfrm>
              <a:off x="8380" y="-4506"/>
              <a:ext cx="1" cy="2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33" name="Text Box 170"/>
            <p:cNvSpPr txBox="1">
              <a:spLocks noChangeArrowheads="1"/>
            </p:cNvSpPr>
            <p:nvPr/>
          </p:nvSpPr>
          <p:spPr bwMode="auto">
            <a:xfrm>
              <a:off x="8018" y="-4957"/>
              <a:ext cx="724" cy="3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±10%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6" name="U_110"/>
          <p:cNvGrpSpPr>
            <a:grpSpLocks/>
          </p:cNvGrpSpPr>
          <p:nvPr/>
        </p:nvGrpSpPr>
        <p:grpSpPr bwMode="auto">
          <a:xfrm>
            <a:off x="3776663" y="1914525"/>
            <a:ext cx="1011237" cy="506413"/>
            <a:chOff x="5364" y="-4957"/>
            <a:chExt cx="1448" cy="725"/>
          </a:xfrm>
        </p:grpSpPr>
        <p:cxnSp>
          <p:nvCxnSpPr>
            <p:cNvPr id="15430" name="AutoShape 164"/>
            <p:cNvCxnSpPr>
              <a:cxnSpLocks noChangeShapeType="1"/>
            </p:cNvCxnSpPr>
            <p:nvPr/>
          </p:nvCxnSpPr>
          <p:spPr bwMode="auto">
            <a:xfrm>
              <a:off x="6088" y="-4506"/>
              <a:ext cx="1" cy="2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31" name="Text Box 163"/>
            <p:cNvSpPr txBox="1">
              <a:spLocks noChangeArrowheads="1"/>
            </p:cNvSpPr>
            <p:nvPr/>
          </p:nvSpPr>
          <p:spPr bwMode="auto">
            <a:xfrm>
              <a:off x="5364" y="-4957"/>
              <a:ext cx="1448" cy="3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105 ÷ </a:t>
              </a:r>
              <a:r>
                <a:rPr kumimoji="0" lang="en-US" altLang="pl-PL" sz="12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kumimoji="0" lang="pl-PL" altLang="pl-PL" sz="12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kumimoji="0" lang="en-US" altLang="pl-PL" sz="12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kV</a:t>
              </a:r>
              <a:endParaRPr kumimoji="0" lang="en-US" altLang="pl-PL" sz="2400" dirty="0">
                <a:latin typeface="Times New Roman" pitchFamily="18" charset="0"/>
              </a:endParaRPr>
            </a:p>
          </p:txBody>
        </p:sp>
      </p:grpSp>
      <p:grpSp>
        <p:nvGrpSpPr>
          <p:cNvPr id="8" name="U_WN"/>
          <p:cNvGrpSpPr>
            <a:grpSpLocks/>
          </p:cNvGrpSpPr>
          <p:nvPr/>
        </p:nvGrpSpPr>
        <p:grpSpPr bwMode="auto">
          <a:xfrm>
            <a:off x="2259013" y="1787525"/>
            <a:ext cx="1012825" cy="633413"/>
            <a:chOff x="3192" y="-5138"/>
            <a:chExt cx="1448" cy="906"/>
          </a:xfrm>
        </p:grpSpPr>
        <p:sp>
          <p:nvSpPr>
            <p:cNvPr id="15428" name="Text Box 167"/>
            <p:cNvSpPr txBox="1">
              <a:spLocks noChangeArrowheads="1"/>
            </p:cNvSpPr>
            <p:nvPr/>
          </p:nvSpPr>
          <p:spPr bwMode="auto">
            <a:xfrm>
              <a:off x="3192" y="-5138"/>
              <a:ext cx="1448" cy="54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380 ÷ 420kV</a:t>
              </a:r>
              <a:endParaRPr kumimoji="0" lang="en-US" altLang="pl-PL" sz="900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210 ÷ 245kV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15429" name="AutoShape 166"/>
            <p:cNvCxnSpPr>
              <a:cxnSpLocks noChangeShapeType="1"/>
            </p:cNvCxnSpPr>
            <p:nvPr/>
          </p:nvCxnSpPr>
          <p:spPr bwMode="auto">
            <a:xfrm>
              <a:off x="3916" y="-4506"/>
              <a:ext cx="1" cy="2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U_gen"/>
          <p:cNvGrpSpPr>
            <a:grpSpLocks/>
          </p:cNvGrpSpPr>
          <p:nvPr/>
        </p:nvGrpSpPr>
        <p:grpSpPr bwMode="auto">
          <a:xfrm>
            <a:off x="1501775" y="2270125"/>
            <a:ext cx="884238" cy="419100"/>
            <a:chOff x="2106" y="-4447"/>
            <a:chExt cx="1267" cy="600"/>
          </a:xfrm>
        </p:grpSpPr>
        <p:sp>
          <p:nvSpPr>
            <p:cNvPr id="15426" name="Text Box 161"/>
            <p:cNvSpPr txBox="1">
              <a:spLocks noChangeArrowheads="1"/>
            </p:cNvSpPr>
            <p:nvPr/>
          </p:nvSpPr>
          <p:spPr bwMode="auto">
            <a:xfrm>
              <a:off x="2106" y="-4447"/>
              <a:ext cx="1267" cy="214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000" b="1" i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0,95 – 1,05%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15427" name="AutoShape 160"/>
            <p:cNvCxnSpPr>
              <a:cxnSpLocks noChangeShapeType="1"/>
            </p:cNvCxnSpPr>
            <p:nvPr/>
          </p:nvCxnSpPr>
          <p:spPr bwMode="auto">
            <a:xfrm>
              <a:off x="2552" y="-4121"/>
              <a:ext cx="1" cy="2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Sieć"/>
          <p:cNvGrpSpPr>
            <a:grpSpLocks/>
          </p:cNvGrpSpPr>
          <p:nvPr/>
        </p:nvGrpSpPr>
        <p:grpSpPr bwMode="auto">
          <a:xfrm>
            <a:off x="1501775" y="2465388"/>
            <a:ext cx="6319838" cy="712787"/>
            <a:chOff x="2106" y="-4167"/>
            <a:chExt cx="9050" cy="1020"/>
          </a:xfrm>
        </p:grpSpPr>
        <p:sp>
          <p:nvSpPr>
            <p:cNvPr id="15375" name="Line 149"/>
            <p:cNvSpPr>
              <a:spLocks noChangeShapeType="1"/>
            </p:cNvSpPr>
            <p:nvPr/>
          </p:nvSpPr>
          <p:spPr bwMode="auto">
            <a:xfrm flipV="1">
              <a:off x="7080" y="-3965"/>
              <a:ext cx="456" cy="4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5376" name="Text Box 148"/>
            <p:cNvSpPr txBox="1">
              <a:spLocks noChangeArrowheads="1"/>
            </p:cNvSpPr>
            <p:nvPr/>
          </p:nvSpPr>
          <p:spPr bwMode="auto">
            <a:xfrm>
              <a:off x="2799" y="-4167"/>
              <a:ext cx="338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1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Tb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grpSp>
          <p:nvGrpSpPr>
            <p:cNvPr id="15377" name="Group 145"/>
            <p:cNvGrpSpPr>
              <a:grpSpLocks/>
            </p:cNvGrpSpPr>
            <p:nvPr/>
          </p:nvGrpSpPr>
          <p:grpSpPr bwMode="auto">
            <a:xfrm>
              <a:off x="3554" y="-4052"/>
              <a:ext cx="905" cy="724"/>
              <a:chOff x="3735" y="-4052"/>
              <a:chExt cx="724" cy="724"/>
            </a:xfrm>
          </p:grpSpPr>
          <p:sp>
            <p:nvSpPr>
              <p:cNvPr id="15424" name="Rectangle 147"/>
              <p:cNvSpPr>
                <a:spLocks noChangeArrowheads="1"/>
              </p:cNvSpPr>
              <p:nvPr/>
            </p:nvSpPr>
            <p:spPr bwMode="auto">
              <a:xfrm>
                <a:off x="3735" y="-4052"/>
                <a:ext cx="724" cy="724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15425" name="Text Box 146"/>
              <p:cNvSpPr txBox="1">
                <a:spLocks noChangeArrowheads="1"/>
              </p:cNvSpPr>
              <p:nvPr/>
            </p:nvSpPr>
            <p:spPr bwMode="auto">
              <a:xfrm>
                <a:off x="3789" y="-4006"/>
                <a:ext cx="670" cy="56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>
                    <a:latin typeface="Times New Roman" pitchFamily="18" charset="0"/>
                    <a:cs typeface="Times New Roman" pitchFamily="18" charset="0"/>
                  </a:rPr>
                  <a:t>400kV</a:t>
                </a:r>
                <a:endParaRPr kumimoji="0" lang="en-US" altLang="pl-PL" sz="900">
                  <a:latin typeface="Times New Roman" pitchFamily="18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>
                    <a:latin typeface="Times New Roman" pitchFamily="18" charset="0"/>
                    <a:cs typeface="Times New Roman" pitchFamily="18" charset="0"/>
                  </a:rPr>
                  <a:t>220kV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</p:grpSp>
        <p:sp>
          <p:nvSpPr>
            <p:cNvPr id="15378" name="Rectangle 144"/>
            <p:cNvSpPr>
              <a:spLocks noChangeArrowheads="1"/>
            </p:cNvSpPr>
            <p:nvPr/>
          </p:nvSpPr>
          <p:spPr bwMode="auto">
            <a:xfrm>
              <a:off x="5726" y="-4052"/>
              <a:ext cx="905" cy="72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grpSp>
          <p:nvGrpSpPr>
            <p:cNvPr id="15379" name="Group 132"/>
            <p:cNvGrpSpPr>
              <a:grpSpLocks/>
            </p:cNvGrpSpPr>
            <p:nvPr/>
          </p:nvGrpSpPr>
          <p:grpSpPr bwMode="auto">
            <a:xfrm>
              <a:off x="2106" y="-3871"/>
              <a:ext cx="1465" cy="362"/>
              <a:chOff x="5890" y="-4957"/>
              <a:chExt cx="1465" cy="362"/>
            </a:xfrm>
          </p:grpSpPr>
          <p:sp>
            <p:nvSpPr>
              <p:cNvPr id="15413" name="Line 143"/>
              <p:cNvSpPr>
                <a:spLocks noChangeShapeType="1"/>
              </p:cNvSpPr>
              <p:nvPr/>
            </p:nvSpPr>
            <p:spPr bwMode="auto">
              <a:xfrm rot="5400000" flipH="1">
                <a:off x="6994" y="-4777"/>
                <a:ext cx="362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15414" name="Group 139"/>
              <p:cNvGrpSpPr>
                <a:grpSpLocks/>
              </p:cNvGrpSpPr>
              <p:nvPr/>
            </p:nvGrpSpPr>
            <p:grpSpPr bwMode="auto">
              <a:xfrm>
                <a:off x="5890" y="-4936"/>
                <a:ext cx="342" cy="341"/>
                <a:chOff x="4788" y="8892"/>
                <a:chExt cx="342" cy="341"/>
              </a:xfrm>
            </p:grpSpPr>
            <p:sp>
              <p:nvSpPr>
                <p:cNvPr id="15421" name="Oval 142"/>
                <p:cNvSpPr>
                  <a:spLocks noChangeArrowheads="1"/>
                </p:cNvSpPr>
                <p:nvPr/>
              </p:nvSpPr>
              <p:spPr bwMode="auto">
                <a:xfrm>
                  <a:off x="4788" y="8892"/>
                  <a:ext cx="342" cy="34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15422" name="Arc 141"/>
                <p:cNvSpPr>
                  <a:spLocks/>
                </p:cNvSpPr>
                <p:nvPr/>
              </p:nvSpPr>
              <p:spPr bwMode="auto">
                <a:xfrm flipH="1" flipV="1">
                  <a:off x="4845" y="9063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519"/>
                    <a:gd name="T11" fmla="*/ 43200 w 43200"/>
                    <a:gd name="T12" fmla="*/ 22519 h 225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423" name="Arc 140"/>
                <p:cNvSpPr>
                  <a:spLocks/>
                </p:cNvSpPr>
                <p:nvPr/>
              </p:nvSpPr>
              <p:spPr bwMode="auto">
                <a:xfrm flipH="1">
                  <a:off x="4959" y="9006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519"/>
                    <a:gd name="T11" fmla="*/ 43200 w 43200"/>
                    <a:gd name="T12" fmla="*/ 22519 h 225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5415" name="Group 135"/>
              <p:cNvGrpSpPr>
                <a:grpSpLocks/>
              </p:cNvGrpSpPr>
              <p:nvPr/>
            </p:nvGrpSpPr>
            <p:grpSpPr bwMode="auto">
              <a:xfrm>
                <a:off x="6443" y="-4937"/>
                <a:ext cx="513" cy="342"/>
                <a:chOff x="5529" y="8892"/>
                <a:chExt cx="513" cy="342"/>
              </a:xfrm>
            </p:grpSpPr>
            <p:sp>
              <p:nvSpPr>
                <p:cNvPr id="15418" name="Oval 138"/>
                <p:cNvSpPr>
                  <a:spLocks noChangeArrowheads="1"/>
                </p:cNvSpPr>
                <p:nvPr/>
              </p:nvSpPr>
              <p:spPr bwMode="auto">
                <a:xfrm>
                  <a:off x="5529" y="8892"/>
                  <a:ext cx="342" cy="34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15419" name="Oval 137"/>
                <p:cNvSpPr>
                  <a:spLocks noChangeArrowheads="1"/>
                </p:cNvSpPr>
                <p:nvPr/>
              </p:nvSpPr>
              <p:spPr bwMode="auto">
                <a:xfrm>
                  <a:off x="5700" y="8892"/>
                  <a:ext cx="342" cy="34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15420" name="Arc 136"/>
                <p:cNvSpPr>
                  <a:spLocks/>
                </p:cNvSpPr>
                <p:nvPr/>
              </p:nvSpPr>
              <p:spPr bwMode="auto">
                <a:xfrm>
                  <a:off x="5700" y="8892"/>
                  <a:ext cx="171" cy="342"/>
                </a:xfrm>
                <a:custGeom>
                  <a:avLst/>
                  <a:gdLst>
                    <a:gd name="T0" fmla="*/ 0 w 25642"/>
                    <a:gd name="T1" fmla="*/ 0 h 43200"/>
                    <a:gd name="T2" fmla="*/ 0 w 25642"/>
                    <a:gd name="T3" fmla="*/ 0 h 43200"/>
                    <a:gd name="T4" fmla="*/ 0 w 25642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5642"/>
                    <a:gd name="T10" fmla="*/ 0 h 43200"/>
                    <a:gd name="T11" fmla="*/ 25642 w 25642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642" h="43200" fill="none" extrusionOk="0">
                      <a:moveTo>
                        <a:pt x="4041" y="0"/>
                      </a:moveTo>
                      <a:cubicBezTo>
                        <a:pt x="15971" y="0"/>
                        <a:pt x="25642" y="9670"/>
                        <a:pt x="25642" y="21600"/>
                      </a:cubicBezTo>
                      <a:cubicBezTo>
                        <a:pt x="25642" y="33529"/>
                        <a:pt x="15971" y="43200"/>
                        <a:pt x="4042" y="43200"/>
                      </a:cubicBezTo>
                      <a:cubicBezTo>
                        <a:pt x="2685" y="43200"/>
                        <a:pt x="1332" y="43072"/>
                        <a:pt x="-1" y="42818"/>
                      </a:cubicBezTo>
                    </a:path>
                    <a:path w="25642" h="43200" stroke="0" extrusionOk="0">
                      <a:moveTo>
                        <a:pt x="4041" y="0"/>
                      </a:moveTo>
                      <a:cubicBezTo>
                        <a:pt x="15971" y="0"/>
                        <a:pt x="25642" y="9670"/>
                        <a:pt x="25642" y="21600"/>
                      </a:cubicBezTo>
                      <a:cubicBezTo>
                        <a:pt x="25642" y="33529"/>
                        <a:pt x="15971" y="43200"/>
                        <a:pt x="4042" y="43200"/>
                      </a:cubicBezTo>
                      <a:cubicBezTo>
                        <a:pt x="2685" y="43200"/>
                        <a:pt x="1332" y="43072"/>
                        <a:pt x="-1" y="42818"/>
                      </a:cubicBezTo>
                      <a:lnTo>
                        <a:pt x="4042" y="21600"/>
                      </a:lnTo>
                      <a:lnTo>
                        <a:pt x="4041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15416" name="Line 134"/>
              <p:cNvSpPr>
                <a:spLocks noChangeShapeType="1"/>
              </p:cNvSpPr>
              <p:nvPr/>
            </p:nvSpPr>
            <p:spPr bwMode="auto">
              <a:xfrm>
                <a:off x="6232" y="-4777"/>
                <a:ext cx="21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417" name="Line 133"/>
              <p:cNvSpPr>
                <a:spLocks noChangeShapeType="1"/>
              </p:cNvSpPr>
              <p:nvPr/>
            </p:nvSpPr>
            <p:spPr bwMode="auto">
              <a:xfrm>
                <a:off x="6956" y="-4776"/>
                <a:ext cx="39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5380" name="Group 125"/>
            <p:cNvGrpSpPr>
              <a:grpSpLocks/>
            </p:cNvGrpSpPr>
            <p:nvPr/>
          </p:nvGrpSpPr>
          <p:grpSpPr bwMode="auto">
            <a:xfrm>
              <a:off x="6631" y="-3871"/>
              <a:ext cx="1267" cy="362"/>
              <a:chOff x="8622" y="-4595"/>
              <a:chExt cx="1267" cy="362"/>
            </a:xfrm>
          </p:grpSpPr>
          <p:sp>
            <p:nvSpPr>
              <p:cNvPr id="15407" name="Line 131"/>
              <p:cNvSpPr>
                <a:spLocks noChangeShapeType="1"/>
              </p:cNvSpPr>
              <p:nvPr/>
            </p:nvSpPr>
            <p:spPr bwMode="auto">
              <a:xfrm rot="16200000" flipV="1">
                <a:off x="8802" y="-4594"/>
                <a:ext cx="1" cy="36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408" name="Oval 130"/>
              <p:cNvSpPr>
                <a:spLocks noChangeArrowheads="1"/>
              </p:cNvSpPr>
              <p:nvPr/>
            </p:nvSpPr>
            <p:spPr bwMode="auto">
              <a:xfrm rot="10800000" flipH="1">
                <a:off x="9232" y="-4595"/>
                <a:ext cx="342" cy="341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15409" name="Line 129"/>
              <p:cNvSpPr>
                <a:spLocks noChangeShapeType="1"/>
              </p:cNvSpPr>
              <p:nvPr/>
            </p:nvSpPr>
            <p:spPr bwMode="auto">
              <a:xfrm rot="16200000" flipV="1">
                <a:off x="9731" y="-4572"/>
                <a:ext cx="1" cy="3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410" name="Oval 128"/>
              <p:cNvSpPr>
                <a:spLocks noChangeArrowheads="1"/>
              </p:cNvSpPr>
              <p:nvPr/>
            </p:nvSpPr>
            <p:spPr bwMode="auto">
              <a:xfrm rot="10800000" flipH="1">
                <a:off x="8984" y="-4595"/>
                <a:ext cx="342" cy="341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15411" name="Line 127"/>
              <p:cNvSpPr>
                <a:spLocks noChangeShapeType="1"/>
              </p:cNvSpPr>
              <p:nvPr/>
            </p:nvSpPr>
            <p:spPr bwMode="auto">
              <a:xfrm rot="5400000">
                <a:off x="9528" y="-4415"/>
                <a:ext cx="362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412" name="Line 126"/>
              <p:cNvSpPr>
                <a:spLocks noChangeShapeType="1"/>
              </p:cNvSpPr>
              <p:nvPr/>
            </p:nvSpPr>
            <p:spPr bwMode="auto">
              <a:xfrm rot="5400000">
                <a:off x="8623" y="-4415"/>
                <a:ext cx="362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5381" name="Group 118"/>
            <p:cNvGrpSpPr>
              <a:grpSpLocks/>
            </p:cNvGrpSpPr>
            <p:nvPr/>
          </p:nvGrpSpPr>
          <p:grpSpPr bwMode="auto">
            <a:xfrm>
              <a:off x="8803" y="-3871"/>
              <a:ext cx="1267" cy="362"/>
              <a:chOff x="8622" y="-4595"/>
              <a:chExt cx="1267" cy="362"/>
            </a:xfrm>
          </p:grpSpPr>
          <p:sp>
            <p:nvSpPr>
              <p:cNvPr id="15401" name="Line 124"/>
              <p:cNvSpPr>
                <a:spLocks noChangeShapeType="1"/>
              </p:cNvSpPr>
              <p:nvPr/>
            </p:nvSpPr>
            <p:spPr bwMode="auto">
              <a:xfrm rot="16200000" flipV="1">
                <a:off x="8802" y="-4594"/>
                <a:ext cx="1" cy="36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402" name="Oval 123"/>
              <p:cNvSpPr>
                <a:spLocks noChangeArrowheads="1"/>
              </p:cNvSpPr>
              <p:nvPr/>
            </p:nvSpPr>
            <p:spPr bwMode="auto">
              <a:xfrm rot="10800000" flipH="1">
                <a:off x="9232" y="-4595"/>
                <a:ext cx="342" cy="341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15403" name="Line 122"/>
              <p:cNvSpPr>
                <a:spLocks noChangeShapeType="1"/>
              </p:cNvSpPr>
              <p:nvPr/>
            </p:nvSpPr>
            <p:spPr bwMode="auto">
              <a:xfrm rot="16200000" flipV="1">
                <a:off x="9731" y="-4572"/>
                <a:ext cx="1" cy="3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404" name="Oval 121"/>
              <p:cNvSpPr>
                <a:spLocks noChangeArrowheads="1"/>
              </p:cNvSpPr>
              <p:nvPr/>
            </p:nvSpPr>
            <p:spPr bwMode="auto">
              <a:xfrm rot="10800000" flipH="1">
                <a:off x="8984" y="-4595"/>
                <a:ext cx="342" cy="341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15405" name="Line 120"/>
              <p:cNvSpPr>
                <a:spLocks noChangeShapeType="1"/>
              </p:cNvSpPr>
              <p:nvPr/>
            </p:nvSpPr>
            <p:spPr bwMode="auto">
              <a:xfrm rot="5400000">
                <a:off x="9528" y="-4415"/>
                <a:ext cx="362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406" name="Line 119"/>
              <p:cNvSpPr>
                <a:spLocks noChangeShapeType="1"/>
              </p:cNvSpPr>
              <p:nvPr/>
            </p:nvSpPr>
            <p:spPr bwMode="auto">
              <a:xfrm rot="5400000">
                <a:off x="8623" y="-4415"/>
                <a:ext cx="362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5382" name="Group 109"/>
            <p:cNvGrpSpPr>
              <a:grpSpLocks/>
            </p:cNvGrpSpPr>
            <p:nvPr/>
          </p:nvGrpSpPr>
          <p:grpSpPr bwMode="auto">
            <a:xfrm>
              <a:off x="4459" y="-3949"/>
              <a:ext cx="1267" cy="561"/>
              <a:chOff x="4459" y="-3949"/>
              <a:chExt cx="1267" cy="561"/>
            </a:xfrm>
          </p:grpSpPr>
          <p:sp>
            <p:nvSpPr>
              <p:cNvPr id="15393" name="Oval 117"/>
              <p:cNvSpPr>
                <a:spLocks noChangeArrowheads="1"/>
              </p:cNvSpPr>
              <p:nvPr/>
            </p:nvSpPr>
            <p:spPr bwMode="auto">
              <a:xfrm flipH="1" flipV="1">
                <a:off x="5022" y="-3834"/>
                <a:ext cx="342" cy="34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15394" name="Arc 116"/>
              <p:cNvSpPr>
                <a:spLocks/>
              </p:cNvSpPr>
              <p:nvPr/>
            </p:nvSpPr>
            <p:spPr bwMode="auto">
              <a:xfrm rot="4957803" flipH="1" flipV="1">
                <a:off x="4874" y="-3810"/>
                <a:ext cx="316" cy="295"/>
              </a:xfrm>
              <a:custGeom>
                <a:avLst/>
                <a:gdLst>
                  <a:gd name="T0" fmla="*/ 0 w 21600"/>
                  <a:gd name="T1" fmla="*/ 0 h 16272"/>
                  <a:gd name="T2" fmla="*/ 0 w 21600"/>
                  <a:gd name="T3" fmla="*/ 0 h 16272"/>
                  <a:gd name="T4" fmla="*/ 0 w 21600"/>
                  <a:gd name="T5" fmla="*/ 0 h 1627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6272"/>
                  <a:gd name="T11" fmla="*/ 21600 w 21600"/>
                  <a:gd name="T12" fmla="*/ 16272 h 162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6272" fill="none" extrusionOk="0">
                    <a:moveTo>
                      <a:pt x="14204" y="0"/>
                    </a:moveTo>
                    <a:cubicBezTo>
                      <a:pt x="18903" y="4101"/>
                      <a:pt x="21600" y="10034"/>
                      <a:pt x="21600" y="16272"/>
                    </a:cubicBezTo>
                  </a:path>
                  <a:path w="21600" h="16272" stroke="0" extrusionOk="0">
                    <a:moveTo>
                      <a:pt x="14204" y="0"/>
                    </a:moveTo>
                    <a:cubicBezTo>
                      <a:pt x="18903" y="4101"/>
                      <a:pt x="21600" y="10034"/>
                      <a:pt x="21600" y="16272"/>
                    </a:cubicBezTo>
                    <a:lnTo>
                      <a:pt x="0" y="16272"/>
                    </a:lnTo>
                    <a:lnTo>
                      <a:pt x="1420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395" name="Line 115"/>
              <p:cNvSpPr>
                <a:spLocks noChangeShapeType="1"/>
              </p:cNvSpPr>
              <p:nvPr/>
            </p:nvSpPr>
            <p:spPr bwMode="auto">
              <a:xfrm rot="16200000" flipV="1">
                <a:off x="4674" y="-3905"/>
                <a:ext cx="1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396" name="Line 114"/>
              <p:cNvSpPr>
                <a:spLocks noChangeShapeType="1"/>
              </p:cNvSpPr>
              <p:nvPr/>
            </p:nvSpPr>
            <p:spPr bwMode="auto">
              <a:xfrm rot="16200000" flipV="1">
                <a:off x="5544" y="-3870"/>
                <a:ext cx="1" cy="36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397" name="Line 113"/>
              <p:cNvSpPr>
                <a:spLocks noChangeShapeType="1"/>
              </p:cNvSpPr>
              <p:nvPr/>
            </p:nvSpPr>
            <p:spPr bwMode="auto">
              <a:xfrm flipV="1">
                <a:off x="4908" y="-3949"/>
                <a:ext cx="456" cy="4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398" name="Oval 112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5062" y="-3654"/>
                <a:ext cx="266" cy="26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15399" name="Line 111"/>
              <p:cNvSpPr>
                <a:spLocks noChangeShapeType="1"/>
              </p:cNvSpPr>
              <p:nvPr/>
            </p:nvSpPr>
            <p:spPr bwMode="auto">
              <a:xfrm rot="5400000">
                <a:off x="5365" y="-3691"/>
                <a:ext cx="362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400" name="Line 110"/>
              <p:cNvSpPr>
                <a:spLocks noChangeShapeType="1"/>
              </p:cNvSpPr>
              <p:nvPr/>
            </p:nvSpPr>
            <p:spPr bwMode="auto">
              <a:xfrm rot="5400000">
                <a:off x="4460" y="-3691"/>
                <a:ext cx="362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5383" name="Group 106"/>
            <p:cNvGrpSpPr>
              <a:grpSpLocks/>
            </p:cNvGrpSpPr>
            <p:nvPr/>
          </p:nvGrpSpPr>
          <p:grpSpPr bwMode="auto">
            <a:xfrm>
              <a:off x="10975" y="-3690"/>
              <a:ext cx="181" cy="543"/>
              <a:chOff x="10975" y="-4776"/>
              <a:chExt cx="181" cy="543"/>
            </a:xfrm>
          </p:grpSpPr>
          <p:cxnSp>
            <p:nvCxnSpPr>
              <p:cNvPr id="15391" name="AutoShape 108"/>
              <p:cNvCxnSpPr>
                <a:cxnSpLocks noChangeShapeType="1"/>
              </p:cNvCxnSpPr>
              <p:nvPr/>
            </p:nvCxnSpPr>
            <p:spPr bwMode="auto">
              <a:xfrm>
                <a:off x="10975" y="-4776"/>
                <a:ext cx="18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92" name="AutoShape 107"/>
              <p:cNvCxnSpPr>
                <a:cxnSpLocks noChangeShapeType="1"/>
              </p:cNvCxnSpPr>
              <p:nvPr/>
            </p:nvCxnSpPr>
            <p:spPr bwMode="auto">
              <a:xfrm>
                <a:off x="11156" y="-4776"/>
                <a:ext cx="0" cy="54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384" name="Group 103"/>
            <p:cNvGrpSpPr>
              <a:grpSpLocks/>
            </p:cNvGrpSpPr>
            <p:nvPr/>
          </p:nvGrpSpPr>
          <p:grpSpPr bwMode="auto">
            <a:xfrm>
              <a:off x="7898" y="-4052"/>
              <a:ext cx="905" cy="724"/>
              <a:chOff x="7898" y="-4052"/>
              <a:chExt cx="905" cy="724"/>
            </a:xfrm>
          </p:grpSpPr>
          <p:sp>
            <p:nvSpPr>
              <p:cNvPr id="15389" name="Rectangle 105"/>
              <p:cNvSpPr>
                <a:spLocks noChangeArrowheads="1"/>
              </p:cNvSpPr>
              <p:nvPr/>
            </p:nvSpPr>
            <p:spPr bwMode="auto">
              <a:xfrm>
                <a:off x="7898" y="-4052"/>
                <a:ext cx="905" cy="724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15390" name="Text Box 104"/>
              <p:cNvSpPr txBox="1">
                <a:spLocks noChangeArrowheads="1"/>
              </p:cNvSpPr>
              <p:nvPr/>
            </p:nvSpPr>
            <p:spPr bwMode="auto">
              <a:xfrm>
                <a:off x="8260" y="-3871"/>
                <a:ext cx="362" cy="3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>
                    <a:latin typeface="Times New Roman" pitchFamily="18" charset="0"/>
                    <a:cs typeface="Times New Roman" pitchFamily="18" charset="0"/>
                  </a:rPr>
                  <a:t>SN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5385" name="Group 100"/>
            <p:cNvGrpSpPr>
              <a:grpSpLocks/>
            </p:cNvGrpSpPr>
            <p:nvPr/>
          </p:nvGrpSpPr>
          <p:grpSpPr bwMode="auto">
            <a:xfrm>
              <a:off x="10070" y="-4052"/>
              <a:ext cx="905" cy="724"/>
              <a:chOff x="10070" y="-4052"/>
              <a:chExt cx="905" cy="724"/>
            </a:xfrm>
          </p:grpSpPr>
          <p:sp>
            <p:nvSpPr>
              <p:cNvPr id="15387" name="Rectangle 102"/>
              <p:cNvSpPr>
                <a:spLocks noChangeArrowheads="1"/>
              </p:cNvSpPr>
              <p:nvPr/>
            </p:nvSpPr>
            <p:spPr bwMode="auto">
              <a:xfrm>
                <a:off x="10070" y="-4052"/>
                <a:ext cx="905" cy="724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15388" name="Text Box 101"/>
              <p:cNvSpPr txBox="1">
                <a:spLocks noChangeArrowheads="1"/>
              </p:cNvSpPr>
              <p:nvPr/>
            </p:nvSpPr>
            <p:spPr bwMode="auto">
              <a:xfrm>
                <a:off x="10251" y="-3825"/>
                <a:ext cx="670" cy="3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>
                    <a:latin typeface="Times New Roman" pitchFamily="18" charset="0"/>
                    <a:cs typeface="Times New Roman" pitchFamily="18" charset="0"/>
                  </a:rPr>
                  <a:t>0,4kV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</p:grpSp>
        <p:sp>
          <p:nvSpPr>
            <p:cNvPr id="15386" name="Text Box 99"/>
            <p:cNvSpPr txBox="1">
              <a:spLocks noChangeArrowheads="1"/>
            </p:cNvSpPr>
            <p:nvPr/>
          </p:nvSpPr>
          <p:spPr bwMode="auto">
            <a:xfrm>
              <a:off x="5847" y="-3825"/>
              <a:ext cx="670" cy="3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110kV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3279980" y="476706"/>
            <a:ext cx="258404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Dopuszczalne wartości napięć</a:t>
            </a:r>
          </a:p>
        </p:txBody>
      </p:sp>
    </p:spTree>
    <p:extLst>
      <p:ext uri="{BB962C8B-B14F-4D97-AF65-F5344CB8AC3E}">
        <p14:creationId xmlns:p14="http://schemas.microsoft.com/office/powerpoint/2010/main" val="18878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08" grpId="0"/>
      <p:bldP spid="49309" grpId="0"/>
      <p:bldP spid="49310" grpId="0"/>
      <p:bldP spid="493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Odcz_1"/>
          <p:cNvGrpSpPr/>
          <p:nvPr/>
        </p:nvGrpSpPr>
        <p:grpSpPr>
          <a:xfrm>
            <a:off x="2051720" y="4751276"/>
            <a:ext cx="428615" cy="153888"/>
            <a:chOff x="2051720" y="4751276"/>
            <a:chExt cx="428615" cy="153888"/>
          </a:xfrm>
        </p:grpSpPr>
        <p:sp>
          <p:nvSpPr>
            <p:cNvPr id="431" name="Txt_Z1"/>
            <p:cNvSpPr txBox="1">
              <a:spLocks noChangeArrowheads="1"/>
            </p:cNvSpPr>
            <p:nvPr/>
          </p:nvSpPr>
          <p:spPr bwMode="auto">
            <a:xfrm>
              <a:off x="2051720" y="4751276"/>
              <a:ext cx="64120" cy="1538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000" b="1" i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1400" dirty="0">
                <a:latin typeface="Times New Roman" pitchFamily="18" charset="0"/>
              </a:endParaRPr>
            </a:p>
          </p:txBody>
        </p:sp>
        <p:sp>
          <p:nvSpPr>
            <p:cNvPr id="409" name="Oval 196"/>
            <p:cNvSpPr>
              <a:spLocks noChangeArrowheads="1"/>
            </p:cNvSpPr>
            <p:nvPr/>
          </p:nvSpPr>
          <p:spPr bwMode="auto">
            <a:xfrm>
              <a:off x="2440969" y="4833415"/>
              <a:ext cx="39366" cy="3556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cxnSp>
          <p:nvCxnSpPr>
            <p:cNvPr id="410" name="Łącznik prostoliniowy 409"/>
            <p:cNvCxnSpPr/>
            <p:nvPr/>
          </p:nvCxnSpPr>
          <p:spPr bwMode="auto">
            <a:xfrm>
              <a:off x="2264668" y="4849932"/>
              <a:ext cx="1800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4" name="Odcz_2"/>
          <p:cNvGrpSpPr/>
          <p:nvPr/>
        </p:nvGrpSpPr>
        <p:grpSpPr>
          <a:xfrm>
            <a:off x="2051720" y="4607260"/>
            <a:ext cx="428615" cy="153888"/>
            <a:chOff x="2051720" y="4607260"/>
            <a:chExt cx="428615" cy="153888"/>
          </a:xfrm>
        </p:grpSpPr>
        <p:sp>
          <p:nvSpPr>
            <p:cNvPr id="408" name="Txt_Z1"/>
            <p:cNvSpPr txBox="1">
              <a:spLocks noChangeArrowheads="1"/>
            </p:cNvSpPr>
            <p:nvPr/>
          </p:nvSpPr>
          <p:spPr bwMode="auto">
            <a:xfrm>
              <a:off x="2051720" y="4607260"/>
              <a:ext cx="64120" cy="1538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000" b="1" i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altLang="pl-PL" sz="1400" dirty="0">
                <a:latin typeface="Times New Roman" pitchFamily="18" charset="0"/>
              </a:endParaRPr>
            </a:p>
          </p:txBody>
        </p:sp>
        <p:sp>
          <p:nvSpPr>
            <p:cNvPr id="416" name="Oval 196"/>
            <p:cNvSpPr>
              <a:spLocks noChangeArrowheads="1"/>
            </p:cNvSpPr>
            <p:nvPr/>
          </p:nvSpPr>
          <p:spPr bwMode="auto">
            <a:xfrm>
              <a:off x="2440969" y="4689399"/>
              <a:ext cx="39366" cy="3556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cxnSp>
          <p:nvCxnSpPr>
            <p:cNvPr id="417" name="Łącznik prostoliniowy 416"/>
            <p:cNvCxnSpPr/>
            <p:nvPr/>
          </p:nvCxnSpPr>
          <p:spPr bwMode="auto">
            <a:xfrm>
              <a:off x="2264668" y="4705916"/>
              <a:ext cx="1800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6" name="Odcz_3"/>
          <p:cNvGrpSpPr/>
          <p:nvPr/>
        </p:nvGrpSpPr>
        <p:grpSpPr>
          <a:xfrm>
            <a:off x="2051720" y="4463244"/>
            <a:ext cx="428258" cy="153888"/>
            <a:chOff x="2051720" y="4463244"/>
            <a:chExt cx="428258" cy="153888"/>
          </a:xfrm>
        </p:grpSpPr>
        <p:sp>
          <p:nvSpPr>
            <p:cNvPr id="415" name="Txt_Z1"/>
            <p:cNvSpPr txBox="1">
              <a:spLocks noChangeArrowheads="1"/>
            </p:cNvSpPr>
            <p:nvPr/>
          </p:nvSpPr>
          <p:spPr bwMode="auto">
            <a:xfrm>
              <a:off x="2051720" y="4463244"/>
              <a:ext cx="64120" cy="1538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000" b="1" i="1" dirty="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altLang="pl-PL" sz="1400" dirty="0">
                <a:latin typeface="Times New Roman" pitchFamily="18" charset="0"/>
              </a:endParaRPr>
            </a:p>
          </p:txBody>
        </p:sp>
        <p:sp>
          <p:nvSpPr>
            <p:cNvPr id="418" name="Oval 196"/>
            <p:cNvSpPr>
              <a:spLocks noChangeArrowheads="1"/>
            </p:cNvSpPr>
            <p:nvPr/>
          </p:nvSpPr>
          <p:spPr bwMode="auto">
            <a:xfrm>
              <a:off x="2440612" y="4545124"/>
              <a:ext cx="39366" cy="3556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cxnSp>
          <p:nvCxnSpPr>
            <p:cNvPr id="419" name="Łącznik prostoliniowy 418"/>
            <p:cNvCxnSpPr/>
            <p:nvPr/>
          </p:nvCxnSpPr>
          <p:spPr bwMode="auto">
            <a:xfrm>
              <a:off x="2243645" y="4561641"/>
              <a:ext cx="2160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7" name="Odcz_4"/>
          <p:cNvGrpSpPr/>
          <p:nvPr/>
        </p:nvGrpSpPr>
        <p:grpSpPr>
          <a:xfrm>
            <a:off x="2051720" y="4319228"/>
            <a:ext cx="428258" cy="153888"/>
            <a:chOff x="2051720" y="4319228"/>
            <a:chExt cx="428258" cy="153888"/>
          </a:xfrm>
        </p:grpSpPr>
        <p:sp>
          <p:nvSpPr>
            <p:cNvPr id="443" name="Txt_Z1"/>
            <p:cNvSpPr txBox="1">
              <a:spLocks noChangeArrowheads="1"/>
            </p:cNvSpPr>
            <p:nvPr/>
          </p:nvSpPr>
          <p:spPr bwMode="auto">
            <a:xfrm>
              <a:off x="2051720" y="4319228"/>
              <a:ext cx="64120" cy="1538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000" b="1" i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altLang="pl-PL" sz="1400" dirty="0">
                <a:latin typeface="Times New Roman" pitchFamily="18" charset="0"/>
              </a:endParaRPr>
            </a:p>
          </p:txBody>
        </p:sp>
        <p:sp>
          <p:nvSpPr>
            <p:cNvPr id="448" name="Oval 196"/>
            <p:cNvSpPr>
              <a:spLocks noChangeArrowheads="1"/>
            </p:cNvSpPr>
            <p:nvPr/>
          </p:nvSpPr>
          <p:spPr bwMode="auto">
            <a:xfrm>
              <a:off x="2440612" y="4401108"/>
              <a:ext cx="39366" cy="3556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cxnSp>
          <p:nvCxnSpPr>
            <p:cNvPr id="449" name="Łącznik prostoliniowy 448"/>
            <p:cNvCxnSpPr/>
            <p:nvPr/>
          </p:nvCxnSpPr>
          <p:spPr bwMode="auto">
            <a:xfrm>
              <a:off x="2243645" y="4417625"/>
              <a:ext cx="2160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8" name="Odcz_5"/>
          <p:cNvGrpSpPr/>
          <p:nvPr/>
        </p:nvGrpSpPr>
        <p:grpSpPr>
          <a:xfrm>
            <a:off x="2051720" y="4175212"/>
            <a:ext cx="428615" cy="153888"/>
            <a:chOff x="2051720" y="4175212"/>
            <a:chExt cx="428615" cy="153888"/>
          </a:xfrm>
        </p:grpSpPr>
        <p:sp>
          <p:nvSpPr>
            <p:cNvPr id="452" name="Txt_Z1"/>
            <p:cNvSpPr txBox="1">
              <a:spLocks noChangeArrowheads="1"/>
            </p:cNvSpPr>
            <p:nvPr/>
          </p:nvSpPr>
          <p:spPr bwMode="auto">
            <a:xfrm>
              <a:off x="2051720" y="4175212"/>
              <a:ext cx="64120" cy="1538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000" b="1" i="1" dirty="0"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altLang="pl-PL" sz="1400" dirty="0">
                <a:latin typeface="Times New Roman" pitchFamily="18" charset="0"/>
              </a:endParaRPr>
            </a:p>
          </p:txBody>
        </p:sp>
        <p:sp>
          <p:nvSpPr>
            <p:cNvPr id="460" name="Oval 196"/>
            <p:cNvSpPr>
              <a:spLocks noChangeArrowheads="1"/>
            </p:cNvSpPr>
            <p:nvPr/>
          </p:nvSpPr>
          <p:spPr bwMode="auto">
            <a:xfrm>
              <a:off x="2440969" y="4257351"/>
              <a:ext cx="39366" cy="3556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cxnSp>
          <p:nvCxnSpPr>
            <p:cNvPr id="461" name="Łącznik prostoliniowy 460"/>
            <p:cNvCxnSpPr/>
            <p:nvPr/>
          </p:nvCxnSpPr>
          <p:spPr bwMode="auto">
            <a:xfrm>
              <a:off x="2264668" y="4273868"/>
              <a:ext cx="1800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9" name="Odcz_6"/>
          <p:cNvGrpSpPr/>
          <p:nvPr/>
        </p:nvGrpSpPr>
        <p:grpSpPr>
          <a:xfrm>
            <a:off x="2051720" y="4031196"/>
            <a:ext cx="428258" cy="153888"/>
            <a:chOff x="2051720" y="4031196"/>
            <a:chExt cx="428258" cy="153888"/>
          </a:xfrm>
        </p:grpSpPr>
        <p:sp>
          <p:nvSpPr>
            <p:cNvPr id="459" name="Txt_Z1"/>
            <p:cNvSpPr txBox="1">
              <a:spLocks noChangeArrowheads="1"/>
            </p:cNvSpPr>
            <p:nvPr/>
          </p:nvSpPr>
          <p:spPr bwMode="auto">
            <a:xfrm>
              <a:off x="2051720" y="4031196"/>
              <a:ext cx="64120" cy="1538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000" b="1" i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altLang="pl-PL" sz="1400" dirty="0">
                <a:latin typeface="Times New Roman" pitchFamily="18" charset="0"/>
              </a:endParaRPr>
            </a:p>
          </p:txBody>
        </p:sp>
        <p:sp>
          <p:nvSpPr>
            <p:cNvPr id="462" name="Oval 196"/>
            <p:cNvSpPr>
              <a:spLocks noChangeArrowheads="1"/>
            </p:cNvSpPr>
            <p:nvPr/>
          </p:nvSpPr>
          <p:spPr bwMode="auto">
            <a:xfrm>
              <a:off x="2440612" y="4113076"/>
              <a:ext cx="39366" cy="3556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cxnSp>
          <p:nvCxnSpPr>
            <p:cNvPr id="463" name="Łącznik prostoliniowy 462"/>
            <p:cNvCxnSpPr/>
            <p:nvPr/>
          </p:nvCxnSpPr>
          <p:spPr bwMode="auto">
            <a:xfrm>
              <a:off x="2243645" y="4129593"/>
              <a:ext cx="2160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0" name="Odcz_7"/>
          <p:cNvGrpSpPr/>
          <p:nvPr/>
        </p:nvGrpSpPr>
        <p:grpSpPr>
          <a:xfrm>
            <a:off x="2051720" y="3887180"/>
            <a:ext cx="428258" cy="153888"/>
            <a:chOff x="2051720" y="3887180"/>
            <a:chExt cx="428258" cy="153888"/>
          </a:xfrm>
        </p:grpSpPr>
        <p:sp>
          <p:nvSpPr>
            <p:cNvPr id="466" name="Txt_Z1"/>
            <p:cNvSpPr txBox="1">
              <a:spLocks noChangeArrowheads="1"/>
            </p:cNvSpPr>
            <p:nvPr/>
          </p:nvSpPr>
          <p:spPr bwMode="auto">
            <a:xfrm>
              <a:off x="2051720" y="3887180"/>
              <a:ext cx="64120" cy="1538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000" b="1" i="1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altLang="pl-PL" sz="1400" dirty="0">
                <a:latin typeface="Times New Roman" pitchFamily="18" charset="0"/>
              </a:endParaRPr>
            </a:p>
          </p:txBody>
        </p:sp>
        <p:sp>
          <p:nvSpPr>
            <p:cNvPr id="469" name="Oval 196"/>
            <p:cNvSpPr>
              <a:spLocks noChangeArrowheads="1"/>
            </p:cNvSpPr>
            <p:nvPr/>
          </p:nvSpPr>
          <p:spPr bwMode="auto">
            <a:xfrm>
              <a:off x="2440612" y="3969060"/>
              <a:ext cx="39366" cy="3556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cxnSp>
          <p:nvCxnSpPr>
            <p:cNvPr id="470" name="Łącznik prostoliniowy 469"/>
            <p:cNvCxnSpPr/>
            <p:nvPr/>
          </p:nvCxnSpPr>
          <p:spPr bwMode="auto">
            <a:xfrm>
              <a:off x="2243645" y="3985577"/>
              <a:ext cx="2160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1" name="Odcz_8"/>
          <p:cNvGrpSpPr/>
          <p:nvPr/>
        </p:nvGrpSpPr>
        <p:grpSpPr>
          <a:xfrm>
            <a:off x="2051720" y="3743164"/>
            <a:ext cx="428258" cy="153888"/>
            <a:chOff x="2051720" y="3743164"/>
            <a:chExt cx="428258" cy="153888"/>
          </a:xfrm>
        </p:grpSpPr>
        <p:sp>
          <p:nvSpPr>
            <p:cNvPr id="473" name="Txt_Z1"/>
            <p:cNvSpPr txBox="1">
              <a:spLocks noChangeArrowheads="1"/>
            </p:cNvSpPr>
            <p:nvPr/>
          </p:nvSpPr>
          <p:spPr bwMode="auto">
            <a:xfrm>
              <a:off x="2051720" y="3743164"/>
              <a:ext cx="64120" cy="1538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000" b="1" i="1" dirty="0"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altLang="pl-PL" sz="1400" dirty="0">
                <a:latin typeface="Times New Roman" pitchFamily="18" charset="0"/>
              </a:endParaRPr>
            </a:p>
          </p:txBody>
        </p:sp>
        <p:sp>
          <p:nvSpPr>
            <p:cNvPr id="476" name="Oval 196"/>
            <p:cNvSpPr>
              <a:spLocks noChangeArrowheads="1"/>
            </p:cNvSpPr>
            <p:nvPr/>
          </p:nvSpPr>
          <p:spPr bwMode="auto">
            <a:xfrm>
              <a:off x="2440612" y="3825044"/>
              <a:ext cx="39366" cy="3556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cxnSp>
          <p:nvCxnSpPr>
            <p:cNvPr id="477" name="Łącznik prostoliniowy 476"/>
            <p:cNvCxnSpPr/>
            <p:nvPr/>
          </p:nvCxnSpPr>
          <p:spPr bwMode="auto">
            <a:xfrm>
              <a:off x="2243645" y="3841561"/>
              <a:ext cx="2160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2" name="Odcz_9"/>
          <p:cNvGrpSpPr/>
          <p:nvPr/>
        </p:nvGrpSpPr>
        <p:grpSpPr>
          <a:xfrm>
            <a:off x="2051720" y="3599148"/>
            <a:ext cx="428258" cy="153888"/>
            <a:chOff x="2051720" y="3599148"/>
            <a:chExt cx="428258" cy="153888"/>
          </a:xfrm>
        </p:grpSpPr>
        <p:sp>
          <p:nvSpPr>
            <p:cNvPr id="501" name="Txt_Z1"/>
            <p:cNvSpPr txBox="1">
              <a:spLocks noChangeArrowheads="1"/>
            </p:cNvSpPr>
            <p:nvPr/>
          </p:nvSpPr>
          <p:spPr bwMode="auto">
            <a:xfrm>
              <a:off x="2051720" y="3599148"/>
              <a:ext cx="64120" cy="1538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000" b="1" i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altLang="pl-PL" sz="1400" dirty="0">
                <a:latin typeface="Times New Roman" pitchFamily="18" charset="0"/>
              </a:endParaRPr>
            </a:p>
          </p:txBody>
        </p:sp>
        <p:sp>
          <p:nvSpPr>
            <p:cNvPr id="504" name="Oval 196"/>
            <p:cNvSpPr>
              <a:spLocks noChangeArrowheads="1"/>
            </p:cNvSpPr>
            <p:nvPr/>
          </p:nvSpPr>
          <p:spPr bwMode="auto">
            <a:xfrm>
              <a:off x="2440612" y="3681028"/>
              <a:ext cx="39366" cy="3556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cxnSp>
          <p:nvCxnSpPr>
            <p:cNvPr id="505" name="Łącznik prostoliniowy 504"/>
            <p:cNvCxnSpPr/>
            <p:nvPr/>
          </p:nvCxnSpPr>
          <p:spPr bwMode="auto">
            <a:xfrm>
              <a:off x="2243645" y="3697545"/>
              <a:ext cx="2160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3" name="Odcz_10"/>
          <p:cNvGrpSpPr/>
          <p:nvPr/>
        </p:nvGrpSpPr>
        <p:grpSpPr>
          <a:xfrm>
            <a:off x="1979712" y="3455132"/>
            <a:ext cx="500623" cy="153888"/>
            <a:chOff x="1979712" y="3455132"/>
            <a:chExt cx="500623" cy="153888"/>
          </a:xfrm>
        </p:grpSpPr>
        <p:sp>
          <p:nvSpPr>
            <p:cNvPr id="480" name="Txt_Z1"/>
            <p:cNvSpPr txBox="1">
              <a:spLocks noChangeArrowheads="1"/>
            </p:cNvSpPr>
            <p:nvPr/>
          </p:nvSpPr>
          <p:spPr bwMode="auto">
            <a:xfrm>
              <a:off x="1979712" y="3455132"/>
              <a:ext cx="128240" cy="1538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000" b="1" i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en-US" altLang="pl-PL" sz="1400" dirty="0">
                <a:latin typeface="Times New Roman" pitchFamily="18" charset="0"/>
              </a:endParaRPr>
            </a:p>
          </p:txBody>
        </p:sp>
        <p:cxnSp>
          <p:nvCxnSpPr>
            <p:cNvPr id="484" name="Łącznik prostoliniowy 483"/>
            <p:cNvCxnSpPr/>
            <p:nvPr/>
          </p:nvCxnSpPr>
          <p:spPr bwMode="auto">
            <a:xfrm>
              <a:off x="2243645" y="3553529"/>
              <a:ext cx="2160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8" name="Oval 196"/>
            <p:cNvSpPr>
              <a:spLocks noChangeArrowheads="1"/>
            </p:cNvSpPr>
            <p:nvPr/>
          </p:nvSpPr>
          <p:spPr bwMode="auto">
            <a:xfrm>
              <a:off x="2440969" y="3537271"/>
              <a:ext cx="39366" cy="3556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grpSp>
        <p:nvGrpSpPr>
          <p:cNvPr id="184" name="Odcz_11"/>
          <p:cNvGrpSpPr/>
          <p:nvPr/>
        </p:nvGrpSpPr>
        <p:grpSpPr>
          <a:xfrm>
            <a:off x="1979712" y="3311116"/>
            <a:ext cx="500266" cy="153888"/>
            <a:chOff x="1979712" y="3311116"/>
            <a:chExt cx="500266" cy="153888"/>
          </a:xfrm>
        </p:grpSpPr>
        <p:sp>
          <p:nvSpPr>
            <p:cNvPr id="487" name="Txt_Z1"/>
            <p:cNvSpPr txBox="1">
              <a:spLocks noChangeArrowheads="1"/>
            </p:cNvSpPr>
            <p:nvPr/>
          </p:nvSpPr>
          <p:spPr bwMode="auto">
            <a:xfrm>
              <a:off x="1979712" y="3311116"/>
              <a:ext cx="128240" cy="1538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000" b="1" i="1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altLang="pl-PL" sz="1400" dirty="0">
                <a:latin typeface="Times New Roman" pitchFamily="18" charset="0"/>
              </a:endParaRPr>
            </a:p>
          </p:txBody>
        </p:sp>
        <p:sp>
          <p:nvSpPr>
            <p:cNvPr id="490" name="Oval 196"/>
            <p:cNvSpPr>
              <a:spLocks noChangeArrowheads="1"/>
            </p:cNvSpPr>
            <p:nvPr/>
          </p:nvSpPr>
          <p:spPr bwMode="auto">
            <a:xfrm>
              <a:off x="2440612" y="3392996"/>
              <a:ext cx="39366" cy="3556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cxnSp>
          <p:nvCxnSpPr>
            <p:cNvPr id="491" name="Łącznik prostoliniowy 490"/>
            <p:cNvCxnSpPr/>
            <p:nvPr/>
          </p:nvCxnSpPr>
          <p:spPr bwMode="auto">
            <a:xfrm>
              <a:off x="2243645" y="3409513"/>
              <a:ext cx="2160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2" name="Nr_Zacz"/>
          <p:cNvGrpSpPr/>
          <p:nvPr/>
        </p:nvGrpSpPr>
        <p:grpSpPr>
          <a:xfrm>
            <a:off x="2519772" y="3320988"/>
            <a:ext cx="145746" cy="1620180"/>
            <a:chOff x="2519772" y="3320988"/>
            <a:chExt cx="145746" cy="1620180"/>
          </a:xfrm>
        </p:grpSpPr>
        <p:sp>
          <p:nvSpPr>
            <p:cNvPr id="522" name="Txt_-5"/>
            <p:cNvSpPr txBox="1">
              <a:spLocks noChangeArrowheads="1"/>
            </p:cNvSpPr>
            <p:nvPr/>
          </p:nvSpPr>
          <p:spPr bwMode="auto">
            <a:xfrm>
              <a:off x="2527660" y="4787280"/>
              <a:ext cx="137858" cy="1538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000" b="1" i="1" dirty="0" smtClean="0">
                  <a:latin typeface="Times New Roman" pitchFamily="18" charset="0"/>
                  <a:cs typeface="Times New Roman" pitchFamily="18" charset="0"/>
                </a:rPr>
                <a:t>+5</a:t>
              </a:r>
              <a:endParaRPr kumimoji="0" lang="en-US" altLang="pl-PL" sz="1400" dirty="0">
                <a:latin typeface="Times New Roman" pitchFamily="18" charset="0"/>
              </a:endParaRPr>
            </a:p>
          </p:txBody>
        </p:sp>
        <p:sp>
          <p:nvSpPr>
            <p:cNvPr id="521" name="Txt_0"/>
            <p:cNvSpPr txBox="1">
              <a:spLocks noChangeArrowheads="1"/>
            </p:cNvSpPr>
            <p:nvPr/>
          </p:nvSpPr>
          <p:spPr bwMode="auto">
            <a:xfrm>
              <a:off x="2527660" y="4041068"/>
              <a:ext cx="64120" cy="1538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000" b="1" i="1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altLang="pl-PL" sz="1400" dirty="0">
                <a:latin typeface="Times New Roman" pitchFamily="18" charset="0"/>
              </a:endParaRPr>
            </a:p>
          </p:txBody>
        </p:sp>
        <p:sp>
          <p:nvSpPr>
            <p:cNvPr id="524" name="Txt_+5"/>
            <p:cNvSpPr txBox="1">
              <a:spLocks noChangeArrowheads="1"/>
            </p:cNvSpPr>
            <p:nvPr/>
          </p:nvSpPr>
          <p:spPr bwMode="auto">
            <a:xfrm>
              <a:off x="2519772" y="3320988"/>
              <a:ext cx="107402" cy="1538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000" b="1" i="1" dirty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pl-PL" altLang="pl-PL" sz="1000" b="1" i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altLang="pl-PL" sz="1400" dirty="0">
                <a:latin typeface="Times New Roman" pitchFamily="18" charset="0"/>
              </a:endParaRPr>
            </a:p>
          </p:txBody>
        </p:sp>
      </p:grpSp>
      <p:cxnSp>
        <p:nvCxnSpPr>
          <p:cNvPr id="194" name="U_G"/>
          <p:cNvCxnSpPr/>
          <p:nvPr/>
        </p:nvCxnSpPr>
        <p:spPr bwMode="auto">
          <a:xfrm flipV="1">
            <a:off x="3095836" y="1664804"/>
            <a:ext cx="0" cy="2736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170" name="Przew_Zer"/>
          <p:cNvGrpSpPr/>
          <p:nvPr/>
        </p:nvGrpSpPr>
        <p:grpSpPr>
          <a:xfrm>
            <a:off x="2447764" y="4401108"/>
            <a:ext cx="687438" cy="451434"/>
            <a:chOff x="2447764" y="4401108"/>
            <a:chExt cx="687438" cy="451434"/>
          </a:xfrm>
        </p:grpSpPr>
        <p:cxnSp>
          <p:nvCxnSpPr>
            <p:cNvPr id="4" name="Łącznik prostoliniowy 3"/>
            <p:cNvCxnSpPr/>
            <p:nvPr/>
          </p:nvCxnSpPr>
          <p:spPr bwMode="auto">
            <a:xfrm>
              <a:off x="2771800" y="4401108"/>
              <a:ext cx="0" cy="43204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Łącznik prosty ze strzałką 145"/>
            <p:cNvCxnSpPr/>
            <p:nvPr/>
          </p:nvCxnSpPr>
          <p:spPr bwMode="auto">
            <a:xfrm flipH="1">
              <a:off x="2447764" y="4412984"/>
              <a:ext cx="324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63" name="Łącznik prostoliniowy 162"/>
            <p:cNvCxnSpPr/>
            <p:nvPr/>
          </p:nvCxnSpPr>
          <p:spPr bwMode="auto">
            <a:xfrm flipH="1">
              <a:off x="2771800" y="4833156"/>
              <a:ext cx="3240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6" name="Oval 196"/>
            <p:cNvSpPr>
              <a:spLocks noChangeArrowheads="1"/>
            </p:cNvSpPr>
            <p:nvPr/>
          </p:nvSpPr>
          <p:spPr bwMode="auto">
            <a:xfrm>
              <a:off x="3095836" y="4816978"/>
              <a:ext cx="39366" cy="3556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grpSp>
        <p:nvGrpSpPr>
          <p:cNvPr id="140" name="Uzw_Zacz"/>
          <p:cNvGrpSpPr/>
          <p:nvPr/>
        </p:nvGrpSpPr>
        <p:grpSpPr>
          <a:xfrm>
            <a:off x="2159732" y="3409512"/>
            <a:ext cx="108000" cy="1440144"/>
            <a:chOff x="2159732" y="3049472"/>
            <a:chExt cx="108000" cy="1440144"/>
          </a:xfrm>
        </p:grpSpPr>
        <p:sp>
          <p:nvSpPr>
            <p:cNvPr id="413" name="Arc 183"/>
            <p:cNvSpPr>
              <a:spLocks/>
            </p:cNvSpPr>
            <p:nvPr/>
          </p:nvSpPr>
          <p:spPr bwMode="auto">
            <a:xfrm flipH="1">
              <a:off x="2159732" y="4345616"/>
              <a:ext cx="108000" cy="144000"/>
            </a:xfrm>
            <a:custGeom>
              <a:avLst/>
              <a:gdLst>
                <a:gd name="T0" fmla="*/ 0 w 21600"/>
                <a:gd name="T1" fmla="*/ 0 h 43185"/>
                <a:gd name="T2" fmla="*/ 0 w 21600"/>
                <a:gd name="T3" fmla="*/ 0 h 43185"/>
                <a:gd name="T4" fmla="*/ 0 w 21600"/>
                <a:gd name="T5" fmla="*/ 0 h 431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85"/>
                <a:gd name="T11" fmla="*/ 21600 w 21600"/>
                <a:gd name="T12" fmla="*/ 43185 h 4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85" fill="none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</a:path>
                <a:path w="21600" h="43185" stroke="0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  <a:lnTo>
                    <a:pt x="0" y="21586"/>
                  </a:lnTo>
                  <a:lnTo>
                    <a:pt x="765" y="-1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34" name="Arc 183"/>
            <p:cNvSpPr>
              <a:spLocks/>
            </p:cNvSpPr>
            <p:nvPr/>
          </p:nvSpPr>
          <p:spPr bwMode="auto">
            <a:xfrm flipH="1">
              <a:off x="2159732" y="4201600"/>
              <a:ext cx="108000" cy="144000"/>
            </a:xfrm>
            <a:custGeom>
              <a:avLst/>
              <a:gdLst>
                <a:gd name="T0" fmla="*/ 0 w 21600"/>
                <a:gd name="T1" fmla="*/ 0 h 43185"/>
                <a:gd name="T2" fmla="*/ 0 w 21600"/>
                <a:gd name="T3" fmla="*/ 0 h 43185"/>
                <a:gd name="T4" fmla="*/ 0 w 21600"/>
                <a:gd name="T5" fmla="*/ 0 h 431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85"/>
                <a:gd name="T11" fmla="*/ 21600 w 21600"/>
                <a:gd name="T12" fmla="*/ 43185 h 4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85" fill="none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</a:path>
                <a:path w="21600" h="43185" stroke="0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  <a:lnTo>
                    <a:pt x="0" y="21586"/>
                  </a:lnTo>
                  <a:lnTo>
                    <a:pt x="765" y="-1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50" name="Arc 183"/>
            <p:cNvSpPr>
              <a:spLocks/>
            </p:cNvSpPr>
            <p:nvPr/>
          </p:nvSpPr>
          <p:spPr bwMode="auto">
            <a:xfrm flipH="1">
              <a:off x="2159732" y="4057584"/>
              <a:ext cx="108000" cy="144000"/>
            </a:xfrm>
            <a:custGeom>
              <a:avLst/>
              <a:gdLst>
                <a:gd name="T0" fmla="*/ 0 w 21600"/>
                <a:gd name="T1" fmla="*/ 0 h 43185"/>
                <a:gd name="T2" fmla="*/ 0 w 21600"/>
                <a:gd name="T3" fmla="*/ 0 h 43185"/>
                <a:gd name="T4" fmla="*/ 0 w 21600"/>
                <a:gd name="T5" fmla="*/ 0 h 431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85"/>
                <a:gd name="T11" fmla="*/ 21600 w 21600"/>
                <a:gd name="T12" fmla="*/ 43185 h 4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85" fill="none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</a:path>
                <a:path w="21600" h="43185" stroke="0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  <a:lnTo>
                    <a:pt x="0" y="21586"/>
                  </a:lnTo>
                  <a:lnTo>
                    <a:pt x="765" y="-1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57" name="Arc 183"/>
            <p:cNvSpPr>
              <a:spLocks/>
            </p:cNvSpPr>
            <p:nvPr/>
          </p:nvSpPr>
          <p:spPr bwMode="auto">
            <a:xfrm flipH="1">
              <a:off x="2159732" y="3913568"/>
              <a:ext cx="108000" cy="144000"/>
            </a:xfrm>
            <a:custGeom>
              <a:avLst/>
              <a:gdLst>
                <a:gd name="T0" fmla="*/ 0 w 21600"/>
                <a:gd name="T1" fmla="*/ 0 h 43185"/>
                <a:gd name="T2" fmla="*/ 0 w 21600"/>
                <a:gd name="T3" fmla="*/ 0 h 43185"/>
                <a:gd name="T4" fmla="*/ 0 w 21600"/>
                <a:gd name="T5" fmla="*/ 0 h 431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85"/>
                <a:gd name="T11" fmla="*/ 21600 w 21600"/>
                <a:gd name="T12" fmla="*/ 43185 h 4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85" fill="none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</a:path>
                <a:path w="21600" h="43185" stroke="0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  <a:lnTo>
                    <a:pt x="0" y="21586"/>
                  </a:lnTo>
                  <a:lnTo>
                    <a:pt x="765" y="-1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64" name="Arc 183"/>
            <p:cNvSpPr>
              <a:spLocks/>
            </p:cNvSpPr>
            <p:nvPr/>
          </p:nvSpPr>
          <p:spPr bwMode="auto">
            <a:xfrm flipH="1">
              <a:off x="2159732" y="3769552"/>
              <a:ext cx="108000" cy="144000"/>
            </a:xfrm>
            <a:custGeom>
              <a:avLst/>
              <a:gdLst>
                <a:gd name="T0" fmla="*/ 0 w 21600"/>
                <a:gd name="T1" fmla="*/ 0 h 43185"/>
                <a:gd name="T2" fmla="*/ 0 w 21600"/>
                <a:gd name="T3" fmla="*/ 0 h 43185"/>
                <a:gd name="T4" fmla="*/ 0 w 21600"/>
                <a:gd name="T5" fmla="*/ 0 h 431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85"/>
                <a:gd name="T11" fmla="*/ 21600 w 21600"/>
                <a:gd name="T12" fmla="*/ 43185 h 4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85" fill="none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</a:path>
                <a:path w="21600" h="43185" stroke="0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  <a:lnTo>
                    <a:pt x="0" y="21586"/>
                  </a:lnTo>
                  <a:lnTo>
                    <a:pt x="765" y="-1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71" name="Arc 183"/>
            <p:cNvSpPr>
              <a:spLocks/>
            </p:cNvSpPr>
            <p:nvPr/>
          </p:nvSpPr>
          <p:spPr bwMode="auto">
            <a:xfrm flipH="1">
              <a:off x="2159732" y="3625536"/>
              <a:ext cx="108000" cy="144000"/>
            </a:xfrm>
            <a:custGeom>
              <a:avLst/>
              <a:gdLst>
                <a:gd name="T0" fmla="*/ 0 w 21600"/>
                <a:gd name="T1" fmla="*/ 0 h 43185"/>
                <a:gd name="T2" fmla="*/ 0 w 21600"/>
                <a:gd name="T3" fmla="*/ 0 h 43185"/>
                <a:gd name="T4" fmla="*/ 0 w 21600"/>
                <a:gd name="T5" fmla="*/ 0 h 431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85"/>
                <a:gd name="T11" fmla="*/ 21600 w 21600"/>
                <a:gd name="T12" fmla="*/ 43185 h 4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85" fill="none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</a:path>
                <a:path w="21600" h="43185" stroke="0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  <a:lnTo>
                    <a:pt x="0" y="21586"/>
                  </a:lnTo>
                  <a:lnTo>
                    <a:pt x="765" y="-1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78" name="Arc 183"/>
            <p:cNvSpPr>
              <a:spLocks/>
            </p:cNvSpPr>
            <p:nvPr/>
          </p:nvSpPr>
          <p:spPr bwMode="auto">
            <a:xfrm flipH="1">
              <a:off x="2159732" y="3481520"/>
              <a:ext cx="108000" cy="144000"/>
            </a:xfrm>
            <a:custGeom>
              <a:avLst/>
              <a:gdLst>
                <a:gd name="T0" fmla="*/ 0 w 21600"/>
                <a:gd name="T1" fmla="*/ 0 h 43185"/>
                <a:gd name="T2" fmla="*/ 0 w 21600"/>
                <a:gd name="T3" fmla="*/ 0 h 43185"/>
                <a:gd name="T4" fmla="*/ 0 w 21600"/>
                <a:gd name="T5" fmla="*/ 0 h 431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85"/>
                <a:gd name="T11" fmla="*/ 21600 w 21600"/>
                <a:gd name="T12" fmla="*/ 43185 h 4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85" fill="none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</a:path>
                <a:path w="21600" h="43185" stroke="0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  <a:lnTo>
                    <a:pt x="0" y="21586"/>
                  </a:lnTo>
                  <a:lnTo>
                    <a:pt x="765" y="-1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06" name="Arc 183"/>
            <p:cNvSpPr>
              <a:spLocks/>
            </p:cNvSpPr>
            <p:nvPr/>
          </p:nvSpPr>
          <p:spPr bwMode="auto">
            <a:xfrm flipH="1">
              <a:off x="2159732" y="3337504"/>
              <a:ext cx="108000" cy="144000"/>
            </a:xfrm>
            <a:custGeom>
              <a:avLst/>
              <a:gdLst>
                <a:gd name="T0" fmla="*/ 0 w 21600"/>
                <a:gd name="T1" fmla="*/ 0 h 43185"/>
                <a:gd name="T2" fmla="*/ 0 w 21600"/>
                <a:gd name="T3" fmla="*/ 0 h 43185"/>
                <a:gd name="T4" fmla="*/ 0 w 21600"/>
                <a:gd name="T5" fmla="*/ 0 h 431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85"/>
                <a:gd name="T11" fmla="*/ 21600 w 21600"/>
                <a:gd name="T12" fmla="*/ 43185 h 4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85" fill="none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</a:path>
                <a:path w="21600" h="43185" stroke="0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  <a:lnTo>
                    <a:pt x="0" y="21586"/>
                  </a:lnTo>
                  <a:lnTo>
                    <a:pt x="765" y="-1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85" name="Arc 183"/>
            <p:cNvSpPr>
              <a:spLocks/>
            </p:cNvSpPr>
            <p:nvPr/>
          </p:nvSpPr>
          <p:spPr bwMode="auto">
            <a:xfrm flipH="1">
              <a:off x="2159732" y="3193488"/>
              <a:ext cx="108000" cy="144000"/>
            </a:xfrm>
            <a:custGeom>
              <a:avLst/>
              <a:gdLst>
                <a:gd name="T0" fmla="*/ 0 w 21600"/>
                <a:gd name="T1" fmla="*/ 0 h 43185"/>
                <a:gd name="T2" fmla="*/ 0 w 21600"/>
                <a:gd name="T3" fmla="*/ 0 h 43185"/>
                <a:gd name="T4" fmla="*/ 0 w 21600"/>
                <a:gd name="T5" fmla="*/ 0 h 431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85"/>
                <a:gd name="T11" fmla="*/ 21600 w 21600"/>
                <a:gd name="T12" fmla="*/ 43185 h 4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85" fill="none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</a:path>
                <a:path w="21600" h="43185" stroke="0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  <a:lnTo>
                    <a:pt x="0" y="21586"/>
                  </a:lnTo>
                  <a:lnTo>
                    <a:pt x="765" y="-1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92" name="Arc 183"/>
            <p:cNvSpPr>
              <a:spLocks/>
            </p:cNvSpPr>
            <p:nvPr/>
          </p:nvSpPr>
          <p:spPr bwMode="auto">
            <a:xfrm flipH="1">
              <a:off x="2159732" y="3049472"/>
              <a:ext cx="108000" cy="144000"/>
            </a:xfrm>
            <a:custGeom>
              <a:avLst/>
              <a:gdLst>
                <a:gd name="T0" fmla="*/ 0 w 21600"/>
                <a:gd name="T1" fmla="*/ 0 h 43185"/>
                <a:gd name="T2" fmla="*/ 0 w 21600"/>
                <a:gd name="T3" fmla="*/ 0 h 43185"/>
                <a:gd name="T4" fmla="*/ 0 w 21600"/>
                <a:gd name="T5" fmla="*/ 0 h 431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85"/>
                <a:gd name="T11" fmla="*/ 21600 w 21600"/>
                <a:gd name="T12" fmla="*/ 43185 h 4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85" fill="none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</a:path>
                <a:path w="21600" h="43185" stroke="0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  <a:lnTo>
                    <a:pt x="0" y="21586"/>
                  </a:lnTo>
                  <a:lnTo>
                    <a:pt x="765" y="-1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99" name="Uzw_Wtrn"/>
          <p:cNvGrpSpPr/>
          <p:nvPr/>
        </p:nvGrpSpPr>
        <p:grpSpPr>
          <a:xfrm>
            <a:off x="2153382" y="1430028"/>
            <a:ext cx="969832" cy="1979468"/>
            <a:chOff x="2153382" y="1430028"/>
            <a:chExt cx="969832" cy="1979468"/>
          </a:xfrm>
        </p:grpSpPr>
        <p:grpSp>
          <p:nvGrpSpPr>
            <p:cNvPr id="139" name="Uzw_Gł"/>
            <p:cNvGrpSpPr/>
            <p:nvPr/>
          </p:nvGrpSpPr>
          <p:grpSpPr>
            <a:xfrm>
              <a:off x="2153382" y="1448780"/>
              <a:ext cx="114362" cy="1960716"/>
              <a:chOff x="2153382" y="1088740"/>
              <a:chExt cx="114362" cy="1960716"/>
            </a:xfrm>
          </p:grpSpPr>
          <p:sp>
            <p:nvSpPr>
              <p:cNvPr id="499" name="Zwój"/>
              <p:cNvSpPr>
                <a:spLocks/>
              </p:cNvSpPr>
              <p:nvPr/>
            </p:nvSpPr>
            <p:spPr bwMode="auto">
              <a:xfrm flipH="1">
                <a:off x="2159732" y="2905456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07" name="Zwój"/>
              <p:cNvSpPr>
                <a:spLocks/>
              </p:cNvSpPr>
              <p:nvPr/>
            </p:nvSpPr>
            <p:spPr bwMode="auto">
              <a:xfrm flipH="1">
                <a:off x="2159732" y="2744924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08" name="Zwój"/>
              <p:cNvSpPr>
                <a:spLocks/>
              </p:cNvSpPr>
              <p:nvPr/>
            </p:nvSpPr>
            <p:spPr bwMode="auto">
              <a:xfrm flipH="1">
                <a:off x="2159732" y="2600908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09" name="Zwój"/>
              <p:cNvSpPr>
                <a:spLocks/>
              </p:cNvSpPr>
              <p:nvPr/>
            </p:nvSpPr>
            <p:spPr bwMode="auto">
              <a:xfrm flipH="1">
                <a:off x="2159732" y="2456892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10" name="Zwój"/>
              <p:cNvSpPr>
                <a:spLocks/>
              </p:cNvSpPr>
              <p:nvPr/>
            </p:nvSpPr>
            <p:spPr bwMode="auto">
              <a:xfrm flipH="1">
                <a:off x="2159732" y="2293388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11" name="Zwój"/>
              <p:cNvSpPr>
                <a:spLocks/>
              </p:cNvSpPr>
              <p:nvPr/>
            </p:nvSpPr>
            <p:spPr bwMode="auto">
              <a:xfrm flipH="1">
                <a:off x="2159732" y="2132856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12" name="Zwój"/>
              <p:cNvSpPr>
                <a:spLocks/>
              </p:cNvSpPr>
              <p:nvPr/>
            </p:nvSpPr>
            <p:spPr bwMode="auto">
              <a:xfrm flipH="1">
                <a:off x="2159732" y="1988840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13" name="Zwój"/>
              <p:cNvSpPr>
                <a:spLocks/>
              </p:cNvSpPr>
              <p:nvPr/>
            </p:nvSpPr>
            <p:spPr bwMode="auto">
              <a:xfrm flipH="1">
                <a:off x="2159744" y="1844824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14" name="Zwój"/>
              <p:cNvSpPr>
                <a:spLocks/>
              </p:cNvSpPr>
              <p:nvPr/>
            </p:nvSpPr>
            <p:spPr bwMode="auto">
              <a:xfrm flipH="1">
                <a:off x="2153394" y="1700808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15" name="Zwój"/>
              <p:cNvSpPr>
                <a:spLocks/>
              </p:cNvSpPr>
              <p:nvPr/>
            </p:nvSpPr>
            <p:spPr bwMode="auto">
              <a:xfrm flipH="1">
                <a:off x="2153394" y="1537304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16" name="Zwój"/>
              <p:cNvSpPr>
                <a:spLocks/>
              </p:cNvSpPr>
              <p:nvPr/>
            </p:nvSpPr>
            <p:spPr bwMode="auto">
              <a:xfrm flipH="1">
                <a:off x="2153382" y="1376772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17" name="Zwój"/>
              <p:cNvSpPr>
                <a:spLocks/>
              </p:cNvSpPr>
              <p:nvPr/>
            </p:nvSpPr>
            <p:spPr bwMode="auto">
              <a:xfrm flipH="1">
                <a:off x="2159732" y="1232756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18" name="Zwój"/>
              <p:cNvSpPr>
                <a:spLocks/>
              </p:cNvSpPr>
              <p:nvPr/>
            </p:nvSpPr>
            <p:spPr bwMode="auto">
              <a:xfrm flipH="1">
                <a:off x="2159732" y="1088740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41" name="Przew_Faz_G"/>
            <p:cNvGrpSpPr/>
            <p:nvPr/>
          </p:nvGrpSpPr>
          <p:grpSpPr>
            <a:xfrm>
              <a:off x="2259118" y="1430028"/>
              <a:ext cx="864096" cy="35564"/>
              <a:chOff x="2259118" y="1069988"/>
              <a:chExt cx="864096" cy="35564"/>
            </a:xfrm>
          </p:grpSpPr>
          <p:sp>
            <p:nvSpPr>
              <p:cNvPr id="519" name="Oval 196"/>
              <p:cNvSpPr>
                <a:spLocks noChangeArrowheads="1"/>
              </p:cNvSpPr>
              <p:nvPr/>
            </p:nvSpPr>
            <p:spPr bwMode="auto">
              <a:xfrm>
                <a:off x="3083848" y="1069988"/>
                <a:ext cx="39366" cy="35564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cxnSp>
            <p:nvCxnSpPr>
              <p:cNvPr id="520" name="Łącznik prostoliniowy 519"/>
              <p:cNvCxnSpPr/>
              <p:nvPr/>
            </p:nvCxnSpPr>
            <p:spPr bwMode="auto">
              <a:xfrm>
                <a:off x="2259118" y="1086505"/>
                <a:ext cx="828000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98" name="Uzw_Pierw"/>
          <p:cNvGrpSpPr/>
          <p:nvPr/>
        </p:nvGrpSpPr>
        <p:grpSpPr>
          <a:xfrm>
            <a:off x="1400642" y="1503834"/>
            <a:ext cx="477409" cy="1843632"/>
            <a:chOff x="1400642" y="1503834"/>
            <a:chExt cx="477409" cy="1843632"/>
          </a:xfrm>
        </p:grpSpPr>
        <p:grpSp>
          <p:nvGrpSpPr>
            <p:cNvPr id="528" name="Uzw_Pierw"/>
            <p:cNvGrpSpPr/>
            <p:nvPr/>
          </p:nvGrpSpPr>
          <p:grpSpPr>
            <a:xfrm rot="10800000">
              <a:off x="1763689" y="1520788"/>
              <a:ext cx="114362" cy="1816700"/>
              <a:chOff x="2153382" y="1232756"/>
              <a:chExt cx="114362" cy="1816700"/>
            </a:xfrm>
          </p:grpSpPr>
          <p:sp>
            <p:nvSpPr>
              <p:cNvPr id="529" name="Zwój"/>
              <p:cNvSpPr>
                <a:spLocks/>
              </p:cNvSpPr>
              <p:nvPr/>
            </p:nvSpPr>
            <p:spPr bwMode="auto">
              <a:xfrm flipH="1">
                <a:off x="2159732" y="2905456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30" name="Zwój"/>
              <p:cNvSpPr>
                <a:spLocks/>
              </p:cNvSpPr>
              <p:nvPr/>
            </p:nvSpPr>
            <p:spPr bwMode="auto">
              <a:xfrm flipH="1">
                <a:off x="2159732" y="2744924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31" name="Zwój"/>
              <p:cNvSpPr>
                <a:spLocks/>
              </p:cNvSpPr>
              <p:nvPr/>
            </p:nvSpPr>
            <p:spPr bwMode="auto">
              <a:xfrm flipH="1">
                <a:off x="2159732" y="2600908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32" name="Zwój"/>
              <p:cNvSpPr>
                <a:spLocks/>
              </p:cNvSpPr>
              <p:nvPr/>
            </p:nvSpPr>
            <p:spPr bwMode="auto">
              <a:xfrm flipH="1">
                <a:off x="2159732" y="2456892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33" name="Zwój"/>
              <p:cNvSpPr>
                <a:spLocks/>
              </p:cNvSpPr>
              <p:nvPr/>
            </p:nvSpPr>
            <p:spPr bwMode="auto">
              <a:xfrm flipH="1">
                <a:off x="2159732" y="2293388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34" name="Zwój"/>
              <p:cNvSpPr>
                <a:spLocks/>
              </p:cNvSpPr>
              <p:nvPr/>
            </p:nvSpPr>
            <p:spPr bwMode="auto">
              <a:xfrm flipH="1">
                <a:off x="2159732" y="2132856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35" name="Zwój"/>
              <p:cNvSpPr>
                <a:spLocks/>
              </p:cNvSpPr>
              <p:nvPr/>
            </p:nvSpPr>
            <p:spPr bwMode="auto">
              <a:xfrm flipH="1">
                <a:off x="2159732" y="1988840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40" name="Zwój"/>
              <p:cNvSpPr>
                <a:spLocks/>
              </p:cNvSpPr>
              <p:nvPr/>
            </p:nvSpPr>
            <p:spPr bwMode="auto">
              <a:xfrm flipH="1">
                <a:off x="2159744" y="1844824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45" name="Zwój"/>
              <p:cNvSpPr>
                <a:spLocks/>
              </p:cNvSpPr>
              <p:nvPr/>
            </p:nvSpPr>
            <p:spPr bwMode="auto">
              <a:xfrm flipH="1">
                <a:off x="2153394" y="1700808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46" name="Zwój"/>
              <p:cNvSpPr>
                <a:spLocks/>
              </p:cNvSpPr>
              <p:nvPr/>
            </p:nvSpPr>
            <p:spPr bwMode="auto">
              <a:xfrm flipH="1">
                <a:off x="2153394" y="1537304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48" name="Zwój"/>
              <p:cNvSpPr>
                <a:spLocks/>
              </p:cNvSpPr>
              <p:nvPr/>
            </p:nvSpPr>
            <p:spPr bwMode="auto">
              <a:xfrm flipH="1">
                <a:off x="2153382" y="1376772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49" name="Zwój"/>
              <p:cNvSpPr>
                <a:spLocks/>
              </p:cNvSpPr>
              <p:nvPr/>
            </p:nvSpPr>
            <p:spPr bwMode="auto">
              <a:xfrm flipH="1">
                <a:off x="2159732" y="1232756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551" name="Przew_Faz_D"/>
            <p:cNvGrpSpPr/>
            <p:nvPr/>
          </p:nvGrpSpPr>
          <p:grpSpPr>
            <a:xfrm rot="10800000">
              <a:off x="1403692" y="1503834"/>
              <a:ext cx="396000" cy="35564"/>
              <a:chOff x="2259118" y="1069988"/>
              <a:chExt cx="864096" cy="35564"/>
            </a:xfrm>
          </p:grpSpPr>
          <p:sp>
            <p:nvSpPr>
              <p:cNvPr id="553" name="Oval 196"/>
              <p:cNvSpPr>
                <a:spLocks noChangeArrowheads="1"/>
              </p:cNvSpPr>
              <p:nvPr/>
            </p:nvSpPr>
            <p:spPr bwMode="auto">
              <a:xfrm>
                <a:off x="3083848" y="1069988"/>
                <a:ext cx="39366" cy="35564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cxnSp>
            <p:nvCxnSpPr>
              <p:cNvPr id="561" name="Łącznik prostoliniowy 560"/>
              <p:cNvCxnSpPr/>
              <p:nvPr/>
            </p:nvCxnSpPr>
            <p:spPr bwMode="auto">
              <a:xfrm>
                <a:off x="2259118" y="1086505"/>
                <a:ext cx="828000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62" name="Przew_Zer_D"/>
            <p:cNvGrpSpPr/>
            <p:nvPr/>
          </p:nvGrpSpPr>
          <p:grpSpPr>
            <a:xfrm rot="10800000">
              <a:off x="1400642" y="3311902"/>
              <a:ext cx="396000" cy="35564"/>
              <a:chOff x="2259118" y="1069988"/>
              <a:chExt cx="864096" cy="35564"/>
            </a:xfrm>
          </p:grpSpPr>
          <p:sp>
            <p:nvSpPr>
              <p:cNvPr id="563" name="Oval 196"/>
              <p:cNvSpPr>
                <a:spLocks noChangeArrowheads="1"/>
              </p:cNvSpPr>
              <p:nvPr/>
            </p:nvSpPr>
            <p:spPr bwMode="auto">
              <a:xfrm>
                <a:off x="3083848" y="1069988"/>
                <a:ext cx="39366" cy="35564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cxnSp>
            <p:nvCxnSpPr>
              <p:cNvPr id="564" name="Łącznik prostoliniowy 563"/>
              <p:cNvCxnSpPr/>
              <p:nvPr/>
            </p:nvCxnSpPr>
            <p:spPr bwMode="auto">
              <a:xfrm>
                <a:off x="2259118" y="1086505"/>
                <a:ext cx="828000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567" name="U_D"/>
          <p:cNvCxnSpPr/>
          <p:nvPr/>
        </p:nvCxnSpPr>
        <p:spPr bwMode="auto">
          <a:xfrm flipV="1">
            <a:off x="1403648" y="1628976"/>
            <a:ext cx="0" cy="1584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88" name="Txt_+-52"/>
          <p:cNvSpPr txBox="1">
            <a:spLocks noChangeArrowheads="1"/>
          </p:cNvSpPr>
          <p:nvPr/>
        </p:nvSpPr>
        <p:spPr bwMode="auto">
          <a:xfrm>
            <a:off x="6138288" y="4653136"/>
            <a:ext cx="161904" cy="18466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±5</a:t>
            </a:r>
            <a:endParaRPr kumimoji="0" lang="en-US" altLang="pl-PL" sz="1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grpSp>
        <p:nvGrpSpPr>
          <p:cNvPr id="689" name="Zacz_7_112"/>
          <p:cNvGrpSpPr/>
          <p:nvPr/>
        </p:nvGrpSpPr>
        <p:grpSpPr>
          <a:xfrm>
            <a:off x="5940152" y="4113076"/>
            <a:ext cx="128240" cy="729952"/>
            <a:chOff x="4723904" y="3861048"/>
            <a:chExt cx="128240" cy="729952"/>
          </a:xfrm>
        </p:grpSpPr>
        <p:sp>
          <p:nvSpPr>
            <p:cNvPr id="690" name="Txt_Z1"/>
            <p:cNvSpPr txBox="1">
              <a:spLocks noChangeArrowheads="1"/>
            </p:cNvSpPr>
            <p:nvPr/>
          </p:nvSpPr>
          <p:spPr bwMode="auto">
            <a:xfrm>
              <a:off x="4723904" y="3861048"/>
              <a:ext cx="64120" cy="1538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000" b="1" i="1" dirty="0"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altLang="pl-PL" sz="1400" dirty="0">
                <a:latin typeface="Times New Roman" pitchFamily="18" charset="0"/>
              </a:endParaRPr>
            </a:p>
          </p:txBody>
        </p:sp>
        <p:sp>
          <p:nvSpPr>
            <p:cNvPr id="691" name="Txt_Z1"/>
            <p:cNvSpPr txBox="1">
              <a:spLocks noChangeArrowheads="1"/>
            </p:cNvSpPr>
            <p:nvPr/>
          </p:nvSpPr>
          <p:spPr bwMode="auto">
            <a:xfrm>
              <a:off x="4723904" y="4013448"/>
              <a:ext cx="64120" cy="1538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000" b="1" i="1" dirty="0"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altLang="pl-PL" sz="1400" dirty="0">
                <a:latin typeface="Times New Roman" pitchFamily="18" charset="0"/>
              </a:endParaRPr>
            </a:p>
          </p:txBody>
        </p:sp>
        <p:sp>
          <p:nvSpPr>
            <p:cNvPr id="692" name="Txt_Z1"/>
            <p:cNvSpPr txBox="1">
              <a:spLocks noChangeArrowheads="1"/>
            </p:cNvSpPr>
            <p:nvPr/>
          </p:nvSpPr>
          <p:spPr bwMode="auto">
            <a:xfrm>
              <a:off x="4723904" y="4149080"/>
              <a:ext cx="64120" cy="1538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000" b="1" i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altLang="pl-PL" sz="1400" dirty="0">
                <a:latin typeface="Times New Roman" pitchFamily="18" charset="0"/>
              </a:endParaRPr>
            </a:p>
          </p:txBody>
        </p:sp>
        <p:sp>
          <p:nvSpPr>
            <p:cNvPr id="693" name="Txt_Z1"/>
            <p:cNvSpPr txBox="1">
              <a:spLocks noChangeArrowheads="1"/>
            </p:cNvSpPr>
            <p:nvPr/>
          </p:nvSpPr>
          <p:spPr bwMode="auto">
            <a:xfrm>
              <a:off x="4723904" y="4293096"/>
              <a:ext cx="128240" cy="1538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000" b="1" i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en-US" altLang="pl-PL" sz="1400" dirty="0">
                <a:latin typeface="Times New Roman" pitchFamily="18" charset="0"/>
              </a:endParaRPr>
            </a:p>
          </p:txBody>
        </p:sp>
        <p:sp>
          <p:nvSpPr>
            <p:cNvPr id="694" name="Txt_Z1"/>
            <p:cNvSpPr txBox="1">
              <a:spLocks noChangeArrowheads="1"/>
            </p:cNvSpPr>
            <p:nvPr/>
          </p:nvSpPr>
          <p:spPr bwMode="auto">
            <a:xfrm>
              <a:off x="4723904" y="4437112"/>
              <a:ext cx="128240" cy="1538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000" b="1" i="1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altLang="pl-PL" sz="1400" dirty="0">
                <a:latin typeface="Times New Roman" pitchFamily="18" charset="0"/>
              </a:endParaRPr>
            </a:p>
          </p:txBody>
        </p:sp>
      </p:grpSp>
      <p:grpSp>
        <p:nvGrpSpPr>
          <p:cNvPr id="695" name="Uzw_Zacz_1802"/>
          <p:cNvGrpSpPr/>
          <p:nvPr/>
        </p:nvGrpSpPr>
        <p:grpSpPr>
          <a:xfrm rot="10800000">
            <a:off x="5652121" y="4041068"/>
            <a:ext cx="115315" cy="864096"/>
            <a:chOff x="4355976" y="3789040"/>
            <a:chExt cx="115315" cy="864096"/>
          </a:xfrm>
        </p:grpSpPr>
        <p:sp>
          <p:nvSpPr>
            <p:cNvPr id="696" name="Arc 183"/>
            <p:cNvSpPr>
              <a:spLocks/>
            </p:cNvSpPr>
            <p:nvPr/>
          </p:nvSpPr>
          <p:spPr bwMode="auto">
            <a:xfrm flipH="1">
              <a:off x="4355976" y="3789040"/>
              <a:ext cx="108000" cy="144000"/>
            </a:xfrm>
            <a:custGeom>
              <a:avLst/>
              <a:gdLst>
                <a:gd name="T0" fmla="*/ 0 w 21600"/>
                <a:gd name="T1" fmla="*/ 0 h 43185"/>
                <a:gd name="T2" fmla="*/ 0 w 21600"/>
                <a:gd name="T3" fmla="*/ 0 h 43185"/>
                <a:gd name="T4" fmla="*/ 0 w 21600"/>
                <a:gd name="T5" fmla="*/ 0 h 431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85"/>
                <a:gd name="T11" fmla="*/ 21600 w 21600"/>
                <a:gd name="T12" fmla="*/ 43185 h 4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85" fill="none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</a:path>
                <a:path w="21600" h="43185" stroke="0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  <a:lnTo>
                    <a:pt x="0" y="21586"/>
                  </a:lnTo>
                  <a:lnTo>
                    <a:pt x="765" y="-1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97" name="Arc 183"/>
            <p:cNvSpPr>
              <a:spLocks/>
            </p:cNvSpPr>
            <p:nvPr/>
          </p:nvSpPr>
          <p:spPr bwMode="auto">
            <a:xfrm flipH="1">
              <a:off x="4363291" y="4509136"/>
              <a:ext cx="108000" cy="144000"/>
            </a:xfrm>
            <a:custGeom>
              <a:avLst/>
              <a:gdLst>
                <a:gd name="T0" fmla="*/ 0 w 21600"/>
                <a:gd name="T1" fmla="*/ 0 h 43185"/>
                <a:gd name="T2" fmla="*/ 0 w 21600"/>
                <a:gd name="T3" fmla="*/ 0 h 43185"/>
                <a:gd name="T4" fmla="*/ 0 w 21600"/>
                <a:gd name="T5" fmla="*/ 0 h 431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85"/>
                <a:gd name="T11" fmla="*/ 21600 w 21600"/>
                <a:gd name="T12" fmla="*/ 43185 h 4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85" fill="none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</a:path>
                <a:path w="21600" h="43185" stroke="0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  <a:lnTo>
                    <a:pt x="0" y="21586"/>
                  </a:lnTo>
                  <a:lnTo>
                    <a:pt x="765" y="-1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98" name="Arc 183"/>
            <p:cNvSpPr>
              <a:spLocks/>
            </p:cNvSpPr>
            <p:nvPr/>
          </p:nvSpPr>
          <p:spPr bwMode="auto">
            <a:xfrm flipH="1">
              <a:off x="4363291" y="4365120"/>
              <a:ext cx="108000" cy="144000"/>
            </a:xfrm>
            <a:custGeom>
              <a:avLst/>
              <a:gdLst>
                <a:gd name="T0" fmla="*/ 0 w 21600"/>
                <a:gd name="T1" fmla="*/ 0 h 43185"/>
                <a:gd name="T2" fmla="*/ 0 w 21600"/>
                <a:gd name="T3" fmla="*/ 0 h 43185"/>
                <a:gd name="T4" fmla="*/ 0 w 21600"/>
                <a:gd name="T5" fmla="*/ 0 h 431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85"/>
                <a:gd name="T11" fmla="*/ 21600 w 21600"/>
                <a:gd name="T12" fmla="*/ 43185 h 4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85" fill="none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</a:path>
                <a:path w="21600" h="43185" stroke="0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  <a:lnTo>
                    <a:pt x="0" y="21586"/>
                  </a:lnTo>
                  <a:lnTo>
                    <a:pt x="765" y="-1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99" name="Arc 183"/>
            <p:cNvSpPr>
              <a:spLocks/>
            </p:cNvSpPr>
            <p:nvPr/>
          </p:nvSpPr>
          <p:spPr bwMode="auto">
            <a:xfrm flipH="1">
              <a:off x="4363291" y="4221104"/>
              <a:ext cx="108000" cy="144000"/>
            </a:xfrm>
            <a:custGeom>
              <a:avLst/>
              <a:gdLst>
                <a:gd name="T0" fmla="*/ 0 w 21600"/>
                <a:gd name="T1" fmla="*/ 0 h 43185"/>
                <a:gd name="T2" fmla="*/ 0 w 21600"/>
                <a:gd name="T3" fmla="*/ 0 h 43185"/>
                <a:gd name="T4" fmla="*/ 0 w 21600"/>
                <a:gd name="T5" fmla="*/ 0 h 431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85"/>
                <a:gd name="T11" fmla="*/ 21600 w 21600"/>
                <a:gd name="T12" fmla="*/ 43185 h 4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85" fill="none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</a:path>
                <a:path w="21600" h="43185" stroke="0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  <a:lnTo>
                    <a:pt x="0" y="21586"/>
                  </a:lnTo>
                  <a:lnTo>
                    <a:pt x="765" y="-1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00" name="Arc 183"/>
            <p:cNvSpPr>
              <a:spLocks/>
            </p:cNvSpPr>
            <p:nvPr/>
          </p:nvSpPr>
          <p:spPr bwMode="auto">
            <a:xfrm flipH="1">
              <a:off x="4363291" y="4077088"/>
              <a:ext cx="108000" cy="144000"/>
            </a:xfrm>
            <a:custGeom>
              <a:avLst/>
              <a:gdLst>
                <a:gd name="T0" fmla="*/ 0 w 21600"/>
                <a:gd name="T1" fmla="*/ 0 h 43185"/>
                <a:gd name="T2" fmla="*/ 0 w 21600"/>
                <a:gd name="T3" fmla="*/ 0 h 43185"/>
                <a:gd name="T4" fmla="*/ 0 w 21600"/>
                <a:gd name="T5" fmla="*/ 0 h 431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85"/>
                <a:gd name="T11" fmla="*/ 21600 w 21600"/>
                <a:gd name="T12" fmla="*/ 43185 h 4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85" fill="none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</a:path>
                <a:path w="21600" h="43185" stroke="0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  <a:lnTo>
                    <a:pt x="0" y="21586"/>
                  </a:lnTo>
                  <a:lnTo>
                    <a:pt x="765" y="-1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01" name="Arc 183"/>
            <p:cNvSpPr>
              <a:spLocks/>
            </p:cNvSpPr>
            <p:nvPr/>
          </p:nvSpPr>
          <p:spPr bwMode="auto">
            <a:xfrm flipH="1">
              <a:off x="4363291" y="3933072"/>
              <a:ext cx="108000" cy="144000"/>
            </a:xfrm>
            <a:custGeom>
              <a:avLst/>
              <a:gdLst>
                <a:gd name="T0" fmla="*/ 0 w 21600"/>
                <a:gd name="T1" fmla="*/ 0 h 43185"/>
                <a:gd name="T2" fmla="*/ 0 w 21600"/>
                <a:gd name="T3" fmla="*/ 0 h 43185"/>
                <a:gd name="T4" fmla="*/ 0 w 21600"/>
                <a:gd name="T5" fmla="*/ 0 h 431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85"/>
                <a:gd name="T11" fmla="*/ 21600 w 21600"/>
                <a:gd name="T12" fmla="*/ 43185 h 4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85" fill="none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</a:path>
                <a:path w="21600" h="43185" stroke="0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  <a:lnTo>
                    <a:pt x="0" y="21586"/>
                  </a:lnTo>
                  <a:lnTo>
                    <a:pt x="765" y="-1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cxnSp>
        <p:nvCxnSpPr>
          <p:cNvPr id="702" name="Nóż_22"/>
          <p:cNvCxnSpPr/>
          <p:nvPr/>
        </p:nvCxnSpPr>
        <p:spPr bwMode="auto">
          <a:xfrm rot="780000">
            <a:off x="5086947" y="4256994"/>
            <a:ext cx="360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03" name="Zacz_1_52"/>
          <p:cNvGrpSpPr/>
          <p:nvPr/>
        </p:nvGrpSpPr>
        <p:grpSpPr>
          <a:xfrm>
            <a:off x="5948040" y="4113076"/>
            <a:ext cx="64120" cy="729952"/>
            <a:chOff x="4723904" y="3861048"/>
            <a:chExt cx="64120" cy="729952"/>
          </a:xfrm>
        </p:grpSpPr>
        <p:sp>
          <p:nvSpPr>
            <p:cNvPr id="704" name="Txt_Z1"/>
            <p:cNvSpPr txBox="1">
              <a:spLocks noChangeArrowheads="1"/>
            </p:cNvSpPr>
            <p:nvPr/>
          </p:nvSpPr>
          <p:spPr bwMode="auto">
            <a:xfrm>
              <a:off x="4723904" y="3861048"/>
              <a:ext cx="64120" cy="1538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000" b="1" i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altLang="pl-PL" sz="1400" dirty="0">
                <a:latin typeface="Times New Roman" pitchFamily="18" charset="0"/>
              </a:endParaRPr>
            </a:p>
          </p:txBody>
        </p:sp>
        <p:sp>
          <p:nvSpPr>
            <p:cNvPr id="705" name="Txt_Z1"/>
            <p:cNvSpPr txBox="1">
              <a:spLocks noChangeArrowheads="1"/>
            </p:cNvSpPr>
            <p:nvPr/>
          </p:nvSpPr>
          <p:spPr bwMode="auto">
            <a:xfrm>
              <a:off x="4723904" y="4013448"/>
              <a:ext cx="64120" cy="1538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000" b="1" i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altLang="pl-PL" sz="1400" dirty="0">
                <a:latin typeface="Times New Roman" pitchFamily="18" charset="0"/>
              </a:endParaRPr>
            </a:p>
          </p:txBody>
        </p:sp>
        <p:sp>
          <p:nvSpPr>
            <p:cNvPr id="706" name="Txt_Z1"/>
            <p:cNvSpPr txBox="1">
              <a:spLocks noChangeArrowheads="1"/>
            </p:cNvSpPr>
            <p:nvPr/>
          </p:nvSpPr>
          <p:spPr bwMode="auto">
            <a:xfrm>
              <a:off x="4723904" y="4149080"/>
              <a:ext cx="64120" cy="1538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000" b="1" i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altLang="pl-PL" sz="1400" dirty="0">
                <a:latin typeface="Times New Roman" pitchFamily="18" charset="0"/>
              </a:endParaRPr>
            </a:p>
          </p:txBody>
        </p:sp>
        <p:sp>
          <p:nvSpPr>
            <p:cNvPr id="707" name="Txt_Z1"/>
            <p:cNvSpPr txBox="1">
              <a:spLocks noChangeArrowheads="1"/>
            </p:cNvSpPr>
            <p:nvPr/>
          </p:nvSpPr>
          <p:spPr bwMode="auto">
            <a:xfrm>
              <a:off x="4723904" y="4293096"/>
              <a:ext cx="64120" cy="1538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000" b="1" i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altLang="pl-PL" sz="1400" dirty="0">
                <a:latin typeface="Times New Roman" pitchFamily="18" charset="0"/>
              </a:endParaRPr>
            </a:p>
          </p:txBody>
        </p:sp>
        <p:sp>
          <p:nvSpPr>
            <p:cNvPr id="708" name="Txt_Z1"/>
            <p:cNvSpPr txBox="1">
              <a:spLocks noChangeArrowheads="1"/>
            </p:cNvSpPr>
            <p:nvPr/>
          </p:nvSpPr>
          <p:spPr bwMode="auto">
            <a:xfrm>
              <a:off x="4723904" y="4437112"/>
              <a:ext cx="64120" cy="1538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000" b="1" i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1400" dirty="0">
                <a:latin typeface="Times New Roman" pitchFamily="18" charset="0"/>
              </a:endParaRPr>
            </a:p>
          </p:txBody>
        </p:sp>
      </p:grpSp>
      <p:cxnSp>
        <p:nvCxnSpPr>
          <p:cNvPr id="709" name="Nóż_12"/>
          <p:cNvCxnSpPr/>
          <p:nvPr/>
        </p:nvCxnSpPr>
        <p:spPr bwMode="auto">
          <a:xfrm rot="-1560000">
            <a:off x="5065604" y="4131198"/>
            <a:ext cx="396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10" name="Poł_Uzw_Zacz2"/>
          <p:cNvGrpSpPr/>
          <p:nvPr/>
        </p:nvGrpSpPr>
        <p:grpSpPr>
          <a:xfrm>
            <a:off x="5378718" y="3897052"/>
            <a:ext cx="309406" cy="1152128"/>
            <a:chOff x="4154582" y="3645024"/>
            <a:chExt cx="309406" cy="1152128"/>
          </a:xfrm>
        </p:grpSpPr>
        <p:sp>
          <p:nvSpPr>
            <p:cNvPr id="711" name="Oval 196"/>
            <p:cNvSpPr>
              <a:spLocks noChangeArrowheads="1"/>
            </p:cNvSpPr>
            <p:nvPr/>
          </p:nvSpPr>
          <p:spPr bwMode="auto">
            <a:xfrm>
              <a:off x="4154582" y="3782165"/>
              <a:ext cx="39366" cy="3556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cxnSp>
          <p:nvCxnSpPr>
            <p:cNvPr id="712" name="Łącznik prostoliniowy 711"/>
            <p:cNvCxnSpPr/>
            <p:nvPr/>
          </p:nvCxnSpPr>
          <p:spPr bwMode="auto">
            <a:xfrm>
              <a:off x="4175956" y="3645024"/>
              <a:ext cx="2880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3" name="Oval 196"/>
            <p:cNvSpPr>
              <a:spLocks noChangeArrowheads="1"/>
            </p:cNvSpPr>
            <p:nvPr/>
          </p:nvSpPr>
          <p:spPr bwMode="auto">
            <a:xfrm>
              <a:off x="4158535" y="4041508"/>
              <a:ext cx="39366" cy="3556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cxnSp>
          <p:nvCxnSpPr>
            <p:cNvPr id="714" name="Łącznik prostoliniowy 713"/>
            <p:cNvCxnSpPr/>
            <p:nvPr/>
          </p:nvCxnSpPr>
          <p:spPr bwMode="auto">
            <a:xfrm>
              <a:off x="4463988" y="3645040"/>
              <a:ext cx="0" cy="1440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5" name="Łącznik prostoliniowy 714"/>
            <p:cNvCxnSpPr/>
            <p:nvPr/>
          </p:nvCxnSpPr>
          <p:spPr bwMode="auto">
            <a:xfrm>
              <a:off x="4175956" y="3645024"/>
              <a:ext cx="0" cy="1800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6" name="Łącznik prostoliniowy 715"/>
            <p:cNvCxnSpPr/>
            <p:nvPr/>
          </p:nvCxnSpPr>
          <p:spPr bwMode="auto">
            <a:xfrm>
              <a:off x="4175956" y="4077152"/>
              <a:ext cx="0" cy="7200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7" name="Łącznik prostoliniowy 716"/>
            <p:cNvCxnSpPr/>
            <p:nvPr/>
          </p:nvCxnSpPr>
          <p:spPr bwMode="auto">
            <a:xfrm>
              <a:off x="4175956" y="4797152"/>
              <a:ext cx="2880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8" name="Łącznik prostoliniowy 717"/>
            <p:cNvCxnSpPr/>
            <p:nvPr/>
          </p:nvCxnSpPr>
          <p:spPr bwMode="auto">
            <a:xfrm>
              <a:off x="4463988" y="4653152"/>
              <a:ext cx="0" cy="1440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19" name="Odczepy2"/>
          <p:cNvGrpSpPr/>
          <p:nvPr/>
        </p:nvGrpSpPr>
        <p:grpSpPr>
          <a:xfrm>
            <a:off x="5475533" y="4170713"/>
            <a:ext cx="428615" cy="709369"/>
            <a:chOff x="4251397" y="3918685"/>
            <a:chExt cx="428615" cy="709369"/>
          </a:xfrm>
        </p:grpSpPr>
        <p:grpSp>
          <p:nvGrpSpPr>
            <p:cNvPr id="720" name="Odcz_1"/>
            <p:cNvGrpSpPr/>
            <p:nvPr/>
          </p:nvGrpSpPr>
          <p:grpSpPr>
            <a:xfrm>
              <a:off x="4251397" y="4412610"/>
              <a:ext cx="428615" cy="215444"/>
              <a:chOff x="2051720" y="4751276"/>
              <a:chExt cx="428615" cy="215444"/>
            </a:xfrm>
          </p:grpSpPr>
          <p:sp>
            <p:nvSpPr>
              <p:cNvPr id="733" name="Txt_Z1"/>
              <p:cNvSpPr txBox="1">
                <a:spLocks noChangeArrowheads="1"/>
              </p:cNvSpPr>
              <p:nvPr/>
            </p:nvSpPr>
            <p:spPr bwMode="auto">
              <a:xfrm>
                <a:off x="2051720" y="4751276"/>
                <a:ext cx="65" cy="21544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kumimoji="0" lang="en-US" altLang="pl-PL" sz="1400" dirty="0">
                  <a:latin typeface="Times New Roman" pitchFamily="18" charset="0"/>
                </a:endParaRPr>
              </a:p>
            </p:txBody>
          </p:sp>
          <p:sp>
            <p:nvSpPr>
              <p:cNvPr id="734" name="Oval 196"/>
              <p:cNvSpPr>
                <a:spLocks noChangeArrowheads="1"/>
              </p:cNvSpPr>
              <p:nvPr/>
            </p:nvSpPr>
            <p:spPr bwMode="auto">
              <a:xfrm>
                <a:off x="2440969" y="4833415"/>
                <a:ext cx="39366" cy="35564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cxnSp>
            <p:nvCxnSpPr>
              <p:cNvPr id="735" name="Łącznik prostoliniowy 734"/>
              <p:cNvCxnSpPr/>
              <p:nvPr/>
            </p:nvCxnSpPr>
            <p:spPr bwMode="auto">
              <a:xfrm>
                <a:off x="2264668" y="4849932"/>
                <a:ext cx="180000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21" name="Odcz_2"/>
            <p:cNvGrpSpPr/>
            <p:nvPr/>
          </p:nvGrpSpPr>
          <p:grpSpPr>
            <a:xfrm>
              <a:off x="4464345" y="4350733"/>
              <a:ext cx="215667" cy="35564"/>
              <a:chOff x="2264668" y="4689399"/>
              <a:chExt cx="215667" cy="35564"/>
            </a:xfrm>
          </p:grpSpPr>
          <p:sp>
            <p:nvSpPr>
              <p:cNvPr id="731" name="Oval 196"/>
              <p:cNvSpPr>
                <a:spLocks noChangeArrowheads="1"/>
              </p:cNvSpPr>
              <p:nvPr/>
            </p:nvSpPr>
            <p:spPr bwMode="auto">
              <a:xfrm>
                <a:off x="2440969" y="4689399"/>
                <a:ext cx="39366" cy="35564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cxnSp>
            <p:nvCxnSpPr>
              <p:cNvPr id="732" name="Łącznik prostoliniowy 731"/>
              <p:cNvCxnSpPr/>
              <p:nvPr/>
            </p:nvCxnSpPr>
            <p:spPr bwMode="auto">
              <a:xfrm>
                <a:off x="2264668" y="4705916"/>
                <a:ext cx="180000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22" name="Odcz_3"/>
            <p:cNvGrpSpPr/>
            <p:nvPr/>
          </p:nvGrpSpPr>
          <p:grpSpPr>
            <a:xfrm>
              <a:off x="4439889" y="4206458"/>
              <a:ext cx="236333" cy="35564"/>
              <a:chOff x="2243645" y="4545124"/>
              <a:chExt cx="236333" cy="35564"/>
            </a:xfrm>
          </p:grpSpPr>
          <p:sp>
            <p:nvSpPr>
              <p:cNvPr id="729" name="Oval 196"/>
              <p:cNvSpPr>
                <a:spLocks noChangeArrowheads="1"/>
              </p:cNvSpPr>
              <p:nvPr/>
            </p:nvSpPr>
            <p:spPr bwMode="auto">
              <a:xfrm>
                <a:off x="2440612" y="4545124"/>
                <a:ext cx="39366" cy="35564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cxnSp>
            <p:nvCxnSpPr>
              <p:cNvPr id="730" name="Łącznik prostoliniowy 729"/>
              <p:cNvCxnSpPr/>
              <p:nvPr/>
            </p:nvCxnSpPr>
            <p:spPr bwMode="auto">
              <a:xfrm>
                <a:off x="2243645" y="4561641"/>
                <a:ext cx="216000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23" name="Odcz_4"/>
            <p:cNvGrpSpPr/>
            <p:nvPr/>
          </p:nvGrpSpPr>
          <p:grpSpPr>
            <a:xfrm>
              <a:off x="4443322" y="4062442"/>
              <a:ext cx="236333" cy="35564"/>
              <a:chOff x="2243645" y="4401108"/>
              <a:chExt cx="236333" cy="35564"/>
            </a:xfrm>
          </p:grpSpPr>
          <p:sp>
            <p:nvSpPr>
              <p:cNvPr id="727" name="Oval 196"/>
              <p:cNvSpPr>
                <a:spLocks noChangeArrowheads="1"/>
              </p:cNvSpPr>
              <p:nvPr/>
            </p:nvSpPr>
            <p:spPr bwMode="auto">
              <a:xfrm>
                <a:off x="2440612" y="4401108"/>
                <a:ext cx="39366" cy="35564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cxnSp>
            <p:nvCxnSpPr>
              <p:cNvPr id="728" name="Łącznik prostoliniowy 727"/>
              <p:cNvCxnSpPr/>
              <p:nvPr/>
            </p:nvCxnSpPr>
            <p:spPr bwMode="auto">
              <a:xfrm>
                <a:off x="2243645" y="4417625"/>
                <a:ext cx="216000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24" name="Odcz_5"/>
            <p:cNvGrpSpPr/>
            <p:nvPr/>
          </p:nvGrpSpPr>
          <p:grpSpPr>
            <a:xfrm>
              <a:off x="4464345" y="3918685"/>
              <a:ext cx="215667" cy="35564"/>
              <a:chOff x="2264668" y="4257351"/>
              <a:chExt cx="215667" cy="35564"/>
            </a:xfrm>
          </p:grpSpPr>
          <p:sp>
            <p:nvSpPr>
              <p:cNvPr id="725" name="Oval 196"/>
              <p:cNvSpPr>
                <a:spLocks noChangeArrowheads="1"/>
              </p:cNvSpPr>
              <p:nvPr/>
            </p:nvSpPr>
            <p:spPr bwMode="auto">
              <a:xfrm>
                <a:off x="2440969" y="4257351"/>
                <a:ext cx="39366" cy="35564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cxnSp>
            <p:nvCxnSpPr>
              <p:cNvPr id="726" name="Łącznik prostoliniowy 725"/>
              <p:cNvCxnSpPr/>
              <p:nvPr/>
            </p:nvCxnSpPr>
            <p:spPr bwMode="auto">
              <a:xfrm>
                <a:off x="2264668" y="4273868"/>
                <a:ext cx="180000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736" name="Uzw_Zacz2"/>
          <p:cNvGrpSpPr/>
          <p:nvPr/>
        </p:nvGrpSpPr>
        <p:grpSpPr>
          <a:xfrm>
            <a:off x="5580112" y="4041068"/>
            <a:ext cx="115315" cy="864096"/>
            <a:chOff x="4355976" y="3789040"/>
            <a:chExt cx="115315" cy="864096"/>
          </a:xfrm>
        </p:grpSpPr>
        <p:sp>
          <p:nvSpPr>
            <p:cNvPr id="737" name="Arc 183"/>
            <p:cNvSpPr>
              <a:spLocks/>
            </p:cNvSpPr>
            <p:nvPr/>
          </p:nvSpPr>
          <p:spPr bwMode="auto">
            <a:xfrm flipH="1">
              <a:off x="4355976" y="3789040"/>
              <a:ext cx="108000" cy="144000"/>
            </a:xfrm>
            <a:custGeom>
              <a:avLst/>
              <a:gdLst>
                <a:gd name="T0" fmla="*/ 0 w 21600"/>
                <a:gd name="T1" fmla="*/ 0 h 43185"/>
                <a:gd name="T2" fmla="*/ 0 w 21600"/>
                <a:gd name="T3" fmla="*/ 0 h 43185"/>
                <a:gd name="T4" fmla="*/ 0 w 21600"/>
                <a:gd name="T5" fmla="*/ 0 h 431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85"/>
                <a:gd name="T11" fmla="*/ 21600 w 21600"/>
                <a:gd name="T12" fmla="*/ 43185 h 4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85" fill="none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</a:path>
                <a:path w="21600" h="43185" stroke="0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  <a:lnTo>
                    <a:pt x="0" y="21586"/>
                  </a:lnTo>
                  <a:lnTo>
                    <a:pt x="765" y="-1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38" name="Arc 183"/>
            <p:cNvSpPr>
              <a:spLocks/>
            </p:cNvSpPr>
            <p:nvPr/>
          </p:nvSpPr>
          <p:spPr bwMode="auto">
            <a:xfrm flipH="1">
              <a:off x="4363291" y="4509136"/>
              <a:ext cx="108000" cy="144000"/>
            </a:xfrm>
            <a:custGeom>
              <a:avLst/>
              <a:gdLst>
                <a:gd name="T0" fmla="*/ 0 w 21600"/>
                <a:gd name="T1" fmla="*/ 0 h 43185"/>
                <a:gd name="T2" fmla="*/ 0 w 21600"/>
                <a:gd name="T3" fmla="*/ 0 h 43185"/>
                <a:gd name="T4" fmla="*/ 0 w 21600"/>
                <a:gd name="T5" fmla="*/ 0 h 431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85"/>
                <a:gd name="T11" fmla="*/ 21600 w 21600"/>
                <a:gd name="T12" fmla="*/ 43185 h 4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85" fill="none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</a:path>
                <a:path w="21600" h="43185" stroke="0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  <a:lnTo>
                    <a:pt x="0" y="21586"/>
                  </a:lnTo>
                  <a:lnTo>
                    <a:pt x="765" y="-1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39" name="Arc 183"/>
            <p:cNvSpPr>
              <a:spLocks/>
            </p:cNvSpPr>
            <p:nvPr/>
          </p:nvSpPr>
          <p:spPr bwMode="auto">
            <a:xfrm flipH="1">
              <a:off x="4363291" y="4365120"/>
              <a:ext cx="108000" cy="144000"/>
            </a:xfrm>
            <a:custGeom>
              <a:avLst/>
              <a:gdLst>
                <a:gd name="T0" fmla="*/ 0 w 21600"/>
                <a:gd name="T1" fmla="*/ 0 h 43185"/>
                <a:gd name="T2" fmla="*/ 0 w 21600"/>
                <a:gd name="T3" fmla="*/ 0 h 43185"/>
                <a:gd name="T4" fmla="*/ 0 w 21600"/>
                <a:gd name="T5" fmla="*/ 0 h 431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85"/>
                <a:gd name="T11" fmla="*/ 21600 w 21600"/>
                <a:gd name="T12" fmla="*/ 43185 h 4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85" fill="none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</a:path>
                <a:path w="21600" h="43185" stroke="0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  <a:lnTo>
                    <a:pt x="0" y="21586"/>
                  </a:lnTo>
                  <a:lnTo>
                    <a:pt x="765" y="-1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40" name="Arc 183"/>
            <p:cNvSpPr>
              <a:spLocks/>
            </p:cNvSpPr>
            <p:nvPr/>
          </p:nvSpPr>
          <p:spPr bwMode="auto">
            <a:xfrm flipH="1">
              <a:off x="4363291" y="4221104"/>
              <a:ext cx="108000" cy="144000"/>
            </a:xfrm>
            <a:custGeom>
              <a:avLst/>
              <a:gdLst>
                <a:gd name="T0" fmla="*/ 0 w 21600"/>
                <a:gd name="T1" fmla="*/ 0 h 43185"/>
                <a:gd name="T2" fmla="*/ 0 w 21600"/>
                <a:gd name="T3" fmla="*/ 0 h 43185"/>
                <a:gd name="T4" fmla="*/ 0 w 21600"/>
                <a:gd name="T5" fmla="*/ 0 h 431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85"/>
                <a:gd name="T11" fmla="*/ 21600 w 21600"/>
                <a:gd name="T12" fmla="*/ 43185 h 4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85" fill="none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</a:path>
                <a:path w="21600" h="43185" stroke="0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  <a:lnTo>
                    <a:pt x="0" y="21586"/>
                  </a:lnTo>
                  <a:lnTo>
                    <a:pt x="765" y="-1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41" name="Arc 183"/>
            <p:cNvSpPr>
              <a:spLocks/>
            </p:cNvSpPr>
            <p:nvPr/>
          </p:nvSpPr>
          <p:spPr bwMode="auto">
            <a:xfrm flipH="1">
              <a:off x="4363291" y="4077088"/>
              <a:ext cx="108000" cy="144000"/>
            </a:xfrm>
            <a:custGeom>
              <a:avLst/>
              <a:gdLst>
                <a:gd name="T0" fmla="*/ 0 w 21600"/>
                <a:gd name="T1" fmla="*/ 0 h 43185"/>
                <a:gd name="T2" fmla="*/ 0 w 21600"/>
                <a:gd name="T3" fmla="*/ 0 h 43185"/>
                <a:gd name="T4" fmla="*/ 0 w 21600"/>
                <a:gd name="T5" fmla="*/ 0 h 431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85"/>
                <a:gd name="T11" fmla="*/ 21600 w 21600"/>
                <a:gd name="T12" fmla="*/ 43185 h 4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85" fill="none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</a:path>
                <a:path w="21600" h="43185" stroke="0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  <a:lnTo>
                    <a:pt x="0" y="21586"/>
                  </a:lnTo>
                  <a:lnTo>
                    <a:pt x="765" y="-1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42" name="Arc 183"/>
            <p:cNvSpPr>
              <a:spLocks/>
            </p:cNvSpPr>
            <p:nvPr/>
          </p:nvSpPr>
          <p:spPr bwMode="auto">
            <a:xfrm flipH="1">
              <a:off x="4363291" y="3933072"/>
              <a:ext cx="108000" cy="144000"/>
            </a:xfrm>
            <a:custGeom>
              <a:avLst/>
              <a:gdLst>
                <a:gd name="T0" fmla="*/ 0 w 21600"/>
                <a:gd name="T1" fmla="*/ 0 h 43185"/>
                <a:gd name="T2" fmla="*/ 0 w 21600"/>
                <a:gd name="T3" fmla="*/ 0 h 43185"/>
                <a:gd name="T4" fmla="*/ 0 w 21600"/>
                <a:gd name="T5" fmla="*/ 0 h 431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85"/>
                <a:gd name="T11" fmla="*/ 21600 w 21600"/>
                <a:gd name="T12" fmla="*/ 43185 h 4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85" fill="none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</a:path>
                <a:path w="21600" h="43185" stroke="0" extrusionOk="0">
                  <a:moveTo>
                    <a:pt x="765" y="-1"/>
                  </a:moveTo>
                  <a:cubicBezTo>
                    <a:pt x="12389" y="411"/>
                    <a:pt x="21600" y="9954"/>
                    <a:pt x="21600" y="21586"/>
                  </a:cubicBezTo>
                  <a:cubicBezTo>
                    <a:pt x="21600" y="33449"/>
                    <a:pt x="12032" y="43092"/>
                    <a:pt x="169" y="43185"/>
                  </a:cubicBezTo>
                  <a:lnTo>
                    <a:pt x="0" y="21586"/>
                  </a:lnTo>
                  <a:lnTo>
                    <a:pt x="765" y="-1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cxnSp>
        <p:nvCxnSpPr>
          <p:cNvPr id="743" name="U_G2"/>
          <p:cNvCxnSpPr/>
          <p:nvPr/>
        </p:nvCxnSpPr>
        <p:spPr bwMode="auto">
          <a:xfrm flipV="1">
            <a:off x="6588224" y="1701112"/>
            <a:ext cx="0" cy="2628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44" name="U_D2"/>
          <p:cNvCxnSpPr/>
          <p:nvPr/>
        </p:nvCxnSpPr>
        <p:spPr bwMode="auto">
          <a:xfrm flipV="1">
            <a:off x="4824028" y="1772980"/>
            <a:ext cx="0" cy="1476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745" name="Przew_Zer2"/>
          <p:cNvGrpSpPr/>
          <p:nvPr/>
        </p:nvGrpSpPr>
        <p:grpSpPr>
          <a:xfrm>
            <a:off x="5900786" y="4005064"/>
            <a:ext cx="687438" cy="451434"/>
            <a:chOff x="2447764" y="4401108"/>
            <a:chExt cx="687438" cy="451434"/>
          </a:xfrm>
        </p:grpSpPr>
        <p:cxnSp>
          <p:nvCxnSpPr>
            <p:cNvPr id="746" name="Łącznik prostoliniowy 745"/>
            <p:cNvCxnSpPr/>
            <p:nvPr/>
          </p:nvCxnSpPr>
          <p:spPr bwMode="auto">
            <a:xfrm>
              <a:off x="2771800" y="4401108"/>
              <a:ext cx="0" cy="43204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7" name="Łącznik prosty ze strzałką 746"/>
            <p:cNvCxnSpPr/>
            <p:nvPr/>
          </p:nvCxnSpPr>
          <p:spPr bwMode="auto">
            <a:xfrm flipH="1">
              <a:off x="2447764" y="4412984"/>
              <a:ext cx="324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748" name="Łącznik prostoliniowy 747"/>
            <p:cNvCxnSpPr/>
            <p:nvPr/>
          </p:nvCxnSpPr>
          <p:spPr bwMode="auto">
            <a:xfrm flipH="1">
              <a:off x="2771800" y="4833156"/>
              <a:ext cx="3240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9" name="Oval 196"/>
            <p:cNvSpPr>
              <a:spLocks noChangeArrowheads="1"/>
            </p:cNvSpPr>
            <p:nvPr/>
          </p:nvSpPr>
          <p:spPr bwMode="auto">
            <a:xfrm>
              <a:off x="3095836" y="4816978"/>
              <a:ext cx="39366" cy="3556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750" name="Txt_Zacz_02"/>
          <p:cNvSpPr txBox="1">
            <a:spLocks noChangeArrowheads="1"/>
          </p:cNvSpPr>
          <p:nvPr/>
        </p:nvSpPr>
        <p:spPr bwMode="auto">
          <a:xfrm>
            <a:off x="5876032" y="3815172"/>
            <a:ext cx="64120" cy="1538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pl-PL" altLang="pl-PL" sz="1000" b="1" i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altLang="pl-PL" sz="1400" dirty="0">
              <a:latin typeface="Times New Roman" pitchFamily="18" charset="0"/>
            </a:endParaRPr>
          </a:p>
        </p:txBody>
      </p:sp>
      <p:grpSp>
        <p:nvGrpSpPr>
          <p:cNvPr id="751" name="Poł_Uzw_Wtrn2"/>
          <p:cNvGrpSpPr/>
          <p:nvPr/>
        </p:nvGrpSpPr>
        <p:grpSpPr>
          <a:xfrm>
            <a:off x="5068904" y="3551639"/>
            <a:ext cx="831811" cy="669449"/>
            <a:chOff x="3844768" y="3299611"/>
            <a:chExt cx="831811" cy="669449"/>
          </a:xfrm>
        </p:grpSpPr>
        <p:sp>
          <p:nvSpPr>
            <p:cNvPr id="752" name="Oval 196"/>
            <p:cNvSpPr>
              <a:spLocks noChangeArrowheads="1"/>
            </p:cNvSpPr>
            <p:nvPr/>
          </p:nvSpPr>
          <p:spPr bwMode="auto">
            <a:xfrm>
              <a:off x="3844768" y="3933056"/>
              <a:ext cx="39366" cy="3556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cxnSp>
          <p:nvCxnSpPr>
            <p:cNvPr id="753" name="Łącznik prostoliniowy 752"/>
            <p:cNvCxnSpPr/>
            <p:nvPr/>
          </p:nvCxnSpPr>
          <p:spPr bwMode="auto">
            <a:xfrm>
              <a:off x="4572008" y="3769294"/>
              <a:ext cx="720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4" name="Oval 196"/>
            <p:cNvSpPr>
              <a:spLocks noChangeArrowheads="1"/>
            </p:cNvSpPr>
            <p:nvPr/>
          </p:nvSpPr>
          <p:spPr bwMode="auto">
            <a:xfrm>
              <a:off x="4637213" y="3753036"/>
              <a:ext cx="39366" cy="3556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cxnSp>
          <p:nvCxnSpPr>
            <p:cNvPr id="755" name="Łącznik prostoliniowy 754"/>
            <p:cNvCxnSpPr/>
            <p:nvPr/>
          </p:nvCxnSpPr>
          <p:spPr bwMode="auto">
            <a:xfrm>
              <a:off x="4572000" y="3311121"/>
              <a:ext cx="0" cy="4680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6" name="Łącznik prostoliniowy 755"/>
            <p:cNvCxnSpPr/>
            <p:nvPr/>
          </p:nvCxnSpPr>
          <p:spPr bwMode="auto">
            <a:xfrm>
              <a:off x="3851920" y="3320988"/>
              <a:ext cx="7200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7" name="Łącznik prostoliniowy 756"/>
            <p:cNvCxnSpPr/>
            <p:nvPr/>
          </p:nvCxnSpPr>
          <p:spPr bwMode="auto">
            <a:xfrm>
              <a:off x="3851920" y="3320988"/>
              <a:ext cx="0" cy="648072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8" name="Oval 196"/>
            <p:cNvSpPr>
              <a:spLocks noChangeAspect="1" noChangeArrowheads="1"/>
            </p:cNvSpPr>
            <p:nvPr/>
          </p:nvSpPr>
          <p:spPr bwMode="auto">
            <a:xfrm>
              <a:off x="4399293" y="3299611"/>
              <a:ext cx="35431" cy="32008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grpSp>
        <p:nvGrpSpPr>
          <p:cNvPr id="759" name="Uzw_Wtrn2"/>
          <p:cNvGrpSpPr/>
          <p:nvPr/>
        </p:nvGrpSpPr>
        <p:grpSpPr>
          <a:xfrm>
            <a:off x="5582388" y="1601422"/>
            <a:ext cx="969832" cy="1970842"/>
            <a:chOff x="2153382" y="1438654"/>
            <a:chExt cx="969832" cy="1970842"/>
          </a:xfrm>
        </p:grpSpPr>
        <p:grpSp>
          <p:nvGrpSpPr>
            <p:cNvPr id="760" name="Uzw_Gł"/>
            <p:cNvGrpSpPr/>
            <p:nvPr/>
          </p:nvGrpSpPr>
          <p:grpSpPr>
            <a:xfrm>
              <a:off x="2153382" y="1448780"/>
              <a:ext cx="114362" cy="1960716"/>
              <a:chOff x="2153382" y="1088740"/>
              <a:chExt cx="114362" cy="1960716"/>
            </a:xfrm>
          </p:grpSpPr>
          <p:sp>
            <p:nvSpPr>
              <p:cNvPr id="764" name="Zwój"/>
              <p:cNvSpPr>
                <a:spLocks/>
              </p:cNvSpPr>
              <p:nvPr/>
            </p:nvSpPr>
            <p:spPr bwMode="auto">
              <a:xfrm flipH="1">
                <a:off x="2159732" y="2905456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65" name="Zwój"/>
              <p:cNvSpPr>
                <a:spLocks/>
              </p:cNvSpPr>
              <p:nvPr/>
            </p:nvSpPr>
            <p:spPr bwMode="auto">
              <a:xfrm flipH="1">
                <a:off x="2159732" y="2744924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66" name="Zwój"/>
              <p:cNvSpPr>
                <a:spLocks/>
              </p:cNvSpPr>
              <p:nvPr/>
            </p:nvSpPr>
            <p:spPr bwMode="auto">
              <a:xfrm flipH="1">
                <a:off x="2159732" y="2600908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67" name="Zwój"/>
              <p:cNvSpPr>
                <a:spLocks/>
              </p:cNvSpPr>
              <p:nvPr/>
            </p:nvSpPr>
            <p:spPr bwMode="auto">
              <a:xfrm flipH="1">
                <a:off x="2159732" y="2456892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68" name="Zwój"/>
              <p:cNvSpPr>
                <a:spLocks/>
              </p:cNvSpPr>
              <p:nvPr/>
            </p:nvSpPr>
            <p:spPr bwMode="auto">
              <a:xfrm flipH="1">
                <a:off x="2159732" y="2293388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69" name="Zwój"/>
              <p:cNvSpPr>
                <a:spLocks/>
              </p:cNvSpPr>
              <p:nvPr/>
            </p:nvSpPr>
            <p:spPr bwMode="auto">
              <a:xfrm flipH="1">
                <a:off x="2159732" y="2132856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70" name="Zwój"/>
              <p:cNvSpPr>
                <a:spLocks/>
              </p:cNvSpPr>
              <p:nvPr/>
            </p:nvSpPr>
            <p:spPr bwMode="auto">
              <a:xfrm flipH="1">
                <a:off x="2159732" y="1988840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71" name="Zwój"/>
              <p:cNvSpPr>
                <a:spLocks/>
              </p:cNvSpPr>
              <p:nvPr/>
            </p:nvSpPr>
            <p:spPr bwMode="auto">
              <a:xfrm flipH="1">
                <a:off x="2159744" y="1844824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72" name="Zwój"/>
              <p:cNvSpPr>
                <a:spLocks/>
              </p:cNvSpPr>
              <p:nvPr/>
            </p:nvSpPr>
            <p:spPr bwMode="auto">
              <a:xfrm flipH="1">
                <a:off x="2153394" y="1700808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73" name="Zwój"/>
              <p:cNvSpPr>
                <a:spLocks/>
              </p:cNvSpPr>
              <p:nvPr/>
            </p:nvSpPr>
            <p:spPr bwMode="auto">
              <a:xfrm flipH="1">
                <a:off x="2153394" y="1537304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74" name="Zwój"/>
              <p:cNvSpPr>
                <a:spLocks/>
              </p:cNvSpPr>
              <p:nvPr/>
            </p:nvSpPr>
            <p:spPr bwMode="auto">
              <a:xfrm flipH="1">
                <a:off x="2153382" y="1376772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75" name="Zwój"/>
              <p:cNvSpPr>
                <a:spLocks/>
              </p:cNvSpPr>
              <p:nvPr/>
            </p:nvSpPr>
            <p:spPr bwMode="auto">
              <a:xfrm flipH="1">
                <a:off x="2159732" y="1232756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76" name="Zwój"/>
              <p:cNvSpPr>
                <a:spLocks/>
              </p:cNvSpPr>
              <p:nvPr/>
            </p:nvSpPr>
            <p:spPr bwMode="auto">
              <a:xfrm flipH="1">
                <a:off x="2159732" y="1088740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761" name="Przew_Faz_G"/>
            <p:cNvGrpSpPr/>
            <p:nvPr/>
          </p:nvGrpSpPr>
          <p:grpSpPr>
            <a:xfrm>
              <a:off x="2259118" y="1438654"/>
              <a:ext cx="864096" cy="35564"/>
              <a:chOff x="2259118" y="1078614"/>
              <a:chExt cx="864096" cy="35564"/>
            </a:xfrm>
          </p:grpSpPr>
          <p:sp>
            <p:nvSpPr>
              <p:cNvPr id="762" name="Oval 196"/>
              <p:cNvSpPr>
                <a:spLocks noChangeArrowheads="1"/>
              </p:cNvSpPr>
              <p:nvPr/>
            </p:nvSpPr>
            <p:spPr bwMode="auto">
              <a:xfrm>
                <a:off x="3083848" y="1078614"/>
                <a:ext cx="39366" cy="35564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cxnSp>
            <p:nvCxnSpPr>
              <p:cNvPr id="763" name="Łącznik prostoliniowy 762"/>
              <p:cNvCxnSpPr/>
              <p:nvPr/>
            </p:nvCxnSpPr>
            <p:spPr bwMode="auto">
              <a:xfrm>
                <a:off x="2259118" y="1088740"/>
                <a:ext cx="828000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777" name="Uzw_Pierw2"/>
          <p:cNvGrpSpPr/>
          <p:nvPr/>
        </p:nvGrpSpPr>
        <p:grpSpPr>
          <a:xfrm>
            <a:off x="4829648" y="1666602"/>
            <a:ext cx="477409" cy="1704448"/>
            <a:chOff x="1400642" y="1503834"/>
            <a:chExt cx="477409" cy="1704448"/>
          </a:xfrm>
        </p:grpSpPr>
        <p:grpSp>
          <p:nvGrpSpPr>
            <p:cNvPr id="778" name="Uzw_Pierw"/>
            <p:cNvGrpSpPr/>
            <p:nvPr/>
          </p:nvGrpSpPr>
          <p:grpSpPr>
            <a:xfrm rot="10800000">
              <a:off x="1763689" y="1520788"/>
              <a:ext cx="114362" cy="1672684"/>
              <a:chOff x="2153382" y="1376772"/>
              <a:chExt cx="114362" cy="1672684"/>
            </a:xfrm>
          </p:grpSpPr>
          <p:sp>
            <p:nvSpPr>
              <p:cNvPr id="785" name="Zwój"/>
              <p:cNvSpPr>
                <a:spLocks/>
              </p:cNvSpPr>
              <p:nvPr/>
            </p:nvSpPr>
            <p:spPr bwMode="auto">
              <a:xfrm flipH="1">
                <a:off x="2159732" y="2905456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86" name="Zwój"/>
              <p:cNvSpPr>
                <a:spLocks/>
              </p:cNvSpPr>
              <p:nvPr/>
            </p:nvSpPr>
            <p:spPr bwMode="auto">
              <a:xfrm flipH="1">
                <a:off x="2159732" y="2744924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87" name="Zwój"/>
              <p:cNvSpPr>
                <a:spLocks/>
              </p:cNvSpPr>
              <p:nvPr/>
            </p:nvSpPr>
            <p:spPr bwMode="auto">
              <a:xfrm flipH="1">
                <a:off x="2159732" y="2600908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88" name="Zwój"/>
              <p:cNvSpPr>
                <a:spLocks/>
              </p:cNvSpPr>
              <p:nvPr/>
            </p:nvSpPr>
            <p:spPr bwMode="auto">
              <a:xfrm flipH="1">
                <a:off x="2159732" y="2456892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89" name="Zwój"/>
              <p:cNvSpPr>
                <a:spLocks/>
              </p:cNvSpPr>
              <p:nvPr/>
            </p:nvSpPr>
            <p:spPr bwMode="auto">
              <a:xfrm flipH="1">
                <a:off x="2159732" y="2293388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90" name="Zwój"/>
              <p:cNvSpPr>
                <a:spLocks/>
              </p:cNvSpPr>
              <p:nvPr/>
            </p:nvSpPr>
            <p:spPr bwMode="auto">
              <a:xfrm flipH="1">
                <a:off x="2159732" y="2132856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91" name="Zwój"/>
              <p:cNvSpPr>
                <a:spLocks/>
              </p:cNvSpPr>
              <p:nvPr/>
            </p:nvSpPr>
            <p:spPr bwMode="auto">
              <a:xfrm flipH="1">
                <a:off x="2159732" y="1988840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92" name="Zwój"/>
              <p:cNvSpPr>
                <a:spLocks/>
              </p:cNvSpPr>
              <p:nvPr/>
            </p:nvSpPr>
            <p:spPr bwMode="auto">
              <a:xfrm flipH="1">
                <a:off x="2159744" y="1844824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93" name="Zwój"/>
              <p:cNvSpPr>
                <a:spLocks/>
              </p:cNvSpPr>
              <p:nvPr/>
            </p:nvSpPr>
            <p:spPr bwMode="auto">
              <a:xfrm flipH="1">
                <a:off x="2153394" y="1700808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94" name="Zwój"/>
              <p:cNvSpPr>
                <a:spLocks/>
              </p:cNvSpPr>
              <p:nvPr/>
            </p:nvSpPr>
            <p:spPr bwMode="auto">
              <a:xfrm flipH="1">
                <a:off x="2153394" y="1537304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95" name="Zwój"/>
              <p:cNvSpPr>
                <a:spLocks/>
              </p:cNvSpPr>
              <p:nvPr/>
            </p:nvSpPr>
            <p:spPr bwMode="auto">
              <a:xfrm flipH="1">
                <a:off x="2153382" y="1376772"/>
                <a:ext cx="108000" cy="144000"/>
              </a:xfrm>
              <a:custGeom>
                <a:avLst/>
                <a:gdLst>
                  <a:gd name="T0" fmla="*/ 0 w 21600"/>
                  <a:gd name="T1" fmla="*/ 0 h 43185"/>
                  <a:gd name="T2" fmla="*/ 0 w 21600"/>
                  <a:gd name="T3" fmla="*/ 0 h 43185"/>
                  <a:gd name="T4" fmla="*/ 0 w 21600"/>
                  <a:gd name="T5" fmla="*/ 0 h 431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5"/>
                  <a:gd name="T11" fmla="*/ 21600 w 21600"/>
                  <a:gd name="T12" fmla="*/ 43185 h 43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5" fill="none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</a:path>
                  <a:path w="21600" h="43185" stroke="0" extrusionOk="0">
                    <a:moveTo>
                      <a:pt x="765" y="-1"/>
                    </a:moveTo>
                    <a:cubicBezTo>
                      <a:pt x="12389" y="411"/>
                      <a:pt x="21600" y="9954"/>
                      <a:pt x="21600" y="21586"/>
                    </a:cubicBezTo>
                    <a:cubicBezTo>
                      <a:pt x="21600" y="33449"/>
                      <a:pt x="12032" y="43092"/>
                      <a:pt x="169" y="43185"/>
                    </a:cubicBezTo>
                    <a:lnTo>
                      <a:pt x="0" y="21586"/>
                    </a:lnTo>
                    <a:lnTo>
                      <a:pt x="765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779" name="Przew_Faz_D"/>
            <p:cNvGrpSpPr/>
            <p:nvPr/>
          </p:nvGrpSpPr>
          <p:grpSpPr>
            <a:xfrm rot="10800000">
              <a:off x="1403692" y="1503834"/>
              <a:ext cx="396000" cy="35564"/>
              <a:chOff x="2259118" y="1069988"/>
              <a:chExt cx="864096" cy="35564"/>
            </a:xfrm>
          </p:grpSpPr>
          <p:sp>
            <p:nvSpPr>
              <p:cNvPr id="783" name="Oval 196"/>
              <p:cNvSpPr>
                <a:spLocks noChangeArrowheads="1"/>
              </p:cNvSpPr>
              <p:nvPr/>
            </p:nvSpPr>
            <p:spPr bwMode="auto">
              <a:xfrm>
                <a:off x="3083848" y="1069988"/>
                <a:ext cx="39366" cy="35564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cxnSp>
            <p:nvCxnSpPr>
              <p:cNvPr id="784" name="Łącznik prostoliniowy 783"/>
              <p:cNvCxnSpPr/>
              <p:nvPr/>
            </p:nvCxnSpPr>
            <p:spPr bwMode="auto">
              <a:xfrm>
                <a:off x="2259118" y="1086505"/>
                <a:ext cx="828000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80" name="Przew_Zer_D"/>
            <p:cNvGrpSpPr/>
            <p:nvPr/>
          </p:nvGrpSpPr>
          <p:grpSpPr>
            <a:xfrm rot="10800000">
              <a:off x="1400642" y="3172718"/>
              <a:ext cx="396000" cy="35564"/>
              <a:chOff x="2259118" y="1209172"/>
              <a:chExt cx="864096" cy="35564"/>
            </a:xfrm>
          </p:grpSpPr>
          <p:sp>
            <p:nvSpPr>
              <p:cNvPr id="781" name="Oval 196"/>
              <p:cNvSpPr>
                <a:spLocks noChangeArrowheads="1"/>
              </p:cNvSpPr>
              <p:nvPr/>
            </p:nvSpPr>
            <p:spPr bwMode="auto">
              <a:xfrm>
                <a:off x="3083847" y="1209172"/>
                <a:ext cx="39367" cy="35564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cxnSp>
            <p:nvCxnSpPr>
              <p:cNvPr id="782" name="Łącznik prostoliniowy 781"/>
              <p:cNvCxnSpPr/>
              <p:nvPr/>
            </p:nvCxnSpPr>
            <p:spPr bwMode="auto">
              <a:xfrm>
                <a:off x="2259118" y="1225689"/>
                <a:ext cx="828000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2405542" y="476706"/>
            <a:ext cx="43329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Rozwiązania konstrukcyjne uzwojeń regulacyjnych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89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" grpId="0" animBg="1"/>
      <p:bldP spid="7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045"/>
            <a:ext cx="8260281" cy="398372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2" y="1224001"/>
            <a:ext cx="8254755" cy="397819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045"/>
            <a:ext cx="8260281" cy="398372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045"/>
            <a:ext cx="8260281" cy="398372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2" y="1224045"/>
            <a:ext cx="8260281" cy="398372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000"/>
            <a:ext cx="8254755" cy="397819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2" y="1224045"/>
            <a:ext cx="8260281" cy="398372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045"/>
            <a:ext cx="8260281" cy="3983721"/>
          </a:xfrm>
          <a:prstGeom prst="rect">
            <a:avLst/>
          </a:prstGeom>
        </p:spPr>
      </p:pic>
      <p:pic>
        <p:nvPicPr>
          <p:cNvPr id="11" name="Obraz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045"/>
            <a:ext cx="8260281" cy="3983721"/>
          </a:xfrm>
          <a:prstGeom prst="rect">
            <a:avLst/>
          </a:prstGeom>
        </p:spPr>
      </p:pic>
      <p:pic>
        <p:nvPicPr>
          <p:cNvPr id="12" name="Obraz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2" y="1224045"/>
            <a:ext cx="8260281" cy="3983721"/>
          </a:xfrm>
          <a:prstGeom prst="rect">
            <a:avLst/>
          </a:prstGeom>
        </p:spPr>
      </p:pic>
      <p:pic>
        <p:nvPicPr>
          <p:cNvPr id="13" name="Obraz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045"/>
            <a:ext cx="8260281" cy="3983721"/>
          </a:xfrm>
          <a:prstGeom prst="rect">
            <a:avLst/>
          </a:prstGeom>
        </p:spPr>
      </p:pic>
      <p:pic>
        <p:nvPicPr>
          <p:cNvPr id="14" name="Obraz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045"/>
            <a:ext cx="8260281" cy="3983721"/>
          </a:xfrm>
          <a:prstGeom prst="rect">
            <a:avLst/>
          </a:prstGeom>
        </p:spPr>
      </p:pic>
      <p:pic>
        <p:nvPicPr>
          <p:cNvPr id="15" name="Obraz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045"/>
            <a:ext cx="8260281" cy="3983721"/>
          </a:xfrm>
          <a:prstGeom prst="rect">
            <a:avLst/>
          </a:prstGeom>
        </p:spPr>
      </p:pic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3263950" y="476706"/>
            <a:ext cx="26161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Symulacja regulacji wzdłużnej 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86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2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3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4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6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7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8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9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1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11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12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Nap_220kV_-10"/>
          <p:cNvGrpSpPr/>
          <p:nvPr/>
        </p:nvGrpSpPr>
        <p:grpSpPr>
          <a:xfrm rot="-600000">
            <a:off x="6104951" y="1412776"/>
            <a:ext cx="1216661" cy="810072"/>
            <a:chOff x="799513" y="1574836"/>
            <a:chExt cx="1216661" cy="810072"/>
          </a:xfrm>
        </p:grpSpPr>
        <p:cxnSp>
          <p:nvCxnSpPr>
            <p:cNvPr id="420" name="Łącznik prostoliniowy 419"/>
            <p:cNvCxnSpPr/>
            <p:nvPr/>
          </p:nvCxnSpPr>
          <p:spPr bwMode="auto">
            <a:xfrm rot="7200000" flipV="1">
              <a:off x="1692174" y="2060908"/>
              <a:ext cx="0" cy="648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421" name="Łącznik prostoliniowy 420"/>
            <p:cNvCxnSpPr/>
            <p:nvPr/>
          </p:nvCxnSpPr>
          <p:spPr bwMode="auto">
            <a:xfrm rot="14400000" flipV="1">
              <a:off x="1123513" y="2060836"/>
              <a:ext cx="0" cy="648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422" name="Łącznik prostoliniowy 421"/>
            <p:cNvCxnSpPr/>
            <p:nvPr/>
          </p:nvCxnSpPr>
          <p:spPr bwMode="auto">
            <a:xfrm flipV="1">
              <a:off x="1403648" y="1574836"/>
              <a:ext cx="0" cy="648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</p:grpSp>
      <p:grpSp>
        <p:nvGrpSpPr>
          <p:cNvPr id="237" name="Nap_220kV_+10"/>
          <p:cNvGrpSpPr/>
          <p:nvPr/>
        </p:nvGrpSpPr>
        <p:grpSpPr>
          <a:xfrm rot="600000">
            <a:off x="6187875" y="1412776"/>
            <a:ext cx="1216661" cy="810072"/>
            <a:chOff x="799513" y="1574836"/>
            <a:chExt cx="1216661" cy="810072"/>
          </a:xfrm>
        </p:grpSpPr>
        <p:cxnSp>
          <p:nvCxnSpPr>
            <p:cNvPr id="238" name="Łącznik prostoliniowy 237"/>
            <p:cNvCxnSpPr/>
            <p:nvPr/>
          </p:nvCxnSpPr>
          <p:spPr bwMode="auto">
            <a:xfrm rot="7200000" flipV="1">
              <a:off x="1692174" y="2060908"/>
              <a:ext cx="0" cy="648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239" name="Łącznik prostoliniowy 238"/>
            <p:cNvCxnSpPr/>
            <p:nvPr/>
          </p:nvCxnSpPr>
          <p:spPr bwMode="auto">
            <a:xfrm rot="14400000" flipV="1">
              <a:off x="1123513" y="2060836"/>
              <a:ext cx="0" cy="648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240" name="Łącznik prostoliniowy 239"/>
            <p:cNvCxnSpPr/>
            <p:nvPr/>
          </p:nvCxnSpPr>
          <p:spPr bwMode="auto">
            <a:xfrm flipV="1">
              <a:off x="1403648" y="1574836"/>
              <a:ext cx="0" cy="648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</p:grpSp>
      <p:grpSp>
        <p:nvGrpSpPr>
          <p:cNvPr id="403" name="Nap_220kV_0"/>
          <p:cNvGrpSpPr/>
          <p:nvPr/>
        </p:nvGrpSpPr>
        <p:grpSpPr>
          <a:xfrm>
            <a:off x="6159346" y="1412776"/>
            <a:ext cx="1216661" cy="810072"/>
            <a:chOff x="799513" y="1574836"/>
            <a:chExt cx="1216661" cy="810072"/>
          </a:xfrm>
        </p:grpSpPr>
        <p:cxnSp>
          <p:nvCxnSpPr>
            <p:cNvPr id="404" name="Łącznik prostoliniowy 403"/>
            <p:cNvCxnSpPr/>
            <p:nvPr/>
          </p:nvCxnSpPr>
          <p:spPr bwMode="auto">
            <a:xfrm rot="7200000" flipV="1">
              <a:off x="1692174" y="2060908"/>
              <a:ext cx="0" cy="648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405" name="Łącznik prostoliniowy 404"/>
            <p:cNvCxnSpPr/>
            <p:nvPr/>
          </p:nvCxnSpPr>
          <p:spPr bwMode="auto">
            <a:xfrm rot="14400000" flipV="1">
              <a:off x="1123513" y="2060836"/>
              <a:ext cx="0" cy="648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406" name="Łącznik prostoliniowy 405"/>
            <p:cNvCxnSpPr/>
            <p:nvPr/>
          </p:nvCxnSpPr>
          <p:spPr bwMode="auto">
            <a:xfrm flipV="1">
              <a:off x="1403648" y="1574836"/>
              <a:ext cx="0" cy="648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</p:grpSp>
      <p:grpSp>
        <p:nvGrpSpPr>
          <p:cNvPr id="127" name="dU_dod"/>
          <p:cNvGrpSpPr/>
          <p:nvPr/>
        </p:nvGrpSpPr>
        <p:grpSpPr>
          <a:xfrm>
            <a:off x="4819723" y="1556792"/>
            <a:ext cx="468052" cy="468052"/>
            <a:chOff x="4319972" y="1736812"/>
            <a:chExt cx="468052" cy="468052"/>
          </a:xfrm>
        </p:grpSpPr>
        <p:cxnSp>
          <p:nvCxnSpPr>
            <p:cNvPr id="249" name="Łącznik prostoliniowy 248"/>
            <p:cNvCxnSpPr/>
            <p:nvPr/>
          </p:nvCxnSpPr>
          <p:spPr bwMode="auto">
            <a:xfrm>
              <a:off x="4319972" y="2204864"/>
              <a:ext cx="4680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250" name="Łącznik prostoliniowy 249"/>
            <p:cNvCxnSpPr/>
            <p:nvPr/>
          </p:nvCxnSpPr>
          <p:spPr bwMode="auto">
            <a:xfrm>
              <a:off x="4319972" y="1988840"/>
              <a:ext cx="4680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251" name="Łącznik prostoliniowy 250"/>
            <p:cNvCxnSpPr/>
            <p:nvPr/>
          </p:nvCxnSpPr>
          <p:spPr bwMode="auto">
            <a:xfrm>
              <a:off x="4320024" y="1736812"/>
              <a:ext cx="4680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</p:grpSp>
      <p:sp>
        <p:nvSpPr>
          <p:cNvPr id="255" name="Txt_dU_dod"/>
          <p:cNvSpPr txBox="1">
            <a:spLocks noChangeArrowheads="1"/>
          </p:cNvSpPr>
          <p:nvPr/>
        </p:nvSpPr>
        <p:spPr bwMode="auto">
          <a:xfrm>
            <a:off x="4994933" y="1304764"/>
            <a:ext cx="206788" cy="18466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ΔU</a:t>
            </a:r>
            <a:endParaRPr kumimoji="0" lang="en-US" altLang="pl-PL" sz="20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cxnSp>
        <p:nvCxnSpPr>
          <p:cNvPr id="379" name="Nap_220_1"/>
          <p:cNvCxnSpPr/>
          <p:nvPr/>
        </p:nvCxnSpPr>
        <p:spPr bwMode="auto">
          <a:xfrm flipV="1">
            <a:off x="3991631" y="2060968"/>
            <a:ext cx="0" cy="6840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grpSp>
        <p:nvGrpSpPr>
          <p:cNvPr id="34837" name="Nap_400kV"/>
          <p:cNvGrpSpPr/>
          <p:nvPr/>
        </p:nvGrpSpPr>
        <p:grpSpPr>
          <a:xfrm>
            <a:off x="1147315" y="944844"/>
            <a:ext cx="2015308" cy="1350000"/>
            <a:chOff x="395994" y="1124864"/>
            <a:chExt cx="2015308" cy="1350000"/>
          </a:xfrm>
        </p:grpSpPr>
        <p:cxnSp>
          <p:nvCxnSpPr>
            <p:cNvPr id="233" name="Łącznik prostoliniowy 232"/>
            <p:cNvCxnSpPr/>
            <p:nvPr/>
          </p:nvCxnSpPr>
          <p:spPr bwMode="auto">
            <a:xfrm rot="7200000" flipV="1">
              <a:off x="1871302" y="1934864"/>
              <a:ext cx="0" cy="1080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234" name="Łącznik prostoliniowy 233"/>
            <p:cNvCxnSpPr/>
            <p:nvPr/>
          </p:nvCxnSpPr>
          <p:spPr bwMode="auto">
            <a:xfrm rot="-7200000" flipV="1">
              <a:off x="935994" y="1934864"/>
              <a:ext cx="0" cy="1080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235" name="Łącznik prostoliniowy 234"/>
            <p:cNvCxnSpPr/>
            <p:nvPr/>
          </p:nvCxnSpPr>
          <p:spPr bwMode="auto">
            <a:xfrm flipV="1">
              <a:off x="1403648" y="1124864"/>
              <a:ext cx="0" cy="1080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</p:grpSp>
      <p:sp>
        <p:nvSpPr>
          <p:cNvPr id="242" name="TxtUD_220"/>
          <p:cNvSpPr txBox="1">
            <a:spLocks noChangeArrowheads="1"/>
          </p:cNvSpPr>
          <p:nvPr/>
        </p:nvSpPr>
        <p:spPr bwMode="auto">
          <a:xfrm>
            <a:off x="5611811" y="1187460"/>
            <a:ext cx="448842" cy="369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UD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220 kV</a:t>
            </a:r>
            <a:endParaRPr kumimoji="0" lang="en-US" altLang="pl-PL" sz="20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41" name="Txt_UG_400"/>
          <p:cNvSpPr txBox="1">
            <a:spLocks noChangeArrowheads="1"/>
          </p:cNvSpPr>
          <p:nvPr/>
        </p:nvSpPr>
        <p:spPr bwMode="auto">
          <a:xfrm>
            <a:off x="2443459" y="836712"/>
            <a:ext cx="448841" cy="369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 kV</a:t>
            </a:r>
            <a:endParaRPr kumimoji="0" lang="en-US" altLang="pl-PL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85" name="Opis_TD"/>
          <p:cNvSpPr>
            <a:spLocks noChangeArrowheads="1"/>
          </p:cNvSpPr>
          <p:nvPr/>
        </p:nvSpPr>
        <p:spPr bwMode="auto">
          <a:xfrm>
            <a:off x="1054041" y="5640182"/>
            <a:ext cx="189314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6350" indent="-635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200" b="1" i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pl-PL" sz="1200" b="1" i="1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200" b="1" i="1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transformator </a:t>
            </a:r>
            <a:r>
              <a:rPr lang="pl-PL" sz="1200" b="1" i="1" dirty="0" err="1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dodawczy</a:t>
            </a:r>
            <a:endParaRPr lang="pl-PL" sz="1200" b="1" i="1" dirty="0">
              <a:solidFill>
                <a:srgbClr val="0000F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3" name="Txt_TD"/>
          <p:cNvSpPr txBox="1">
            <a:spLocks noChangeArrowheads="1"/>
          </p:cNvSpPr>
          <p:nvPr/>
        </p:nvSpPr>
        <p:spPr bwMode="auto">
          <a:xfrm>
            <a:off x="4479147" y="2164214"/>
            <a:ext cx="205184" cy="18466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latin typeface="Times New Roman" pitchFamily="18" charset="0"/>
                <a:cs typeface="Times New Roman" pitchFamily="18" charset="0"/>
              </a:rPr>
              <a:t>TD</a:t>
            </a:r>
            <a:endParaRPr kumimoji="0" lang="en-US" altLang="pl-PL" sz="2000" dirty="0">
              <a:latin typeface="Times New Roman" pitchFamily="18" charset="0"/>
            </a:endParaRPr>
          </a:p>
        </p:txBody>
      </p:sp>
      <p:cxnSp>
        <p:nvCxnSpPr>
          <p:cNvPr id="4" name="Zaczepy"/>
          <p:cNvCxnSpPr/>
          <p:nvPr/>
        </p:nvCxnSpPr>
        <p:spPr bwMode="auto">
          <a:xfrm>
            <a:off x="3991631" y="4293096"/>
            <a:ext cx="0" cy="57606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70C0"/>
            </a:solidFill>
            <a:prstDash val="sysDot"/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34836" name="Zacz_Reg"/>
          <p:cNvGrpSpPr/>
          <p:nvPr/>
        </p:nvGrpSpPr>
        <p:grpSpPr>
          <a:xfrm>
            <a:off x="3271551" y="2421148"/>
            <a:ext cx="2600672" cy="2304000"/>
            <a:chOff x="2771800" y="2601168"/>
            <a:chExt cx="2600672" cy="2304000"/>
          </a:xfrm>
        </p:grpSpPr>
        <p:cxnSp>
          <p:nvCxnSpPr>
            <p:cNvPr id="218" name="Łącznik prostoliniowy 217"/>
            <p:cNvCxnSpPr/>
            <p:nvPr/>
          </p:nvCxnSpPr>
          <p:spPr bwMode="auto">
            <a:xfrm>
              <a:off x="3347864" y="4617132"/>
              <a:ext cx="17280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triangle" w="lg" len="med"/>
              <a:tailEnd type="none" w="med" len="med"/>
            </a:ln>
            <a:effectLst/>
          </p:spPr>
        </p:cxnSp>
        <p:cxnSp>
          <p:nvCxnSpPr>
            <p:cNvPr id="219" name="Łącznik prostoliniowy 218"/>
            <p:cNvCxnSpPr/>
            <p:nvPr/>
          </p:nvCxnSpPr>
          <p:spPr bwMode="auto">
            <a:xfrm>
              <a:off x="3059856" y="4769532"/>
              <a:ext cx="21600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triangle" w="lg" len="med"/>
              <a:tailEnd type="none" w="med" len="med"/>
            </a:ln>
            <a:effectLst/>
          </p:spPr>
        </p:cxnSp>
        <p:cxnSp>
          <p:nvCxnSpPr>
            <p:cNvPr id="220" name="Łącznik prostoliniowy 219"/>
            <p:cNvCxnSpPr/>
            <p:nvPr/>
          </p:nvCxnSpPr>
          <p:spPr bwMode="auto">
            <a:xfrm>
              <a:off x="2771800" y="4905164"/>
              <a:ext cx="25920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triangle" w="lg" len="med"/>
              <a:tailEnd type="none" w="med" len="med"/>
            </a:ln>
            <a:effectLst/>
          </p:spPr>
        </p:cxnSp>
        <p:cxnSp>
          <p:nvCxnSpPr>
            <p:cNvPr id="221" name="Łącznik prostoliniowy 220"/>
            <p:cNvCxnSpPr/>
            <p:nvPr/>
          </p:nvCxnSpPr>
          <p:spPr bwMode="auto">
            <a:xfrm>
              <a:off x="5076056" y="3033036"/>
              <a:ext cx="0" cy="15840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2" name="Łącznik prostoliniowy 221"/>
            <p:cNvCxnSpPr/>
            <p:nvPr/>
          </p:nvCxnSpPr>
          <p:spPr bwMode="auto">
            <a:xfrm>
              <a:off x="5220072" y="2816932"/>
              <a:ext cx="0" cy="19440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3" name="Łącznik prostoliniowy 222"/>
            <p:cNvCxnSpPr/>
            <p:nvPr/>
          </p:nvCxnSpPr>
          <p:spPr bwMode="auto">
            <a:xfrm>
              <a:off x="5372472" y="2601168"/>
              <a:ext cx="0" cy="23040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6" name="TD_uz_D"/>
          <p:cNvGrpSpPr/>
          <p:nvPr/>
        </p:nvGrpSpPr>
        <p:grpSpPr>
          <a:xfrm>
            <a:off x="4567695" y="2312888"/>
            <a:ext cx="1296088" cy="540048"/>
            <a:chOff x="4067944" y="2312888"/>
            <a:chExt cx="1296088" cy="540048"/>
          </a:xfrm>
        </p:grpSpPr>
        <p:grpSp>
          <p:nvGrpSpPr>
            <p:cNvPr id="34833" name="Uzw_TDd_A"/>
            <p:cNvGrpSpPr/>
            <p:nvPr/>
          </p:nvGrpSpPr>
          <p:grpSpPr>
            <a:xfrm>
              <a:off x="4067944" y="2312888"/>
              <a:ext cx="1296088" cy="108000"/>
              <a:chOff x="4067944" y="2492908"/>
              <a:chExt cx="1296088" cy="108000"/>
            </a:xfrm>
          </p:grpSpPr>
          <p:grpSp>
            <p:nvGrpSpPr>
              <p:cNvPr id="170" name="Uzw"/>
              <p:cNvGrpSpPr/>
              <p:nvPr/>
            </p:nvGrpSpPr>
            <p:grpSpPr>
              <a:xfrm rot="5400000">
                <a:off x="4517992" y="2258884"/>
                <a:ext cx="108000" cy="576048"/>
                <a:chOff x="4363291" y="4077088"/>
                <a:chExt cx="108000" cy="576048"/>
              </a:xfrm>
            </p:grpSpPr>
            <p:sp>
              <p:nvSpPr>
                <p:cNvPr id="171" name="Arc 183"/>
                <p:cNvSpPr>
                  <a:spLocks/>
                </p:cNvSpPr>
                <p:nvPr/>
              </p:nvSpPr>
              <p:spPr bwMode="auto">
                <a:xfrm flipH="1">
                  <a:off x="4363291" y="4509136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2" name="Arc 183"/>
                <p:cNvSpPr>
                  <a:spLocks/>
                </p:cNvSpPr>
                <p:nvPr/>
              </p:nvSpPr>
              <p:spPr bwMode="auto">
                <a:xfrm flipH="1">
                  <a:off x="4363291" y="4365120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3" name="Arc 183"/>
                <p:cNvSpPr>
                  <a:spLocks/>
                </p:cNvSpPr>
                <p:nvPr/>
              </p:nvSpPr>
              <p:spPr bwMode="auto">
                <a:xfrm flipH="1">
                  <a:off x="4363291" y="4221104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4" name="Arc 183"/>
                <p:cNvSpPr>
                  <a:spLocks/>
                </p:cNvSpPr>
                <p:nvPr/>
              </p:nvSpPr>
              <p:spPr bwMode="auto">
                <a:xfrm flipH="1">
                  <a:off x="4363291" y="4077088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200" name="Łącznik prostoliniowy 199"/>
              <p:cNvCxnSpPr/>
              <p:nvPr/>
            </p:nvCxnSpPr>
            <p:spPr bwMode="auto">
              <a:xfrm>
                <a:off x="4067944" y="2600908"/>
                <a:ext cx="216000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Łącznik prostoliniowy 200"/>
              <p:cNvCxnSpPr/>
              <p:nvPr/>
            </p:nvCxnSpPr>
            <p:spPr bwMode="auto">
              <a:xfrm>
                <a:off x="4860032" y="2600908"/>
                <a:ext cx="504000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4834" name="Uzw_TDd_B"/>
            <p:cNvGrpSpPr/>
            <p:nvPr/>
          </p:nvGrpSpPr>
          <p:grpSpPr>
            <a:xfrm>
              <a:off x="4067944" y="2528912"/>
              <a:ext cx="1152088" cy="108000"/>
              <a:chOff x="4067944" y="2708932"/>
              <a:chExt cx="1152088" cy="108000"/>
            </a:xfrm>
          </p:grpSpPr>
          <p:grpSp>
            <p:nvGrpSpPr>
              <p:cNvPr id="202" name="Uzw"/>
              <p:cNvGrpSpPr/>
              <p:nvPr/>
            </p:nvGrpSpPr>
            <p:grpSpPr>
              <a:xfrm rot="5400000">
                <a:off x="4517992" y="2474908"/>
                <a:ext cx="108000" cy="576048"/>
                <a:chOff x="4363291" y="4077088"/>
                <a:chExt cx="108000" cy="576048"/>
              </a:xfrm>
            </p:grpSpPr>
            <p:sp>
              <p:nvSpPr>
                <p:cNvPr id="203" name="Arc 183"/>
                <p:cNvSpPr>
                  <a:spLocks/>
                </p:cNvSpPr>
                <p:nvPr/>
              </p:nvSpPr>
              <p:spPr bwMode="auto">
                <a:xfrm flipH="1">
                  <a:off x="4363291" y="4509136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04" name="Arc 183"/>
                <p:cNvSpPr>
                  <a:spLocks/>
                </p:cNvSpPr>
                <p:nvPr/>
              </p:nvSpPr>
              <p:spPr bwMode="auto">
                <a:xfrm flipH="1">
                  <a:off x="4363291" y="4365120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05" name="Arc 183"/>
                <p:cNvSpPr>
                  <a:spLocks/>
                </p:cNvSpPr>
                <p:nvPr/>
              </p:nvSpPr>
              <p:spPr bwMode="auto">
                <a:xfrm flipH="1">
                  <a:off x="4363291" y="4221104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06" name="Arc 183"/>
                <p:cNvSpPr>
                  <a:spLocks/>
                </p:cNvSpPr>
                <p:nvPr/>
              </p:nvSpPr>
              <p:spPr bwMode="auto">
                <a:xfrm flipH="1">
                  <a:off x="4363291" y="4077088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207" name="Łącznik prostoliniowy 206"/>
              <p:cNvCxnSpPr/>
              <p:nvPr/>
            </p:nvCxnSpPr>
            <p:spPr bwMode="auto">
              <a:xfrm>
                <a:off x="4067944" y="2816932"/>
                <a:ext cx="216000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8" name="Łącznik prostoliniowy 207"/>
              <p:cNvCxnSpPr/>
              <p:nvPr/>
            </p:nvCxnSpPr>
            <p:spPr bwMode="auto">
              <a:xfrm>
                <a:off x="4860032" y="2816932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4835" name="Uzw_TDd_C"/>
            <p:cNvGrpSpPr/>
            <p:nvPr/>
          </p:nvGrpSpPr>
          <p:grpSpPr>
            <a:xfrm>
              <a:off x="4067944" y="2744936"/>
              <a:ext cx="1008088" cy="108000"/>
              <a:chOff x="4067944" y="2924956"/>
              <a:chExt cx="1008088" cy="108000"/>
            </a:xfrm>
          </p:grpSpPr>
          <p:grpSp>
            <p:nvGrpSpPr>
              <p:cNvPr id="209" name="Uzw"/>
              <p:cNvGrpSpPr/>
              <p:nvPr/>
            </p:nvGrpSpPr>
            <p:grpSpPr>
              <a:xfrm rot="5400000">
                <a:off x="4517992" y="2690932"/>
                <a:ext cx="108000" cy="576048"/>
                <a:chOff x="4363291" y="4077088"/>
                <a:chExt cx="108000" cy="576048"/>
              </a:xfrm>
            </p:grpSpPr>
            <p:sp>
              <p:nvSpPr>
                <p:cNvPr id="210" name="Arc 183"/>
                <p:cNvSpPr>
                  <a:spLocks/>
                </p:cNvSpPr>
                <p:nvPr/>
              </p:nvSpPr>
              <p:spPr bwMode="auto">
                <a:xfrm flipH="1">
                  <a:off x="4363291" y="4509136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11" name="Arc 183"/>
                <p:cNvSpPr>
                  <a:spLocks/>
                </p:cNvSpPr>
                <p:nvPr/>
              </p:nvSpPr>
              <p:spPr bwMode="auto">
                <a:xfrm flipH="1">
                  <a:off x="4363291" y="4365120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12" name="Arc 183"/>
                <p:cNvSpPr>
                  <a:spLocks/>
                </p:cNvSpPr>
                <p:nvPr/>
              </p:nvSpPr>
              <p:spPr bwMode="auto">
                <a:xfrm flipH="1">
                  <a:off x="4363291" y="4221104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13" name="Arc 183"/>
                <p:cNvSpPr>
                  <a:spLocks/>
                </p:cNvSpPr>
                <p:nvPr/>
              </p:nvSpPr>
              <p:spPr bwMode="auto">
                <a:xfrm flipH="1">
                  <a:off x="4363291" y="4077088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214" name="Łącznik prostoliniowy 213"/>
              <p:cNvCxnSpPr/>
              <p:nvPr/>
            </p:nvCxnSpPr>
            <p:spPr bwMode="auto">
              <a:xfrm>
                <a:off x="4067944" y="3032956"/>
                <a:ext cx="216000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5" name="Łącznik prostoliniowy 214"/>
              <p:cNvCxnSpPr/>
              <p:nvPr/>
            </p:nvCxnSpPr>
            <p:spPr bwMode="auto">
              <a:xfrm>
                <a:off x="4860032" y="3032956"/>
                <a:ext cx="216000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16" name="Zer_TD"/>
            <p:cNvCxnSpPr/>
            <p:nvPr/>
          </p:nvCxnSpPr>
          <p:spPr bwMode="auto">
            <a:xfrm>
              <a:off x="4067944" y="2420888"/>
              <a:ext cx="0" cy="43204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2" name="TD_uz_G"/>
          <p:cNvGrpSpPr/>
          <p:nvPr/>
        </p:nvGrpSpPr>
        <p:grpSpPr>
          <a:xfrm>
            <a:off x="3163539" y="1607899"/>
            <a:ext cx="3177348" cy="560961"/>
            <a:chOff x="2663788" y="1607899"/>
            <a:chExt cx="3177348" cy="560961"/>
          </a:xfrm>
        </p:grpSpPr>
        <p:grpSp>
          <p:nvGrpSpPr>
            <p:cNvPr id="34829" name="Uzw_TDG_A"/>
            <p:cNvGrpSpPr/>
            <p:nvPr/>
          </p:nvGrpSpPr>
          <p:grpSpPr>
            <a:xfrm>
              <a:off x="2663788" y="1607899"/>
              <a:ext cx="3177348" cy="128933"/>
              <a:chOff x="2663788" y="1787919"/>
              <a:chExt cx="3177348" cy="128933"/>
            </a:xfrm>
          </p:grpSpPr>
          <p:cxnSp>
            <p:nvCxnSpPr>
              <p:cNvPr id="77" name="Łącznik prostoliniowy 76"/>
              <p:cNvCxnSpPr/>
              <p:nvPr/>
            </p:nvCxnSpPr>
            <p:spPr bwMode="auto">
              <a:xfrm>
                <a:off x="2663788" y="1916832"/>
                <a:ext cx="1260000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3" name="Uzw"/>
              <p:cNvGrpSpPr/>
              <p:nvPr/>
            </p:nvGrpSpPr>
            <p:grpSpPr>
              <a:xfrm rot="-5400000">
                <a:off x="4482004" y="1556793"/>
                <a:ext cx="108000" cy="576048"/>
                <a:chOff x="4363291" y="4077088"/>
                <a:chExt cx="108000" cy="576048"/>
              </a:xfrm>
            </p:grpSpPr>
            <p:sp>
              <p:nvSpPr>
                <p:cNvPr id="15" name="Arc 183"/>
                <p:cNvSpPr>
                  <a:spLocks/>
                </p:cNvSpPr>
                <p:nvPr/>
              </p:nvSpPr>
              <p:spPr bwMode="auto">
                <a:xfrm flipH="1">
                  <a:off x="4363291" y="4509136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" name="Arc 183"/>
                <p:cNvSpPr>
                  <a:spLocks/>
                </p:cNvSpPr>
                <p:nvPr/>
              </p:nvSpPr>
              <p:spPr bwMode="auto">
                <a:xfrm flipH="1">
                  <a:off x="4363291" y="4365120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" name="Arc 183"/>
                <p:cNvSpPr>
                  <a:spLocks/>
                </p:cNvSpPr>
                <p:nvPr/>
              </p:nvSpPr>
              <p:spPr bwMode="auto">
                <a:xfrm flipH="1">
                  <a:off x="4363291" y="4221104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" name="Arc 183"/>
                <p:cNvSpPr>
                  <a:spLocks/>
                </p:cNvSpPr>
                <p:nvPr/>
              </p:nvSpPr>
              <p:spPr bwMode="auto">
                <a:xfrm flipH="1">
                  <a:off x="4363291" y="4077088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185" name="Łącznik prostoliniowy 184"/>
              <p:cNvCxnSpPr/>
              <p:nvPr/>
            </p:nvCxnSpPr>
            <p:spPr bwMode="auto">
              <a:xfrm>
                <a:off x="4824212" y="1808820"/>
                <a:ext cx="972000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6" name="Łącznik prostoliniowy 185"/>
              <p:cNvCxnSpPr/>
              <p:nvPr/>
            </p:nvCxnSpPr>
            <p:spPr bwMode="auto">
              <a:xfrm>
                <a:off x="3924112" y="1808820"/>
                <a:ext cx="324000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8" name="Łącznik prostoliniowy 187"/>
              <p:cNvCxnSpPr/>
              <p:nvPr/>
            </p:nvCxnSpPr>
            <p:spPr bwMode="auto">
              <a:xfrm>
                <a:off x="3923928" y="1808852"/>
                <a:ext cx="0" cy="1080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2" name="Elipsa 191"/>
              <p:cNvSpPr>
                <a:spLocks noChangeAspect="1"/>
              </p:cNvSpPr>
              <p:nvPr/>
            </p:nvSpPr>
            <p:spPr bwMode="auto">
              <a:xfrm>
                <a:off x="5796136" y="1787919"/>
                <a:ext cx="45000" cy="4500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  <p:grpSp>
          <p:nvGrpSpPr>
            <p:cNvPr id="34830" name="Uzw_TDG_B"/>
            <p:cNvGrpSpPr/>
            <p:nvPr/>
          </p:nvGrpSpPr>
          <p:grpSpPr>
            <a:xfrm>
              <a:off x="2951820" y="1823106"/>
              <a:ext cx="2889316" cy="129730"/>
              <a:chOff x="2951820" y="2003126"/>
              <a:chExt cx="2889316" cy="129730"/>
            </a:xfrm>
          </p:grpSpPr>
          <p:cxnSp>
            <p:nvCxnSpPr>
              <p:cNvPr id="78" name="Łącznik prostoliniowy 77"/>
              <p:cNvCxnSpPr/>
              <p:nvPr/>
            </p:nvCxnSpPr>
            <p:spPr bwMode="auto">
              <a:xfrm>
                <a:off x="2951820" y="2024844"/>
                <a:ext cx="1296000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75" name="Uzw"/>
              <p:cNvGrpSpPr/>
              <p:nvPr/>
            </p:nvGrpSpPr>
            <p:grpSpPr>
              <a:xfrm rot="-5400000">
                <a:off x="4481988" y="1790832"/>
                <a:ext cx="108000" cy="576048"/>
                <a:chOff x="4363291" y="4077088"/>
                <a:chExt cx="108000" cy="576048"/>
              </a:xfrm>
            </p:grpSpPr>
            <p:sp>
              <p:nvSpPr>
                <p:cNvPr id="176" name="Arc 183"/>
                <p:cNvSpPr>
                  <a:spLocks/>
                </p:cNvSpPr>
                <p:nvPr/>
              </p:nvSpPr>
              <p:spPr bwMode="auto">
                <a:xfrm flipH="1">
                  <a:off x="4363291" y="4509136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7" name="Arc 183"/>
                <p:cNvSpPr>
                  <a:spLocks/>
                </p:cNvSpPr>
                <p:nvPr/>
              </p:nvSpPr>
              <p:spPr bwMode="auto">
                <a:xfrm flipH="1">
                  <a:off x="4363291" y="4365120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8" name="Arc 183"/>
                <p:cNvSpPr>
                  <a:spLocks/>
                </p:cNvSpPr>
                <p:nvPr/>
              </p:nvSpPr>
              <p:spPr bwMode="auto">
                <a:xfrm flipH="1">
                  <a:off x="4363291" y="4221104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9" name="Arc 183"/>
                <p:cNvSpPr>
                  <a:spLocks/>
                </p:cNvSpPr>
                <p:nvPr/>
              </p:nvSpPr>
              <p:spPr bwMode="auto">
                <a:xfrm flipH="1">
                  <a:off x="4363291" y="4077088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190" name="Łącznik prostoliniowy 189"/>
              <p:cNvCxnSpPr/>
              <p:nvPr/>
            </p:nvCxnSpPr>
            <p:spPr bwMode="auto">
              <a:xfrm>
                <a:off x="4824028" y="2024844"/>
                <a:ext cx="972000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3" name="Elipsa 192"/>
              <p:cNvSpPr>
                <a:spLocks noChangeAspect="1"/>
              </p:cNvSpPr>
              <p:nvPr/>
            </p:nvSpPr>
            <p:spPr bwMode="auto">
              <a:xfrm>
                <a:off x="5796136" y="2003126"/>
                <a:ext cx="45000" cy="4500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  <p:grpSp>
          <p:nvGrpSpPr>
            <p:cNvPr id="34831" name="Uzw_TDG_C"/>
            <p:cNvGrpSpPr/>
            <p:nvPr/>
          </p:nvGrpSpPr>
          <p:grpSpPr>
            <a:xfrm>
              <a:off x="3239852" y="1952836"/>
              <a:ext cx="2601284" cy="216024"/>
              <a:chOff x="3239852" y="2132856"/>
              <a:chExt cx="2601284" cy="216024"/>
            </a:xfrm>
          </p:grpSpPr>
          <p:cxnSp>
            <p:nvCxnSpPr>
              <p:cNvPr id="79" name="Łącznik prostoliniowy 78"/>
              <p:cNvCxnSpPr/>
              <p:nvPr/>
            </p:nvCxnSpPr>
            <p:spPr bwMode="auto">
              <a:xfrm>
                <a:off x="3239852" y="2132856"/>
                <a:ext cx="684000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80" name="Uzw"/>
              <p:cNvGrpSpPr/>
              <p:nvPr/>
            </p:nvGrpSpPr>
            <p:grpSpPr>
              <a:xfrm rot="-5400000">
                <a:off x="4482004" y="2006856"/>
                <a:ext cx="108000" cy="576048"/>
                <a:chOff x="4363291" y="4077088"/>
                <a:chExt cx="108000" cy="576048"/>
              </a:xfrm>
            </p:grpSpPr>
            <p:sp>
              <p:nvSpPr>
                <p:cNvPr id="181" name="Arc 183"/>
                <p:cNvSpPr>
                  <a:spLocks/>
                </p:cNvSpPr>
                <p:nvPr/>
              </p:nvSpPr>
              <p:spPr bwMode="auto">
                <a:xfrm flipH="1">
                  <a:off x="4363291" y="4509136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2" name="Arc 183"/>
                <p:cNvSpPr>
                  <a:spLocks/>
                </p:cNvSpPr>
                <p:nvPr/>
              </p:nvSpPr>
              <p:spPr bwMode="auto">
                <a:xfrm flipH="1">
                  <a:off x="4363291" y="4365120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3" name="Arc 183"/>
                <p:cNvSpPr>
                  <a:spLocks/>
                </p:cNvSpPr>
                <p:nvPr/>
              </p:nvSpPr>
              <p:spPr bwMode="auto">
                <a:xfrm flipH="1">
                  <a:off x="4363291" y="4221104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4" name="Arc 183"/>
                <p:cNvSpPr>
                  <a:spLocks/>
                </p:cNvSpPr>
                <p:nvPr/>
              </p:nvSpPr>
              <p:spPr bwMode="auto">
                <a:xfrm flipH="1">
                  <a:off x="4363291" y="4077088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187" name="Łącznik prostoliniowy 186"/>
              <p:cNvCxnSpPr/>
              <p:nvPr/>
            </p:nvCxnSpPr>
            <p:spPr bwMode="auto">
              <a:xfrm>
                <a:off x="3923928" y="2240868"/>
                <a:ext cx="324000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9" name="Łącznik prostoliniowy 188"/>
              <p:cNvCxnSpPr/>
              <p:nvPr/>
            </p:nvCxnSpPr>
            <p:spPr bwMode="auto">
              <a:xfrm>
                <a:off x="3923928" y="2132868"/>
                <a:ext cx="0" cy="1080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1" name="Łącznik prostoliniowy 190"/>
              <p:cNvCxnSpPr/>
              <p:nvPr/>
            </p:nvCxnSpPr>
            <p:spPr bwMode="auto">
              <a:xfrm>
                <a:off x="4824028" y="2240868"/>
                <a:ext cx="972000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4" name="Elipsa 193"/>
              <p:cNvSpPr>
                <a:spLocks noChangeAspect="1"/>
              </p:cNvSpPr>
              <p:nvPr/>
            </p:nvSpPr>
            <p:spPr bwMode="auto">
              <a:xfrm>
                <a:off x="5796136" y="2217586"/>
                <a:ext cx="45000" cy="4500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</p:grpSp>
      <p:sp>
        <p:nvSpPr>
          <p:cNvPr id="384" name="Opis_TR"/>
          <p:cNvSpPr>
            <a:spLocks noChangeArrowheads="1"/>
          </p:cNvSpPr>
          <p:nvPr/>
        </p:nvSpPr>
        <p:spPr bwMode="auto">
          <a:xfrm>
            <a:off x="1054041" y="5101177"/>
            <a:ext cx="209993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6350" indent="-635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200" b="1" i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pl-PL" sz="1200" b="1" i="1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200" b="1" i="1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transformator regulacyjny</a:t>
            </a:r>
            <a:endParaRPr lang="pl-PL" sz="1200" b="1" i="1" dirty="0">
              <a:solidFill>
                <a:srgbClr val="0000F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Txt_TR"/>
          <p:cNvSpPr txBox="1">
            <a:spLocks noChangeArrowheads="1"/>
          </p:cNvSpPr>
          <p:nvPr/>
        </p:nvSpPr>
        <p:spPr bwMode="auto">
          <a:xfrm>
            <a:off x="2879514" y="3429000"/>
            <a:ext cx="197169" cy="18466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latin typeface="Times New Roman" pitchFamily="18" charset="0"/>
                <a:cs typeface="Times New Roman" pitchFamily="18" charset="0"/>
              </a:rPr>
              <a:t>TR</a:t>
            </a:r>
            <a:endParaRPr kumimoji="0" lang="en-US" altLang="pl-PL" sz="2000" dirty="0">
              <a:latin typeface="Times New Roman" pitchFamily="18" charset="0"/>
            </a:endParaRPr>
          </a:p>
        </p:txBody>
      </p:sp>
      <p:sp>
        <p:nvSpPr>
          <p:cNvPr id="386" name="Opis_P_alfa"/>
          <p:cNvSpPr>
            <a:spLocks noChangeArrowheads="1"/>
          </p:cNvSpPr>
          <p:nvPr/>
        </p:nvSpPr>
        <p:spPr bwMode="auto">
          <a:xfrm>
            <a:off x="1054041" y="5370680"/>
            <a:ext cx="285815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6350" indent="-635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altLang="pl-PL" sz="1200" b="1" i="1" smtClean="0">
                <a:cs typeface="Times New Roman" pitchFamily="18" charset="0"/>
              </a:rPr>
              <a:t>P</a:t>
            </a:r>
            <a:r>
              <a:rPr lang="el-GR" altLang="pl-PL" sz="1200" b="1" i="1" dirty="0" smtClean="0">
                <a:cs typeface="Times New Roman" pitchFamily="18" charset="0"/>
              </a:rPr>
              <a:t>α</a:t>
            </a:r>
            <a:r>
              <a:rPr lang="pl-PL" altLang="pl-PL" sz="1200" b="1" i="1" dirty="0" smtClean="0">
                <a:cs typeface="Times New Roman" pitchFamily="18" charset="0"/>
              </a:rPr>
              <a:t> </a:t>
            </a:r>
            <a:r>
              <a:rPr lang="pl-PL" sz="12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200" b="1" i="1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przełącznik kąta napięcia </a:t>
            </a:r>
            <a:r>
              <a:rPr lang="pl-PL" sz="1200" b="1" i="1" dirty="0" err="1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dodawczego</a:t>
            </a:r>
            <a:r>
              <a:rPr lang="pl-PL" sz="1200" b="1" i="1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200" b="1" i="1" dirty="0">
              <a:solidFill>
                <a:srgbClr val="0000F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8" name="Przeł_YD5,11"/>
          <p:cNvSpPr/>
          <p:nvPr/>
        </p:nvSpPr>
        <p:spPr bwMode="auto">
          <a:xfrm>
            <a:off x="2983519" y="3969060"/>
            <a:ext cx="936104" cy="2520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43" name="Txt_P_alfa"/>
          <p:cNvSpPr txBox="1">
            <a:spLocks noChangeArrowheads="1"/>
          </p:cNvSpPr>
          <p:nvPr/>
        </p:nvSpPr>
        <p:spPr bwMode="auto">
          <a:xfrm>
            <a:off x="3198653" y="4005064"/>
            <a:ext cx="580736" cy="18466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kumimoji="0" lang="el-GR" altLang="pl-PL" sz="1200" b="1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pl-PL" altLang="pl-PL" sz="12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pl-PL" altLang="pl-PL" sz="1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l-GR" altLang="pl-PL" sz="1200" b="1" dirty="0" smtClean="0">
                <a:latin typeface="Times New Roman" pitchFamily="18" charset="0"/>
                <a:cs typeface="Times New Roman" pitchFamily="18" charset="0"/>
              </a:rPr>
              <a:t>ΥΔ</a:t>
            </a:r>
            <a:r>
              <a:rPr kumimoji="0" lang="pl-PL" altLang="pl-PL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pl-PL" sz="2000" dirty="0">
              <a:latin typeface="Times New Roman" pitchFamily="18" charset="0"/>
            </a:endParaRPr>
          </a:p>
        </p:txBody>
      </p:sp>
      <p:grpSp>
        <p:nvGrpSpPr>
          <p:cNvPr id="141" name="TR_uz_D"/>
          <p:cNvGrpSpPr/>
          <p:nvPr/>
        </p:nvGrpSpPr>
        <p:grpSpPr>
          <a:xfrm>
            <a:off x="3163539" y="4221104"/>
            <a:ext cx="684081" cy="864080"/>
            <a:chOff x="2663788" y="4221104"/>
            <a:chExt cx="684081" cy="864080"/>
          </a:xfrm>
        </p:grpSpPr>
        <p:grpSp>
          <p:nvGrpSpPr>
            <p:cNvPr id="144" name="Uzw_TRD_A"/>
            <p:cNvGrpSpPr/>
            <p:nvPr/>
          </p:nvGrpSpPr>
          <p:grpSpPr>
            <a:xfrm>
              <a:off x="2663788" y="4221104"/>
              <a:ext cx="108001" cy="720062"/>
              <a:chOff x="2663788" y="2132872"/>
              <a:chExt cx="108001" cy="720062"/>
            </a:xfrm>
          </p:grpSpPr>
          <p:cxnSp>
            <p:nvCxnSpPr>
              <p:cNvPr id="145" name="Łącznik prostoliniowy 144"/>
              <p:cNvCxnSpPr/>
              <p:nvPr/>
            </p:nvCxnSpPr>
            <p:spPr bwMode="auto">
              <a:xfrm>
                <a:off x="2663788" y="2132872"/>
                <a:ext cx="0" cy="1440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46" name="Uzw"/>
              <p:cNvGrpSpPr/>
              <p:nvPr/>
            </p:nvGrpSpPr>
            <p:grpSpPr>
              <a:xfrm rot="10800000">
                <a:off x="2663789" y="2276886"/>
                <a:ext cx="108000" cy="576048"/>
                <a:chOff x="4363291" y="4077088"/>
                <a:chExt cx="108000" cy="576048"/>
              </a:xfrm>
            </p:grpSpPr>
            <p:sp>
              <p:nvSpPr>
                <p:cNvPr id="147" name="Arc 183"/>
                <p:cNvSpPr>
                  <a:spLocks/>
                </p:cNvSpPr>
                <p:nvPr/>
              </p:nvSpPr>
              <p:spPr bwMode="auto">
                <a:xfrm flipH="1">
                  <a:off x="4363291" y="4509136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8" name="Arc 183"/>
                <p:cNvSpPr>
                  <a:spLocks/>
                </p:cNvSpPr>
                <p:nvPr/>
              </p:nvSpPr>
              <p:spPr bwMode="auto">
                <a:xfrm flipH="1">
                  <a:off x="4363291" y="4365120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9" name="Arc 183"/>
                <p:cNvSpPr>
                  <a:spLocks/>
                </p:cNvSpPr>
                <p:nvPr/>
              </p:nvSpPr>
              <p:spPr bwMode="auto">
                <a:xfrm flipH="1">
                  <a:off x="4363291" y="4221104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0" name="Arc 183"/>
                <p:cNvSpPr>
                  <a:spLocks/>
                </p:cNvSpPr>
                <p:nvPr/>
              </p:nvSpPr>
              <p:spPr bwMode="auto">
                <a:xfrm flipH="1">
                  <a:off x="4363291" y="4077088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grpSp>
          <p:nvGrpSpPr>
            <p:cNvPr id="151" name="Uzw_TRD_B"/>
            <p:cNvGrpSpPr/>
            <p:nvPr/>
          </p:nvGrpSpPr>
          <p:grpSpPr>
            <a:xfrm>
              <a:off x="2951820" y="4221104"/>
              <a:ext cx="108009" cy="720063"/>
              <a:chOff x="2951820" y="2132872"/>
              <a:chExt cx="108009" cy="720063"/>
            </a:xfrm>
          </p:grpSpPr>
          <p:cxnSp>
            <p:nvCxnSpPr>
              <p:cNvPr id="152" name="Łącznik prostoliniowy 151"/>
              <p:cNvCxnSpPr/>
              <p:nvPr/>
            </p:nvCxnSpPr>
            <p:spPr bwMode="auto">
              <a:xfrm>
                <a:off x="2951820" y="2132872"/>
                <a:ext cx="0" cy="1440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53" name="Uzw"/>
              <p:cNvGrpSpPr/>
              <p:nvPr/>
            </p:nvGrpSpPr>
            <p:grpSpPr>
              <a:xfrm rot="10800000">
                <a:off x="2951829" y="2276887"/>
                <a:ext cx="108000" cy="576048"/>
                <a:chOff x="4363291" y="4077088"/>
                <a:chExt cx="108000" cy="576048"/>
              </a:xfrm>
            </p:grpSpPr>
            <p:sp>
              <p:nvSpPr>
                <p:cNvPr id="154" name="Arc 183"/>
                <p:cNvSpPr>
                  <a:spLocks/>
                </p:cNvSpPr>
                <p:nvPr/>
              </p:nvSpPr>
              <p:spPr bwMode="auto">
                <a:xfrm flipH="1">
                  <a:off x="4363291" y="4509136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5" name="Arc 183"/>
                <p:cNvSpPr>
                  <a:spLocks/>
                </p:cNvSpPr>
                <p:nvPr/>
              </p:nvSpPr>
              <p:spPr bwMode="auto">
                <a:xfrm flipH="1">
                  <a:off x="4363291" y="4365120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6" name="Arc 183"/>
                <p:cNvSpPr>
                  <a:spLocks/>
                </p:cNvSpPr>
                <p:nvPr/>
              </p:nvSpPr>
              <p:spPr bwMode="auto">
                <a:xfrm flipH="1">
                  <a:off x="4363291" y="4221104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7" name="Arc 183"/>
                <p:cNvSpPr>
                  <a:spLocks/>
                </p:cNvSpPr>
                <p:nvPr/>
              </p:nvSpPr>
              <p:spPr bwMode="auto">
                <a:xfrm flipH="1">
                  <a:off x="4363291" y="4077088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grpSp>
          <p:nvGrpSpPr>
            <p:cNvPr id="158" name="Uzw_TRD_C"/>
            <p:cNvGrpSpPr/>
            <p:nvPr/>
          </p:nvGrpSpPr>
          <p:grpSpPr>
            <a:xfrm>
              <a:off x="3239852" y="4221104"/>
              <a:ext cx="108017" cy="720062"/>
              <a:chOff x="3239852" y="2132872"/>
              <a:chExt cx="108017" cy="720062"/>
            </a:xfrm>
          </p:grpSpPr>
          <p:cxnSp>
            <p:nvCxnSpPr>
              <p:cNvPr id="159" name="Łącznik prostoliniowy 158"/>
              <p:cNvCxnSpPr/>
              <p:nvPr/>
            </p:nvCxnSpPr>
            <p:spPr bwMode="auto">
              <a:xfrm>
                <a:off x="3239852" y="2132872"/>
                <a:ext cx="0" cy="1440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60" name="Uzw"/>
              <p:cNvGrpSpPr/>
              <p:nvPr/>
            </p:nvGrpSpPr>
            <p:grpSpPr>
              <a:xfrm rot="10800000">
                <a:off x="3239869" y="2276886"/>
                <a:ext cx="108000" cy="576048"/>
                <a:chOff x="4363291" y="4077088"/>
                <a:chExt cx="108000" cy="576048"/>
              </a:xfrm>
            </p:grpSpPr>
            <p:sp>
              <p:nvSpPr>
                <p:cNvPr id="161" name="Arc 183"/>
                <p:cNvSpPr>
                  <a:spLocks/>
                </p:cNvSpPr>
                <p:nvPr/>
              </p:nvSpPr>
              <p:spPr bwMode="auto">
                <a:xfrm flipH="1">
                  <a:off x="4363291" y="4509136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2" name="Arc 183"/>
                <p:cNvSpPr>
                  <a:spLocks/>
                </p:cNvSpPr>
                <p:nvPr/>
              </p:nvSpPr>
              <p:spPr bwMode="auto">
                <a:xfrm flipH="1">
                  <a:off x="4363291" y="4365120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3" name="Arc 183"/>
                <p:cNvSpPr>
                  <a:spLocks/>
                </p:cNvSpPr>
                <p:nvPr/>
              </p:nvSpPr>
              <p:spPr bwMode="auto">
                <a:xfrm flipH="1">
                  <a:off x="4363291" y="4221104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4" name="Arc 183"/>
                <p:cNvSpPr>
                  <a:spLocks/>
                </p:cNvSpPr>
                <p:nvPr/>
              </p:nvSpPr>
              <p:spPr bwMode="auto">
                <a:xfrm flipH="1">
                  <a:off x="4363291" y="4077088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grpSp>
          <p:nvGrpSpPr>
            <p:cNvPr id="165" name="TR_Poł_gwiazda"/>
            <p:cNvGrpSpPr/>
            <p:nvPr/>
          </p:nvGrpSpPr>
          <p:grpSpPr>
            <a:xfrm>
              <a:off x="2663788" y="4941168"/>
              <a:ext cx="576064" cy="144016"/>
              <a:chOff x="2663788" y="2852936"/>
              <a:chExt cx="576064" cy="144016"/>
            </a:xfrm>
          </p:grpSpPr>
          <p:cxnSp>
            <p:nvCxnSpPr>
              <p:cNvPr id="166" name="Łącznik prostoliniowy 165"/>
              <p:cNvCxnSpPr/>
              <p:nvPr/>
            </p:nvCxnSpPr>
            <p:spPr bwMode="auto">
              <a:xfrm>
                <a:off x="2663788" y="2852936"/>
                <a:ext cx="0" cy="1440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7" name="Łącznik prostoliniowy 166"/>
              <p:cNvCxnSpPr/>
              <p:nvPr/>
            </p:nvCxnSpPr>
            <p:spPr bwMode="auto">
              <a:xfrm>
                <a:off x="2951820" y="2852936"/>
                <a:ext cx="0" cy="1440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Łącznik prostoliniowy 167"/>
              <p:cNvCxnSpPr/>
              <p:nvPr/>
            </p:nvCxnSpPr>
            <p:spPr bwMode="auto">
              <a:xfrm>
                <a:off x="3239852" y="2852936"/>
                <a:ext cx="0" cy="1440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Łącznik prostoliniowy 168"/>
              <p:cNvCxnSpPr/>
              <p:nvPr/>
            </p:nvCxnSpPr>
            <p:spPr bwMode="auto">
              <a:xfrm>
                <a:off x="2663788" y="2996952"/>
                <a:ext cx="576064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4825" name="Poł_trójk"/>
          <p:cNvGrpSpPr/>
          <p:nvPr/>
        </p:nvGrpSpPr>
        <p:grpSpPr>
          <a:xfrm>
            <a:off x="3163539" y="2960948"/>
            <a:ext cx="792088" cy="900100"/>
            <a:chOff x="2663788" y="3392996"/>
            <a:chExt cx="792088" cy="900100"/>
          </a:xfrm>
        </p:grpSpPr>
        <p:cxnSp>
          <p:nvCxnSpPr>
            <p:cNvPr id="113" name="Łącznik prostoliniowy 112"/>
            <p:cNvCxnSpPr/>
            <p:nvPr/>
          </p:nvCxnSpPr>
          <p:spPr bwMode="auto">
            <a:xfrm>
              <a:off x="2663788" y="3392996"/>
              <a:ext cx="792088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Łącznik prostoliniowy 113"/>
            <p:cNvCxnSpPr/>
            <p:nvPr/>
          </p:nvCxnSpPr>
          <p:spPr bwMode="auto">
            <a:xfrm>
              <a:off x="2879820" y="3465004"/>
              <a:ext cx="720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Łącznik prostoliniowy 115"/>
            <p:cNvCxnSpPr/>
            <p:nvPr/>
          </p:nvCxnSpPr>
          <p:spPr bwMode="auto">
            <a:xfrm flipH="1">
              <a:off x="2879812" y="3465004"/>
              <a:ext cx="8" cy="828092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Łącznik prostoliniowy 116"/>
            <p:cNvCxnSpPr/>
            <p:nvPr/>
          </p:nvCxnSpPr>
          <p:spPr bwMode="auto">
            <a:xfrm>
              <a:off x="3167844" y="3465112"/>
              <a:ext cx="720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Łącznik prostoliniowy 117"/>
            <p:cNvCxnSpPr/>
            <p:nvPr/>
          </p:nvCxnSpPr>
          <p:spPr bwMode="auto">
            <a:xfrm>
              <a:off x="3167844" y="3465112"/>
              <a:ext cx="0" cy="827984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Łącznik prostoliniowy 121"/>
            <p:cNvCxnSpPr/>
            <p:nvPr/>
          </p:nvCxnSpPr>
          <p:spPr bwMode="auto">
            <a:xfrm>
              <a:off x="3455876" y="3392996"/>
              <a:ext cx="0" cy="9001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Łącznik prostoliniowy 122"/>
            <p:cNvCxnSpPr/>
            <p:nvPr/>
          </p:nvCxnSpPr>
          <p:spPr bwMode="auto">
            <a:xfrm>
              <a:off x="2663788" y="4293096"/>
              <a:ext cx="2160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Łącznik prostoliniowy 123"/>
            <p:cNvCxnSpPr/>
            <p:nvPr/>
          </p:nvCxnSpPr>
          <p:spPr bwMode="auto">
            <a:xfrm>
              <a:off x="2951844" y="4293096"/>
              <a:ext cx="2160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Łącznik prostoliniowy 124"/>
            <p:cNvCxnSpPr/>
            <p:nvPr/>
          </p:nvCxnSpPr>
          <p:spPr bwMode="auto">
            <a:xfrm>
              <a:off x="3239876" y="4293096"/>
              <a:ext cx="2160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Łącznik prostoliniowy 133"/>
            <p:cNvCxnSpPr/>
            <p:nvPr/>
          </p:nvCxnSpPr>
          <p:spPr bwMode="auto">
            <a:xfrm>
              <a:off x="2663788" y="3392996"/>
              <a:ext cx="0" cy="720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2" name="TR_uzw_G"/>
          <p:cNvGrpSpPr/>
          <p:nvPr/>
        </p:nvGrpSpPr>
        <p:grpSpPr>
          <a:xfrm>
            <a:off x="3163539" y="3032972"/>
            <a:ext cx="684081" cy="936088"/>
            <a:chOff x="2663788" y="3032972"/>
            <a:chExt cx="684081" cy="936088"/>
          </a:xfrm>
        </p:grpSpPr>
        <p:grpSp>
          <p:nvGrpSpPr>
            <p:cNvPr id="34821" name="Uzw_Trójk_A"/>
            <p:cNvGrpSpPr/>
            <p:nvPr/>
          </p:nvGrpSpPr>
          <p:grpSpPr>
            <a:xfrm>
              <a:off x="2663788" y="3032972"/>
              <a:ext cx="108001" cy="936088"/>
              <a:chOff x="2663788" y="3465020"/>
              <a:chExt cx="108001" cy="936088"/>
            </a:xfrm>
          </p:grpSpPr>
          <p:cxnSp>
            <p:nvCxnSpPr>
              <p:cNvPr id="107" name="Łącznik prostoliniowy 106"/>
              <p:cNvCxnSpPr/>
              <p:nvPr/>
            </p:nvCxnSpPr>
            <p:spPr bwMode="auto">
              <a:xfrm>
                <a:off x="2663788" y="3465020"/>
                <a:ext cx="0" cy="1440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08" name="Uzw"/>
              <p:cNvGrpSpPr/>
              <p:nvPr/>
            </p:nvGrpSpPr>
            <p:grpSpPr>
              <a:xfrm rot="10800000">
                <a:off x="2663789" y="3609035"/>
                <a:ext cx="108000" cy="576048"/>
                <a:chOff x="4363291" y="4077088"/>
                <a:chExt cx="108000" cy="576048"/>
              </a:xfrm>
            </p:grpSpPr>
            <p:sp>
              <p:nvSpPr>
                <p:cNvPr id="109" name="Arc 183"/>
                <p:cNvSpPr>
                  <a:spLocks/>
                </p:cNvSpPr>
                <p:nvPr/>
              </p:nvSpPr>
              <p:spPr bwMode="auto">
                <a:xfrm flipH="1">
                  <a:off x="4363291" y="4509136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0" name="Arc 183"/>
                <p:cNvSpPr>
                  <a:spLocks/>
                </p:cNvSpPr>
                <p:nvPr/>
              </p:nvSpPr>
              <p:spPr bwMode="auto">
                <a:xfrm flipH="1">
                  <a:off x="4363291" y="4365120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1" name="Arc 183"/>
                <p:cNvSpPr>
                  <a:spLocks/>
                </p:cNvSpPr>
                <p:nvPr/>
              </p:nvSpPr>
              <p:spPr bwMode="auto">
                <a:xfrm flipH="1">
                  <a:off x="4363291" y="4221104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2" name="Arc 183"/>
                <p:cNvSpPr>
                  <a:spLocks/>
                </p:cNvSpPr>
                <p:nvPr/>
              </p:nvSpPr>
              <p:spPr bwMode="auto">
                <a:xfrm flipH="1">
                  <a:off x="4363291" y="4077088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119" name="Łącznik prostoliniowy 118"/>
              <p:cNvCxnSpPr/>
              <p:nvPr/>
            </p:nvCxnSpPr>
            <p:spPr bwMode="auto">
              <a:xfrm>
                <a:off x="2663788" y="4185108"/>
                <a:ext cx="0" cy="2160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4822" name="Uzw_Trójk_B"/>
            <p:cNvGrpSpPr/>
            <p:nvPr/>
          </p:nvGrpSpPr>
          <p:grpSpPr>
            <a:xfrm>
              <a:off x="2951820" y="3032972"/>
              <a:ext cx="108009" cy="936064"/>
              <a:chOff x="2951820" y="3465020"/>
              <a:chExt cx="108009" cy="936064"/>
            </a:xfrm>
          </p:grpSpPr>
          <p:cxnSp>
            <p:nvCxnSpPr>
              <p:cNvPr id="100" name="Łącznik prostoliniowy 99"/>
              <p:cNvCxnSpPr/>
              <p:nvPr/>
            </p:nvCxnSpPr>
            <p:spPr bwMode="auto">
              <a:xfrm>
                <a:off x="2951820" y="3465020"/>
                <a:ext cx="0" cy="1440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01" name="Uzw"/>
              <p:cNvGrpSpPr/>
              <p:nvPr/>
            </p:nvGrpSpPr>
            <p:grpSpPr>
              <a:xfrm rot="10800000">
                <a:off x="2951829" y="3609036"/>
                <a:ext cx="108000" cy="576048"/>
                <a:chOff x="4363291" y="4077088"/>
                <a:chExt cx="108000" cy="576048"/>
              </a:xfrm>
            </p:grpSpPr>
            <p:sp>
              <p:nvSpPr>
                <p:cNvPr id="102" name="Arc 183"/>
                <p:cNvSpPr>
                  <a:spLocks/>
                </p:cNvSpPr>
                <p:nvPr/>
              </p:nvSpPr>
              <p:spPr bwMode="auto">
                <a:xfrm flipH="1">
                  <a:off x="4363291" y="4509136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3" name="Arc 183"/>
                <p:cNvSpPr>
                  <a:spLocks/>
                </p:cNvSpPr>
                <p:nvPr/>
              </p:nvSpPr>
              <p:spPr bwMode="auto">
                <a:xfrm flipH="1">
                  <a:off x="4363291" y="4365120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4" name="Arc 183"/>
                <p:cNvSpPr>
                  <a:spLocks/>
                </p:cNvSpPr>
                <p:nvPr/>
              </p:nvSpPr>
              <p:spPr bwMode="auto">
                <a:xfrm flipH="1">
                  <a:off x="4363291" y="4221104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5" name="Arc 183"/>
                <p:cNvSpPr>
                  <a:spLocks/>
                </p:cNvSpPr>
                <p:nvPr/>
              </p:nvSpPr>
              <p:spPr bwMode="auto">
                <a:xfrm flipH="1">
                  <a:off x="4363291" y="4077088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120" name="Łącznik prostoliniowy 119"/>
              <p:cNvCxnSpPr/>
              <p:nvPr/>
            </p:nvCxnSpPr>
            <p:spPr bwMode="auto">
              <a:xfrm>
                <a:off x="2951820" y="4185084"/>
                <a:ext cx="0" cy="2160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4823" name="Uzw_Trójk_C"/>
            <p:cNvGrpSpPr/>
            <p:nvPr/>
          </p:nvGrpSpPr>
          <p:grpSpPr>
            <a:xfrm>
              <a:off x="3239852" y="3032972"/>
              <a:ext cx="108017" cy="936064"/>
              <a:chOff x="3239852" y="3465020"/>
              <a:chExt cx="108017" cy="936064"/>
            </a:xfrm>
          </p:grpSpPr>
          <p:cxnSp>
            <p:nvCxnSpPr>
              <p:cNvPr id="93" name="Łącznik prostoliniowy 92"/>
              <p:cNvCxnSpPr/>
              <p:nvPr/>
            </p:nvCxnSpPr>
            <p:spPr bwMode="auto">
              <a:xfrm>
                <a:off x="3239852" y="3465020"/>
                <a:ext cx="0" cy="1440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94" name="Uzw"/>
              <p:cNvGrpSpPr/>
              <p:nvPr/>
            </p:nvGrpSpPr>
            <p:grpSpPr>
              <a:xfrm rot="10800000">
                <a:off x="3239869" y="3609035"/>
                <a:ext cx="108000" cy="576048"/>
                <a:chOff x="4363291" y="4077088"/>
                <a:chExt cx="108000" cy="576048"/>
              </a:xfrm>
            </p:grpSpPr>
            <p:sp>
              <p:nvSpPr>
                <p:cNvPr id="95" name="Arc 183"/>
                <p:cNvSpPr>
                  <a:spLocks/>
                </p:cNvSpPr>
                <p:nvPr/>
              </p:nvSpPr>
              <p:spPr bwMode="auto">
                <a:xfrm flipH="1">
                  <a:off x="4363291" y="4509136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6" name="Arc 183"/>
                <p:cNvSpPr>
                  <a:spLocks/>
                </p:cNvSpPr>
                <p:nvPr/>
              </p:nvSpPr>
              <p:spPr bwMode="auto">
                <a:xfrm flipH="1">
                  <a:off x="4363291" y="4365120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" name="Arc 183"/>
                <p:cNvSpPr>
                  <a:spLocks/>
                </p:cNvSpPr>
                <p:nvPr/>
              </p:nvSpPr>
              <p:spPr bwMode="auto">
                <a:xfrm flipH="1">
                  <a:off x="4363291" y="4221104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8" name="Arc 183"/>
                <p:cNvSpPr>
                  <a:spLocks/>
                </p:cNvSpPr>
                <p:nvPr/>
              </p:nvSpPr>
              <p:spPr bwMode="auto">
                <a:xfrm flipH="1">
                  <a:off x="4363291" y="4077088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121" name="Łącznik prostoliniowy 120"/>
              <p:cNvCxnSpPr/>
              <p:nvPr/>
            </p:nvCxnSpPr>
            <p:spPr bwMode="auto">
              <a:xfrm>
                <a:off x="3239852" y="4185084"/>
                <a:ext cx="0" cy="2160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83" name="Opis_ATR"/>
          <p:cNvSpPr>
            <a:spLocks noChangeArrowheads="1"/>
          </p:cNvSpPr>
          <p:nvPr/>
        </p:nvSpPr>
        <p:spPr bwMode="auto">
          <a:xfrm>
            <a:off x="1054041" y="4831674"/>
            <a:ext cx="182537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6350" indent="-635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2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ATR</a:t>
            </a:r>
            <a:r>
              <a:rPr lang="pl-PL" sz="12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200" b="1" i="1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transformator główny</a:t>
            </a:r>
            <a:endParaRPr lang="pl-PL" sz="1200" b="1" i="1" dirty="0">
              <a:solidFill>
                <a:srgbClr val="0000F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2" name="Txt_ATR"/>
          <p:cNvSpPr txBox="1">
            <a:spLocks noChangeArrowheads="1"/>
          </p:cNvSpPr>
          <p:nvPr/>
        </p:nvSpPr>
        <p:spPr bwMode="auto">
          <a:xfrm>
            <a:off x="2738254" y="1619508"/>
            <a:ext cx="291298" cy="18466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latin typeface="Times New Roman" pitchFamily="18" charset="0"/>
                <a:cs typeface="Times New Roman" pitchFamily="18" charset="0"/>
              </a:rPr>
              <a:t>ATR</a:t>
            </a:r>
            <a:endParaRPr kumimoji="0" lang="en-US" altLang="pl-PL" sz="2000" dirty="0">
              <a:latin typeface="Times New Roman" pitchFamily="18" charset="0"/>
            </a:endParaRPr>
          </a:p>
        </p:txBody>
      </p:sp>
      <p:grpSp>
        <p:nvGrpSpPr>
          <p:cNvPr id="140" name="ATR_uz_D"/>
          <p:cNvGrpSpPr/>
          <p:nvPr/>
        </p:nvGrpSpPr>
        <p:grpSpPr>
          <a:xfrm>
            <a:off x="3163539" y="1592796"/>
            <a:ext cx="684081" cy="1224136"/>
            <a:chOff x="2663788" y="1592796"/>
            <a:chExt cx="684081" cy="1224136"/>
          </a:xfrm>
        </p:grpSpPr>
        <p:grpSp>
          <p:nvGrpSpPr>
            <p:cNvPr id="87" name="Uzw_D_A"/>
            <p:cNvGrpSpPr/>
            <p:nvPr/>
          </p:nvGrpSpPr>
          <p:grpSpPr>
            <a:xfrm>
              <a:off x="2663788" y="1592796"/>
              <a:ext cx="108001" cy="1080105"/>
              <a:chOff x="2663788" y="1736812"/>
              <a:chExt cx="108001" cy="1080105"/>
            </a:xfrm>
          </p:grpSpPr>
          <p:cxnSp>
            <p:nvCxnSpPr>
              <p:cNvPr id="76" name="Łącznik prostoliniowy 75"/>
              <p:cNvCxnSpPr/>
              <p:nvPr/>
            </p:nvCxnSpPr>
            <p:spPr bwMode="auto">
              <a:xfrm>
                <a:off x="2663788" y="1736812"/>
                <a:ext cx="0" cy="504056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58" name="Uzw"/>
              <p:cNvGrpSpPr/>
              <p:nvPr/>
            </p:nvGrpSpPr>
            <p:grpSpPr>
              <a:xfrm rot="10800000">
                <a:off x="2663789" y="2240868"/>
                <a:ext cx="108000" cy="576049"/>
                <a:chOff x="4363291" y="4113105"/>
                <a:chExt cx="108000" cy="576049"/>
              </a:xfrm>
            </p:grpSpPr>
            <p:sp>
              <p:nvSpPr>
                <p:cNvPr id="59" name="Arc 183"/>
                <p:cNvSpPr>
                  <a:spLocks/>
                </p:cNvSpPr>
                <p:nvPr/>
              </p:nvSpPr>
              <p:spPr bwMode="auto">
                <a:xfrm flipH="1">
                  <a:off x="4363291" y="4545154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0" name="Arc 183"/>
                <p:cNvSpPr>
                  <a:spLocks/>
                </p:cNvSpPr>
                <p:nvPr/>
              </p:nvSpPr>
              <p:spPr bwMode="auto">
                <a:xfrm flipH="1">
                  <a:off x="4363291" y="4401138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1" name="Arc 183"/>
                <p:cNvSpPr>
                  <a:spLocks/>
                </p:cNvSpPr>
                <p:nvPr/>
              </p:nvSpPr>
              <p:spPr bwMode="auto">
                <a:xfrm flipH="1">
                  <a:off x="4363291" y="4257122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2" name="Arc 183"/>
                <p:cNvSpPr>
                  <a:spLocks/>
                </p:cNvSpPr>
                <p:nvPr/>
              </p:nvSpPr>
              <p:spPr bwMode="auto">
                <a:xfrm flipH="1">
                  <a:off x="4363291" y="4113105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grpSp>
          <p:nvGrpSpPr>
            <p:cNvPr id="88" name="Uzw_D_B"/>
            <p:cNvGrpSpPr/>
            <p:nvPr/>
          </p:nvGrpSpPr>
          <p:grpSpPr>
            <a:xfrm>
              <a:off x="2951820" y="1592796"/>
              <a:ext cx="108009" cy="1080119"/>
              <a:chOff x="2951820" y="1772816"/>
              <a:chExt cx="108009" cy="1080119"/>
            </a:xfrm>
          </p:grpSpPr>
          <p:cxnSp>
            <p:nvCxnSpPr>
              <p:cNvPr id="80" name="Łącznik prostoliniowy 79"/>
              <p:cNvCxnSpPr/>
              <p:nvPr/>
            </p:nvCxnSpPr>
            <p:spPr bwMode="auto">
              <a:xfrm>
                <a:off x="2951820" y="1772816"/>
                <a:ext cx="0" cy="5040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63" name="Uzw"/>
              <p:cNvGrpSpPr/>
              <p:nvPr/>
            </p:nvGrpSpPr>
            <p:grpSpPr>
              <a:xfrm rot="10800000">
                <a:off x="2951829" y="2276887"/>
                <a:ext cx="108000" cy="576048"/>
                <a:chOff x="4363291" y="4077088"/>
                <a:chExt cx="108000" cy="576048"/>
              </a:xfrm>
            </p:grpSpPr>
            <p:sp>
              <p:nvSpPr>
                <p:cNvPr id="64" name="Arc 183"/>
                <p:cNvSpPr>
                  <a:spLocks/>
                </p:cNvSpPr>
                <p:nvPr/>
              </p:nvSpPr>
              <p:spPr bwMode="auto">
                <a:xfrm flipH="1">
                  <a:off x="4363291" y="4509136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5" name="Arc 183"/>
                <p:cNvSpPr>
                  <a:spLocks/>
                </p:cNvSpPr>
                <p:nvPr/>
              </p:nvSpPr>
              <p:spPr bwMode="auto">
                <a:xfrm flipH="1">
                  <a:off x="4363291" y="4365120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6" name="Arc 183"/>
                <p:cNvSpPr>
                  <a:spLocks/>
                </p:cNvSpPr>
                <p:nvPr/>
              </p:nvSpPr>
              <p:spPr bwMode="auto">
                <a:xfrm flipH="1">
                  <a:off x="4363291" y="4221104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7" name="Arc 183"/>
                <p:cNvSpPr>
                  <a:spLocks/>
                </p:cNvSpPr>
                <p:nvPr/>
              </p:nvSpPr>
              <p:spPr bwMode="auto">
                <a:xfrm flipH="1">
                  <a:off x="4363291" y="4077088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grpSp>
          <p:nvGrpSpPr>
            <p:cNvPr id="89" name="Uzw_D_C"/>
            <p:cNvGrpSpPr/>
            <p:nvPr/>
          </p:nvGrpSpPr>
          <p:grpSpPr>
            <a:xfrm>
              <a:off x="3239852" y="1592796"/>
              <a:ext cx="108017" cy="1080118"/>
              <a:chOff x="3239852" y="1772816"/>
              <a:chExt cx="108017" cy="1080118"/>
            </a:xfrm>
          </p:grpSpPr>
          <p:cxnSp>
            <p:nvCxnSpPr>
              <p:cNvPr id="81" name="Łącznik prostoliniowy 80"/>
              <p:cNvCxnSpPr/>
              <p:nvPr/>
            </p:nvCxnSpPr>
            <p:spPr bwMode="auto">
              <a:xfrm>
                <a:off x="3239852" y="1772816"/>
                <a:ext cx="0" cy="5040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68" name="Uzw"/>
              <p:cNvGrpSpPr/>
              <p:nvPr/>
            </p:nvGrpSpPr>
            <p:grpSpPr>
              <a:xfrm rot="10800000">
                <a:off x="3239869" y="2276886"/>
                <a:ext cx="108000" cy="576048"/>
                <a:chOff x="4363291" y="4077088"/>
                <a:chExt cx="108000" cy="576048"/>
              </a:xfrm>
            </p:grpSpPr>
            <p:sp>
              <p:nvSpPr>
                <p:cNvPr id="69" name="Arc 183"/>
                <p:cNvSpPr>
                  <a:spLocks/>
                </p:cNvSpPr>
                <p:nvPr/>
              </p:nvSpPr>
              <p:spPr bwMode="auto">
                <a:xfrm flipH="1">
                  <a:off x="4363291" y="4509136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0" name="Arc 183"/>
                <p:cNvSpPr>
                  <a:spLocks/>
                </p:cNvSpPr>
                <p:nvPr/>
              </p:nvSpPr>
              <p:spPr bwMode="auto">
                <a:xfrm flipH="1">
                  <a:off x="4363291" y="4365120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1" name="Arc 183"/>
                <p:cNvSpPr>
                  <a:spLocks/>
                </p:cNvSpPr>
                <p:nvPr/>
              </p:nvSpPr>
              <p:spPr bwMode="auto">
                <a:xfrm flipH="1">
                  <a:off x="4363291" y="4221104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2" name="Arc 183"/>
                <p:cNvSpPr>
                  <a:spLocks/>
                </p:cNvSpPr>
                <p:nvPr/>
              </p:nvSpPr>
              <p:spPr bwMode="auto">
                <a:xfrm flipH="1">
                  <a:off x="4363291" y="4077088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grpSp>
          <p:nvGrpSpPr>
            <p:cNvPr id="34827" name="Poł_gwiazda"/>
            <p:cNvGrpSpPr/>
            <p:nvPr/>
          </p:nvGrpSpPr>
          <p:grpSpPr>
            <a:xfrm>
              <a:off x="2663788" y="2672916"/>
              <a:ext cx="576064" cy="144016"/>
              <a:chOff x="2663788" y="2852936"/>
              <a:chExt cx="576064" cy="144016"/>
            </a:xfrm>
          </p:grpSpPr>
          <p:cxnSp>
            <p:nvCxnSpPr>
              <p:cNvPr id="136" name="Łącznik prostoliniowy 135"/>
              <p:cNvCxnSpPr/>
              <p:nvPr/>
            </p:nvCxnSpPr>
            <p:spPr bwMode="auto">
              <a:xfrm>
                <a:off x="2663788" y="2852936"/>
                <a:ext cx="0" cy="144016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Łącznik prostoliniowy 136"/>
              <p:cNvCxnSpPr/>
              <p:nvPr/>
            </p:nvCxnSpPr>
            <p:spPr bwMode="auto">
              <a:xfrm>
                <a:off x="2951820" y="2852936"/>
                <a:ext cx="0" cy="1440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Łącznik prostoliniowy 137"/>
              <p:cNvCxnSpPr/>
              <p:nvPr/>
            </p:nvCxnSpPr>
            <p:spPr bwMode="auto">
              <a:xfrm>
                <a:off x="3239852" y="2852936"/>
                <a:ext cx="0" cy="1440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9" name="Łącznik prostoliniowy 138"/>
              <p:cNvCxnSpPr/>
              <p:nvPr/>
            </p:nvCxnSpPr>
            <p:spPr bwMode="auto">
              <a:xfrm>
                <a:off x="2663788" y="2996952"/>
                <a:ext cx="576064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30" name="ATR_uzw_G"/>
          <p:cNvGrpSpPr/>
          <p:nvPr/>
        </p:nvGrpSpPr>
        <p:grpSpPr>
          <a:xfrm>
            <a:off x="3163535" y="764781"/>
            <a:ext cx="684080" cy="828015"/>
            <a:chOff x="2663750" y="764704"/>
            <a:chExt cx="684080" cy="828015"/>
          </a:xfrm>
        </p:grpSpPr>
        <p:grpSp>
          <p:nvGrpSpPr>
            <p:cNvPr id="56" name="Uzw_G_A"/>
            <p:cNvGrpSpPr/>
            <p:nvPr/>
          </p:nvGrpSpPr>
          <p:grpSpPr>
            <a:xfrm>
              <a:off x="2663750" y="764704"/>
              <a:ext cx="108000" cy="828014"/>
              <a:chOff x="2663750" y="944724"/>
              <a:chExt cx="108000" cy="828014"/>
            </a:xfrm>
          </p:grpSpPr>
          <p:grpSp>
            <p:nvGrpSpPr>
              <p:cNvPr id="20" name="Uzw"/>
              <p:cNvGrpSpPr/>
              <p:nvPr/>
            </p:nvGrpSpPr>
            <p:grpSpPr>
              <a:xfrm rot="10800000">
                <a:off x="2663750" y="1196690"/>
                <a:ext cx="108000" cy="576048"/>
                <a:chOff x="4363291" y="4077088"/>
                <a:chExt cx="108000" cy="576048"/>
              </a:xfrm>
            </p:grpSpPr>
            <p:sp>
              <p:nvSpPr>
                <p:cNvPr id="21" name="Arc 183"/>
                <p:cNvSpPr>
                  <a:spLocks/>
                </p:cNvSpPr>
                <p:nvPr/>
              </p:nvSpPr>
              <p:spPr bwMode="auto">
                <a:xfrm flipH="1">
                  <a:off x="4363291" y="4509136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2" name="Arc 183"/>
                <p:cNvSpPr>
                  <a:spLocks/>
                </p:cNvSpPr>
                <p:nvPr/>
              </p:nvSpPr>
              <p:spPr bwMode="auto">
                <a:xfrm flipH="1">
                  <a:off x="4363291" y="4365120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" name="Arc 183"/>
                <p:cNvSpPr>
                  <a:spLocks/>
                </p:cNvSpPr>
                <p:nvPr/>
              </p:nvSpPr>
              <p:spPr bwMode="auto">
                <a:xfrm flipH="1">
                  <a:off x="4363291" y="4221104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" name="Arc 183"/>
                <p:cNvSpPr>
                  <a:spLocks/>
                </p:cNvSpPr>
                <p:nvPr/>
              </p:nvSpPr>
              <p:spPr bwMode="auto">
                <a:xfrm flipH="1">
                  <a:off x="4363291" y="4077088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45" name="Prz_zac"/>
              <p:cNvGrpSpPr/>
              <p:nvPr/>
            </p:nvGrpSpPr>
            <p:grpSpPr>
              <a:xfrm>
                <a:off x="2663788" y="944724"/>
                <a:ext cx="45000" cy="261100"/>
                <a:chOff x="2604501" y="2447870"/>
                <a:chExt cx="45000" cy="261100"/>
              </a:xfrm>
            </p:grpSpPr>
            <p:cxnSp>
              <p:nvCxnSpPr>
                <p:cNvPr id="46" name="Łącznik prostoliniowy 45"/>
                <p:cNvCxnSpPr/>
                <p:nvPr/>
              </p:nvCxnSpPr>
              <p:spPr bwMode="auto">
                <a:xfrm>
                  <a:off x="2627730" y="249297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7" name="Elipsa 46"/>
                <p:cNvSpPr>
                  <a:spLocks noChangeAspect="1"/>
                </p:cNvSpPr>
                <p:nvPr/>
              </p:nvSpPr>
              <p:spPr bwMode="auto">
                <a:xfrm>
                  <a:off x="2604501" y="2447870"/>
                  <a:ext cx="45000" cy="45000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-18"/>
                  </a:endParaRPr>
                </a:p>
              </p:txBody>
            </p:sp>
          </p:grpSp>
        </p:grpSp>
        <p:grpSp>
          <p:nvGrpSpPr>
            <p:cNvPr id="57" name="Uzw_G_B"/>
            <p:cNvGrpSpPr/>
            <p:nvPr/>
          </p:nvGrpSpPr>
          <p:grpSpPr>
            <a:xfrm>
              <a:off x="2942824" y="764704"/>
              <a:ext cx="116966" cy="828015"/>
              <a:chOff x="2942824" y="944724"/>
              <a:chExt cx="116966" cy="828015"/>
            </a:xfrm>
          </p:grpSpPr>
          <p:grpSp>
            <p:nvGrpSpPr>
              <p:cNvPr id="25" name="Uzw"/>
              <p:cNvGrpSpPr/>
              <p:nvPr/>
            </p:nvGrpSpPr>
            <p:grpSpPr>
              <a:xfrm rot="10800000">
                <a:off x="2951790" y="1196691"/>
                <a:ext cx="108000" cy="576048"/>
                <a:chOff x="4363291" y="4077088"/>
                <a:chExt cx="108000" cy="576048"/>
              </a:xfrm>
            </p:grpSpPr>
            <p:sp>
              <p:nvSpPr>
                <p:cNvPr id="26" name="Arc 183"/>
                <p:cNvSpPr>
                  <a:spLocks/>
                </p:cNvSpPr>
                <p:nvPr/>
              </p:nvSpPr>
              <p:spPr bwMode="auto">
                <a:xfrm flipH="1">
                  <a:off x="4363291" y="4509136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" name="Arc 183"/>
                <p:cNvSpPr>
                  <a:spLocks/>
                </p:cNvSpPr>
                <p:nvPr/>
              </p:nvSpPr>
              <p:spPr bwMode="auto">
                <a:xfrm flipH="1">
                  <a:off x="4363291" y="4365120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" name="Arc 183"/>
                <p:cNvSpPr>
                  <a:spLocks/>
                </p:cNvSpPr>
                <p:nvPr/>
              </p:nvSpPr>
              <p:spPr bwMode="auto">
                <a:xfrm flipH="1">
                  <a:off x="4363291" y="4221104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" name="Arc 183"/>
                <p:cNvSpPr>
                  <a:spLocks/>
                </p:cNvSpPr>
                <p:nvPr/>
              </p:nvSpPr>
              <p:spPr bwMode="auto">
                <a:xfrm flipH="1">
                  <a:off x="4363291" y="4077088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48" name="Prz_zac"/>
              <p:cNvGrpSpPr/>
              <p:nvPr/>
            </p:nvGrpSpPr>
            <p:grpSpPr>
              <a:xfrm>
                <a:off x="2942824" y="944724"/>
                <a:ext cx="45000" cy="261100"/>
                <a:chOff x="2604501" y="2447870"/>
                <a:chExt cx="45000" cy="261100"/>
              </a:xfrm>
            </p:grpSpPr>
            <p:cxnSp>
              <p:nvCxnSpPr>
                <p:cNvPr id="49" name="Łącznik prostoliniowy 48"/>
                <p:cNvCxnSpPr/>
                <p:nvPr/>
              </p:nvCxnSpPr>
              <p:spPr bwMode="auto">
                <a:xfrm>
                  <a:off x="2627730" y="249297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0" name="Elipsa 49"/>
                <p:cNvSpPr>
                  <a:spLocks noChangeAspect="1"/>
                </p:cNvSpPr>
                <p:nvPr/>
              </p:nvSpPr>
              <p:spPr bwMode="auto">
                <a:xfrm>
                  <a:off x="2604501" y="2447870"/>
                  <a:ext cx="45000" cy="45000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-18"/>
                  </a:endParaRPr>
                </a:p>
              </p:txBody>
            </p:sp>
          </p:grpSp>
        </p:grpSp>
        <p:grpSp>
          <p:nvGrpSpPr>
            <p:cNvPr id="86" name="Uzw_G_C"/>
            <p:cNvGrpSpPr/>
            <p:nvPr/>
          </p:nvGrpSpPr>
          <p:grpSpPr>
            <a:xfrm>
              <a:off x="3230856" y="764704"/>
              <a:ext cx="116974" cy="828014"/>
              <a:chOff x="3230856" y="944724"/>
              <a:chExt cx="116974" cy="828014"/>
            </a:xfrm>
          </p:grpSpPr>
          <p:grpSp>
            <p:nvGrpSpPr>
              <p:cNvPr id="30" name="Uzw"/>
              <p:cNvGrpSpPr/>
              <p:nvPr/>
            </p:nvGrpSpPr>
            <p:grpSpPr>
              <a:xfrm rot="10800000">
                <a:off x="3239830" y="1196690"/>
                <a:ext cx="108000" cy="576048"/>
                <a:chOff x="4363291" y="4077088"/>
                <a:chExt cx="108000" cy="576048"/>
              </a:xfrm>
            </p:grpSpPr>
            <p:sp>
              <p:nvSpPr>
                <p:cNvPr id="31" name="Arc 183"/>
                <p:cNvSpPr>
                  <a:spLocks/>
                </p:cNvSpPr>
                <p:nvPr/>
              </p:nvSpPr>
              <p:spPr bwMode="auto">
                <a:xfrm flipH="1">
                  <a:off x="4363291" y="4509136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" name="Arc 183"/>
                <p:cNvSpPr>
                  <a:spLocks/>
                </p:cNvSpPr>
                <p:nvPr/>
              </p:nvSpPr>
              <p:spPr bwMode="auto">
                <a:xfrm flipH="1">
                  <a:off x="4363291" y="4365120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" name="Arc 183"/>
                <p:cNvSpPr>
                  <a:spLocks/>
                </p:cNvSpPr>
                <p:nvPr/>
              </p:nvSpPr>
              <p:spPr bwMode="auto">
                <a:xfrm flipH="1">
                  <a:off x="4363291" y="4221104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" name="Arc 183"/>
                <p:cNvSpPr>
                  <a:spLocks/>
                </p:cNvSpPr>
                <p:nvPr/>
              </p:nvSpPr>
              <p:spPr bwMode="auto">
                <a:xfrm flipH="1">
                  <a:off x="4363291" y="4077088"/>
                  <a:ext cx="108000" cy="144000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51" name="Prz_zac"/>
              <p:cNvGrpSpPr/>
              <p:nvPr/>
            </p:nvGrpSpPr>
            <p:grpSpPr>
              <a:xfrm>
                <a:off x="3230856" y="944724"/>
                <a:ext cx="45000" cy="261100"/>
                <a:chOff x="2604501" y="2447870"/>
                <a:chExt cx="45000" cy="261100"/>
              </a:xfrm>
            </p:grpSpPr>
            <p:cxnSp>
              <p:nvCxnSpPr>
                <p:cNvPr id="52" name="Łącznik prostoliniowy 51"/>
                <p:cNvCxnSpPr/>
                <p:nvPr/>
              </p:nvCxnSpPr>
              <p:spPr bwMode="auto">
                <a:xfrm>
                  <a:off x="2627730" y="249297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3" name="Elipsa 52"/>
                <p:cNvSpPr>
                  <a:spLocks noChangeAspect="1"/>
                </p:cNvSpPr>
                <p:nvPr/>
              </p:nvSpPr>
              <p:spPr bwMode="auto">
                <a:xfrm>
                  <a:off x="2604501" y="2447870"/>
                  <a:ext cx="45000" cy="45000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-18"/>
                  </a:endParaRPr>
                </a:p>
              </p:txBody>
            </p:sp>
          </p:grpSp>
        </p:grpSp>
      </p:grp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3134908" y="297232"/>
            <a:ext cx="28741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Transformator </a:t>
            </a:r>
            <a:r>
              <a:rPr kumimoji="1" lang="pl-PL" sz="1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 regulacją u</a:t>
            </a: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kośną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1" name="Txt_UD_wekt_2"/>
          <p:cNvSpPr txBox="1">
            <a:spLocks noChangeArrowheads="1"/>
          </p:cNvSpPr>
          <p:nvPr/>
        </p:nvSpPr>
        <p:spPr bwMode="auto">
          <a:xfrm>
            <a:off x="6943959" y="3356992"/>
            <a:ext cx="221214" cy="18466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UD</a:t>
            </a:r>
            <a:endParaRPr kumimoji="0" lang="en-US" altLang="pl-PL" sz="20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cxnSp>
        <p:nvCxnSpPr>
          <p:cNvPr id="272" name="UD_wekt_90"/>
          <p:cNvCxnSpPr>
            <a:endCxn id="290" idx="1"/>
          </p:cNvCxnSpPr>
          <p:nvPr/>
        </p:nvCxnSpPr>
        <p:spPr bwMode="auto">
          <a:xfrm flipV="1">
            <a:off x="7716939" y="3549659"/>
            <a:ext cx="447915" cy="20856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73" name="Wekt_U_dod_90"/>
          <p:cNvCxnSpPr>
            <a:stCxn id="378" idx="4"/>
            <a:endCxn id="290" idx="2"/>
          </p:cNvCxnSpPr>
          <p:nvPr/>
        </p:nvCxnSpPr>
        <p:spPr bwMode="auto">
          <a:xfrm>
            <a:off x="7703158" y="3550937"/>
            <a:ext cx="463078" cy="922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grpSp>
        <p:nvGrpSpPr>
          <p:cNvPr id="275" name="LIN_90"/>
          <p:cNvGrpSpPr/>
          <p:nvPr/>
        </p:nvGrpSpPr>
        <p:grpSpPr>
          <a:xfrm rot="-1800000">
            <a:off x="6979963" y="3175592"/>
            <a:ext cx="1440000" cy="757464"/>
            <a:chOff x="6480212" y="3842356"/>
            <a:chExt cx="1440000" cy="757464"/>
          </a:xfrm>
        </p:grpSpPr>
        <p:cxnSp>
          <p:nvCxnSpPr>
            <p:cNvPr id="286" name="Łącznik prostoliniowy 285"/>
            <p:cNvCxnSpPr/>
            <p:nvPr/>
          </p:nvCxnSpPr>
          <p:spPr bwMode="auto">
            <a:xfrm rot="1800000">
              <a:off x="6480212" y="4221088"/>
              <a:ext cx="14400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87" name="Kropki_1"/>
            <p:cNvGrpSpPr/>
            <p:nvPr/>
          </p:nvGrpSpPr>
          <p:grpSpPr>
            <a:xfrm>
              <a:off x="6552220" y="3842356"/>
              <a:ext cx="1296144" cy="757464"/>
              <a:chOff x="6552220" y="3842356"/>
              <a:chExt cx="1296144" cy="757464"/>
            </a:xfrm>
          </p:grpSpPr>
          <p:sp>
            <p:nvSpPr>
              <p:cNvPr id="288" name="Elipsa 287"/>
              <p:cNvSpPr>
                <a:spLocks noChangeAspect="1"/>
              </p:cNvSpPr>
              <p:nvPr/>
            </p:nvSpPr>
            <p:spPr bwMode="auto">
              <a:xfrm>
                <a:off x="7820689" y="4572145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289" name="Elipsa 288"/>
              <p:cNvSpPr>
                <a:spLocks noChangeAspect="1"/>
              </p:cNvSpPr>
              <p:nvPr/>
            </p:nvSpPr>
            <p:spPr bwMode="auto">
              <a:xfrm>
                <a:off x="7712677" y="4509120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290" name="Elipsa 289"/>
              <p:cNvSpPr>
                <a:spLocks noChangeAspect="1"/>
              </p:cNvSpPr>
              <p:nvPr/>
            </p:nvSpPr>
            <p:spPr bwMode="auto">
              <a:xfrm>
                <a:off x="7601099" y="4445441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291" name="Elipsa 290"/>
              <p:cNvSpPr>
                <a:spLocks noChangeAspect="1"/>
              </p:cNvSpPr>
              <p:nvPr/>
            </p:nvSpPr>
            <p:spPr bwMode="auto">
              <a:xfrm>
                <a:off x="7469272" y="4368670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292" name="Elipsa 291"/>
              <p:cNvSpPr>
                <a:spLocks noChangeAspect="1"/>
              </p:cNvSpPr>
              <p:nvPr/>
            </p:nvSpPr>
            <p:spPr bwMode="auto">
              <a:xfrm>
                <a:off x="7330019" y="4288333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293" name="Elipsa 292"/>
              <p:cNvSpPr>
                <a:spLocks noChangeAspect="1"/>
              </p:cNvSpPr>
              <p:nvPr/>
            </p:nvSpPr>
            <p:spPr bwMode="auto">
              <a:xfrm>
                <a:off x="7042890" y="4126168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294" name="Elipsa 293"/>
              <p:cNvSpPr>
                <a:spLocks noChangeAspect="1"/>
              </p:cNvSpPr>
              <p:nvPr/>
            </p:nvSpPr>
            <p:spPr bwMode="auto">
              <a:xfrm>
                <a:off x="6925352" y="4058380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295" name="Elipsa 294"/>
              <p:cNvSpPr>
                <a:spLocks noChangeAspect="1"/>
              </p:cNvSpPr>
              <p:nvPr/>
            </p:nvSpPr>
            <p:spPr bwMode="auto">
              <a:xfrm>
                <a:off x="6813774" y="3994701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296" name="Elipsa 295"/>
              <p:cNvSpPr>
                <a:spLocks noChangeAspect="1"/>
              </p:cNvSpPr>
              <p:nvPr/>
            </p:nvSpPr>
            <p:spPr bwMode="auto">
              <a:xfrm>
                <a:off x="6686710" y="3917930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297" name="Elipsa 296"/>
              <p:cNvSpPr>
                <a:spLocks noChangeAspect="1"/>
              </p:cNvSpPr>
              <p:nvPr/>
            </p:nvSpPr>
            <p:spPr bwMode="auto">
              <a:xfrm>
                <a:off x="6552220" y="3842356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</p:grpSp>
      <p:sp>
        <p:nvSpPr>
          <p:cNvPr id="298" name="Txt_dU_Gwiazda"/>
          <p:cNvSpPr txBox="1">
            <a:spLocks noChangeArrowheads="1"/>
          </p:cNvSpPr>
          <p:nvPr/>
        </p:nvSpPr>
        <p:spPr bwMode="auto">
          <a:xfrm>
            <a:off x="4428925" y="4099609"/>
            <a:ext cx="155492" cy="1384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9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ΔU</a:t>
            </a:r>
            <a:endParaRPr kumimoji="0" lang="en-US" altLang="pl-PL" sz="12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299" name="Gwiazda_U_dod"/>
          <p:cNvGrpSpPr/>
          <p:nvPr/>
        </p:nvGrpSpPr>
        <p:grpSpPr>
          <a:xfrm>
            <a:off x="4099643" y="3429000"/>
            <a:ext cx="792040" cy="648024"/>
            <a:chOff x="4399046" y="4977220"/>
            <a:chExt cx="792040" cy="648024"/>
          </a:xfrm>
        </p:grpSpPr>
        <p:cxnSp>
          <p:nvCxnSpPr>
            <p:cNvPr id="300" name="Łącznik prostoliniowy 299"/>
            <p:cNvCxnSpPr/>
            <p:nvPr/>
          </p:nvCxnSpPr>
          <p:spPr bwMode="auto">
            <a:xfrm rot="7200000" flipV="1">
              <a:off x="4975086" y="5301220"/>
              <a:ext cx="0" cy="43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301" name="Łącznik prostoliniowy 300"/>
            <p:cNvCxnSpPr/>
            <p:nvPr/>
          </p:nvCxnSpPr>
          <p:spPr bwMode="auto">
            <a:xfrm rot="14400000" flipV="1">
              <a:off x="4615046" y="5301220"/>
              <a:ext cx="0" cy="43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302" name="Łącznik prostoliniowy 301"/>
            <p:cNvCxnSpPr/>
            <p:nvPr/>
          </p:nvCxnSpPr>
          <p:spPr bwMode="auto">
            <a:xfrm flipV="1">
              <a:off x="4793706" y="4977220"/>
              <a:ext cx="0" cy="43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303" name="Łącznik prostoliniowy 302"/>
            <p:cNvCxnSpPr/>
            <p:nvPr/>
          </p:nvCxnSpPr>
          <p:spPr bwMode="auto">
            <a:xfrm>
              <a:off x="4463988" y="5625244"/>
              <a:ext cx="684076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</p:grpSp>
      <p:sp>
        <p:nvSpPr>
          <p:cNvPr id="304" name="Txt_dU_2"/>
          <p:cNvSpPr txBox="1">
            <a:spLocks noChangeArrowheads="1"/>
          </p:cNvSpPr>
          <p:nvPr/>
        </p:nvSpPr>
        <p:spPr bwMode="auto">
          <a:xfrm>
            <a:off x="7412011" y="3176972"/>
            <a:ext cx="155492" cy="1384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9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ΔU</a:t>
            </a:r>
            <a:endParaRPr kumimoji="0" lang="en-US" altLang="pl-PL" sz="12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cxnSp>
        <p:nvCxnSpPr>
          <p:cNvPr id="305" name="UD_wekt_90_120"/>
          <p:cNvCxnSpPr>
            <a:endCxn id="318" idx="6"/>
          </p:cNvCxnSpPr>
          <p:nvPr/>
        </p:nvCxnSpPr>
        <p:spPr bwMode="auto">
          <a:xfrm flipH="1" flipV="1">
            <a:off x="7214136" y="3247328"/>
            <a:ext cx="485907" cy="24113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306" name="Wekt_U_dod_120"/>
          <p:cNvCxnSpPr>
            <a:stCxn id="378" idx="1"/>
          </p:cNvCxnSpPr>
          <p:nvPr/>
        </p:nvCxnSpPr>
        <p:spPr bwMode="auto">
          <a:xfrm flipH="1" flipV="1">
            <a:off x="7214137" y="3265356"/>
            <a:ext cx="479236" cy="26195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grpSp>
        <p:nvGrpSpPr>
          <p:cNvPr id="307" name="LIN_120"/>
          <p:cNvGrpSpPr/>
          <p:nvPr/>
        </p:nvGrpSpPr>
        <p:grpSpPr>
          <a:xfrm>
            <a:off x="6979963" y="3157916"/>
            <a:ext cx="1440000" cy="757464"/>
            <a:chOff x="6480212" y="3842356"/>
            <a:chExt cx="1440000" cy="757464"/>
          </a:xfrm>
        </p:grpSpPr>
        <p:cxnSp>
          <p:nvCxnSpPr>
            <p:cNvPr id="308" name="Łącznik prostoliniowy 307"/>
            <p:cNvCxnSpPr/>
            <p:nvPr/>
          </p:nvCxnSpPr>
          <p:spPr bwMode="auto">
            <a:xfrm rot="1800000">
              <a:off x="6480212" y="4221088"/>
              <a:ext cx="14400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09" name="Kropki_1"/>
            <p:cNvGrpSpPr/>
            <p:nvPr/>
          </p:nvGrpSpPr>
          <p:grpSpPr>
            <a:xfrm>
              <a:off x="6552220" y="3842356"/>
              <a:ext cx="1296144" cy="757464"/>
              <a:chOff x="6552220" y="3842356"/>
              <a:chExt cx="1296144" cy="757464"/>
            </a:xfrm>
          </p:grpSpPr>
          <p:sp>
            <p:nvSpPr>
              <p:cNvPr id="310" name="Elipsa 309"/>
              <p:cNvSpPr>
                <a:spLocks noChangeAspect="1"/>
              </p:cNvSpPr>
              <p:nvPr/>
            </p:nvSpPr>
            <p:spPr bwMode="auto">
              <a:xfrm>
                <a:off x="7820689" y="4572145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11" name="Elipsa 310"/>
              <p:cNvSpPr>
                <a:spLocks noChangeAspect="1"/>
              </p:cNvSpPr>
              <p:nvPr/>
            </p:nvSpPr>
            <p:spPr bwMode="auto">
              <a:xfrm>
                <a:off x="7712677" y="4509120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12" name="Elipsa 311"/>
              <p:cNvSpPr>
                <a:spLocks noChangeAspect="1"/>
              </p:cNvSpPr>
              <p:nvPr/>
            </p:nvSpPr>
            <p:spPr bwMode="auto">
              <a:xfrm>
                <a:off x="7601099" y="4445441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13" name="Elipsa 312"/>
              <p:cNvSpPr>
                <a:spLocks noChangeAspect="1"/>
              </p:cNvSpPr>
              <p:nvPr/>
            </p:nvSpPr>
            <p:spPr bwMode="auto">
              <a:xfrm>
                <a:off x="7469272" y="4368670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14" name="Elipsa 313"/>
              <p:cNvSpPr>
                <a:spLocks noChangeAspect="1"/>
              </p:cNvSpPr>
              <p:nvPr/>
            </p:nvSpPr>
            <p:spPr bwMode="auto">
              <a:xfrm>
                <a:off x="7330019" y="4288333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15" name="Elipsa 314"/>
              <p:cNvSpPr>
                <a:spLocks noChangeAspect="1"/>
              </p:cNvSpPr>
              <p:nvPr/>
            </p:nvSpPr>
            <p:spPr bwMode="auto">
              <a:xfrm>
                <a:off x="7042890" y="4126168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16" name="Elipsa 315"/>
              <p:cNvSpPr>
                <a:spLocks noChangeAspect="1"/>
              </p:cNvSpPr>
              <p:nvPr/>
            </p:nvSpPr>
            <p:spPr bwMode="auto">
              <a:xfrm>
                <a:off x="6925352" y="4058380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17" name="Elipsa 316"/>
              <p:cNvSpPr>
                <a:spLocks noChangeAspect="1"/>
              </p:cNvSpPr>
              <p:nvPr/>
            </p:nvSpPr>
            <p:spPr bwMode="auto">
              <a:xfrm>
                <a:off x="6813774" y="3994701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18" name="Elipsa 317"/>
              <p:cNvSpPr>
                <a:spLocks noChangeAspect="1"/>
              </p:cNvSpPr>
              <p:nvPr/>
            </p:nvSpPr>
            <p:spPr bwMode="auto">
              <a:xfrm>
                <a:off x="6686710" y="3917930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19" name="Elipsa 318"/>
              <p:cNvSpPr>
                <a:spLocks noChangeAspect="1"/>
              </p:cNvSpPr>
              <p:nvPr/>
            </p:nvSpPr>
            <p:spPr bwMode="auto">
              <a:xfrm>
                <a:off x="6552220" y="3842356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</p:grpSp>
      <p:sp>
        <p:nvSpPr>
          <p:cNvPr id="320" name="Txt_UD_wekt"/>
          <p:cNvSpPr txBox="1">
            <a:spLocks noChangeArrowheads="1"/>
          </p:cNvSpPr>
          <p:nvPr/>
        </p:nvSpPr>
        <p:spPr bwMode="auto">
          <a:xfrm>
            <a:off x="8126901" y="3320988"/>
            <a:ext cx="221214" cy="18466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UD</a:t>
            </a:r>
            <a:endParaRPr kumimoji="0" lang="en-US" altLang="pl-PL" sz="20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cxnSp>
        <p:nvCxnSpPr>
          <p:cNvPr id="321" name="UD_wekt"/>
          <p:cNvCxnSpPr/>
          <p:nvPr/>
        </p:nvCxnSpPr>
        <p:spPr bwMode="auto">
          <a:xfrm rot="540000" flipV="1">
            <a:off x="7888678" y="3300428"/>
            <a:ext cx="0" cy="24116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322" name="Txt_dU"/>
          <p:cNvSpPr txBox="1">
            <a:spLocks noChangeArrowheads="1"/>
          </p:cNvSpPr>
          <p:nvPr/>
        </p:nvSpPr>
        <p:spPr bwMode="auto">
          <a:xfrm>
            <a:off x="7868587" y="3392996"/>
            <a:ext cx="155492" cy="1384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9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ΔU</a:t>
            </a:r>
            <a:endParaRPr kumimoji="0" lang="en-US" altLang="pl-PL" sz="12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cxnSp>
        <p:nvCxnSpPr>
          <p:cNvPr id="323" name="Wekt_U_dod"/>
          <p:cNvCxnSpPr/>
          <p:nvPr/>
        </p:nvCxnSpPr>
        <p:spPr bwMode="auto">
          <a:xfrm rot="3600000" flipV="1">
            <a:off x="7866754" y="3194486"/>
            <a:ext cx="0" cy="468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grpSp>
        <p:nvGrpSpPr>
          <p:cNvPr id="324" name="Teta"/>
          <p:cNvGrpSpPr/>
          <p:nvPr/>
        </p:nvGrpSpPr>
        <p:grpSpPr>
          <a:xfrm>
            <a:off x="7628075" y="4113076"/>
            <a:ext cx="360000" cy="562496"/>
            <a:chOff x="7089767" y="4504474"/>
            <a:chExt cx="360000" cy="562496"/>
          </a:xfrm>
        </p:grpSpPr>
        <p:sp>
          <p:nvSpPr>
            <p:cNvPr id="325" name="Łuk 324"/>
            <p:cNvSpPr>
              <a:spLocks noChangeAspect="1"/>
            </p:cNvSpPr>
            <p:nvPr/>
          </p:nvSpPr>
          <p:spPr bwMode="auto">
            <a:xfrm rot="-720000">
              <a:off x="7089767" y="4706970"/>
              <a:ext cx="360000" cy="360000"/>
            </a:xfrm>
            <a:prstGeom prst="arc">
              <a:avLst>
                <a:gd name="adj1" fmla="val 15435382"/>
                <a:gd name="adj2" fmla="val 1952477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326" name="Txt_Teta"/>
            <p:cNvSpPr txBox="1">
              <a:spLocks noChangeArrowheads="1"/>
            </p:cNvSpPr>
            <p:nvPr/>
          </p:nvSpPr>
          <p:spPr bwMode="auto">
            <a:xfrm>
              <a:off x="7236296" y="4504474"/>
              <a:ext cx="117020" cy="18466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l-GR" altLang="pl-PL" sz="1200" b="1" i="1" dirty="0" smtClean="0">
                  <a:latin typeface="Times New Roman" pitchFamily="18" charset="0"/>
                  <a:cs typeface="Times New Roman" pitchFamily="18" charset="0"/>
                </a:rPr>
                <a:t>Θ</a:t>
              </a:r>
              <a:endParaRPr kumimoji="0" lang="en-US" altLang="pl-PL" sz="2000" dirty="0">
                <a:latin typeface="Times New Roman" pitchFamily="18" charset="0"/>
              </a:endParaRPr>
            </a:p>
          </p:txBody>
        </p:sp>
      </p:grpSp>
      <p:grpSp>
        <p:nvGrpSpPr>
          <p:cNvPr id="327" name="Alfa=60"/>
          <p:cNvGrpSpPr/>
          <p:nvPr/>
        </p:nvGrpSpPr>
        <p:grpSpPr>
          <a:xfrm>
            <a:off x="7537853" y="3173482"/>
            <a:ext cx="416082" cy="507506"/>
            <a:chOff x="7038102" y="3353502"/>
            <a:chExt cx="416082" cy="507506"/>
          </a:xfrm>
        </p:grpSpPr>
        <p:sp>
          <p:nvSpPr>
            <p:cNvPr id="328" name="Łuk 327"/>
            <p:cNvSpPr>
              <a:spLocks noChangeAspect="1"/>
            </p:cNvSpPr>
            <p:nvPr/>
          </p:nvSpPr>
          <p:spPr bwMode="auto">
            <a:xfrm rot="360000">
              <a:off x="7038102" y="3501008"/>
              <a:ext cx="360000" cy="360000"/>
            </a:xfrm>
            <a:prstGeom prst="arc">
              <a:avLst>
                <a:gd name="adj1" fmla="val 15435382"/>
                <a:gd name="adj2" fmla="val 1952477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329" name="Txt_P_alfa"/>
            <p:cNvSpPr txBox="1">
              <a:spLocks noChangeArrowheads="1"/>
            </p:cNvSpPr>
            <p:nvPr/>
          </p:nvSpPr>
          <p:spPr bwMode="auto">
            <a:xfrm rot="1800000">
              <a:off x="7274648" y="3353502"/>
              <a:ext cx="179536" cy="18466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000" b="1" i="1" dirty="0" smtClean="0">
                  <a:latin typeface="Times New Roman" pitchFamily="18" charset="0"/>
                  <a:cs typeface="Times New Roman" pitchFamily="18" charset="0"/>
                </a:rPr>
                <a:t>60</a:t>
              </a:r>
              <a:r>
                <a:rPr kumimoji="0" lang="pl-PL" altLang="pl-PL" sz="1200" b="1" i="1" baseline="300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kumimoji="0" lang="en-US" altLang="pl-PL" sz="2000" dirty="0">
                <a:latin typeface="Times New Roman" pitchFamily="18" charset="0"/>
              </a:endParaRPr>
            </a:p>
          </p:txBody>
        </p:sp>
      </p:grpSp>
      <p:grpSp>
        <p:nvGrpSpPr>
          <p:cNvPr id="36" name="alfa=90"/>
          <p:cNvGrpSpPr/>
          <p:nvPr/>
        </p:nvGrpSpPr>
        <p:grpSpPr>
          <a:xfrm>
            <a:off x="7534833" y="3315674"/>
            <a:ext cx="489246" cy="401358"/>
            <a:chOff x="5810946" y="3387682"/>
            <a:chExt cx="489246" cy="401358"/>
          </a:xfrm>
        </p:grpSpPr>
        <p:sp>
          <p:nvSpPr>
            <p:cNvPr id="408" name="Łuk 407"/>
            <p:cNvSpPr>
              <a:spLocks noChangeAspect="1"/>
            </p:cNvSpPr>
            <p:nvPr/>
          </p:nvSpPr>
          <p:spPr bwMode="auto">
            <a:xfrm rot="360000">
              <a:off x="5810946" y="3429040"/>
              <a:ext cx="360000" cy="360000"/>
            </a:xfrm>
            <a:prstGeom prst="arc">
              <a:avLst>
                <a:gd name="adj1" fmla="val 15435382"/>
                <a:gd name="adj2" fmla="val 22917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409" name="Txt_P_alfa"/>
            <p:cNvSpPr txBox="1">
              <a:spLocks noChangeArrowheads="1"/>
            </p:cNvSpPr>
            <p:nvPr/>
          </p:nvSpPr>
          <p:spPr bwMode="auto">
            <a:xfrm rot="3600000">
              <a:off x="6118091" y="3385117"/>
              <a:ext cx="179536" cy="18466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000" b="1" i="1" dirty="0" smtClean="0">
                  <a:latin typeface="Times New Roman" pitchFamily="18" charset="0"/>
                  <a:cs typeface="Times New Roman" pitchFamily="18" charset="0"/>
                </a:rPr>
                <a:t>90</a:t>
              </a:r>
              <a:r>
                <a:rPr kumimoji="0" lang="pl-PL" altLang="pl-PL" sz="1200" b="1" i="1" baseline="300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kumimoji="0" lang="en-US" altLang="pl-PL" sz="2000" dirty="0">
                <a:latin typeface="Times New Roman" pitchFamily="18" charset="0"/>
              </a:endParaRPr>
            </a:p>
          </p:txBody>
        </p:sp>
      </p:grpSp>
      <p:grpSp>
        <p:nvGrpSpPr>
          <p:cNvPr id="37" name="alfa=120"/>
          <p:cNvGrpSpPr/>
          <p:nvPr/>
        </p:nvGrpSpPr>
        <p:grpSpPr>
          <a:xfrm>
            <a:off x="7553651" y="3314829"/>
            <a:ext cx="506432" cy="402203"/>
            <a:chOff x="5810946" y="3314829"/>
            <a:chExt cx="506432" cy="402203"/>
          </a:xfrm>
        </p:grpSpPr>
        <p:sp>
          <p:nvSpPr>
            <p:cNvPr id="413" name="Łuk 412"/>
            <p:cNvSpPr>
              <a:spLocks noChangeAspect="1"/>
            </p:cNvSpPr>
            <p:nvPr/>
          </p:nvSpPr>
          <p:spPr bwMode="auto">
            <a:xfrm rot="360000">
              <a:off x="5810946" y="3357032"/>
              <a:ext cx="360000" cy="360000"/>
            </a:xfrm>
            <a:prstGeom prst="arc">
              <a:avLst>
                <a:gd name="adj1" fmla="val 15435382"/>
                <a:gd name="adj2" fmla="val 1836063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414" name="Txt_P_alfa"/>
            <p:cNvSpPr txBox="1">
              <a:spLocks noChangeArrowheads="1"/>
            </p:cNvSpPr>
            <p:nvPr/>
          </p:nvSpPr>
          <p:spPr bwMode="auto">
            <a:xfrm rot="3600000">
              <a:off x="6103217" y="3344324"/>
              <a:ext cx="243656" cy="18466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000" b="1" i="1" dirty="0" smtClean="0">
                  <a:latin typeface="Times New Roman" pitchFamily="18" charset="0"/>
                  <a:cs typeface="Times New Roman" pitchFamily="18" charset="0"/>
                </a:rPr>
                <a:t>120</a:t>
              </a:r>
              <a:r>
                <a:rPr kumimoji="0" lang="pl-PL" altLang="pl-PL" sz="1200" b="1" i="1" baseline="300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kumimoji="0" lang="en-US" altLang="pl-PL" sz="2000" dirty="0">
                <a:latin typeface="Times New Roman" pitchFamily="18" charset="0"/>
              </a:endParaRPr>
            </a:p>
          </p:txBody>
        </p:sp>
      </p:grpSp>
      <p:grpSp>
        <p:nvGrpSpPr>
          <p:cNvPr id="330" name="LIN_240"/>
          <p:cNvGrpSpPr/>
          <p:nvPr/>
        </p:nvGrpSpPr>
        <p:grpSpPr>
          <a:xfrm rot="7200000">
            <a:off x="6979963" y="3140604"/>
            <a:ext cx="1440000" cy="757464"/>
            <a:chOff x="6480214" y="3842356"/>
            <a:chExt cx="1440000" cy="757464"/>
          </a:xfrm>
        </p:grpSpPr>
        <p:cxnSp>
          <p:nvCxnSpPr>
            <p:cNvPr id="331" name="Łącznik prostoliniowy 330"/>
            <p:cNvCxnSpPr/>
            <p:nvPr/>
          </p:nvCxnSpPr>
          <p:spPr bwMode="auto">
            <a:xfrm rot="1800000">
              <a:off x="6480214" y="4221088"/>
              <a:ext cx="14400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32" name="Kropki_1"/>
            <p:cNvGrpSpPr/>
            <p:nvPr/>
          </p:nvGrpSpPr>
          <p:grpSpPr>
            <a:xfrm>
              <a:off x="6552220" y="3842356"/>
              <a:ext cx="1296144" cy="757464"/>
              <a:chOff x="6552220" y="3842356"/>
              <a:chExt cx="1296144" cy="757464"/>
            </a:xfrm>
          </p:grpSpPr>
          <p:sp>
            <p:nvSpPr>
              <p:cNvPr id="359" name="Elipsa 358"/>
              <p:cNvSpPr>
                <a:spLocks noChangeAspect="1"/>
              </p:cNvSpPr>
              <p:nvPr/>
            </p:nvSpPr>
            <p:spPr bwMode="auto">
              <a:xfrm>
                <a:off x="7820689" y="4572145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60" name="Elipsa 359"/>
              <p:cNvSpPr>
                <a:spLocks noChangeAspect="1"/>
              </p:cNvSpPr>
              <p:nvPr/>
            </p:nvSpPr>
            <p:spPr bwMode="auto">
              <a:xfrm>
                <a:off x="7712677" y="4509120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61" name="Elipsa 360"/>
              <p:cNvSpPr>
                <a:spLocks noChangeAspect="1"/>
              </p:cNvSpPr>
              <p:nvPr/>
            </p:nvSpPr>
            <p:spPr bwMode="auto">
              <a:xfrm>
                <a:off x="7601099" y="4445441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62" name="Elipsa 361"/>
              <p:cNvSpPr>
                <a:spLocks noChangeAspect="1"/>
              </p:cNvSpPr>
              <p:nvPr/>
            </p:nvSpPr>
            <p:spPr bwMode="auto">
              <a:xfrm>
                <a:off x="7469272" y="4368670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63" name="Elipsa 362"/>
              <p:cNvSpPr>
                <a:spLocks noChangeAspect="1"/>
              </p:cNvSpPr>
              <p:nvPr/>
            </p:nvSpPr>
            <p:spPr bwMode="auto">
              <a:xfrm>
                <a:off x="7330019" y="4288333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64" name="Elipsa 363"/>
              <p:cNvSpPr>
                <a:spLocks noChangeAspect="1"/>
              </p:cNvSpPr>
              <p:nvPr/>
            </p:nvSpPr>
            <p:spPr bwMode="auto">
              <a:xfrm>
                <a:off x="7042890" y="4126168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65" name="Elipsa 364"/>
              <p:cNvSpPr>
                <a:spLocks noChangeAspect="1"/>
              </p:cNvSpPr>
              <p:nvPr/>
            </p:nvSpPr>
            <p:spPr bwMode="auto">
              <a:xfrm>
                <a:off x="6925352" y="4058380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66" name="Elipsa 365"/>
              <p:cNvSpPr>
                <a:spLocks noChangeAspect="1"/>
              </p:cNvSpPr>
              <p:nvPr/>
            </p:nvSpPr>
            <p:spPr bwMode="auto">
              <a:xfrm>
                <a:off x="6813774" y="3994701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67" name="Elipsa 366"/>
              <p:cNvSpPr>
                <a:spLocks noChangeAspect="1"/>
              </p:cNvSpPr>
              <p:nvPr/>
            </p:nvSpPr>
            <p:spPr bwMode="auto">
              <a:xfrm>
                <a:off x="6686710" y="3917930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68" name="Elipsa 367"/>
              <p:cNvSpPr>
                <a:spLocks noChangeAspect="1"/>
              </p:cNvSpPr>
              <p:nvPr/>
            </p:nvSpPr>
            <p:spPr bwMode="auto">
              <a:xfrm>
                <a:off x="6552220" y="3842356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</p:grpSp>
      <p:sp>
        <p:nvSpPr>
          <p:cNvPr id="369" name="Txt_UG_wekt"/>
          <p:cNvSpPr txBox="1">
            <a:spLocks noChangeArrowheads="1"/>
          </p:cNvSpPr>
          <p:nvPr/>
        </p:nvSpPr>
        <p:spPr bwMode="auto">
          <a:xfrm>
            <a:off x="7797063" y="2267580"/>
            <a:ext cx="221214" cy="18466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UG</a:t>
            </a:r>
          </a:p>
        </p:txBody>
      </p:sp>
      <p:cxnSp>
        <p:nvCxnSpPr>
          <p:cNvPr id="374" name="UG_wekt"/>
          <p:cNvCxnSpPr/>
          <p:nvPr/>
        </p:nvCxnSpPr>
        <p:spPr bwMode="auto">
          <a:xfrm flipV="1">
            <a:off x="7700043" y="2312876"/>
            <a:ext cx="0" cy="3348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378" name="Pnkt_Zero"/>
          <p:cNvSpPr>
            <a:spLocks noChangeAspect="1"/>
          </p:cNvSpPr>
          <p:nvPr/>
        </p:nvSpPr>
        <p:spPr bwMode="auto">
          <a:xfrm>
            <a:off x="7689320" y="3523262"/>
            <a:ext cx="27675" cy="27675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380" name="Wekt_U_220"/>
          <p:cNvCxnSpPr/>
          <p:nvPr/>
        </p:nvCxnSpPr>
        <p:spPr bwMode="auto">
          <a:xfrm flipV="1">
            <a:off x="7700043" y="3537012"/>
            <a:ext cx="0" cy="2160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grpSp>
        <p:nvGrpSpPr>
          <p:cNvPr id="381" name="LIN_0"/>
          <p:cNvGrpSpPr/>
          <p:nvPr/>
        </p:nvGrpSpPr>
        <p:grpSpPr>
          <a:xfrm rot="3600000">
            <a:off x="6979963" y="3173467"/>
            <a:ext cx="1440000" cy="757464"/>
            <a:chOff x="6480212" y="3842356"/>
            <a:chExt cx="1440000" cy="757464"/>
          </a:xfrm>
        </p:grpSpPr>
        <p:cxnSp>
          <p:nvCxnSpPr>
            <p:cNvPr id="382" name="Łącznik prostoliniowy 381"/>
            <p:cNvCxnSpPr/>
            <p:nvPr/>
          </p:nvCxnSpPr>
          <p:spPr bwMode="auto">
            <a:xfrm rot="1800000">
              <a:off x="6480212" y="4221088"/>
              <a:ext cx="14400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87" name="Kropki_1"/>
            <p:cNvGrpSpPr/>
            <p:nvPr/>
          </p:nvGrpSpPr>
          <p:grpSpPr>
            <a:xfrm>
              <a:off x="6552220" y="3842356"/>
              <a:ext cx="1296144" cy="757464"/>
              <a:chOff x="6552220" y="3842356"/>
              <a:chExt cx="1296144" cy="757464"/>
            </a:xfrm>
          </p:grpSpPr>
          <p:sp>
            <p:nvSpPr>
              <p:cNvPr id="388" name="Elipsa 387"/>
              <p:cNvSpPr>
                <a:spLocks noChangeAspect="1"/>
              </p:cNvSpPr>
              <p:nvPr/>
            </p:nvSpPr>
            <p:spPr bwMode="auto">
              <a:xfrm>
                <a:off x="7820689" y="4572145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89" name="Elipsa 388"/>
              <p:cNvSpPr>
                <a:spLocks noChangeAspect="1"/>
              </p:cNvSpPr>
              <p:nvPr/>
            </p:nvSpPr>
            <p:spPr bwMode="auto">
              <a:xfrm>
                <a:off x="7712677" y="4509120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90" name="Elipsa 389"/>
              <p:cNvSpPr>
                <a:spLocks noChangeAspect="1"/>
              </p:cNvSpPr>
              <p:nvPr/>
            </p:nvSpPr>
            <p:spPr bwMode="auto">
              <a:xfrm>
                <a:off x="7601099" y="4445441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91" name="Elipsa 390"/>
              <p:cNvSpPr>
                <a:spLocks noChangeAspect="1"/>
              </p:cNvSpPr>
              <p:nvPr/>
            </p:nvSpPr>
            <p:spPr bwMode="auto">
              <a:xfrm>
                <a:off x="7469272" y="4368670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92" name="Elipsa 391"/>
              <p:cNvSpPr>
                <a:spLocks noChangeAspect="1"/>
              </p:cNvSpPr>
              <p:nvPr/>
            </p:nvSpPr>
            <p:spPr bwMode="auto">
              <a:xfrm>
                <a:off x="7330019" y="4288333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93" name="Elipsa 392"/>
              <p:cNvSpPr>
                <a:spLocks noChangeAspect="1"/>
              </p:cNvSpPr>
              <p:nvPr/>
            </p:nvSpPr>
            <p:spPr bwMode="auto">
              <a:xfrm>
                <a:off x="7042890" y="4126168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94" name="Elipsa 393"/>
              <p:cNvSpPr>
                <a:spLocks noChangeAspect="1"/>
              </p:cNvSpPr>
              <p:nvPr/>
            </p:nvSpPr>
            <p:spPr bwMode="auto">
              <a:xfrm>
                <a:off x="6925352" y="4058380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95" name="Elipsa 394"/>
              <p:cNvSpPr>
                <a:spLocks noChangeAspect="1"/>
              </p:cNvSpPr>
              <p:nvPr/>
            </p:nvSpPr>
            <p:spPr bwMode="auto">
              <a:xfrm>
                <a:off x="6813774" y="3994701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96" name="Elipsa 395"/>
              <p:cNvSpPr>
                <a:spLocks noChangeAspect="1"/>
              </p:cNvSpPr>
              <p:nvPr/>
            </p:nvSpPr>
            <p:spPr bwMode="auto">
              <a:xfrm>
                <a:off x="6686710" y="3917930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97" name="Elipsa 396"/>
              <p:cNvSpPr>
                <a:spLocks noChangeAspect="1"/>
              </p:cNvSpPr>
              <p:nvPr/>
            </p:nvSpPr>
            <p:spPr bwMode="auto">
              <a:xfrm>
                <a:off x="6552220" y="3842356"/>
                <a:ext cx="27675" cy="27675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</p:grpSp>
      <p:sp>
        <p:nvSpPr>
          <p:cNvPr id="398" name="Txt_Yy"/>
          <p:cNvSpPr txBox="1">
            <a:spLocks noChangeArrowheads="1"/>
          </p:cNvSpPr>
          <p:nvPr/>
        </p:nvSpPr>
        <p:spPr bwMode="auto">
          <a:xfrm>
            <a:off x="3360073" y="4000418"/>
            <a:ext cx="163506" cy="18466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err="1" smtClean="0">
                <a:latin typeface="Times New Roman" pitchFamily="18" charset="0"/>
                <a:cs typeface="Times New Roman" pitchFamily="18" charset="0"/>
              </a:rPr>
              <a:t>Yy</a:t>
            </a:r>
            <a:endParaRPr kumimoji="0" lang="en-US" altLang="pl-PL" sz="2000" dirty="0">
              <a:latin typeface="Times New Roman" pitchFamily="18" charset="0"/>
            </a:endParaRPr>
          </a:p>
        </p:txBody>
      </p:sp>
      <p:sp>
        <p:nvSpPr>
          <p:cNvPr id="399" name="Txt_Yd11"/>
          <p:cNvSpPr txBox="1">
            <a:spLocks noChangeArrowheads="1"/>
          </p:cNvSpPr>
          <p:nvPr/>
        </p:nvSpPr>
        <p:spPr bwMode="auto">
          <a:xfrm>
            <a:off x="3307555" y="4000418"/>
            <a:ext cx="316946" cy="18466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latin typeface="Times New Roman" pitchFamily="18" charset="0"/>
                <a:cs typeface="Times New Roman" pitchFamily="18" charset="0"/>
              </a:rPr>
              <a:t>Yd11</a:t>
            </a:r>
            <a:endParaRPr kumimoji="0" lang="en-US" altLang="pl-PL" sz="2000" dirty="0">
              <a:latin typeface="Times New Roman" pitchFamily="18" charset="0"/>
            </a:endParaRPr>
          </a:p>
        </p:txBody>
      </p:sp>
      <p:sp>
        <p:nvSpPr>
          <p:cNvPr id="400" name="Txt_Yd5"/>
          <p:cNvSpPr txBox="1">
            <a:spLocks noChangeArrowheads="1"/>
          </p:cNvSpPr>
          <p:nvPr/>
        </p:nvSpPr>
        <p:spPr bwMode="auto">
          <a:xfrm>
            <a:off x="3343559" y="4008802"/>
            <a:ext cx="248466" cy="18466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latin typeface="Times New Roman" pitchFamily="18" charset="0"/>
                <a:cs typeface="Times New Roman" pitchFamily="18" charset="0"/>
              </a:rPr>
              <a:t>Yd5</a:t>
            </a:r>
            <a:endParaRPr kumimoji="0" lang="en-US" altLang="pl-PL" sz="2000" dirty="0">
              <a:latin typeface="Times New Roman" pitchFamily="18" charset="0"/>
            </a:endParaRPr>
          </a:p>
        </p:txBody>
      </p:sp>
      <p:sp>
        <p:nvSpPr>
          <p:cNvPr id="401" name="Txt_Yy_Ubc"/>
          <p:cNvSpPr txBox="1">
            <a:spLocks noChangeArrowheads="1"/>
          </p:cNvSpPr>
          <p:nvPr/>
        </p:nvSpPr>
        <p:spPr bwMode="auto">
          <a:xfrm>
            <a:off x="3055527" y="4000418"/>
            <a:ext cx="785471" cy="18466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err="1" smtClean="0">
                <a:latin typeface="Times New Roman" pitchFamily="18" charset="0"/>
                <a:cs typeface="Times New Roman" pitchFamily="18" charset="0"/>
              </a:rPr>
              <a:t>Yy</a:t>
            </a:r>
            <a:r>
              <a:rPr kumimoji="0" lang="pl-PL" altLang="pl-PL" sz="1200" b="1" i="1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kumimoji="0" lang="pl-PL" altLang="pl-PL" sz="1200" b="1" i="1" dirty="0" err="1" smtClean="0">
                <a:latin typeface="Times New Roman" pitchFamily="18" charset="0"/>
                <a:cs typeface="Times New Roman" pitchFamily="18" charset="0"/>
              </a:rPr>
              <a:t>Ua+Ubc</a:t>
            </a:r>
            <a:endParaRPr kumimoji="0" lang="en-US" altLang="pl-PL" sz="2000" dirty="0">
              <a:latin typeface="Times New Roman" pitchFamily="18" charset="0"/>
            </a:endParaRPr>
          </a:p>
        </p:txBody>
      </p:sp>
      <p:grpSp>
        <p:nvGrpSpPr>
          <p:cNvPr id="415" name="Teta_120"/>
          <p:cNvGrpSpPr/>
          <p:nvPr/>
        </p:nvGrpSpPr>
        <p:grpSpPr>
          <a:xfrm rot="-1080000">
            <a:off x="7376007" y="4113076"/>
            <a:ext cx="360000" cy="562496"/>
            <a:chOff x="7089767" y="4504474"/>
            <a:chExt cx="360000" cy="562496"/>
          </a:xfrm>
        </p:grpSpPr>
        <p:sp>
          <p:nvSpPr>
            <p:cNvPr id="416" name="Łuk 415"/>
            <p:cNvSpPr>
              <a:spLocks noChangeAspect="1"/>
            </p:cNvSpPr>
            <p:nvPr/>
          </p:nvSpPr>
          <p:spPr bwMode="auto">
            <a:xfrm rot="-720000">
              <a:off x="7089767" y="4706970"/>
              <a:ext cx="360000" cy="360000"/>
            </a:xfrm>
            <a:prstGeom prst="arc">
              <a:avLst>
                <a:gd name="adj1" fmla="val 15435382"/>
                <a:gd name="adj2" fmla="val 1952477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417" name="Txt_Teta"/>
            <p:cNvSpPr txBox="1">
              <a:spLocks noChangeArrowheads="1"/>
            </p:cNvSpPr>
            <p:nvPr/>
          </p:nvSpPr>
          <p:spPr bwMode="auto">
            <a:xfrm>
              <a:off x="7236296" y="4504474"/>
              <a:ext cx="117020" cy="18466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l-GR" altLang="pl-PL" sz="1200" b="1" i="1" dirty="0" smtClean="0">
                  <a:latin typeface="Times New Roman" pitchFamily="18" charset="0"/>
                  <a:cs typeface="Times New Roman" pitchFamily="18" charset="0"/>
                </a:rPr>
                <a:t>Θ</a:t>
              </a:r>
              <a:endParaRPr kumimoji="0" lang="en-US" altLang="pl-PL" sz="2000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59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 animBg="1"/>
      <p:bldP spid="242" grpId="0" animBg="1"/>
      <p:bldP spid="241" grpId="0" animBg="1"/>
      <p:bldP spid="385" grpId="0"/>
      <p:bldP spid="253" grpId="0" animBg="1"/>
      <p:bldP spid="384" grpId="0"/>
      <p:bldP spid="254" grpId="0" animBg="1"/>
      <p:bldP spid="386" grpId="0"/>
      <p:bldP spid="34828" grpId="0" animBg="1"/>
      <p:bldP spid="143" grpId="0" animBg="1"/>
      <p:bldP spid="143" grpId="1" animBg="1"/>
      <p:bldP spid="383" grpId="0"/>
      <p:bldP spid="252" grpId="0" animBg="1"/>
      <p:bldP spid="271" grpId="0" animBg="1"/>
      <p:bldP spid="271" grpId="1" animBg="1"/>
      <p:bldP spid="298" grpId="0" animBg="1"/>
      <p:bldP spid="298" grpId="1" animBg="1"/>
      <p:bldP spid="304" grpId="0" animBg="1"/>
      <p:bldP spid="304" grpId="1" animBg="1"/>
      <p:bldP spid="320" grpId="0" animBg="1"/>
      <p:bldP spid="320" grpId="1" animBg="1"/>
      <p:bldP spid="320" grpId="2" animBg="1"/>
      <p:bldP spid="322" grpId="0" animBg="1"/>
      <p:bldP spid="322" grpId="1" animBg="1"/>
      <p:bldP spid="322" grpId="2" animBg="1"/>
      <p:bldP spid="369" grpId="0" animBg="1"/>
      <p:bldP spid="378" grpId="0" animBg="1"/>
      <p:bldP spid="398" grpId="0" animBg="1"/>
      <p:bldP spid="398" grpId="1" animBg="1"/>
      <p:bldP spid="399" grpId="0" animBg="1"/>
      <p:bldP spid="399" grpId="1" animBg="1"/>
      <p:bldP spid="400" grpId="0" animBg="1"/>
      <p:bldP spid="400" grpId="1" animBg="1"/>
      <p:bldP spid="40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521"/>
            <a:ext cx="8206362" cy="39568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521"/>
            <a:ext cx="8206362" cy="395685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521"/>
            <a:ext cx="8206362" cy="39568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521"/>
            <a:ext cx="8206362" cy="395685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521"/>
            <a:ext cx="8206362" cy="395685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521"/>
            <a:ext cx="8206362" cy="395685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521"/>
            <a:ext cx="8206362" cy="395685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521"/>
            <a:ext cx="8206362" cy="3956856"/>
          </a:xfrm>
          <a:prstGeom prst="rect">
            <a:avLst/>
          </a:prstGeom>
        </p:spPr>
      </p:pic>
      <p:pic>
        <p:nvPicPr>
          <p:cNvPr id="11" name="Obraz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521"/>
            <a:ext cx="8206362" cy="3956856"/>
          </a:xfrm>
          <a:prstGeom prst="rect">
            <a:avLst/>
          </a:prstGeom>
        </p:spPr>
      </p:pic>
      <p:pic>
        <p:nvPicPr>
          <p:cNvPr id="12" name="Obraz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521"/>
            <a:ext cx="8206362" cy="3956856"/>
          </a:xfrm>
          <a:prstGeom prst="rect">
            <a:avLst/>
          </a:prstGeom>
        </p:spPr>
      </p:pic>
      <p:pic>
        <p:nvPicPr>
          <p:cNvPr id="13" name="Obraz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521"/>
            <a:ext cx="8206362" cy="3956856"/>
          </a:xfrm>
          <a:prstGeom prst="rect">
            <a:avLst/>
          </a:prstGeom>
        </p:spPr>
      </p:pic>
      <p:pic>
        <p:nvPicPr>
          <p:cNvPr id="14" name="Obraz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1" y="1224521"/>
            <a:ext cx="8206362" cy="3956856"/>
          </a:xfrm>
          <a:prstGeom prst="rect">
            <a:avLst/>
          </a:prstGeom>
        </p:spPr>
      </p:pic>
      <p:pic>
        <p:nvPicPr>
          <p:cNvPr id="15" name="Obraz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521"/>
            <a:ext cx="8206362" cy="3956856"/>
          </a:xfrm>
          <a:prstGeom prst="rect">
            <a:avLst/>
          </a:prstGeom>
        </p:spPr>
      </p:pic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3348909" y="476706"/>
            <a:ext cx="24461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Symulacja regulacji </a:t>
            </a: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ukośnej 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8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wiazda_Napięć"/>
          <p:cNvGrpSpPr>
            <a:grpSpLocks noChangeAspect="1"/>
          </p:cNvGrpSpPr>
          <p:nvPr/>
        </p:nvGrpSpPr>
        <p:grpSpPr bwMode="auto">
          <a:xfrm>
            <a:off x="6921500" y="4303713"/>
            <a:ext cx="1447800" cy="1230312"/>
            <a:chOff x="4524" y="2690"/>
            <a:chExt cx="2280" cy="1938"/>
          </a:xfrm>
        </p:grpSpPr>
        <p:sp>
          <p:nvSpPr>
            <p:cNvPr id="35083" name="AutoShape 1009"/>
            <p:cNvSpPr>
              <a:spLocks noChangeAspect="1" noChangeArrowheads="1" noTextEdit="1"/>
            </p:cNvSpPr>
            <p:nvPr/>
          </p:nvSpPr>
          <p:spPr bwMode="auto">
            <a:xfrm>
              <a:off x="4524" y="2690"/>
              <a:ext cx="2280" cy="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5084" name="Text Box 1008"/>
            <p:cNvSpPr txBox="1">
              <a:spLocks noChangeArrowheads="1"/>
            </p:cNvSpPr>
            <p:nvPr/>
          </p:nvSpPr>
          <p:spPr bwMode="auto">
            <a:xfrm>
              <a:off x="6063" y="3431"/>
              <a:ext cx="342" cy="2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800" b="1" i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800" b="1" i="1" baseline="-30000"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35085" name="AutoShape 1007"/>
            <p:cNvCxnSpPr>
              <a:cxnSpLocks noChangeShapeType="1"/>
            </p:cNvCxnSpPr>
            <p:nvPr/>
          </p:nvCxnSpPr>
          <p:spPr bwMode="auto">
            <a:xfrm rot="14400000" flipV="1">
              <a:off x="5268" y="3654"/>
              <a:ext cx="1" cy="9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086" name="AutoShape 1006"/>
            <p:cNvCxnSpPr>
              <a:cxnSpLocks noChangeShapeType="1"/>
            </p:cNvCxnSpPr>
            <p:nvPr/>
          </p:nvCxnSpPr>
          <p:spPr bwMode="auto">
            <a:xfrm>
              <a:off x="5667" y="2977"/>
              <a:ext cx="751" cy="13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087" name="AutoShape 1005"/>
            <p:cNvCxnSpPr>
              <a:cxnSpLocks noChangeShapeType="1"/>
            </p:cNvCxnSpPr>
            <p:nvPr/>
          </p:nvCxnSpPr>
          <p:spPr bwMode="auto">
            <a:xfrm flipV="1">
              <a:off x="5666" y="2977"/>
              <a:ext cx="1" cy="9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088" name="AutoShape 1004"/>
            <p:cNvCxnSpPr>
              <a:cxnSpLocks noChangeShapeType="1"/>
            </p:cNvCxnSpPr>
            <p:nvPr/>
          </p:nvCxnSpPr>
          <p:spPr bwMode="auto">
            <a:xfrm flipH="1">
              <a:off x="4888" y="4339"/>
              <a:ext cx="153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089" name="AutoShape 1003"/>
            <p:cNvCxnSpPr>
              <a:cxnSpLocks noChangeShapeType="1"/>
            </p:cNvCxnSpPr>
            <p:nvPr/>
          </p:nvCxnSpPr>
          <p:spPr bwMode="auto">
            <a:xfrm rot="7200000" flipV="1">
              <a:off x="6055" y="3661"/>
              <a:ext cx="1" cy="9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090" name="AutoShape 1002"/>
            <p:cNvCxnSpPr>
              <a:cxnSpLocks noChangeShapeType="1"/>
            </p:cNvCxnSpPr>
            <p:nvPr/>
          </p:nvCxnSpPr>
          <p:spPr bwMode="auto">
            <a:xfrm flipV="1">
              <a:off x="4918" y="2971"/>
              <a:ext cx="754" cy="13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091" name="Text Box 1001"/>
            <p:cNvSpPr txBox="1">
              <a:spLocks noChangeArrowheads="1"/>
            </p:cNvSpPr>
            <p:nvPr/>
          </p:nvSpPr>
          <p:spPr bwMode="auto">
            <a:xfrm>
              <a:off x="5493" y="2747"/>
              <a:ext cx="342" cy="2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800" b="1" i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800" b="1" i="1" baseline="-30000"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35092" name="Text Box 1000"/>
            <p:cNvSpPr txBox="1">
              <a:spLocks noChangeArrowheads="1"/>
            </p:cNvSpPr>
            <p:nvPr/>
          </p:nvSpPr>
          <p:spPr bwMode="auto">
            <a:xfrm>
              <a:off x="6462" y="4229"/>
              <a:ext cx="342" cy="2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800" b="1" i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800" b="1" i="1" baseline="-30000"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35093" name="Text Box 999"/>
            <p:cNvSpPr txBox="1">
              <a:spLocks noChangeArrowheads="1"/>
            </p:cNvSpPr>
            <p:nvPr/>
          </p:nvSpPr>
          <p:spPr bwMode="auto">
            <a:xfrm>
              <a:off x="4576" y="4229"/>
              <a:ext cx="342" cy="2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800" b="1" i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800" b="1" i="1" baseline="-30000"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35094" name="Text Box 998"/>
            <p:cNvSpPr txBox="1">
              <a:spLocks noChangeArrowheads="1"/>
            </p:cNvSpPr>
            <p:nvPr/>
          </p:nvSpPr>
          <p:spPr bwMode="auto">
            <a:xfrm>
              <a:off x="4980" y="3488"/>
              <a:ext cx="342" cy="2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800" b="1" i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800" b="1" i="1" baseline="-3000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pl-PL" altLang="pl-PL" sz="800" b="1" i="1" baseline="-30000"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35095" name="Text Box 997"/>
            <p:cNvSpPr txBox="1">
              <a:spLocks noChangeArrowheads="1"/>
            </p:cNvSpPr>
            <p:nvPr/>
          </p:nvSpPr>
          <p:spPr bwMode="auto">
            <a:xfrm>
              <a:off x="5550" y="4400"/>
              <a:ext cx="342" cy="2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800" b="1" i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800" b="1" i="1" baseline="-3000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kumimoji="0" lang="pl-PL" altLang="pl-PL" sz="800" b="1" i="1" baseline="-30000"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3" name="U_wyjśc"/>
          <p:cNvGrpSpPr>
            <a:grpSpLocks/>
          </p:cNvGrpSpPr>
          <p:nvPr/>
        </p:nvGrpSpPr>
        <p:grpSpPr bwMode="auto">
          <a:xfrm>
            <a:off x="2133373" y="2062163"/>
            <a:ext cx="1003300" cy="1220787"/>
            <a:chOff x="4002" y="8383"/>
            <a:chExt cx="1582" cy="1921"/>
          </a:xfrm>
        </p:grpSpPr>
        <p:cxnSp>
          <p:nvCxnSpPr>
            <p:cNvPr id="35081" name="AutoShape 637"/>
            <p:cNvCxnSpPr>
              <a:cxnSpLocks noChangeShapeType="1"/>
            </p:cNvCxnSpPr>
            <p:nvPr/>
          </p:nvCxnSpPr>
          <p:spPr bwMode="auto">
            <a:xfrm flipH="1" flipV="1">
              <a:off x="4002" y="8383"/>
              <a:ext cx="564" cy="1921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082" name="AutoShape 636"/>
            <p:cNvCxnSpPr>
              <a:cxnSpLocks noChangeShapeType="1"/>
            </p:cNvCxnSpPr>
            <p:nvPr/>
          </p:nvCxnSpPr>
          <p:spPr bwMode="auto">
            <a:xfrm flipV="1">
              <a:off x="4792" y="8383"/>
              <a:ext cx="792" cy="1921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6478" name="U_środk"/>
          <p:cNvCxnSpPr>
            <a:cxnSpLocks noChangeShapeType="1"/>
          </p:cNvCxnSpPr>
          <p:nvPr/>
        </p:nvCxnSpPr>
        <p:spPr bwMode="auto">
          <a:xfrm flipV="1">
            <a:off x="2563585" y="2062163"/>
            <a:ext cx="0" cy="1220787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Upoprz_B"/>
          <p:cNvGrpSpPr>
            <a:grpSpLocks/>
          </p:cNvGrpSpPr>
          <p:nvPr/>
        </p:nvGrpSpPr>
        <p:grpSpPr bwMode="auto">
          <a:xfrm>
            <a:off x="3998685" y="1966913"/>
            <a:ext cx="1147763" cy="4762"/>
            <a:chOff x="3342745" y="1967440"/>
            <a:chExt cx="1148141" cy="4446"/>
          </a:xfrm>
        </p:grpSpPr>
        <p:cxnSp>
          <p:nvCxnSpPr>
            <p:cNvPr id="35079" name="AutoShape 642"/>
            <p:cNvCxnSpPr>
              <a:cxnSpLocks noChangeShapeType="1"/>
            </p:cNvCxnSpPr>
            <p:nvPr/>
          </p:nvCxnSpPr>
          <p:spPr bwMode="auto">
            <a:xfrm flipH="1">
              <a:off x="3342745" y="1971251"/>
              <a:ext cx="430553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080" name="AutoShape 641"/>
            <p:cNvCxnSpPr>
              <a:cxnSpLocks noChangeShapeType="1"/>
            </p:cNvCxnSpPr>
            <p:nvPr/>
          </p:nvCxnSpPr>
          <p:spPr bwMode="auto">
            <a:xfrm>
              <a:off x="4060333" y="1967440"/>
              <a:ext cx="430553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Upoprz_A"/>
          <p:cNvGrpSpPr>
            <a:grpSpLocks/>
          </p:cNvGrpSpPr>
          <p:nvPr/>
        </p:nvGrpSpPr>
        <p:grpSpPr bwMode="auto">
          <a:xfrm>
            <a:off x="2133373" y="1968500"/>
            <a:ext cx="1076325" cy="4763"/>
            <a:chOff x="4002" y="8234"/>
            <a:chExt cx="1695" cy="7"/>
          </a:xfrm>
        </p:grpSpPr>
        <p:cxnSp>
          <p:nvCxnSpPr>
            <p:cNvPr id="35077" name="AutoShape 738"/>
            <p:cNvCxnSpPr>
              <a:cxnSpLocks noChangeShapeType="1"/>
            </p:cNvCxnSpPr>
            <p:nvPr/>
          </p:nvCxnSpPr>
          <p:spPr bwMode="auto">
            <a:xfrm flipH="1">
              <a:off x="4002" y="8240"/>
              <a:ext cx="678" cy="1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078" name="AutoShape 737"/>
            <p:cNvCxnSpPr>
              <a:cxnSpLocks noChangeShapeType="1"/>
            </p:cNvCxnSpPr>
            <p:nvPr/>
          </p:nvCxnSpPr>
          <p:spPr bwMode="auto">
            <a:xfrm>
              <a:off x="5019" y="8234"/>
              <a:ext cx="678" cy="1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580" name="Txt_dUac"/>
          <p:cNvSpPr txBox="1">
            <a:spLocks noChangeArrowheads="1"/>
          </p:cNvSpPr>
          <p:nvPr/>
        </p:nvSpPr>
        <p:spPr bwMode="auto">
          <a:xfrm>
            <a:off x="4357460" y="1179513"/>
            <a:ext cx="573088" cy="365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200" b="1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ΔU</a:t>
            </a:r>
            <a:r>
              <a:rPr kumimoji="0" lang="en-US" altLang="pl-PL" sz="1200" b="1" i="1" baseline="-30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kumimoji="0" lang="en-US" altLang="pl-PL" sz="2400">
              <a:solidFill>
                <a:srgbClr val="00B0F0"/>
              </a:solidFill>
              <a:latin typeface="Times New Roman" pitchFamily="18" charset="0"/>
            </a:endParaRPr>
          </a:p>
        </p:txBody>
      </p:sp>
      <p:grpSp>
        <p:nvGrpSpPr>
          <p:cNvPr id="6" name="Poł_bc"/>
          <p:cNvGrpSpPr>
            <a:grpSpLocks/>
          </p:cNvGrpSpPr>
          <p:nvPr/>
        </p:nvGrpSpPr>
        <p:grpSpPr bwMode="auto">
          <a:xfrm>
            <a:off x="5244873" y="1201738"/>
            <a:ext cx="646112" cy="147637"/>
            <a:chOff x="4589317" y="1201489"/>
            <a:chExt cx="646465" cy="147347"/>
          </a:xfrm>
        </p:grpSpPr>
        <p:cxnSp>
          <p:nvCxnSpPr>
            <p:cNvPr id="35073" name="AutoShape 744"/>
            <p:cNvCxnSpPr>
              <a:cxnSpLocks noChangeShapeType="1"/>
            </p:cNvCxnSpPr>
            <p:nvPr/>
          </p:nvCxnSpPr>
          <p:spPr bwMode="auto">
            <a:xfrm flipV="1">
              <a:off x="4589317" y="1205300"/>
              <a:ext cx="635" cy="143536"/>
            </a:xfrm>
            <a:prstGeom prst="straightConnector1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5074" name="Grupa 869"/>
            <p:cNvGrpSpPr>
              <a:grpSpLocks/>
            </p:cNvGrpSpPr>
            <p:nvPr/>
          </p:nvGrpSpPr>
          <p:grpSpPr bwMode="auto">
            <a:xfrm>
              <a:off x="4589317" y="1201489"/>
              <a:ext cx="646465" cy="143536"/>
              <a:chOff x="4589317" y="1201489"/>
              <a:chExt cx="646465" cy="143536"/>
            </a:xfrm>
          </p:grpSpPr>
          <p:cxnSp>
            <p:nvCxnSpPr>
              <p:cNvPr id="35075" name="AutoShape 743"/>
              <p:cNvCxnSpPr>
                <a:cxnSpLocks noChangeShapeType="1"/>
              </p:cNvCxnSpPr>
              <p:nvPr/>
            </p:nvCxnSpPr>
            <p:spPr bwMode="auto">
              <a:xfrm>
                <a:off x="4589317" y="1201489"/>
                <a:ext cx="645830" cy="635"/>
              </a:xfrm>
              <a:prstGeom prst="straightConnector1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076" name="Faz_a"/>
              <p:cNvCxnSpPr>
                <a:cxnSpLocks noChangeShapeType="1"/>
              </p:cNvCxnSpPr>
              <p:nvPr/>
            </p:nvCxnSpPr>
            <p:spPr bwMode="auto">
              <a:xfrm>
                <a:off x="5235147" y="1201489"/>
                <a:ext cx="635" cy="143536"/>
              </a:xfrm>
              <a:prstGeom prst="straightConnector1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8" name="Poł_ab"/>
          <p:cNvGrpSpPr>
            <a:grpSpLocks/>
          </p:cNvGrpSpPr>
          <p:nvPr/>
        </p:nvGrpSpPr>
        <p:grpSpPr bwMode="auto">
          <a:xfrm>
            <a:off x="3349398" y="1201738"/>
            <a:ext cx="606425" cy="147637"/>
            <a:chOff x="2693105" y="1201489"/>
            <a:chExt cx="606457" cy="147347"/>
          </a:xfrm>
        </p:grpSpPr>
        <p:grpSp>
          <p:nvGrpSpPr>
            <p:cNvPr id="35069" name="Grupa 868"/>
            <p:cNvGrpSpPr>
              <a:grpSpLocks/>
            </p:cNvGrpSpPr>
            <p:nvPr/>
          </p:nvGrpSpPr>
          <p:grpSpPr bwMode="auto">
            <a:xfrm>
              <a:off x="2693105" y="1201489"/>
              <a:ext cx="606457" cy="143536"/>
              <a:chOff x="2693105" y="1201489"/>
              <a:chExt cx="606457" cy="143536"/>
            </a:xfrm>
          </p:grpSpPr>
          <p:cxnSp>
            <p:nvCxnSpPr>
              <p:cNvPr id="35071" name="AutoShape 747"/>
              <p:cNvCxnSpPr>
                <a:cxnSpLocks noChangeShapeType="1"/>
              </p:cNvCxnSpPr>
              <p:nvPr/>
            </p:nvCxnSpPr>
            <p:spPr bwMode="auto">
              <a:xfrm flipV="1">
                <a:off x="2693105" y="1201489"/>
                <a:ext cx="635" cy="143536"/>
              </a:xfrm>
              <a:prstGeom prst="straightConnector1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072" name="AutoShape 746"/>
              <p:cNvCxnSpPr>
                <a:cxnSpLocks noChangeShapeType="1"/>
              </p:cNvCxnSpPr>
              <p:nvPr/>
            </p:nvCxnSpPr>
            <p:spPr bwMode="auto">
              <a:xfrm>
                <a:off x="2696915" y="1201489"/>
                <a:ext cx="602647" cy="635"/>
              </a:xfrm>
              <a:prstGeom prst="straightConnector1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5070" name="AutoShape 745"/>
            <p:cNvCxnSpPr>
              <a:cxnSpLocks noChangeShapeType="1"/>
            </p:cNvCxnSpPr>
            <p:nvPr/>
          </p:nvCxnSpPr>
          <p:spPr bwMode="auto">
            <a:xfrm>
              <a:off x="3297657" y="1205300"/>
              <a:ext cx="635" cy="143536"/>
            </a:xfrm>
            <a:prstGeom prst="straightConnector1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579" name="Txt_dUbc"/>
          <p:cNvSpPr txBox="1">
            <a:spLocks noChangeArrowheads="1"/>
          </p:cNvSpPr>
          <p:nvPr/>
        </p:nvSpPr>
        <p:spPr bwMode="auto">
          <a:xfrm>
            <a:off x="2347685" y="1201738"/>
            <a:ext cx="574675" cy="3508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2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ΔU</a:t>
            </a:r>
            <a:r>
              <a:rPr kumimoji="0" lang="en-US" altLang="pl-PL" sz="1200" b="1" i="1" baseline="-30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endParaRPr kumimoji="0" lang="en-US" altLang="pl-PL" sz="2400">
              <a:solidFill>
                <a:srgbClr val="00B050"/>
              </a:solidFill>
              <a:latin typeface="Times New Roman" pitchFamily="18" charset="0"/>
            </a:endParaRPr>
          </a:p>
        </p:txBody>
      </p:sp>
      <p:grpSp>
        <p:nvGrpSpPr>
          <p:cNvPr id="11" name="Poł_ac"/>
          <p:cNvGrpSpPr>
            <a:grpSpLocks/>
          </p:cNvGrpSpPr>
          <p:nvPr/>
        </p:nvGrpSpPr>
        <p:grpSpPr bwMode="auto">
          <a:xfrm>
            <a:off x="2057173" y="985838"/>
            <a:ext cx="5121275" cy="358775"/>
            <a:chOff x="3883" y="6688"/>
            <a:chExt cx="8066" cy="565"/>
          </a:xfrm>
        </p:grpSpPr>
        <p:cxnSp>
          <p:nvCxnSpPr>
            <p:cNvPr id="35066" name="AutoShape 751"/>
            <p:cNvCxnSpPr>
              <a:cxnSpLocks noChangeShapeType="1"/>
            </p:cNvCxnSpPr>
            <p:nvPr/>
          </p:nvCxnSpPr>
          <p:spPr bwMode="auto">
            <a:xfrm flipV="1">
              <a:off x="3883" y="6688"/>
              <a:ext cx="1" cy="565"/>
            </a:xfrm>
            <a:prstGeom prst="straightConnector1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067" name="AutoShape 750"/>
            <p:cNvCxnSpPr>
              <a:cxnSpLocks noChangeShapeType="1"/>
            </p:cNvCxnSpPr>
            <p:nvPr/>
          </p:nvCxnSpPr>
          <p:spPr bwMode="auto">
            <a:xfrm>
              <a:off x="3889" y="6688"/>
              <a:ext cx="8051" cy="1"/>
            </a:xfrm>
            <a:prstGeom prst="straightConnector1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068" name="AutoShape 749"/>
            <p:cNvCxnSpPr>
              <a:cxnSpLocks noChangeShapeType="1"/>
            </p:cNvCxnSpPr>
            <p:nvPr/>
          </p:nvCxnSpPr>
          <p:spPr bwMode="auto">
            <a:xfrm>
              <a:off x="11948" y="6688"/>
              <a:ext cx="1" cy="565"/>
            </a:xfrm>
            <a:prstGeom prst="straightConnector1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Faz_c"/>
          <p:cNvGrpSpPr>
            <a:grpSpLocks/>
          </p:cNvGrpSpPr>
          <p:nvPr/>
        </p:nvGrpSpPr>
        <p:grpSpPr bwMode="auto">
          <a:xfrm>
            <a:off x="3352573" y="1344613"/>
            <a:ext cx="3371850" cy="1149350"/>
            <a:chOff x="5923" y="7253"/>
            <a:chExt cx="5311" cy="1808"/>
          </a:xfrm>
        </p:grpSpPr>
        <p:cxnSp>
          <p:nvCxnSpPr>
            <p:cNvPr id="35063" name="AutoShape 755"/>
            <p:cNvCxnSpPr>
              <a:cxnSpLocks noChangeShapeType="1"/>
            </p:cNvCxnSpPr>
            <p:nvPr/>
          </p:nvCxnSpPr>
          <p:spPr bwMode="auto">
            <a:xfrm flipH="1" flipV="1">
              <a:off x="6375" y="8270"/>
              <a:ext cx="4859" cy="791"/>
            </a:xfrm>
            <a:prstGeom prst="straightConnector1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064" name="AutoShape 754"/>
            <p:cNvCxnSpPr>
              <a:cxnSpLocks noChangeShapeType="1"/>
            </p:cNvCxnSpPr>
            <p:nvPr/>
          </p:nvCxnSpPr>
          <p:spPr bwMode="auto">
            <a:xfrm flipV="1">
              <a:off x="6375" y="7253"/>
              <a:ext cx="0" cy="1017"/>
            </a:xfrm>
            <a:prstGeom prst="straightConnector1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065" name="AutoShape 753"/>
            <p:cNvCxnSpPr>
              <a:cxnSpLocks noChangeShapeType="1"/>
            </p:cNvCxnSpPr>
            <p:nvPr/>
          </p:nvCxnSpPr>
          <p:spPr bwMode="auto">
            <a:xfrm flipH="1">
              <a:off x="5923" y="7253"/>
              <a:ext cx="452" cy="0"/>
            </a:xfrm>
            <a:prstGeom prst="straightConnector1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Upoprz_C"/>
          <p:cNvGrpSpPr>
            <a:grpSpLocks/>
          </p:cNvGrpSpPr>
          <p:nvPr/>
        </p:nvGrpSpPr>
        <p:grpSpPr bwMode="auto">
          <a:xfrm>
            <a:off x="5935435" y="1966913"/>
            <a:ext cx="1147763" cy="1587"/>
            <a:chOff x="5280234" y="1967440"/>
            <a:chExt cx="1148142" cy="635"/>
          </a:xfrm>
        </p:grpSpPr>
        <p:cxnSp>
          <p:nvCxnSpPr>
            <p:cNvPr id="35061" name="AutoShape 640"/>
            <p:cNvCxnSpPr>
              <a:cxnSpLocks noChangeShapeType="1"/>
            </p:cNvCxnSpPr>
            <p:nvPr/>
          </p:nvCxnSpPr>
          <p:spPr bwMode="auto">
            <a:xfrm flipH="1">
              <a:off x="5280234" y="1967440"/>
              <a:ext cx="430553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062" name="AutoShape 639"/>
            <p:cNvCxnSpPr>
              <a:cxnSpLocks noChangeShapeType="1"/>
            </p:cNvCxnSpPr>
            <p:nvPr/>
          </p:nvCxnSpPr>
          <p:spPr bwMode="auto">
            <a:xfrm>
              <a:off x="5997823" y="1967440"/>
              <a:ext cx="430553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731" name="Txt_dUab"/>
          <p:cNvSpPr txBox="1">
            <a:spLocks noChangeArrowheads="1"/>
          </p:cNvSpPr>
          <p:nvPr/>
        </p:nvSpPr>
        <p:spPr bwMode="auto">
          <a:xfrm>
            <a:off x="6222773" y="1179513"/>
            <a:ext cx="574675" cy="365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2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ΔU</a:t>
            </a:r>
            <a:r>
              <a:rPr kumimoji="0" lang="en-US" altLang="pl-PL" sz="1200" b="1" i="1" baseline="-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altLang="pl-PL" sz="2400">
              <a:solidFill>
                <a:srgbClr val="0070C0"/>
              </a:solidFill>
              <a:latin typeface="Times New Roman" pitchFamily="18" charset="0"/>
            </a:endParaRPr>
          </a:p>
        </p:txBody>
      </p:sp>
      <p:grpSp>
        <p:nvGrpSpPr>
          <p:cNvPr id="14" name="Faz_b"/>
          <p:cNvGrpSpPr>
            <a:grpSpLocks/>
          </p:cNvGrpSpPr>
          <p:nvPr/>
        </p:nvGrpSpPr>
        <p:grpSpPr bwMode="auto">
          <a:xfrm>
            <a:off x="4787673" y="1344613"/>
            <a:ext cx="2727325" cy="1149350"/>
            <a:chOff x="8183" y="7253"/>
            <a:chExt cx="4294" cy="1808"/>
          </a:xfrm>
        </p:grpSpPr>
        <p:cxnSp>
          <p:nvCxnSpPr>
            <p:cNvPr id="35058" name="AutoShape 759"/>
            <p:cNvCxnSpPr>
              <a:cxnSpLocks noChangeShapeType="1"/>
            </p:cNvCxnSpPr>
            <p:nvPr/>
          </p:nvCxnSpPr>
          <p:spPr bwMode="auto">
            <a:xfrm flipV="1">
              <a:off x="8183" y="8157"/>
              <a:ext cx="4294" cy="904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059" name="AutoShape 758"/>
            <p:cNvCxnSpPr>
              <a:cxnSpLocks noChangeShapeType="1"/>
            </p:cNvCxnSpPr>
            <p:nvPr/>
          </p:nvCxnSpPr>
          <p:spPr bwMode="auto">
            <a:xfrm flipV="1">
              <a:off x="12477" y="7253"/>
              <a:ext cx="0" cy="904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060" name="AutoShape 757"/>
            <p:cNvCxnSpPr>
              <a:cxnSpLocks noChangeShapeType="1"/>
            </p:cNvCxnSpPr>
            <p:nvPr/>
          </p:nvCxnSpPr>
          <p:spPr bwMode="auto">
            <a:xfrm flipH="1">
              <a:off x="11945" y="7253"/>
              <a:ext cx="532" cy="1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Faz_a"/>
          <p:cNvGrpSpPr>
            <a:grpSpLocks/>
          </p:cNvGrpSpPr>
          <p:nvPr/>
        </p:nvGrpSpPr>
        <p:grpSpPr bwMode="auto">
          <a:xfrm>
            <a:off x="2922360" y="1343025"/>
            <a:ext cx="2973388" cy="1150938"/>
            <a:chOff x="5245" y="7249"/>
            <a:chExt cx="4682" cy="1812"/>
          </a:xfrm>
        </p:grpSpPr>
        <p:cxnSp>
          <p:nvCxnSpPr>
            <p:cNvPr id="35055" name="AutoShape 763"/>
            <p:cNvCxnSpPr>
              <a:cxnSpLocks noChangeShapeType="1"/>
            </p:cNvCxnSpPr>
            <p:nvPr/>
          </p:nvCxnSpPr>
          <p:spPr bwMode="auto">
            <a:xfrm flipV="1">
              <a:off x="5245" y="8270"/>
              <a:ext cx="4181" cy="791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056" name="AutoShape 762"/>
            <p:cNvCxnSpPr>
              <a:cxnSpLocks noChangeShapeType="1"/>
            </p:cNvCxnSpPr>
            <p:nvPr/>
          </p:nvCxnSpPr>
          <p:spPr bwMode="auto">
            <a:xfrm flipV="1">
              <a:off x="9426" y="7253"/>
              <a:ext cx="0" cy="1017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057" name="AutoShape 761"/>
            <p:cNvCxnSpPr>
              <a:cxnSpLocks noChangeShapeType="1"/>
            </p:cNvCxnSpPr>
            <p:nvPr/>
          </p:nvCxnSpPr>
          <p:spPr bwMode="auto">
            <a:xfrm flipV="1">
              <a:off x="9426" y="7249"/>
              <a:ext cx="501" cy="4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483" name="Txt_c"/>
          <p:cNvSpPr txBox="1">
            <a:spLocks noChangeArrowheads="1"/>
          </p:cNvSpPr>
          <p:nvPr/>
        </p:nvSpPr>
        <p:spPr bwMode="auto">
          <a:xfrm>
            <a:off x="7056210" y="2420938"/>
            <a:ext cx="242888" cy="3587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200" b="1" i="1"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altLang="pl-PL" sz="2400">
              <a:latin typeface="Times New Roman" pitchFamily="18" charset="0"/>
            </a:endParaRPr>
          </a:p>
        </p:txBody>
      </p:sp>
      <p:sp>
        <p:nvSpPr>
          <p:cNvPr id="36484" name="Txt_b"/>
          <p:cNvSpPr txBox="1">
            <a:spLocks noChangeArrowheads="1"/>
          </p:cNvSpPr>
          <p:nvPr/>
        </p:nvSpPr>
        <p:spPr bwMode="auto">
          <a:xfrm>
            <a:off x="5119460" y="2420938"/>
            <a:ext cx="242888" cy="3587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200" b="1" i="1">
                <a:latin typeface="Times New Roman" pitchFamily="18" charset="0"/>
                <a:cs typeface="Times New Roman" pitchFamily="18" charset="0"/>
              </a:rPr>
              <a:t>b</a:t>
            </a:r>
            <a:endParaRPr kumimoji="0" lang="en-US" altLang="pl-PL" sz="2400">
              <a:latin typeface="Times New Roman" pitchFamily="18" charset="0"/>
            </a:endParaRPr>
          </a:p>
        </p:txBody>
      </p:sp>
      <p:sp>
        <p:nvSpPr>
          <p:cNvPr id="36485" name="Txt_a"/>
          <p:cNvSpPr txBox="1">
            <a:spLocks noChangeArrowheads="1"/>
          </p:cNvSpPr>
          <p:nvPr/>
        </p:nvSpPr>
        <p:spPr bwMode="auto">
          <a:xfrm>
            <a:off x="3254148" y="2420938"/>
            <a:ext cx="241300" cy="3587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200" b="1" i="1"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altLang="pl-PL" sz="2400">
              <a:latin typeface="Times New Roman" pitchFamily="18" charset="0"/>
            </a:endParaRPr>
          </a:p>
        </p:txBody>
      </p:sp>
      <p:cxnSp>
        <p:nvCxnSpPr>
          <p:cNvPr id="36604" name="Pnkt_gw2"/>
          <p:cNvCxnSpPr>
            <a:cxnSpLocks noChangeShapeType="1"/>
          </p:cNvCxnSpPr>
          <p:nvPr/>
        </p:nvCxnSpPr>
        <p:spPr bwMode="auto">
          <a:xfrm>
            <a:off x="2706460" y="4216400"/>
            <a:ext cx="38036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581" name="Pnkt_gw1"/>
          <p:cNvCxnSpPr>
            <a:cxnSpLocks noChangeShapeType="1"/>
          </p:cNvCxnSpPr>
          <p:nvPr/>
        </p:nvCxnSpPr>
        <p:spPr bwMode="auto">
          <a:xfrm>
            <a:off x="3495448" y="3929063"/>
            <a:ext cx="38036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" name="Trf3"/>
          <p:cNvGrpSpPr>
            <a:grpSpLocks/>
          </p:cNvGrpSpPr>
          <p:nvPr/>
        </p:nvGrpSpPr>
        <p:grpSpPr bwMode="auto">
          <a:xfrm>
            <a:off x="6510110" y="1847850"/>
            <a:ext cx="788988" cy="2368550"/>
            <a:chOff x="10895" y="8044"/>
            <a:chExt cx="1243" cy="3729"/>
          </a:xfrm>
        </p:grpSpPr>
        <p:grpSp>
          <p:nvGrpSpPr>
            <p:cNvPr id="35014" name="Group 795"/>
            <p:cNvGrpSpPr>
              <a:grpSpLocks/>
            </p:cNvGrpSpPr>
            <p:nvPr/>
          </p:nvGrpSpPr>
          <p:grpSpPr bwMode="auto">
            <a:xfrm>
              <a:off x="10895" y="8044"/>
              <a:ext cx="113" cy="3729"/>
              <a:chOff x="4906" y="8044"/>
              <a:chExt cx="113" cy="3729"/>
            </a:xfrm>
          </p:grpSpPr>
          <p:grpSp>
            <p:nvGrpSpPr>
              <p:cNvPr id="35044" name="Group 798"/>
              <p:cNvGrpSpPr>
                <a:grpSpLocks/>
              </p:cNvGrpSpPr>
              <p:nvPr/>
            </p:nvGrpSpPr>
            <p:grpSpPr bwMode="auto">
              <a:xfrm>
                <a:off x="4906" y="8835"/>
                <a:ext cx="113" cy="1810"/>
                <a:chOff x="4412" y="8569"/>
                <a:chExt cx="113" cy="1810"/>
              </a:xfrm>
            </p:grpSpPr>
            <p:sp>
              <p:nvSpPr>
                <p:cNvPr id="35047" name="Arc 806"/>
                <p:cNvSpPr>
                  <a:spLocks/>
                </p:cNvSpPr>
                <p:nvPr/>
              </p:nvSpPr>
              <p:spPr bwMode="auto">
                <a:xfrm>
                  <a:off x="4412" y="8569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048" name="Arc 805"/>
                <p:cNvSpPr>
                  <a:spLocks/>
                </p:cNvSpPr>
                <p:nvPr/>
              </p:nvSpPr>
              <p:spPr bwMode="auto">
                <a:xfrm>
                  <a:off x="4412" y="8793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049" name="Arc 804"/>
                <p:cNvSpPr>
                  <a:spLocks/>
                </p:cNvSpPr>
                <p:nvPr/>
              </p:nvSpPr>
              <p:spPr bwMode="auto">
                <a:xfrm>
                  <a:off x="4412" y="9021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050" name="Arc 803"/>
                <p:cNvSpPr>
                  <a:spLocks/>
                </p:cNvSpPr>
                <p:nvPr/>
              </p:nvSpPr>
              <p:spPr bwMode="auto">
                <a:xfrm>
                  <a:off x="4412" y="9245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051" name="Arc 802"/>
                <p:cNvSpPr>
                  <a:spLocks/>
                </p:cNvSpPr>
                <p:nvPr/>
              </p:nvSpPr>
              <p:spPr bwMode="auto">
                <a:xfrm>
                  <a:off x="4412" y="9471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052" name="Arc 801"/>
                <p:cNvSpPr>
                  <a:spLocks/>
                </p:cNvSpPr>
                <p:nvPr/>
              </p:nvSpPr>
              <p:spPr bwMode="auto">
                <a:xfrm>
                  <a:off x="4412" y="969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053" name="Arc 800"/>
                <p:cNvSpPr>
                  <a:spLocks/>
                </p:cNvSpPr>
                <p:nvPr/>
              </p:nvSpPr>
              <p:spPr bwMode="auto">
                <a:xfrm>
                  <a:off x="4412" y="9923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054" name="Arc 799"/>
                <p:cNvSpPr>
                  <a:spLocks/>
                </p:cNvSpPr>
                <p:nvPr/>
              </p:nvSpPr>
              <p:spPr bwMode="auto">
                <a:xfrm>
                  <a:off x="4412" y="10151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35045" name="AutoShape 797"/>
              <p:cNvCxnSpPr>
                <a:cxnSpLocks noChangeShapeType="1"/>
              </p:cNvCxnSpPr>
              <p:nvPr/>
            </p:nvCxnSpPr>
            <p:spPr bwMode="auto">
              <a:xfrm>
                <a:off x="4906" y="8044"/>
                <a:ext cx="4" cy="77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046" name="AutoShape 796"/>
              <p:cNvCxnSpPr>
                <a:cxnSpLocks noChangeShapeType="1"/>
              </p:cNvCxnSpPr>
              <p:nvPr/>
            </p:nvCxnSpPr>
            <p:spPr bwMode="auto">
              <a:xfrm flipH="1">
                <a:off x="4906" y="10660"/>
                <a:ext cx="1" cy="111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5015" name="Group 766"/>
            <p:cNvGrpSpPr>
              <a:grpSpLocks/>
            </p:cNvGrpSpPr>
            <p:nvPr/>
          </p:nvGrpSpPr>
          <p:grpSpPr bwMode="auto">
            <a:xfrm>
              <a:off x="11228" y="9061"/>
              <a:ext cx="910" cy="2260"/>
              <a:chOff x="5239" y="9061"/>
              <a:chExt cx="910" cy="2260"/>
            </a:xfrm>
          </p:grpSpPr>
          <p:grpSp>
            <p:nvGrpSpPr>
              <p:cNvPr id="35016" name="Group 789"/>
              <p:cNvGrpSpPr>
                <a:grpSpLocks/>
              </p:cNvGrpSpPr>
              <p:nvPr/>
            </p:nvGrpSpPr>
            <p:grpSpPr bwMode="auto">
              <a:xfrm>
                <a:off x="5584" y="9509"/>
                <a:ext cx="138" cy="1133"/>
                <a:chOff x="5584" y="9509"/>
                <a:chExt cx="138" cy="1133"/>
              </a:xfrm>
            </p:grpSpPr>
            <p:sp>
              <p:nvSpPr>
                <p:cNvPr id="35039" name="Arc 794"/>
                <p:cNvSpPr>
                  <a:spLocks/>
                </p:cNvSpPr>
                <p:nvPr/>
              </p:nvSpPr>
              <p:spPr bwMode="auto">
                <a:xfrm flipH="1">
                  <a:off x="5609" y="10414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040" name="Arc 793"/>
                <p:cNvSpPr>
                  <a:spLocks/>
                </p:cNvSpPr>
                <p:nvPr/>
              </p:nvSpPr>
              <p:spPr bwMode="auto">
                <a:xfrm flipH="1">
                  <a:off x="5609" y="10190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041" name="Arc 792"/>
                <p:cNvSpPr>
                  <a:spLocks/>
                </p:cNvSpPr>
                <p:nvPr/>
              </p:nvSpPr>
              <p:spPr bwMode="auto">
                <a:xfrm flipH="1">
                  <a:off x="5584" y="9965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042" name="Arc 791"/>
                <p:cNvSpPr>
                  <a:spLocks/>
                </p:cNvSpPr>
                <p:nvPr/>
              </p:nvSpPr>
              <p:spPr bwMode="auto">
                <a:xfrm flipH="1">
                  <a:off x="5584" y="973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043" name="Arc 790"/>
                <p:cNvSpPr>
                  <a:spLocks/>
                </p:cNvSpPr>
                <p:nvPr/>
              </p:nvSpPr>
              <p:spPr bwMode="auto">
                <a:xfrm flipH="1">
                  <a:off x="5584" y="9509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5017" name="Group 784"/>
              <p:cNvGrpSpPr>
                <a:grpSpLocks/>
              </p:cNvGrpSpPr>
              <p:nvPr/>
            </p:nvGrpSpPr>
            <p:grpSpPr bwMode="auto">
              <a:xfrm>
                <a:off x="5427" y="10022"/>
                <a:ext cx="295" cy="853"/>
                <a:chOff x="5427" y="10022"/>
                <a:chExt cx="295" cy="853"/>
              </a:xfrm>
            </p:grpSpPr>
            <p:sp>
              <p:nvSpPr>
                <p:cNvPr id="35035" name="Oval 788"/>
                <p:cNvSpPr>
                  <a:spLocks noChangeArrowheads="1"/>
                </p:cNvSpPr>
                <p:nvPr/>
              </p:nvSpPr>
              <p:spPr bwMode="auto">
                <a:xfrm>
                  <a:off x="5427" y="10022"/>
                  <a:ext cx="62" cy="56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cxnSp>
              <p:nvCxnSpPr>
                <p:cNvPr id="35036" name="AutoShape 787"/>
                <p:cNvCxnSpPr>
                  <a:cxnSpLocks noChangeShapeType="1"/>
                </p:cNvCxnSpPr>
                <p:nvPr/>
              </p:nvCxnSpPr>
              <p:spPr bwMode="auto">
                <a:xfrm flipH="1">
                  <a:off x="5715" y="10657"/>
                  <a:ext cx="7" cy="21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037" name="AutoShape 786"/>
                <p:cNvCxnSpPr>
                  <a:cxnSpLocks noChangeShapeType="1"/>
                </p:cNvCxnSpPr>
                <p:nvPr/>
              </p:nvCxnSpPr>
              <p:spPr bwMode="auto">
                <a:xfrm flipH="1">
                  <a:off x="5477" y="10857"/>
                  <a:ext cx="226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038" name="AutoShape 78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62" y="10085"/>
                  <a:ext cx="9" cy="78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5018" name="Group 777"/>
              <p:cNvGrpSpPr>
                <a:grpSpLocks/>
              </p:cNvGrpSpPr>
              <p:nvPr/>
            </p:nvGrpSpPr>
            <p:grpSpPr bwMode="auto">
              <a:xfrm>
                <a:off x="5239" y="9061"/>
                <a:ext cx="458" cy="904"/>
                <a:chOff x="5239" y="9061"/>
                <a:chExt cx="458" cy="904"/>
              </a:xfrm>
            </p:grpSpPr>
            <p:sp>
              <p:nvSpPr>
                <p:cNvPr id="35029" name="Oval 783"/>
                <p:cNvSpPr>
                  <a:spLocks noChangeArrowheads="1"/>
                </p:cNvSpPr>
                <p:nvPr/>
              </p:nvSpPr>
              <p:spPr bwMode="auto">
                <a:xfrm>
                  <a:off x="5421" y="9802"/>
                  <a:ext cx="62" cy="56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cxnSp>
              <p:nvCxnSpPr>
                <p:cNvPr id="35030" name="AutoShape 78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62" y="9287"/>
                  <a:ext cx="9" cy="50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031" name="AutoShape 781"/>
                <p:cNvCxnSpPr>
                  <a:cxnSpLocks noChangeShapeType="1"/>
                </p:cNvCxnSpPr>
                <p:nvPr/>
              </p:nvCxnSpPr>
              <p:spPr bwMode="auto">
                <a:xfrm>
                  <a:off x="5471" y="9299"/>
                  <a:ext cx="226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032" name="AutoShape 780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93" y="9287"/>
                  <a:ext cx="4" cy="20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033" name="AutoShape 779"/>
                <p:cNvCxnSpPr>
                  <a:cxnSpLocks noChangeShapeType="1"/>
                </p:cNvCxnSpPr>
                <p:nvPr/>
              </p:nvCxnSpPr>
              <p:spPr bwMode="auto">
                <a:xfrm flipH="1">
                  <a:off x="5239" y="9859"/>
                  <a:ext cx="179" cy="9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034" name="AutoShape 778"/>
                <p:cNvCxnSpPr>
                  <a:cxnSpLocks noChangeShapeType="1"/>
                </p:cNvCxnSpPr>
                <p:nvPr/>
              </p:nvCxnSpPr>
              <p:spPr bwMode="auto">
                <a:xfrm flipV="1">
                  <a:off x="5245" y="9061"/>
                  <a:ext cx="0" cy="90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5019" name="Group 767"/>
              <p:cNvGrpSpPr>
                <a:grpSpLocks/>
              </p:cNvGrpSpPr>
              <p:nvPr/>
            </p:nvGrpSpPr>
            <p:grpSpPr bwMode="auto">
              <a:xfrm>
                <a:off x="5675" y="9512"/>
                <a:ext cx="474" cy="1809"/>
                <a:chOff x="5675" y="9512"/>
                <a:chExt cx="474" cy="1809"/>
              </a:xfrm>
            </p:grpSpPr>
            <p:cxnSp>
              <p:nvCxnSpPr>
                <p:cNvPr id="35020" name="AutoShape 776"/>
                <p:cNvCxnSpPr>
                  <a:cxnSpLocks noChangeShapeType="1"/>
                </p:cNvCxnSpPr>
                <p:nvPr/>
              </p:nvCxnSpPr>
              <p:spPr bwMode="auto">
                <a:xfrm>
                  <a:off x="5675" y="9512"/>
                  <a:ext cx="242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35021" name="Group 773"/>
                <p:cNvGrpSpPr>
                  <a:grpSpLocks/>
                </p:cNvGrpSpPr>
                <p:nvPr/>
              </p:nvGrpSpPr>
              <p:grpSpPr bwMode="auto">
                <a:xfrm>
                  <a:off x="5923" y="9739"/>
                  <a:ext cx="226" cy="1582"/>
                  <a:chOff x="5923" y="9739"/>
                  <a:chExt cx="226" cy="1582"/>
                </a:xfrm>
              </p:grpSpPr>
              <p:cxnSp>
                <p:nvCxnSpPr>
                  <p:cNvPr id="35027" name="AutoShape 77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923" y="9739"/>
                    <a:ext cx="226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5028" name="AutoShape 77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49" y="9739"/>
                    <a:ext cx="0" cy="1582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35022" name="AutoShape 772"/>
                <p:cNvCxnSpPr>
                  <a:cxnSpLocks noChangeShapeType="1"/>
                </p:cNvCxnSpPr>
                <p:nvPr/>
              </p:nvCxnSpPr>
              <p:spPr bwMode="auto">
                <a:xfrm>
                  <a:off x="5693" y="9734"/>
                  <a:ext cx="272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023" name="AutoShape 771"/>
                <p:cNvCxnSpPr>
                  <a:cxnSpLocks noChangeShapeType="1"/>
                </p:cNvCxnSpPr>
                <p:nvPr/>
              </p:nvCxnSpPr>
              <p:spPr bwMode="auto">
                <a:xfrm>
                  <a:off x="5687" y="9962"/>
                  <a:ext cx="272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024" name="AutoShape 770"/>
                <p:cNvCxnSpPr>
                  <a:cxnSpLocks noChangeShapeType="1"/>
                </p:cNvCxnSpPr>
                <p:nvPr/>
              </p:nvCxnSpPr>
              <p:spPr bwMode="auto">
                <a:xfrm>
                  <a:off x="5711" y="10190"/>
                  <a:ext cx="272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025" name="AutoShape 769"/>
                <p:cNvCxnSpPr>
                  <a:cxnSpLocks noChangeShapeType="1"/>
                </p:cNvCxnSpPr>
                <p:nvPr/>
              </p:nvCxnSpPr>
              <p:spPr bwMode="auto">
                <a:xfrm>
                  <a:off x="5711" y="10418"/>
                  <a:ext cx="272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026" name="AutoShape 768"/>
                <p:cNvCxnSpPr>
                  <a:cxnSpLocks noChangeShapeType="1"/>
                </p:cNvCxnSpPr>
                <p:nvPr/>
              </p:nvCxnSpPr>
              <p:spPr bwMode="auto">
                <a:xfrm>
                  <a:off x="5717" y="10640"/>
                  <a:ext cx="272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5" name="Trf2"/>
          <p:cNvGrpSpPr>
            <a:grpSpLocks/>
          </p:cNvGrpSpPr>
          <p:nvPr/>
        </p:nvGrpSpPr>
        <p:grpSpPr bwMode="auto">
          <a:xfrm>
            <a:off x="4571773" y="1847850"/>
            <a:ext cx="790575" cy="2368550"/>
            <a:chOff x="7844" y="8044"/>
            <a:chExt cx="1243" cy="3729"/>
          </a:xfrm>
        </p:grpSpPr>
        <p:grpSp>
          <p:nvGrpSpPr>
            <p:cNvPr id="34973" name="Group 837"/>
            <p:cNvGrpSpPr>
              <a:grpSpLocks/>
            </p:cNvGrpSpPr>
            <p:nvPr/>
          </p:nvGrpSpPr>
          <p:grpSpPr bwMode="auto">
            <a:xfrm>
              <a:off x="7844" y="8044"/>
              <a:ext cx="113" cy="3729"/>
              <a:chOff x="4906" y="8044"/>
              <a:chExt cx="113" cy="3729"/>
            </a:xfrm>
          </p:grpSpPr>
          <p:grpSp>
            <p:nvGrpSpPr>
              <p:cNvPr id="35003" name="Group 840"/>
              <p:cNvGrpSpPr>
                <a:grpSpLocks/>
              </p:cNvGrpSpPr>
              <p:nvPr/>
            </p:nvGrpSpPr>
            <p:grpSpPr bwMode="auto">
              <a:xfrm>
                <a:off x="4906" y="8835"/>
                <a:ext cx="113" cy="1810"/>
                <a:chOff x="4412" y="8569"/>
                <a:chExt cx="113" cy="1810"/>
              </a:xfrm>
            </p:grpSpPr>
            <p:sp>
              <p:nvSpPr>
                <p:cNvPr id="35006" name="Arc 848"/>
                <p:cNvSpPr>
                  <a:spLocks/>
                </p:cNvSpPr>
                <p:nvPr/>
              </p:nvSpPr>
              <p:spPr bwMode="auto">
                <a:xfrm>
                  <a:off x="4412" y="8569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007" name="Arc 847"/>
                <p:cNvSpPr>
                  <a:spLocks/>
                </p:cNvSpPr>
                <p:nvPr/>
              </p:nvSpPr>
              <p:spPr bwMode="auto">
                <a:xfrm>
                  <a:off x="4412" y="8793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008" name="Arc 846"/>
                <p:cNvSpPr>
                  <a:spLocks/>
                </p:cNvSpPr>
                <p:nvPr/>
              </p:nvSpPr>
              <p:spPr bwMode="auto">
                <a:xfrm>
                  <a:off x="4412" y="9021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009" name="Arc 845"/>
                <p:cNvSpPr>
                  <a:spLocks/>
                </p:cNvSpPr>
                <p:nvPr/>
              </p:nvSpPr>
              <p:spPr bwMode="auto">
                <a:xfrm>
                  <a:off x="4412" y="9245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010" name="Arc 844"/>
                <p:cNvSpPr>
                  <a:spLocks/>
                </p:cNvSpPr>
                <p:nvPr/>
              </p:nvSpPr>
              <p:spPr bwMode="auto">
                <a:xfrm>
                  <a:off x="4412" y="9471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011" name="Arc 843"/>
                <p:cNvSpPr>
                  <a:spLocks/>
                </p:cNvSpPr>
                <p:nvPr/>
              </p:nvSpPr>
              <p:spPr bwMode="auto">
                <a:xfrm>
                  <a:off x="4412" y="969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012" name="Arc 842"/>
                <p:cNvSpPr>
                  <a:spLocks/>
                </p:cNvSpPr>
                <p:nvPr/>
              </p:nvSpPr>
              <p:spPr bwMode="auto">
                <a:xfrm>
                  <a:off x="4412" y="9923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013" name="Arc 841"/>
                <p:cNvSpPr>
                  <a:spLocks/>
                </p:cNvSpPr>
                <p:nvPr/>
              </p:nvSpPr>
              <p:spPr bwMode="auto">
                <a:xfrm>
                  <a:off x="4412" y="10151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35004" name="AutoShape 839"/>
              <p:cNvCxnSpPr>
                <a:cxnSpLocks noChangeShapeType="1"/>
              </p:cNvCxnSpPr>
              <p:nvPr/>
            </p:nvCxnSpPr>
            <p:spPr bwMode="auto">
              <a:xfrm>
                <a:off x="4906" y="8044"/>
                <a:ext cx="4" cy="77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005" name="AutoShape 838"/>
              <p:cNvCxnSpPr>
                <a:cxnSpLocks noChangeShapeType="1"/>
              </p:cNvCxnSpPr>
              <p:nvPr/>
            </p:nvCxnSpPr>
            <p:spPr bwMode="auto">
              <a:xfrm flipH="1">
                <a:off x="4906" y="10660"/>
                <a:ext cx="1" cy="111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4974" name="Group 808"/>
            <p:cNvGrpSpPr>
              <a:grpSpLocks/>
            </p:cNvGrpSpPr>
            <p:nvPr/>
          </p:nvGrpSpPr>
          <p:grpSpPr bwMode="auto">
            <a:xfrm>
              <a:off x="8177" y="9061"/>
              <a:ext cx="910" cy="2260"/>
              <a:chOff x="5239" y="9061"/>
              <a:chExt cx="910" cy="2260"/>
            </a:xfrm>
          </p:grpSpPr>
          <p:grpSp>
            <p:nvGrpSpPr>
              <p:cNvPr id="34975" name="Group 831"/>
              <p:cNvGrpSpPr>
                <a:grpSpLocks/>
              </p:cNvGrpSpPr>
              <p:nvPr/>
            </p:nvGrpSpPr>
            <p:grpSpPr bwMode="auto">
              <a:xfrm>
                <a:off x="5584" y="9509"/>
                <a:ext cx="138" cy="1133"/>
                <a:chOff x="5584" y="9509"/>
                <a:chExt cx="138" cy="1133"/>
              </a:xfrm>
            </p:grpSpPr>
            <p:sp>
              <p:nvSpPr>
                <p:cNvPr id="34998" name="Arc 836"/>
                <p:cNvSpPr>
                  <a:spLocks/>
                </p:cNvSpPr>
                <p:nvPr/>
              </p:nvSpPr>
              <p:spPr bwMode="auto">
                <a:xfrm flipH="1">
                  <a:off x="5609" y="10414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99" name="Arc 835"/>
                <p:cNvSpPr>
                  <a:spLocks/>
                </p:cNvSpPr>
                <p:nvPr/>
              </p:nvSpPr>
              <p:spPr bwMode="auto">
                <a:xfrm flipH="1">
                  <a:off x="5609" y="10190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000" name="Arc 834"/>
                <p:cNvSpPr>
                  <a:spLocks/>
                </p:cNvSpPr>
                <p:nvPr/>
              </p:nvSpPr>
              <p:spPr bwMode="auto">
                <a:xfrm flipH="1">
                  <a:off x="5584" y="9965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001" name="Arc 833"/>
                <p:cNvSpPr>
                  <a:spLocks/>
                </p:cNvSpPr>
                <p:nvPr/>
              </p:nvSpPr>
              <p:spPr bwMode="auto">
                <a:xfrm flipH="1">
                  <a:off x="5584" y="973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002" name="Arc 832"/>
                <p:cNvSpPr>
                  <a:spLocks/>
                </p:cNvSpPr>
                <p:nvPr/>
              </p:nvSpPr>
              <p:spPr bwMode="auto">
                <a:xfrm flipH="1">
                  <a:off x="5584" y="9509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4976" name="Group 826"/>
              <p:cNvGrpSpPr>
                <a:grpSpLocks/>
              </p:cNvGrpSpPr>
              <p:nvPr/>
            </p:nvGrpSpPr>
            <p:grpSpPr bwMode="auto">
              <a:xfrm>
                <a:off x="5427" y="10022"/>
                <a:ext cx="295" cy="853"/>
                <a:chOff x="5427" y="10022"/>
                <a:chExt cx="295" cy="853"/>
              </a:xfrm>
            </p:grpSpPr>
            <p:sp>
              <p:nvSpPr>
                <p:cNvPr id="34994" name="Oval 830"/>
                <p:cNvSpPr>
                  <a:spLocks noChangeArrowheads="1"/>
                </p:cNvSpPr>
                <p:nvPr/>
              </p:nvSpPr>
              <p:spPr bwMode="auto">
                <a:xfrm>
                  <a:off x="5427" y="10022"/>
                  <a:ext cx="62" cy="56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cxnSp>
              <p:nvCxnSpPr>
                <p:cNvPr id="34995" name="AutoShape 829"/>
                <p:cNvCxnSpPr>
                  <a:cxnSpLocks noChangeShapeType="1"/>
                </p:cNvCxnSpPr>
                <p:nvPr/>
              </p:nvCxnSpPr>
              <p:spPr bwMode="auto">
                <a:xfrm flipH="1">
                  <a:off x="5715" y="10657"/>
                  <a:ext cx="7" cy="21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996" name="AutoShape 828"/>
                <p:cNvCxnSpPr>
                  <a:cxnSpLocks noChangeShapeType="1"/>
                </p:cNvCxnSpPr>
                <p:nvPr/>
              </p:nvCxnSpPr>
              <p:spPr bwMode="auto">
                <a:xfrm flipH="1">
                  <a:off x="5477" y="10857"/>
                  <a:ext cx="226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997" name="AutoShape 82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62" y="10085"/>
                  <a:ext cx="9" cy="78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4977" name="Group 819"/>
              <p:cNvGrpSpPr>
                <a:grpSpLocks/>
              </p:cNvGrpSpPr>
              <p:nvPr/>
            </p:nvGrpSpPr>
            <p:grpSpPr bwMode="auto">
              <a:xfrm>
                <a:off x="5239" y="9061"/>
                <a:ext cx="458" cy="904"/>
                <a:chOff x="5239" y="9061"/>
                <a:chExt cx="458" cy="904"/>
              </a:xfrm>
            </p:grpSpPr>
            <p:sp>
              <p:nvSpPr>
                <p:cNvPr id="34988" name="Oval 825"/>
                <p:cNvSpPr>
                  <a:spLocks noChangeArrowheads="1"/>
                </p:cNvSpPr>
                <p:nvPr/>
              </p:nvSpPr>
              <p:spPr bwMode="auto">
                <a:xfrm>
                  <a:off x="5421" y="9802"/>
                  <a:ext cx="62" cy="56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cxnSp>
              <p:nvCxnSpPr>
                <p:cNvPr id="34989" name="AutoShape 82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62" y="9287"/>
                  <a:ext cx="9" cy="50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990" name="AutoShape 823"/>
                <p:cNvCxnSpPr>
                  <a:cxnSpLocks noChangeShapeType="1"/>
                </p:cNvCxnSpPr>
                <p:nvPr/>
              </p:nvCxnSpPr>
              <p:spPr bwMode="auto">
                <a:xfrm>
                  <a:off x="5471" y="9299"/>
                  <a:ext cx="226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991" name="AutoShape 822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93" y="9287"/>
                  <a:ext cx="4" cy="20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992" name="AutoShape 821"/>
                <p:cNvCxnSpPr>
                  <a:cxnSpLocks noChangeShapeType="1"/>
                </p:cNvCxnSpPr>
                <p:nvPr/>
              </p:nvCxnSpPr>
              <p:spPr bwMode="auto">
                <a:xfrm flipH="1">
                  <a:off x="5239" y="9859"/>
                  <a:ext cx="179" cy="9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993" name="AutoShape 820"/>
                <p:cNvCxnSpPr>
                  <a:cxnSpLocks noChangeShapeType="1"/>
                </p:cNvCxnSpPr>
                <p:nvPr/>
              </p:nvCxnSpPr>
              <p:spPr bwMode="auto">
                <a:xfrm flipV="1">
                  <a:off x="5245" y="9061"/>
                  <a:ext cx="0" cy="90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4978" name="Group 809"/>
              <p:cNvGrpSpPr>
                <a:grpSpLocks/>
              </p:cNvGrpSpPr>
              <p:nvPr/>
            </p:nvGrpSpPr>
            <p:grpSpPr bwMode="auto">
              <a:xfrm>
                <a:off x="5675" y="9512"/>
                <a:ext cx="474" cy="1809"/>
                <a:chOff x="5675" y="9512"/>
                <a:chExt cx="474" cy="1809"/>
              </a:xfrm>
            </p:grpSpPr>
            <p:cxnSp>
              <p:nvCxnSpPr>
                <p:cNvPr id="34979" name="AutoShape 818"/>
                <p:cNvCxnSpPr>
                  <a:cxnSpLocks noChangeShapeType="1"/>
                </p:cNvCxnSpPr>
                <p:nvPr/>
              </p:nvCxnSpPr>
              <p:spPr bwMode="auto">
                <a:xfrm>
                  <a:off x="5675" y="9512"/>
                  <a:ext cx="242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34980" name="Group 815"/>
                <p:cNvGrpSpPr>
                  <a:grpSpLocks/>
                </p:cNvGrpSpPr>
                <p:nvPr/>
              </p:nvGrpSpPr>
              <p:grpSpPr bwMode="auto">
                <a:xfrm>
                  <a:off x="5923" y="9739"/>
                  <a:ext cx="226" cy="1582"/>
                  <a:chOff x="5923" y="9739"/>
                  <a:chExt cx="226" cy="1582"/>
                </a:xfrm>
              </p:grpSpPr>
              <p:cxnSp>
                <p:nvCxnSpPr>
                  <p:cNvPr id="34986" name="AutoShape 81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923" y="9739"/>
                    <a:ext cx="226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4987" name="AutoShape 8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49" y="9739"/>
                    <a:ext cx="0" cy="1582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34981" name="AutoShape 814"/>
                <p:cNvCxnSpPr>
                  <a:cxnSpLocks noChangeShapeType="1"/>
                </p:cNvCxnSpPr>
                <p:nvPr/>
              </p:nvCxnSpPr>
              <p:spPr bwMode="auto">
                <a:xfrm>
                  <a:off x="5693" y="9734"/>
                  <a:ext cx="272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982" name="AutoShape 813"/>
                <p:cNvCxnSpPr>
                  <a:cxnSpLocks noChangeShapeType="1"/>
                </p:cNvCxnSpPr>
                <p:nvPr/>
              </p:nvCxnSpPr>
              <p:spPr bwMode="auto">
                <a:xfrm>
                  <a:off x="5687" y="9962"/>
                  <a:ext cx="272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983" name="AutoShape 812"/>
                <p:cNvCxnSpPr>
                  <a:cxnSpLocks noChangeShapeType="1"/>
                </p:cNvCxnSpPr>
                <p:nvPr/>
              </p:nvCxnSpPr>
              <p:spPr bwMode="auto">
                <a:xfrm>
                  <a:off x="5711" y="10190"/>
                  <a:ext cx="272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984" name="AutoShape 811"/>
                <p:cNvCxnSpPr>
                  <a:cxnSpLocks noChangeShapeType="1"/>
                </p:cNvCxnSpPr>
                <p:nvPr/>
              </p:nvCxnSpPr>
              <p:spPr bwMode="auto">
                <a:xfrm>
                  <a:off x="5711" y="10418"/>
                  <a:ext cx="272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985" name="AutoShape 810"/>
                <p:cNvCxnSpPr>
                  <a:cxnSpLocks noChangeShapeType="1"/>
                </p:cNvCxnSpPr>
                <p:nvPr/>
              </p:nvCxnSpPr>
              <p:spPr bwMode="auto">
                <a:xfrm>
                  <a:off x="5717" y="10640"/>
                  <a:ext cx="272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34818" name="TD3"/>
          <p:cNvGrpSpPr>
            <a:grpSpLocks/>
          </p:cNvGrpSpPr>
          <p:nvPr/>
        </p:nvGrpSpPr>
        <p:grpSpPr bwMode="auto">
          <a:xfrm>
            <a:off x="5497285" y="1344613"/>
            <a:ext cx="2066925" cy="536575"/>
            <a:chOff x="9301" y="7253"/>
            <a:chExt cx="3253" cy="843"/>
          </a:xfrm>
        </p:grpSpPr>
        <p:grpSp>
          <p:nvGrpSpPr>
            <p:cNvPr id="34944" name="Group 649"/>
            <p:cNvGrpSpPr>
              <a:grpSpLocks/>
            </p:cNvGrpSpPr>
            <p:nvPr/>
          </p:nvGrpSpPr>
          <p:grpSpPr bwMode="auto">
            <a:xfrm>
              <a:off x="9578" y="7253"/>
              <a:ext cx="2673" cy="843"/>
              <a:chOff x="9578" y="7253"/>
              <a:chExt cx="2673" cy="843"/>
            </a:xfrm>
          </p:grpSpPr>
          <p:grpSp>
            <p:nvGrpSpPr>
              <p:cNvPr id="34947" name="Group 662"/>
              <p:cNvGrpSpPr>
                <a:grpSpLocks/>
              </p:cNvGrpSpPr>
              <p:nvPr/>
            </p:nvGrpSpPr>
            <p:grpSpPr bwMode="auto">
              <a:xfrm>
                <a:off x="9578" y="7923"/>
                <a:ext cx="2673" cy="173"/>
                <a:chOff x="4443" y="8025"/>
                <a:chExt cx="2673" cy="173"/>
              </a:xfrm>
            </p:grpSpPr>
            <p:sp>
              <p:nvSpPr>
                <p:cNvPr id="34960" name="Arc 675"/>
                <p:cNvSpPr>
                  <a:spLocks/>
                </p:cNvSpPr>
                <p:nvPr/>
              </p:nvSpPr>
              <p:spPr bwMode="auto">
                <a:xfrm rot="-5400000">
                  <a:off x="4793" y="798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61" name="Arc 674"/>
                <p:cNvSpPr>
                  <a:spLocks/>
                </p:cNvSpPr>
                <p:nvPr/>
              </p:nvSpPr>
              <p:spPr bwMode="auto">
                <a:xfrm rot="-5400000">
                  <a:off x="5017" y="798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62" name="Arc 673"/>
                <p:cNvSpPr>
                  <a:spLocks/>
                </p:cNvSpPr>
                <p:nvPr/>
              </p:nvSpPr>
              <p:spPr bwMode="auto">
                <a:xfrm rot="-5400000">
                  <a:off x="5245" y="798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63" name="Arc 672"/>
                <p:cNvSpPr>
                  <a:spLocks/>
                </p:cNvSpPr>
                <p:nvPr/>
              </p:nvSpPr>
              <p:spPr bwMode="auto">
                <a:xfrm rot="-5400000">
                  <a:off x="5470" y="7991"/>
                  <a:ext cx="113" cy="226"/>
                </a:xfrm>
                <a:custGeom>
                  <a:avLst/>
                  <a:gdLst>
                    <a:gd name="T0" fmla="*/ 0 w 21600"/>
                    <a:gd name="T1" fmla="*/ 0 h 42768"/>
                    <a:gd name="T2" fmla="*/ 0 w 21600"/>
                    <a:gd name="T3" fmla="*/ 0 h 42768"/>
                    <a:gd name="T4" fmla="*/ 0 w 21600"/>
                    <a:gd name="T5" fmla="*/ 0 h 4276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68"/>
                    <a:gd name="T11" fmla="*/ 21600 w 21600"/>
                    <a:gd name="T12" fmla="*/ 42768 h 427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68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1884"/>
                        <a:pt x="14329" y="40750"/>
                        <a:pt x="4230" y="42767"/>
                      </a:cubicBezTo>
                    </a:path>
                    <a:path w="21600" h="42768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1884"/>
                        <a:pt x="14329" y="40750"/>
                        <a:pt x="4230" y="42767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64" name="Arc 671"/>
                <p:cNvSpPr>
                  <a:spLocks/>
                </p:cNvSpPr>
                <p:nvPr/>
              </p:nvSpPr>
              <p:spPr bwMode="auto">
                <a:xfrm rot="5400000" flipV="1">
                  <a:off x="5973" y="8018"/>
                  <a:ext cx="109" cy="251"/>
                </a:xfrm>
                <a:custGeom>
                  <a:avLst/>
                  <a:gdLst>
                    <a:gd name="T0" fmla="*/ 0 w 21600"/>
                    <a:gd name="T1" fmla="*/ 0 h 41580"/>
                    <a:gd name="T2" fmla="*/ 0 w 21600"/>
                    <a:gd name="T3" fmla="*/ 0 h 41580"/>
                    <a:gd name="T4" fmla="*/ 0 w 21600"/>
                    <a:gd name="T5" fmla="*/ 0 h 4158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580"/>
                    <a:gd name="T11" fmla="*/ 21600 w 21600"/>
                    <a:gd name="T12" fmla="*/ 41580 h 415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580" fill="none" extrusionOk="0">
                      <a:moveTo>
                        <a:pt x="8204" y="-1"/>
                      </a:moveTo>
                      <a:cubicBezTo>
                        <a:pt x="16308" y="3327"/>
                        <a:pt x="21600" y="11220"/>
                        <a:pt x="21600" y="19981"/>
                      </a:cubicBezTo>
                      <a:cubicBezTo>
                        <a:pt x="21600" y="31844"/>
                        <a:pt x="12032" y="41487"/>
                        <a:pt x="169" y="41580"/>
                      </a:cubicBezTo>
                    </a:path>
                    <a:path w="21600" h="41580" stroke="0" extrusionOk="0">
                      <a:moveTo>
                        <a:pt x="8204" y="-1"/>
                      </a:moveTo>
                      <a:cubicBezTo>
                        <a:pt x="16308" y="3327"/>
                        <a:pt x="21600" y="11220"/>
                        <a:pt x="21600" y="19981"/>
                      </a:cubicBezTo>
                      <a:cubicBezTo>
                        <a:pt x="21600" y="31844"/>
                        <a:pt x="12032" y="41487"/>
                        <a:pt x="169" y="41580"/>
                      </a:cubicBezTo>
                      <a:lnTo>
                        <a:pt x="0" y="19981"/>
                      </a:lnTo>
                      <a:lnTo>
                        <a:pt x="8204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65" name="Arc 670"/>
                <p:cNvSpPr>
                  <a:spLocks/>
                </p:cNvSpPr>
                <p:nvPr/>
              </p:nvSpPr>
              <p:spPr bwMode="auto">
                <a:xfrm rot="5400000" flipV="1">
                  <a:off x="6204" y="798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66" name="Arc 669"/>
                <p:cNvSpPr>
                  <a:spLocks/>
                </p:cNvSpPr>
                <p:nvPr/>
              </p:nvSpPr>
              <p:spPr bwMode="auto">
                <a:xfrm rot="5400000" flipV="1">
                  <a:off x="6432" y="798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67" name="Arc 668"/>
                <p:cNvSpPr>
                  <a:spLocks/>
                </p:cNvSpPr>
                <p:nvPr/>
              </p:nvSpPr>
              <p:spPr bwMode="auto">
                <a:xfrm rot="5400000" flipV="1">
                  <a:off x="6656" y="798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cxnSp>
              <p:nvCxnSpPr>
                <p:cNvPr id="34968" name="AutoShape 667"/>
                <p:cNvCxnSpPr>
                  <a:cxnSpLocks noChangeShapeType="1"/>
                </p:cNvCxnSpPr>
                <p:nvPr/>
              </p:nvCxnSpPr>
              <p:spPr bwMode="auto">
                <a:xfrm>
                  <a:off x="4506" y="8136"/>
                  <a:ext cx="226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969" name="AutoShape 666"/>
                <p:cNvCxnSpPr>
                  <a:cxnSpLocks noChangeShapeType="1"/>
                </p:cNvCxnSpPr>
                <p:nvPr/>
              </p:nvCxnSpPr>
              <p:spPr bwMode="auto">
                <a:xfrm flipV="1">
                  <a:off x="5627" y="8137"/>
                  <a:ext cx="286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970" name="AutoShape 665"/>
                <p:cNvCxnSpPr>
                  <a:cxnSpLocks noChangeShapeType="1"/>
                </p:cNvCxnSpPr>
                <p:nvPr/>
              </p:nvCxnSpPr>
              <p:spPr bwMode="auto">
                <a:xfrm>
                  <a:off x="6823" y="8054"/>
                  <a:ext cx="224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4971" name="Oval 664"/>
                <p:cNvSpPr>
                  <a:spLocks noChangeArrowheads="1"/>
                </p:cNvSpPr>
                <p:nvPr/>
              </p:nvSpPr>
              <p:spPr bwMode="auto">
                <a:xfrm>
                  <a:off x="7053" y="8025"/>
                  <a:ext cx="63" cy="56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34972" name="Oval 663"/>
                <p:cNvSpPr>
                  <a:spLocks noChangeArrowheads="1"/>
                </p:cNvSpPr>
                <p:nvPr/>
              </p:nvSpPr>
              <p:spPr bwMode="auto">
                <a:xfrm>
                  <a:off x="4443" y="8103"/>
                  <a:ext cx="63" cy="56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4948" name="Group 650"/>
              <p:cNvGrpSpPr>
                <a:grpSpLocks/>
              </p:cNvGrpSpPr>
              <p:nvPr/>
            </p:nvGrpSpPr>
            <p:grpSpPr bwMode="auto">
              <a:xfrm>
                <a:off x="9921" y="7253"/>
                <a:ext cx="2039" cy="462"/>
                <a:chOff x="4786" y="7355"/>
                <a:chExt cx="2039" cy="462"/>
              </a:xfrm>
            </p:grpSpPr>
            <p:sp>
              <p:nvSpPr>
                <p:cNvPr id="34949" name="Arc 661"/>
                <p:cNvSpPr>
                  <a:spLocks/>
                </p:cNvSpPr>
                <p:nvPr/>
              </p:nvSpPr>
              <p:spPr bwMode="auto">
                <a:xfrm rot="-5400000" flipH="1" flipV="1">
                  <a:off x="6654" y="764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50" name="Arc 660"/>
                <p:cNvSpPr>
                  <a:spLocks/>
                </p:cNvSpPr>
                <p:nvPr/>
              </p:nvSpPr>
              <p:spPr bwMode="auto">
                <a:xfrm rot="-5400000" flipH="1" flipV="1">
                  <a:off x="6430" y="764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51" name="Arc 659"/>
                <p:cNvSpPr>
                  <a:spLocks/>
                </p:cNvSpPr>
                <p:nvPr/>
              </p:nvSpPr>
              <p:spPr bwMode="auto">
                <a:xfrm rot="-5400000" flipH="1" flipV="1">
                  <a:off x="6202" y="764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52" name="Arc 658"/>
                <p:cNvSpPr>
                  <a:spLocks/>
                </p:cNvSpPr>
                <p:nvPr/>
              </p:nvSpPr>
              <p:spPr bwMode="auto">
                <a:xfrm rot="-5400000" flipH="1" flipV="1">
                  <a:off x="5978" y="764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53" name="Arc 657"/>
                <p:cNvSpPr>
                  <a:spLocks/>
                </p:cNvSpPr>
                <p:nvPr/>
              </p:nvSpPr>
              <p:spPr bwMode="auto">
                <a:xfrm rot="-5400000" flipH="1" flipV="1">
                  <a:off x="5752" y="764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54" name="Arc 656"/>
                <p:cNvSpPr>
                  <a:spLocks/>
                </p:cNvSpPr>
                <p:nvPr/>
              </p:nvSpPr>
              <p:spPr bwMode="auto">
                <a:xfrm rot="-5400000" flipH="1" flipV="1">
                  <a:off x="5526" y="764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55" name="Arc 655"/>
                <p:cNvSpPr>
                  <a:spLocks/>
                </p:cNvSpPr>
                <p:nvPr/>
              </p:nvSpPr>
              <p:spPr bwMode="auto">
                <a:xfrm rot="-5400000" flipH="1" flipV="1">
                  <a:off x="5300" y="764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56" name="Arc 654"/>
                <p:cNvSpPr>
                  <a:spLocks/>
                </p:cNvSpPr>
                <p:nvPr/>
              </p:nvSpPr>
              <p:spPr bwMode="auto">
                <a:xfrm rot="-5400000" flipH="1" flipV="1">
                  <a:off x="5072" y="764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57" name="Arc 653"/>
                <p:cNvSpPr>
                  <a:spLocks/>
                </p:cNvSpPr>
                <p:nvPr/>
              </p:nvSpPr>
              <p:spPr bwMode="auto">
                <a:xfrm rot="-5400000" flipH="1" flipV="1">
                  <a:off x="4846" y="764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cxnSp>
              <p:nvCxnSpPr>
                <p:cNvPr id="34958" name="AutoShape 65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786" y="7355"/>
                  <a:ext cx="5" cy="35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959" name="AutoShape 65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18" y="7358"/>
                  <a:ext cx="5" cy="35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34945" name="Text Box 648"/>
            <p:cNvSpPr txBox="1">
              <a:spLocks noChangeArrowheads="1"/>
            </p:cNvSpPr>
            <p:nvPr/>
          </p:nvSpPr>
          <p:spPr bwMode="auto">
            <a:xfrm>
              <a:off x="9301" y="7461"/>
              <a:ext cx="624" cy="56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34946" name="Text Box 647"/>
            <p:cNvSpPr txBox="1">
              <a:spLocks noChangeArrowheads="1"/>
            </p:cNvSpPr>
            <p:nvPr/>
          </p:nvSpPr>
          <p:spPr bwMode="auto">
            <a:xfrm>
              <a:off x="11930" y="7420"/>
              <a:ext cx="624" cy="56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34822" name="TD2"/>
          <p:cNvGrpSpPr>
            <a:grpSpLocks/>
          </p:cNvGrpSpPr>
          <p:nvPr/>
        </p:nvGrpSpPr>
        <p:grpSpPr bwMode="auto">
          <a:xfrm>
            <a:off x="3568473" y="1352550"/>
            <a:ext cx="2038350" cy="534988"/>
            <a:chOff x="6262" y="7264"/>
            <a:chExt cx="3211" cy="843"/>
          </a:xfrm>
        </p:grpSpPr>
        <p:grpSp>
          <p:nvGrpSpPr>
            <p:cNvPr id="34915" name="Group 679"/>
            <p:cNvGrpSpPr>
              <a:grpSpLocks/>
            </p:cNvGrpSpPr>
            <p:nvPr/>
          </p:nvGrpSpPr>
          <p:grpSpPr bwMode="auto">
            <a:xfrm>
              <a:off x="6527" y="7264"/>
              <a:ext cx="2673" cy="843"/>
              <a:chOff x="6527" y="7264"/>
              <a:chExt cx="2673" cy="843"/>
            </a:xfrm>
          </p:grpSpPr>
          <p:grpSp>
            <p:nvGrpSpPr>
              <p:cNvPr id="34918" name="Group 692"/>
              <p:cNvGrpSpPr>
                <a:grpSpLocks/>
              </p:cNvGrpSpPr>
              <p:nvPr/>
            </p:nvGrpSpPr>
            <p:grpSpPr bwMode="auto">
              <a:xfrm>
                <a:off x="6527" y="7934"/>
                <a:ext cx="2673" cy="173"/>
                <a:chOff x="4443" y="8025"/>
                <a:chExt cx="2673" cy="173"/>
              </a:xfrm>
            </p:grpSpPr>
            <p:sp>
              <p:nvSpPr>
                <p:cNvPr id="34931" name="Arc 705"/>
                <p:cNvSpPr>
                  <a:spLocks/>
                </p:cNvSpPr>
                <p:nvPr/>
              </p:nvSpPr>
              <p:spPr bwMode="auto">
                <a:xfrm rot="-5400000">
                  <a:off x="4793" y="798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32" name="Arc 704"/>
                <p:cNvSpPr>
                  <a:spLocks/>
                </p:cNvSpPr>
                <p:nvPr/>
              </p:nvSpPr>
              <p:spPr bwMode="auto">
                <a:xfrm rot="-5400000">
                  <a:off x="5017" y="798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33" name="Arc 703"/>
                <p:cNvSpPr>
                  <a:spLocks/>
                </p:cNvSpPr>
                <p:nvPr/>
              </p:nvSpPr>
              <p:spPr bwMode="auto">
                <a:xfrm rot="-5400000">
                  <a:off x="5245" y="798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34" name="Arc 702"/>
                <p:cNvSpPr>
                  <a:spLocks/>
                </p:cNvSpPr>
                <p:nvPr/>
              </p:nvSpPr>
              <p:spPr bwMode="auto">
                <a:xfrm rot="-5400000">
                  <a:off x="5470" y="7991"/>
                  <a:ext cx="113" cy="226"/>
                </a:xfrm>
                <a:custGeom>
                  <a:avLst/>
                  <a:gdLst>
                    <a:gd name="T0" fmla="*/ 0 w 21600"/>
                    <a:gd name="T1" fmla="*/ 0 h 42768"/>
                    <a:gd name="T2" fmla="*/ 0 w 21600"/>
                    <a:gd name="T3" fmla="*/ 0 h 42768"/>
                    <a:gd name="T4" fmla="*/ 0 w 21600"/>
                    <a:gd name="T5" fmla="*/ 0 h 4276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68"/>
                    <a:gd name="T11" fmla="*/ 21600 w 21600"/>
                    <a:gd name="T12" fmla="*/ 42768 h 427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68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1884"/>
                        <a:pt x="14329" y="40750"/>
                        <a:pt x="4230" y="42767"/>
                      </a:cubicBezTo>
                    </a:path>
                    <a:path w="21600" h="42768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1884"/>
                        <a:pt x="14329" y="40750"/>
                        <a:pt x="4230" y="42767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35" name="Arc 701"/>
                <p:cNvSpPr>
                  <a:spLocks/>
                </p:cNvSpPr>
                <p:nvPr/>
              </p:nvSpPr>
              <p:spPr bwMode="auto">
                <a:xfrm rot="5400000" flipV="1">
                  <a:off x="5973" y="8018"/>
                  <a:ext cx="109" cy="251"/>
                </a:xfrm>
                <a:custGeom>
                  <a:avLst/>
                  <a:gdLst>
                    <a:gd name="T0" fmla="*/ 0 w 21600"/>
                    <a:gd name="T1" fmla="*/ 0 h 41580"/>
                    <a:gd name="T2" fmla="*/ 0 w 21600"/>
                    <a:gd name="T3" fmla="*/ 0 h 41580"/>
                    <a:gd name="T4" fmla="*/ 0 w 21600"/>
                    <a:gd name="T5" fmla="*/ 0 h 4158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580"/>
                    <a:gd name="T11" fmla="*/ 21600 w 21600"/>
                    <a:gd name="T12" fmla="*/ 41580 h 415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580" fill="none" extrusionOk="0">
                      <a:moveTo>
                        <a:pt x="8204" y="-1"/>
                      </a:moveTo>
                      <a:cubicBezTo>
                        <a:pt x="16308" y="3327"/>
                        <a:pt x="21600" y="11220"/>
                        <a:pt x="21600" y="19981"/>
                      </a:cubicBezTo>
                      <a:cubicBezTo>
                        <a:pt x="21600" y="31844"/>
                        <a:pt x="12032" y="41487"/>
                        <a:pt x="169" y="41580"/>
                      </a:cubicBezTo>
                    </a:path>
                    <a:path w="21600" h="41580" stroke="0" extrusionOk="0">
                      <a:moveTo>
                        <a:pt x="8204" y="-1"/>
                      </a:moveTo>
                      <a:cubicBezTo>
                        <a:pt x="16308" y="3327"/>
                        <a:pt x="21600" y="11220"/>
                        <a:pt x="21600" y="19981"/>
                      </a:cubicBezTo>
                      <a:cubicBezTo>
                        <a:pt x="21600" y="31844"/>
                        <a:pt x="12032" y="41487"/>
                        <a:pt x="169" y="41580"/>
                      </a:cubicBezTo>
                      <a:lnTo>
                        <a:pt x="0" y="19981"/>
                      </a:lnTo>
                      <a:lnTo>
                        <a:pt x="8204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36" name="Arc 700"/>
                <p:cNvSpPr>
                  <a:spLocks/>
                </p:cNvSpPr>
                <p:nvPr/>
              </p:nvSpPr>
              <p:spPr bwMode="auto">
                <a:xfrm rot="5400000" flipV="1">
                  <a:off x="6204" y="798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37" name="Arc 699"/>
                <p:cNvSpPr>
                  <a:spLocks/>
                </p:cNvSpPr>
                <p:nvPr/>
              </p:nvSpPr>
              <p:spPr bwMode="auto">
                <a:xfrm rot="5400000" flipV="1">
                  <a:off x="6432" y="798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38" name="Arc 698"/>
                <p:cNvSpPr>
                  <a:spLocks/>
                </p:cNvSpPr>
                <p:nvPr/>
              </p:nvSpPr>
              <p:spPr bwMode="auto">
                <a:xfrm rot="5400000" flipV="1">
                  <a:off x="6656" y="798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cxnSp>
              <p:nvCxnSpPr>
                <p:cNvPr id="34939" name="AutoShape 697"/>
                <p:cNvCxnSpPr>
                  <a:cxnSpLocks noChangeShapeType="1"/>
                </p:cNvCxnSpPr>
                <p:nvPr/>
              </p:nvCxnSpPr>
              <p:spPr bwMode="auto">
                <a:xfrm>
                  <a:off x="4506" y="8136"/>
                  <a:ext cx="226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940" name="AutoShape 696"/>
                <p:cNvCxnSpPr>
                  <a:cxnSpLocks noChangeShapeType="1"/>
                </p:cNvCxnSpPr>
                <p:nvPr/>
              </p:nvCxnSpPr>
              <p:spPr bwMode="auto">
                <a:xfrm flipV="1">
                  <a:off x="5627" y="8137"/>
                  <a:ext cx="286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941" name="AutoShape 695"/>
                <p:cNvCxnSpPr>
                  <a:cxnSpLocks noChangeShapeType="1"/>
                </p:cNvCxnSpPr>
                <p:nvPr/>
              </p:nvCxnSpPr>
              <p:spPr bwMode="auto">
                <a:xfrm>
                  <a:off x="6823" y="8054"/>
                  <a:ext cx="224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4942" name="Oval 694"/>
                <p:cNvSpPr>
                  <a:spLocks noChangeArrowheads="1"/>
                </p:cNvSpPr>
                <p:nvPr/>
              </p:nvSpPr>
              <p:spPr bwMode="auto">
                <a:xfrm>
                  <a:off x="7053" y="8025"/>
                  <a:ext cx="63" cy="56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34943" name="Oval 693"/>
                <p:cNvSpPr>
                  <a:spLocks noChangeArrowheads="1"/>
                </p:cNvSpPr>
                <p:nvPr/>
              </p:nvSpPr>
              <p:spPr bwMode="auto">
                <a:xfrm>
                  <a:off x="4443" y="8103"/>
                  <a:ext cx="63" cy="56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4919" name="Group 680"/>
              <p:cNvGrpSpPr>
                <a:grpSpLocks/>
              </p:cNvGrpSpPr>
              <p:nvPr/>
            </p:nvGrpSpPr>
            <p:grpSpPr bwMode="auto">
              <a:xfrm>
                <a:off x="6870" y="7264"/>
                <a:ext cx="2039" cy="462"/>
                <a:chOff x="4786" y="7355"/>
                <a:chExt cx="2039" cy="462"/>
              </a:xfrm>
            </p:grpSpPr>
            <p:sp>
              <p:nvSpPr>
                <p:cNvPr id="34920" name="Arc 691"/>
                <p:cNvSpPr>
                  <a:spLocks/>
                </p:cNvSpPr>
                <p:nvPr/>
              </p:nvSpPr>
              <p:spPr bwMode="auto">
                <a:xfrm rot="-5400000" flipH="1" flipV="1">
                  <a:off x="6654" y="764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21" name="Arc 690"/>
                <p:cNvSpPr>
                  <a:spLocks/>
                </p:cNvSpPr>
                <p:nvPr/>
              </p:nvSpPr>
              <p:spPr bwMode="auto">
                <a:xfrm rot="-5400000" flipH="1" flipV="1">
                  <a:off x="6430" y="764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22" name="Arc 689"/>
                <p:cNvSpPr>
                  <a:spLocks/>
                </p:cNvSpPr>
                <p:nvPr/>
              </p:nvSpPr>
              <p:spPr bwMode="auto">
                <a:xfrm rot="-5400000" flipH="1" flipV="1">
                  <a:off x="6202" y="764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23" name="Arc 688"/>
                <p:cNvSpPr>
                  <a:spLocks/>
                </p:cNvSpPr>
                <p:nvPr/>
              </p:nvSpPr>
              <p:spPr bwMode="auto">
                <a:xfrm rot="-5400000" flipH="1" flipV="1">
                  <a:off x="5978" y="764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24" name="Arc 687"/>
                <p:cNvSpPr>
                  <a:spLocks/>
                </p:cNvSpPr>
                <p:nvPr/>
              </p:nvSpPr>
              <p:spPr bwMode="auto">
                <a:xfrm rot="-5400000" flipH="1" flipV="1">
                  <a:off x="5752" y="764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25" name="Arc 686"/>
                <p:cNvSpPr>
                  <a:spLocks/>
                </p:cNvSpPr>
                <p:nvPr/>
              </p:nvSpPr>
              <p:spPr bwMode="auto">
                <a:xfrm rot="-5400000" flipH="1" flipV="1">
                  <a:off x="5526" y="764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26" name="Arc 685"/>
                <p:cNvSpPr>
                  <a:spLocks/>
                </p:cNvSpPr>
                <p:nvPr/>
              </p:nvSpPr>
              <p:spPr bwMode="auto">
                <a:xfrm rot="-5400000" flipH="1" flipV="1">
                  <a:off x="5300" y="764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27" name="Arc 684"/>
                <p:cNvSpPr>
                  <a:spLocks/>
                </p:cNvSpPr>
                <p:nvPr/>
              </p:nvSpPr>
              <p:spPr bwMode="auto">
                <a:xfrm rot="-5400000" flipH="1" flipV="1">
                  <a:off x="5072" y="764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28" name="Arc 683"/>
                <p:cNvSpPr>
                  <a:spLocks/>
                </p:cNvSpPr>
                <p:nvPr/>
              </p:nvSpPr>
              <p:spPr bwMode="auto">
                <a:xfrm rot="-5400000" flipH="1" flipV="1">
                  <a:off x="4846" y="764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cxnSp>
              <p:nvCxnSpPr>
                <p:cNvPr id="34929" name="AutoShape 68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786" y="7355"/>
                  <a:ext cx="5" cy="35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930" name="AutoShape 68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18" y="7358"/>
                  <a:ext cx="5" cy="35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34916" name="Text Box 678"/>
            <p:cNvSpPr txBox="1">
              <a:spLocks noChangeArrowheads="1"/>
            </p:cNvSpPr>
            <p:nvPr/>
          </p:nvSpPr>
          <p:spPr bwMode="auto">
            <a:xfrm>
              <a:off x="6262" y="7479"/>
              <a:ext cx="624" cy="56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34917" name="Text Box 677"/>
            <p:cNvSpPr txBox="1">
              <a:spLocks noChangeArrowheads="1"/>
            </p:cNvSpPr>
            <p:nvPr/>
          </p:nvSpPr>
          <p:spPr bwMode="auto">
            <a:xfrm>
              <a:off x="8849" y="7437"/>
              <a:ext cx="624" cy="56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34826" name="Trf1"/>
          <p:cNvGrpSpPr>
            <a:grpSpLocks/>
          </p:cNvGrpSpPr>
          <p:nvPr/>
        </p:nvGrpSpPr>
        <p:grpSpPr bwMode="auto">
          <a:xfrm>
            <a:off x="2706460" y="1847850"/>
            <a:ext cx="788988" cy="2368550"/>
            <a:chOff x="4906" y="8044"/>
            <a:chExt cx="1243" cy="3729"/>
          </a:xfrm>
        </p:grpSpPr>
        <p:grpSp>
          <p:nvGrpSpPr>
            <p:cNvPr id="34874" name="Group 879"/>
            <p:cNvGrpSpPr>
              <a:grpSpLocks/>
            </p:cNvGrpSpPr>
            <p:nvPr/>
          </p:nvGrpSpPr>
          <p:grpSpPr bwMode="auto">
            <a:xfrm>
              <a:off x="4906" y="8044"/>
              <a:ext cx="113" cy="3729"/>
              <a:chOff x="4906" y="8044"/>
              <a:chExt cx="113" cy="3729"/>
            </a:xfrm>
          </p:grpSpPr>
          <p:grpSp>
            <p:nvGrpSpPr>
              <p:cNvPr id="34904" name="Group 882"/>
              <p:cNvGrpSpPr>
                <a:grpSpLocks/>
              </p:cNvGrpSpPr>
              <p:nvPr/>
            </p:nvGrpSpPr>
            <p:grpSpPr bwMode="auto">
              <a:xfrm>
                <a:off x="4906" y="8835"/>
                <a:ext cx="113" cy="1810"/>
                <a:chOff x="4412" y="8569"/>
                <a:chExt cx="113" cy="1810"/>
              </a:xfrm>
            </p:grpSpPr>
            <p:sp>
              <p:nvSpPr>
                <p:cNvPr id="34907" name="Arc 890"/>
                <p:cNvSpPr>
                  <a:spLocks/>
                </p:cNvSpPr>
                <p:nvPr/>
              </p:nvSpPr>
              <p:spPr bwMode="auto">
                <a:xfrm>
                  <a:off x="4412" y="8569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08" name="Arc 889"/>
                <p:cNvSpPr>
                  <a:spLocks/>
                </p:cNvSpPr>
                <p:nvPr/>
              </p:nvSpPr>
              <p:spPr bwMode="auto">
                <a:xfrm>
                  <a:off x="4412" y="8793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09" name="Arc 888"/>
                <p:cNvSpPr>
                  <a:spLocks/>
                </p:cNvSpPr>
                <p:nvPr/>
              </p:nvSpPr>
              <p:spPr bwMode="auto">
                <a:xfrm>
                  <a:off x="4412" y="9021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10" name="Arc 887"/>
                <p:cNvSpPr>
                  <a:spLocks/>
                </p:cNvSpPr>
                <p:nvPr/>
              </p:nvSpPr>
              <p:spPr bwMode="auto">
                <a:xfrm>
                  <a:off x="4412" y="9245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11" name="Arc 886"/>
                <p:cNvSpPr>
                  <a:spLocks/>
                </p:cNvSpPr>
                <p:nvPr/>
              </p:nvSpPr>
              <p:spPr bwMode="auto">
                <a:xfrm>
                  <a:off x="4412" y="9471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12" name="Arc 885"/>
                <p:cNvSpPr>
                  <a:spLocks/>
                </p:cNvSpPr>
                <p:nvPr/>
              </p:nvSpPr>
              <p:spPr bwMode="auto">
                <a:xfrm>
                  <a:off x="4412" y="969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13" name="Arc 884"/>
                <p:cNvSpPr>
                  <a:spLocks/>
                </p:cNvSpPr>
                <p:nvPr/>
              </p:nvSpPr>
              <p:spPr bwMode="auto">
                <a:xfrm>
                  <a:off x="4412" y="9923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14" name="Arc 883"/>
                <p:cNvSpPr>
                  <a:spLocks/>
                </p:cNvSpPr>
                <p:nvPr/>
              </p:nvSpPr>
              <p:spPr bwMode="auto">
                <a:xfrm>
                  <a:off x="4412" y="10151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34905" name="AutoShape 881"/>
              <p:cNvCxnSpPr>
                <a:cxnSpLocks noChangeShapeType="1"/>
              </p:cNvCxnSpPr>
              <p:nvPr/>
            </p:nvCxnSpPr>
            <p:spPr bwMode="auto">
              <a:xfrm>
                <a:off x="4906" y="8044"/>
                <a:ext cx="4" cy="77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906" name="AutoShape 880"/>
              <p:cNvCxnSpPr>
                <a:cxnSpLocks noChangeShapeType="1"/>
              </p:cNvCxnSpPr>
              <p:nvPr/>
            </p:nvCxnSpPr>
            <p:spPr bwMode="auto">
              <a:xfrm flipH="1">
                <a:off x="4906" y="10660"/>
                <a:ext cx="1" cy="111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4875" name="Group 850"/>
            <p:cNvGrpSpPr>
              <a:grpSpLocks/>
            </p:cNvGrpSpPr>
            <p:nvPr/>
          </p:nvGrpSpPr>
          <p:grpSpPr bwMode="auto">
            <a:xfrm>
              <a:off x="5239" y="9061"/>
              <a:ext cx="910" cy="2260"/>
              <a:chOff x="5239" y="9061"/>
              <a:chExt cx="910" cy="2260"/>
            </a:xfrm>
          </p:grpSpPr>
          <p:grpSp>
            <p:nvGrpSpPr>
              <p:cNvPr id="34876" name="Group 873"/>
              <p:cNvGrpSpPr>
                <a:grpSpLocks/>
              </p:cNvGrpSpPr>
              <p:nvPr/>
            </p:nvGrpSpPr>
            <p:grpSpPr bwMode="auto">
              <a:xfrm>
                <a:off x="5584" y="9509"/>
                <a:ext cx="138" cy="1133"/>
                <a:chOff x="5584" y="9509"/>
                <a:chExt cx="138" cy="1133"/>
              </a:xfrm>
            </p:grpSpPr>
            <p:sp>
              <p:nvSpPr>
                <p:cNvPr id="34899" name="Arc 878"/>
                <p:cNvSpPr>
                  <a:spLocks/>
                </p:cNvSpPr>
                <p:nvPr/>
              </p:nvSpPr>
              <p:spPr bwMode="auto">
                <a:xfrm flipH="1">
                  <a:off x="5609" y="10414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00" name="Arc 877"/>
                <p:cNvSpPr>
                  <a:spLocks/>
                </p:cNvSpPr>
                <p:nvPr/>
              </p:nvSpPr>
              <p:spPr bwMode="auto">
                <a:xfrm flipH="1">
                  <a:off x="5609" y="10190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01" name="Arc 876"/>
                <p:cNvSpPr>
                  <a:spLocks/>
                </p:cNvSpPr>
                <p:nvPr/>
              </p:nvSpPr>
              <p:spPr bwMode="auto">
                <a:xfrm flipH="1">
                  <a:off x="5584" y="9965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02" name="Arc 875"/>
                <p:cNvSpPr>
                  <a:spLocks/>
                </p:cNvSpPr>
                <p:nvPr/>
              </p:nvSpPr>
              <p:spPr bwMode="auto">
                <a:xfrm flipH="1">
                  <a:off x="5584" y="973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03" name="Arc 874"/>
                <p:cNvSpPr>
                  <a:spLocks/>
                </p:cNvSpPr>
                <p:nvPr/>
              </p:nvSpPr>
              <p:spPr bwMode="auto">
                <a:xfrm flipH="1">
                  <a:off x="5584" y="9509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4877" name="Group 868"/>
              <p:cNvGrpSpPr>
                <a:grpSpLocks/>
              </p:cNvGrpSpPr>
              <p:nvPr/>
            </p:nvGrpSpPr>
            <p:grpSpPr bwMode="auto">
              <a:xfrm>
                <a:off x="5427" y="10022"/>
                <a:ext cx="295" cy="853"/>
                <a:chOff x="5427" y="10022"/>
                <a:chExt cx="295" cy="853"/>
              </a:xfrm>
            </p:grpSpPr>
            <p:sp>
              <p:nvSpPr>
                <p:cNvPr id="34895" name="Oval 872"/>
                <p:cNvSpPr>
                  <a:spLocks noChangeArrowheads="1"/>
                </p:cNvSpPr>
                <p:nvPr/>
              </p:nvSpPr>
              <p:spPr bwMode="auto">
                <a:xfrm>
                  <a:off x="5427" y="10022"/>
                  <a:ext cx="62" cy="56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cxnSp>
              <p:nvCxnSpPr>
                <p:cNvPr id="34896" name="AutoShape 871"/>
                <p:cNvCxnSpPr>
                  <a:cxnSpLocks noChangeShapeType="1"/>
                </p:cNvCxnSpPr>
                <p:nvPr/>
              </p:nvCxnSpPr>
              <p:spPr bwMode="auto">
                <a:xfrm flipH="1">
                  <a:off x="5715" y="10657"/>
                  <a:ext cx="7" cy="21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897" name="AutoShape 870"/>
                <p:cNvCxnSpPr>
                  <a:cxnSpLocks noChangeShapeType="1"/>
                </p:cNvCxnSpPr>
                <p:nvPr/>
              </p:nvCxnSpPr>
              <p:spPr bwMode="auto">
                <a:xfrm flipH="1">
                  <a:off x="5477" y="10857"/>
                  <a:ext cx="226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898" name="AutoShape 86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62" y="10085"/>
                  <a:ext cx="9" cy="78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4878" name="Group 861"/>
              <p:cNvGrpSpPr>
                <a:grpSpLocks/>
              </p:cNvGrpSpPr>
              <p:nvPr/>
            </p:nvGrpSpPr>
            <p:grpSpPr bwMode="auto">
              <a:xfrm>
                <a:off x="5239" y="9061"/>
                <a:ext cx="458" cy="904"/>
                <a:chOff x="5239" y="9061"/>
                <a:chExt cx="458" cy="904"/>
              </a:xfrm>
            </p:grpSpPr>
            <p:sp>
              <p:nvSpPr>
                <p:cNvPr id="34889" name="Oval 867"/>
                <p:cNvSpPr>
                  <a:spLocks noChangeArrowheads="1"/>
                </p:cNvSpPr>
                <p:nvPr/>
              </p:nvSpPr>
              <p:spPr bwMode="auto">
                <a:xfrm>
                  <a:off x="5421" y="9802"/>
                  <a:ext cx="62" cy="56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cxnSp>
              <p:nvCxnSpPr>
                <p:cNvPr id="34890" name="AutoShape 866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62" y="9287"/>
                  <a:ext cx="9" cy="50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891" name="AutoShape 865"/>
                <p:cNvCxnSpPr>
                  <a:cxnSpLocks noChangeShapeType="1"/>
                </p:cNvCxnSpPr>
                <p:nvPr/>
              </p:nvCxnSpPr>
              <p:spPr bwMode="auto">
                <a:xfrm>
                  <a:off x="5471" y="9299"/>
                  <a:ext cx="226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892" name="AutoShape 864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93" y="9287"/>
                  <a:ext cx="4" cy="20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893" name="AutoShape 8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5239" y="9859"/>
                  <a:ext cx="179" cy="9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894" name="AutoShape 86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245" y="9061"/>
                  <a:ext cx="0" cy="90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4879" name="Group 851"/>
              <p:cNvGrpSpPr>
                <a:grpSpLocks/>
              </p:cNvGrpSpPr>
              <p:nvPr/>
            </p:nvGrpSpPr>
            <p:grpSpPr bwMode="auto">
              <a:xfrm>
                <a:off x="5675" y="9512"/>
                <a:ext cx="474" cy="1809"/>
                <a:chOff x="5675" y="9512"/>
                <a:chExt cx="474" cy="1809"/>
              </a:xfrm>
            </p:grpSpPr>
            <p:cxnSp>
              <p:nvCxnSpPr>
                <p:cNvPr id="34880" name="AutoShape 860"/>
                <p:cNvCxnSpPr>
                  <a:cxnSpLocks noChangeShapeType="1"/>
                </p:cNvCxnSpPr>
                <p:nvPr/>
              </p:nvCxnSpPr>
              <p:spPr bwMode="auto">
                <a:xfrm>
                  <a:off x="5675" y="9512"/>
                  <a:ext cx="242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34881" name="Group 857"/>
                <p:cNvGrpSpPr>
                  <a:grpSpLocks/>
                </p:cNvGrpSpPr>
                <p:nvPr/>
              </p:nvGrpSpPr>
              <p:grpSpPr bwMode="auto">
                <a:xfrm>
                  <a:off x="5923" y="9739"/>
                  <a:ext cx="226" cy="1582"/>
                  <a:chOff x="5923" y="9739"/>
                  <a:chExt cx="226" cy="1582"/>
                </a:xfrm>
              </p:grpSpPr>
              <p:cxnSp>
                <p:nvCxnSpPr>
                  <p:cNvPr id="34887" name="AutoShape 85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923" y="9739"/>
                    <a:ext cx="226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4888" name="AutoShape 85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49" y="9739"/>
                    <a:ext cx="0" cy="1582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34882" name="AutoShape 856"/>
                <p:cNvCxnSpPr>
                  <a:cxnSpLocks noChangeShapeType="1"/>
                </p:cNvCxnSpPr>
                <p:nvPr/>
              </p:nvCxnSpPr>
              <p:spPr bwMode="auto">
                <a:xfrm>
                  <a:off x="5693" y="9734"/>
                  <a:ext cx="272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883" name="AutoShape 855"/>
                <p:cNvCxnSpPr>
                  <a:cxnSpLocks noChangeShapeType="1"/>
                </p:cNvCxnSpPr>
                <p:nvPr/>
              </p:nvCxnSpPr>
              <p:spPr bwMode="auto">
                <a:xfrm>
                  <a:off x="5687" y="9962"/>
                  <a:ext cx="272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884" name="AutoShape 854"/>
                <p:cNvCxnSpPr>
                  <a:cxnSpLocks noChangeShapeType="1"/>
                </p:cNvCxnSpPr>
                <p:nvPr/>
              </p:nvCxnSpPr>
              <p:spPr bwMode="auto">
                <a:xfrm>
                  <a:off x="5711" y="10190"/>
                  <a:ext cx="272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885" name="AutoShape 853"/>
                <p:cNvCxnSpPr>
                  <a:cxnSpLocks noChangeShapeType="1"/>
                </p:cNvCxnSpPr>
                <p:nvPr/>
              </p:nvCxnSpPr>
              <p:spPr bwMode="auto">
                <a:xfrm>
                  <a:off x="5711" y="10418"/>
                  <a:ext cx="272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886" name="AutoShape 852"/>
                <p:cNvCxnSpPr>
                  <a:cxnSpLocks noChangeShapeType="1"/>
                </p:cNvCxnSpPr>
                <p:nvPr/>
              </p:nvCxnSpPr>
              <p:spPr bwMode="auto">
                <a:xfrm>
                  <a:off x="5717" y="10640"/>
                  <a:ext cx="272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34835" name="TD1"/>
          <p:cNvGrpSpPr>
            <a:grpSpLocks/>
          </p:cNvGrpSpPr>
          <p:nvPr/>
        </p:nvGrpSpPr>
        <p:grpSpPr bwMode="auto">
          <a:xfrm>
            <a:off x="1679348" y="1344613"/>
            <a:ext cx="2020887" cy="536575"/>
            <a:chOff x="3288" y="7253"/>
            <a:chExt cx="3182" cy="843"/>
          </a:xfrm>
        </p:grpSpPr>
        <p:grpSp>
          <p:nvGrpSpPr>
            <p:cNvPr id="34845" name="Group 709"/>
            <p:cNvGrpSpPr>
              <a:grpSpLocks/>
            </p:cNvGrpSpPr>
            <p:nvPr/>
          </p:nvGrpSpPr>
          <p:grpSpPr bwMode="auto">
            <a:xfrm>
              <a:off x="3539" y="7253"/>
              <a:ext cx="2673" cy="843"/>
              <a:chOff x="3539" y="7253"/>
              <a:chExt cx="2673" cy="843"/>
            </a:xfrm>
          </p:grpSpPr>
          <p:grpSp>
            <p:nvGrpSpPr>
              <p:cNvPr id="34848" name="Group 722"/>
              <p:cNvGrpSpPr>
                <a:grpSpLocks/>
              </p:cNvGrpSpPr>
              <p:nvPr/>
            </p:nvGrpSpPr>
            <p:grpSpPr bwMode="auto">
              <a:xfrm>
                <a:off x="3539" y="7923"/>
                <a:ext cx="2673" cy="173"/>
                <a:chOff x="4443" y="8025"/>
                <a:chExt cx="2673" cy="173"/>
              </a:xfrm>
            </p:grpSpPr>
            <p:sp>
              <p:nvSpPr>
                <p:cNvPr id="34861" name="Arc 735"/>
                <p:cNvSpPr>
                  <a:spLocks/>
                </p:cNvSpPr>
                <p:nvPr/>
              </p:nvSpPr>
              <p:spPr bwMode="auto">
                <a:xfrm rot="-5400000">
                  <a:off x="4793" y="798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862" name="Arc 734"/>
                <p:cNvSpPr>
                  <a:spLocks/>
                </p:cNvSpPr>
                <p:nvPr/>
              </p:nvSpPr>
              <p:spPr bwMode="auto">
                <a:xfrm rot="-5400000">
                  <a:off x="5017" y="798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863" name="Arc 733"/>
                <p:cNvSpPr>
                  <a:spLocks/>
                </p:cNvSpPr>
                <p:nvPr/>
              </p:nvSpPr>
              <p:spPr bwMode="auto">
                <a:xfrm rot="-5400000">
                  <a:off x="5245" y="798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864" name="Arc 732"/>
                <p:cNvSpPr>
                  <a:spLocks/>
                </p:cNvSpPr>
                <p:nvPr/>
              </p:nvSpPr>
              <p:spPr bwMode="auto">
                <a:xfrm rot="-5400000">
                  <a:off x="5470" y="7991"/>
                  <a:ext cx="113" cy="226"/>
                </a:xfrm>
                <a:custGeom>
                  <a:avLst/>
                  <a:gdLst>
                    <a:gd name="T0" fmla="*/ 0 w 21600"/>
                    <a:gd name="T1" fmla="*/ 0 h 42768"/>
                    <a:gd name="T2" fmla="*/ 0 w 21600"/>
                    <a:gd name="T3" fmla="*/ 0 h 42768"/>
                    <a:gd name="T4" fmla="*/ 0 w 21600"/>
                    <a:gd name="T5" fmla="*/ 0 h 4276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68"/>
                    <a:gd name="T11" fmla="*/ 21600 w 21600"/>
                    <a:gd name="T12" fmla="*/ 42768 h 427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68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1884"/>
                        <a:pt x="14329" y="40750"/>
                        <a:pt x="4230" y="42767"/>
                      </a:cubicBezTo>
                    </a:path>
                    <a:path w="21600" h="42768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1884"/>
                        <a:pt x="14329" y="40750"/>
                        <a:pt x="4230" y="42767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865" name="Arc 731"/>
                <p:cNvSpPr>
                  <a:spLocks/>
                </p:cNvSpPr>
                <p:nvPr/>
              </p:nvSpPr>
              <p:spPr bwMode="auto">
                <a:xfrm rot="5400000" flipV="1">
                  <a:off x="5973" y="8018"/>
                  <a:ext cx="109" cy="251"/>
                </a:xfrm>
                <a:custGeom>
                  <a:avLst/>
                  <a:gdLst>
                    <a:gd name="T0" fmla="*/ 0 w 21600"/>
                    <a:gd name="T1" fmla="*/ 0 h 41580"/>
                    <a:gd name="T2" fmla="*/ 0 w 21600"/>
                    <a:gd name="T3" fmla="*/ 0 h 41580"/>
                    <a:gd name="T4" fmla="*/ 0 w 21600"/>
                    <a:gd name="T5" fmla="*/ 0 h 4158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580"/>
                    <a:gd name="T11" fmla="*/ 21600 w 21600"/>
                    <a:gd name="T12" fmla="*/ 41580 h 415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580" fill="none" extrusionOk="0">
                      <a:moveTo>
                        <a:pt x="8204" y="-1"/>
                      </a:moveTo>
                      <a:cubicBezTo>
                        <a:pt x="16308" y="3327"/>
                        <a:pt x="21600" y="11220"/>
                        <a:pt x="21600" y="19981"/>
                      </a:cubicBezTo>
                      <a:cubicBezTo>
                        <a:pt x="21600" y="31844"/>
                        <a:pt x="12032" y="41487"/>
                        <a:pt x="169" y="41580"/>
                      </a:cubicBezTo>
                    </a:path>
                    <a:path w="21600" h="41580" stroke="0" extrusionOk="0">
                      <a:moveTo>
                        <a:pt x="8204" y="-1"/>
                      </a:moveTo>
                      <a:cubicBezTo>
                        <a:pt x="16308" y="3327"/>
                        <a:pt x="21600" y="11220"/>
                        <a:pt x="21600" y="19981"/>
                      </a:cubicBezTo>
                      <a:cubicBezTo>
                        <a:pt x="21600" y="31844"/>
                        <a:pt x="12032" y="41487"/>
                        <a:pt x="169" y="41580"/>
                      </a:cubicBezTo>
                      <a:lnTo>
                        <a:pt x="0" y="19981"/>
                      </a:lnTo>
                      <a:lnTo>
                        <a:pt x="8204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866" name="Arc 730"/>
                <p:cNvSpPr>
                  <a:spLocks/>
                </p:cNvSpPr>
                <p:nvPr/>
              </p:nvSpPr>
              <p:spPr bwMode="auto">
                <a:xfrm rot="5400000" flipV="1">
                  <a:off x="6204" y="798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867" name="Arc 729"/>
                <p:cNvSpPr>
                  <a:spLocks/>
                </p:cNvSpPr>
                <p:nvPr/>
              </p:nvSpPr>
              <p:spPr bwMode="auto">
                <a:xfrm rot="5400000" flipV="1">
                  <a:off x="6432" y="798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868" name="Arc 728"/>
                <p:cNvSpPr>
                  <a:spLocks/>
                </p:cNvSpPr>
                <p:nvPr/>
              </p:nvSpPr>
              <p:spPr bwMode="auto">
                <a:xfrm rot="5400000" flipV="1">
                  <a:off x="6656" y="798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cxnSp>
              <p:nvCxnSpPr>
                <p:cNvPr id="34869" name="AutoShape 727"/>
                <p:cNvCxnSpPr>
                  <a:cxnSpLocks noChangeShapeType="1"/>
                </p:cNvCxnSpPr>
                <p:nvPr/>
              </p:nvCxnSpPr>
              <p:spPr bwMode="auto">
                <a:xfrm>
                  <a:off x="4506" y="8136"/>
                  <a:ext cx="226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870" name="AutoShape 726"/>
                <p:cNvCxnSpPr>
                  <a:cxnSpLocks noChangeShapeType="1"/>
                </p:cNvCxnSpPr>
                <p:nvPr/>
              </p:nvCxnSpPr>
              <p:spPr bwMode="auto">
                <a:xfrm flipV="1">
                  <a:off x="5627" y="8137"/>
                  <a:ext cx="286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871" name="AutoShape 725"/>
                <p:cNvCxnSpPr>
                  <a:cxnSpLocks noChangeShapeType="1"/>
                </p:cNvCxnSpPr>
                <p:nvPr/>
              </p:nvCxnSpPr>
              <p:spPr bwMode="auto">
                <a:xfrm>
                  <a:off x="6823" y="8054"/>
                  <a:ext cx="224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4872" name="Oval 724"/>
                <p:cNvSpPr>
                  <a:spLocks noChangeArrowheads="1"/>
                </p:cNvSpPr>
                <p:nvPr/>
              </p:nvSpPr>
              <p:spPr bwMode="auto">
                <a:xfrm>
                  <a:off x="7053" y="8025"/>
                  <a:ext cx="63" cy="56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34873" name="Oval 723"/>
                <p:cNvSpPr>
                  <a:spLocks noChangeArrowheads="1"/>
                </p:cNvSpPr>
                <p:nvPr/>
              </p:nvSpPr>
              <p:spPr bwMode="auto">
                <a:xfrm>
                  <a:off x="4443" y="8103"/>
                  <a:ext cx="63" cy="56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4849" name="Group 710"/>
              <p:cNvGrpSpPr>
                <a:grpSpLocks/>
              </p:cNvGrpSpPr>
              <p:nvPr/>
            </p:nvGrpSpPr>
            <p:grpSpPr bwMode="auto">
              <a:xfrm>
                <a:off x="3882" y="7253"/>
                <a:ext cx="2039" cy="462"/>
                <a:chOff x="4786" y="7355"/>
                <a:chExt cx="2039" cy="462"/>
              </a:xfrm>
            </p:grpSpPr>
            <p:sp>
              <p:nvSpPr>
                <p:cNvPr id="34850" name="Arc 721"/>
                <p:cNvSpPr>
                  <a:spLocks/>
                </p:cNvSpPr>
                <p:nvPr/>
              </p:nvSpPr>
              <p:spPr bwMode="auto">
                <a:xfrm rot="-5400000" flipH="1" flipV="1">
                  <a:off x="6654" y="764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851" name="Arc 720"/>
                <p:cNvSpPr>
                  <a:spLocks/>
                </p:cNvSpPr>
                <p:nvPr/>
              </p:nvSpPr>
              <p:spPr bwMode="auto">
                <a:xfrm rot="-5400000" flipH="1" flipV="1">
                  <a:off x="6430" y="764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852" name="Arc 719"/>
                <p:cNvSpPr>
                  <a:spLocks/>
                </p:cNvSpPr>
                <p:nvPr/>
              </p:nvSpPr>
              <p:spPr bwMode="auto">
                <a:xfrm rot="-5400000" flipH="1" flipV="1">
                  <a:off x="6202" y="764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853" name="Arc 718"/>
                <p:cNvSpPr>
                  <a:spLocks/>
                </p:cNvSpPr>
                <p:nvPr/>
              </p:nvSpPr>
              <p:spPr bwMode="auto">
                <a:xfrm rot="-5400000" flipH="1" flipV="1">
                  <a:off x="5978" y="764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854" name="Arc 717"/>
                <p:cNvSpPr>
                  <a:spLocks/>
                </p:cNvSpPr>
                <p:nvPr/>
              </p:nvSpPr>
              <p:spPr bwMode="auto">
                <a:xfrm rot="-5400000" flipH="1" flipV="1">
                  <a:off x="5752" y="764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855" name="Arc 716"/>
                <p:cNvSpPr>
                  <a:spLocks/>
                </p:cNvSpPr>
                <p:nvPr/>
              </p:nvSpPr>
              <p:spPr bwMode="auto">
                <a:xfrm rot="-5400000" flipH="1" flipV="1">
                  <a:off x="5526" y="764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856" name="Arc 715"/>
                <p:cNvSpPr>
                  <a:spLocks/>
                </p:cNvSpPr>
                <p:nvPr/>
              </p:nvSpPr>
              <p:spPr bwMode="auto">
                <a:xfrm rot="-5400000" flipH="1" flipV="1">
                  <a:off x="5300" y="764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857" name="Arc 714"/>
                <p:cNvSpPr>
                  <a:spLocks/>
                </p:cNvSpPr>
                <p:nvPr/>
              </p:nvSpPr>
              <p:spPr bwMode="auto">
                <a:xfrm rot="-5400000" flipH="1" flipV="1">
                  <a:off x="5072" y="764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858" name="Arc 713"/>
                <p:cNvSpPr>
                  <a:spLocks/>
                </p:cNvSpPr>
                <p:nvPr/>
              </p:nvSpPr>
              <p:spPr bwMode="auto">
                <a:xfrm rot="-5400000" flipH="1" flipV="1">
                  <a:off x="4846" y="7647"/>
                  <a:ext cx="113" cy="228"/>
                </a:xfrm>
                <a:custGeom>
                  <a:avLst/>
                  <a:gdLst>
                    <a:gd name="T0" fmla="*/ 0 w 21600"/>
                    <a:gd name="T1" fmla="*/ 0 h 43185"/>
                    <a:gd name="T2" fmla="*/ 0 w 21600"/>
                    <a:gd name="T3" fmla="*/ 0 h 43185"/>
                    <a:gd name="T4" fmla="*/ 0 w 21600"/>
                    <a:gd name="T5" fmla="*/ 0 h 43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5"/>
                    <a:gd name="T11" fmla="*/ 21600 w 21600"/>
                    <a:gd name="T12" fmla="*/ 43185 h 43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5" fill="none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</a:path>
                    <a:path w="21600" h="43185" stroke="0" extrusionOk="0">
                      <a:moveTo>
                        <a:pt x="765" y="-1"/>
                      </a:moveTo>
                      <a:cubicBezTo>
                        <a:pt x="12389" y="411"/>
                        <a:pt x="21600" y="9954"/>
                        <a:pt x="21600" y="21586"/>
                      </a:cubicBezTo>
                      <a:cubicBezTo>
                        <a:pt x="21600" y="33449"/>
                        <a:pt x="12032" y="43092"/>
                        <a:pt x="169" y="43185"/>
                      </a:cubicBezTo>
                      <a:lnTo>
                        <a:pt x="0" y="21586"/>
                      </a:lnTo>
                      <a:lnTo>
                        <a:pt x="765" y="-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cxnSp>
              <p:nvCxnSpPr>
                <p:cNvPr id="34859" name="AutoShape 71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786" y="7355"/>
                  <a:ext cx="5" cy="35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860" name="AutoShape 71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18" y="7358"/>
                  <a:ext cx="5" cy="35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34846" name="Text Box 708"/>
            <p:cNvSpPr txBox="1">
              <a:spLocks noChangeArrowheads="1"/>
            </p:cNvSpPr>
            <p:nvPr/>
          </p:nvSpPr>
          <p:spPr bwMode="auto">
            <a:xfrm>
              <a:off x="3288" y="7467"/>
              <a:ext cx="624" cy="56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34847" name="Text Box 707"/>
            <p:cNvSpPr txBox="1">
              <a:spLocks noChangeArrowheads="1"/>
            </p:cNvSpPr>
            <p:nvPr/>
          </p:nvSpPr>
          <p:spPr bwMode="auto">
            <a:xfrm>
              <a:off x="5846" y="7437"/>
              <a:ext cx="624" cy="56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1991166" y="476706"/>
            <a:ext cx="516166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Transformatory z regulacją poprzeczną - przesuwniki fazowe</a:t>
            </a:r>
          </a:p>
        </p:txBody>
      </p:sp>
    </p:spTree>
    <p:extLst>
      <p:ext uri="{BB962C8B-B14F-4D97-AF65-F5344CB8AC3E}">
        <p14:creationId xmlns:p14="http://schemas.microsoft.com/office/powerpoint/2010/main" val="74531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78" grpId="0" animBg="1"/>
      <p:bldP spid="36580" grpId="0" animBg="1"/>
      <p:bldP spid="36579" grpId="0" animBg="1"/>
      <p:bldP spid="36731" grpId="0" animBg="1"/>
      <p:bldP spid="36483" grpId="0" animBg="1"/>
      <p:bldP spid="36484" grpId="0" animBg="1"/>
      <p:bldP spid="36485" grpId="0" animBg="1"/>
      <p:bldP spid="36604" grpId="0" animBg="1"/>
      <p:bldP spid="3658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045"/>
            <a:ext cx="8260281" cy="3983721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045"/>
            <a:ext cx="8260281" cy="398372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045"/>
            <a:ext cx="8260281" cy="398372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045"/>
            <a:ext cx="8260281" cy="398372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045"/>
            <a:ext cx="8260281" cy="398372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045"/>
            <a:ext cx="8260281" cy="398372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045"/>
            <a:ext cx="8260281" cy="398372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045"/>
            <a:ext cx="8260281" cy="3983721"/>
          </a:xfrm>
          <a:prstGeom prst="rect">
            <a:avLst/>
          </a:prstGeom>
        </p:spPr>
      </p:pic>
      <p:pic>
        <p:nvPicPr>
          <p:cNvPr id="11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045"/>
            <a:ext cx="8260281" cy="3983721"/>
          </a:xfrm>
          <a:prstGeom prst="rect">
            <a:avLst/>
          </a:prstGeom>
        </p:spPr>
      </p:pic>
      <p:pic>
        <p:nvPicPr>
          <p:cNvPr id="12" name="Obraz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045"/>
            <a:ext cx="8260281" cy="3983721"/>
          </a:xfrm>
          <a:prstGeom prst="rect">
            <a:avLst/>
          </a:prstGeom>
        </p:spPr>
      </p:pic>
      <p:pic>
        <p:nvPicPr>
          <p:cNvPr id="13" name="Obraz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045"/>
            <a:ext cx="8260281" cy="3983721"/>
          </a:xfrm>
          <a:prstGeom prst="rect">
            <a:avLst/>
          </a:prstGeom>
        </p:spPr>
      </p:pic>
      <p:pic>
        <p:nvPicPr>
          <p:cNvPr id="14" name="Obraz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045"/>
            <a:ext cx="8260281" cy="3983721"/>
          </a:xfrm>
          <a:prstGeom prst="rect">
            <a:avLst/>
          </a:prstGeom>
        </p:spPr>
      </p:pic>
      <p:pic>
        <p:nvPicPr>
          <p:cNvPr id="15" name="Obraz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045"/>
            <a:ext cx="8260281" cy="3983721"/>
          </a:xfrm>
          <a:prstGeom prst="rect">
            <a:avLst/>
          </a:prstGeom>
        </p:spPr>
      </p:pic>
      <p:pic>
        <p:nvPicPr>
          <p:cNvPr id="16" name="Obraz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045"/>
            <a:ext cx="8260281" cy="3983721"/>
          </a:xfrm>
          <a:prstGeom prst="rect">
            <a:avLst/>
          </a:prstGeom>
        </p:spPr>
      </p:pic>
      <p:pic>
        <p:nvPicPr>
          <p:cNvPr id="17" name="Obraz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045"/>
            <a:ext cx="8260281" cy="3983721"/>
          </a:xfrm>
          <a:prstGeom prst="rect">
            <a:avLst/>
          </a:prstGeom>
        </p:spPr>
      </p:pic>
      <p:pic>
        <p:nvPicPr>
          <p:cNvPr id="18" name="Obraz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045"/>
            <a:ext cx="8260281" cy="3983721"/>
          </a:xfrm>
          <a:prstGeom prst="rect">
            <a:avLst/>
          </a:prstGeom>
        </p:spPr>
      </p:pic>
      <p:pic>
        <p:nvPicPr>
          <p:cNvPr id="19" name="Obraz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224045"/>
            <a:ext cx="8260281" cy="3983721"/>
          </a:xfrm>
          <a:prstGeom prst="rect">
            <a:avLst/>
          </a:prstGeom>
        </p:spPr>
      </p:pic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3169373" y="476706"/>
            <a:ext cx="280525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Symulacja regulacji poprzecznej 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8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URT" descr="Rys_1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524569"/>
            <a:ext cx="4467225" cy="55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3273568" y="253413"/>
            <a:ext cx="25968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Układ regulacji transformatora</a:t>
            </a:r>
          </a:p>
        </p:txBody>
      </p:sp>
    </p:spTree>
    <p:extLst>
      <p:ext uri="{BB962C8B-B14F-4D97-AF65-F5344CB8AC3E}">
        <p14:creationId xmlns:p14="http://schemas.microsoft.com/office/powerpoint/2010/main" val="8534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Sieć_S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230" y="548680"/>
            <a:ext cx="4701540" cy="56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6" name="RN--&gt;"/>
          <p:cNvCxnSpPr/>
          <p:nvPr/>
        </p:nvCxnSpPr>
        <p:spPr bwMode="auto">
          <a:xfrm flipH="1">
            <a:off x="5148064" y="1339806"/>
            <a:ext cx="468000" cy="9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grpSp>
        <p:nvGrpSpPr>
          <p:cNvPr id="2" name="Reg_Nap"/>
          <p:cNvGrpSpPr/>
          <p:nvPr/>
        </p:nvGrpSpPr>
        <p:grpSpPr>
          <a:xfrm>
            <a:off x="4067944" y="1099483"/>
            <a:ext cx="2981461" cy="745341"/>
            <a:chOff x="4067944" y="1099483"/>
            <a:chExt cx="2981461" cy="745341"/>
          </a:xfrm>
        </p:grpSpPr>
        <p:grpSp>
          <p:nvGrpSpPr>
            <p:cNvPr id="122" name="Reg_U"/>
            <p:cNvGrpSpPr/>
            <p:nvPr/>
          </p:nvGrpSpPr>
          <p:grpSpPr>
            <a:xfrm>
              <a:off x="5616123" y="1124746"/>
              <a:ext cx="475003" cy="317391"/>
              <a:chOff x="3225126" y="3617882"/>
              <a:chExt cx="475003" cy="317391"/>
            </a:xfrm>
          </p:grpSpPr>
          <p:sp>
            <p:nvSpPr>
              <p:cNvPr id="138" name="Prostokąt 137"/>
              <p:cNvSpPr>
                <a:spLocks noChangeAspect="1"/>
              </p:cNvSpPr>
              <p:nvPr/>
            </p:nvSpPr>
            <p:spPr bwMode="auto">
              <a:xfrm>
                <a:off x="3225126" y="3617882"/>
                <a:ext cx="475003" cy="317391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139" name="S"/>
              <p:cNvSpPr>
                <a:spLocks noChangeArrowheads="1"/>
              </p:cNvSpPr>
              <p:nvPr/>
            </p:nvSpPr>
            <p:spPr bwMode="auto">
              <a:xfrm>
                <a:off x="3333131" y="3653884"/>
                <a:ext cx="25968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09638" eaLnBrk="0" hangingPunct="0">
                  <a:spcBef>
                    <a:spcPct val="20000"/>
                  </a:spcBef>
                  <a:buClr>
                    <a:schemeClr val="tx2"/>
                  </a:buClr>
                  <a:buSzPct val="100000"/>
                  <a:defRPr/>
                </a:pPr>
                <a:r>
                  <a:rPr lang="pl-PL" sz="1400" b="1" i="1" dirty="0" smtClean="0">
                    <a:solidFill>
                      <a:srgbClr val="0070C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RN</a:t>
                </a:r>
                <a:endParaRPr lang="pl-PL" sz="1400" b="1" i="1" dirty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" name="Grupa 122"/>
            <p:cNvGrpSpPr/>
            <p:nvPr/>
          </p:nvGrpSpPr>
          <p:grpSpPr>
            <a:xfrm>
              <a:off x="4067944" y="1196752"/>
              <a:ext cx="2340224" cy="648072"/>
              <a:chOff x="5143025" y="2537760"/>
              <a:chExt cx="2340224" cy="648072"/>
            </a:xfrm>
          </p:grpSpPr>
          <p:cxnSp>
            <p:nvCxnSpPr>
              <p:cNvPr id="133" name="Łącznik prosty ze strzałką 132"/>
              <p:cNvCxnSpPr/>
              <p:nvPr/>
            </p:nvCxnSpPr>
            <p:spPr bwMode="auto">
              <a:xfrm rot="16200000" flipH="1">
                <a:off x="5017506" y="3059351"/>
                <a:ext cx="252000" cy="962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</p:cxnSp>
          <p:cxnSp>
            <p:nvCxnSpPr>
              <p:cNvPr id="135" name="Łącznik prostoliniowy 134"/>
              <p:cNvCxnSpPr/>
              <p:nvPr/>
            </p:nvCxnSpPr>
            <p:spPr bwMode="auto">
              <a:xfrm>
                <a:off x="5143361" y="3176972"/>
                <a:ext cx="2268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Łącznik prosty ze strzałką 135"/>
              <p:cNvCxnSpPr/>
              <p:nvPr/>
            </p:nvCxnSpPr>
            <p:spPr bwMode="auto">
              <a:xfrm rot="5400000" flipH="1">
                <a:off x="7158796" y="2933295"/>
                <a:ext cx="504000" cy="962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</p:cxnSp>
          <p:cxnSp>
            <p:nvCxnSpPr>
              <p:cNvPr id="137" name="Łącznik prostoliniowy 136"/>
              <p:cNvCxnSpPr/>
              <p:nvPr/>
            </p:nvCxnSpPr>
            <p:spPr bwMode="auto">
              <a:xfrm>
                <a:off x="7159249" y="2537760"/>
                <a:ext cx="324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  <p:sp>
          <p:nvSpPr>
            <p:cNvPr id="132" name="Txt_Uz15"/>
            <p:cNvSpPr txBox="1">
              <a:spLocks noChangeArrowheads="1"/>
            </p:cNvSpPr>
            <p:nvPr/>
          </p:nvSpPr>
          <p:spPr bwMode="auto">
            <a:xfrm>
              <a:off x="6408204" y="1099483"/>
              <a:ext cx="641201" cy="16927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1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pl-PL" altLang="pl-PL" sz="1400" b="1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pl-PL" altLang="pl-PL" sz="11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=16,5kV</a:t>
              </a:r>
              <a:endParaRPr kumimoji="0" lang="en-US" altLang="pl-PL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cxnSp>
          <p:nvCxnSpPr>
            <p:cNvPr id="140" name="Łącznik prostoliniowy 139"/>
            <p:cNvCxnSpPr/>
            <p:nvPr/>
          </p:nvCxnSpPr>
          <p:spPr bwMode="auto">
            <a:xfrm>
              <a:off x="6084168" y="1349152"/>
              <a:ext cx="252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grpSp>
        <p:nvGrpSpPr>
          <p:cNvPr id="4" name="Godz_16-"/>
          <p:cNvGrpSpPr/>
          <p:nvPr/>
        </p:nvGrpSpPr>
        <p:grpSpPr>
          <a:xfrm>
            <a:off x="1403648" y="584684"/>
            <a:ext cx="4827750" cy="5511517"/>
            <a:chOff x="1403648" y="584684"/>
            <a:chExt cx="4827750" cy="5511517"/>
          </a:xfrm>
        </p:grpSpPr>
        <p:sp>
          <p:nvSpPr>
            <p:cNvPr id="141" name="Txt_Godz"/>
            <p:cNvSpPr txBox="1">
              <a:spLocks noChangeArrowheads="1"/>
            </p:cNvSpPr>
            <p:nvPr/>
          </p:nvSpPr>
          <p:spPr bwMode="auto">
            <a:xfrm>
              <a:off x="5610417" y="800708"/>
              <a:ext cx="620981" cy="26379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1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Godz.   </a:t>
              </a:r>
              <a:endParaRPr kumimoji="0" lang="en-US" altLang="pl-PL" sz="2400" dirty="0">
                <a:solidFill>
                  <a:srgbClr val="00B050"/>
                </a:solidFill>
                <a:latin typeface="Times New Roman" pitchFamily="18" charset="0"/>
              </a:endParaRPr>
            </a:p>
          </p:txBody>
        </p:sp>
        <p:sp>
          <p:nvSpPr>
            <p:cNvPr id="32" name="Kołoząb"/>
            <p:cNvSpPr txBox="1"/>
            <p:nvPr/>
          </p:nvSpPr>
          <p:spPr>
            <a:xfrm>
              <a:off x="2170328" y="5265204"/>
              <a:ext cx="122341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15.296 kV</a:t>
              </a:r>
            </a:p>
            <a:p>
              <a:r>
                <a:rPr lang="pl-PL" sz="1200" dirty="0" smtClean="0"/>
                <a:t>P =-150 kW</a:t>
              </a:r>
            </a:p>
            <a:p>
              <a:r>
                <a:rPr lang="pl-PL" sz="1200" dirty="0" smtClean="0"/>
                <a:t>Q=-30 </a:t>
              </a:r>
              <a:r>
                <a:rPr lang="pl-PL" sz="1200" dirty="0" err="1" smtClean="0"/>
                <a:t>kvar</a:t>
              </a:r>
              <a:endParaRPr lang="pl-PL" sz="1200" dirty="0" smtClean="0"/>
            </a:p>
            <a:p>
              <a:r>
                <a:rPr lang="pl-PL" sz="1200" dirty="0" smtClean="0"/>
                <a:t>Ud = 378/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218</a:t>
              </a:r>
              <a:r>
                <a:rPr lang="pl-PL" sz="1200" dirty="0" smtClean="0"/>
                <a:t> V</a:t>
              </a:r>
              <a:endParaRPr lang="pl-PL" sz="1200" dirty="0"/>
            </a:p>
          </p:txBody>
        </p:sp>
        <p:sp>
          <p:nvSpPr>
            <p:cNvPr id="31" name="Latonice"/>
            <p:cNvSpPr txBox="1"/>
            <p:nvPr/>
          </p:nvSpPr>
          <p:spPr>
            <a:xfrm>
              <a:off x="1403648" y="1873277"/>
              <a:ext cx="122341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15.651 kV</a:t>
              </a:r>
            </a:p>
            <a:p>
              <a:r>
                <a:rPr lang="pl-PL" sz="1200" dirty="0" smtClean="0"/>
                <a:t>P =-95 kW</a:t>
              </a:r>
            </a:p>
            <a:p>
              <a:r>
                <a:rPr lang="pl-PL" sz="1200" dirty="0" smtClean="0"/>
                <a:t>Q=-19 </a:t>
              </a:r>
              <a:r>
                <a:rPr lang="pl-PL" sz="1200" dirty="0" err="1" smtClean="0"/>
                <a:t>kvar</a:t>
              </a:r>
              <a:endParaRPr lang="pl-PL" sz="1200" dirty="0" smtClean="0"/>
            </a:p>
            <a:p>
              <a:r>
                <a:rPr lang="pl-PL" sz="1200" dirty="0" smtClean="0"/>
                <a:t>Ud = 387/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223</a:t>
              </a:r>
              <a:r>
                <a:rPr lang="pl-PL" sz="1200" dirty="0" smtClean="0"/>
                <a:t> V</a:t>
              </a:r>
              <a:endParaRPr lang="pl-PL" sz="1200" dirty="0"/>
            </a:p>
          </p:txBody>
        </p:sp>
        <p:sp>
          <p:nvSpPr>
            <p:cNvPr id="6" name="Nasielsk"/>
            <p:cNvSpPr txBox="1"/>
            <p:nvPr/>
          </p:nvSpPr>
          <p:spPr>
            <a:xfrm>
              <a:off x="3815916" y="584684"/>
              <a:ext cx="1184940" cy="10156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115 kV</a:t>
              </a:r>
            </a:p>
            <a:p>
              <a:r>
                <a:rPr lang="pl-PL" sz="1200" dirty="0" smtClean="0"/>
                <a:t>P =13979 </a:t>
              </a:r>
              <a:r>
                <a:rPr lang="pl-PL" sz="1200" dirty="0"/>
                <a:t>k</a:t>
              </a:r>
              <a:r>
                <a:rPr lang="pl-PL" sz="1200" dirty="0" smtClean="0"/>
                <a:t>W</a:t>
              </a:r>
            </a:p>
            <a:p>
              <a:r>
                <a:rPr lang="pl-PL" sz="1200" dirty="0" smtClean="0"/>
                <a:t>Q=3725 </a:t>
              </a:r>
              <a:r>
                <a:rPr lang="pl-PL" sz="1200" dirty="0" err="1"/>
                <a:t>k</a:t>
              </a:r>
              <a:r>
                <a:rPr lang="pl-PL" sz="1200" dirty="0" err="1" smtClean="0"/>
                <a:t>var</a:t>
              </a:r>
              <a:endParaRPr lang="pl-PL" sz="1200" dirty="0" smtClean="0"/>
            </a:p>
            <a:p>
              <a:r>
                <a:rPr lang="pl-PL" sz="1200" dirty="0" err="1" smtClean="0"/>
                <a:t>Z.akt</a:t>
              </a:r>
              <a:r>
                <a:rPr lang="pl-PL" sz="1200" dirty="0" smtClean="0"/>
                <a:t>:  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6</a:t>
              </a:r>
              <a:r>
                <a:rPr lang="pl-PL" sz="1200" dirty="0" smtClean="0"/>
                <a:t>: 0%</a:t>
              </a:r>
            </a:p>
            <a:p>
              <a:r>
                <a:rPr lang="pl-PL" sz="1200" dirty="0" smtClean="0"/>
                <a:t>Ud = 16.157 kV</a:t>
              </a:r>
              <a:endParaRPr lang="pl-PL" sz="1200" dirty="0"/>
            </a:p>
          </p:txBody>
        </p:sp>
      </p:grpSp>
      <p:grpSp>
        <p:nvGrpSpPr>
          <p:cNvPr id="143" name="Godz_16"/>
          <p:cNvGrpSpPr/>
          <p:nvPr/>
        </p:nvGrpSpPr>
        <p:grpSpPr>
          <a:xfrm>
            <a:off x="1403648" y="581779"/>
            <a:ext cx="4898282" cy="5511517"/>
            <a:chOff x="1403648" y="584684"/>
            <a:chExt cx="4898282" cy="5511517"/>
          </a:xfrm>
        </p:grpSpPr>
        <p:sp>
          <p:nvSpPr>
            <p:cNvPr id="144" name="Txt_Godz"/>
            <p:cNvSpPr txBox="1">
              <a:spLocks noChangeArrowheads="1"/>
            </p:cNvSpPr>
            <p:nvPr/>
          </p:nvSpPr>
          <p:spPr bwMode="auto">
            <a:xfrm>
              <a:off x="5610417" y="803613"/>
              <a:ext cx="691513" cy="26379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1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Godz. </a:t>
              </a:r>
              <a:r>
                <a:rPr kumimoji="0" lang="pl-PL" altLang="pl-PL" sz="11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endParaRPr kumimoji="0" lang="en-US" altLang="pl-PL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45" name="Kołoząb"/>
            <p:cNvSpPr txBox="1"/>
            <p:nvPr/>
          </p:nvSpPr>
          <p:spPr>
            <a:xfrm>
              <a:off x="2170328" y="5265204"/>
              <a:ext cx="122341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15.647 kV</a:t>
              </a:r>
            </a:p>
            <a:p>
              <a:r>
                <a:rPr lang="pl-PL" sz="1200" dirty="0" smtClean="0"/>
                <a:t>P =-150 kW</a:t>
              </a:r>
            </a:p>
            <a:p>
              <a:r>
                <a:rPr lang="pl-PL" sz="1200" dirty="0" smtClean="0"/>
                <a:t>Q=-30 </a:t>
              </a:r>
              <a:r>
                <a:rPr lang="pl-PL" sz="1200" dirty="0" err="1" smtClean="0"/>
                <a:t>kvar</a:t>
              </a:r>
              <a:endParaRPr lang="pl-PL" sz="1200" dirty="0" smtClean="0"/>
            </a:p>
            <a:p>
              <a:r>
                <a:rPr lang="pl-PL" sz="1200" dirty="0" smtClean="0"/>
                <a:t>Ud = 387/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223</a:t>
              </a:r>
              <a:r>
                <a:rPr lang="pl-PL" sz="1200" dirty="0" smtClean="0"/>
                <a:t> V</a:t>
              </a:r>
              <a:endParaRPr lang="pl-PL" sz="1200" dirty="0"/>
            </a:p>
          </p:txBody>
        </p:sp>
        <p:sp>
          <p:nvSpPr>
            <p:cNvPr id="146" name="Latonice"/>
            <p:cNvSpPr txBox="1"/>
            <p:nvPr/>
          </p:nvSpPr>
          <p:spPr>
            <a:xfrm>
              <a:off x="1403648" y="1880828"/>
              <a:ext cx="122341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15.993 kV</a:t>
              </a:r>
            </a:p>
            <a:p>
              <a:r>
                <a:rPr lang="pl-PL" sz="1200" dirty="0" smtClean="0"/>
                <a:t>P =-95 kW</a:t>
              </a:r>
            </a:p>
            <a:p>
              <a:r>
                <a:rPr lang="pl-PL" sz="1200" dirty="0" smtClean="0"/>
                <a:t>Q=-19 </a:t>
              </a:r>
              <a:r>
                <a:rPr lang="pl-PL" sz="1200" dirty="0" err="1" smtClean="0"/>
                <a:t>kvar</a:t>
              </a:r>
              <a:endParaRPr lang="pl-PL" sz="1200" dirty="0" smtClean="0"/>
            </a:p>
            <a:p>
              <a:r>
                <a:rPr lang="pl-PL" sz="1200" dirty="0" smtClean="0"/>
                <a:t>Ud = 396/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228</a:t>
              </a:r>
              <a:r>
                <a:rPr lang="pl-PL" sz="1200" dirty="0" smtClean="0"/>
                <a:t> V</a:t>
              </a:r>
              <a:endParaRPr lang="pl-PL" sz="1200" dirty="0"/>
            </a:p>
          </p:txBody>
        </p:sp>
        <p:sp>
          <p:nvSpPr>
            <p:cNvPr id="147" name="Nasielsk"/>
            <p:cNvSpPr txBox="1"/>
            <p:nvPr/>
          </p:nvSpPr>
          <p:spPr>
            <a:xfrm>
              <a:off x="3815916" y="584684"/>
              <a:ext cx="1184940" cy="10156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115 kV</a:t>
              </a:r>
            </a:p>
            <a:p>
              <a:r>
                <a:rPr lang="pl-PL" sz="1200" dirty="0" smtClean="0"/>
                <a:t>P =13974 </a:t>
              </a:r>
              <a:r>
                <a:rPr lang="pl-PL" sz="1200" dirty="0"/>
                <a:t>k</a:t>
              </a:r>
              <a:r>
                <a:rPr lang="pl-PL" sz="1200" dirty="0" smtClean="0"/>
                <a:t>W</a:t>
              </a:r>
            </a:p>
            <a:p>
              <a:r>
                <a:rPr lang="pl-PL" sz="1200" dirty="0" smtClean="0"/>
                <a:t>Q=3715 </a:t>
              </a:r>
              <a:r>
                <a:rPr lang="pl-PL" sz="1200" dirty="0" err="1"/>
                <a:t>k</a:t>
              </a:r>
              <a:r>
                <a:rPr lang="pl-PL" sz="1200" dirty="0" err="1" smtClean="0"/>
                <a:t>var</a:t>
              </a:r>
              <a:endParaRPr lang="pl-PL" sz="1200" dirty="0" smtClean="0"/>
            </a:p>
            <a:p>
              <a:r>
                <a:rPr lang="pl-PL" sz="1200" dirty="0" err="1" smtClean="0"/>
                <a:t>Z.akt</a:t>
              </a:r>
              <a:r>
                <a:rPr lang="pl-PL" sz="1200" dirty="0" smtClean="0"/>
                <a:t>:  </a:t>
              </a:r>
              <a:r>
                <a:rPr lang="pl-PL" sz="1200" b="1" dirty="0">
                  <a:solidFill>
                    <a:srgbClr val="FF0000"/>
                  </a:solidFill>
                </a:rPr>
                <a:t>5</a:t>
              </a:r>
              <a:r>
                <a:rPr lang="pl-PL" sz="1200" dirty="0" smtClean="0"/>
                <a:t>: -2%</a:t>
              </a:r>
            </a:p>
            <a:p>
              <a:r>
                <a:rPr lang="pl-PL" sz="1200" dirty="0" smtClean="0"/>
                <a:t>Ud = 16.488 kV</a:t>
              </a:r>
              <a:endParaRPr lang="pl-PL" sz="1200" dirty="0"/>
            </a:p>
          </p:txBody>
        </p:sp>
      </p:grpSp>
      <p:grpSp>
        <p:nvGrpSpPr>
          <p:cNvPr id="148" name="Godz_18"/>
          <p:cNvGrpSpPr/>
          <p:nvPr/>
        </p:nvGrpSpPr>
        <p:grpSpPr>
          <a:xfrm>
            <a:off x="1403648" y="581779"/>
            <a:ext cx="4898282" cy="5511517"/>
            <a:chOff x="1403648" y="584684"/>
            <a:chExt cx="4898282" cy="5511517"/>
          </a:xfrm>
        </p:grpSpPr>
        <p:sp>
          <p:nvSpPr>
            <p:cNvPr id="149" name="Txt_Godz"/>
            <p:cNvSpPr txBox="1">
              <a:spLocks noChangeArrowheads="1"/>
            </p:cNvSpPr>
            <p:nvPr/>
          </p:nvSpPr>
          <p:spPr bwMode="auto">
            <a:xfrm>
              <a:off x="5610417" y="803613"/>
              <a:ext cx="691513" cy="26379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1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Godz. </a:t>
              </a:r>
              <a:r>
                <a:rPr kumimoji="0" lang="pl-PL" altLang="pl-PL" sz="11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kumimoji="0" lang="en-US" altLang="pl-PL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50" name="Kołoząb"/>
            <p:cNvSpPr txBox="1"/>
            <p:nvPr/>
          </p:nvSpPr>
          <p:spPr>
            <a:xfrm>
              <a:off x="2170328" y="5265204"/>
              <a:ext cx="122341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15.367 kV</a:t>
              </a:r>
            </a:p>
            <a:p>
              <a:r>
                <a:rPr lang="pl-PL" sz="1200" dirty="0" smtClean="0"/>
                <a:t>P =-200 kW</a:t>
              </a:r>
            </a:p>
            <a:p>
              <a:r>
                <a:rPr lang="pl-PL" sz="1200" dirty="0" smtClean="0"/>
                <a:t>Q=-30 </a:t>
              </a:r>
              <a:r>
                <a:rPr lang="pl-PL" sz="1200" dirty="0" err="1" smtClean="0"/>
                <a:t>kvar</a:t>
              </a:r>
              <a:endParaRPr lang="pl-PL" sz="1200" dirty="0" smtClean="0"/>
            </a:p>
            <a:p>
              <a:r>
                <a:rPr lang="pl-PL" sz="1200" dirty="0" smtClean="0"/>
                <a:t>Ud = 380/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220</a:t>
              </a:r>
              <a:r>
                <a:rPr lang="pl-PL" sz="1200" dirty="0" smtClean="0"/>
                <a:t> V</a:t>
              </a:r>
              <a:endParaRPr lang="pl-PL" sz="1200" dirty="0"/>
            </a:p>
          </p:txBody>
        </p:sp>
        <p:sp>
          <p:nvSpPr>
            <p:cNvPr id="151" name="Latonice"/>
            <p:cNvSpPr txBox="1"/>
            <p:nvPr/>
          </p:nvSpPr>
          <p:spPr>
            <a:xfrm>
              <a:off x="1403648" y="1880828"/>
              <a:ext cx="122341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15.854 kV</a:t>
              </a:r>
            </a:p>
            <a:p>
              <a:r>
                <a:rPr lang="pl-PL" sz="1200" dirty="0" smtClean="0"/>
                <a:t>P =-126 kW</a:t>
              </a:r>
            </a:p>
            <a:p>
              <a:r>
                <a:rPr lang="pl-PL" sz="1200" dirty="0" smtClean="0"/>
                <a:t>Q=-25 </a:t>
              </a:r>
              <a:r>
                <a:rPr lang="pl-PL" sz="1200" dirty="0" err="1" smtClean="0"/>
                <a:t>kvar</a:t>
              </a:r>
              <a:endParaRPr lang="pl-PL" sz="1200" dirty="0" smtClean="0"/>
            </a:p>
            <a:p>
              <a:r>
                <a:rPr lang="pl-PL" sz="1200" dirty="0" smtClean="0"/>
                <a:t>Ud = 392/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226</a:t>
              </a:r>
              <a:r>
                <a:rPr lang="pl-PL" sz="1200" dirty="0" smtClean="0"/>
                <a:t> V</a:t>
              </a:r>
              <a:endParaRPr lang="pl-PL" sz="1200" dirty="0"/>
            </a:p>
          </p:txBody>
        </p:sp>
        <p:sp>
          <p:nvSpPr>
            <p:cNvPr id="152" name="Nasielsk"/>
            <p:cNvSpPr txBox="1"/>
            <p:nvPr/>
          </p:nvSpPr>
          <p:spPr>
            <a:xfrm>
              <a:off x="3815916" y="584684"/>
              <a:ext cx="1184940" cy="10156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112 kV</a:t>
              </a:r>
            </a:p>
            <a:p>
              <a:r>
                <a:rPr lang="pl-PL" sz="1200" dirty="0" smtClean="0"/>
                <a:t>P =18758 </a:t>
              </a:r>
              <a:r>
                <a:rPr lang="pl-PL" sz="1200" dirty="0"/>
                <a:t>k</a:t>
              </a:r>
              <a:r>
                <a:rPr lang="pl-PL" sz="1200" dirty="0" smtClean="0"/>
                <a:t>W</a:t>
              </a:r>
            </a:p>
            <a:p>
              <a:r>
                <a:rPr lang="pl-PL" sz="1200" dirty="0" smtClean="0"/>
                <a:t>Q=5763 </a:t>
              </a:r>
              <a:r>
                <a:rPr lang="pl-PL" sz="1200" dirty="0" err="1"/>
                <a:t>k</a:t>
              </a:r>
              <a:r>
                <a:rPr lang="pl-PL" sz="1200" dirty="0" err="1" smtClean="0"/>
                <a:t>var</a:t>
              </a:r>
              <a:endParaRPr lang="pl-PL" sz="1200" dirty="0" smtClean="0"/>
            </a:p>
            <a:p>
              <a:r>
                <a:rPr lang="pl-PL" sz="1200" dirty="0" err="1" smtClean="0"/>
                <a:t>Z.akt</a:t>
              </a:r>
              <a:r>
                <a:rPr lang="pl-PL" sz="1200" dirty="0" smtClean="0"/>
                <a:t>:  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3</a:t>
              </a:r>
              <a:r>
                <a:rPr lang="pl-PL" sz="1200" dirty="0" smtClean="0"/>
                <a:t>: -6%</a:t>
              </a:r>
            </a:p>
            <a:p>
              <a:r>
                <a:rPr lang="pl-PL" sz="1200" dirty="0" smtClean="0"/>
                <a:t>Ud = 16.546 kV</a:t>
              </a:r>
              <a:endParaRPr lang="pl-PL" sz="1200" dirty="0"/>
            </a:p>
          </p:txBody>
        </p:sp>
      </p:grpSp>
      <p:grpSp>
        <p:nvGrpSpPr>
          <p:cNvPr id="153" name="Godz_20"/>
          <p:cNvGrpSpPr/>
          <p:nvPr/>
        </p:nvGrpSpPr>
        <p:grpSpPr>
          <a:xfrm>
            <a:off x="1403648" y="584684"/>
            <a:ext cx="4898282" cy="5511517"/>
            <a:chOff x="1403648" y="584684"/>
            <a:chExt cx="4898282" cy="5511517"/>
          </a:xfrm>
        </p:grpSpPr>
        <p:sp>
          <p:nvSpPr>
            <p:cNvPr id="154" name="Txt_Godz"/>
            <p:cNvSpPr txBox="1">
              <a:spLocks noChangeArrowheads="1"/>
            </p:cNvSpPr>
            <p:nvPr/>
          </p:nvSpPr>
          <p:spPr bwMode="auto">
            <a:xfrm>
              <a:off x="5610417" y="800708"/>
              <a:ext cx="691513" cy="26379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1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Godz. </a:t>
              </a:r>
              <a:r>
                <a:rPr kumimoji="0" lang="pl-PL" altLang="pl-PL" sz="11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endParaRPr kumimoji="0" lang="en-US" altLang="pl-PL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55" name="Kołoząb"/>
            <p:cNvSpPr txBox="1"/>
            <p:nvPr/>
          </p:nvSpPr>
          <p:spPr>
            <a:xfrm>
              <a:off x="2170328" y="5265204"/>
              <a:ext cx="122341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15.287 kV</a:t>
              </a:r>
            </a:p>
            <a:p>
              <a:r>
                <a:rPr lang="pl-PL" sz="1200" dirty="0" smtClean="0"/>
                <a:t>P =-210 kW</a:t>
              </a:r>
            </a:p>
            <a:p>
              <a:r>
                <a:rPr lang="pl-PL" sz="1200" dirty="0" smtClean="0"/>
                <a:t>Q=-42 </a:t>
              </a:r>
              <a:r>
                <a:rPr lang="pl-PL" sz="1200" dirty="0" err="1" smtClean="0"/>
                <a:t>kvar</a:t>
              </a:r>
              <a:endParaRPr lang="pl-PL" sz="1200" dirty="0" smtClean="0"/>
            </a:p>
            <a:p>
              <a:r>
                <a:rPr lang="pl-PL" sz="1200" dirty="0" smtClean="0"/>
                <a:t>Ud = 378/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218</a:t>
              </a:r>
              <a:r>
                <a:rPr lang="pl-PL" sz="1200" dirty="0" smtClean="0"/>
                <a:t> V</a:t>
              </a:r>
              <a:endParaRPr lang="pl-PL" sz="1200" dirty="0"/>
            </a:p>
          </p:txBody>
        </p:sp>
        <p:sp>
          <p:nvSpPr>
            <p:cNvPr id="156" name="Latonice"/>
            <p:cNvSpPr txBox="1"/>
            <p:nvPr/>
          </p:nvSpPr>
          <p:spPr>
            <a:xfrm>
              <a:off x="1403648" y="1880828"/>
              <a:ext cx="122341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15.804kV</a:t>
              </a:r>
            </a:p>
            <a:p>
              <a:r>
                <a:rPr lang="pl-PL" sz="1200" dirty="0" smtClean="0"/>
                <a:t>P =-132 kW</a:t>
              </a:r>
            </a:p>
            <a:p>
              <a:r>
                <a:rPr lang="pl-PL" sz="1200" dirty="0" smtClean="0"/>
                <a:t>Q=-26 </a:t>
              </a:r>
              <a:r>
                <a:rPr lang="pl-PL" sz="1200" dirty="0" err="1" smtClean="0"/>
                <a:t>kvar</a:t>
              </a:r>
              <a:endParaRPr lang="pl-PL" sz="1200" dirty="0" smtClean="0"/>
            </a:p>
            <a:p>
              <a:r>
                <a:rPr lang="pl-PL" sz="1200" dirty="0" smtClean="0"/>
                <a:t>Ud = 391/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225</a:t>
              </a:r>
              <a:r>
                <a:rPr lang="pl-PL" sz="1200" dirty="0" smtClean="0"/>
                <a:t> V</a:t>
              </a:r>
              <a:endParaRPr lang="pl-PL" sz="1200" dirty="0"/>
            </a:p>
          </p:txBody>
        </p:sp>
        <p:sp>
          <p:nvSpPr>
            <p:cNvPr id="157" name="Nasielsk"/>
            <p:cNvSpPr txBox="1"/>
            <p:nvPr/>
          </p:nvSpPr>
          <p:spPr>
            <a:xfrm>
              <a:off x="3815916" y="584684"/>
              <a:ext cx="1184940" cy="10156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110 kV</a:t>
              </a:r>
            </a:p>
            <a:p>
              <a:r>
                <a:rPr lang="pl-PL" sz="1200" dirty="0" smtClean="0"/>
                <a:t>P =19728 </a:t>
              </a:r>
              <a:r>
                <a:rPr lang="pl-PL" sz="1200" dirty="0"/>
                <a:t>k</a:t>
              </a:r>
              <a:r>
                <a:rPr lang="pl-PL" sz="1200" dirty="0" smtClean="0"/>
                <a:t>W</a:t>
              </a:r>
            </a:p>
            <a:p>
              <a:r>
                <a:rPr lang="pl-PL" sz="1200" dirty="0" smtClean="0"/>
                <a:t>Q=6306 </a:t>
              </a:r>
              <a:r>
                <a:rPr lang="pl-PL" sz="1200" dirty="0" err="1"/>
                <a:t>k</a:t>
              </a:r>
              <a:r>
                <a:rPr lang="pl-PL" sz="1200" dirty="0" err="1" smtClean="0"/>
                <a:t>var</a:t>
              </a:r>
              <a:endParaRPr lang="pl-PL" sz="1200" dirty="0" smtClean="0"/>
            </a:p>
            <a:p>
              <a:r>
                <a:rPr lang="pl-PL" sz="1200" dirty="0" err="1" smtClean="0"/>
                <a:t>Z.akt</a:t>
              </a:r>
              <a:r>
                <a:rPr lang="pl-PL" sz="1200" dirty="0" smtClean="0"/>
                <a:t>:  </a:t>
              </a:r>
              <a:r>
                <a:rPr lang="pl-PL" sz="1200" b="1" dirty="0">
                  <a:solidFill>
                    <a:srgbClr val="FF0000"/>
                  </a:solidFill>
                </a:rPr>
                <a:t>2</a:t>
              </a:r>
              <a:r>
                <a:rPr lang="pl-PL" sz="1200" dirty="0" smtClean="0"/>
                <a:t>: -8%</a:t>
              </a:r>
            </a:p>
            <a:p>
              <a:r>
                <a:rPr lang="pl-PL" sz="1200" dirty="0" smtClean="0"/>
                <a:t>Ud = 16.539 kV</a:t>
              </a:r>
              <a:endParaRPr lang="pl-PL" sz="1200" dirty="0"/>
            </a:p>
          </p:txBody>
        </p:sp>
      </p:grpSp>
      <p:grpSp>
        <p:nvGrpSpPr>
          <p:cNvPr id="158" name="Godz_22"/>
          <p:cNvGrpSpPr/>
          <p:nvPr/>
        </p:nvGrpSpPr>
        <p:grpSpPr>
          <a:xfrm>
            <a:off x="1403648" y="584684"/>
            <a:ext cx="4898282" cy="5511517"/>
            <a:chOff x="1403648" y="584684"/>
            <a:chExt cx="4898282" cy="5511517"/>
          </a:xfrm>
        </p:grpSpPr>
        <p:sp>
          <p:nvSpPr>
            <p:cNvPr id="159" name="Txt_Godz"/>
            <p:cNvSpPr txBox="1">
              <a:spLocks noChangeArrowheads="1"/>
            </p:cNvSpPr>
            <p:nvPr/>
          </p:nvSpPr>
          <p:spPr bwMode="auto">
            <a:xfrm>
              <a:off x="5610417" y="800708"/>
              <a:ext cx="691513" cy="26379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1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Godz. </a:t>
              </a:r>
              <a:r>
                <a:rPr kumimoji="0" lang="pl-PL" altLang="pl-PL" sz="11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22</a:t>
              </a:r>
              <a:endParaRPr kumimoji="0" lang="en-US" altLang="pl-PL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60" name="Kołoząb"/>
            <p:cNvSpPr txBox="1"/>
            <p:nvPr/>
          </p:nvSpPr>
          <p:spPr>
            <a:xfrm>
              <a:off x="2170328" y="5265204"/>
              <a:ext cx="122341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15.750 kV</a:t>
              </a:r>
            </a:p>
            <a:p>
              <a:r>
                <a:rPr lang="pl-PL" sz="1200" dirty="0" smtClean="0"/>
                <a:t>P =-160 kW</a:t>
              </a:r>
            </a:p>
            <a:p>
              <a:r>
                <a:rPr lang="pl-PL" sz="1200" dirty="0" smtClean="0"/>
                <a:t>Q=-32 </a:t>
              </a:r>
              <a:r>
                <a:rPr lang="pl-PL" sz="1200" dirty="0" err="1" smtClean="0"/>
                <a:t>kvar</a:t>
              </a:r>
              <a:endParaRPr lang="pl-PL" sz="1200" dirty="0" smtClean="0"/>
            </a:p>
            <a:p>
              <a:r>
                <a:rPr lang="pl-PL" sz="1200" dirty="0" smtClean="0"/>
                <a:t>Ud = 390/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225</a:t>
              </a:r>
              <a:r>
                <a:rPr lang="pl-PL" sz="1200" dirty="0" smtClean="0"/>
                <a:t> V</a:t>
              </a:r>
              <a:endParaRPr lang="pl-PL" sz="1200" dirty="0"/>
            </a:p>
          </p:txBody>
        </p:sp>
        <p:sp>
          <p:nvSpPr>
            <p:cNvPr id="161" name="Latonice"/>
            <p:cNvSpPr txBox="1"/>
            <p:nvPr/>
          </p:nvSpPr>
          <p:spPr>
            <a:xfrm>
              <a:off x="1403648" y="1880828"/>
              <a:ext cx="122341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16.120 kV</a:t>
              </a:r>
            </a:p>
            <a:p>
              <a:r>
                <a:rPr lang="pl-PL" sz="1200" dirty="0" smtClean="0"/>
                <a:t>P =-100kW</a:t>
              </a:r>
            </a:p>
            <a:p>
              <a:r>
                <a:rPr lang="pl-PL" sz="1200" dirty="0" smtClean="0"/>
                <a:t>Q=-20 </a:t>
              </a:r>
              <a:r>
                <a:rPr lang="pl-PL" sz="1200" dirty="0" err="1" smtClean="0"/>
                <a:t>kvar</a:t>
              </a:r>
              <a:endParaRPr lang="pl-PL" sz="1200" dirty="0" smtClean="0"/>
            </a:p>
            <a:p>
              <a:r>
                <a:rPr lang="pl-PL" sz="1200" dirty="0" smtClean="0"/>
                <a:t>Ud = 399/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230</a:t>
              </a:r>
              <a:r>
                <a:rPr lang="pl-PL" sz="1200" dirty="0" smtClean="0"/>
                <a:t> V</a:t>
              </a:r>
              <a:endParaRPr lang="pl-PL" sz="1200" dirty="0"/>
            </a:p>
          </p:txBody>
        </p:sp>
        <p:sp>
          <p:nvSpPr>
            <p:cNvPr id="162" name="Nasielsk"/>
            <p:cNvSpPr txBox="1"/>
            <p:nvPr/>
          </p:nvSpPr>
          <p:spPr>
            <a:xfrm>
              <a:off x="3815916" y="584684"/>
              <a:ext cx="1184940" cy="10156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114 kV</a:t>
              </a:r>
            </a:p>
            <a:p>
              <a:r>
                <a:rPr lang="pl-PL" sz="1200" dirty="0" smtClean="0"/>
                <a:t>P =14923kW</a:t>
              </a:r>
            </a:p>
            <a:p>
              <a:r>
                <a:rPr lang="pl-PL" sz="1200" dirty="0" smtClean="0"/>
                <a:t>Q=4088 </a:t>
              </a:r>
              <a:r>
                <a:rPr lang="pl-PL" sz="1200" dirty="0" err="1"/>
                <a:t>k</a:t>
              </a:r>
              <a:r>
                <a:rPr lang="pl-PL" sz="1200" dirty="0" err="1" smtClean="0"/>
                <a:t>var</a:t>
              </a:r>
              <a:endParaRPr lang="pl-PL" sz="1200" dirty="0" smtClean="0"/>
            </a:p>
            <a:p>
              <a:r>
                <a:rPr lang="pl-PL" sz="1200" dirty="0" err="1" smtClean="0"/>
                <a:t>Z.akt</a:t>
              </a:r>
              <a:r>
                <a:rPr lang="pl-PL" sz="1200" dirty="0" smtClean="0"/>
                <a:t>:  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4</a:t>
              </a:r>
              <a:r>
                <a:rPr lang="pl-PL" sz="1200" dirty="0" smtClean="0"/>
                <a:t>: -4%</a:t>
              </a:r>
            </a:p>
            <a:p>
              <a:r>
                <a:rPr lang="pl-PL" sz="1200" dirty="0" smtClean="0"/>
                <a:t>Ud = 16.647 kV</a:t>
              </a:r>
              <a:endParaRPr lang="pl-PL" sz="1200" dirty="0"/>
            </a:p>
          </p:txBody>
        </p:sp>
      </p:grpSp>
      <p:grpSp>
        <p:nvGrpSpPr>
          <p:cNvPr id="163" name="Godz_24"/>
          <p:cNvGrpSpPr/>
          <p:nvPr/>
        </p:nvGrpSpPr>
        <p:grpSpPr>
          <a:xfrm>
            <a:off x="1403648" y="584684"/>
            <a:ext cx="4898282" cy="5511517"/>
            <a:chOff x="1403648" y="584684"/>
            <a:chExt cx="4898282" cy="5511517"/>
          </a:xfrm>
        </p:grpSpPr>
        <p:sp>
          <p:nvSpPr>
            <p:cNvPr id="164" name="Txt_Godz"/>
            <p:cNvSpPr txBox="1">
              <a:spLocks noChangeArrowheads="1"/>
            </p:cNvSpPr>
            <p:nvPr/>
          </p:nvSpPr>
          <p:spPr bwMode="auto">
            <a:xfrm>
              <a:off x="5610417" y="800708"/>
              <a:ext cx="691513" cy="26379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1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Godz. </a:t>
              </a:r>
              <a:r>
                <a:rPr kumimoji="0" lang="pl-PL" altLang="pl-PL" sz="11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24</a:t>
              </a:r>
              <a:endParaRPr kumimoji="0" lang="en-US" altLang="pl-PL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65" name="Kołoząb"/>
            <p:cNvSpPr txBox="1"/>
            <p:nvPr/>
          </p:nvSpPr>
          <p:spPr>
            <a:xfrm>
              <a:off x="2170328" y="5265204"/>
              <a:ext cx="118699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16.106 kV</a:t>
              </a:r>
            </a:p>
            <a:p>
              <a:r>
                <a:rPr lang="pl-PL" sz="1200" dirty="0" smtClean="0"/>
                <a:t>P =-100 kW</a:t>
              </a:r>
            </a:p>
            <a:p>
              <a:r>
                <a:rPr lang="pl-PL" sz="1200" dirty="0" smtClean="0"/>
                <a:t>Q=-20 </a:t>
              </a:r>
              <a:r>
                <a:rPr lang="pl-PL" sz="1200" dirty="0" err="1" smtClean="0"/>
                <a:t>kvar</a:t>
              </a:r>
              <a:endParaRPr lang="pl-PL" sz="1200" dirty="0" smtClean="0"/>
            </a:p>
            <a:p>
              <a:r>
                <a:rPr lang="pl-PL" sz="1200" dirty="0" smtClean="0"/>
                <a:t>Ud = 393/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227</a:t>
              </a:r>
              <a:r>
                <a:rPr lang="pl-PL" sz="1200" dirty="0" smtClean="0"/>
                <a:t> V</a:t>
              </a:r>
              <a:endParaRPr lang="pl-PL" sz="1200" dirty="0"/>
            </a:p>
          </p:txBody>
        </p:sp>
        <p:sp>
          <p:nvSpPr>
            <p:cNvPr id="166" name="Latonice"/>
            <p:cNvSpPr txBox="1"/>
            <p:nvPr/>
          </p:nvSpPr>
          <p:spPr>
            <a:xfrm>
              <a:off x="1403648" y="1880828"/>
              <a:ext cx="122341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16.085 kV</a:t>
              </a:r>
            </a:p>
            <a:p>
              <a:r>
                <a:rPr lang="pl-PL" sz="1200" dirty="0" smtClean="0"/>
                <a:t>P =-63 kW</a:t>
              </a:r>
            </a:p>
            <a:p>
              <a:r>
                <a:rPr lang="pl-PL" sz="1200" dirty="0" smtClean="0"/>
                <a:t>Q=-12 </a:t>
              </a:r>
              <a:r>
                <a:rPr lang="pl-PL" sz="1200" dirty="0" err="1" smtClean="0"/>
                <a:t>kvar</a:t>
              </a:r>
              <a:endParaRPr lang="pl-PL" sz="1200" dirty="0" smtClean="0"/>
            </a:p>
            <a:p>
              <a:r>
                <a:rPr lang="pl-PL" sz="1200" dirty="0" smtClean="0"/>
                <a:t>Ud = 398/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230</a:t>
              </a:r>
              <a:r>
                <a:rPr lang="pl-PL" sz="1200" dirty="0" smtClean="0"/>
                <a:t> V</a:t>
              </a:r>
              <a:endParaRPr lang="pl-PL" sz="1200" dirty="0"/>
            </a:p>
          </p:txBody>
        </p:sp>
        <p:sp>
          <p:nvSpPr>
            <p:cNvPr id="167" name="Nasielsk"/>
            <p:cNvSpPr txBox="1"/>
            <p:nvPr/>
          </p:nvSpPr>
          <p:spPr>
            <a:xfrm>
              <a:off x="3815916" y="584684"/>
              <a:ext cx="1184940" cy="10156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118 kV</a:t>
              </a:r>
            </a:p>
            <a:p>
              <a:r>
                <a:rPr lang="pl-PL" sz="1200" dirty="0" smtClean="0"/>
                <a:t>P =9261kW</a:t>
              </a:r>
            </a:p>
            <a:p>
              <a:r>
                <a:rPr lang="pl-PL" sz="1200" dirty="0" smtClean="0"/>
                <a:t>Q=2143 </a:t>
              </a:r>
              <a:r>
                <a:rPr lang="pl-PL" sz="1200" dirty="0" err="1"/>
                <a:t>k</a:t>
              </a:r>
              <a:r>
                <a:rPr lang="pl-PL" sz="1200" dirty="0" err="1" smtClean="0"/>
                <a:t>var</a:t>
              </a:r>
              <a:endParaRPr lang="pl-PL" sz="1200" dirty="0" smtClean="0"/>
            </a:p>
            <a:p>
              <a:r>
                <a:rPr lang="pl-PL" sz="1200" dirty="0" err="1" smtClean="0"/>
                <a:t>Z.akt</a:t>
              </a:r>
              <a:r>
                <a:rPr lang="pl-PL" sz="1200" dirty="0" smtClean="0"/>
                <a:t>:  </a:t>
              </a:r>
              <a:r>
                <a:rPr lang="pl-PL" sz="1200" b="1" dirty="0">
                  <a:solidFill>
                    <a:srgbClr val="FF0000"/>
                  </a:solidFill>
                </a:rPr>
                <a:t>7</a:t>
              </a:r>
              <a:r>
                <a:rPr lang="pl-PL" sz="1200" dirty="0" smtClean="0"/>
                <a:t>: 2%</a:t>
              </a:r>
            </a:p>
            <a:p>
              <a:r>
                <a:rPr lang="pl-PL" sz="1200" dirty="0" smtClean="0"/>
                <a:t>Ud = 16.399 kV</a:t>
              </a:r>
              <a:endParaRPr lang="pl-PL" sz="1200" dirty="0"/>
            </a:p>
          </p:txBody>
        </p:sp>
      </p:grpSp>
      <p:grpSp>
        <p:nvGrpSpPr>
          <p:cNvPr id="168" name="Godz_02"/>
          <p:cNvGrpSpPr/>
          <p:nvPr/>
        </p:nvGrpSpPr>
        <p:grpSpPr>
          <a:xfrm>
            <a:off x="1403648" y="584684"/>
            <a:ext cx="4898282" cy="5511517"/>
            <a:chOff x="1403648" y="584684"/>
            <a:chExt cx="4898282" cy="5511517"/>
          </a:xfrm>
        </p:grpSpPr>
        <p:sp>
          <p:nvSpPr>
            <p:cNvPr id="169" name="Txt_Godz"/>
            <p:cNvSpPr txBox="1">
              <a:spLocks noChangeArrowheads="1"/>
            </p:cNvSpPr>
            <p:nvPr/>
          </p:nvSpPr>
          <p:spPr bwMode="auto">
            <a:xfrm>
              <a:off x="5610417" y="800708"/>
              <a:ext cx="691513" cy="26379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1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Godz.   </a:t>
              </a:r>
              <a:r>
                <a:rPr kumimoji="0" lang="pl-PL" altLang="pl-PL" sz="11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altLang="pl-PL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70" name="Kołoząb"/>
            <p:cNvSpPr txBox="1"/>
            <p:nvPr/>
          </p:nvSpPr>
          <p:spPr>
            <a:xfrm>
              <a:off x="2170328" y="5265204"/>
              <a:ext cx="122341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15.990 kV</a:t>
              </a:r>
            </a:p>
            <a:p>
              <a:r>
                <a:rPr lang="pl-PL" sz="1200" dirty="0" smtClean="0"/>
                <a:t>P =-80 kW</a:t>
              </a:r>
            </a:p>
            <a:p>
              <a:r>
                <a:rPr lang="pl-PL" sz="1200" dirty="0" smtClean="0"/>
                <a:t>Q=-16 </a:t>
              </a:r>
              <a:r>
                <a:rPr lang="pl-PL" sz="1200" dirty="0" err="1" smtClean="0"/>
                <a:t>kvar</a:t>
              </a:r>
              <a:endParaRPr lang="pl-PL" sz="1200" dirty="0" smtClean="0"/>
            </a:p>
            <a:p>
              <a:r>
                <a:rPr lang="pl-PL" sz="1200" dirty="0" smtClean="0"/>
                <a:t>Ud = 396/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229</a:t>
              </a:r>
              <a:r>
                <a:rPr lang="pl-PL" sz="1200" dirty="0" smtClean="0"/>
                <a:t> V</a:t>
              </a:r>
              <a:endParaRPr lang="pl-PL" sz="1200" dirty="0"/>
            </a:p>
          </p:txBody>
        </p:sp>
        <p:sp>
          <p:nvSpPr>
            <p:cNvPr id="171" name="Latonice"/>
            <p:cNvSpPr txBox="1"/>
            <p:nvPr/>
          </p:nvSpPr>
          <p:spPr>
            <a:xfrm>
              <a:off x="1403648" y="1880828"/>
              <a:ext cx="122341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16.162 kV</a:t>
              </a:r>
            </a:p>
            <a:p>
              <a:r>
                <a:rPr lang="pl-PL" sz="1200" dirty="0" smtClean="0"/>
                <a:t>P =-50 kW</a:t>
              </a:r>
            </a:p>
            <a:p>
              <a:r>
                <a:rPr lang="pl-PL" sz="1200" dirty="0" smtClean="0"/>
                <a:t>Q=-10 </a:t>
              </a:r>
              <a:r>
                <a:rPr lang="pl-PL" sz="1200" dirty="0" err="1" smtClean="0"/>
                <a:t>kvar</a:t>
              </a:r>
              <a:endParaRPr lang="pl-PL" sz="1200" dirty="0" smtClean="0"/>
            </a:p>
            <a:p>
              <a:r>
                <a:rPr lang="pl-PL" sz="1200" dirty="0" smtClean="0"/>
                <a:t>Ud = 400/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231</a:t>
              </a:r>
              <a:r>
                <a:rPr lang="pl-PL" sz="1200" dirty="0" smtClean="0"/>
                <a:t> V</a:t>
              </a:r>
              <a:endParaRPr lang="pl-PL" sz="1200" dirty="0"/>
            </a:p>
          </p:txBody>
        </p:sp>
        <p:sp>
          <p:nvSpPr>
            <p:cNvPr id="172" name="Nasielsk"/>
            <p:cNvSpPr txBox="1"/>
            <p:nvPr/>
          </p:nvSpPr>
          <p:spPr>
            <a:xfrm>
              <a:off x="3815916" y="584684"/>
              <a:ext cx="1184940" cy="10156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120 kV</a:t>
              </a:r>
            </a:p>
            <a:p>
              <a:r>
                <a:rPr lang="pl-PL" sz="1200" dirty="0" smtClean="0"/>
                <a:t>P =7393kW</a:t>
              </a:r>
            </a:p>
            <a:p>
              <a:r>
                <a:rPr lang="pl-PL" sz="1200" dirty="0" smtClean="0"/>
                <a:t>Q=1623 </a:t>
              </a:r>
              <a:r>
                <a:rPr lang="pl-PL" sz="1200" dirty="0" err="1"/>
                <a:t>k</a:t>
              </a:r>
              <a:r>
                <a:rPr lang="pl-PL" sz="1200" dirty="0" err="1" smtClean="0"/>
                <a:t>var</a:t>
              </a:r>
              <a:endParaRPr lang="pl-PL" sz="1200" dirty="0" smtClean="0"/>
            </a:p>
            <a:p>
              <a:r>
                <a:rPr lang="pl-PL" sz="1200" dirty="0" err="1" smtClean="0"/>
                <a:t>Z.akt</a:t>
              </a:r>
              <a:r>
                <a:rPr lang="pl-PL" sz="1200" dirty="0" smtClean="0"/>
                <a:t>:  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8</a:t>
              </a:r>
              <a:r>
                <a:rPr lang="pl-PL" sz="1200" dirty="0" smtClean="0"/>
                <a:t>: </a:t>
              </a:r>
              <a:r>
                <a:rPr lang="pl-PL" sz="1200" dirty="0"/>
                <a:t>4</a:t>
              </a:r>
              <a:r>
                <a:rPr lang="pl-PL" sz="1200" dirty="0" smtClean="0"/>
                <a:t>%</a:t>
              </a:r>
            </a:p>
            <a:p>
              <a:r>
                <a:rPr lang="pl-PL" sz="1200" dirty="0" smtClean="0"/>
                <a:t>Ud = 16.407 kV</a:t>
              </a:r>
              <a:endParaRPr lang="pl-PL" sz="1200" dirty="0"/>
            </a:p>
          </p:txBody>
        </p:sp>
      </p:grpSp>
      <p:grpSp>
        <p:nvGrpSpPr>
          <p:cNvPr id="173" name="Godz_04"/>
          <p:cNvGrpSpPr/>
          <p:nvPr/>
        </p:nvGrpSpPr>
        <p:grpSpPr>
          <a:xfrm>
            <a:off x="1403648" y="584684"/>
            <a:ext cx="4898282" cy="5511517"/>
            <a:chOff x="1403648" y="584684"/>
            <a:chExt cx="4898282" cy="5511517"/>
          </a:xfrm>
        </p:grpSpPr>
        <p:sp>
          <p:nvSpPr>
            <p:cNvPr id="174" name="Txt_Godz"/>
            <p:cNvSpPr txBox="1">
              <a:spLocks noChangeArrowheads="1"/>
            </p:cNvSpPr>
            <p:nvPr/>
          </p:nvSpPr>
          <p:spPr bwMode="auto">
            <a:xfrm>
              <a:off x="5610417" y="800708"/>
              <a:ext cx="691513" cy="26379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1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Godz.   </a:t>
              </a:r>
              <a:r>
                <a:rPr kumimoji="0" lang="pl-PL" altLang="pl-PL" sz="11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altLang="pl-PL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75" name="Kołoząb"/>
            <p:cNvSpPr txBox="1"/>
            <p:nvPr/>
          </p:nvSpPr>
          <p:spPr>
            <a:xfrm>
              <a:off x="2170328" y="5265204"/>
              <a:ext cx="118699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15.953 kV</a:t>
              </a:r>
            </a:p>
            <a:p>
              <a:r>
                <a:rPr lang="pl-PL" sz="1200" dirty="0" smtClean="0"/>
                <a:t>P =-80 kW</a:t>
              </a:r>
            </a:p>
            <a:p>
              <a:r>
                <a:rPr lang="pl-PL" sz="1200" dirty="0" smtClean="0"/>
                <a:t>Q=-16 </a:t>
              </a:r>
              <a:r>
                <a:rPr lang="pl-PL" sz="1200" dirty="0" err="1" smtClean="0"/>
                <a:t>kvar</a:t>
              </a:r>
              <a:endParaRPr lang="pl-PL" sz="1200" dirty="0" smtClean="0"/>
            </a:p>
            <a:p>
              <a:r>
                <a:rPr lang="pl-PL" sz="1200" dirty="0" smtClean="0"/>
                <a:t>Ud = 395/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228</a:t>
              </a:r>
              <a:r>
                <a:rPr lang="pl-PL" sz="1200" dirty="0" smtClean="0"/>
                <a:t> V</a:t>
              </a:r>
              <a:endParaRPr lang="pl-PL" sz="1200" dirty="0"/>
            </a:p>
          </p:txBody>
        </p:sp>
        <p:sp>
          <p:nvSpPr>
            <p:cNvPr id="176" name="Latonice"/>
            <p:cNvSpPr txBox="1"/>
            <p:nvPr/>
          </p:nvSpPr>
          <p:spPr>
            <a:xfrm>
              <a:off x="1403648" y="1880828"/>
              <a:ext cx="118699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16.165 kV</a:t>
              </a:r>
            </a:p>
            <a:p>
              <a:r>
                <a:rPr lang="pl-PL" sz="1200" dirty="0" smtClean="0"/>
                <a:t>P =-50 kW</a:t>
              </a:r>
            </a:p>
            <a:p>
              <a:r>
                <a:rPr lang="pl-PL" sz="1200" dirty="0" smtClean="0"/>
                <a:t>Q=-10 </a:t>
              </a:r>
              <a:r>
                <a:rPr lang="pl-PL" sz="1200" dirty="0" err="1" smtClean="0"/>
                <a:t>kvar</a:t>
              </a:r>
              <a:endParaRPr lang="pl-PL" sz="1200" dirty="0" smtClean="0"/>
            </a:p>
            <a:p>
              <a:r>
                <a:rPr lang="pl-PL" sz="1200" dirty="0" smtClean="0"/>
                <a:t>Ud = 399/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230</a:t>
              </a:r>
              <a:r>
                <a:rPr lang="pl-PL" sz="1200" dirty="0" smtClean="0"/>
                <a:t> V</a:t>
              </a:r>
              <a:endParaRPr lang="pl-PL" sz="1200" dirty="0"/>
            </a:p>
          </p:txBody>
        </p:sp>
        <p:sp>
          <p:nvSpPr>
            <p:cNvPr id="177" name="Nasielsk"/>
            <p:cNvSpPr txBox="1"/>
            <p:nvPr/>
          </p:nvSpPr>
          <p:spPr>
            <a:xfrm>
              <a:off x="3815916" y="584684"/>
              <a:ext cx="1184940" cy="10156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122 kV</a:t>
              </a:r>
            </a:p>
            <a:p>
              <a:r>
                <a:rPr lang="pl-PL" sz="1200" dirty="0" smtClean="0"/>
                <a:t>P =7393kW</a:t>
              </a:r>
            </a:p>
            <a:p>
              <a:r>
                <a:rPr lang="pl-PL" sz="1200" dirty="0" smtClean="0"/>
                <a:t>Q=1618kvar</a:t>
              </a:r>
            </a:p>
            <a:p>
              <a:r>
                <a:rPr lang="pl-PL" sz="1200" dirty="0" err="1" smtClean="0"/>
                <a:t>Z.akt</a:t>
              </a:r>
              <a:r>
                <a:rPr lang="pl-PL" sz="1200" dirty="0" smtClean="0"/>
                <a:t>:  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9</a:t>
              </a:r>
              <a:r>
                <a:rPr lang="pl-PL" sz="1200" dirty="0" smtClean="0"/>
                <a:t>: </a:t>
              </a:r>
              <a:r>
                <a:rPr lang="pl-PL" sz="1200" dirty="0"/>
                <a:t>6</a:t>
              </a:r>
              <a:r>
                <a:rPr lang="pl-PL" sz="1200" dirty="0" smtClean="0"/>
                <a:t>%</a:t>
              </a:r>
            </a:p>
            <a:p>
              <a:r>
                <a:rPr lang="pl-PL" sz="1200" dirty="0" smtClean="0"/>
                <a:t>Ud = 16.371 kV</a:t>
              </a:r>
              <a:endParaRPr lang="pl-PL" sz="1200" dirty="0"/>
            </a:p>
          </p:txBody>
        </p:sp>
      </p:grpSp>
      <p:grpSp>
        <p:nvGrpSpPr>
          <p:cNvPr id="178" name="Godz_06"/>
          <p:cNvGrpSpPr/>
          <p:nvPr/>
        </p:nvGrpSpPr>
        <p:grpSpPr>
          <a:xfrm>
            <a:off x="1402910" y="581779"/>
            <a:ext cx="4863016" cy="5511517"/>
            <a:chOff x="1403648" y="584684"/>
            <a:chExt cx="4863016" cy="5511517"/>
          </a:xfrm>
        </p:grpSpPr>
        <p:sp>
          <p:nvSpPr>
            <p:cNvPr id="179" name="Txt_Godz"/>
            <p:cNvSpPr txBox="1">
              <a:spLocks noChangeArrowheads="1"/>
            </p:cNvSpPr>
            <p:nvPr/>
          </p:nvSpPr>
          <p:spPr bwMode="auto">
            <a:xfrm>
              <a:off x="5610417" y="803613"/>
              <a:ext cx="656247" cy="26379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1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Godz.  </a:t>
              </a:r>
              <a:r>
                <a:rPr kumimoji="0" lang="pl-PL" altLang="pl-PL" sz="11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altLang="pl-PL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80" name="Kołoząb"/>
            <p:cNvSpPr txBox="1"/>
            <p:nvPr/>
          </p:nvSpPr>
          <p:spPr>
            <a:xfrm>
              <a:off x="2170328" y="5265204"/>
              <a:ext cx="118699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15.994 kV</a:t>
              </a:r>
            </a:p>
            <a:p>
              <a:r>
                <a:rPr lang="pl-PL" sz="1200" dirty="0" smtClean="0"/>
                <a:t>P =-120 kW</a:t>
              </a:r>
            </a:p>
            <a:p>
              <a:r>
                <a:rPr lang="pl-PL" sz="1200" dirty="0" smtClean="0"/>
                <a:t>Q=-24 </a:t>
              </a:r>
              <a:r>
                <a:rPr lang="pl-PL" sz="1200" dirty="0" err="1" smtClean="0"/>
                <a:t>kvar</a:t>
              </a:r>
              <a:endParaRPr lang="pl-PL" sz="1200" dirty="0" smtClean="0"/>
            </a:p>
            <a:p>
              <a:r>
                <a:rPr lang="pl-PL" sz="1200" dirty="0" smtClean="0"/>
                <a:t>Ud = 396/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229</a:t>
              </a:r>
              <a:r>
                <a:rPr lang="pl-PL" sz="1200" dirty="0" smtClean="0"/>
                <a:t> V</a:t>
              </a:r>
              <a:endParaRPr lang="pl-PL" sz="1200" dirty="0"/>
            </a:p>
          </p:txBody>
        </p:sp>
        <p:sp>
          <p:nvSpPr>
            <p:cNvPr id="181" name="Latonice"/>
            <p:cNvSpPr txBox="1"/>
            <p:nvPr/>
          </p:nvSpPr>
          <p:spPr>
            <a:xfrm>
              <a:off x="1403648" y="1880828"/>
              <a:ext cx="118699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16.259 kV</a:t>
              </a:r>
            </a:p>
            <a:p>
              <a:r>
                <a:rPr lang="pl-PL" sz="1200" dirty="0" smtClean="0"/>
                <a:t>P =-76 kW</a:t>
              </a:r>
            </a:p>
            <a:p>
              <a:r>
                <a:rPr lang="pl-PL" sz="1200" dirty="0" smtClean="0"/>
                <a:t>Q=-15 </a:t>
              </a:r>
              <a:r>
                <a:rPr lang="pl-PL" sz="1200" dirty="0" err="1" smtClean="0"/>
                <a:t>kvar</a:t>
              </a:r>
              <a:endParaRPr lang="pl-PL" sz="1200" dirty="0" smtClean="0"/>
            </a:p>
            <a:p>
              <a:r>
                <a:rPr lang="pl-PL" sz="1200" dirty="0" smtClean="0"/>
                <a:t>Ud = 403/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233</a:t>
              </a:r>
              <a:r>
                <a:rPr lang="pl-PL" sz="1200" dirty="0" smtClean="0"/>
                <a:t> V</a:t>
              </a:r>
              <a:endParaRPr lang="pl-PL" sz="1200" dirty="0"/>
            </a:p>
          </p:txBody>
        </p:sp>
        <p:sp>
          <p:nvSpPr>
            <p:cNvPr id="182" name="Nasielsk"/>
            <p:cNvSpPr txBox="1"/>
            <p:nvPr/>
          </p:nvSpPr>
          <p:spPr>
            <a:xfrm>
              <a:off x="3815916" y="584684"/>
              <a:ext cx="1184940" cy="10156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120 kV</a:t>
              </a:r>
            </a:p>
            <a:p>
              <a:r>
                <a:rPr lang="pl-PL" sz="1200" dirty="0" smtClean="0"/>
                <a:t>P =11136kW</a:t>
              </a:r>
            </a:p>
            <a:p>
              <a:r>
                <a:rPr lang="pl-PL" sz="1200" dirty="0" smtClean="0"/>
                <a:t>Q=2688kvar</a:t>
              </a:r>
            </a:p>
            <a:p>
              <a:r>
                <a:rPr lang="pl-PL" sz="1200" dirty="0" err="1" smtClean="0"/>
                <a:t>Z.akt</a:t>
              </a:r>
              <a:r>
                <a:rPr lang="pl-PL" sz="1200" dirty="0" smtClean="0"/>
                <a:t>:  </a:t>
              </a:r>
              <a:r>
                <a:rPr lang="pl-PL" sz="1200" b="1" dirty="0">
                  <a:solidFill>
                    <a:srgbClr val="FF0000"/>
                  </a:solidFill>
                </a:rPr>
                <a:t>7</a:t>
              </a:r>
              <a:r>
                <a:rPr lang="pl-PL" sz="1200" dirty="0" smtClean="0"/>
                <a:t>: 2%</a:t>
              </a:r>
            </a:p>
            <a:p>
              <a:r>
                <a:rPr lang="pl-PL" sz="1200" dirty="0" smtClean="0"/>
                <a:t>Ud = 16.638 kV</a:t>
              </a:r>
              <a:endParaRPr lang="pl-PL" sz="1200" dirty="0"/>
            </a:p>
          </p:txBody>
        </p:sp>
      </p:grpSp>
      <p:grpSp>
        <p:nvGrpSpPr>
          <p:cNvPr id="183" name="Godz_08"/>
          <p:cNvGrpSpPr/>
          <p:nvPr/>
        </p:nvGrpSpPr>
        <p:grpSpPr>
          <a:xfrm>
            <a:off x="1403648" y="584684"/>
            <a:ext cx="4863016" cy="5511517"/>
            <a:chOff x="1403648" y="584684"/>
            <a:chExt cx="4863016" cy="5511517"/>
          </a:xfrm>
        </p:grpSpPr>
        <p:sp>
          <p:nvSpPr>
            <p:cNvPr id="184" name="Txt_Godz"/>
            <p:cNvSpPr txBox="1">
              <a:spLocks noChangeArrowheads="1"/>
            </p:cNvSpPr>
            <p:nvPr/>
          </p:nvSpPr>
          <p:spPr bwMode="auto">
            <a:xfrm>
              <a:off x="5610417" y="800708"/>
              <a:ext cx="656247" cy="26379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1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Godz.  </a:t>
              </a:r>
              <a:r>
                <a:rPr kumimoji="0" lang="pl-PL" altLang="pl-PL" sz="11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altLang="pl-PL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85" name="Kołoząb"/>
            <p:cNvSpPr txBox="1"/>
            <p:nvPr/>
          </p:nvSpPr>
          <p:spPr>
            <a:xfrm>
              <a:off x="2170328" y="5265204"/>
              <a:ext cx="118699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15.487 kV</a:t>
              </a:r>
            </a:p>
            <a:p>
              <a:r>
                <a:rPr lang="pl-PL" sz="1200" dirty="0" smtClean="0"/>
                <a:t>P =-150 kW</a:t>
              </a:r>
            </a:p>
            <a:p>
              <a:r>
                <a:rPr lang="pl-PL" sz="1200" dirty="0" smtClean="0"/>
                <a:t>Q=-30 </a:t>
              </a:r>
              <a:r>
                <a:rPr lang="pl-PL" sz="1200" dirty="0" err="1" smtClean="0"/>
                <a:t>kvar</a:t>
              </a:r>
              <a:endParaRPr lang="pl-PL" sz="1200" dirty="0" smtClean="0"/>
            </a:p>
            <a:p>
              <a:r>
                <a:rPr lang="pl-PL" sz="1200" dirty="0" smtClean="0"/>
                <a:t>Ud = 383/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221</a:t>
              </a:r>
              <a:r>
                <a:rPr lang="pl-PL" sz="1200" dirty="0" smtClean="0"/>
                <a:t> V</a:t>
              </a:r>
              <a:endParaRPr lang="pl-PL" sz="1200" dirty="0"/>
            </a:p>
          </p:txBody>
        </p:sp>
        <p:sp>
          <p:nvSpPr>
            <p:cNvPr id="186" name="Latonice"/>
            <p:cNvSpPr txBox="1"/>
            <p:nvPr/>
          </p:nvSpPr>
          <p:spPr>
            <a:xfrm>
              <a:off x="1403648" y="1880828"/>
              <a:ext cx="122341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15.837 kV</a:t>
              </a:r>
            </a:p>
            <a:p>
              <a:r>
                <a:rPr lang="pl-PL" sz="1200" dirty="0" smtClean="0"/>
                <a:t>P =-94 kW</a:t>
              </a:r>
            </a:p>
            <a:p>
              <a:r>
                <a:rPr lang="pl-PL" sz="1200" dirty="0" smtClean="0"/>
                <a:t>Q=-19kvar</a:t>
              </a:r>
            </a:p>
            <a:p>
              <a:r>
                <a:rPr lang="pl-PL" sz="1200" dirty="0" smtClean="0"/>
                <a:t>Ud = 392/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226</a:t>
              </a:r>
              <a:r>
                <a:rPr lang="pl-PL" sz="1200" dirty="0" smtClean="0"/>
                <a:t> V</a:t>
              </a:r>
              <a:endParaRPr lang="pl-PL" sz="1200" dirty="0"/>
            </a:p>
          </p:txBody>
        </p:sp>
        <p:sp>
          <p:nvSpPr>
            <p:cNvPr id="188" name="Nasielsk"/>
            <p:cNvSpPr txBox="1"/>
            <p:nvPr/>
          </p:nvSpPr>
          <p:spPr>
            <a:xfrm>
              <a:off x="3815916" y="584684"/>
              <a:ext cx="1184940" cy="10156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114 kV</a:t>
              </a:r>
            </a:p>
            <a:p>
              <a:r>
                <a:rPr lang="pl-PL" sz="1200" dirty="0" smtClean="0"/>
                <a:t>P =13978kW</a:t>
              </a:r>
            </a:p>
            <a:p>
              <a:r>
                <a:rPr lang="pl-PL" sz="1200" dirty="0" smtClean="0"/>
                <a:t>Q=3738kvar</a:t>
              </a:r>
            </a:p>
            <a:p>
              <a:r>
                <a:rPr lang="pl-PL" sz="1200" dirty="0" err="1" smtClean="0"/>
                <a:t>Z.akt</a:t>
              </a:r>
              <a:r>
                <a:rPr lang="pl-PL" sz="1200" dirty="0" smtClean="0"/>
                <a:t>:  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5</a:t>
              </a:r>
              <a:r>
                <a:rPr lang="pl-PL" sz="1200" dirty="0" smtClean="0"/>
                <a:t>: -2%</a:t>
              </a:r>
            </a:p>
            <a:p>
              <a:r>
                <a:rPr lang="pl-PL" sz="1200" dirty="0" smtClean="0"/>
                <a:t>Ud = 16.338 kV</a:t>
              </a:r>
              <a:endParaRPr lang="pl-PL" sz="1200" dirty="0"/>
            </a:p>
          </p:txBody>
        </p:sp>
      </p:grpSp>
      <p:grpSp>
        <p:nvGrpSpPr>
          <p:cNvPr id="189" name="Godz_10"/>
          <p:cNvGrpSpPr/>
          <p:nvPr/>
        </p:nvGrpSpPr>
        <p:grpSpPr>
          <a:xfrm>
            <a:off x="1402910" y="584684"/>
            <a:ext cx="4898282" cy="5511517"/>
            <a:chOff x="1403648" y="584684"/>
            <a:chExt cx="4898282" cy="5511517"/>
          </a:xfrm>
        </p:grpSpPr>
        <p:sp>
          <p:nvSpPr>
            <p:cNvPr id="190" name="Txt_Godz"/>
            <p:cNvSpPr txBox="1">
              <a:spLocks noChangeArrowheads="1"/>
            </p:cNvSpPr>
            <p:nvPr/>
          </p:nvSpPr>
          <p:spPr bwMode="auto">
            <a:xfrm>
              <a:off x="5610417" y="800708"/>
              <a:ext cx="691513" cy="26379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1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Godz. </a:t>
              </a:r>
              <a:r>
                <a:rPr kumimoji="0" lang="pl-PL" altLang="pl-PL" sz="11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en-US" altLang="pl-PL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91" name="Kołoząb"/>
            <p:cNvSpPr txBox="1"/>
            <p:nvPr/>
          </p:nvSpPr>
          <p:spPr>
            <a:xfrm>
              <a:off x="2170328" y="5265204"/>
              <a:ext cx="118699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15.192 kV</a:t>
              </a:r>
            </a:p>
            <a:p>
              <a:r>
                <a:rPr lang="pl-PL" sz="1200" dirty="0" smtClean="0"/>
                <a:t>P =-200 kW</a:t>
              </a:r>
            </a:p>
            <a:p>
              <a:r>
                <a:rPr lang="pl-PL" sz="1200" dirty="0" smtClean="0"/>
                <a:t>Q=-40 </a:t>
              </a:r>
              <a:r>
                <a:rPr lang="pl-PL" sz="1200" dirty="0" err="1" smtClean="0"/>
                <a:t>kvar</a:t>
              </a:r>
              <a:endParaRPr lang="pl-PL" sz="1200" dirty="0" smtClean="0"/>
            </a:p>
            <a:p>
              <a:r>
                <a:rPr lang="pl-PL" sz="1200" dirty="0" smtClean="0"/>
                <a:t>Ud = 376/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217</a:t>
              </a:r>
              <a:r>
                <a:rPr lang="pl-PL" sz="1200" dirty="0" smtClean="0"/>
                <a:t> V</a:t>
              </a:r>
              <a:endParaRPr lang="pl-PL" sz="1200" dirty="0"/>
            </a:p>
          </p:txBody>
        </p:sp>
        <p:sp>
          <p:nvSpPr>
            <p:cNvPr id="192" name="Latonice"/>
            <p:cNvSpPr txBox="1"/>
            <p:nvPr/>
          </p:nvSpPr>
          <p:spPr>
            <a:xfrm>
              <a:off x="1403648" y="1880828"/>
              <a:ext cx="118699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15.685 kV</a:t>
              </a:r>
            </a:p>
            <a:p>
              <a:r>
                <a:rPr lang="pl-PL" sz="1200" dirty="0" smtClean="0"/>
                <a:t>P =-126 kW</a:t>
              </a:r>
            </a:p>
            <a:p>
              <a:r>
                <a:rPr lang="pl-PL" sz="1200" dirty="0" smtClean="0"/>
                <a:t>Q=-25kvar</a:t>
              </a:r>
            </a:p>
            <a:p>
              <a:r>
                <a:rPr lang="pl-PL" sz="1200" dirty="0" smtClean="0"/>
                <a:t>Ud = 388/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224</a:t>
              </a:r>
              <a:r>
                <a:rPr lang="pl-PL" sz="1200" dirty="0" smtClean="0"/>
                <a:t> V</a:t>
              </a:r>
              <a:endParaRPr lang="pl-PL" sz="1200" dirty="0"/>
            </a:p>
          </p:txBody>
        </p:sp>
        <p:sp>
          <p:nvSpPr>
            <p:cNvPr id="193" name="Nasielsk"/>
            <p:cNvSpPr txBox="1"/>
            <p:nvPr/>
          </p:nvSpPr>
          <p:spPr>
            <a:xfrm>
              <a:off x="3815916" y="584684"/>
              <a:ext cx="1184940" cy="10156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111 kV</a:t>
              </a:r>
            </a:p>
            <a:p>
              <a:r>
                <a:rPr lang="pl-PL" sz="1200" dirty="0" smtClean="0"/>
                <a:t>P =18764kW</a:t>
              </a:r>
            </a:p>
            <a:p>
              <a:r>
                <a:rPr lang="pl-PL" sz="1200" dirty="0" smtClean="0"/>
                <a:t>Q=5811kvar</a:t>
              </a:r>
            </a:p>
            <a:p>
              <a:r>
                <a:rPr lang="pl-PL" sz="1200" dirty="0" err="1" smtClean="0"/>
                <a:t>Z.akt</a:t>
              </a:r>
              <a:r>
                <a:rPr lang="pl-PL" sz="1200" dirty="0" smtClean="0"/>
                <a:t>:  </a:t>
              </a:r>
              <a:r>
                <a:rPr lang="pl-PL" sz="1200" b="1" dirty="0">
                  <a:solidFill>
                    <a:srgbClr val="FF0000"/>
                  </a:solidFill>
                </a:rPr>
                <a:t>3</a:t>
              </a:r>
              <a:r>
                <a:rPr lang="pl-PL" sz="1200" dirty="0" smtClean="0"/>
                <a:t>: -6%</a:t>
              </a:r>
            </a:p>
            <a:p>
              <a:r>
                <a:rPr lang="pl-PL" sz="1200" dirty="0" smtClean="0"/>
                <a:t>Ud = 16.385 kV</a:t>
              </a:r>
              <a:endParaRPr lang="pl-PL" sz="1200" dirty="0"/>
            </a:p>
          </p:txBody>
        </p:sp>
      </p:grpSp>
      <p:grpSp>
        <p:nvGrpSpPr>
          <p:cNvPr id="194" name="Godz_12"/>
          <p:cNvGrpSpPr/>
          <p:nvPr/>
        </p:nvGrpSpPr>
        <p:grpSpPr>
          <a:xfrm>
            <a:off x="1403648" y="581779"/>
            <a:ext cx="4898282" cy="5511517"/>
            <a:chOff x="1403648" y="584684"/>
            <a:chExt cx="4898282" cy="5511517"/>
          </a:xfrm>
        </p:grpSpPr>
        <p:sp>
          <p:nvSpPr>
            <p:cNvPr id="195" name="Txt_Godz"/>
            <p:cNvSpPr txBox="1">
              <a:spLocks noChangeArrowheads="1"/>
            </p:cNvSpPr>
            <p:nvPr/>
          </p:nvSpPr>
          <p:spPr bwMode="auto">
            <a:xfrm>
              <a:off x="5610417" y="803613"/>
              <a:ext cx="691513" cy="26379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1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Godz. </a:t>
              </a:r>
              <a:r>
                <a:rPr kumimoji="0" lang="pl-PL" altLang="pl-PL" sz="11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altLang="pl-PL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96" name="Kołoząb"/>
            <p:cNvSpPr txBox="1"/>
            <p:nvPr/>
          </p:nvSpPr>
          <p:spPr>
            <a:xfrm>
              <a:off x="2170328" y="5265204"/>
              <a:ext cx="118699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15.287 kV</a:t>
              </a:r>
            </a:p>
            <a:p>
              <a:r>
                <a:rPr lang="pl-PL" sz="1200" dirty="0" smtClean="0"/>
                <a:t>P =-210 kW</a:t>
              </a:r>
            </a:p>
            <a:p>
              <a:r>
                <a:rPr lang="pl-PL" sz="1200" dirty="0" smtClean="0"/>
                <a:t>Q=-42 </a:t>
              </a:r>
              <a:r>
                <a:rPr lang="pl-PL" sz="1200" dirty="0" err="1" smtClean="0"/>
                <a:t>kvar</a:t>
              </a:r>
              <a:endParaRPr lang="pl-PL" sz="1200" dirty="0" smtClean="0"/>
            </a:p>
            <a:p>
              <a:r>
                <a:rPr lang="pl-PL" sz="1200" dirty="0" smtClean="0"/>
                <a:t>Ud = 378/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218</a:t>
              </a:r>
              <a:r>
                <a:rPr lang="pl-PL" sz="1200" dirty="0" smtClean="0"/>
                <a:t> V</a:t>
              </a:r>
              <a:endParaRPr lang="pl-PL" sz="1200" dirty="0"/>
            </a:p>
          </p:txBody>
        </p:sp>
        <p:sp>
          <p:nvSpPr>
            <p:cNvPr id="197" name="Latonice"/>
            <p:cNvSpPr txBox="1"/>
            <p:nvPr/>
          </p:nvSpPr>
          <p:spPr>
            <a:xfrm>
              <a:off x="1403648" y="1880828"/>
              <a:ext cx="118699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15.804 kV</a:t>
              </a:r>
            </a:p>
            <a:p>
              <a:r>
                <a:rPr lang="pl-PL" sz="1200" dirty="0" smtClean="0"/>
                <a:t>P =-132 kW</a:t>
              </a:r>
            </a:p>
            <a:p>
              <a:r>
                <a:rPr lang="pl-PL" sz="1200" dirty="0" smtClean="0"/>
                <a:t>Q=-26kvar</a:t>
              </a:r>
            </a:p>
            <a:p>
              <a:r>
                <a:rPr lang="pl-PL" sz="1200" dirty="0" smtClean="0"/>
                <a:t>Ud = 391/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225</a:t>
              </a:r>
              <a:r>
                <a:rPr lang="pl-PL" sz="1200" dirty="0" smtClean="0"/>
                <a:t> V</a:t>
              </a:r>
              <a:endParaRPr lang="pl-PL" sz="1200" dirty="0"/>
            </a:p>
          </p:txBody>
        </p:sp>
        <p:sp>
          <p:nvSpPr>
            <p:cNvPr id="198" name="Nasielsk"/>
            <p:cNvSpPr txBox="1"/>
            <p:nvPr/>
          </p:nvSpPr>
          <p:spPr>
            <a:xfrm>
              <a:off x="3815916" y="584684"/>
              <a:ext cx="1184940" cy="10156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110 kV</a:t>
              </a:r>
            </a:p>
            <a:p>
              <a:r>
                <a:rPr lang="pl-PL" sz="1200" dirty="0" smtClean="0"/>
                <a:t>P =19728kW</a:t>
              </a:r>
            </a:p>
            <a:p>
              <a:r>
                <a:rPr lang="pl-PL" sz="1200" dirty="0" smtClean="0"/>
                <a:t>Q=6306kvar</a:t>
              </a:r>
            </a:p>
            <a:p>
              <a:r>
                <a:rPr lang="pl-PL" sz="1200" dirty="0" err="1" smtClean="0"/>
                <a:t>Z.akt</a:t>
              </a:r>
              <a:r>
                <a:rPr lang="pl-PL" sz="1200" dirty="0" smtClean="0"/>
                <a:t>:  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2</a:t>
              </a:r>
              <a:r>
                <a:rPr lang="pl-PL" sz="1200" dirty="0" smtClean="0"/>
                <a:t>: -8%</a:t>
              </a:r>
            </a:p>
            <a:p>
              <a:r>
                <a:rPr lang="pl-PL" sz="1200" dirty="0" smtClean="0"/>
                <a:t>Ud = 16.539 kV</a:t>
              </a:r>
              <a:endParaRPr lang="pl-PL" sz="1200" dirty="0"/>
            </a:p>
          </p:txBody>
        </p:sp>
      </p:grpSp>
      <p:grpSp>
        <p:nvGrpSpPr>
          <p:cNvPr id="199" name="Godz_14"/>
          <p:cNvGrpSpPr/>
          <p:nvPr/>
        </p:nvGrpSpPr>
        <p:grpSpPr>
          <a:xfrm>
            <a:off x="1403648" y="584684"/>
            <a:ext cx="4898282" cy="5511517"/>
            <a:chOff x="1403648" y="584684"/>
            <a:chExt cx="4898282" cy="5511517"/>
          </a:xfrm>
        </p:grpSpPr>
        <p:sp>
          <p:nvSpPr>
            <p:cNvPr id="200" name="Txt_Godz"/>
            <p:cNvSpPr txBox="1">
              <a:spLocks noChangeArrowheads="1"/>
            </p:cNvSpPr>
            <p:nvPr/>
          </p:nvSpPr>
          <p:spPr bwMode="auto">
            <a:xfrm>
              <a:off x="5610417" y="800708"/>
              <a:ext cx="691513" cy="26379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1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Godz. </a:t>
              </a:r>
              <a:r>
                <a:rPr kumimoji="0" lang="pl-PL" altLang="pl-PL" sz="11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14</a:t>
              </a:r>
              <a:endParaRPr kumimoji="0" lang="en-US" altLang="pl-PL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01" name="Kołoząb"/>
            <p:cNvSpPr txBox="1"/>
            <p:nvPr/>
          </p:nvSpPr>
          <p:spPr>
            <a:xfrm>
              <a:off x="2170328" y="5265204"/>
              <a:ext cx="118699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15.403 kV</a:t>
              </a:r>
            </a:p>
            <a:p>
              <a:r>
                <a:rPr lang="pl-PL" sz="1200" dirty="0" smtClean="0"/>
                <a:t>P =-200 kW</a:t>
              </a:r>
            </a:p>
            <a:p>
              <a:r>
                <a:rPr lang="pl-PL" sz="1200" dirty="0" smtClean="0"/>
                <a:t>Q=-40 </a:t>
              </a:r>
              <a:r>
                <a:rPr lang="pl-PL" sz="1200" dirty="0" err="1" smtClean="0"/>
                <a:t>kvar</a:t>
              </a:r>
              <a:endParaRPr lang="pl-PL" sz="1200" dirty="0" smtClean="0"/>
            </a:p>
            <a:p>
              <a:r>
                <a:rPr lang="pl-PL" sz="1200" dirty="0" smtClean="0"/>
                <a:t>Ud = 381/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220</a:t>
              </a:r>
              <a:r>
                <a:rPr lang="pl-PL" sz="1200" dirty="0" smtClean="0"/>
                <a:t> V</a:t>
              </a:r>
              <a:endParaRPr lang="pl-PL" sz="1200" dirty="0"/>
            </a:p>
          </p:txBody>
        </p:sp>
        <p:sp>
          <p:nvSpPr>
            <p:cNvPr id="202" name="Latonice"/>
            <p:cNvSpPr txBox="1"/>
            <p:nvPr/>
          </p:nvSpPr>
          <p:spPr>
            <a:xfrm>
              <a:off x="1403648" y="1880828"/>
              <a:ext cx="118699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15.889 kV</a:t>
              </a:r>
            </a:p>
            <a:p>
              <a:r>
                <a:rPr lang="pl-PL" sz="1200" dirty="0" smtClean="0"/>
                <a:t>P =-126 kW</a:t>
              </a:r>
            </a:p>
            <a:p>
              <a:r>
                <a:rPr lang="pl-PL" sz="1200" dirty="0" smtClean="0"/>
                <a:t>Q=-25kvar</a:t>
              </a:r>
            </a:p>
            <a:p>
              <a:r>
                <a:rPr lang="pl-PL" sz="1200" dirty="0" smtClean="0"/>
                <a:t>Ud = 393/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227</a:t>
              </a:r>
              <a:r>
                <a:rPr lang="pl-PL" sz="1200" dirty="0" smtClean="0"/>
                <a:t> V</a:t>
              </a:r>
              <a:endParaRPr lang="pl-PL" sz="1200" dirty="0"/>
            </a:p>
          </p:txBody>
        </p:sp>
        <p:sp>
          <p:nvSpPr>
            <p:cNvPr id="203" name="Nasielsk"/>
            <p:cNvSpPr txBox="1"/>
            <p:nvPr/>
          </p:nvSpPr>
          <p:spPr>
            <a:xfrm>
              <a:off x="3815916" y="584684"/>
              <a:ext cx="1184940" cy="10156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110 kV</a:t>
              </a:r>
            </a:p>
            <a:p>
              <a:r>
                <a:rPr lang="pl-PL" sz="1200" dirty="0" smtClean="0"/>
                <a:t>P =18761kW</a:t>
              </a:r>
            </a:p>
            <a:p>
              <a:r>
                <a:rPr lang="pl-PL" sz="1200" dirty="0" smtClean="0"/>
                <a:t>Q=5843kvar</a:t>
              </a:r>
            </a:p>
            <a:p>
              <a:r>
                <a:rPr lang="pl-PL" sz="1200" dirty="0" err="1" smtClean="0"/>
                <a:t>Z.akt</a:t>
              </a:r>
              <a:r>
                <a:rPr lang="pl-PL" sz="1200" dirty="0" smtClean="0"/>
                <a:t>:  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2</a:t>
              </a:r>
              <a:r>
                <a:rPr lang="pl-PL" sz="1200" dirty="0" smtClean="0"/>
                <a:t>: -8%</a:t>
              </a:r>
            </a:p>
            <a:p>
              <a:r>
                <a:rPr lang="pl-PL" sz="1200" dirty="0" smtClean="0"/>
                <a:t>Ud = 16.579 kV</a:t>
              </a:r>
              <a:endParaRPr lang="pl-PL" sz="1200" dirty="0"/>
            </a:p>
          </p:txBody>
        </p:sp>
      </p:grpSp>
      <p:grpSp>
        <p:nvGrpSpPr>
          <p:cNvPr id="204" name="Godz_16+"/>
          <p:cNvGrpSpPr/>
          <p:nvPr/>
        </p:nvGrpSpPr>
        <p:grpSpPr>
          <a:xfrm>
            <a:off x="1403648" y="584684"/>
            <a:ext cx="4898282" cy="5511517"/>
            <a:chOff x="1403648" y="584684"/>
            <a:chExt cx="4898282" cy="5511517"/>
          </a:xfrm>
        </p:grpSpPr>
        <p:sp>
          <p:nvSpPr>
            <p:cNvPr id="205" name="Txt_Godz"/>
            <p:cNvSpPr txBox="1">
              <a:spLocks noChangeArrowheads="1"/>
            </p:cNvSpPr>
            <p:nvPr/>
          </p:nvSpPr>
          <p:spPr bwMode="auto">
            <a:xfrm>
              <a:off x="5610417" y="800708"/>
              <a:ext cx="691513" cy="26379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1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Godz. </a:t>
              </a:r>
              <a:r>
                <a:rPr kumimoji="0" lang="pl-PL" altLang="pl-PL" sz="11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endParaRPr kumimoji="0" lang="en-US" altLang="pl-PL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06" name="Kołoząb"/>
            <p:cNvSpPr txBox="1"/>
            <p:nvPr/>
          </p:nvSpPr>
          <p:spPr>
            <a:xfrm>
              <a:off x="2170328" y="5265204"/>
              <a:ext cx="118699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15.487 kV</a:t>
              </a:r>
            </a:p>
            <a:p>
              <a:r>
                <a:rPr lang="pl-PL" sz="1200" dirty="0" smtClean="0"/>
                <a:t>P =-150 kW</a:t>
              </a:r>
            </a:p>
            <a:p>
              <a:r>
                <a:rPr lang="pl-PL" sz="1200" dirty="0" smtClean="0"/>
                <a:t>Q=-30 </a:t>
              </a:r>
              <a:r>
                <a:rPr lang="pl-PL" sz="1200" dirty="0" err="1" smtClean="0"/>
                <a:t>kvar</a:t>
              </a:r>
              <a:endParaRPr lang="pl-PL" sz="1200" dirty="0" smtClean="0"/>
            </a:p>
            <a:p>
              <a:r>
                <a:rPr lang="pl-PL" sz="1200" dirty="0" smtClean="0"/>
                <a:t>Ud = 383/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221</a:t>
              </a:r>
              <a:r>
                <a:rPr lang="pl-PL" sz="1200" dirty="0" smtClean="0"/>
                <a:t> V</a:t>
              </a:r>
              <a:endParaRPr lang="pl-PL" sz="1200" dirty="0"/>
            </a:p>
          </p:txBody>
        </p:sp>
        <p:sp>
          <p:nvSpPr>
            <p:cNvPr id="207" name="Latonice"/>
            <p:cNvSpPr txBox="1"/>
            <p:nvPr/>
          </p:nvSpPr>
          <p:spPr>
            <a:xfrm>
              <a:off x="1403648" y="1880828"/>
              <a:ext cx="118699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15.837 kV</a:t>
              </a:r>
            </a:p>
            <a:p>
              <a:r>
                <a:rPr lang="pl-PL" sz="1200" dirty="0" smtClean="0"/>
                <a:t>P =-945 kW</a:t>
              </a:r>
            </a:p>
            <a:p>
              <a:r>
                <a:rPr lang="pl-PL" sz="1200" dirty="0" smtClean="0"/>
                <a:t>Q=-19kvar</a:t>
              </a:r>
            </a:p>
            <a:p>
              <a:r>
                <a:rPr lang="pl-PL" sz="1200" dirty="0" smtClean="0"/>
                <a:t>Ud = 392/</a:t>
              </a:r>
              <a:r>
                <a:rPr lang="pl-PL" sz="1200" b="1" dirty="0" smtClean="0">
                  <a:solidFill>
                    <a:srgbClr val="FF0000"/>
                  </a:solidFill>
                </a:rPr>
                <a:t>226</a:t>
              </a:r>
              <a:r>
                <a:rPr lang="pl-PL" sz="1200" dirty="0" smtClean="0"/>
                <a:t> V</a:t>
              </a:r>
              <a:endParaRPr lang="pl-PL" sz="1200" dirty="0"/>
            </a:p>
          </p:txBody>
        </p:sp>
        <p:sp>
          <p:nvSpPr>
            <p:cNvPr id="208" name="Nasielsk"/>
            <p:cNvSpPr txBox="1"/>
            <p:nvPr/>
          </p:nvSpPr>
          <p:spPr>
            <a:xfrm>
              <a:off x="3815916" y="584684"/>
              <a:ext cx="1184940" cy="10156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Ug</a:t>
              </a:r>
              <a:r>
                <a:rPr lang="pl-PL" sz="1200" dirty="0" smtClean="0"/>
                <a:t>= 114 kV</a:t>
              </a:r>
            </a:p>
            <a:p>
              <a:r>
                <a:rPr lang="pl-PL" sz="1200" dirty="0" smtClean="0"/>
                <a:t>P =13978kW</a:t>
              </a:r>
            </a:p>
            <a:p>
              <a:r>
                <a:rPr lang="pl-PL" sz="1200" dirty="0" smtClean="0"/>
                <a:t>Q=3738kvar</a:t>
              </a:r>
            </a:p>
            <a:p>
              <a:r>
                <a:rPr lang="pl-PL" sz="1200" dirty="0" err="1" smtClean="0"/>
                <a:t>Z.akt</a:t>
              </a:r>
              <a:r>
                <a:rPr lang="pl-PL" sz="1200" dirty="0" smtClean="0"/>
                <a:t>:  </a:t>
              </a:r>
              <a:r>
                <a:rPr lang="pl-PL" sz="1200" b="1" dirty="0">
                  <a:solidFill>
                    <a:srgbClr val="FF0000"/>
                  </a:solidFill>
                </a:rPr>
                <a:t>5</a:t>
              </a:r>
              <a:r>
                <a:rPr lang="pl-PL" sz="1200" dirty="0" smtClean="0"/>
                <a:t>: -2%</a:t>
              </a:r>
            </a:p>
            <a:p>
              <a:r>
                <a:rPr lang="pl-PL" sz="1200" dirty="0" smtClean="0"/>
                <a:t>Ud = 16.337 kV</a:t>
              </a:r>
              <a:endParaRPr lang="pl-PL" sz="1200" dirty="0"/>
            </a:p>
          </p:txBody>
        </p:sp>
      </p:grpSp>
      <p:pic>
        <p:nvPicPr>
          <p:cNvPr id="87" name="Trans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987" y="446263"/>
            <a:ext cx="2556605" cy="279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" name="Tytuł"/>
          <p:cNvSpPr txBox="1">
            <a:spLocks noChangeArrowheads="1"/>
          </p:cNvSpPr>
          <p:nvPr/>
        </p:nvSpPr>
        <p:spPr bwMode="auto">
          <a:xfrm>
            <a:off x="3014683" y="198712"/>
            <a:ext cx="311463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Praca regulatora napięcia w sieci SN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35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ARST" descr="Rys_1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733" y="602962"/>
            <a:ext cx="4280535" cy="546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2906480" y="198298"/>
            <a:ext cx="338073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Układ regulacji napięcia w stacji </a:t>
            </a: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ARST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35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SORE" descr="Rys_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582464"/>
            <a:ext cx="4543425" cy="556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2702097" y="238509"/>
            <a:ext cx="37398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Układ obszarowej regulacji napięcia (SORE)</a:t>
            </a:r>
          </a:p>
        </p:txBody>
      </p:sp>
    </p:spTree>
    <p:extLst>
      <p:ext uri="{BB962C8B-B14F-4D97-AF65-F5344CB8AC3E}">
        <p14:creationId xmlns:p14="http://schemas.microsoft.com/office/powerpoint/2010/main" val="200553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07" name="RegNap"/>
          <p:cNvGrpSpPr/>
          <p:nvPr/>
        </p:nvGrpSpPr>
        <p:grpSpPr>
          <a:xfrm>
            <a:off x="6510152" y="1052736"/>
            <a:ext cx="2127185" cy="1692260"/>
            <a:chOff x="5940152" y="1052736"/>
            <a:chExt cx="2127185" cy="1692260"/>
          </a:xfrm>
        </p:grpSpPr>
        <p:grpSp>
          <p:nvGrpSpPr>
            <p:cNvPr id="91" name="Pom_Ug"/>
            <p:cNvGrpSpPr/>
            <p:nvPr/>
          </p:nvGrpSpPr>
          <p:grpSpPr>
            <a:xfrm>
              <a:off x="7344308" y="1495889"/>
              <a:ext cx="644826" cy="1249107"/>
              <a:chOff x="4740442" y="1518173"/>
              <a:chExt cx="644826" cy="1249107"/>
            </a:xfrm>
          </p:grpSpPr>
          <p:sp>
            <p:nvSpPr>
              <p:cNvPr id="92" name="Elipsa 91"/>
              <p:cNvSpPr>
                <a:spLocks noChangeAspect="1"/>
              </p:cNvSpPr>
              <p:nvPr/>
            </p:nvSpPr>
            <p:spPr bwMode="auto">
              <a:xfrm>
                <a:off x="5202388" y="2584400"/>
                <a:ext cx="182880" cy="18288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93" name="Łącznik prostoliniowy 92"/>
              <p:cNvCxnSpPr/>
              <p:nvPr/>
            </p:nvCxnSpPr>
            <p:spPr bwMode="auto">
              <a:xfrm flipH="1">
                <a:off x="4740442" y="1903112"/>
                <a:ext cx="540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94" name="Łącznik prostoliniowy 93"/>
              <p:cNvCxnSpPr/>
              <p:nvPr/>
            </p:nvCxnSpPr>
            <p:spPr bwMode="auto">
              <a:xfrm>
                <a:off x="5292114" y="1903188"/>
                <a:ext cx="0" cy="684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5" name="Txt_Ug"/>
              <p:cNvSpPr>
                <a:spLocks noChangeArrowheads="1"/>
              </p:cNvSpPr>
              <p:nvPr/>
            </p:nvSpPr>
            <p:spPr bwMode="auto">
              <a:xfrm>
                <a:off x="4884458" y="1518173"/>
                <a:ext cx="47929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09638" eaLnBrk="0" hangingPunct="0">
                  <a:spcBef>
                    <a:spcPct val="20000"/>
                  </a:spcBef>
                  <a:buClr>
                    <a:schemeClr val="tx2"/>
                  </a:buClr>
                  <a:buSzPct val="100000"/>
                  <a:defRPr/>
                </a:pPr>
                <a:r>
                  <a:rPr lang="pl-PL" sz="1400" b="1" i="1" smtClean="0">
                    <a:solidFill>
                      <a:srgbClr val="00B05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pl-PL" sz="1800" b="1" i="1" baseline="-25000" smtClean="0">
                    <a:solidFill>
                      <a:srgbClr val="00B05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pl-PL" sz="1800" b="1" i="1" smtClean="0">
                    <a:solidFill>
                      <a:srgbClr val="00B05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1400" b="1" i="1" smtClean="0">
                    <a:solidFill>
                      <a:srgbClr val="00B05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l-PL" sz="1800" b="1" i="1" baseline="-25000" smtClean="0">
                    <a:solidFill>
                      <a:srgbClr val="00B05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endParaRPr lang="pl-PL" sz="1400" b="1" i="1" dirty="0">
                  <a:solidFill>
                    <a:srgbClr val="00B05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6" name="Reg_U"/>
            <p:cNvGrpSpPr/>
            <p:nvPr/>
          </p:nvGrpSpPr>
          <p:grpSpPr>
            <a:xfrm>
              <a:off x="6732240" y="1664876"/>
              <a:ext cx="633339" cy="423188"/>
              <a:chOff x="3239852" y="3617880"/>
              <a:chExt cx="633339" cy="423188"/>
            </a:xfrm>
          </p:grpSpPr>
          <p:sp>
            <p:nvSpPr>
              <p:cNvPr id="97" name="Prostokąt 96"/>
              <p:cNvSpPr/>
              <p:nvPr/>
            </p:nvSpPr>
            <p:spPr bwMode="auto">
              <a:xfrm>
                <a:off x="3239852" y="3617880"/>
                <a:ext cx="633339" cy="423188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98" name="Txt_RN"/>
              <p:cNvSpPr>
                <a:spLocks noChangeArrowheads="1"/>
              </p:cNvSpPr>
              <p:nvPr/>
            </p:nvSpPr>
            <p:spPr bwMode="auto">
              <a:xfrm>
                <a:off x="3448218" y="3717612"/>
                <a:ext cx="25968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09638" eaLnBrk="0" hangingPunct="0">
                  <a:spcBef>
                    <a:spcPct val="20000"/>
                  </a:spcBef>
                  <a:buClr>
                    <a:schemeClr val="tx2"/>
                  </a:buClr>
                  <a:buSzPct val="100000"/>
                  <a:defRPr/>
                </a:pPr>
                <a:r>
                  <a:rPr lang="pl-PL" sz="1400" b="1" i="1" dirty="0" smtClean="0">
                    <a:solidFill>
                      <a:srgbClr val="0070C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RN</a:t>
                </a:r>
                <a:endParaRPr lang="pl-PL" sz="1400" b="1" i="1" dirty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08" name="Strz_If"/>
            <p:cNvCxnSpPr/>
            <p:nvPr/>
          </p:nvCxnSpPr>
          <p:spPr bwMode="auto">
            <a:xfrm flipV="1">
              <a:off x="7056276" y="2096924"/>
              <a:ext cx="0" cy="32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109" name="Txt_If"/>
            <p:cNvSpPr>
              <a:spLocks noChangeArrowheads="1"/>
            </p:cNvSpPr>
            <p:nvPr/>
          </p:nvSpPr>
          <p:spPr bwMode="auto">
            <a:xfrm>
              <a:off x="7092280" y="2069304"/>
              <a:ext cx="1218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smtClean="0">
                  <a:solidFill>
                    <a:srgbClr val="00B05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pl-PL" sz="1800" b="1" i="1" baseline="-25000" smtClean="0">
                  <a:solidFill>
                    <a:srgbClr val="00B05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pl-PL" sz="1400" b="1" i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Txt_Reg_Wzbudz"/>
            <p:cNvSpPr>
              <a:spLocks noChangeArrowheads="1"/>
            </p:cNvSpPr>
            <p:nvPr/>
          </p:nvSpPr>
          <p:spPr bwMode="auto">
            <a:xfrm>
              <a:off x="5940152" y="1052736"/>
              <a:ext cx="212718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09638" eaLnBrk="0" hangingPunct="0">
                <a:spcBef>
                  <a:spcPts val="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Regulator prądu wzbudzenia</a:t>
              </a:r>
            </a:p>
            <a:p>
              <a:pPr algn="ctr" defTabSz="909638" eaLnBrk="0" hangingPunct="0">
                <a:spcBef>
                  <a:spcPts val="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(napięcia)</a:t>
              </a:r>
              <a:endPara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400" name="Gen"/>
          <p:cNvGrpSpPr/>
          <p:nvPr/>
        </p:nvGrpSpPr>
        <p:grpSpPr>
          <a:xfrm>
            <a:off x="6906196" y="2406660"/>
            <a:ext cx="2086756" cy="1221834"/>
            <a:chOff x="6336196" y="2406660"/>
            <a:chExt cx="2086756" cy="1221834"/>
          </a:xfrm>
        </p:grpSpPr>
        <p:grpSp>
          <p:nvGrpSpPr>
            <p:cNvPr id="16399" name="Przew_Gen"/>
            <p:cNvGrpSpPr/>
            <p:nvPr/>
          </p:nvGrpSpPr>
          <p:grpSpPr>
            <a:xfrm>
              <a:off x="7452320" y="2672988"/>
              <a:ext cx="612004" cy="324036"/>
              <a:chOff x="7452320" y="2672988"/>
              <a:chExt cx="612004" cy="324036"/>
            </a:xfrm>
          </p:grpSpPr>
          <p:cxnSp>
            <p:nvCxnSpPr>
              <p:cNvPr id="102" name="Łącznik prostoliniowy 101"/>
              <p:cNvCxnSpPr/>
              <p:nvPr/>
            </p:nvCxnSpPr>
            <p:spPr bwMode="auto">
              <a:xfrm>
                <a:off x="7505984" y="2830340"/>
                <a:ext cx="558000" cy="0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349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6" name="Łącznik prostoliniowy 105"/>
              <p:cNvCxnSpPr/>
              <p:nvPr/>
            </p:nvCxnSpPr>
            <p:spPr bwMode="auto">
              <a:xfrm>
                <a:off x="7452320" y="2672988"/>
                <a:ext cx="612000" cy="0"/>
              </a:xfrm>
              <a:prstGeom prst="line">
                <a:avLst/>
              </a:prstGeom>
              <a:solidFill>
                <a:schemeClr val="accent1"/>
              </a:solidFill>
              <a:ln w="349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Łącznik prostoliniowy 106"/>
              <p:cNvCxnSpPr/>
              <p:nvPr/>
            </p:nvCxnSpPr>
            <p:spPr bwMode="auto">
              <a:xfrm>
                <a:off x="7488324" y="2997024"/>
                <a:ext cx="576000" cy="0"/>
              </a:xfrm>
              <a:prstGeom prst="line">
                <a:avLst/>
              </a:prstGeom>
              <a:solidFill>
                <a:schemeClr val="accent1"/>
              </a:solidFill>
              <a:ln w="349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0" name="Txt_Pe"/>
            <p:cNvSpPr>
              <a:spLocks noChangeArrowheads="1"/>
            </p:cNvSpPr>
            <p:nvPr/>
          </p:nvSpPr>
          <p:spPr bwMode="auto">
            <a:xfrm>
              <a:off x="8222576" y="2781000"/>
              <a:ext cx="20037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600" b="1" i="1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pl-PL" sz="2000" b="1" i="1" baseline="-25000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pl-PL" sz="16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Txt_Pm"/>
            <p:cNvSpPr>
              <a:spLocks noChangeArrowheads="1"/>
            </p:cNvSpPr>
            <p:nvPr/>
          </p:nvSpPr>
          <p:spPr bwMode="auto">
            <a:xfrm>
              <a:off x="6336196" y="2833191"/>
              <a:ext cx="2580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600" b="1" i="1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pl-PL" sz="2000" b="1" i="1" baseline="-25000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pl-PL" sz="16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398" name="Generator"/>
            <p:cNvGrpSpPr/>
            <p:nvPr/>
          </p:nvGrpSpPr>
          <p:grpSpPr>
            <a:xfrm>
              <a:off x="6591584" y="2406660"/>
              <a:ext cx="1057383" cy="1221834"/>
              <a:chOff x="6591584" y="2406660"/>
              <a:chExt cx="1057383" cy="1221834"/>
            </a:xfrm>
          </p:grpSpPr>
          <p:sp>
            <p:nvSpPr>
              <p:cNvPr id="103" name="Txt_G"/>
              <p:cNvSpPr>
                <a:spLocks noChangeArrowheads="1"/>
              </p:cNvSpPr>
              <p:nvPr/>
            </p:nvSpPr>
            <p:spPr bwMode="auto">
              <a:xfrm>
                <a:off x="6764505" y="3413050"/>
                <a:ext cx="884462" cy="2154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909638" eaLnBrk="0" hangingPunct="0">
                  <a:spcBef>
                    <a:spcPct val="20000"/>
                  </a:spcBef>
                  <a:buClr>
                    <a:schemeClr val="tx2"/>
                  </a:buClr>
                  <a:buSzPct val="100000"/>
                  <a:defRPr/>
                </a:pPr>
                <a:r>
                  <a:rPr lang="pl-PL" sz="1400" b="1" i="1" smtClean="0">
                    <a:solidFill>
                      <a:srgbClr val="0070C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Generator</a:t>
                </a:r>
                <a:endParaRPr lang="pl-PL" sz="1400" b="1" i="1" dirty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Elipsa 100"/>
              <p:cNvSpPr/>
              <p:nvPr/>
            </p:nvSpPr>
            <p:spPr bwMode="auto">
              <a:xfrm>
                <a:off x="6591584" y="2406660"/>
                <a:ext cx="914400" cy="914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grpSp>
            <p:nvGrpSpPr>
              <p:cNvPr id="100" name="Grupa 99"/>
              <p:cNvGrpSpPr>
                <a:grpSpLocks noChangeAspect="1"/>
              </p:cNvGrpSpPr>
              <p:nvPr/>
            </p:nvGrpSpPr>
            <p:grpSpPr>
              <a:xfrm>
                <a:off x="6873914" y="2758330"/>
                <a:ext cx="365760" cy="182880"/>
                <a:chOff x="6033930" y="1412720"/>
                <a:chExt cx="1828800" cy="91440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104" name="Łuk 103"/>
                <p:cNvSpPr/>
                <p:nvPr/>
              </p:nvSpPr>
              <p:spPr bwMode="auto">
                <a:xfrm rot="5400000">
                  <a:off x="6033930" y="1412720"/>
                  <a:ext cx="914400" cy="914400"/>
                </a:xfrm>
                <a:prstGeom prst="arc">
                  <a:avLst>
                    <a:gd name="adj1" fmla="val 16200000"/>
                    <a:gd name="adj2" fmla="val 5379828"/>
                  </a:avLst>
                </a:prstGeom>
                <a:grpFill/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-18"/>
                  </a:endParaRPr>
                </a:p>
              </p:txBody>
            </p:sp>
            <p:sp>
              <p:nvSpPr>
                <p:cNvPr id="105" name="Łuk 104"/>
                <p:cNvSpPr/>
                <p:nvPr/>
              </p:nvSpPr>
              <p:spPr bwMode="auto">
                <a:xfrm rot="16200000">
                  <a:off x="6948330" y="1412720"/>
                  <a:ext cx="914400" cy="914400"/>
                </a:xfrm>
                <a:prstGeom prst="arc">
                  <a:avLst>
                    <a:gd name="adj1" fmla="val 16200000"/>
                    <a:gd name="adj2" fmla="val 5379828"/>
                  </a:avLst>
                </a:prstGeom>
                <a:grpFill/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-18"/>
                  </a:endParaRPr>
                </a:p>
              </p:txBody>
            </p:sp>
          </p:grpSp>
        </p:grpSp>
      </p:grpSp>
      <p:sp>
        <p:nvSpPr>
          <p:cNvPr id="154" name="Obroty"/>
          <p:cNvSpPr>
            <a:spLocks/>
          </p:cNvSpPr>
          <p:nvPr/>
        </p:nvSpPr>
        <p:spPr bwMode="auto">
          <a:xfrm rot="5400000">
            <a:off x="6744184" y="2726920"/>
            <a:ext cx="252000" cy="216000"/>
          </a:xfrm>
          <a:prstGeom prst="arc">
            <a:avLst>
              <a:gd name="adj1" fmla="val 20223098"/>
              <a:gd name="adj2" fmla="val 12220486"/>
            </a:avLst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grpSp>
        <p:nvGrpSpPr>
          <p:cNvPr id="16396" name="RegObrot"/>
          <p:cNvGrpSpPr/>
          <p:nvPr/>
        </p:nvGrpSpPr>
        <p:grpSpPr>
          <a:xfrm>
            <a:off x="3269792" y="945304"/>
            <a:ext cx="1953096" cy="1943708"/>
            <a:chOff x="2699792" y="945304"/>
            <a:chExt cx="1953096" cy="1943708"/>
          </a:xfrm>
        </p:grpSpPr>
        <p:cxnSp>
          <p:nvCxnSpPr>
            <p:cNvPr id="16388" name="Łącznik prostoliniowy 16387"/>
            <p:cNvCxnSpPr/>
            <p:nvPr/>
          </p:nvCxnSpPr>
          <p:spPr bwMode="auto">
            <a:xfrm>
              <a:off x="2879812" y="2205012"/>
              <a:ext cx="0" cy="6840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390" name="Elipsa 16389"/>
            <p:cNvSpPr>
              <a:spLocks noChangeAspect="1"/>
            </p:cNvSpPr>
            <p:nvPr/>
          </p:nvSpPr>
          <p:spPr bwMode="auto">
            <a:xfrm>
              <a:off x="2699792" y="2277020"/>
              <a:ext cx="108000" cy="108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53" name="Elipsa 52"/>
            <p:cNvSpPr>
              <a:spLocks noChangeAspect="1"/>
            </p:cNvSpPr>
            <p:nvPr/>
          </p:nvSpPr>
          <p:spPr bwMode="auto">
            <a:xfrm>
              <a:off x="2951832" y="2277020"/>
              <a:ext cx="108000" cy="108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16392" name="Łącznik prostoliniowy 16391"/>
            <p:cNvCxnSpPr/>
            <p:nvPr/>
          </p:nvCxnSpPr>
          <p:spPr bwMode="auto">
            <a:xfrm rot="2700000">
              <a:off x="2858724" y="2255924"/>
              <a:ext cx="1440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Łącznik prostoliniowy 56"/>
            <p:cNvCxnSpPr/>
            <p:nvPr/>
          </p:nvCxnSpPr>
          <p:spPr bwMode="auto">
            <a:xfrm rot="18900000">
              <a:off x="2756900" y="2255924"/>
              <a:ext cx="1440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Łącznik prostoliniowy 58"/>
            <p:cNvCxnSpPr/>
            <p:nvPr/>
          </p:nvCxnSpPr>
          <p:spPr bwMode="auto">
            <a:xfrm flipV="1">
              <a:off x="3023852" y="2240940"/>
              <a:ext cx="216000" cy="0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4" name="pole tekstowe 73"/>
            <p:cNvSpPr txBox="1"/>
            <p:nvPr/>
          </p:nvSpPr>
          <p:spPr>
            <a:xfrm>
              <a:off x="2790654" y="1984266"/>
              <a:ext cx="19717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200" b="1" i="1" smtClean="0"/>
                <a:t>RP</a:t>
              </a:r>
              <a:endParaRPr lang="pl-PL" sz="1200" b="1" i="1"/>
            </a:p>
          </p:txBody>
        </p:sp>
        <p:cxnSp>
          <p:nvCxnSpPr>
            <p:cNvPr id="22" name="Strz_Regul_Obrot"/>
            <p:cNvCxnSpPr/>
            <p:nvPr/>
          </p:nvCxnSpPr>
          <p:spPr bwMode="auto">
            <a:xfrm flipH="1">
              <a:off x="2951822" y="1196752"/>
              <a:ext cx="792086" cy="7920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18" name="Txt_Regul_Obrot"/>
            <p:cNvSpPr>
              <a:spLocks noChangeArrowheads="1"/>
            </p:cNvSpPr>
            <p:nvPr/>
          </p:nvSpPr>
          <p:spPr bwMode="auto">
            <a:xfrm>
              <a:off x="3269496" y="945304"/>
              <a:ext cx="138339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Regulator obrotów</a:t>
              </a:r>
              <a:endPara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394" name="UpustRegen"/>
          <p:cNvGrpSpPr/>
          <p:nvPr/>
        </p:nvGrpSpPr>
        <p:grpSpPr>
          <a:xfrm>
            <a:off x="2729768" y="2312948"/>
            <a:ext cx="3492352" cy="2395937"/>
            <a:chOff x="2159768" y="2312948"/>
            <a:chExt cx="3492352" cy="2395937"/>
          </a:xfrm>
        </p:grpSpPr>
        <p:cxnSp>
          <p:nvCxnSpPr>
            <p:cNvPr id="63" name="Łącznik prostoliniowy 62"/>
            <p:cNvCxnSpPr/>
            <p:nvPr/>
          </p:nvCxnSpPr>
          <p:spPr bwMode="auto">
            <a:xfrm flipV="1">
              <a:off x="5652120" y="3465104"/>
              <a:ext cx="0" cy="252000"/>
            </a:xfrm>
            <a:prstGeom prst="line">
              <a:avLst/>
            </a:prstGeom>
            <a:solidFill>
              <a:schemeClr val="accent1"/>
            </a:solidFill>
            <a:ln w="44450" cap="rnd" cmpd="sng" algn="ctr">
              <a:solidFill>
                <a:schemeClr val="tx1"/>
              </a:solidFill>
              <a:prstDash val="solid"/>
              <a:round/>
              <a:headEnd type="triangle" w="sm" len="med"/>
              <a:tailEnd type="none" w="med" len="med"/>
            </a:ln>
            <a:effectLst/>
          </p:spPr>
        </p:cxnSp>
        <p:cxnSp>
          <p:nvCxnSpPr>
            <p:cNvPr id="15" name="Łącznik prostoliniowy 14"/>
            <p:cNvCxnSpPr/>
            <p:nvPr/>
          </p:nvCxnSpPr>
          <p:spPr bwMode="auto">
            <a:xfrm flipV="1">
              <a:off x="4716016" y="3429072"/>
              <a:ext cx="0" cy="18000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Łącznik prostoliniowy 18"/>
            <p:cNvCxnSpPr/>
            <p:nvPr/>
          </p:nvCxnSpPr>
          <p:spPr bwMode="auto">
            <a:xfrm flipV="1">
              <a:off x="4535996" y="3429072"/>
              <a:ext cx="0" cy="18000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Łącznik prostoliniowy 22"/>
            <p:cNvCxnSpPr/>
            <p:nvPr/>
          </p:nvCxnSpPr>
          <p:spPr bwMode="auto">
            <a:xfrm flipV="1">
              <a:off x="4644008" y="3609020"/>
              <a:ext cx="0" cy="93600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Łącznik prostoliniowy 29"/>
            <p:cNvCxnSpPr/>
            <p:nvPr/>
          </p:nvCxnSpPr>
          <p:spPr bwMode="auto">
            <a:xfrm flipV="1">
              <a:off x="2159768" y="2312948"/>
              <a:ext cx="288000" cy="0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med"/>
            </a:ln>
            <a:effectLst/>
          </p:spPr>
        </p:cxnSp>
        <p:cxnSp>
          <p:nvCxnSpPr>
            <p:cNvPr id="37" name="Łącznik prostoliniowy 36"/>
            <p:cNvCxnSpPr/>
            <p:nvPr/>
          </p:nvCxnSpPr>
          <p:spPr bwMode="auto">
            <a:xfrm flipV="1">
              <a:off x="3635896" y="3032956"/>
              <a:ext cx="0" cy="324000"/>
            </a:xfrm>
            <a:prstGeom prst="line">
              <a:avLst/>
            </a:prstGeom>
            <a:solidFill>
              <a:schemeClr val="accent1"/>
            </a:solidFill>
            <a:ln w="44450" cap="rnd" cmpd="sng" algn="ctr">
              <a:solidFill>
                <a:schemeClr val="tx1"/>
              </a:solidFill>
              <a:prstDash val="solid"/>
              <a:round/>
              <a:headEnd type="triangle" w="sm" len="med"/>
              <a:tailEnd type="none" w="med" len="med"/>
            </a:ln>
            <a:effectLst/>
          </p:spPr>
        </p:cxnSp>
        <p:cxnSp>
          <p:nvCxnSpPr>
            <p:cNvPr id="47" name="Łącznik prostoliniowy 46"/>
            <p:cNvCxnSpPr/>
            <p:nvPr/>
          </p:nvCxnSpPr>
          <p:spPr bwMode="auto">
            <a:xfrm flipV="1">
              <a:off x="4535996" y="3249052"/>
              <a:ext cx="0" cy="288000"/>
            </a:xfrm>
            <a:prstGeom prst="line">
              <a:avLst/>
            </a:prstGeom>
            <a:solidFill>
              <a:schemeClr val="accent1"/>
            </a:solidFill>
            <a:ln w="44450" cap="rnd" cmpd="sng" algn="ctr">
              <a:solidFill>
                <a:schemeClr val="tx1"/>
              </a:solidFill>
              <a:prstDash val="solid"/>
              <a:round/>
              <a:headEnd type="triangle" w="sm" len="med"/>
              <a:tailEnd type="none" w="med" len="med"/>
            </a:ln>
            <a:effectLst/>
          </p:spPr>
        </p:cxnSp>
        <p:cxnSp>
          <p:nvCxnSpPr>
            <p:cNvPr id="48" name="Łącznik prostoliniowy 47"/>
            <p:cNvCxnSpPr/>
            <p:nvPr/>
          </p:nvCxnSpPr>
          <p:spPr bwMode="auto">
            <a:xfrm flipV="1">
              <a:off x="4716016" y="3285056"/>
              <a:ext cx="0" cy="252000"/>
            </a:xfrm>
            <a:prstGeom prst="line">
              <a:avLst/>
            </a:prstGeom>
            <a:solidFill>
              <a:schemeClr val="accent1"/>
            </a:solidFill>
            <a:ln w="44450" cap="rnd" cmpd="sng" algn="ctr">
              <a:solidFill>
                <a:schemeClr val="tx1"/>
              </a:solidFill>
              <a:prstDash val="solid"/>
              <a:round/>
              <a:headEnd type="triangle" w="sm" len="med"/>
              <a:tailEnd type="none" w="med" len="med"/>
            </a:ln>
            <a:effectLst/>
          </p:spPr>
        </p:cxnSp>
        <p:cxnSp>
          <p:nvCxnSpPr>
            <p:cNvPr id="83" name="Łącznik prostoliniowy 82"/>
            <p:cNvCxnSpPr/>
            <p:nvPr/>
          </p:nvCxnSpPr>
          <p:spPr bwMode="auto">
            <a:xfrm flipH="1" flipV="1">
              <a:off x="2915816" y="4545196"/>
              <a:ext cx="172800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4" name="Łącznik prostoliniowy 83"/>
            <p:cNvCxnSpPr/>
            <p:nvPr/>
          </p:nvCxnSpPr>
          <p:spPr bwMode="auto">
            <a:xfrm flipH="1" flipV="1">
              <a:off x="4536028" y="3609092"/>
              <a:ext cx="18000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2" name="Txt_Up_Regen"/>
            <p:cNvSpPr>
              <a:spLocks noChangeArrowheads="1"/>
            </p:cNvSpPr>
            <p:nvPr/>
          </p:nvSpPr>
          <p:spPr bwMode="auto">
            <a:xfrm>
              <a:off x="3779912" y="4401108"/>
              <a:ext cx="104996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lnSpc>
                  <a:spcPts val="1200"/>
                </a:lnSpc>
                <a:spcBef>
                  <a:spcPts val="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Upusty</a:t>
              </a:r>
            </a:p>
            <a:p>
              <a:pPr defTabSz="909638" eaLnBrk="0" hangingPunct="0">
                <a:lnSpc>
                  <a:spcPts val="1200"/>
                </a:lnSpc>
                <a:spcBef>
                  <a:spcPts val="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regeneracyjne</a:t>
              </a:r>
              <a:endPara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393" name="WymRegen"/>
          <p:cNvGrpSpPr/>
          <p:nvPr/>
        </p:nvGrpSpPr>
        <p:grpSpPr>
          <a:xfrm>
            <a:off x="1721620" y="4257228"/>
            <a:ext cx="1764116" cy="934397"/>
            <a:chOff x="1151620" y="4257228"/>
            <a:chExt cx="1764116" cy="934397"/>
          </a:xfrm>
        </p:grpSpPr>
        <p:sp>
          <p:nvSpPr>
            <p:cNvPr id="4" name="WymRegen"/>
            <p:cNvSpPr/>
            <p:nvPr/>
          </p:nvSpPr>
          <p:spPr bwMode="auto">
            <a:xfrm>
              <a:off x="2195736" y="4257228"/>
              <a:ext cx="720000" cy="576000"/>
            </a:xfrm>
            <a:prstGeom prst="rect">
              <a:avLst/>
            </a:prstGeom>
            <a:solidFill>
              <a:srgbClr val="FFECD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141" name="Txt_Wym_Regen"/>
            <p:cNvSpPr>
              <a:spLocks noChangeArrowheads="1"/>
            </p:cNvSpPr>
            <p:nvPr/>
          </p:nvSpPr>
          <p:spPr bwMode="auto">
            <a:xfrm>
              <a:off x="1151620" y="4726305"/>
              <a:ext cx="1049967" cy="465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lnSpc>
                  <a:spcPts val="1200"/>
                </a:lnSpc>
                <a:spcBef>
                  <a:spcPts val="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Wymiennik</a:t>
              </a:r>
            </a:p>
            <a:p>
              <a:pPr defTabSz="909638" eaLnBrk="0" hangingPunct="0">
                <a:lnSpc>
                  <a:spcPts val="1200"/>
                </a:lnSpc>
                <a:spcBef>
                  <a:spcPts val="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regeneracyjny</a:t>
              </a:r>
            </a:p>
            <a:p>
              <a:pPr defTabSz="909638" eaLnBrk="0" hangingPunct="0">
                <a:lnSpc>
                  <a:spcPts val="1200"/>
                </a:lnSpc>
                <a:spcBef>
                  <a:spcPts val="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ciepła</a:t>
              </a:r>
              <a:endPara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8" name="WR_Koc_2"/>
          <p:cNvCxnSpPr/>
          <p:nvPr/>
        </p:nvCxnSpPr>
        <p:spPr bwMode="auto">
          <a:xfrm flipV="1">
            <a:off x="2729624" y="2888940"/>
            <a:ext cx="252136" cy="7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159B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WR_Koc_1"/>
          <p:cNvCxnSpPr/>
          <p:nvPr/>
        </p:nvCxnSpPr>
        <p:spPr bwMode="auto">
          <a:xfrm flipV="1">
            <a:off x="2981760" y="2889012"/>
            <a:ext cx="0" cy="1368000"/>
          </a:xfrm>
          <a:prstGeom prst="line">
            <a:avLst/>
          </a:prstGeom>
          <a:solidFill>
            <a:schemeClr val="accent1"/>
          </a:solidFill>
          <a:ln w="63500" cap="rnd" cmpd="sng" algn="ctr">
            <a:solidFill>
              <a:srgbClr val="159B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WężWR_3"/>
          <p:cNvCxnSpPr/>
          <p:nvPr/>
        </p:nvCxnSpPr>
        <p:spPr bwMode="auto">
          <a:xfrm flipV="1">
            <a:off x="2827111" y="4293096"/>
            <a:ext cx="144016" cy="216128"/>
          </a:xfrm>
          <a:prstGeom prst="line">
            <a:avLst/>
          </a:prstGeom>
          <a:solidFill>
            <a:schemeClr val="accent1"/>
          </a:solidFill>
          <a:ln w="63500" cap="rnd" cmpd="sng" algn="ctr">
            <a:solidFill>
              <a:srgbClr val="159B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WężWR_2"/>
          <p:cNvCxnSpPr/>
          <p:nvPr/>
        </p:nvCxnSpPr>
        <p:spPr bwMode="auto">
          <a:xfrm>
            <a:off x="2837744" y="4545124"/>
            <a:ext cx="504008" cy="72"/>
          </a:xfrm>
          <a:prstGeom prst="line">
            <a:avLst/>
          </a:prstGeom>
          <a:solidFill>
            <a:schemeClr val="accent1"/>
          </a:solidFill>
          <a:ln w="63500" cap="rnd" cmpd="sng" algn="ctr">
            <a:solidFill>
              <a:srgbClr val="159B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WężWR_1"/>
          <p:cNvCxnSpPr/>
          <p:nvPr/>
        </p:nvCxnSpPr>
        <p:spPr bwMode="auto">
          <a:xfrm flipV="1">
            <a:off x="3125716" y="4570591"/>
            <a:ext cx="216000" cy="252000"/>
          </a:xfrm>
          <a:prstGeom prst="line">
            <a:avLst/>
          </a:prstGeom>
          <a:solidFill>
            <a:schemeClr val="accent1"/>
          </a:solidFill>
          <a:ln w="6350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kropl_4"/>
          <p:cNvCxnSpPr/>
          <p:nvPr/>
        </p:nvCxnSpPr>
        <p:spPr bwMode="auto">
          <a:xfrm flipV="1">
            <a:off x="3125776" y="4869268"/>
            <a:ext cx="0" cy="324000"/>
          </a:xfrm>
          <a:prstGeom prst="line">
            <a:avLst/>
          </a:prstGeom>
          <a:solidFill>
            <a:schemeClr val="accent1"/>
          </a:solidFill>
          <a:ln w="63500" cap="sq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kropl_3"/>
          <p:cNvCxnSpPr/>
          <p:nvPr/>
        </p:nvCxnSpPr>
        <p:spPr bwMode="auto">
          <a:xfrm>
            <a:off x="3125776" y="5229272"/>
            <a:ext cx="1152000" cy="0"/>
          </a:xfrm>
          <a:prstGeom prst="line">
            <a:avLst/>
          </a:prstGeom>
          <a:solidFill>
            <a:schemeClr val="accent1"/>
          </a:solidFill>
          <a:ln w="6350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" name="PompaSkropl"/>
          <p:cNvGrpSpPr/>
          <p:nvPr/>
        </p:nvGrpSpPr>
        <p:grpSpPr>
          <a:xfrm>
            <a:off x="4078216" y="4905236"/>
            <a:ext cx="1171796" cy="864024"/>
            <a:chOff x="3508216" y="4905236"/>
            <a:chExt cx="1171796" cy="864024"/>
          </a:xfrm>
        </p:grpSpPr>
        <p:sp>
          <p:nvSpPr>
            <p:cNvPr id="73" name="Elipsa 72"/>
            <p:cNvSpPr>
              <a:spLocks noChangeAspect="1"/>
            </p:cNvSpPr>
            <p:nvPr/>
          </p:nvSpPr>
          <p:spPr bwMode="auto">
            <a:xfrm>
              <a:off x="3707896" y="4905236"/>
              <a:ext cx="648000" cy="648000"/>
            </a:xfrm>
            <a:prstGeom prst="ellipse">
              <a:avLst/>
            </a:prstGeom>
            <a:solidFill>
              <a:srgbClr val="FFD89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71" name="Łącznik prostoliniowy 70"/>
            <p:cNvCxnSpPr/>
            <p:nvPr/>
          </p:nvCxnSpPr>
          <p:spPr bwMode="auto">
            <a:xfrm flipH="1" flipV="1">
              <a:off x="3902654" y="5237410"/>
              <a:ext cx="28800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36" name="Txt_PS"/>
            <p:cNvSpPr txBox="1"/>
            <p:nvPr/>
          </p:nvSpPr>
          <p:spPr>
            <a:xfrm>
              <a:off x="3960416" y="5002002"/>
              <a:ext cx="17953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200" b="1" i="1" smtClean="0"/>
                <a:t>PS</a:t>
              </a:r>
              <a:endParaRPr lang="pl-PL" sz="1200" b="1" i="1"/>
            </a:p>
          </p:txBody>
        </p:sp>
        <p:sp>
          <p:nvSpPr>
            <p:cNvPr id="138" name="Txt_Pomp_Skrop"/>
            <p:cNvSpPr>
              <a:spLocks noChangeArrowheads="1"/>
            </p:cNvSpPr>
            <p:nvPr/>
          </p:nvSpPr>
          <p:spPr bwMode="auto">
            <a:xfrm>
              <a:off x="3508216" y="5553816"/>
              <a:ext cx="117179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Pompa skroplin</a:t>
              </a:r>
              <a:endPara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6" name="Skropl_2"/>
          <p:cNvCxnSpPr/>
          <p:nvPr/>
        </p:nvCxnSpPr>
        <p:spPr bwMode="auto">
          <a:xfrm>
            <a:off x="4947242" y="5229272"/>
            <a:ext cx="1278000" cy="0"/>
          </a:xfrm>
          <a:prstGeom prst="line">
            <a:avLst/>
          </a:prstGeom>
          <a:solidFill>
            <a:schemeClr val="accent1"/>
          </a:solidFill>
          <a:ln w="6350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kropl_1"/>
          <p:cNvCxnSpPr/>
          <p:nvPr/>
        </p:nvCxnSpPr>
        <p:spPr bwMode="auto">
          <a:xfrm flipV="1">
            <a:off x="6232753" y="4905272"/>
            <a:ext cx="0" cy="324000"/>
          </a:xfrm>
          <a:prstGeom prst="line">
            <a:avLst/>
          </a:prstGeom>
          <a:solidFill>
            <a:schemeClr val="accent1"/>
          </a:solidFill>
          <a:ln w="63500" cap="sq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6" name="Para_w_skraplaczu"/>
          <p:cNvSpPr>
            <a:spLocks noChangeAspect="1"/>
          </p:cNvSpPr>
          <p:nvPr/>
        </p:nvSpPr>
        <p:spPr bwMode="auto">
          <a:xfrm>
            <a:off x="5898084" y="4221088"/>
            <a:ext cx="648000" cy="648000"/>
          </a:xfrm>
          <a:prstGeom prst="ellipse">
            <a:avLst/>
          </a:prstGeom>
          <a:solidFill>
            <a:srgbClr val="FE97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grpSp>
        <p:nvGrpSpPr>
          <p:cNvPr id="49" name="Skraplacz"/>
          <p:cNvGrpSpPr/>
          <p:nvPr/>
        </p:nvGrpSpPr>
        <p:grpSpPr>
          <a:xfrm>
            <a:off x="5898084" y="4221232"/>
            <a:ext cx="2316185" cy="863372"/>
            <a:chOff x="5328084" y="4221232"/>
            <a:chExt cx="2316185" cy="863372"/>
          </a:xfrm>
        </p:grpSpPr>
        <p:sp>
          <p:nvSpPr>
            <p:cNvPr id="72" name="pole tekstowe 71"/>
            <p:cNvSpPr txBox="1"/>
            <p:nvPr/>
          </p:nvSpPr>
          <p:spPr>
            <a:xfrm>
              <a:off x="6444132" y="4432538"/>
              <a:ext cx="120013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400" b="1" i="1" smtClean="0">
                  <a:solidFill>
                    <a:srgbClr val="0070C0"/>
                  </a:solidFill>
                </a:rPr>
                <a:t>Woda chłodząca</a:t>
              </a:r>
              <a:endParaRPr lang="pl-PL" sz="1400" b="1" i="1">
                <a:solidFill>
                  <a:srgbClr val="0070C0"/>
                </a:solidFill>
              </a:endParaRPr>
            </a:p>
          </p:txBody>
        </p:sp>
        <p:sp>
          <p:nvSpPr>
            <p:cNvPr id="139" name="Txt_Skraplacz"/>
            <p:cNvSpPr>
              <a:spLocks noChangeArrowheads="1"/>
            </p:cNvSpPr>
            <p:nvPr/>
          </p:nvSpPr>
          <p:spPr bwMode="auto">
            <a:xfrm>
              <a:off x="5750845" y="4869160"/>
              <a:ext cx="72936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Skraplacz</a:t>
              </a:r>
              <a:endPara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Elipsa 7"/>
            <p:cNvSpPr>
              <a:spLocks noChangeAspect="1"/>
            </p:cNvSpPr>
            <p:nvPr/>
          </p:nvSpPr>
          <p:spPr bwMode="auto">
            <a:xfrm>
              <a:off x="5328084" y="4221232"/>
              <a:ext cx="648000" cy="648000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137" name="Txt_S"/>
            <p:cNvSpPr txBox="1"/>
            <p:nvPr/>
          </p:nvSpPr>
          <p:spPr>
            <a:xfrm>
              <a:off x="5387140" y="4468470"/>
              <a:ext cx="8496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200" b="1" i="1" smtClean="0"/>
                <a:t>S</a:t>
              </a:r>
              <a:endParaRPr lang="pl-PL" sz="1200" b="1" i="1"/>
            </a:p>
          </p:txBody>
        </p:sp>
        <p:cxnSp>
          <p:nvCxnSpPr>
            <p:cNvPr id="24" name="Łącznik prostoliniowy 23"/>
            <p:cNvCxnSpPr/>
            <p:nvPr/>
          </p:nvCxnSpPr>
          <p:spPr bwMode="auto">
            <a:xfrm rot="20880000" flipH="1" flipV="1">
              <a:off x="5503216" y="4447378"/>
              <a:ext cx="324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Łącznik prostoliniowy 63"/>
            <p:cNvCxnSpPr/>
            <p:nvPr/>
          </p:nvCxnSpPr>
          <p:spPr bwMode="auto">
            <a:xfrm rot="720000" flipH="1" flipV="1">
              <a:off x="5509099" y="4511514"/>
              <a:ext cx="324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Łącznik prostoliniowy 64"/>
            <p:cNvCxnSpPr/>
            <p:nvPr/>
          </p:nvCxnSpPr>
          <p:spPr bwMode="auto">
            <a:xfrm rot="20880000" flipH="1" flipV="1">
              <a:off x="5509099" y="4583522"/>
              <a:ext cx="324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Łącznik prostoliniowy 65"/>
            <p:cNvCxnSpPr/>
            <p:nvPr/>
          </p:nvCxnSpPr>
          <p:spPr bwMode="auto">
            <a:xfrm rot="720000" flipH="1" flipV="1">
              <a:off x="5509099" y="4655530"/>
              <a:ext cx="324000" cy="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Łącznik prostoliniowy 66"/>
            <p:cNvCxnSpPr/>
            <p:nvPr/>
          </p:nvCxnSpPr>
          <p:spPr bwMode="auto">
            <a:xfrm flipH="1" flipV="1">
              <a:off x="5810346" y="4415394"/>
              <a:ext cx="288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Łącznik prostoliniowy 67"/>
            <p:cNvCxnSpPr/>
            <p:nvPr/>
          </p:nvCxnSpPr>
          <p:spPr bwMode="auto">
            <a:xfrm flipH="1" flipV="1">
              <a:off x="5824921" y="4689212"/>
              <a:ext cx="288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Łącznik prostoliniowy 68"/>
            <p:cNvCxnSpPr/>
            <p:nvPr/>
          </p:nvCxnSpPr>
          <p:spPr bwMode="auto">
            <a:xfrm flipH="1" flipV="1">
              <a:off x="6084092" y="4689212"/>
              <a:ext cx="288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70" name="Łącznik prostoliniowy 69"/>
            <p:cNvCxnSpPr/>
            <p:nvPr/>
          </p:nvCxnSpPr>
          <p:spPr bwMode="auto">
            <a:xfrm flipH="1" flipV="1">
              <a:off x="6062374" y="4415394"/>
              <a:ext cx="288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62" name="Para_5d"/>
          <p:cNvCxnSpPr/>
          <p:nvPr/>
        </p:nvCxnSpPr>
        <p:spPr bwMode="auto">
          <a:xfrm flipV="1">
            <a:off x="6222120" y="3897156"/>
            <a:ext cx="0" cy="288000"/>
          </a:xfrm>
          <a:prstGeom prst="line">
            <a:avLst/>
          </a:prstGeom>
          <a:solidFill>
            <a:schemeClr val="accent1"/>
          </a:solidFill>
          <a:ln w="63500" cap="rnd" cmpd="sng" algn="ctr">
            <a:solidFill>
              <a:srgbClr val="BF4D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Para_5c"/>
          <p:cNvCxnSpPr/>
          <p:nvPr/>
        </p:nvCxnSpPr>
        <p:spPr bwMode="auto">
          <a:xfrm>
            <a:off x="6222168" y="3897052"/>
            <a:ext cx="432000" cy="0"/>
          </a:xfrm>
          <a:prstGeom prst="line">
            <a:avLst/>
          </a:prstGeom>
          <a:solidFill>
            <a:schemeClr val="accent1"/>
          </a:solidFill>
          <a:ln w="63500" cap="rnd" cmpd="sng" algn="ctr">
            <a:solidFill>
              <a:srgbClr val="BF4D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Para_5b"/>
          <p:cNvCxnSpPr/>
          <p:nvPr/>
        </p:nvCxnSpPr>
        <p:spPr bwMode="auto">
          <a:xfrm>
            <a:off x="5790168" y="3897124"/>
            <a:ext cx="432000" cy="0"/>
          </a:xfrm>
          <a:prstGeom prst="line">
            <a:avLst/>
          </a:prstGeom>
          <a:solidFill>
            <a:schemeClr val="accent1"/>
          </a:solidFill>
          <a:ln w="63500" cap="rnd" cmpd="sng" algn="ctr">
            <a:solidFill>
              <a:srgbClr val="BF4D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4" name="Para_5a"/>
          <p:cNvGrpSpPr/>
          <p:nvPr/>
        </p:nvGrpSpPr>
        <p:grpSpPr>
          <a:xfrm>
            <a:off x="5790072" y="3573088"/>
            <a:ext cx="864096" cy="324056"/>
            <a:chOff x="5220072" y="3573088"/>
            <a:chExt cx="864096" cy="324056"/>
          </a:xfrm>
        </p:grpSpPr>
        <p:cxnSp>
          <p:nvCxnSpPr>
            <p:cNvPr id="58" name="Łącznik prostoliniowy 57"/>
            <p:cNvCxnSpPr/>
            <p:nvPr/>
          </p:nvCxnSpPr>
          <p:spPr bwMode="auto">
            <a:xfrm flipV="1">
              <a:off x="6084168" y="3573144"/>
              <a:ext cx="0" cy="324000"/>
            </a:xfrm>
            <a:prstGeom prst="line">
              <a:avLst/>
            </a:prstGeom>
            <a:solidFill>
              <a:schemeClr val="accent1"/>
            </a:solidFill>
            <a:ln w="63500" cap="rnd" cmpd="sng" algn="ctr">
              <a:solidFill>
                <a:srgbClr val="BF4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Łącznik prostoliniowy 59"/>
            <p:cNvCxnSpPr/>
            <p:nvPr/>
          </p:nvCxnSpPr>
          <p:spPr bwMode="auto">
            <a:xfrm flipV="1">
              <a:off x="5220072" y="3573088"/>
              <a:ext cx="0" cy="324000"/>
            </a:xfrm>
            <a:prstGeom prst="line">
              <a:avLst/>
            </a:prstGeom>
            <a:solidFill>
              <a:schemeClr val="accent1"/>
            </a:solidFill>
            <a:ln w="63500" cap="rnd" cmpd="sng" algn="ctr">
              <a:solidFill>
                <a:srgbClr val="BF4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5" name="Para_4c"/>
          <p:cNvCxnSpPr/>
          <p:nvPr/>
        </p:nvCxnSpPr>
        <p:spPr bwMode="auto">
          <a:xfrm flipV="1">
            <a:off x="6222120" y="1916904"/>
            <a:ext cx="0" cy="360000"/>
          </a:xfrm>
          <a:prstGeom prst="line">
            <a:avLst/>
          </a:prstGeom>
          <a:solidFill>
            <a:schemeClr val="accent1"/>
          </a:solidFill>
          <a:ln w="635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Para_4b"/>
          <p:cNvCxnSpPr/>
          <p:nvPr/>
        </p:nvCxnSpPr>
        <p:spPr bwMode="auto">
          <a:xfrm>
            <a:off x="5322120" y="1916904"/>
            <a:ext cx="864000" cy="0"/>
          </a:xfrm>
          <a:prstGeom prst="line">
            <a:avLst/>
          </a:prstGeom>
          <a:solidFill>
            <a:schemeClr val="accent1"/>
          </a:solidFill>
          <a:ln w="635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Para_4a"/>
          <p:cNvCxnSpPr/>
          <p:nvPr/>
        </p:nvCxnSpPr>
        <p:spPr bwMode="auto">
          <a:xfrm flipV="1">
            <a:off x="5322020" y="1952908"/>
            <a:ext cx="0" cy="432000"/>
          </a:xfrm>
          <a:prstGeom prst="line">
            <a:avLst/>
          </a:prstGeom>
          <a:solidFill>
            <a:schemeClr val="accent1"/>
          </a:solidFill>
          <a:ln w="635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6412" name="Turb_WP"/>
          <p:cNvGrpSpPr/>
          <p:nvPr/>
        </p:nvGrpSpPr>
        <p:grpSpPr>
          <a:xfrm>
            <a:off x="3449812" y="2528900"/>
            <a:ext cx="3708000" cy="684000"/>
            <a:chOff x="2879812" y="2528976"/>
            <a:chExt cx="3708000" cy="684000"/>
          </a:xfrm>
        </p:grpSpPr>
        <p:cxnSp>
          <p:nvCxnSpPr>
            <p:cNvPr id="16384" name="Łącznik prostoliniowy 16383"/>
            <p:cNvCxnSpPr/>
            <p:nvPr/>
          </p:nvCxnSpPr>
          <p:spPr bwMode="auto">
            <a:xfrm flipV="1">
              <a:off x="2879812" y="2853008"/>
              <a:ext cx="37080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rapez_Twp"/>
            <p:cNvSpPr/>
            <p:nvPr/>
          </p:nvSpPr>
          <p:spPr bwMode="auto">
            <a:xfrm rot="-5400000">
              <a:off x="3491893" y="2636976"/>
              <a:ext cx="684000" cy="468000"/>
            </a:xfrm>
            <a:prstGeom prst="trapezoid">
              <a:avLst/>
            </a:prstGeom>
            <a:solidFill>
              <a:srgbClr val="FF602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112" name="Txt_Twp"/>
            <p:cNvSpPr txBox="1"/>
            <p:nvPr/>
          </p:nvSpPr>
          <p:spPr>
            <a:xfrm>
              <a:off x="3762762" y="2708920"/>
              <a:ext cx="27411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200" b="1" i="1" smtClean="0"/>
                <a:t>T</a:t>
              </a:r>
              <a:r>
                <a:rPr lang="pl-PL" sz="1800" b="1" i="1" baseline="-25000" smtClean="0"/>
                <a:t>wp</a:t>
              </a:r>
              <a:endParaRPr lang="pl-PL" sz="1200" b="1" i="1"/>
            </a:p>
          </p:txBody>
        </p:sp>
      </p:grpSp>
      <p:grpSp>
        <p:nvGrpSpPr>
          <p:cNvPr id="16415" name="Turb_np"/>
          <p:cNvGrpSpPr/>
          <p:nvPr/>
        </p:nvGrpSpPr>
        <p:grpSpPr>
          <a:xfrm>
            <a:off x="5754068" y="2168932"/>
            <a:ext cx="936104" cy="1404156"/>
            <a:chOff x="5184068" y="2168932"/>
            <a:chExt cx="936104" cy="1404156"/>
          </a:xfrm>
        </p:grpSpPr>
        <p:sp>
          <p:nvSpPr>
            <p:cNvPr id="52" name="Trapez 51"/>
            <p:cNvSpPr/>
            <p:nvPr/>
          </p:nvSpPr>
          <p:spPr bwMode="auto">
            <a:xfrm rot="-5400000">
              <a:off x="5184172" y="2637088"/>
              <a:ext cx="1404000" cy="468000"/>
            </a:xfrm>
            <a:prstGeom prst="trapezoid">
              <a:avLst/>
            </a:prstGeom>
            <a:solidFill>
              <a:srgbClr val="FF602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54" name="Trapez 53"/>
            <p:cNvSpPr/>
            <p:nvPr/>
          </p:nvSpPr>
          <p:spPr bwMode="auto">
            <a:xfrm rot="5400000">
              <a:off x="4716068" y="2636932"/>
              <a:ext cx="1404000" cy="468000"/>
            </a:xfrm>
            <a:prstGeom prst="trapezoid">
              <a:avLst/>
            </a:prstGeom>
            <a:solidFill>
              <a:srgbClr val="FF602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114" name="Txt_Tnp_1"/>
            <p:cNvSpPr txBox="1"/>
            <p:nvPr/>
          </p:nvSpPr>
          <p:spPr>
            <a:xfrm>
              <a:off x="5328084" y="2683949"/>
              <a:ext cx="25648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200" b="1" i="1" smtClean="0"/>
                <a:t>T</a:t>
              </a:r>
              <a:r>
                <a:rPr lang="pl-PL" sz="1800" b="1" i="1" baseline="-25000"/>
                <a:t>n</a:t>
              </a:r>
              <a:r>
                <a:rPr lang="pl-PL" sz="1800" b="1" i="1" baseline="-25000" smtClean="0"/>
                <a:t>p</a:t>
              </a:r>
              <a:endParaRPr lang="pl-PL" sz="1200" b="1" i="1"/>
            </a:p>
          </p:txBody>
        </p:sp>
        <p:sp>
          <p:nvSpPr>
            <p:cNvPr id="144" name="pole tekstowe 143"/>
            <p:cNvSpPr txBox="1"/>
            <p:nvPr/>
          </p:nvSpPr>
          <p:spPr>
            <a:xfrm>
              <a:off x="5755680" y="2672916"/>
              <a:ext cx="25648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200" b="1" i="1" smtClean="0"/>
                <a:t>T</a:t>
              </a:r>
              <a:r>
                <a:rPr lang="pl-PL" sz="1800" b="1" i="1" baseline="-25000"/>
                <a:t>n</a:t>
              </a:r>
              <a:r>
                <a:rPr lang="pl-PL" sz="1800" b="1" i="1" baseline="-25000" smtClean="0"/>
                <a:t>p</a:t>
              </a:r>
              <a:endParaRPr lang="pl-PL" sz="1200" b="1" i="1"/>
            </a:p>
          </p:txBody>
        </p:sp>
      </p:grpSp>
      <p:grpSp>
        <p:nvGrpSpPr>
          <p:cNvPr id="16414" name="Turb_ŚP"/>
          <p:cNvGrpSpPr/>
          <p:nvPr/>
        </p:nvGrpSpPr>
        <p:grpSpPr>
          <a:xfrm>
            <a:off x="4890024" y="2384956"/>
            <a:ext cx="468000" cy="936000"/>
            <a:chOff x="4320024" y="2384956"/>
            <a:chExt cx="468000" cy="936000"/>
          </a:xfrm>
        </p:grpSpPr>
        <p:sp>
          <p:nvSpPr>
            <p:cNvPr id="43" name="Trapez_Tśp"/>
            <p:cNvSpPr/>
            <p:nvPr/>
          </p:nvSpPr>
          <p:spPr bwMode="auto">
            <a:xfrm rot="-5400000">
              <a:off x="4086024" y="2618956"/>
              <a:ext cx="936000" cy="468000"/>
            </a:xfrm>
            <a:prstGeom prst="trapezoid">
              <a:avLst/>
            </a:prstGeom>
            <a:solidFill>
              <a:srgbClr val="FF602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113" name="Txt_Tśp"/>
            <p:cNvSpPr txBox="1"/>
            <p:nvPr/>
          </p:nvSpPr>
          <p:spPr>
            <a:xfrm>
              <a:off x="4472486" y="2683949"/>
              <a:ext cx="230832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200" b="1" i="1" smtClean="0"/>
                <a:t>T</a:t>
              </a:r>
              <a:r>
                <a:rPr lang="pl-PL" sz="1800" b="1" i="1" baseline="-25000" smtClean="0"/>
                <a:t>śp</a:t>
              </a:r>
              <a:endParaRPr lang="pl-PL" sz="1200" b="1" i="1"/>
            </a:p>
          </p:txBody>
        </p:sp>
      </p:grpSp>
      <p:cxnSp>
        <p:nvCxnSpPr>
          <p:cNvPr id="36" name="Para_2b"/>
          <p:cNvCxnSpPr/>
          <p:nvPr/>
        </p:nvCxnSpPr>
        <p:spPr bwMode="auto">
          <a:xfrm>
            <a:off x="3845856" y="2672988"/>
            <a:ext cx="324000" cy="0"/>
          </a:xfrm>
          <a:prstGeom prst="line">
            <a:avLst/>
          </a:prstGeom>
          <a:solidFill>
            <a:schemeClr val="accent1"/>
          </a:solidFill>
          <a:ln w="63500" cap="sq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Para_2a"/>
          <p:cNvCxnSpPr/>
          <p:nvPr/>
        </p:nvCxnSpPr>
        <p:spPr bwMode="auto">
          <a:xfrm flipV="1">
            <a:off x="3845856" y="2421000"/>
            <a:ext cx="0" cy="216000"/>
          </a:xfrm>
          <a:prstGeom prst="line">
            <a:avLst/>
          </a:prstGeom>
          <a:solidFill>
            <a:schemeClr val="accent1"/>
          </a:solidFill>
          <a:ln w="63500" cap="sq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6387" name="ZawReg"/>
          <p:cNvGrpSpPr/>
          <p:nvPr/>
        </p:nvGrpSpPr>
        <p:grpSpPr>
          <a:xfrm>
            <a:off x="3773848" y="1413356"/>
            <a:ext cx="1800200" cy="971600"/>
            <a:chOff x="3203848" y="1413356"/>
            <a:chExt cx="1800200" cy="971600"/>
          </a:xfrm>
        </p:grpSpPr>
        <p:cxnSp>
          <p:nvCxnSpPr>
            <p:cNvPr id="121" name="Strz_Zaw_Regul"/>
            <p:cNvCxnSpPr/>
            <p:nvPr/>
          </p:nvCxnSpPr>
          <p:spPr bwMode="auto">
            <a:xfrm flipH="1">
              <a:off x="3275857" y="1664804"/>
              <a:ext cx="612067" cy="57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22" name="Txt_Zaw_Regul"/>
            <p:cNvSpPr>
              <a:spLocks noChangeArrowheads="1"/>
            </p:cNvSpPr>
            <p:nvPr/>
          </p:nvSpPr>
          <p:spPr bwMode="auto">
            <a:xfrm>
              <a:off x="3611038" y="1413356"/>
              <a:ext cx="139301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Zawór regulacyjny</a:t>
              </a:r>
              <a:endPara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rójkąt równoramienny 9"/>
            <p:cNvSpPr>
              <a:spLocks/>
            </p:cNvSpPr>
            <p:nvPr/>
          </p:nvSpPr>
          <p:spPr bwMode="auto">
            <a:xfrm>
              <a:off x="3203848" y="2240956"/>
              <a:ext cx="144000" cy="144000"/>
            </a:xfrm>
            <a:prstGeom prst="triangl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34" name="Trójkąt równoramienny 33"/>
            <p:cNvSpPr>
              <a:spLocks/>
            </p:cNvSpPr>
            <p:nvPr/>
          </p:nvSpPr>
          <p:spPr bwMode="auto">
            <a:xfrm rot="10800000">
              <a:off x="3203849" y="2096924"/>
              <a:ext cx="144000" cy="144000"/>
            </a:xfrm>
            <a:prstGeom prst="triangl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cxnSp>
        <p:nvCxnSpPr>
          <p:cNvPr id="11" name="Para_1b"/>
          <p:cNvCxnSpPr/>
          <p:nvPr/>
        </p:nvCxnSpPr>
        <p:spPr bwMode="auto">
          <a:xfrm flipV="1">
            <a:off x="3845856" y="1700880"/>
            <a:ext cx="0" cy="360000"/>
          </a:xfrm>
          <a:prstGeom prst="line">
            <a:avLst/>
          </a:prstGeom>
          <a:solidFill>
            <a:schemeClr val="accent1"/>
          </a:solidFill>
          <a:ln w="63500" cap="sq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6385" name="PrzegrzPary"/>
          <p:cNvGrpSpPr/>
          <p:nvPr/>
        </p:nvGrpSpPr>
        <p:grpSpPr>
          <a:xfrm>
            <a:off x="2513708" y="1269340"/>
            <a:ext cx="1376980" cy="611488"/>
            <a:chOff x="1943708" y="1269340"/>
            <a:chExt cx="1376980" cy="611488"/>
          </a:xfrm>
        </p:grpSpPr>
        <p:cxnSp>
          <p:nvCxnSpPr>
            <p:cNvPr id="126" name="Strz_Pregrzew"/>
            <p:cNvCxnSpPr/>
            <p:nvPr/>
          </p:nvCxnSpPr>
          <p:spPr bwMode="auto">
            <a:xfrm flipH="1">
              <a:off x="2303748" y="1485464"/>
              <a:ext cx="216024" cy="3953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27" name="Txt_Przegrzew"/>
            <p:cNvSpPr>
              <a:spLocks noChangeArrowheads="1"/>
            </p:cNvSpPr>
            <p:nvPr/>
          </p:nvSpPr>
          <p:spPr bwMode="auto">
            <a:xfrm>
              <a:off x="1943708" y="1269340"/>
              <a:ext cx="137698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Przegrzewacz pary</a:t>
              </a:r>
              <a:endPara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401" name="Para_1a"/>
          <p:cNvGrpSpPr/>
          <p:nvPr/>
        </p:nvGrpSpPr>
        <p:grpSpPr>
          <a:xfrm>
            <a:off x="2621720" y="1700880"/>
            <a:ext cx="1224132" cy="504032"/>
            <a:chOff x="2051720" y="1700880"/>
            <a:chExt cx="1224132" cy="504032"/>
          </a:xfrm>
        </p:grpSpPr>
        <p:cxnSp>
          <p:nvCxnSpPr>
            <p:cNvPr id="31" name="Łącznik prostoliniowy 30"/>
            <p:cNvCxnSpPr/>
            <p:nvPr/>
          </p:nvCxnSpPr>
          <p:spPr bwMode="auto">
            <a:xfrm>
              <a:off x="2339852" y="1700880"/>
              <a:ext cx="936000" cy="0"/>
            </a:xfrm>
            <a:prstGeom prst="line">
              <a:avLst/>
            </a:prstGeom>
            <a:solidFill>
              <a:schemeClr val="accent1"/>
            </a:solidFill>
            <a:ln w="63500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Łącznik prostoliniowy 31"/>
            <p:cNvCxnSpPr/>
            <p:nvPr/>
          </p:nvCxnSpPr>
          <p:spPr bwMode="auto">
            <a:xfrm flipV="1">
              <a:off x="2159768" y="1988912"/>
              <a:ext cx="180000" cy="216000"/>
            </a:xfrm>
            <a:prstGeom prst="line">
              <a:avLst/>
            </a:prstGeom>
            <a:solidFill>
              <a:schemeClr val="accent1"/>
            </a:solidFill>
            <a:ln w="63500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Łącznik prostoliniowy 4"/>
            <p:cNvCxnSpPr/>
            <p:nvPr/>
          </p:nvCxnSpPr>
          <p:spPr bwMode="auto">
            <a:xfrm>
              <a:off x="2051752" y="1988912"/>
              <a:ext cx="28800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Łącznik prostoliniowy 32"/>
            <p:cNvCxnSpPr/>
            <p:nvPr/>
          </p:nvCxnSpPr>
          <p:spPr bwMode="auto">
            <a:xfrm flipV="1">
              <a:off x="2051720" y="1700912"/>
              <a:ext cx="252000" cy="288000"/>
            </a:xfrm>
            <a:prstGeom prst="line">
              <a:avLst/>
            </a:prstGeom>
            <a:solidFill>
              <a:schemeClr val="accent1"/>
            </a:solidFill>
            <a:ln w="63500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406" name="Popiół"/>
          <p:cNvGrpSpPr/>
          <p:nvPr/>
        </p:nvGrpSpPr>
        <p:grpSpPr>
          <a:xfrm>
            <a:off x="2333620" y="3177044"/>
            <a:ext cx="360000" cy="864000"/>
            <a:chOff x="1763620" y="3177044"/>
            <a:chExt cx="360000" cy="864000"/>
          </a:xfrm>
        </p:grpSpPr>
        <p:sp>
          <p:nvSpPr>
            <p:cNvPr id="16" name="Strzałka w dół 15"/>
            <p:cNvSpPr>
              <a:spLocks/>
            </p:cNvSpPr>
            <p:nvPr/>
          </p:nvSpPr>
          <p:spPr bwMode="auto">
            <a:xfrm>
              <a:off x="1763620" y="3177044"/>
              <a:ext cx="360000" cy="864000"/>
            </a:xfrm>
            <a:prstGeom prst="down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 rot="16200000">
              <a:off x="1698692" y="3448216"/>
              <a:ext cx="458459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400" b="1" i="1" smtClean="0"/>
                <a:t>popiół</a:t>
              </a:r>
              <a:endParaRPr lang="pl-PL" sz="1200" b="1" i="1"/>
            </a:p>
          </p:txBody>
        </p:sp>
      </p:grpSp>
      <p:grpSp>
        <p:nvGrpSpPr>
          <p:cNvPr id="16402" name="Kocioł"/>
          <p:cNvGrpSpPr/>
          <p:nvPr/>
        </p:nvGrpSpPr>
        <p:grpSpPr>
          <a:xfrm>
            <a:off x="2009544" y="2096924"/>
            <a:ext cx="720000" cy="1080120"/>
            <a:chOff x="1439544" y="2096924"/>
            <a:chExt cx="720000" cy="1080120"/>
          </a:xfrm>
        </p:grpSpPr>
        <p:sp>
          <p:nvSpPr>
            <p:cNvPr id="2" name="Prostokąt 1"/>
            <p:cNvSpPr/>
            <p:nvPr/>
          </p:nvSpPr>
          <p:spPr bwMode="auto">
            <a:xfrm>
              <a:off x="1439544" y="2097044"/>
              <a:ext cx="720000" cy="1080000"/>
            </a:xfrm>
            <a:prstGeom prst="rect">
              <a:avLst/>
            </a:prstGeom>
            <a:gradFill>
              <a:gsLst>
                <a:gs pos="50000">
                  <a:srgbClr val="FF6021"/>
                </a:gs>
                <a:gs pos="100000">
                  <a:schemeClr val="accent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9" name="Łącznik prostoliniowy 8"/>
            <p:cNvCxnSpPr/>
            <p:nvPr/>
          </p:nvCxnSpPr>
          <p:spPr bwMode="auto">
            <a:xfrm>
              <a:off x="1439544" y="2096924"/>
              <a:ext cx="720000" cy="1080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pole tekstowe 28"/>
            <p:cNvSpPr txBox="1"/>
            <p:nvPr/>
          </p:nvSpPr>
          <p:spPr>
            <a:xfrm>
              <a:off x="1511660" y="2925016"/>
              <a:ext cx="4119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200" b="1" i="1" smtClean="0"/>
                <a:t>Kocioł</a:t>
              </a:r>
              <a:endParaRPr lang="pl-PL" sz="1200" b="1" i="1"/>
            </a:p>
          </p:txBody>
        </p:sp>
      </p:grpSp>
      <p:grpSp>
        <p:nvGrpSpPr>
          <p:cNvPr id="130" name="Txt_PrzegrMiedzyst"/>
          <p:cNvGrpSpPr/>
          <p:nvPr/>
        </p:nvGrpSpPr>
        <p:grpSpPr>
          <a:xfrm>
            <a:off x="964399" y="860841"/>
            <a:ext cx="1621317" cy="1668059"/>
            <a:chOff x="394399" y="860841"/>
            <a:chExt cx="1621317" cy="1668059"/>
          </a:xfrm>
        </p:grpSpPr>
        <p:sp>
          <p:nvSpPr>
            <p:cNvPr id="140" name="Txt_Przeg_Miedz"/>
            <p:cNvSpPr>
              <a:spLocks noChangeArrowheads="1"/>
            </p:cNvSpPr>
            <p:nvPr/>
          </p:nvSpPr>
          <p:spPr bwMode="auto">
            <a:xfrm>
              <a:off x="394399" y="860841"/>
              <a:ext cx="1248740" cy="311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lnSpc>
                  <a:spcPts val="1200"/>
                </a:lnSpc>
                <a:spcBef>
                  <a:spcPts val="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Przegrzewacz</a:t>
              </a:r>
            </a:p>
            <a:p>
              <a:pPr defTabSz="909638" eaLnBrk="0" hangingPunct="0">
                <a:lnSpc>
                  <a:spcPts val="1200"/>
                </a:lnSpc>
                <a:spcBef>
                  <a:spcPts val="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międzystopniowy</a:t>
              </a:r>
              <a:endPara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6" name="Strz_Regul_Obrot"/>
            <p:cNvCxnSpPr/>
            <p:nvPr/>
          </p:nvCxnSpPr>
          <p:spPr bwMode="auto">
            <a:xfrm>
              <a:off x="827584" y="1268760"/>
              <a:ext cx="1188132" cy="12601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16405" name="Spaliny"/>
          <p:cNvGrpSpPr/>
          <p:nvPr/>
        </p:nvGrpSpPr>
        <p:grpSpPr>
          <a:xfrm>
            <a:off x="2081592" y="1196752"/>
            <a:ext cx="360000" cy="864000"/>
            <a:chOff x="1511592" y="1196752"/>
            <a:chExt cx="360000" cy="864000"/>
          </a:xfrm>
        </p:grpSpPr>
        <p:sp>
          <p:nvSpPr>
            <p:cNvPr id="27" name="Strzałka w górę 26"/>
            <p:cNvSpPr/>
            <p:nvPr/>
          </p:nvSpPr>
          <p:spPr bwMode="auto">
            <a:xfrm>
              <a:off x="1511592" y="1196752"/>
              <a:ext cx="360000" cy="864000"/>
            </a:xfrm>
            <a:prstGeom prst="upArrow">
              <a:avLst/>
            </a:prstGeom>
            <a:solidFill>
              <a:srgbClr val="00B0F0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26" name="pole tekstowe 25"/>
            <p:cNvSpPr txBox="1"/>
            <p:nvPr/>
          </p:nvSpPr>
          <p:spPr>
            <a:xfrm rot="16200000">
              <a:off x="1411398" y="1581428"/>
              <a:ext cx="52899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400" b="1" i="1" smtClean="0"/>
                <a:t>spaliny</a:t>
              </a:r>
              <a:endParaRPr lang="pl-PL" sz="1400" b="1" i="1"/>
            </a:p>
          </p:txBody>
        </p:sp>
      </p:grpSp>
      <p:grpSp>
        <p:nvGrpSpPr>
          <p:cNvPr id="16404" name="Powietrze"/>
          <p:cNvGrpSpPr/>
          <p:nvPr/>
        </p:nvGrpSpPr>
        <p:grpSpPr>
          <a:xfrm>
            <a:off x="1973580" y="3141136"/>
            <a:ext cx="360000" cy="864000"/>
            <a:chOff x="1403580" y="3141136"/>
            <a:chExt cx="360000" cy="864000"/>
          </a:xfrm>
        </p:grpSpPr>
        <p:sp>
          <p:nvSpPr>
            <p:cNvPr id="21" name="Strzałka w górę 20"/>
            <p:cNvSpPr/>
            <p:nvPr/>
          </p:nvSpPr>
          <p:spPr bwMode="auto">
            <a:xfrm>
              <a:off x="1403580" y="3141136"/>
              <a:ext cx="360000" cy="864000"/>
            </a:xfrm>
            <a:prstGeom prst="upArrow">
              <a:avLst/>
            </a:prstGeom>
            <a:solidFill>
              <a:srgbClr val="92D050"/>
            </a:solidFill>
            <a:ln w="1905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17" name="pole tekstowe 16"/>
            <p:cNvSpPr txBox="1"/>
            <p:nvPr/>
          </p:nvSpPr>
          <p:spPr>
            <a:xfrm rot="16200000">
              <a:off x="1217625" y="3489736"/>
              <a:ext cx="70051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400" b="1" i="1" smtClean="0"/>
                <a:t>powietrze</a:t>
              </a:r>
              <a:endParaRPr lang="pl-PL" sz="1100" b="1" i="1"/>
            </a:p>
          </p:txBody>
        </p:sp>
      </p:grpSp>
      <p:grpSp>
        <p:nvGrpSpPr>
          <p:cNvPr id="16403" name="Paliwo"/>
          <p:cNvGrpSpPr/>
          <p:nvPr/>
        </p:nvGrpSpPr>
        <p:grpSpPr>
          <a:xfrm>
            <a:off x="1073548" y="2709500"/>
            <a:ext cx="1079996" cy="215444"/>
            <a:chOff x="503548" y="2709500"/>
            <a:chExt cx="1079996" cy="215444"/>
          </a:xfrm>
        </p:grpSpPr>
        <p:sp>
          <p:nvSpPr>
            <p:cNvPr id="6" name="Prostokąt 5"/>
            <p:cNvSpPr>
              <a:spLocks/>
            </p:cNvSpPr>
            <p:nvPr/>
          </p:nvSpPr>
          <p:spPr bwMode="auto">
            <a:xfrm>
              <a:off x="503548" y="2744996"/>
              <a:ext cx="972000" cy="1440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3" name="Elipsa 2"/>
            <p:cNvSpPr>
              <a:spLocks noChangeAspect="1"/>
            </p:cNvSpPr>
            <p:nvPr/>
          </p:nvSpPr>
          <p:spPr bwMode="auto">
            <a:xfrm>
              <a:off x="1439544" y="2744996"/>
              <a:ext cx="144000" cy="144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787503" y="2709500"/>
              <a:ext cx="48891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400" b="1" i="1" smtClean="0"/>
                <a:t>paliwo</a:t>
              </a:r>
              <a:endParaRPr lang="pl-PL" sz="1200" b="1" i="1"/>
            </a:p>
          </p:txBody>
        </p:sp>
      </p:grpSp>
      <p:sp>
        <p:nvSpPr>
          <p:cNvPr id="7" name="Zapłon"/>
          <p:cNvSpPr>
            <a:spLocks noChangeAspect="1"/>
          </p:cNvSpPr>
          <p:nvPr/>
        </p:nvSpPr>
        <p:spPr bwMode="auto">
          <a:xfrm>
            <a:off x="2045556" y="2781008"/>
            <a:ext cx="72000" cy="7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grpSp>
        <p:nvGrpSpPr>
          <p:cNvPr id="128" name="Od_Przegrz_Tśp"/>
          <p:cNvGrpSpPr/>
          <p:nvPr/>
        </p:nvGrpSpPr>
        <p:grpSpPr>
          <a:xfrm>
            <a:off x="2585716" y="2708920"/>
            <a:ext cx="2340260" cy="1044188"/>
            <a:chOff x="2015716" y="2708920"/>
            <a:chExt cx="2340260" cy="1044188"/>
          </a:xfrm>
        </p:grpSpPr>
        <p:cxnSp>
          <p:nvCxnSpPr>
            <p:cNvPr id="164" name="Para_3_b"/>
            <p:cNvCxnSpPr/>
            <p:nvPr/>
          </p:nvCxnSpPr>
          <p:spPr bwMode="auto">
            <a:xfrm>
              <a:off x="2015716" y="2708920"/>
              <a:ext cx="504056" cy="0"/>
            </a:xfrm>
            <a:prstGeom prst="line">
              <a:avLst/>
            </a:prstGeom>
            <a:solidFill>
              <a:schemeClr val="accent1"/>
            </a:solidFill>
            <a:ln w="63500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Para_3_c"/>
            <p:cNvCxnSpPr/>
            <p:nvPr/>
          </p:nvCxnSpPr>
          <p:spPr bwMode="auto">
            <a:xfrm flipV="1">
              <a:off x="4355976" y="3213048"/>
              <a:ext cx="0" cy="504000"/>
            </a:xfrm>
            <a:prstGeom prst="line">
              <a:avLst/>
            </a:prstGeom>
            <a:solidFill>
              <a:schemeClr val="accent1"/>
            </a:solidFill>
            <a:ln w="63500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Para_3_b"/>
            <p:cNvCxnSpPr/>
            <p:nvPr/>
          </p:nvCxnSpPr>
          <p:spPr bwMode="auto">
            <a:xfrm>
              <a:off x="2519772" y="3753036"/>
              <a:ext cx="1825444" cy="72"/>
            </a:xfrm>
            <a:prstGeom prst="line">
              <a:avLst/>
            </a:prstGeom>
            <a:solidFill>
              <a:schemeClr val="accent1"/>
            </a:solidFill>
            <a:ln w="63500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Para_3_c"/>
            <p:cNvCxnSpPr/>
            <p:nvPr/>
          </p:nvCxnSpPr>
          <p:spPr bwMode="auto">
            <a:xfrm flipV="1">
              <a:off x="2519772" y="2708920"/>
              <a:ext cx="0" cy="1044116"/>
            </a:xfrm>
            <a:prstGeom prst="line">
              <a:avLst/>
            </a:prstGeom>
            <a:solidFill>
              <a:schemeClr val="accent1"/>
            </a:solidFill>
            <a:ln w="63500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Łącznik prostoliniowy 174"/>
            <p:cNvCxnSpPr/>
            <p:nvPr/>
          </p:nvCxnSpPr>
          <p:spPr bwMode="auto">
            <a:xfrm>
              <a:off x="3491880" y="3753036"/>
              <a:ext cx="25200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25" name="Przegrzewacz"/>
          <p:cNvGrpSpPr/>
          <p:nvPr/>
        </p:nvGrpSpPr>
        <p:grpSpPr>
          <a:xfrm>
            <a:off x="2585716" y="2420888"/>
            <a:ext cx="252028" cy="288032"/>
            <a:chOff x="2015716" y="2420888"/>
            <a:chExt cx="252028" cy="288032"/>
          </a:xfrm>
        </p:grpSpPr>
        <p:cxnSp>
          <p:nvCxnSpPr>
            <p:cNvPr id="149" name="Łącznik prostoliniowy 148"/>
            <p:cNvCxnSpPr/>
            <p:nvPr/>
          </p:nvCxnSpPr>
          <p:spPr bwMode="auto">
            <a:xfrm flipV="1">
              <a:off x="2015716" y="2564904"/>
              <a:ext cx="252008" cy="144016"/>
            </a:xfrm>
            <a:prstGeom prst="line">
              <a:avLst/>
            </a:prstGeom>
            <a:solidFill>
              <a:schemeClr val="accent1"/>
            </a:solidFill>
            <a:ln w="63500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Łącznik prostoliniowy 149"/>
            <p:cNvCxnSpPr/>
            <p:nvPr/>
          </p:nvCxnSpPr>
          <p:spPr bwMode="auto">
            <a:xfrm>
              <a:off x="2015716" y="2564904"/>
              <a:ext cx="25200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Łącznik prostoliniowy 150"/>
            <p:cNvCxnSpPr/>
            <p:nvPr/>
          </p:nvCxnSpPr>
          <p:spPr bwMode="auto">
            <a:xfrm flipV="1">
              <a:off x="2015716" y="2420888"/>
              <a:ext cx="252028" cy="144016"/>
            </a:xfrm>
            <a:prstGeom prst="line">
              <a:avLst/>
            </a:prstGeom>
            <a:solidFill>
              <a:schemeClr val="accent1"/>
            </a:solidFill>
            <a:ln w="63500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3" name="Do_Przegrz"/>
          <p:cNvGrpSpPr/>
          <p:nvPr/>
        </p:nvGrpSpPr>
        <p:grpSpPr>
          <a:xfrm>
            <a:off x="2837744" y="2420888"/>
            <a:ext cx="1728168" cy="1044116"/>
            <a:chOff x="2267744" y="2420888"/>
            <a:chExt cx="1728168" cy="1044116"/>
          </a:xfrm>
        </p:grpSpPr>
        <p:cxnSp>
          <p:nvCxnSpPr>
            <p:cNvPr id="40" name="Łącznik prostoliniowy 39"/>
            <p:cNvCxnSpPr/>
            <p:nvPr/>
          </p:nvCxnSpPr>
          <p:spPr bwMode="auto">
            <a:xfrm flipV="1">
              <a:off x="3743908" y="3213104"/>
              <a:ext cx="252004" cy="251900"/>
            </a:xfrm>
            <a:prstGeom prst="line">
              <a:avLst/>
            </a:prstGeom>
            <a:solidFill>
              <a:schemeClr val="accent1"/>
            </a:solidFill>
            <a:ln w="63500" cap="rnd" cmpd="sng" algn="ctr">
              <a:solidFill>
                <a:srgbClr val="FF797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Para_3_b"/>
            <p:cNvCxnSpPr/>
            <p:nvPr/>
          </p:nvCxnSpPr>
          <p:spPr bwMode="auto">
            <a:xfrm>
              <a:off x="2267744" y="2420888"/>
              <a:ext cx="360040" cy="0"/>
            </a:xfrm>
            <a:prstGeom prst="line">
              <a:avLst/>
            </a:prstGeom>
            <a:solidFill>
              <a:schemeClr val="accent1"/>
            </a:solidFill>
            <a:ln w="63500" cap="rnd" cmpd="sng" algn="ctr">
              <a:solidFill>
                <a:srgbClr val="FF797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Para_3_c"/>
            <p:cNvCxnSpPr/>
            <p:nvPr/>
          </p:nvCxnSpPr>
          <p:spPr bwMode="auto">
            <a:xfrm flipV="1">
              <a:off x="2627784" y="2420888"/>
              <a:ext cx="0" cy="1044116"/>
            </a:xfrm>
            <a:prstGeom prst="line">
              <a:avLst/>
            </a:prstGeom>
            <a:solidFill>
              <a:schemeClr val="accent1"/>
            </a:solidFill>
            <a:ln w="63500" cap="rnd" cmpd="sng" algn="ctr">
              <a:solidFill>
                <a:srgbClr val="FF797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Para_3_b"/>
            <p:cNvCxnSpPr/>
            <p:nvPr/>
          </p:nvCxnSpPr>
          <p:spPr bwMode="auto">
            <a:xfrm>
              <a:off x="2627784" y="3465004"/>
              <a:ext cx="1116124" cy="0"/>
            </a:xfrm>
            <a:prstGeom prst="line">
              <a:avLst/>
            </a:prstGeom>
            <a:solidFill>
              <a:schemeClr val="accent1"/>
            </a:solidFill>
            <a:ln w="63500" cap="rnd" cmpd="sng" algn="ctr">
              <a:solidFill>
                <a:srgbClr val="FF797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Łącznik prostoliniowy 173"/>
            <p:cNvCxnSpPr/>
            <p:nvPr/>
          </p:nvCxnSpPr>
          <p:spPr bwMode="auto">
            <a:xfrm>
              <a:off x="3131840" y="3465004"/>
              <a:ext cx="25200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FF7979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4" name="Tytuł"/>
          <p:cNvSpPr txBox="1">
            <a:spLocks noChangeArrowheads="1"/>
          </p:cNvSpPr>
          <p:nvPr/>
        </p:nvSpPr>
        <p:spPr bwMode="auto">
          <a:xfrm>
            <a:off x="2981020" y="313194"/>
            <a:ext cx="318196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Blok wytwórczy w elektrowni cieplnej</a:t>
            </a:r>
          </a:p>
        </p:txBody>
      </p:sp>
    </p:spTree>
    <p:extLst>
      <p:ext uri="{BB962C8B-B14F-4D97-AF65-F5344CB8AC3E}">
        <p14:creationId xmlns:p14="http://schemas.microsoft.com/office/powerpoint/2010/main" val="265913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700"/>
                            </p:stCondLst>
                            <p:childTnLst>
                              <p:par>
                                <p:cTn id="1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2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7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7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1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6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100"/>
                            </p:stCondLst>
                            <p:childTnLst>
                              <p:par>
                                <p:cTn id="1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600"/>
                            </p:stCondLst>
                            <p:childTnLst>
                              <p:par>
                                <p:cTn id="1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6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12841" y="2697977"/>
            <a:ext cx="2518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pl-PL" altLang="pl-PL" sz="2400" b="1" i="1" smtClean="0">
                <a:solidFill>
                  <a:srgbClr val="0070C0"/>
                </a:solidFill>
                <a:latin typeface="Times New Roman" pitchFamily="18" charset="0"/>
              </a:rPr>
              <a:t>Regulacja napięcia</a:t>
            </a:r>
            <a:endParaRPr lang="pl-PL" altLang="pl-PL" sz="2400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123044" y="5096309"/>
            <a:ext cx="336630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 defTabSz="912813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None/>
              <a:defRPr/>
            </a:pPr>
            <a:r>
              <a:rPr kumimoji="1" lang="pl-PL" sz="2700" i="1" kern="0" smtClean="0">
                <a:solidFill>
                  <a:srgbClr val="00B050"/>
                </a:solidFill>
                <a:latin typeface="+mn-lt"/>
              </a:rPr>
              <a:t>Dziękujemy </a:t>
            </a:r>
            <a:r>
              <a:rPr kumimoji="1" lang="pl-PL" sz="2700" i="1" kern="0">
                <a:solidFill>
                  <a:srgbClr val="00B050"/>
                </a:solidFill>
                <a:latin typeface="+mn-lt"/>
              </a:rPr>
              <a:t>za </a:t>
            </a:r>
            <a:r>
              <a:rPr kumimoji="1" lang="pl-PL" sz="2700" i="1" kern="0" smtClean="0">
                <a:solidFill>
                  <a:srgbClr val="00B050"/>
                </a:solidFill>
                <a:latin typeface="+mn-lt"/>
              </a:rPr>
              <a:t>uwagę</a:t>
            </a:r>
            <a:endParaRPr kumimoji="1" lang="pl-PL" sz="27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6913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gQg"/>
          <p:cNvGrpSpPr>
            <a:grpSpLocks/>
          </p:cNvGrpSpPr>
          <p:nvPr/>
        </p:nvGrpSpPr>
        <p:grpSpPr bwMode="auto">
          <a:xfrm>
            <a:off x="1493838" y="1487488"/>
            <a:ext cx="1474787" cy="3138487"/>
            <a:chOff x="1494598" y="1487606"/>
            <a:chExt cx="1474429" cy="3138322"/>
          </a:xfrm>
        </p:grpSpPr>
        <p:grpSp>
          <p:nvGrpSpPr>
            <p:cNvPr id="17450" name="PgQg"/>
            <p:cNvGrpSpPr>
              <a:grpSpLocks/>
            </p:cNvGrpSpPr>
            <p:nvPr/>
          </p:nvGrpSpPr>
          <p:grpSpPr bwMode="auto">
            <a:xfrm>
              <a:off x="1494598" y="1487606"/>
              <a:ext cx="1466151" cy="2860227"/>
              <a:chOff x="1494598" y="1487606"/>
              <a:chExt cx="1466151" cy="2860227"/>
            </a:xfrm>
          </p:grpSpPr>
          <p:sp>
            <p:nvSpPr>
              <p:cNvPr id="17452" name="Text Box 70"/>
              <p:cNvSpPr txBox="1">
                <a:spLocks noChangeArrowheads="1"/>
              </p:cNvSpPr>
              <p:nvPr/>
            </p:nvSpPr>
            <p:spPr bwMode="auto">
              <a:xfrm>
                <a:off x="1494598" y="2365133"/>
                <a:ext cx="420687" cy="3254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ts val="1000"/>
                  </a:spcAft>
                  <a:buClrTx/>
                  <a:buFontTx/>
                  <a:buNone/>
                </a:pPr>
                <a:r>
                  <a:rPr kumimoji="0" lang="pl-PL" altLang="pl-PL" sz="1100" b="1" i="1">
                    <a:solidFill>
                      <a:srgbClr val="00B0F0"/>
                    </a:solidFill>
                    <a:latin typeface="Calibri" pitchFamily="34" charset="0"/>
                  </a:rPr>
                  <a:t>Q</a:t>
                </a:r>
                <a:r>
                  <a:rPr kumimoji="0" lang="pl-PL" altLang="pl-PL" sz="1400" b="1" i="1" baseline="-25000">
                    <a:solidFill>
                      <a:srgbClr val="00B0F0"/>
                    </a:solidFill>
                    <a:latin typeface="Calibri" pitchFamily="34" charset="0"/>
                  </a:rPr>
                  <a:t>g</a:t>
                </a: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17453" name="Text Box 70"/>
              <p:cNvSpPr txBox="1">
                <a:spLocks noChangeArrowheads="1"/>
              </p:cNvSpPr>
              <p:nvPr/>
            </p:nvSpPr>
            <p:spPr bwMode="auto">
              <a:xfrm>
                <a:off x="2414972" y="3027167"/>
                <a:ext cx="420687" cy="3254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ts val="1000"/>
                  </a:spcAft>
                  <a:buClrTx/>
                  <a:buFontTx/>
                  <a:buNone/>
                </a:pPr>
                <a:r>
                  <a:rPr kumimoji="0" lang="pl-PL" altLang="pl-PL" sz="1100" b="1" i="1">
                    <a:solidFill>
                      <a:srgbClr val="00B0F0"/>
                    </a:solidFill>
                    <a:latin typeface="Calibri" pitchFamily="34" charset="0"/>
                  </a:rPr>
                  <a:t>P</a:t>
                </a:r>
                <a:r>
                  <a:rPr kumimoji="0" lang="pl-PL" altLang="pl-PL" sz="1400" b="1" i="1" baseline="-25000">
                    <a:solidFill>
                      <a:srgbClr val="00B0F0"/>
                    </a:solidFill>
                    <a:latin typeface="Calibri" pitchFamily="34" charset="0"/>
                  </a:rPr>
                  <a:t>g</a:t>
                </a: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17454" name="Text Box 67"/>
              <p:cNvSpPr txBox="1">
                <a:spLocks noChangeArrowheads="1"/>
              </p:cNvSpPr>
              <p:nvPr/>
            </p:nvSpPr>
            <p:spPr bwMode="auto">
              <a:xfrm>
                <a:off x="2413030" y="1487606"/>
                <a:ext cx="547719" cy="2928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ts val="1000"/>
                  </a:spcAft>
                  <a:buClrTx/>
                  <a:buFontTx/>
                  <a:buNone/>
                </a:pPr>
                <a:r>
                  <a:rPr kumimoji="0" lang="pl-PL" altLang="pl-PL" sz="1100" b="1" i="1">
                    <a:solidFill>
                      <a:srgbClr val="00B0F0"/>
                    </a:solidFill>
                    <a:latin typeface="Calibri" pitchFamily="34" charset="0"/>
                  </a:rPr>
                  <a:t>Q</a:t>
                </a:r>
                <a:r>
                  <a:rPr kumimoji="0" lang="pl-PL" altLang="pl-PL" sz="1400" b="1" i="1" baseline="-25000">
                    <a:solidFill>
                      <a:srgbClr val="00B0F0"/>
                    </a:solidFill>
                    <a:latin typeface="Calibri" pitchFamily="34" charset="0"/>
                  </a:rPr>
                  <a:t>max</a:t>
                </a:r>
                <a:endParaRPr kumimoji="0" lang="pl-PL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17455" name="AutoShape 69"/>
              <p:cNvCxnSpPr>
                <a:cxnSpLocks noChangeShapeType="1"/>
              </p:cNvCxnSpPr>
              <p:nvPr/>
            </p:nvCxnSpPr>
            <p:spPr bwMode="auto">
              <a:xfrm flipV="1">
                <a:off x="2668990" y="1904604"/>
                <a:ext cx="634" cy="2443229"/>
              </a:xfrm>
              <a:prstGeom prst="straightConnector1">
                <a:avLst/>
              </a:prstGeom>
              <a:noFill/>
              <a:ln w="2540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456" name="Oval 71"/>
              <p:cNvSpPr>
                <a:spLocks noChangeArrowheads="1"/>
              </p:cNvSpPr>
              <p:nvPr/>
            </p:nvSpPr>
            <p:spPr bwMode="auto">
              <a:xfrm>
                <a:off x="2624814" y="2551323"/>
                <a:ext cx="71438" cy="77788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sp>
          <p:nvSpPr>
            <p:cNvPr id="17451" name="Text Box 68"/>
            <p:cNvSpPr txBox="1">
              <a:spLocks noChangeArrowheads="1"/>
            </p:cNvSpPr>
            <p:nvPr/>
          </p:nvSpPr>
          <p:spPr bwMode="auto">
            <a:xfrm>
              <a:off x="2421308" y="4360525"/>
              <a:ext cx="547719" cy="2654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100" b="1" i="1">
                  <a:solidFill>
                    <a:srgbClr val="00B0F0"/>
                  </a:solidFill>
                  <a:latin typeface="Calibri" pitchFamily="34" charset="0"/>
                </a:rPr>
                <a:t>Q</a:t>
              </a:r>
              <a:r>
                <a:rPr kumimoji="0" lang="pl-PL" altLang="pl-PL" sz="1400" b="1" i="1" baseline="-25000">
                  <a:solidFill>
                    <a:srgbClr val="00B0F0"/>
                  </a:solidFill>
                  <a:latin typeface="Calibri" pitchFamily="34" charset="0"/>
                </a:rPr>
                <a:t>min</a:t>
              </a:r>
              <a:endParaRPr kumimoji="0" lang="pl-PL" altLang="pl-PL" sz="2400">
                <a:latin typeface="Times New Roman" pitchFamily="18" charset="0"/>
              </a:endParaRPr>
            </a:p>
          </p:txBody>
        </p:sp>
      </p:grpSp>
      <p:sp>
        <p:nvSpPr>
          <p:cNvPr id="65" name="Opis_GA"/>
          <p:cNvSpPr>
            <a:spLocks noChangeArrowheads="1"/>
          </p:cNvSpPr>
          <p:nvPr/>
        </p:nvSpPr>
        <p:spPr bwMode="auto">
          <a:xfrm>
            <a:off x="4210050" y="4289425"/>
            <a:ext cx="42386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1" rIns="91424" bIns="45711"/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400" b="1" i="1">
                <a:solidFill>
                  <a:srgbClr val="FF0000"/>
                </a:solidFill>
                <a:latin typeface="Times New Roman" pitchFamily="18" charset="0"/>
              </a:rPr>
              <a:t>GA</a:t>
            </a:r>
            <a:r>
              <a:rPr kumimoji="0" lang="pl-PL" altLang="pl-PL" sz="1400" b="1" i="1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kumimoji="0" lang="pl-PL" altLang="pl-PL" sz="1400" b="1" i="1">
                <a:solidFill>
                  <a:srgbClr val="0070C0"/>
                </a:solidFill>
                <a:latin typeface="Times New Roman" pitchFamily="18" charset="0"/>
              </a:rPr>
              <a:t>– ograniczenie na moc min. turbiny</a:t>
            </a:r>
          </a:p>
        </p:txBody>
      </p:sp>
      <p:sp>
        <p:nvSpPr>
          <p:cNvPr id="64" name="Opis_FG"/>
          <p:cNvSpPr>
            <a:spLocks noChangeArrowheads="1"/>
          </p:cNvSpPr>
          <p:nvPr/>
        </p:nvSpPr>
        <p:spPr bwMode="auto">
          <a:xfrm>
            <a:off x="4214813" y="3759200"/>
            <a:ext cx="42386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1" rIns="91424" bIns="45711"/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400" b="1" i="1">
                <a:solidFill>
                  <a:srgbClr val="FF0000"/>
                </a:solidFill>
                <a:latin typeface="Times New Roman" pitchFamily="18" charset="0"/>
              </a:rPr>
              <a:t>FG</a:t>
            </a:r>
            <a:r>
              <a:rPr kumimoji="0" lang="pl-PL" altLang="pl-PL" sz="1400" b="1" i="1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kumimoji="0" lang="pl-PL" altLang="pl-PL" sz="1400" b="1" i="1">
                <a:solidFill>
                  <a:srgbClr val="0070C0"/>
                </a:solidFill>
                <a:latin typeface="Times New Roman" pitchFamily="18" charset="0"/>
              </a:rPr>
              <a:t>– ograniczenie na prąd wirnika (wzbudzenia)</a:t>
            </a:r>
          </a:p>
        </p:txBody>
      </p:sp>
      <p:sp>
        <p:nvSpPr>
          <p:cNvPr id="62510" name="FG"/>
          <p:cNvSpPr>
            <a:spLocks/>
          </p:cNvSpPr>
          <p:nvPr/>
        </p:nvSpPr>
        <p:spPr bwMode="auto">
          <a:xfrm rot="5400000">
            <a:off x="2530475" y="4000500"/>
            <a:ext cx="180975" cy="587375"/>
          </a:xfrm>
          <a:custGeom>
            <a:avLst/>
            <a:gdLst>
              <a:gd name="T0" fmla="*/ 193517724 w 21600"/>
              <a:gd name="T1" fmla="*/ 0 h 21085"/>
              <a:gd name="T2" fmla="*/ 891821198 w 21600"/>
              <a:gd name="T3" fmla="*/ 2147483647 h 21085"/>
              <a:gd name="T4" fmla="*/ 0 w 21600"/>
              <a:gd name="T5" fmla="*/ 2147483647 h 21085"/>
              <a:gd name="T6" fmla="*/ 0 60000 65536"/>
              <a:gd name="T7" fmla="*/ 0 60000 65536"/>
              <a:gd name="T8" fmla="*/ 0 60000 65536"/>
              <a:gd name="T9" fmla="*/ 0 w 21600"/>
              <a:gd name="T10" fmla="*/ 0 h 21085"/>
              <a:gd name="T11" fmla="*/ 21600 w 21600"/>
              <a:gd name="T12" fmla="*/ 21085 h 210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085" fill="none" extrusionOk="0">
                <a:moveTo>
                  <a:pt x="4687" y="-1"/>
                </a:moveTo>
                <a:cubicBezTo>
                  <a:pt x="14569" y="2196"/>
                  <a:pt x="21600" y="10961"/>
                  <a:pt x="21600" y="21085"/>
                </a:cubicBezTo>
              </a:path>
              <a:path w="21600" h="21085" stroke="0" extrusionOk="0">
                <a:moveTo>
                  <a:pt x="4687" y="-1"/>
                </a:moveTo>
                <a:cubicBezTo>
                  <a:pt x="14569" y="2196"/>
                  <a:pt x="21600" y="10961"/>
                  <a:pt x="21600" y="21085"/>
                </a:cubicBezTo>
                <a:lnTo>
                  <a:pt x="0" y="21085"/>
                </a:lnTo>
                <a:lnTo>
                  <a:pt x="4687" y="-1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3" name="Opis_EF"/>
          <p:cNvSpPr>
            <a:spLocks noChangeArrowheads="1"/>
          </p:cNvSpPr>
          <p:nvPr/>
        </p:nvSpPr>
        <p:spPr bwMode="auto">
          <a:xfrm>
            <a:off x="4214813" y="3302000"/>
            <a:ext cx="42386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1" rIns="91424" bIns="45711"/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400" b="1" i="1">
                <a:solidFill>
                  <a:srgbClr val="FF0000"/>
                </a:solidFill>
                <a:latin typeface="Times New Roman" pitchFamily="18" charset="0"/>
              </a:rPr>
              <a:t>EF</a:t>
            </a:r>
            <a:r>
              <a:rPr kumimoji="0" lang="pl-PL" altLang="pl-PL" sz="1400" b="1" i="1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kumimoji="0" lang="pl-PL" altLang="pl-PL" sz="1400" b="1" i="1">
                <a:solidFill>
                  <a:srgbClr val="0070C0"/>
                </a:solidFill>
                <a:latin typeface="Times New Roman" pitchFamily="18" charset="0"/>
              </a:rPr>
              <a:t>– ograniczenie na prąd stojana</a:t>
            </a:r>
          </a:p>
        </p:txBody>
      </p:sp>
      <p:sp>
        <p:nvSpPr>
          <p:cNvPr id="62484" name="Txt_F"/>
          <p:cNvSpPr txBox="1">
            <a:spLocks noChangeArrowheads="1"/>
          </p:cNvSpPr>
          <p:nvPr/>
        </p:nvSpPr>
        <p:spPr bwMode="auto">
          <a:xfrm>
            <a:off x="2795588" y="4297363"/>
            <a:ext cx="1397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kumimoji="0" lang="en-US" altLang="pl-PL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2508" name="EF"/>
          <p:cNvSpPr>
            <a:spLocks/>
          </p:cNvSpPr>
          <p:nvPr/>
        </p:nvSpPr>
        <p:spPr bwMode="auto">
          <a:xfrm>
            <a:off x="2838450" y="4033838"/>
            <a:ext cx="303213" cy="263525"/>
          </a:xfrm>
          <a:custGeom>
            <a:avLst/>
            <a:gdLst>
              <a:gd name="T0" fmla="*/ 2147483647 w 478"/>
              <a:gd name="T1" fmla="*/ 0 h 415"/>
              <a:gd name="T2" fmla="*/ 2147483647 w 478"/>
              <a:gd name="T3" fmla="*/ 2147483647 h 415"/>
              <a:gd name="T4" fmla="*/ 2147483647 w 478"/>
              <a:gd name="T5" fmla="*/ 2147483647 h 415"/>
              <a:gd name="T6" fmla="*/ 2147483647 w 478"/>
              <a:gd name="T7" fmla="*/ 2147483647 h 415"/>
              <a:gd name="T8" fmla="*/ 2147483647 w 478"/>
              <a:gd name="T9" fmla="*/ 2147483647 h 415"/>
              <a:gd name="T10" fmla="*/ 2147483647 w 478"/>
              <a:gd name="T11" fmla="*/ 2147483647 h 415"/>
              <a:gd name="T12" fmla="*/ 2147483647 w 478"/>
              <a:gd name="T13" fmla="*/ 2147483647 h 415"/>
              <a:gd name="T14" fmla="*/ 2147483647 w 478"/>
              <a:gd name="T15" fmla="*/ 2147483647 h 415"/>
              <a:gd name="T16" fmla="*/ 2147483647 w 478"/>
              <a:gd name="T17" fmla="*/ 2147483647 h 415"/>
              <a:gd name="T18" fmla="*/ 2147483647 w 478"/>
              <a:gd name="T19" fmla="*/ 2147483647 h 415"/>
              <a:gd name="T20" fmla="*/ 0 w 478"/>
              <a:gd name="T21" fmla="*/ 2147483647 h 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78"/>
              <a:gd name="T34" fmla="*/ 0 h 415"/>
              <a:gd name="T35" fmla="*/ 478 w 478"/>
              <a:gd name="T36" fmla="*/ 415 h 4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78" h="415">
                <a:moveTo>
                  <a:pt x="478" y="0"/>
                </a:moveTo>
                <a:cubicBezTo>
                  <a:pt x="462" y="20"/>
                  <a:pt x="447" y="41"/>
                  <a:pt x="432" y="58"/>
                </a:cubicBezTo>
                <a:cubicBezTo>
                  <a:pt x="417" y="75"/>
                  <a:pt x="408" y="84"/>
                  <a:pt x="390" y="100"/>
                </a:cubicBezTo>
                <a:cubicBezTo>
                  <a:pt x="372" y="116"/>
                  <a:pt x="344" y="139"/>
                  <a:pt x="324" y="157"/>
                </a:cubicBezTo>
                <a:cubicBezTo>
                  <a:pt x="304" y="175"/>
                  <a:pt x="286" y="191"/>
                  <a:pt x="270" y="205"/>
                </a:cubicBezTo>
                <a:cubicBezTo>
                  <a:pt x="254" y="219"/>
                  <a:pt x="243" y="231"/>
                  <a:pt x="228" y="244"/>
                </a:cubicBezTo>
                <a:cubicBezTo>
                  <a:pt x="213" y="257"/>
                  <a:pt x="199" y="267"/>
                  <a:pt x="183" y="280"/>
                </a:cubicBezTo>
                <a:cubicBezTo>
                  <a:pt x="167" y="293"/>
                  <a:pt x="145" y="314"/>
                  <a:pt x="131" y="325"/>
                </a:cubicBezTo>
                <a:cubicBezTo>
                  <a:pt x="117" y="336"/>
                  <a:pt x="109" y="340"/>
                  <a:pt x="96" y="349"/>
                </a:cubicBezTo>
                <a:cubicBezTo>
                  <a:pt x="83" y="358"/>
                  <a:pt x="70" y="368"/>
                  <a:pt x="54" y="379"/>
                </a:cubicBezTo>
                <a:cubicBezTo>
                  <a:pt x="38" y="390"/>
                  <a:pt x="19" y="402"/>
                  <a:pt x="0" y="415"/>
                </a:cubicBezTo>
              </a:path>
            </a:pathLst>
          </a:cu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2" name="Opis_DE"/>
          <p:cNvSpPr>
            <a:spLocks noChangeArrowheads="1"/>
          </p:cNvSpPr>
          <p:nvPr/>
        </p:nvSpPr>
        <p:spPr bwMode="auto">
          <a:xfrm>
            <a:off x="4214813" y="2860675"/>
            <a:ext cx="42386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1" rIns="91424" bIns="45711"/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400" b="1" i="1">
                <a:solidFill>
                  <a:srgbClr val="FF0000"/>
                </a:solidFill>
                <a:latin typeface="Times New Roman" pitchFamily="18" charset="0"/>
              </a:rPr>
              <a:t>DE</a:t>
            </a:r>
            <a:r>
              <a:rPr kumimoji="0" lang="pl-PL" altLang="pl-PL" sz="1400" b="1" i="1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kumimoji="0" lang="pl-PL" altLang="pl-PL" sz="1400" b="1" i="1">
                <a:solidFill>
                  <a:srgbClr val="0070C0"/>
                </a:solidFill>
                <a:latin typeface="Times New Roman" pitchFamily="18" charset="0"/>
              </a:rPr>
              <a:t>– ograniczenie na moc maks. turbiny</a:t>
            </a:r>
          </a:p>
        </p:txBody>
      </p:sp>
      <p:sp>
        <p:nvSpPr>
          <p:cNvPr id="62498" name="Txt_E"/>
          <p:cNvSpPr txBox="1">
            <a:spLocks noChangeArrowheads="1"/>
          </p:cNvSpPr>
          <p:nvPr/>
        </p:nvSpPr>
        <p:spPr bwMode="auto">
          <a:xfrm>
            <a:off x="3128963" y="4030663"/>
            <a:ext cx="139700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kumimoji="0" lang="en-US" altLang="pl-PL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2511" name="DE"/>
          <p:cNvCxnSpPr>
            <a:cxnSpLocks noChangeShapeType="1"/>
          </p:cNvCxnSpPr>
          <p:nvPr/>
        </p:nvCxnSpPr>
        <p:spPr bwMode="auto">
          <a:xfrm>
            <a:off x="3141663" y="2193925"/>
            <a:ext cx="1587" cy="1851025"/>
          </a:xfrm>
          <a:prstGeom prst="straightConnector1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Opis_CD"/>
          <p:cNvSpPr>
            <a:spLocks noChangeArrowheads="1"/>
          </p:cNvSpPr>
          <p:nvPr/>
        </p:nvSpPr>
        <p:spPr bwMode="auto">
          <a:xfrm>
            <a:off x="4205288" y="2439988"/>
            <a:ext cx="4237037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1" rIns="91424" bIns="45711"/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400" b="1" i="1">
                <a:solidFill>
                  <a:srgbClr val="FF0000"/>
                </a:solidFill>
                <a:latin typeface="Times New Roman" pitchFamily="18" charset="0"/>
              </a:rPr>
              <a:t>CD</a:t>
            </a:r>
            <a:r>
              <a:rPr kumimoji="0" lang="pl-PL" altLang="pl-PL" sz="1400" b="1" i="1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kumimoji="0" lang="pl-PL" altLang="pl-PL" sz="1400" b="1" i="1">
                <a:solidFill>
                  <a:srgbClr val="0070C0"/>
                </a:solidFill>
                <a:latin typeface="Times New Roman" pitchFamily="18" charset="0"/>
              </a:rPr>
              <a:t>– ograniczenie na prąd stojana</a:t>
            </a:r>
          </a:p>
        </p:txBody>
      </p:sp>
      <p:sp>
        <p:nvSpPr>
          <p:cNvPr id="62503" name="Txt_D"/>
          <p:cNvSpPr txBox="1">
            <a:spLocks noChangeArrowheads="1"/>
          </p:cNvSpPr>
          <p:nvPr/>
        </p:nvSpPr>
        <p:spPr bwMode="auto">
          <a:xfrm>
            <a:off x="3186113" y="2089150"/>
            <a:ext cx="1397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kumimoji="0" lang="en-US" altLang="pl-PL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2509" name="CD"/>
          <p:cNvSpPr>
            <a:spLocks/>
          </p:cNvSpPr>
          <p:nvPr/>
        </p:nvSpPr>
        <p:spPr bwMode="auto">
          <a:xfrm>
            <a:off x="2886075" y="1955800"/>
            <a:ext cx="261938" cy="241300"/>
          </a:xfrm>
          <a:custGeom>
            <a:avLst/>
            <a:gdLst>
              <a:gd name="T0" fmla="*/ 0 w 413"/>
              <a:gd name="T1" fmla="*/ 0 h 380"/>
              <a:gd name="T2" fmla="*/ 2147483647 w 413"/>
              <a:gd name="T3" fmla="*/ 2147483647 h 380"/>
              <a:gd name="T4" fmla="*/ 2147483647 w 413"/>
              <a:gd name="T5" fmla="*/ 2147483647 h 380"/>
              <a:gd name="T6" fmla="*/ 2147483647 w 413"/>
              <a:gd name="T7" fmla="*/ 2147483647 h 380"/>
              <a:gd name="T8" fmla="*/ 2147483647 w 413"/>
              <a:gd name="T9" fmla="*/ 2147483647 h 380"/>
              <a:gd name="T10" fmla="*/ 2147483647 w 413"/>
              <a:gd name="T11" fmla="*/ 2147483647 h 380"/>
              <a:gd name="T12" fmla="*/ 2147483647 w 413"/>
              <a:gd name="T13" fmla="*/ 2147483647 h 3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3"/>
              <a:gd name="T22" fmla="*/ 0 h 380"/>
              <a:gd name="T23" fmla="*/ 413 w 413"/>
              <a:gd name="T24" fmla="*/ 380 h 3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3" h="380">
                <a:moveTo>
                  <a:pt x="0" y="0"/>
                </a:moveTo>
                <a:cubicBezTo>
                  <a:pt x="35" y="27"/>
                  <a:pt x="72" y="56"/>
                  <a:pt x="103" y="81"/>
                </a:cubicBezTo>
                <a:cubicBezTo>
                  <a:pt x="134" y="106"/>
                  <a:pt x="161" y="128"/>
                  <a:pt x="189" y="152"/>
                </a:cubicBezTo>
                <a:cubicBezTo>
                  <a:pt x="217" y="176"/>
                  <a:pt x="248" y="202"/>
                  <a:pt x="273" y="227"/>
                </a:cubicBezTo>
                <a:cubicBezTo>
                  <a:pt x="298" y="252"/>
                  <a:pt x="320" y="277"/>
                  <a:pt x="342" y="300"/>
                </a:cubicBezTo>
                <a:cubicBezTo>
                  <a:pt x="364" y="323"/>
                  <a:pt x="393" y="356"/>
                  <a:pt x="403" y="368"/>
                </a:cubicBezTo>
                <a:cubicBezTo>
                  <a:pt x="413" y="380"/>
                  <a:pt x="403" y="373"/>
                  <a:pt x="403" y="374"/>
                </a:cubicBezTo>
              </a:path>
            </a:pathLst>
          </a:cu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0" name="Opis_BC"/>
          <p:cNvSpPr>
            <a:spLocks noChangeArrowheads="1"/>
          </p:cNvSpPr>
          <p:nvPr/>
        </p:nvSpPr>
        <p:spPr bwMode="auto">
          <a:xfrm>
            <a:off x="4205288" y="1871663"/>
            <a:ext cx="4237037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1" rIns="91424" bIns="45711"/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400" b="1" i="1">
                <a:solidFill>
                  <a:srgbClr val="FF0000"/>
                </a:solidFill>
                <a:latin typeface="Times New Roman" pitchFamily="18" charset="0"/>
              </a:rPr>
              <a:t>BC</a:t>
            </a:r>
            <a:r>
              <a:rPr kumimoji="0" lang="pl-PL" altLang="pl-PL" sz="1400" b="1" i="1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kumimoji="0" lang="pl-PL" altLang="pl-PL" sz="1400" b="1" i="1">
                <a:solidFill>
                  <a:srgbClr val="0070C0"/>
                </a:solidFill>
                <a:latin typeface="Times New Roman" pitchFamily="18" charset="0"/>
              </a:rPr>
              <a:t>– ograniczenie ze względu na nagrzewanie się skrajnych blach stojana</a:t>
            </a:r>
          </a:p>
        </p:txBody>
      </p:sp>
      <p:sp>
        <p:nvSpPr>
          <p:cNvPr id="62504" name="Txt_C"/>
          <p:cNvSpPr txBox="1">
            <a:spLocks noChangeArrowheads="1"/>
          </p:cNvSpPr>
          <p:nvPr/>
        </p:nvSpPr>
        <p:spPr bwMode="auto">
          <a:xfrm>
            <a:off x="2857500" y="1803400"/>
            <a:ext cx="1397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altLang="pl-PL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2512" name="BC"/>
          <p:cNvCxnSpPr>
            <a:cxnSpLocks noChangeShapeType="1"/>
          </p:cNvCxnSpPr>
          <p:nvPr/>
        </p:nvCxnSpPr>
        <p:spPr bwMode="auto">
          <a:xfrm flipH="1" flipV="1">
            <a:off x="2551113" y="1871663"/>
            <a:ext cx="334962" cy="82550"/>
          </a:xfrm>
          <a:prstGeom prst="straightConnector1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Opis_AB"/>
          <p:cNvSpPr>
            <a:spLocks noChangeArrowheads="1"/>
          </p:cNvSpPr>
          <p:nvPr/>
        </p:nvSpPr>
        <p:spPr bwMode="auto">
          <a:xfrm>
            <a:off x="4210050" y="1514475"/>
            <a:ext cx="42386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1" rIns="91424" bIns="45711"/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400" b="1" i="1">
                <a:solidFill>
                  <a:srgbClr val="FF0000"/>
                </a:solidFill>
                <a:latin typeface="Times New Roman" pitchFamily="18" charset="0"/>
              </a:rPr>
              <a:t>AB</a:t>
            </a:r>
            <a:r>
              <a:rPr kumimoji="0" lang="pl-PL" altLang="pl-PL" sz="1400" b="1" i="1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kumimoji="0" lang="pl-PL" altLang="pl-PL" sz="1400" b="1" i="1">
                <a:solidFill>
                  <a:srgbClr val="0070C0"/>
                </a:solidFill>
                <a:latin typeface="Times New Roman" pitchFamily="18" charset="0"/>
              </a:rPr>
              <a:t>– ograniczenie ze względu na stabilność</a:t>
            </a:r>
          </a:p>
        </p:txBody>
      </p:sp>
      <p:grpSp>
        <p:nvGrpSpPr>
          <p:cNvPr id="4" name="AB"/>
          <p:cNvGrpSpPr>
            <a:grpSpLocks/>
          </p:cNvGrpSpPr>
          <p:nvPr/>
        </p:nvGrpSpPr>
        <p:grpSpPr bwMode="auto">
          <a:xfrm>
            <a:off x="2322513" y="1782763"/>
            <a:ext cx="225425" cy="307975"/>
            <a:chOff x="3335" y="3330"/>
            <a:chExt cx="355" cy="486"/>
          </a:xfrm>
        </p:grpSpPr>
        <p:cxnSp>
          <p:nvCxnSpPr>
            <p:cNvPr id="17448" name="AutoShape 43"/>
            <p:cNvCxnSpPr>
              <a:cxnSpLocks noChangeShapeType="1"/>
            </p:cNvCxnSpPr>
            <p:nvPr/>
          </p:nvCxnSpPr>
          <p:spPr bwMode="auto">
            <a:xfrm flipH="1">
              <a:off x="3335" y="3471"/>
              <a:ext cx="355" cy="345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49" name="Text Box 42"/>
            <p:cNvSpPr txBox="1">
              <a:spLocks noChangeArrowheads="1"/>
            </p:cNvSpPr>
            <p:nvPr/>
          </p:nvSpPr>
          <p:spPr bwMode="auto">
            <a:xfrm>
              <a:off x="3442" y="3330"/>
              <a:ext cx="220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altLang="pl-PL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AG"/>
          <p:cNvGrpSpPr>
            <a:grpSpLocks/>
          </p:cNvGrpSpPr>
          <p:nvPr/>
        </p:nvGrpSpPr>
        <p:grpSpPr bwMode="auto">
          <a:xfrm>
            <a:off x="2122488" y="1998663"/>
            <a:ext cx="206375" cy="2395537"/>
            <a:chOff x="3020" y="3670"/>
            <a:chExt cx="325" cy="3773"/>
          </a:xfrm>
        </p:grpSpPr>
        <p:cxnSp>
          <p:nvCxnSpPr>
            <p:cNvPr id="17445" name="AutoShape 38"/>
            <p:cNvCxnSpPr>
              <a:cxnSpLocks noChangeShapeType="1"/>
            </p:cNvCxnSpPr>
            <p:nvPr/>
          </p:nvCxnSpPr>
          <p:spPr bwMode="auto">
            <a:xfrm>
              <a:off x="3341" y="3816"/>
              <a:ext cx="4" cy="3627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46" name="Text Box 37"/>
            <p:cNvSpPr txBox="1">
              <a:spLocks noChangeArrowheads="1"/>
            </p:cNvSpPr>
            <p:nvPr/>
          </p:nvSpPr>
          <p:spPr bwMode="auto">
            <a:xfrm>
              <a:off x="3020" y="3670"/>
              <a:ext cx="220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altLang="pl-PL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7447" name="Text Box 36"/>
            <p:cNvSpPr txBox="1">
              <a:spLocks noChangeArrowheads="1"/>
            </p:cNvSpPr>
            <p:nvPr/>
          </p:nvSpPr>
          <p:spPr bwMode="auto">
            <a:xfrm>
              <a:off x="3125" y="7194"/>
              <a:ext cx="220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kumimoji="0" lang="en-US" altLang="pl-PL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Pm"/>
          <p:cNvGrpSpPr>
            <a:grpSpLocks/>
          </p:cNvGrpSpPr>
          <p:nvPr/>
        </p:nvGrpSpPr>
        <p:grpSpPr bwMode="auto">
          <a:xfrm>
            <a:off x="2071688" y="1519238"/>
            <a:ext cx="269875" cy="3208337"/>
            <a:chOff x="2922" y="2712"/>
            <a:chExt cx="423" cy="5369"/>
          </a:xfrm>
        </p:grpSpPr>
        <p:sp>
          <p:nvSpPr>
            <p:cNvPr id="17443" name="Text Box 26"/>
            <p:cNvSpPr txBox="1">
              <a:spLocks noChangeArrowheads="1"/>
            </p:cNvSpPr>
            <p:nvPr/>
          </p:nvSpPr>
          <p:spPr bwMode="auto">
            <a:xfrm>
              <a:off x="2922" y="5060"/>
              <a:ext cx="423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000" b="1" i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altLang="pl-PL" sz="1000" b="1" i="1" baseline="-300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17444" name="AutoShape 25"/>
            <p:cNvCxnSpPr>
              <a:cxnSpLocks noChangeShapeType="1"/>
            </p:cNvCxnSpPr>
            <p:nvPr/>
          </p:nvCxnSpPr>
          <p:spPr bwMode="auto">
            <a:xfrm>
              <a:off x="3338" y="2712"/>
              <a:ext cx="1" cy="53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PM"/>
          <p:cNvGrpSpPr>
            <a:grpSpLocks/>
          </p:cNvGrpSpPr>
          <p:nvPr/>
        </p:nvGrpSpPr>
        <p:grpSpPr bwMode="auto">
          <a:xfrm>
            <a:off x="3128963" y="1631950"/>
            <a:ext cx="325437" cy="3044825"/>
            <a:chOff x="4606" y="3092"/>
            <a:chExt cx="513" cy="4795"/>
          </a:xfrm>
        </p:grpSpPr>
        <p:sp>
          <p:nvSpPr>
            <p:cNvPr id="17441" name="Text Box 23"/>
            <p:cNvSpPr txBox="1">
              <a:spLocks noChangeArrowheads="1"/>
            </p:cNvSpPr>
            <p:nvPr/>
          </p:nvSpPr>
          <p:spPr bwMode="auto">
            <a:xfrm>
              <a:off x="4682" y="5179"/>
              <a:ext cx="437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000" b="1" i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altLang="pl-PL" sz="1000" b="1" i="1" baseline="300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17442" name="AutoShape 22"/>
            <p:cNvCxnSpPr>
              <a:cxnSpLocks noChangeShapeType="1"/>
            </p:cNvCxnSpPr>
            <p:nvPr/>
          </p:nvCxnSpPr>
          <p:spPr bwMode="auto">
            <a:xfrm>
              <a:off x="4606" y="3092"/>
              <a:ext cx="1" cy="47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2491" name="Txt_UIn"/>
          <p:cNvSpPr txBox="1">
            <a:spLocks noChangeArrowheads="1"/>
          </p:cNvSpPr>
          <p:nvPr/>
        </p:nvSpPr>
        <p:spPr bwMode="auto">
          <a:xfrm>
            <a:off x="2728913" y="2211388"/>
            <a:ext cx="268287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U∙I</a:t>
            </a:r>
            <a:r>
              <a:rPr kumimoji="0" lang="en-US" altLang="pl-PL" sz="1000" b="1" i="1" baseline="-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altLang="pl-PL" sz="2400">
              <a:latin typeface="Times New Roman" pitchFamily="18" charset="0"/>
            </a:endParaRPr>
          </a:p>
        </p:txBody>
      </p:sp>
      <p:cxnSp>
        <p:nvCxnSpPr>
          <p:cNvPr id="62514" name="UIn"/>
          <p:cNvCxnSpPr>
            <a:cxnSpLocks noChangeShapeType="1"/>
          </p:cNvCxnSpPr>
          <p:nvPr/>
        </p:nvCxnSpPr>
        <p:spPr bwMode="auto">
          <a:xfrm flipV="1">
            <a:off x="1785938" y="1998663"/>
            <a:ext cx="1165225" cy="1098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513" name="Sn"/>
          <p:cNvSpPr>
            <a:spLocks/>
          </p:cNvSpPr>
          <p:nvPr/>
        </p:nvSpPr>
        <p:spPr bwMode="auto">
          <a:xfrm>
            <a:off x="1782763" y="1614488"/>
            <a:ext cx="1724025" cy="2989262"/>
          </a:xfrm>
          <a:custGeom>
            <a:avLst/>
            <a:gdLst>
              <a:gd name="T0" fmla="*/ 2147483647 w 21718"/>
              <a:gd name="T1" fmla="*/ 0 h 43200"/>
              <a:gd name="T2" fmla="*/ 0 w 21718"/>
              <a:gd name="T3" fmla="*/ 2147483647 h 43200"/>
              <a:gd name="T4" fmla="*/ 2147483647 w 21718"/>
              <a:gd name="T5" fmla="*/ 2147483647 h 43200"/>
              <a:gd name="T6" fmla="*/ 0 60000 65536"/>
              <a:gd name="T7" fmla="*/ 0 60000 65536"/>
              <a:gd name="T8" fmla="*/ 0 60000 65536"/>
              <a:gd name="T9" fmla="*/ 0 w 21718"/>
              <a:gd name="T10" fmla="*/ 0 h 43200"/>
              <a:gd name="T11" fmla="*/ 21718 w 21718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18" h="43200" fill="none" extrusionOk="0">
                <a:moveTo>
                  <a:pt x="30" y="0"/>
                </a:moveTo>
                <a:cubicBezTo>
                  <a:pt x="59" y="0"/>
                  <a:pt x="88" y="-1"/>
                  <a:pt x="118" y="0"/>
                </a:cubicBez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</a:path>
              <a:path w="21718" h="43200" stroke="0" extrusionOk="0">
                <a:moveTo>
                  <a:pt x="30" y="0"/>
                </a:moveTo>
                <a:cubicBezTo>
                  <a:pt x="59" y="0"/>
                  <a:pt x="88" y="-1"/>
                  <a:pt x="118" y="0"/>
                </a:cubicBez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  <a:lnTo>
                  <a:pt x="118" y="21600"/>
                </a:lnTo>
                <a:lnTo>
                  <a:pt x="3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8" name="Ukl_Wsp"/>
          <p:cNvGrpSpPr>
            <a:grpSpLocks/>
          </p:cNvGrpSpPr>
          <p:nvPr/>
        </p:nvGrpSpPr>
        <p:grpSpPr bwMode="auto">
          <a:xfrm>
            <a:off x="1441450" y="1231900"/>
            <a:ext cx="2549525" cy="3606800"/>
            <a:chOff x="1948" y="2463"/>
            <a:chExt cx="4016" cy="5679"/>
          </a:xfrm>
        </p:grpSpPr>
        <p:sp>
          <p:nvSpPr>
            <p:cNvPr id="17436" name="Text Box 33"/>
            <p:cNvSpPr txBox="1">
              <a:spLocks noChangeArrowheads="1"/>
            </p:cNvSpPr>
            <p:nvPr/>
          </p:nvSpPr>
          <p:spPr bwMode="auto">
            <a:xfrm>
              <a:off x="1948" y="2712"/>
              <a:ext cx="54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altLang="pl-PL" sz="1200" b="1" i="1" baseline="-300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poj.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17437" name="Text Box 32"/>
            <p:cNvSpPr txBox="1">
              <a:spLocks noChangeArrowheads="1"/>
            </p:cNvSpPr>
            <p:nvPr/>
          </p:nvSpPr>
          <p:spPr bwMode="auto">
            <a:xfrm>
              <a:off x="1948" y="7780"/>
              <a:ext cx="54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altLang="pl-PL" sz="1200" b="1" i="1" baseline="-300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ind.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17438" name="AutoShape 31"/>
            <p:cNvCxnSpPr>
              <a:cxnSpLocks noChangeShapeType="1"/>
            </p:cNvCxnSpPr>
            <p:nvPr/>
          </p:nvCxnSpPr>
          <p:spPr bwMode="auto">
            <a:xfrm flipV="1">
              <a:off x="2490" y="2463"/>
              <a:ext cx="1" cy="54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9" name="AutoShape 30"/>
            <p:cNvCxnSpPr>
              <a:cxnSpLocks noChangeShapeType="1"/>
            </p:cNvCxnSpPr>
            <p:nvPr/>
          </p:nvCxnSpPr>
          <p:spPr bwMode="auto">
            <a:xfrm>
              <a:off x="2490" y="5401"/>
              <a:ext cx="339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40" name="Text Box 29"/>
            <p:cNvSpPr txBox="1">
              <a:spLocks noChangeArrowheads="1"/>
            </p:cNvSpPr>
            <p:nvPr/>
          </p:nvSpPr>
          <p:spPr bwMode="auto">
            <a:xfrm>
              <a:off x="5541" y="5491"/>
              <a:ext cx="423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000" b="1" i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2920907" y="476706"/>
            <a:ext cx="33021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Dopuszczalny zakres pracy generatora</a:t>
            </a:r>
          </a:p>
        </p:txBody>
      </p:sp>
    </p:spTree>
    <p:extLst>
      <p:ext uri="{BB962C8B-B14F-4D97-AF65-F5344CB8AC3E}">
        <p14:creationId xmlns:p14="http://schemas.microsoft.com/office/powerpoint/2010/main" val="308757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4" grpId="0"/>
      <p:bldP spid="62510" grpId="0" animBg="1"/>
      <p:bldP spid="63" grpId="0"/>
      <p:bldP spid="62484" grpId="0"/>
      <p:bldP spid="62508" grpId="0" animBg="1"/>
      <p:bldP spid="62" grpId="0"/>
      <p:bldP spid="62498" grpId="0"/>
      <p:bldP spid="62511" grpId="0" animBg="1"/>
      <p:bldP spid="61" grpId="0"/>
      <p:bldP spid="62503" grpId="0"/>
      <p:bldP spid="62509" grpId="0" animBg="1"/>
      <p:bldP spid="60" grpId="0"/>
      <p:bldP spid="62504" grpId="0"/>
      <p:bldP spid="62512" grpId="0" animBg="1"/>
      <p:bldP spid="57" grpId="0"/>
      <p:bldP spid="62491" grpId="0"/>
      <p:bldP spid="62514" grpId="0" animBg="1"/>
      <p:bldP spid="625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BEL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93" y="1340337"/>
            <a:ext cx="3950494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KOZ_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95" y="1340337"/>
            <a:ext cx="3950494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2920907" y="476706"/>
            <a:ext cx="33021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Dopuszczalny zakres pracy generatora</a:t>
            </a:r>
          </a:p>
        </p:txBody>
      </p:sp>
    </p:spTree>
    <p:extLst>
      <p:ext uri="{BB962C8B-B14F-4D97-AF65-F5344CB8AC3E}">
        <p14:creationId xmlns:p14="http://schemas.microsoft.com/office/powerpoint/2010/main" val="97106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WG_wirnik"/>
          <p:cNvSpPr>
            <a:spLocks noChangeAspect="1"/>
          </p:cNvSpPr>
          <p:nvPr/>
        </p:nvSpPr>
        <p:spPr bwMode="auto">
          <a:xfrm>
            <a:off x="4242279" y="2055696"/>
            <a:ext cx="617220" cy="617220"/>
          </a:xfrm>
          <a:prstGeom prst="ellipse">
            <a:avLst/>
          </a:prstGeom>
          <a:solidFill>
            <a:schemeClr val="accent3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66" name="WP_wirnik"/>
          <p:cNvSpPr>
            <a:spLocks noChangeAspect="1"/>
          </p:cNvSpPr>
          <p:nvPr/>
        </p:nvSpPr>
        <p:spPr bwMode="auto">
          <a:xfrm>
            <a:off x="2946135" y="2163711"/>
            <a:ext cx="401193" cy="401193"/>
          </a:xfrm>
          <a:prstGeom prst="ellipse">
            <a:avLst/>
          </a:prstGeom>
          <a:solidFill>
            <a:schemeClr val="accent3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80" name="Op_Wzb_pomoc"/>
          <p:cNvSpPr>
            <a:spLocks noChangeArrowheads="1"/>
          </p:cNvSpPr>
          <p:nvPr/>
        </p:nvSpPr>
        <p:spPr bwMode="auto">
          <a:xfrm>
            <a:off x="3851920" y="4980105"/>
            <a:ext cx="215417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6350" indent="-635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4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WP </a:t>
            </a:r>
            <a:r>
              <a: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400" b="1" i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wzbudnica pomocnicza</a:t>
            </a:r>
            <a:endParaRPr lang="pl-PL" sz="1400" b="1" i="1" dirty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Op_RN"/>
          <p:cNvSpPr>
            <a:spLocks noChangeArrowheads="1"/>
          </p:cNvSpPr>
          <p:nvPr/>
        </p:nvSpPr>
        <p:spPr bwMode="auto">
          <a:xfrm>
            <a:off x="3851920" y="5299712"/>
            <a:ext cx="17921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6350" indent="-635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4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RN </a:t>
            </a:r>
            <a:r>
              <a: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400" b="1" i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regulator napięcia</a:t>
            </a:r>
          </a:p>
        </p:txBody>
      </p:sp>
      <p:sp>
        <p:nvSpPr>
          <p:cNvPr id="183" name="Op_R_reg"/>
          <p:cNvSpPr>
            <a:spLocks noChangeArrowheads="1"/>
          </p:cNvSpPr>
          <p:nvPr/>
        </p:nvSpPr>
        <p:spPr bwMode="auto">
          <a:xfrm>
            <a:off x="3851920" y="5619320"/>
            <a:ext cx="17921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6350" indent="-635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4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 – </a:t>
            </a:r>
            <a:r>
              <a:rPr lang="pl-PL" sz="1400" b="1" i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opornik regulacyjny</a:t>
            </a:r>
            <a:endParaRPr lang="pl-PL" sz="1400" b="1" i="1" dirty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8" name="Wał_główny"/>
          <p:cNvGrpSpPr/>
          <p:nvPr/>
        </p:nvGrpSpPr>
        <p:grpSpPr>
          <a:xfrm>
            <a:off x="1397963" y="2132856"/>
            <a:ext cx="4608512" cy="540060"/>
            <a:chOff x="863588" y="3140968"/>
            <a:chExt cx="4608512" cy="540060"/>
          </a:xfrm>
        </p:grpSpPr>
        <p:sp>
          <p:nvSpPr>
            <p:cNvPr id="167" name="Prostokąt 166"/>
            <p:cNvSpPr/>
            <p:nvPr/>
          </p:nvSpPr>
          <p:spPr bwMode="auto">
            <a:xfrm>
              <a:off x="5292080" y="3140968"/>
              <a:ext cx="180020" cy="5400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grpSp>
          <p:nvGrpSpPr>
            <p:cNvPr id="154" name="Wał"/>
            <p:cNvGrpSpPr/>
            <p:nvPr/>
          </p:nvGrpSpPr>
          <p:grpSpPr>
            <a:xfrm>
              <a:off x="863588" y="3249560"/>
              <a:ext cx="4572508" cy="215444"/>
              <a:chOff x="863588" y="3249560"/>
              <a:chExt cx="4572508" cy="215444"/>
            </a:xfrm>
          </p:grpSpPr>
          <p:cxnSp>
            <p:nvCxnSpPr>
              <p:cNvPr id="61" name="Wał"/>
              <p:cNvCxnSpPr/>
              <p:nvPr/>
            </p:nvCxnSpPr>
            <p:spPr bwMode="auto">
              <a:xfrm flipV="1">
                <a:off x="1187530" y="3387723"/>
                <a:ext cx="4248566" cy="44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6" name="S"/>
              <p:cNvSpPr>
                <a:spLocks noChangeArrowheads="1"/>
              </p:cNvSpPr>
              <p:nvPr/>
            </p:nvSpPr>
            <p:spPr bwMode="auto">
              <a:xfrm>
                <a:off x="863588" y="3249560"/>
                <a:ext cx="28642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09638" eaLnBrk="0" hangingPunct="0">
                  <a:spcBef>
                    <a:spcPct val="20000"/>
                  </a:spcBef>
                  <a:buClr>
                    <a:schemeClr val="tx2"/>
                  </a:buClr>
                  <a:buSzPct val="100000"/>
                  <a:defRPr/>
                </a:pPr>
                <a:r>
                  <a:rPr lang="pl-PL" sz="1400" b="1" i="1" dirty="0" smtClean="0">
                    <a:solidFill>
                      <a:srgbClr val="0070C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Wał</a:t>
                </a:r>
                <a:endParaRPr lang="pl-PL" sz="1400" b="1" i="1" dirty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78" name="Opis_Wzb_gł"/>
          <p:cNvSpPr>
            <a:spLocks noChangeArrowheads="1"/>
          </p:cNvSpPr>
          <p:nvPr/>
        </p:nvSpPr>
        <p:spPr bwMode="auto">
          <a:xfrm>
            <a:off x="3851920" y="4660498"/>
            <a:ext cx="18418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6350" indent="-635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4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WG </a:t>
            </a:r>
            <a:r>
              <a: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400" b="1" i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wzbudnica główna</a:t>
            </a:r>
            <a:endParaRPr lang="pl-PL" sz="1400" b="1" i="1" dirty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Op_L1,L2,L3"/>
          <p:cNvSpPr>
            <a:spLocks noChangeArrowheads="1"/>
          </p:cNvSpPr>
          <p:nvPr/>
        </p:nvSpPr>
        <p:spPr bwMode="auto">
          <a:xfrm>
            <a:off x="3851920" y="4340891"/>
            <a:ext cx="305211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6350" indent="-635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400" b="1" i="1" dirty="0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L1,L2,L3</a:t>
            </a:r>
            <a:r>
              <a:rPr lang="pl-PL" sz="14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400" b="1" i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uzwojenia stojana generatora</a:t>
            </a:r>
            <a:endParaRPr lang="pl-PL" sz="1400" b="1" i="1" dirty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Op_GS"/>
          <p:cNvSpPr>
            <a:spLocks noChangeArrowheads="1"/>
          </p:cNvSpPr>
          <p:nvPr/>
        </p:nvSpPr>
        <p:spPr bwMode="auto">
          <a:xfrm>
            <a:off x="3851920" y="4021284"/>
            <a:ext cx="22426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6350" indent="-635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400" b="1" i="1" dirty="0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pl-PL" sz="14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400" b="1" i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generator </a:t>
            </a:r>
            <a:r>
              <a:rPr lang="pl-PL" sz="1400" b="1" i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synchroniczny</a:t>
            </a:r>
            <a:endParaRPr lang="pl-PL" sz="1400" b="1" i="1" dirty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Obracanie_wałem"/>
          <p:cNvSpPr>
            <a:spLocks noChangeAspect="1"/>
          </p:cNvSpPr>
          <p:nvPr/>
        </p:nvSpPr>
        <p:spPr bwMode="auto">
          <a:xfrm rot="3600000">
            <a:off x="1858915" y="2228704"/>
            <a:ext cx="384911" cy="231524"/>
          </a:xfrm>
          <a:prstGeom prst="curvedDownArrow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grpSp>
        <p:nvGrpSpPr>
          <p:cNvPr id="155" name="Prąd_wzbudzenia"/>
          <p:cNvGrpSpPr/>
          <p:nvPr/>
        </p:nvGrpSpPr>
        <p:grpSpPr>
          <a:xfrm>
            <a:off x="4507233" y="1423519"/>
            <a:ext cx="872136" cy="1388196"/>
            <a:chOff x="3972858" y="2431631"/>
            <a:chExt cx="872136" cy="1388196"/>
          </a:xfrm>
        </p:grpSpPr>
        <p:grpSp>
          <p:nvGrpSpPr>
            <p:cNvPr id="143" name="Prąd_wzbudz"/>
            <p:cNvGrpSpPr/>
            <p:nvPr/>
          </p:nvGrpSpPr>
          <p:grpSpPr>
            <a:xfrm>
              <a:off x="4067940" y="2564904"/>
              <a:ext cx="360042" cy="1254923"/>
              <a:chOff x="4067940" y="2564904"/>
              <a:chExt cx="360042" cy="1254923"/>
            </a:xfrm>
          </p:grpSpPr>
          <p:cxnSp>
            <p:nvCxnSpPr>
              <p:cNvPr id="130" name="AutoShape 69"/>
              <p:cNvCxnSpPr>
                <a:cxnSpLocks noChangeShapeType="1"/>
              </p:cNvCxnSpPr>
              <p:nvPr/>
            </p:nvCxnSpPr>
            <p:spPr bwMode="auto">
              <a:xfrm flipH="1">
                <a:off x="4427980" y="3027717"/>
                <a:ext cx="2" cy="79211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arrow"/>
                <a:tailEnd type="non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9" name="S"/>
              <p:cNvSpPr>
                <a:spLocks noChangeArrowheads="1"/>
              </p:cNvSpPr>
              <p:nvPr/>
            </p:nvSpPr>
            <p:spPr bwMode="auto">
              <a:xfrm>
                <a:off x="4112574" y="2564904"/>
                <a:ext cx="8976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09638" eaLnBrk="0" hangingPunct="0">
                  <a:spcBef>
                    <a:spcPct val="20000"/>
                  </a:spcBef>
                  <a:buClr>
                    <a:schemeClr val="tx2"/>
                  </a:buClr>
                  <a:buSzPct val="100000"/>
                  <a:defRPr/>
                </a:pPr>
                <a:r>
                  <a:rPr lang="pl-PL" sz="1400" b="1" i="1" dirty="0" err="1" smtClean="0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l-PL" sz="1400" b="1" i="1" baseline="-25000" dirty="0" err="1" smtClean="0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pl-PL" sz="1400" b="1" i="1" dirty="0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3" name="AutoShape 69"/>
              <p:cNvCxnSpPr>
                <a:cxnSpLocks noChangeShapeType="1"/>
              </p:cNvCxnSpPr>
              <p:nvPr/>
            </p:nvCxnSpPr>
            <p:spPr bwMode="auto">
              <a:xfrm>
                <a:off x="4067940" y="2811687"/>
                <a:ext cx="288030" cy="0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40" name="Prostokąt 139"/>
            <p:cNvSpPr/>
            <p:nvPr/>
          </p:nvSpPr>
          <p:spPr>
            <a:xfrm>
              <a:off x="4485310" y="3104964"/>
              <a:ext cx="158698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600" b="1" i="1" dirty="0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pl-PL" sz="1600" b="1" i="1" baseline="-25000" dirty="0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pl-PL" sz="16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S"/>
            <p:cNvSpPr>
              <a:spLocks noChangeArrowheads="1"/>
            </p:cNvSpPr>
            <p:nvPr/>
          </p:nvSpPr>
          <p:spPr bwMode="auto">
            <a:xfrm>
              <a:off x="4461876" y="3437966"/>
              <a:ext cx="38311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000" b="1" i="1" dirty="0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~600 V</a:t>
              </a:r>
              <a:endParaRPr lang="pl-PL" sz="10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S"/>
            <p:cNvSpPr>
              <a:spLocks noChangeArrowheads="1"/>
            </p:cNvSpPr>
            <p:nvPr/>
          </p:nvSpPr>
          <p:spPr bwMode="auto">
            <a:xfrm>
              <a:off x="3972858" y="2431631"/>
              <a:ext cx="34785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000" b="1" i="1" dirty="0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2÷5kA</a:t>
              </a:r>
              <a:endParaRPr lang="pl-PL" sz="10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8" name="Wir_napięć"/>
          <p:cNvSpPr>
            <a:spLocks noChangeAspect="1"/>
          </p:cNvSpPr>
          <p:nvPr/>
        </p:nvSpPr>
        <p:spPr bwMode="auto">
          <a:xfrm rot="18731954">
            <a:off x="7468931" y="1939128"/>
            <a:ext cx="457200" cy="4572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grpSp>
        <p:nvGrpSpPr>
          <p:cNvPr id="55" name="Gwiazda_nap"/>
          <p:cNvGrpSpPr/>
          <p:nvPr/>
        </p:nvGrpSpPr>
        <p:grpSpPr>
          <a:xfrm>
            <a:off x="7446635" y="1988840"/>
            <a:ext cx="504056" cy="432048"/>
            <a:chOff x="7488324" y="3645024"/>
            <a:chExt cx="504056" cy="432048"/>
          </a:xfrm>
        </p:grpSpPr>
        <p:cxnSp>
          <p:nvCxnSpPr>
            <p:cNvPr id="179" name="Łącznik prostoliniowy 178"/>
            <p:cNvCxnSpPr/>
            <p:nvPr/>
          </p:nvCxnSpPr>
          <p:spPr bwMode="auto">
            <a:xfrm flipV="1">
              <a:off x="7740352" y="3645024"/>
              <a:ext cx="0" cy="288032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181" name="Łącznik prostoliniowy 180"/>
            <p:cNvCxnSpPr/>
            <p:nvPr/>
          </p:nvCxnSpPr>
          <p:spPr bwMode="auto">
            <a:xfrm flipH="1" flipV="1">
              <a:off x="7740352" y="3933056"/>
              <a:ext cx="252028" cy="144016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arrow" w="sm" len="sm"/>
              <a:tailEnd type="none" w="med" len="med"/>
            </a:ln>
            <a:effectLst/>
          </p:spPr>
        </p:cxnSp>
        <p:cxnSp>
          <p:nvCxnSpPr>
            <p:cNvPr id="184" name="Łącznik prostoliniowy 183"/>
            <p:cNvCxnSpPr/>
            <p:nvPr/>
          </p:nvCxnSpPr>
          <p:spPr bwMode="auto">
            <a:xfrm flipV="1">
              <a:off x="7488324" y="3933056"/>
              <a:ext cx="252028" cy="144016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arrow" w="sm" len="sm"/>
              <a:tailEnd type="none" w="med" len="med"/>
            </a:ln>
            <a:effectLst/>
          </p:spPr>
        </p:cxnSp>
      </p:grpSp>
      <p:grpSp>
        <p:nvGrpSpPr>
          <p:cNvPr id="218" name="Reg_nap"/>
          <p:cNvGrpSpPr/>
          <p:nvPr/>
        </p:nvGrpSpPr>
        <p:grpSpPr>
          <a:xfrm>
            <a:off x="2226005" y="1952836"/>
            <a:ext cx="864146" cy="2124236"/>
            <a:chOff x="1691630" y="1952836"/>
            <a:chExt cx="864146" cy="2124236"/>
          </a:xfrm>
        </p:grpSpPr>
        <p:grpSp>
          <p:nvGrpSpPr>
            <p:cNvPr id="149" name="Reg_nap"/>
            <p:cNvGrpSpPr/>
            <p:nvPr/>
          </p:nvGrpSpPr>
          <p:grpSpPr>
            <a:xfrm>
              <a:off x="1691630" y="1952836"/>
              <a:ext cx="864146" cy="2124236"/>
              <a:chOff x="1691630" y="2960948"/>
              <a:chExt cx="864146" cy="2124236"/>
            </a:xfrm>
          </p:grpSpPr>
          <p:sp>
            <p:nvSpPr>
              <p:cNvPr id="10" name="Prostokąt 9"/>
              <p:cNvSpPr/>
              <p:nvPr/>
            </p:nvSpPr>
            <p:spPr bwMode="auto">
              <a:xfrm>
                <a:off x="1691630" y="4005064"/>
                <a:ext cx="864146" cy="108012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96" name="AutoShape 69"/>
              <p:cNvCxnSpPr>
                <a:cxnSpLocks noChangeShapeType="1"/>
              </p:cNvCxnSpPr>
              <p:nvPr/>
            </p:nvCxnSpPr>
            <p:spPr bwMode="auto">
              <a:xfrm flipV="1">
                <a:off x="2051670" y="3753036"/>
                <a:ext cx="216024" cy="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8" name="AutoShape 69"/>
              <p:cNvCxnSpPr>
                <a:cxnSpLocks noChangeShapeType="1"/>
              </p:cNvCxnSpPr>
              <p:nvPr/>
            </p:nvCxnSpPr>
            <p:spPr bwMode="auto">
              <a:xfrm>
                <a:off x="2051670" y="3753036"/>
                <a:ext cx="0" cy="5400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" name="AutoShape 69"/>
              <p:cNvCxnSpPr>
                <a:cxnSpLocks noChangeShapeType="1"/>
              </p:cNvCxnSpPr>
              <p:nvPr/>
            </p:nvCxnSpPr>
            <p:spPr bwMode="auto">
              <a:xfrm>
                <a:off x="1907654" y="2960948"/>
                <a:ext cx="50" cy="158417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9" name="AutoShape 69"/>
              <p:cNvCxnSpPr>
                <a:cxnSpLocks noChangeShapeType="1"/>
              </p:cNvCxnSpPr>
              <p:nvPr/>
            </p:nvCxnSpPr>
            <p:spPr bwMode="auto">
              <a:xfrm>
                <a:off x="1907654" y="2960948"/>
                <a:ext cx="36004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" name="Prostokąt 5"/>
              <p:cNvSpPr/>
              <p:nvPr/>
            </p:nvSpPr>
            <p:spPr bwMode="auto">
              <a:xfrm>
                <a:off x="2195686" y="4041068"/>
                <a:ext cx="72008" cy="432048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120" name="AutoShape 69"/>
              <p:cNvCxnSpPr>
                <a:cxnSpLocks noChangeShapeType="1"/>
              </p:cNvCxnSpPr>
              <p:nvPr/>
            </p:nvCxnSpPr>
            <p:spPr bwMode="auto">
              <a:xfrm>
                <a:off x="2051670" y="4293096"/>
                <a:ext cx="14401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med" len="med"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1" name="AutoShape 69"/>
              <p:cNvCxnSpPr>
                <a:cxnSpLocks noChangeShapeType="1"/>
              </p:cNvCxnSpPr>
              <p:nvPr/>
            </p:nvCxnSpPr>
            <p:spPr bwMode="auto">
              <a:xfrm>
                <a:off x="2231690" y="4473116"/>
                <a:ext cx="50" cy="7200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2" name="S"/>
              <p:cNvSpPr>
                <a:spLocks noChangeArrowheads="1"/>
              </p:cNvSpPr>
              <p:nvPr/>
            </p:nvSpPr>
            <p:spPr bwMode="auto">
              <a:xfrm>
                <a:off x="2291474" y="4185664"/>
                <a:ext cx="12022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09638" eaLnBrk="0" hangingPunct="0">
                  <a:spcBef>
                    <a:spcPct val="20000"/>
                  </a:spcBef>
                  <a:buClr>
                    <a:schemeClr val="tx2"/>
                  </a:buClr>
                  <a:buSzPct val="100000"/>
                  <a:defRPr/>
                </a:pPr>
                <a:r>
                  <a:rPr lang="pl-PL" sz="1400" b="1" i="1" dirty="0" smtClean="0">
                    <a:solidFill>
                      <a:srgbClr val="0070C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pl-PL" sz="1400" b="1" i="1" dirty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S"/>
              <p:cNvSpPr>
                <a:spLocks noChangeArrowheads="1"/>
              </p:cNvSpPr>
              <p:nvPr/>
            </p:nvSpPr>
            <p:spPr bwMode="auto">
              <a:xfrm>
                <a:off x="2296090" y="4545704"/>
                <a:ext cx="25968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09638" eaLnBrk="0" hangingPunct="0">
                  <a:spcBef>
                    <a:spcPct val="20000"/>
                  </a:spcBef>
                  <a:buClr>
                    <a:schemeClr val="tx2"/>
                  </a:buClr>
                  <a:buSzPct val="100000"/>
                  <a:defRPr/>
                </a:pPr>
                <a:r>
                  <a:rPr lang="pl-PL" sz="1400" b="1" i="1" dirty="0" smtClean="0">
                    <a:solidFill>
                      <a:srgbClr val="0070C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RN</a:t>
                </a:r>
                <a:endParaRPr lang="pl-PL" sz="1400" b="1" i="1" dirty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0" name="Prostownik"/>
            <p:cNvGrpSpPr/>
            <p:nvPr/>
          </p:nvGrpSpPr>
          <p:grpSpPr>
            <a:xfrm>
              <a:off x="1850768" y="3537012"/>
              <a:ext cx="432060" cy="324010"/>
              <a:chOff x="1907630" y="4365130"/>
              <a:chExt cx="432060" cy="324010"/>
            </a:xfrm>
          </p:grpSpPr>
          <p:sp>
            <p:nvSpPr>
              <p:cNvPr id="196" name="Prostokąt 195"/>
              <p:cNvSpPr/>
              <p:nvPr/>
            </p:nvSpPr>
            <p:spPr bwMode="auto">
              <a:xfrm>
                <a:off x="1907630" y="4365130"/>
                <a:ext cx="432060" cy="32401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grpSp>
            <p:nvGrpSpPr>
              <p:cNvPr id="209" name="Dioda"/>
              <p:cNvGrpSpPr/>
              <p:nvPr/>
            </p:nvGrpSpPr>
            <p:grpSpPr>
              <a:xfrm>
                <a:off x="2051654" y="4401144"/>
                <a:ext cx="144016" cy="251992"/>
                <a:chOff x="2051654" y="4401144"/>
                <a:chExt cx="144016" cy="251992"/>
              </a:xfrm>
            </p:grpSpPr>
            <p:sp>
              <p:nvSpPr>
                <p:cNvPr id="190" name="Trójkąt równoramienny 189"/>
                <p:cNvSpPr>
                  <a:spLocks noChangeAspect="1"/>
                </p:cNvSpPr>
                <p:nvPr/>
              </p:nvSpPr>
              <p:spPr bwMode="auto">
                <a:xfrm>
                  <a:off x="2051721" y="4473153"/>
                  <a:ext cx="130675" cy="112654"/>
                </a:xfrm>
                <a:prstGeom prst="triangl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-18"/>
                  </a:endParaRPr>
                </a:p>
              </p:txBody>
            </p:sp>
            <p:cxnSp>
              <p:nvCxnSpPr>
                <p:cNvPr id="192" name="AutoShape 77"/>
                <p:cNvCxnSpPr>
                  <a:cxnSpLocks noChangeShapeType="1"/>
                </p:cNvCxnSpPr>
                <p:nvPr/>
              </p:nvCxnSpPr>
              <p:spPr bwMode="auto">
                <a:xfrm rot="16200000">
                  <a:off x="2123662" y="4401144"/>
                  <a:ext cx="0" cy="144016"/>
                </a:xfrm>
                <a:prstGeom prst="straightConnector1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3" name="AutoShape 69"/>
                <p:cNvCxnSpPr>
                  <a:cxnSpLocks noChangeShapeType="1"/>
                </p:cNvCxnSpPr>
                <p:nvPr/>
              </p:nvCxnSpPr>
              <p:spPr bwMode="auto">
                <a:xfrm rot="16200000">
                  <a:off x="2087724" y="4437148"/>
                  <a:ext cx="72008" cy="0"/>
                </a:xfrm>
                <a:prstGeom prst="straightConnector1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8" name="AutoShape 69"/>
                <p:cNvCxnSpPr>
                  <a:cxnSpLocks noChangeShapeType="1"/>
                </p:cNvCxnSpPr>
                <p:nvPr/>
              </p:nvCxnSpPr>
              <p:spPr bwMode="auto">
                <a:xfrm rot="16200000">
                  <a:off x="2087724" y="4617132"/>
                  <a:ext cx="72008" cy="0"/>
                </a:xfrm>
                <a:prstGeom prst="straightConnector1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50" name="Prad_Reg"/>
          <p:cNvGrpSpPr/>
          <p:nvPr/>
        </p:nvGrpSpPr>
        <p:grpSpPr>
          <a:xfrm>
            <a:off x="2591493" y="2744924"/>
            <a:ext cx="150428" cy="287452"/>
            <a:chOff x="2045242" y="3789050"/>
            <a:chExt cx="150428" cy="287452"/>
          </a:xfrm>
        </p:grpSpPr>
        <p:cxnSp>
          <p:nvCxnSpPr>
            <p:cNvPr id="134" name="AutoShape 69"/>
            <p:cNvCxnSpPr>
              <a:cxnSpLocks noChangeShapeType="1"/>
            </p:cNvCxnSpPr>
            <p:nvPr/>
          </p:nvCxnSpPr>
          <p:spPr bwMode="auto">
            <a:xfrm flipV="1">
              <a:off x="2045242" y="3824474"/>
              <a:ext cx="0" cy="25202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7" name="S"/>
            <p:cNvSpPr>
              <a:spLocks noChangeArrowheads="1"/>
            </p:cNvSpPr>
            <p:nvPr/>
          </p:nvSpPr>
          <p:spPr bwMode="auto">
            <a:xfrm>
              <a:off x="2099490" y="3789050"/>
              <a:ext cx="9618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err="1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pl-PL" sz="1400" b="1" i="1" baseline="-25000" dirty="0" err="1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pl-PL" sz="1400" b="1" i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3" name="Szczotki"/>
          <p:cNvGrpSpPr/>
          <p:nvPr/>
        </p:nvGrpSpPr>
        <p:grpSpPr>
          <a:xfrm>
            <a:off x="3185211" y="1588132"/>
            <a:ext cx="1790094" cy="1588840"/>
            <a:chOff x="2650836" y="1588132"/>
            <a:chExt cx="1790094" cy="1588840"/>
          </a:xfrm>
        </p:grpSpPr>
        <p:sp>
          <p:nvSpPr>
            <p:cNvPr id="123" name="S"/>
            <p:cNvSpPr>
              <a:spLocks noChangeArrowheads="1"/>
            </p:cNvSpPr>
            <p:nvPr/>
          </p:nvSpPr>
          <p:spPr bwMode="auto">
            <a:xfrm>
              <a:off x="4355970" y="2992306"/>
              <a:ext cx="8496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200" b="1" i="1" dirty="0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pl-PL" sz="12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S"/>
            <p:cNvSpPr>
              <a:spLocks noChangeArrowheads="1"/>
            </p:cNvSpPr>
            <p:nvPr/>
          </p:nvSpPr>
          <p:spPr bwMode="auto">
            <a:xfrm>
              <a:off x="4355970" y="1588132"/>
              <a:ext cx="8496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200" b="1" i="1" dirty="0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pl-PL" sz="12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S"/>
            <p:cNvSpPr>
              <a:spLocks noChangeArrowheads="1"/>
            </p:cNvSpPr>
            <p:nvPr/>
          </p:nvSpPr>
          <p:spPr bwMode="auto">
            <a:xfrm>
              <a:off x="4054980" y="2637504"/>
              <a:ext cx="8496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200" b="1" i="1" dirty="0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pl-PL" sz="12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S"/>
            <p:cNvSpPr>
              <a:spLocks noChangeArrowheads="1"/>
            </p:cNvSpPr>
            <p:nvPr/>
          </p:nvSpPr>
          <p:spPr bwMode="auto">
            <a:xfrm>
              <a:off x="4067930" y="1876172"/>
              <a:ext cx="8496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200" b="1" i="1" dirty="0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pl-PL" sz="12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S"/>
            <p:cNvSpPr>
              <a:spLocks noChangeArrowheads="1"/>
            </p:cNvSpPr>
            <p:nvPr/>
          </p:nvSpPr>
          <p:spPr bwMode="auto">
            <a:xfrm>
              <a:off x="2650836" y="2560258"/>
              <a:ext cx="8496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200" b="1" i="1" dirty="0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pl-PL" sz="12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S"/>
            <p:cNvSpPr>
              <a:spLocks noChangeArrowheads="1"/>
            </p:cNvSpPr>
            <p:nvPr/>
          </p:nvSpPr>
          <p:spPr bwMode="auto">
            <a:xfrm>
              <a:off x="2650836" y="1988828"/>
              <a:ext cx="8496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200" b="1" i="1" dirty="0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pl-PL" sz="12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2" name="Wzb_pomocn"/>
          <p:cNvGrpSpPr/>
          <p:nvPr/>
        </p:nvGrpSpPr>
        <p:grpSpPr>
          <a:xfrm>
            <a:off x="2794534" y="1875555"/>
            <a:ext cx="1308878" cy="936104"/>
            <a:chOff x="2260159" y="1875555"/>
            <a:chExt cx="1308878" cy="936104"/>
          </a:xfrm>
        </p:grpSpPr>
        <p:sp>
          <p:nvSpPr>
            <p:cNvPr id="113" name="S"/>
            <p:cNvSpPr>
              <a:spLocks noChangeArrowheads="1"/>
            </p:cNvSpPr>
            <p:nvPr/>
          </p:nvSpPr>
          <p:spPr bwMode="auto">
            <a:xfrm>
              <a:off x="2502496" y="2277454"/>
              <a:ext cx="26930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WP</a:t>
              </a:r>
              <a:endPara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Wzb_pomc"/>
            <p:cNvGrpSpPr/>
            <p:nvPr/>
          </p:nvGrpSpPr>
          <p:grpSpPr>
            <a:xfrm>
              <a:off x="2260159" y="1875555"/>
              <a:ext cx="1308878" cy="936104"/>
              <a:chOff x="2260159" y="2883667"/>
              <a:chExt cx="1308878" cy="936104"/>
            </a:xfrm>
          </p:grpSpPr>
          <p:sp>
            <p:nvSpPr>
              <p:cNvPr id="63" name="Elipsa 62"/>
              <p:cNvSpPr>
                <a:spLocks noChangeAspect="1"/>
              </p:cNvSpPr>
              <p:nvPr/>
            </p:nvSpPr>
            <p:spPr bwMode="auto">
              <a:xfrm>
                <a:off x="2411760" y="3171823"/>
                <a:ext cx="401193" cy="401193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89" name="Prostokąt 88"/>
              <p:cNvSpPr/>
              <p:nvPr/>
            </p:nvSpPr>
            <p:spPr bwMode="auto">
              <a:xfrm>
                <a:off x="2560925" y="3104964"/>
                <a:ext cx="72008" cy="7200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90" name="Prostokąt 89"/>
              <p:cNvSpPr/>
              <p:nvPr/>
            </p:nvSpPr>
            <p:spPr bwMode="auto">
              <a:xfrm>
                <a:off x="2560925" y="3573016"/>
                <a:ext cx="72008" cy="7200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91" name="AutoShape 69"/>
              <p:cNvCxnSpPr>
                <a:cxnSpLocks noChangeShapeType="1"/>
              </p:cNvCxnSpPr>
              <p:nvPr/>
            </p:nvCxnSpPr>
            <p:spPr bwMode="auto">
              <a:xfrm>
                <a:off x="2596929" y="2883667"/>
                <a:ext cx="972108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" name="AutoShape 69"/>
              <p:cNvCxnSpPr>
                <a:cxnSpLocks noChangeShapeType="1"/>
              </p:cNvCxnSpPr>
              <p:nvPr/>
            </p:nvCxnSpPr>
            <p:spPr bwMode="auto">
              <a:xfrm>
                <a:off x="2596929" y="3819771"/>
                <a:ext cx="972108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3" name="AutoShape 77"/>
              <p:cNvCxnSpPr>
                <a:cxnSpLocks noChangeShapeType="1"/>
                <a:endCxn id="89" idx="0"/>
              </p:cNvCxnSpPr>
              <p:nvPr/>
            </p:nvCxnSpPr>
            <p:spPr bwMode="auto">
              <a:xfrm>
                <a:off x="2596929" y="2888940"/>
                <a:ext cx="0" cy="21602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4" name="AutoShape 77"/>
              <p:cNvCxnSpPr>
                <a:cxnSpLocks noChangeShapeType="1"/>
                <a:stCxn id="90" idx="2"/>
              </p:cNvCxnSpPr>
              <p:nvPr/>
            </p:nvCxnSpPr>
            <p:spPr bwMode="auto">
              <a:xfrm>
                <a:off x="2596929" y="3645024"/>
                <a:ext cx="0" cy="17474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82" name="Grupa 81"/>
              <p:cNvGrpSpPr>
                <a:grpSpLocks noChangeAspect="1"/>
              </p:cNvGrpSpPr>
              <p:nvPr/>
            </p:nvGrpSpPr>
            <p:grpSpPr>
              <a:xfrm rot="5400000">
                <a:off x="1896372" y="3321247"/>
                <a:ext cx="803263" cy="75689"/>
                <a:chOff x="3203849" y="4617219"/>
                <a:chExt cx="1152131" cy="108562"/>
              </a:xfrm>
            </p:grpSpPr>
            <p:cxnSp>
              <p:nvCxnSpPr>
                <p:cNvPr id="83" name="AutoShape 69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171817" y="4541618"/>
                  <a:ext cx="635" cy="36769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84" name="Grupa 83"/>
                <p:cNvGrpSpPr/>
                <p:nvPr/>
              </p:nvGrpSpPr>
              <p:grpSpPr>
                <a:xfrm>
                  <a:off x="3556237" y="4617219"/>
                  <a:ext cx="434295" cy="107925"/>
                  <a:chOff x="5508104" y="4609601"/>
                  <a:chExt cx="434295" cy="107925"/>
                </a:xfrm>
              </p:grpSpPr>
              <p:sp>
                <p:nvSpPr>
                  <p:cNvPr id="86" name="Arc 71"/>
                  <p:cNvSpPr>
                    <a:spLocks/>
                  </p:cNvSpPr>
                  <p:nvPr/>
                </p:nvSpPr>
                <p:spPr bwMode="auto">
                  <a:xfrm>
                    <a:off x="5508104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87" name="Arc 72"/>
                  <p:cNvSpPr>
                    <a:spLocks/>
                  </p:cNvSpPr>
                  <p:nvPr/>
                </p:nvSpPr>
                <p:spPr bwMode="auto">
                  <a:xfrm>
                    <a:off x="5660488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88" name="Arc 73"/>
                  <p:cNvSpPr>
                    <a:spLocks/>
                  </p:cNvSpPr>
                  <p:nvPr/>
                </p:nvSpPr>
                <p:spPr bwMode="auto">
                  <a:xfrm>
                    <a:off x="5797634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cxnSp>
              <p:nvCxnSpPr>
                <p:cNvPr id="85" name="AutoShape 77"/>
                <p:cNvCxnSpPr>
                  <a:cxnSpLocks noChangeShapeType="1"/>
                </p:cNvCxnSpPr>
                <p:nvPr/>
              </p:nvCxnSpPr>
              <p:spPr bwMode="auto">
                <a:xfrm rot="16200000">
                  <a:off x="3383551" y="4545441"/>
                  <a:ext cx="635" cy="36004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53" name="Wzb_główna"/>
          <p:cNvGrpSpPr/>
          <p:nvPr/>
        </p:nvGrpSpPr>
        <p:grpSpPr>
          <a:xfrm>
            <a:off x="4103413" y="1767543"/>
            <a:ext cx="858946" cy="1224136"/>
            <a:chOff x="3569038" y="2775655"/>
            <a:chExt cx="858946" cy="1224136"/>
          </a:xfrm>
        </p:grpSpPr>
        <p:cxnSp>
          <p:nvCxnSpPr>
            <p:cNvPr id="62" name="AutoShape 69"/>
            <p:cNvCxnSpPr>
              <a:cxnSpLocks noChangeShapeType="1"/>
            </p:cNvCxnSpPr>
            <p:nvPr/>
          </p:nvCxnSpPr>
          <p:spPr bwMode="auto">
            <a:xfrm>
              <a:off x="3995936" y="2811659"/>
              <a:ext cx="36004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Elipsa 58"/>
            <p:cNvSpPr>
              <a:spLocks noChangeAspect="1"/>
            </p:cNvSpPr>
            <p:nvPr/>
          </p:nvSpPr>
          <p:spPr bwMode="auto">
            <a:xfrm>
              <a:off x="3707904" y="3061963"/>
              <a:ext cx="617220" cy="61722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66" name="Prostokąt 65"/>
            <p:cNvSpPr/>
            <p:nvPr/>
          </p:nvSpPr>
          <p:spPr bwMode="auto">
            <a:xfrm>
              <a:off x="3959932" y="2991679"/>
              <a:ext cx="72008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67" name="Prostokąt 66"/>
            <p:cNvSpPr/>
            <p:nvPr/>
          </p:nvSpPr>
          <p:spPr bwMode="auto">
            <a:xfrm>
              <a:off x="3959932" y="3675755"/>
              <a:ext cx="72008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68" name="Prostokąt 67"/>
            <p:cNvSpPr/>
            <p:nvPr/>
          </p:nvSpPr>
          <p:spPr bwMode="auto">
            <a:xfrm>
              <a:off x="4355976" y="2775655"/>
              <a:ext cx="72008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69" name="Prostokąt 68"/>
            <p:cNvSpPr/>
            <p:nvPr/>
          </p:nvSpPr>
          <p:spPr bwMode="auto">
            <a:xfrm>
              <a:off x="4355976" y="3927783"/>
              <a:ext cx="72008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64" name="AutoShape 77"/>
            <p:cNvCxnSpPr>
              <a:cxnSpLocks noChangeShapeType="1"/>
              <a:endCxn id="66" idx="0"/>
            </p:cNvCxnSpPr>
            <p:nvPr/>
          </p:nvCxnSpPr>
          <p:spPr bwMode="auto">
            <a:xfrm>
              <a:off x="3995936" y="2811659"/>
              <a:ext cx="0" cy="18002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AutoShape 77"/>
            <p:cNvCxnSpPr>
              <a:cxnSpLocks noChangeShapeType="1"/>
            </p:cNvCxnSpPr>
            <p:nvPr/>
          </p:nvCxnSpPr>
          <p:spPr bwMode="auto">
            <a:xfrm>
              <a:off x="3995936" y="3747763"/>
              <a:ext cx="0" cy="21602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69"/>
            <p:cNvCxnSpPr>
              <a:cxnSpLocks noChangeShapeType="1"/>
            </p:cNvCxnSpPr>
            <p:nvPr/>
          </p:nvCxnSpPr>
          <p:spPr bwMode="auto">
            <a:xfrm>
              <a:off x="3995936" y="3963787"/>
              <a:ext cx="36004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4" name="Grupa 73"/>
            <p:cNvGrpSpPr>
              <a:grpSpLocks noChangeAspect="1"/>
            </p:cNvGrpSpPr>
            <p:nvPr/>
          </p:nvGrpSpPr>
          <p:grpSpPr>
            <a:xfrm rot="5400000">
              <a:off x="3137042" y="3305091"/>
              <a:ext cx="953869" cy="89878"/>
              <a:chOff x="3203846" y="4617219"/>
              <a:chExt cx="1152131" cy="108559"/>
            </a:xfrm>
          </p:grpSpPr>
          <p:cxnSp>
            <p:nvCxnSpPr>
              <p:cNvPr id="75" name="AutoShape 69"/>
              <p:cNvCxnSpPr>
                <a:cxnSpLocks noChangeShapeType="1"/>
              </p:cNvCxnSpPr>
              <p:nvPr/>
            </p:nvCxnSpPr>
            <p:spPr bwMode="auto">
              <a:xfrm rot="16200000" flipH="1">
                <a:off x="4171814" y="4541596"/>
                <a:ext cx="635" cy="36769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76" name="Grupa 75"/>
              <p:cNvGrpSpPr/>
              <p:nvPr/>
            </p:nvGrpSpPr>
            <p:grpSpPr>
              <a:xfrm>
                <a:off x="3556237" y="4617219"/>
                <a:ext cx="434295" cy="107925"/>
                <a:chOff x="5508104" y="4609601"/>
                <a:chExt cx="434295" cy="107925"/>
              </a:xfrm>
            </p:grpSpPr>
            <p:sp>
              <p:nvSpPr>
                <p:cNvPr id="78" name="Arc 71"/>
                <p:cNvSpPr>
                  <a:spLocks/>
                </p:cNvSpPr>
                <p:nvPr/>
              </p:nvSpPr>
              <p:spPr bwMode="auto">
                <a:xfrm>
                  <a:off x="550810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9" name="Arc 72"/>
                <p:cNvSpPr>
                  <a:spLocks/>
                </p:cNvSpPr>
                <p:nvPr/>
              </p:nvSpPr>
              <p:spPr bwMode="auto">
                <a:xfrm>
                  <a:off x="5660488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0" name="Arc 73"/>
                <p:cNvSpPr>
                  <a:spLocks/>
                </p:cNvSpPr>
                <p:nvPr/>
              </p:nvSpPr>
              <p:spPr bwMode="auto">
                <a:xfrm>
                  <a:off x="579763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77" name="AutoShape 77"/>
              <p:cNvCxnSpPr>
                <a:cxnSpLocks noChangeShapeType="1"/>
              </p:cNvCxnSpPr>
              <p:nvPr/>
            </p:nvCxnSpPr>
            <p:spPr bwMode="auto">
              <a:xfrm rot="16200000">
                <a:off x="3383551" y="4545441"/>
                <a:ext cx="635" cy="36004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4" name="S"/>
            <p:cNvSpPr>
              <a:spLocks noChangeArrowheads="1"/>
            </p:cNvSpPr>
            <p:nvPr/>
          </p:nvSpPr>
          <p:spPr bwMode="auto">
            <a:xfrm>
              <a:off x="3851920" y="3285566"/>
              <a:ext cx="29014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WG</a:t>
              </a:r>
              <a:endPara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1" name="Uzw_wzbudz"/>
          <p:cNvGrpSpPr/>
          <p:nvPr/>
        </p:nvGrpSpPr>
        <p:grpSpPr>
          <a:xfrm>
            <a:off x="4962359" y="1767543"/>
            <a:ext cx="1008663" cy="1224136"/>
            <a:chOff x="4391980" y="2775655"/>
            <a:chExt cx="1008663" cy="1224136"/>
          </a:xfrm>
        </p:grpSpPr>
        <p:sp>
          <p:nvSpPr>
            <p:cNvPr id="70" name="Prostokąt 69"/>
            <p:cNvSpPr/>
            <p:nvPr/>
          </p:nvSpPr>
          <p:spPr bwMode="auto">
            <a:xfrm>
              <a:off x="4391980" y="2775655"/>
              <a:ext cx="216024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71" name="Prostokąt 70"/>
            <p:cNvSpPr/>
            <p:nvPr/>
          </p:nvSpPr>
          <p:spPr bwMode="auto">
            <a:xfrm>
              <a:off x="4391980" y="3927783"/>
              <a:ext cx="216024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grpSp>
          <p:nvGrpSpPr>
            <p:cNvPr id="47" name="Grupa 46"/>
            <p:cNvGrpSpPr/>
            <p:nvPr/>
          </p:nvGrpSpPr>
          <p:grpSpPr>
            <a:xfrm rot="5400000">
              <a:off x="4770296" y="3333444"/>
              <a:ext cx="1152131" cy="108562"/>
              <a:chOff x="3203849" y="4617219"/>
              <a:chExt cx="1152131" cy="108562"/>
            </a:xfrm>
          </p:grpSpPr>
          <p:cxnSp>
            <p:nvCxnSpPr>
              <p:cNvPr id="48" name="AutoShape 69"/>
              <p:cNvCxnSpPr>
                <a:cxnSpLocks noChangeShapeType="1"/>
              </p:cNvCxnSpPr>
              <p:nvPr/>
            </p:nvCxnSpPr>
            <p:spPr bwMode="auto">
              <a:xfrm rot="16200000" flipH="1">
                <a:off x="4171817" y="4541618"/>
                <a:ext cx="635" cy="36769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9" name="Grupa 48"/>
              <p:cNvGrpSpPr/>
              <p:nvPr/>
            </p:nvGrpSpPr>
            <p:grpSpPr>
              <a:xfrm>
                <a:off x="3556237" y="4617219"/>
                <a:ext cx="434295" cy="107925"/>
                <a:chOff x="5508104" y="4609601"/>
                <a:chExt cx="434295" cy="107925"/>
              </a:xfrm>
            </p:grpSpPr>
            <p:sp>
              <p:nvSpPr>
                <p:cNvPr id="51" name="Arc 71"/>
                <p:cNvSpPr>
                  <a:spLocks/>
                </p:cNvSpPr>
                <p:nvPr/>
              </p:nvSpPr>
              <p:spPr bwMode="auto">
                <a:xfrm>
                  <a:off x="550810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2" name="Arc 72"/>
                <p:cNvSpPr>
                  <a:spLocks/>
                </p:cNvSpPr>
                <p:nvPr/>
              </p:nvSpPr>
              <p:spPr bwMode="auto">
                <a:xfrm>
                  <a:off x="5660488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3" name="Arc 73"/>
                <p:cNvSpPr>
                  <a:spLocks/>
                </p:cNvSpPr>
                <p:nvPr/>
              </p:nvSpPr>
              <p:spPr bwMode="auto">
                <a:xfrm>
                  <a:off x="579763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50" name="AutoShape 77"/>
              <p:cNvCxnSpPr>
                <a:cxnSpLocks noChangeShapeType="1"/>
              </p:cNvCxnSpPr>
              <p:nvPr/>
            </p:nvCxnSpPr>
            <p:spPr bwMode="auto">
              <a:xfrm rot="16200000">
                <a:off x="3383551" y="4545441"/>
                <a:ext cx="635" cy="36004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2" name="AutoShape 69"/>
            <p:cNvCxnSpPr>
              <a:cxnSpLocks noChangeShapeType="1"/>
              <a:stCxn id="71" idx="3"/>
            </p:cNvCxnSpPr>
            <p:nvPr/>
          </p:nvCxnSpPr>
          <p:spPr bwMode="auto">
            <a:xfrm>
              <a:off x="4608004" y="3963787"/>
              <a:ext cx="68407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AutoShape 69"/>
            <p:cNvCxnSpPr>
              <a:cxnSpLocks noChangeShapeType="1"/>
              <a:stCxn id="70" idx="3"/>
            </p:cNvCxnSpPr>
            <p:nvPr/>
          </p:nvCxnSpPr>
          <p:spPr bwMode="auto">
            <a:xfrm>
              <a:off x="4608004" y="2811659"/>
              <a:ext cx="68407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1" name="Uzw_stojana"/>
          <p:cNvGrpSpPr/>
          <p:nvPr/>
        </p:nvGrpSpPr>
        <p:grpSpPr>
          <a:xfrm>
            <a:off x="6058385" y="1916832"/>
            <a:ext cx="1263042" cy="833343"/>
            <a:chOff x="5524010" y="1916832"/>
            <a:chExt cx="1263042" cy="833343"/>
          </a:xfrm>
        </p:grpSpPr>
        <p:sp>
          <p:nvSpPr>
            <p:cNvPr id="116" name="S"/>
            <p:cNvSpPr>
              <a:spLocks noChangeArrowheads="1"/>
            </p:cNvSpPr>
            <p:nvPr/>
          </p:nvSpPr>
          <p:spPr bwMode="auto">
            <a:xfrm>
              <a:off x="6588280" y="1916832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rgbClr val="7030A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L1</a:t>
              </a:r>
              <a:endParaRPr lang="pl-PL" sz="14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S"/>
            <p:cNvSpPr>
              <a:spLocks noChangeArrowheads="1"/>
            </p:cNvSpPr>
            <p:nvPr/>
          </p:nvSpPr>
          <p:spPr bwMode="auto">
            <a:xfrm>
              <a:off x="6588280" y="2246691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rgbClr val="7030A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L2</a:t>
              </a:r>
              <a:endParaRPr lang="pl-PL" sz="14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S"/>
            <p:cNvSpPr>
              <a:spLocks noChangeArrowheads="1"/>
            </p:cNvSpPr>
            <p:nvPr/>
          </p:nvSpPr>
          <p:spPr bwMode="auto">
            <a:xfrm>
              <a:off x="6588280" y="2534731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rgbClr val="7030A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L3</a:t>
              </a:r>
              <a:endParaRPr lang="pl-PL" sz="14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upa 31"/>
            <p:cNvGrpSpPr/>
            <p:nvPr/>
          </p:nvGrpSpPr>
          <p:grpSpPr>
            <a:xfrm>
              <a:off x="5524010" y="1988840"/>
              <a:ext cx="992260" cy="108559"/>
              <a:chOff x="3435778" y="4617219"/>
              <a:chExt cx="992260" cy="108559"/>
            </a:xfrm>
          </p:grpSpPr>
          <p:cxnSp>
            <p:nvCxnSpPr>
              <p:cNvPr id="21" name="AutoShape 69"/>
              <p:cNvCxnSpPr>
                <a:cxnSpLocks noChangeShapeType="1"/>
              </p:cNvCxnSpPr>
              <p:nvPr/>
            </p:nvCxnSpPr>
            <p:spPr bwMode="auto">
              <a:xfrm>
                <a:off x="3988285" y="4725145"/>
                <a:ext cx="439753" cy="35"/>
              </a:xfrm>
              <a:prstGeom prst="straightConnector1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" name="Grupa 15"/>
              <p:cNvGrpSpPr/>
              <p:nvPr/>
            </p:nvGrpSpPr>
            <p:grpSpPr>
              <a:xfrm>
                <a:off x="3556237" y="4617219"/>
                <a:ext cx="434295" cy="107925"/>
                <a:chOff x="5508104" y="4609601"/>
                <a:chExt cx="434295" cy="107925"/>
              </a:xfrm>
            </p:grpSpPr>
            <p:sp>
              <p:nvSpPr>
                <p:cNvPr id="22" name="Arc 71"/>
                <p:cNvSpPr>
                  <a:spLocks/>
                </p:cNvSpPr>
                <p:nvPr/>
              </p:nvSpPr>
              <p:spPr bwMode="auto">
                <a:xfrm>
                  <a:off x="550810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" name="Arc 72"/>
                <p:cNvSpPr>
                  <a:spLocks/>
                </p:cNvSpPr>
                <p:nvPr/>
              </p:nvSpPr>
              <p:spPr bwMode="auto">
                <a:xfrm>
                  <a:off x="5660488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" name="Arc 73"/>
                <p:cNvSpPr>
                  <a:spLocks/>
                </p:cNvSpPr>
                <p:nvPr/>
              </p:nvSpPr>
              <p:spPr bwMode="auto">
                <a:xfrm>
                  <a:off x="579763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26" name="AutoShape 77"/>
              <p:cNvCxnSpPr>
                <a:cxnSpLocks noChangeShapeType="1"/>
              </p:cNvCxnSpPr>
              <p:nvPr/>
            </p:nvCxnSpPr>
            <p:spPr bwMode="auto">
              <a:xfrm flipV="1">
                <a:off x="3435778" y="4725144"/>
                <a:ext cx="128110" cy="634"/>
              </a:xfrm>
              <a:prstGeom prst="straightConnector1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3" name="Grupa 32"/>
            <p:cNvGrpSpPr/>
            <p:nvPr/>
          </p:nvGrpSpPr>
          <p:grpSpPr>
            <a:xfrm>
              <a:off x="5524010" y="2276238"/>
              <a:ext cx="992260" cy="108603"/>
              <a:chOff x="3435778" y="4617219"/>
              <a:chExt cx="992260" cy="108603"/>
            </a:xfrm>
          </p:grpSpPr>
          <p:cxnSp>
            <p:nvCxnSpPr>
              <p:cNvPr id="34" name="AutoShape 69"/>
              <p:cNvCxnSpPr>
                <a:cxnSpLocks noChangeShapeType="1"/>
              </p:cNvCxnSpPr>
              <p:nvPr/>
            </p:nvCxnSpPr>
            <p:spPr bwMode="auto">
              <a:xfrm>
                <a:off x="3988285" y="4725145"/>
                <a:ext cx="439753" cy="677"/>
              </a:xfrm>
              <a:prstGeom prst="straightConnector1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5" name="Grupa 34"/>
              <p:cNvGrpSpPr/>
              <p:nvPr/>
            </p:nvGrpSpPr>
            <p:grpSpPr>
              <a:xfrm>
                <a:off x="3556237" y="4617219"/>
                <a:ext cx="434295" cy="107925"/>
                <a:chOff x="5508104" y="4609601"/>
                <a:chExt cx="434295" cy="107925"/>
              </a:xfrm>
            </p:grpSpPr>
            <p:sp>
              <p:nvSpPr>
                <p:cNvPr id="37" name="Arc 71"/>
                <p:cNvSpPr>
                  <a:spLocks/>
                </p:cNvSpPr>
                <p:nvPr/>
              </p:nvSpPr>
              <p:spPr bwMode="auto">
                <a:xfrm>
                  <a:off x="550810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8" name="Arc 72"/>
                <p:cNvSpPr>
                  <a:spLocks/>
                </p:cNvSpPr>
                <p:nvPr/>
              </p:nvSpPr>
              <p:spPr bwMode="auto">
                <a:xfrm>
                  <a:off x="5660488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9" name="Arc 73"/>
                <p:cNvSpPr>
                  <a:spLocks/>
                </p:cNvSpPr>
                <p:nvPr/>
              </p:nvSpPr>
              <p:spPr bwMode="auto">
                <a:xfrm>
                  <a:off x="579763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36" name="AutoShape 77"/>
              <p:cNvCxnSpPr>
                <a:cxnSpLocks noChangeShapeType="1"/>
              </p:cNvCxnSpPr>
              <p:nvPr/>
            </p:nvCxnSpPr>
            <p:spPr bwMode="auto">
              <a:xfrm flipV="1">
                <a:off x="3435778" y="4725144"/>
                <a:ext cx="128110" cy="634"/>
              </a:xfrm>
              <a:prstGeom prst="straightConnector1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0" name="Grupa 39"/>
            <p:cNvGrpSpPr/>
            <p:nvPr/>
          </p:nvGrpSpPr>
          <p:grpSpPr>
            <a:xfrm>
              <a:off x="5524010" y="2564270"/>
              <a:ext cx="992260" cy="108611"/>
              <a:chOff x="3435778" y="4617219"/>
              <a:chExt cx="992260" cy="108611"/>
            </a:xfrm>
          </p:grpSpPr>
          <p:cxnSp>
            <p:nvCxnSpPr>
              <p:cNvPr id="41" name="AutoShape 69"/>
              <p:cNvCxnSpPr>
                <a:cxnSpLocks noChangeShapeType="1"/>
              </p:cNvCxnSpPr>
              <p:nvPr/>
            </p:nvCxnSpPr>
            <p:spPr bwMode="auto">
              <a:xfrm>
                <a:off x="3988285" y="4725145"/>
                <a:ext cx="439753" cy="685"/>
              </a:xfrm>
              <a:prstGeom prst="straightConnector1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2" name="Grupa 41"/>
              <p:cNvGrpSpPr/>
              <p:nvPr/>
            </p:nvGrpSpPr>
            <p:grpSpPr>
              <a:xfrm>
                <a:off x="3556237" y="4617219"/>
                <a:ext cx="434295" cy="107925"/>
                <a:chOff x="5508104" y="4609601"/>
                <a:chExt cx="434295" cy="107925"/>
              </a:xfrm>
            </p:grpSpPr>
            <p:sp>
              <p:nvSpPr>
                <p:cNvPr id="44" name="Arc 71"/>
                <p:cNvSpPr>
                  <a:spLocks/>
                </p:cNvSpPr>
                <p:nvPr/>
              </p:nvSpPr>
              <p:spPr bwMode="auto">
                <a:xfrm>
                  <a:off x="550810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" name="Arc 72"/>
                <p:cNvSpPr>
                  <a:spLocks/>
                </p:cNvSpPr>
                <p:nvPr/>
              </p:nvSpPr>
              <p:spPr bwMode="auto">
                <a:xfrm>
                  <a:off x="5660488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" name="Arc 73"/>
                <p:cNvSpPr>
                  <a:spLocks/>
                </p:cNvSpPr>
                <p:nvPr/>
              </p:nvSpPr>
              <p:spPr bwMode="auto">
                <a:xfrm>
                  <a:off x="579763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43" name="AutoShape 77"/>
              <p:cNvCxnSpPr>
                <a:cxnSpLocks noChangeShapeType="1"/>
              </p:cNvCxnSpPr>
              <p:nvPr/>
            </p:nvCxnSpPr>
            <p:spPr bwMode="auto">
              <a:xfrm flipV="1">
                <a:off x="3435778" y="4725144"/>
                <a:ext cx="128110" cy="634"/>
              </a:xfrm>
              <a:prstGeom prst="straightConnector1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56" name="AutoShape 69"/>
            <p:cNvCxnSpPr>
              <a:cxnSpLocks noChangeShapeType="1"/>
            </p:cNvCxnSpPr>
            <p:nvPr/>
          </p:nvCxnSpPr>
          <p:spPr bwMode="auto">
            <a:xfrm flipH="1">
              <a:off x="5527154" y="2096765"/>
              <a:ext cx="636" cy="576064"/>
            </a:xfrm>
            <a:prstGeom prst="straightConnector1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Tytuł"/>
          <p:cNvSpPr txBox="1">
            <a:spLocks noChangeArrowheads="1"/>
          </p:cNvSpPr>
          <p:nvPr/>
        </p:nvSpPr>
        <p:spPr bwMode="auto">
          <a:xfrm>
            <a:off x="2102574" y="332244"/>
            <a:ext cx="49388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Układ wzbudzenia generatora ze wzbudnicą prądu stałego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5" name="Generator"/>
          <p:cNvGrpSpPr/>
          <p:nvPr/>
        </p:nvGrpSpPr>
        <p:grpSpPr>
          <a:xfrm>
            <a:off x="5682439" y="1484758"/>
            <a:ext cx="1143000" cy="1584192"/>
            <a:chOff x="5148064" y="1484758"/>
            <a:chExt cx="1143000" cy="1584192"/>
          </a:xfrm>
        </p:grpSpPr>
        <p:sp>
          <p:nvSpPr>
            <p:cNvPr id="115" name="Txt_GS"/>
            <p:cNvSpPr>
              <a:spLocks noChangeArrowheads="1"/>
            </p:cNvSpPr>
            <p:nvPr/>
          </p:nvSpPr>
          <p:spPr bwMode="auto">
            <a:xfrm>
              <a:off x="5638950" y="1484758"/>
              <a:ext cx="2292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rgbClr val="7030A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GS</a:t>
              </a:r>
              <a:endParaRPr lang="pl-PL" sz="14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enerator"/>
            <p:cNvSpPr>
              <a:spLocks noChangeAspect="1"/>
            </p:cNvSpPr>
            <p:nvPr/>
          </p:nvSpPr>
          <p:spPr bwMode="auto">
            <a:xfrm>
              <a:off x="5148064" y="1812675"/>
              <a:ext cx="1143000" cy="1143000"/>
            </a:xfrm>
            <a:prstGeom prst="ellipse">
              <a:avLst/>
            </a:prstGeom>
            <a:noFill/>
            <a:ln w="1016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227" name="Trapez 226"/>
            <p:cNvSpPr>
              <a:spLocks/>
            </p:cNvSpPr>
            <p:nvPr/>
          </p:nvSpPr>
          <p:spPr bwMode="auto">
            <a:xfrm>
              <a:off x="5378512" y="2917729"/>
              <a:ext cx="201628" cy="151221"/>
            </a:xfrm>
            <a:prstGeom prst="trapezoid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228" name="Trapez 227"/>
            <p:cNvSpPr>
              <a:spLocks/>
            </p:cNvSpPr>
            <p:nvPr/>
          </p:nvSpPr>
          <p:spPr bwMode="auto">
            <a:xfrm>
              <a:off x="5868180" y="2917729"/>
              <a:ext cx="201628" cy="151221"/>
            </a:xfrm>
            <a:prstGeom prst="trapezoid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cxnSp>
        <p:nvCxnSpPr>
          <p:cNvPr id="237" name="Prad_WG"/>
          <p:cNvCxnSpPr>
            <a:cxnSpLocks noChangeShapeType="1"/>
          </p:cNvCxnSpPr>
          <p:nvPr/>
        </p:nvCxnSpPr>
        <p:spPr bwMode="auto">
          <a:xfrm flipV="1">
            <a:off x="3237382" y="1868993"/>
            <a:ext cx="653142" cy="5025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4" name="Prad_Wzb_Gen"/>
          <p:cNvCxnSpPr>
            <a:cxnSpLocks noChangeShapeType="1"/>
          </p:cNvCxnSpPr>
          <p:nvPr/>
        </p:nvCxnSpPr>
        <p:spPr bwMode="auto">
          <a:xfrm flipV="1">
            <a:off x="4947222" y="1805361"/>
            <a:ext cx="653142" cy="5025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Gen_OST_20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28700"/>
            <a:ext cx="5128976" cy="265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6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6" grpId="0" animBg="1"/>
      <p:bldP spid="180" grpId="0"/>
      <p:bldP spid="182" grpId="0"/>
      <p:bldP spid="183" grpId="0"/>
      <p:bldP spid="178" grpId="0"/>
      <p:bldP spid="173" grpId="0"/>
      <p:bldP spid="171" grpId="0"/>
      <p:bldP spid="135" grpId="0" animBg="1"/>
      <p:bldP spid="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rost_wirnik"/>
          <p:cNvSpPr/>
          <p:nvPr/>
        </p:nvSpPr>
        <p:spPr bwMode="auto">
          <a:xfrm rot="5400000">
            <a:off x="5004471" y="2115631"/>
            <a:ext cx="432060" cy="32401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65" name="WG_wirnik"/>
          <p:cNvSpPr>
            <a:spLocks noChangeAspect="1"/>
          </p:cNvSpPr>
          <p:nvPr/>
        </p:nvSpPr>
        <p:spPr bwMode="auto">
          <a:xfrm>
            <a:off x="4230404" y="1984446"/>
            <a:ext cx="617220" cy="617220"/>
          </a:xfrm>
          <a:prstGeom prst="ellipse">
            <a:avLst/>
          </a:prstGeom>
          <a:solidFill>
            <a:schemeClr val="accent3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66" name="WP_wirnik"/>
          <p:cNvSpPr>
            <a:spLocks noChangeAspect="1"/>
          </p:cNvSpPr>
          <p:nvPr/>
        </p:nvSpPr>
        <p:spPr bwMode="auto">
          <a:xfrm>
            <a:off x="2934260" y="2092461"/>
            <a:ext cx="401193" cy="401193"/>
          </a:xfrm>
          <a:prstGeom prst="ellipse">
            <a:avLst/>
          </a:prstGeom>
          <a:solidFill>
            <a:schemeClr val="accent3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grpSp>
        <p:nvGrpSpPr>
          <p:cNvPr id="158" name="Wał_główny"/>
          <p:cNvGrpSpPr/>
          <p:nvPr/>
        </p:nvGrpSpPr>
        <p:grpSpPr>
          <a:xfrm>
            <a:off x="1530104" y="2061606"/>
            <a:ext cx="4608512" cy="540060"/>
            <a:chOff x="863588" y="3140968"/>
            <a:chExt cx="4608512" cy="540060"/>
          </a:xfrm>
        </p:grpSpPr>
        <p:sp>
          <p:nvSpPr>
            <p:cNvPr id="167" name="Prostokąt 166"/>
            <p:cNvSpPr/>
            <p:nvPr/>
          </p:nvSpPr>
          <p:spPr bwMode="auto">
            <a:xfrm>
              <a:off x="5292080" y="3140968"/>
              <a:ext cx="180020" cy="5400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grpSp>
          <p:nvGrpSpPr>
            <p:cNvPr id="154" name="Wał"/>
            <p:cNvGrpSpPr/>
            <p:nvPr/>
          </p:nvGrpSpPr>
          <p:grpSpPr>
            <a:xfrm>
              <a:off x="863588" y="3249560"/>
              <a:ext cx="4572508" cy="215444"/>
              <a:chOff x="863588" y="3249560"/>
              <a:chExt cx="4572508" cy="215444"/>
            </a:xfrm>
          </p:grpSpPr>
          <p:cxnSp>
            <p:nvCxnSpPr>
              <p:cNvPr id="61" name="Wał"/>
              <p:cNvCxnSpPr/>
              <p:nvPr/>
            </p:nvCxnSpPr>
            <p:spPr bwMode="auto">
              <a:xfrm flipV="1">
                <a:off x="1187530" y="3387723"/>
                <a:ext cx="4248566" cy="44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6" name="S"/>
              <p:cNvSpPr>
                <a:spLocks noChangeArrowheads="1"/>
              </p:cNvSpPr>
              <p:nvPr/>
            </p:nvSpPr>
            <p:spPr bwMode="auto">
              <a:xfrm>
                <a:off x="863588" y="3249560"/>
                <a:ext cx="28642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09638" eaLnBrk="0" hangingPunct="0">
                  <a:spcBef>
                    <a:spcPct val="20000"/>
                  </a:spcBef>
                  <a:buClr>
                    <a:schemeClr val="tx2"/>
                  </a:buClr>
                  <a:buSzPct val="100000"/>
                  <a:defRPr/>
                </a:pPr>
                <a:r>
                  <a:rPr lang="pl-PL" sz="1400" b="1" i="1" dirty="0" smtClean="0">
                    <a:solidFill>
                      <a:srgbClr val="0070C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Wał</a:t>
                </a:r>
                <a:endParaRPr lang="pl-PL" sz="1400" b="1" i="1" dirty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5" name="Obracanie_wałem"/>
          <p:cNvSpPr>
            <a:spLocks noChangeAspect="1"/>
          </p:cNvSpPr>
          <p:nvPr/>
        </p:nvSpPr>
        <p:spPr bwMode="auto">
          <a:xfrm rot="3600000">
            <a:off x="1847040" y="2198757"/>
            <a:ext cx="384911" cy="231524"/>
          </a:xfrm>
          <a:prstGeom prst="curvedDownArrow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grpSp>
        <p:nvGrpSpPr>
          <p:cNvPr id="155" name="Nap_wzbudzenia"/>
          <p:cNvGrpSpPr/>
          <p:nvPr/>
        </p:nvGrpSpPr>
        <p:grpSpPr>
          <a:xfrm>
            <a:off x="5454548" y="1449538"/>
            <a:ext cx="360050" cy="1290927"/>
            <a:chOff x="4231390" y="2528900"/>
            <a:chExt cx="360050" cy="1290927"/>
          </a:xfrm>
        </p:grpSpPr>
        <p:grpSp>
          <p:nvGrpSpPr>
            <p:cNvPr id="143" name="Prąd_wzbudz"/>
            <p:cNvGrpSpPr/>
            <p:nvPr/>
          </p:nvGrpSpPr>
          <p:grpSpPr>
            <a:xfrm>
              <a:off x="4427980" y="2528900"/>
              <a:ext cx="163460" cy="1290927"/>
              <a:chOff x="4427980" y="2528900"/>
              <a:chExt cx="163460" cy="1290927"/>
            </a:xfrm>
          </p:grpSpPr>
          <p:cxnSp>
            <p:nvCxnSpPr>
              <p:cNvPr id="130" name="AutoShape 69"/>
              <p:cNvCxnSpPr>
                <a:cxnSpLocks noChangeShapeType="1"/>
              </p:cNvCxnSpPr>
              <p:nvPr/>
            </p:nvCxnSpPr>
            <p:spPr bwMode="auto">
              <a:xfrm flipH="1">
                <a:off x="4427980" y="3027717"/>
                <a:ext cx="2" cy="79211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arrow"/>
                <a:tailEnd type="non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9" name="S"/>
              <p:cNvSpPr>
                <a:spLocks noChangeArrowheads="1"/>
              </p:cNvSpPr>
              <p:nvPr/>
            </p:nvSpPr>
            <p:spPr bwMode="auto">
              <a:xfrm>
                <a:off x="4501672" y="2528900"/>
                <a:ext cx="8976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09638" eaLnBrk="0" hangingPunct="0">
                  <a:spcBef>
                    <a:spcPct val="20000"/>
                  </a:spcBef>
                  <a:buClr>
                    <a:schemeClr val="tx2"/>
                  </a:buClr>
                  <a:buSzPct val="100000"/>
                  <a:defRPr/>
                </a:pPr>
                <a:r>
                  <a:rPr lang="pl-PL" sz="1400" b="1" i="1" dirty="0" err="1" smtClean="0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l-PL" sz="1400" b="1" i="1" baseline="-25000" dirty="0" err="1" smtClean="0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pl-PL" sz="1400" b="1" i="1" dirty="0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0" name="Prostokąt 139"/>
            <p:cNvSpPr/>
            <p:nvPr/>
          </p:nvSpPr>
          <p:spPr>
            <a:xfrm>
              <a:off x="4231390" y="3140968"/>
              <a:ext cx="158698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600" b="1" i="1" dirty="0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pl-PL" sz="1600" b="1" i="1" baseline="-25000" dirty="0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pl-PL" sz="16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8" name="Wir_napięć"/>
          <p:cNvSpPr>
            <a:spLocks noChangeAspect="1"/>
          </p:cNvSpPr>
          <p:nvPr/>
        </p:nvSpPr>
        <p:spPr bwMode="auto">
          <a:xfrm rot="18731954">
            <a:off x="7457056" y="1867878"/>
            <a:ext cx="457200" cy="4572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grpSp>
        <p:nvGrpSpPr>
          <p:cNvPr id="55" name="Gwiazda_nap"/>
          <p:cNvGrpSpPr/>
          <p:nvPr/>
        </p:nvGrpSpPr>
        <p:grpSpPr>
          <a:xfrm>
            <a:off x="7434760" y="1917590"/>
            <a:ext cx="504056" cy="432048"/>
            <a:chOff x="7488324" y="3645024"/>
            <a:chExt cx="504056" cy="432048"/>
          </a:xfrm>
        </p:grpSpPr>
        <p:cxnSp>
          <p:nvCxnSpPr>
            <p:cNvPr id="179" name="Łącznik prostoliniowy 178"/>
            <p:cNvCxnSpPr/>
            <p:nvPr/>
          </p:nvCxnSpPr>
          <p:spPr bwMode="auto">
            <a:xfrm flipV="1">
              <a:off x="7740352" y="3645024"/>
              <a:ext cx="0" cy="288032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181" name="Łącznik prostoliniowy 180"/>
            <p:cNvCxnSpPr/>
            <p:nvPr/>
          </p:nvCxnSpPr>
          <p:spPr bwMode="auto">
            <a:xfrm flipH="1" flipV="1">
              <a:off x="7740352" y="3933056"/>
              <a:ext cx="252028" cy="144016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arrow" w="sm" len="sm"/>
              <a:tailEnd type="none" w="med" len="med"/>
            </a:ln>
            <a:effectLst/>
          </p:spPr>
        </p:cxnSp>
        <p:cxnSp>
          <p:nvCxnSpPr>
            <p:cNvPr id="184" name="Łącznik prostoliniowy 183"/>
            <p:cNvCxnSpPr/>
            <p:nvPr/>
          </p:nvCxnSpPr>
          <p:spPr bwMode="auto">
            <a:xfrm flipV="1">
              <a:off x="7488324" y="3933056"/>
              <a:ext cx="252028" cy="144016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arrow" w="sm" len="sm"/>
              <a:tailEnd type="none" w="med" len="med"/>
            </a:ln>
            <a:effectLst/>
          </p:spPr>
        </p:cxnSp>
      </p:grpSp>
      <p:sp>
        <p:nvSpPr>
          <p:cNvPr id="113" name="Txt_PSP"/>
          <p:cNvSpPr>
            <a:spLocks noChangeArrowheads="1"/>
          </p:cNvSpPr>
          <p:nvPr/>
        </p:nvSpPr>
        <p:spPr bwMode="auto">
          <a:xfrm>
            <a:off x="3024996" y="1845582"/>
            <a:ext cx="3173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4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PSP</a:t>
            </a:r>
            <a:endParaRPr lang="pl-PL" sz="1400" b="1" i="1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4" name="Prad_Wzb_Gen"/>
          <p:cNvCxnSpPr>
            <a:cxnSpLocks noChangeShapeType="1"/>
          </p:cNvCxnSpPr>
          <p:nvPr/>
        </p:nvCxnSpPr>
        <p:spPr bwMode="auto">
          <a:xfrm flipV="1">
            <a:off x="5517007" y="1701514"/>
            <a:ext cx="477593" cy="52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2" name="Op_RN"/>
          <p:cNvSpPr>
            <a:spLocks noChangeArrowheads="1"/>
          </p:cNvSpPr>
          <p:nvPr/>
        </p:nvSpPr>
        <p:spPr bwMode="auto">
          <a:xfrm>
            <a:off x="4824028" y="5805844"/>
            <a:ext cx="17921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6350" indent="-635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4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RN </a:t>
            </a:r>
            <a:r>
              <a: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400" b="1" i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regulator napięcia</a:t>
            </a:r>
          </a:p>
        </p:txBody>
      </p:sp>
      <p:grpSp>
        <p:nvGrpSpPr>
          <p:cNvPr id="404" name="Reg_Nap"/>
          <p:cNvGrpSpPr/>
          <p:nvPr/>
        </p:nvGrpSpPr>
        <p:grpSpPr>
          <a:xfrm>
            <a:off x="3755209" y="3251544"/>
            <a:ext cx="633339" cy="718274"/>
            <a:chOff x="3232709" y="3322794"/>
            <a:chExt cx="633339" cy="718274"/>
          </a:xfrm>
        </p:grpSpPr>
        <p:cxnSp>
          <p:nvCxnSpPr>
            <p:cNvPr id="314" name="Łącznik prosty ze strzałką 313"/>
            <p:cNvCxnSpPr/>
            <p:nvPr/>
          </p:nvCxnSpPr>
          <p:spPr bwMode="auto">
            <a:xfrm flipH="1" flipV="1">
              <a:off x="3548063" y="3322794"/>
              <a:ext cx="1316" cy="3222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grpSp>
          <p:nvGrpSpPr>
            <p:cNvPr id="324" name="Reg_U"/>
            <p:cNvGrpSpPr/>
            <p:nvPr/>
          </p:nvGrpSpPr>
          <p:grpSpPr>
            <a:xfrm>
              <a:off x="3232709" y="3617880"/>
              <a:ext cx="633339" cy="423188"/>
              <a:chOff x="3239852" y="3617880"/>
              <a:chExt cx="633339" cy="423188"/>
            </a:xfrm>
          </p:grpSpPr>
          <p:sp>
            <p:nvSpPr>
              <p:cNvPr id="323" name="Prostokąt 322"/>
              <p:cNvSpPr/>
              <p:nvPr/>
            </p:nvSpPr>
            <p:spPr bwMode="auto">
              <a:xfrm>
                <a:off x="3239852" y="3617880"/>
                <a:ext cx="633339" cy="423188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22" name="S"/>
              <p:cNvSpPr>
                <a:spLocks noChangeArrowheads="1"/>
              </p:cNvSpPr>
              <p:nvPr/>
            </p:nvSpPr>
            <p:spPr bwMode="auto">
              <a:xfrm>
                <a:off x="3448218" y="3717612"/>
                <a:ext cx="25968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09638" eaLnBrk="0" hangingPunct="0">
                  <a:spcBef>
                    <a:spcPct val="20000"/>
                  </a:spcBef>
                  <a:buClr>
                    <a:schemeClr val="tx2"/>
                  </a:buClr>
                  <a:buSzPct val="100000"/>
                  <a:defRPr/>
                </a:pPr>
                <a:r>
                  <a:rPr lang="pl-PL" sz="1400" b="1" i="1" dirty="0" smtClean="0">
                    <a:solidFill>
                      <a:srgbClr val="0070C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RN</a:t>
                </a:r>
                <a:endParaRPr lang="pl-PL" sz="1400" b="1" i="1" dirty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94" name="Bateria"/>
          <p:cNvGrpSpPr/>
          <p:nvPr/>
        </p:nvGrpSpPr>
        <p:grpSpPr>
          <a:xfrm>
            <a:off x="2450050" y="2097610"/>
            <a:ext cx="232182" cy="395464"/>
            <a:chOff x="1495502" y="2852936"/>
            <a:chExt cx="232182" cy="395464"/>
          </a:xfrm>
        </p:grpSpPr>
        <p:cxnSp>
          <p:nvCxnSpPr>
            <p:cNvPr id="119" name="AutoShape 69"/>
            <p:cNvCxnSpPr>
              <a:cxnSpLocks noChangeShapeType="1"/>
            </p:cNvCxnSpPr>
            <p:nvPr/>
          </p:nvCxnSpPr>
          <p:spPr bwMode="auto">
            <a:xfrm>
              <a:off x="1619672" y="3032956"/>
              <a:ext cx="7200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5" name="AutoShape 69"/>
            <p:cNvCxnSpPr>
              <a:cxnSpLocks noChangeShapeType="1"/>
            </p:cNvCxnSpPr>
            <p:nvPr/>
          </p:nvCxnSpPr>
          <p:spPr bwMode="auto">
            <a:xfrm>
              <a:off x="1583668" y="3104964"/>
              <a:ext cx="14401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6" name="AutoShape 69"/>
            <p:cNvCxnSpPr>
              <a:cxnSpLocks noChangeShapeType="1"/>
            </p:cNvCxnSpPr>
            <p:nvPr/>
          </p:nvCxnSpPr>
          <p:spPr bwMode="auto">
            <a:xfrm>
              <a:off x="1655676" y="2888940"/>
              <a:ext cx="0" cy="14401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7" name="AutoShape 69"/>
            <p:cNvCxnSpPr>
              <a:cxnSpLocks noChangeShapeType="1"/>
            </p:cNvCxnSpPr>
            <p:nvPr/>
          </p:nvCxnSpPr>
          <p:spPr bwMode="auto">
            <a:xfrm>
              <a:off x="1655676" y="3104964"/>
              <a:ext cx="0" cy="1080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2" name="S"/>
            <p:cNvSpPr>
              <a:spLocks noChangeArrowheads="1"/>
            </p:cNvSpPr>
            <p:nvPr/>
          </p:nvSpPr>
          <p:spPr bwMode="auto">
            <a:xfrm>
              <a:off x="1495502" y="2852936"/>
              <a:ext cx="8816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200" b="1" dirty="0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pl-PL" sz="1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3" name="S"/>
            <p:cNvSpPr>
              <a:spLocks noChangeArrowheads="1"/>
            </p:cNvSpPr>
            <p:nvPr/>
          </p:nvSpPr>
          <p:spPr bwMode="auto">
            <a:xfrm>
              <a:off x="1508198" y="3032956"/>
              <a:ext cx="593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dirty="0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pl-PL" sz="1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3" name="Uzw_wzb_PSP"/>
          <p:cNvGrpSpPr/>
          <p:nvPr/>
        </p:nvGrpSpPr>
        <p:grpSpPr>
          <a:xfrm>
            <a:off x="2598950" y="2130930"/>
            <a:ext cx="568758" cy="323850"/>
            <a:chOff x="2076450" y="2202180"/>
            <a:chExt cx="568758" cy="323850"/>
          </a:xfrm>
        </p:grpSpPr>
        <p:cxnSp>
          <p:nvCxnSpPr>
            <p:cNvPr id="92" name="AutoShape 69"/>
            <p:cNvCxnSpPr>
              <a:cxnSpLocks noChangeShapeType="1"/>
            </p:cNvCxnSpPr>
            <p:nvPr/>
          </p:nvCxnSpPr>
          <p:spPr bwMode="auto">
            <a:xfrm flipV="1">
              <a:off x="2076450" y="2525090"/>
              <a:ext cx="530570" cy="94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54" name="Uzw_Wzb_PSP"/>
            <p:cNvGrpSpPr/>
            <p:nvPr/>
          </p:nvGrpSpPr>
          <p:grpSpPr>
            <a:xfrm>
              <a:off x="2591780" y="2204864"/>
              <a:ext cx="53428" cy="313022"/>
              <a:chOff x="2613809" y="3093207"/>
              <a:chExt cx="53428" cy="313022"/>
            </a:xfrm>
          </p:grpSpPr>
          <p:grpSp>
            <p:nvGrpSpPr>
              <p:cNvPr id="84" name="Grupa 83"/>
              <p:cNvGrpSpPr/>
              <p:nvPr/>
            </p:nvGrpSpPr>
            <p:grpSpPr>
              <a:xfrm rot="5400000">
                <a:off x="2533036" y="3221869"/>
                <a:ext cx="214973" cy="53428"/>
                <a:chOff x="5508104" y="4609601"/>
                <a:chExt cx="434295" cy="107925"/>
              </a:xfrm>
            </p:grpSpPr>
            <p:sp>
              <p:nvSpPr>
                <p:cNvPr id="86" name="Arc 71"/>
                <p:cNvSpPr>
                  <a:spLocks/>
                </p:cNvSpPr>
                <p:nvPr/>
              </p:nvSpPr>
              <p:spPr bwMode="auto">
                <a:xfrm>
                  <a:off x="550810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7" name="Arc 72"/>
                <p:cNvSpPr>
                  <a:spLocks/>
                </p:cNvSpPr>
                <p:nvPr/>
              </p:nvSpPr>
              <p:spPr bwMode="auto">
                <a:xfrm>
                  <a:off x="5660488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8" name="Arc 73"/>
                <p:cNvSpPr>
                  <a:spLocks/>
                </p:cNvSpPr>
                <p:nvPr/>
              </p:nvSpPr>
              <p:spPr bwMode="auto">
                <a:xfrm>
                  <a:off x="579763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85" name="AutoShape 77"/>
              <p:cNvCxnSpPr>
                <a:cxnSpLocks noChangeShapeType="1"/>
              </p:cNvCxnSpPr>
              <p:nvPr/>
            </p:nvCxnSpPr>
            <p:spPr bwMode="auto">
              <a:xfrm flipH="1">
                <a:off x="2613809" y="3093207"/>
                <a:ext cx="620" cy="5585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3" name="AutoShape 77"/>
              <p:cNvCxnSpPr>
                <a:cxnSpLocks noChangeShapeType="1"/>
              </p:cNvCxnSpPr>
              <p:nvPr/>
            </p:nvCxnSpPr>
            <p:spPr bwMode="auto">
              <a:xfrm flipH="1">
                <a:off x="2620985" y="3350370"/>
                <a:ext cx="620" cy="5585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55" name="AutoShape 69"/>
            <p:cNvCxnSpPr>
              <a:cxnSpLocks noChangeShapeType="1"/>
            </p:cNvCxnSpPr>
            <p:nvPr/>
          </p:nvCxnSpPr>
          <p:spPr bwMode="auto">
            <a:xfrm>
              <a:off x="2080260" y="2202180"/>
              <a:ext cx="515330" cy="268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99" name="Uzw_PSP"/>
          <p:cNvGrpSpPr/>
          <p:nvPr/>
        </p:nvGrpSpPr>
        <p:grpSpPr>
          <a:xfrm>
            <a:off x="2898256" y="2565662"/>
            <a:ext cx="1008112" cy="684076"/>
            <a:chOff x="2375756" y="2636912"/>
            <a:chExt cx="1008112" cy="684076"/>
          </a:xfrm>
        </p:grpSpPr>
        <p:grpSp>
          <p:nvGrpSpPr>
            <p:cNvPr id="325" name="Uzw_PSG"/>
            <p:cNvGrpSpPr/>
            <p:nvPr/>
          </p:nvGrpSpPr>
          <p:grpSpPr>
            <a:xfrm>
              <a:off x="2375756" y="2636912"/>
              <a:ext cx="756084" cy="288032"/>
              <a:chOff x="3814763" y="3107716"/>
              <a:chExt cx="756084" cy="288032"/>
            </a:xfrm>
          </p:grpSpPr>
          <p:grpSp>
            <p:nvGrpSpPr>
              <p:cNvPr id="326" name="Grupa 325"/>
              <p:cNvGrpSpPr/>
              <p:nvPr/>
            </p:nvGrpSpPr>
            <p:grpSpPr>
              <a:xfrm>
                <a:off x="3815913" y="3107716"/>
                <a:ext cx="355985" cy="69256"/>
                <a:chOff x="3435778" y="4617219"/>
                <a:chExt cx="554754" cy="107925"/>
              </a:xfrm>
            </p:grpSpPr>
            <p:grpSp>
              <p:nvGrpSpPr>
                <p:cNvPr id="343" name="Grupa 342"/>
                <p:cNvGrpSpPr/>
                <p:nvPr/>
              </p:nvGrpSpPr>
              <p:grpSpPr>
                <a:xfrm>
                  <a:off x="3556237" y="4617219"/>
                  <a:ext cx="434295" cy="107925"/>
                  <a:chOff x="5508104" y="4609601"/>
                  <a:chExt cx="434295" cy="107925"/>
                </a:xfrm>
              </p:grpSpPr>
              <p:sp>
                <p:nvSpPr>
                  <p:cNvPr id="345" name="Arc 71"/>
                  <p:cNvSpPr>
                    <a:spLocks/>
                  </p:cNvSpPr>
                  <p:nvPr/>
                </p:nvSpPr>
                <p:spPr bwMode="auto">
                  <a:xfrm>
                    <a:off x="5508104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46" name="Arc 72"/>
                  <p:cNvSpPr>
                    <a:spLocks/>
                  </p:cNvSpPr>
                  <p:nvPr/>
                </p:nvSpPr>
                <p:spPr bwMode="auto">
                  <a:xfrm>
                    <a:off x="5660488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47" name="Arc 73"/>
                  <p:cNvSpPr>
                    <a:spLocks/>
                  </p:cNvSpPr>
                  <p:nvPr/>
                </p:nvSpPr>
                <p:spPr bwMode="auto">
                  <a:xfrm>
                    <a:off x="5797634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cxnSp>
              <p:nvCxnSpPr>
                <p:cNvPr id="344" name="AutoShape 77"/>
                <p:cNvCxnSpPr>
                  <a:cxnSpLocks noChangeShapeType="1"/>
                </p:cNvCxnSpPr>
                <p:nvPr/>
              </p:nvCxnSpPr>
              <p:spPr bwMode="auto">
                <a:xfrm flipV="1">
                  <a:off x="3435778" y="4714013"/>
                  <a:ext cx="128110" cy="634"/>
                </a:xfrm>
                <a:prstGeom prst="straightConnector1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27" name="Grupa 326"/>
              <p:cNvGrpSpPr/>
              <p:nvPr/>
            </p:nvGrpSpPr>
            <p:grpSpPr>
              <a:xfrm>
                <a:off x="3815913" y="3215728"/>
                <a:ext cx="355985" cy="69256"/>
                <a:chOff x="3435778" y="4617219"/>
                <a:chExt cx="554754" cy="107925"/>
              </a:xfrm>
            </p:grpSpPr>
            <p:grpSp>
              <p:nvGrpSpPr>
                <p:cNvPr id="338" name="Grupa 337"/>
                <p:cNvGrpSpPr/>
                <p:nvPr/>
              </p:nvGrpSpPr>
              <p:grpSpPr>
                <a:xfrm>
                  <a:off x="3556237" y="4617219"/>
                  <a:ext cx="434295" cy="107925"/>
                  <a:chOff x="5508104" y="4609601"/>
                  <a:chExt cx="434295" cy="107925"/>
                </a:xfrm>
              </p:grpSpPr>
              <p:sp>
                <p:nvSpPr>
                  <p:cNvPr id="340" name="Arc 71"/>
                  <p:cNvSpPr>
                    <a:spLocks/>
                  </p:cNvSpPr>
                  <p:nvPr/>
                </p:nvSpPr>
                <p:spPr bwMode="auto">
                  <a:xfrm>
                    <a:off x="5508104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41" name="Arc 72"/>
                  <p:cNvSpPr>
                    <a:spLocks/>
                  </p:cNvSpPr>
                  <p:nvPr/>
                </p:nvSpPr>
                <p:spPr bwMode="auto">
                  <a:xfrm>
                    <a:off x="5660488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42" name="Arc 73"/>
                  <p:cNvSpPr>
                    <a:spLocks/>
                  </p:cNvSpPr>
                  <p:nvPr/>
                </p:nvSpPr>
                <p:spPr bwMode="auto">
                  <a:xfrm>
                    <a:off x="5797634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cxnSp>
              <p:nvCxnSpPr>
                <p:cNvPr id="339" name="AutoShape 77"/>
                <p:cNvCxnSpPr>
                  <a:cxnSpLocks noChangeShapeType="1"/>
                </p:cNvCxnSpPr>
                <p:nvPr/>
              </p:nvCxnSpPr>
              <p:spPr bwMode="auto">
                <a:xfrm flipV="1">
                  <a:off x="3435778" y="4714013"/>
                  <a:ext cx="128110" cy="634"/>
                </a:xfrm>
                <a:prstGeom prst="straightConnector1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28" name="Grupa 327"/>
              <p:cNvGrpSpPr/>
              <p:nvPr/>
            </p:nvGrpSpPr>
            <p:grpSpPr>
              <a:xfrm>
                <a:off x="3815913" y="3323299"/>
                <a:ext cx="355985" cy="69257"/>
                <a:chOff x="3435778" y="4557508"/>
                <a:chExt cx="554754" cy="107927"/>
              </a:xfrm>
            </p:grpSpPr>
            <p:grpSp>
              <p:nvGrpSpPr>
                <p:cNvPr id="333" name="Grupa 332"/>
                <p:cNvGrpSpPr/>
                <p:nvPr/>
              </p:nvGrpSpPr>
              <p:grpSpPr>
                <a:xfrm>
                  <a:off x="3556237" y="4557508"/>
                  <a:ext cx="434295" cy="107927"/>
                  <a:chOff x="5508104" y="4549890"/>
                  <a:chExt cx="434295" cy="107927"/>
                </a:xfrm>
              </p:grpSpPr>
              <p:sp>
                <p:nvSpPr>
                  <p:cNvPr id="335" name="Arc 71"/>
                  <p:cNvSpPr>
                    <a:spLocks/>
                  </p:cNvSpPr>
                  <p:nvPr/>
                </p:nvSpPr>
                <p:spPr bwMode="auto">
                  <a:xfrm>
                    <a:off x="5508104" y="4549893"/>
                    <a:ext cx="144766" cy="107924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36" name="Arc 72"/>
                  <p:cNvSpPr>
                    <a:spLocks/>
                  </p:cNvSpPr>
                  <p:nvPr/>
                </p:nvSpPr>
                <p:spPr bwMode="auto">
                  <a:xfrm>
                    <a:off x="5660488" y="4549890"/>
                    <a:ext cx="144766" cy="107927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37" name="Arc 73"/>
                  <p:cNvSpPr>
                    <a:spLocks/>
                  </p:cNvSpPr>
                  <p:nvPr/>
                </p:nvSpPr>
                <p:spPr bwMode="auto">
                  <a:xfrm>
                    <a:off x="5797633" y="4549890"/>
                    <a:ext cx="144766" cy="107927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cxnSp>
              <p:nvCxnSpPr>
                <p:cNvPr id="334" name="AutoShape 77"/>
                <p:cNvCxnSpPr>
                  <a:cxnSpLocks noChangeShapeType="1"/>
                </p:cNvCxnSpPr>
                <p:nvPr/>
              </p:nvCxnSpPr>
              <p:spPr bwMode="auto">
                <a:xfrm flipV="1">
                  <a:off x="3435778" y="4654303"/>
                  <a:ext cx="128110" cy="634"/>
                </a:xfrm>
                <a:prstGeom prst="straightConnector1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329" name="AutoShape 69"/>
              <p:cNvCxnSpPr>
                <a:cxnSpLocks noChangeShapeType="1"/>
              </p:cNvCxnSpPr>
              <p:nvPr/>
            </p:nvCxnSpPr>
            <p:spPr bwMode="auto">
              <a:xfrm>
                <a:off x="3814763" y="3160205"/>
                <a:ext cx="2381" cy="235458"/>
              </a:xfrm>
              <a:prstGeom prst="straightConnector1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0" name="AutoShape 69"/>
              <p:cNvCxnSpPr>
                <a:cxnSpLocks noChangeShapeType="1"/>
              </p:cNvCxnSpPr>
              <p:nvPr/>
            </p:nvCxnSpPr>
            <p:spPr bwMode="auto">
              <a:xfrm>
                <a:off x="4162425" y="3393281"/>
                <a:ext cx="192398" cy="2467"/>
              </a:xfrm>
              <a:prstGeom prst="straightConnector1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1" name="AutoShape 69"/>
              <p:cNvCxnSpPr>
                <a:cxnSpLocks noChangeShapeType="1"/>
              </p:cNvCxnSpPr>
              <p:nvPr/>
            </p:nvCxnSpPr>
            <p:spPr bwMode="auto">
              <a:xfrm>
                <a:off x="4162425" y="3284984"/>
                <a:ext cx="300410" cy="2752"/>
              </a:xfrm>
              <a:prstGeom prst="straightConnector1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2" name="AutoShape 69"/>
              <p:cNvCxnSpPr>
                <a:cxnSpLocks noChangeShapeType="1"/>
              </p:cNvCxnSpPr>
              <p:nvPr/>
            </p:nvCxnSpPr>
            <p:spPr bwMode="auto">
              <a:xfrm>
                <a:off x="4162425" y="3177258"/>
                <a:ext cx="408422" cy="2466"/>
              </a:xfrm>
              <a:prstGeom prst="straightConnector1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62" name="AutoShape 69"/>
            <p:cNvCxnSpPr>
              <a:cxnSpLocks noChangeShapeType="1"/>
            </p:cNvCxnSpPr>
            <p:nvPr/>
          </p:nvCxnSpPr>
          <p:spPr bwMode="auto">
            <a:xfrm>
              <a:off x="2915816" y="2924944"/>
              <a:ext cx="0" cy="39604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5" name="AutoShape 69"/>
            <p:cNvCxnSpPr>
              <a:cxnSpLocks noChangeShapeType="1"/>
            </p:cNvCxnSpPr>
            <p:nvPr/>
          </p:nvCxnSpPr>
          <p:spPr bwMode="auto">
            <a:xfrm>
              <a:off x="3023806" y="2816932"/>
              <a:ext cx="22" cy="39604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AutoShape 69"/>
            <p:cNvCxnSpPr>
              <a:cxnSpLocks noChangeShapeType="1"/>
            </p:cNvCxnSpPr>
            <p:nvPr/>
          </p:nvCxnSpPr>
          <p:spPr bwMode="auto">
            <a:xfrm>
              <a:off x="3131840" y="2708920"/>
              <a:ext cx="0" cy="39604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" name="AutoShape 69"/>
            <p:cNvCxnSpPr>
              <a:cxnSpLocks noChangeShapeType="1"/>
            </p:cNvCxnSpPr>
            <p:nvPr/>
          </p:nvCxnSpPr>
          <p:spPr bwMode="auto">
            <a:xfrm>
              <a:off x="3131840" y="3104964"/>
              <a:ext cx="25202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0" name="AutoShape 69"/>
            <p:cNvCxnSpPr>
              <a:cxnSpLocks noChangeShapeType="1"/>
            </p:cNvCxnSpPr>
            <p:nvPr/>
          </p:nvCxnSpPr>
          <p:spPr bwMode="auto">
            <a:xfrm>
              <a:off x="3023828" y="3212976"/>
              <a:ext cx="36004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1" name="AutoShape 69"/>
            <p:cNvCxnSpPr>
              <a:cxnSpLocks noChangeShapeType="1"/>
            </p:cNvCxnSpPr>
            <p:nvPr/>
          </p:nvCxnSpPr>
          <p:spPr bwMode="auto">
            <a:xfrm>
              <a:off x="2915816" y="3320988"/>
              <a:ext cx="4680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0" name="Opis_PSP"/>
          <p:cNvSpPr>
            <a:spLocks noChangeArrowheads="1"/>
          </p:cNvSpPr>
          <p:nvPr/>
        </p:nvSpPr>
        <p:spPr bwMode="auto">
          <a:xfrm>
            <a:off x="4824028" y="5532766"/>
            <a:ext cx="31961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6350" indent="-635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4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PSP </a:t>
            </a:r>
            <a:r>
              <a: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400" b="1" i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prądnica synchroniczna pomocnicza</a:t>
            </a:r>
            <a:endParaRPr lang="pl-PL" sz="1400" b="1" i="1" dirty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PSP"/>
          <p:cNvSpPr>
            <a:spLocks noChangeAspect="1"/>
          </p:cNvSpPr>
          <p:nvPr/>
        </p:nvSpPr>
        <p:spPr bwMode="auto">
          <a:xfrm>
            <a:off x="2934260" y="2092461"/>
            <a:ext cx="401193" cy="401193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89" name="Opis_PT"/>
          <p:cNvSpPr>
            <a:spLocks noChangeArrowheads="1"/>
          </p:cNvSpPr>
          <p:nvPr/>
        </p:nvSpPr>
        <p:spPr bwMode="auto">
          <a:xfrm>
            <a:off x="4824028" y="5259688"/>
            <a:ext cx="21127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6350" indent="-635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4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PT </a:t>
            </a:r>
            <a:r>
              <a: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400" b="1" i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prostownik tyrystorowy</a:t>
            </a:r>
            <a:endParaRPr lang="pl-PL" sz="1400" b="1" i="1" dirty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Txt_PT"/>
          <p:cNvSpPr>
            <a:spLocks noChangeArrowheads="1"/>
          </p:cNvSpPr>
          <p:nvPr/>
        </p:nvSpPr>
        <p:spPr bwMode="auto">
          <a:xfrm>
            <a:off x="3976392" y="2674254"/>
            <a:ext cx="2180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4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endParaRPr lang="pl-PL" sz="1400" b="1" i="1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Prost_Tyr"/>
          <p:cNvGrpSpPr/>
          <p:nvPr/>
        </p:nvGrpSpPr>
        <p:grpSpPr>
          <a:xfrm>
            <a:off x="3906370" y="2925690"/>
            <a:ext cx="324010" cy="432060"/>
            <a:chOff x="5436120" y="3239335"/>
            <a:chExt cx="324010" cy="432060"/>
          </a:xfrm>
        </p:grpSpPr>
        <p:sp>
          <p:nvSpPr>
            <p:cNvPr id="170" name="Prostokąt 169"/>
            <p:cNvSpPr/>
            <p:nvPr/>
          </p:nvSpPr>
          <p:spPr bwMode="auto">
            <a:xfrm rot="5400000">
              <a:off x="5382095" y="3293360"/>
              <a:ext cx="432060" cy="32401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grpSp>
          <p:nvGrpSpPr>
            <p:cNvPr id="172" name="Dioda"/>
            <p:cNvGrpSpPr/>
            <p:nvPr/>
          </p:nvGrpSpPr>
          <p:grpSpPr>
            <a:xfrm rot="5400000">
              <a:off x="5526112" y="3329371"/>
              <a:ext cx="144016" cy="251992"/>
              <a:chOff x="2051654" y="4401144"/>
              <a:chExt cx="144016" cy="251992"/>
            </a:xfrm>
          </p:grpSpPr>
          <p:sp>
            <p:nvSpPr>
              <p:cNvPr id="174" name="Trójkąt równoramienny 173"/>
              <p:cNvSpPr>
                <a:spLocks noChangeAspect="1"/>
              </p:cNvSpPr>
              <p:nvPr/>
            </p:nvSpPr>
            <p:spPr bwMode="auto">
              <a:xfrm>
                <a:off x="2051721" y="4473153"/>
                <a:ext cx="130675" cy="112654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175" name="AutoShape 77"/>
              <p:cNvCxnSpPr>
                <a:cxnSpLocks noChangeShapeType="1"/>
              </p:cNvCxnSpPr>
              <p:nvPr/>
            </p:nvCxnSpPr>
            <p:spPr bwMode="auto">
              <a:xfrm rot="16200000">
                <a:off x="2123662" y="4401144"/>
                <a:ext cx="0" cy="144016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" name="AutoShape 69"/>
              <p:cNvCxnSpPr>
                <a:cxnSpLocks noChangeShapeType="1"/>
              </p:cNvCxnSpPr>
              <p:nvPr/>
            </p:nvCxnSpPr>
            <p:spPr bwMode="auto">
              <a:xfrm rot="16200000">
                <a:off x="2087724" y="4437148"/>
                <a:ext cx="72008" cy="0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7" name="AutoShape 69"/>
              <p:cNvCxnSpPr>
                <a:cxnSpLocks noChangeShapeType="1"/>
              </p:cNvCxnSpPr>
              <p:nvPr/>
            </p:nvCxnSpPr>
            <p:spPr bwMode="auto">
              <a:xfrm rot="16200000">
                <a:off x="2087724" y="4617132"/>
                <a:ext cx="72008" cy="0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85" name="AutoShape 77"/>
            <p:cNvCxnSpPr>
              <a:cxnSpLocks noChangeShapeType="1"/>
            </p:cNvCxnSpPr>
            <p:nvPr/>
          </p:nvCxnSpPr>
          <p:spPr bwMode="auto">
            <a:xfrm>
              <a:off x="5598220" y="3478373"/>
              <a:ext cx="0" cy="72008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5" name="Uzw_wzb_PSG"/>
          <p:cNvGrpSpPr/>
          <p:nvPr/>
        </p:nvGrpSpPr>
        <p:grpSpPr>
          <a:xfrm>
            <a:off x="4230380" y="2637670"/>
            <a:ext cx="504080" cy="576066"/>
            <a:chOff x="3707880" y="2708920"/>
            <a:chExt cx="504080" cy="576066"/>
          </a:xfrm>
        </p:grpSpPr>
        <p:cxnSp>
          <p:nvCxnSpPr>
            <p:cNvPr id="62" name="AutoShape 69"/>
            <p:cNvCxnSpPr>
              <a:cxnSpLocks noChangeShapeType="1"/>
            </p:cNvCxnSpPr>
            <p:nvPr/>
          </p:nvCxnSpPr>
          <p:spPr bwMode="auto">
            <a:xfrm>
              <a:off x="3707880" y="3104964"/>
              <a:ext cx="7201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12" name="Uzw_wzb_PSG"/>
            <p:cNvGrpSpPr/>
            <p:nvPr/>
          </p:nvGrpSpPr>
          <p:grpSpPr>
            <a:xfrm>
              <a:off x="3779890" y="2708920"/>
              <a:ext cx="432070" cy="576064"/>
              <a:chOff x="3131840" y="3789125"/>
              <a:chExt cx="432070" cy="576064"/>
            </a:xfrm>
          </p:grpSpPr>
          <p:grpSp>
            <p:nvGrpSpPr>
              <p:cNvPr id="278" name="Grupa 277"/>
              <p:cNvGrpSpPr/>
              <p:nvPr/>
            </p:nvGrpSpPr>
            <p:grpSpPr>
              <a:xfrm>
                <a:off x="3132990" y="3789125"/>
                <a:ext cx="355985" cy="69256"/>
                <a:chOff x="3435778" y="4617219"/>
                <a:chExt cx="554754" cy="107925"/>
              </a:xfrm>
            </p:grpSpPr>
            <p:grpSp>
              <p:nvGrpSpPr>
                <p:cNvPr id="295" name="Grupa 294"/>
                <p:cNvGrpSpPr/>
                <p:nvPr/>
              </p:nvGrpSpPr>
              <p:grpSpPr>
                <a:xfrm>
                  <a:off x="3556237" y="4617219"/>
                  <a:ext cx="434295" cy="107925"/>
                  <a:chOff x="5508104" y="4609601"/>
                  <a:chExt cx="434295" cy="107925"/>
                </a:xfrm>
              </p:grpSpPr>
              <p:sp>
                <p:nvSpPr>
                  <p:cNvPr id="297" name="Arc 71"/>
                  <p:cNvSpPr>
                    <a:spLocks/>
                  </p:cNvSpPr>
                  <p:nvPr/>
                </p:nvSpPr>
                <p:spPr bwMode="auto">
                  <a:xfrm>
                    <a:off x="5508104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98" name="Arc 72"/>
                  <p:cNvSpPr>
                    <a:spLocks/>
                  </p:cNvSpPr>
                  <p:nvPr/>
                </p:nvSpPr>
                <p:spPr bwMode="auto">
                  <a:xfrm>
                    <a:off x="5660488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99" name="Arc 73"/>
                  <p:cNvSpPr>
                    <a:spLocks/>
                  </p:cNvSpPr>
                  <p:nvPr/>
                </p:nvSpPr>
                <p:spPr bwMode="auto">
                  <a:xfrm>
                    <a:off x="5797634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cxnSp>
              <p:nvCxnSpPr>
                <p:cNvPr id="296" name="AutoShape 77"/>
                <p:cNvCxnSpPr>
                  <a:cxnSpLocks noChangeShapeType="1"/>
                </p:cNvCxnSpPr>
                <p:nvPr/>
              </p:nvCxnSpPr>
              <p:spPr bwMode="auto">
                <a:xfrm flipV="1">
                  <a:off x="3435778" y="4714013"/>
                  <a:ext cx="128110" cy="634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281" name="AutoShape 69"/>
              <p:cNvCxnSpPr>
                <a:cxnSpLocks noChangeShapeType="1"/>
              </p:cNvCxnSpPr>
              <p:nvPr/>
            </p:nvCxnSpPr>
            <p:spPr bwMode="auto">
              <a:xfrm>
                <a:off x="3131840" y="3841934"/>
                <a:ext cx="22" cy="34323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3" name="AutoShape 77"/>
              <p:cNvCxnSpPr>
                <a:cxnSpLocks noChangeShapeType="1"/>
              </p:cNvCxnSpPr>
              <p:nvPr/>
            </p:nvCxnSpPr>
            <p:spPr bwMode="auto">
              <a:xfrm flipV="1">
                <a:off x="3481680" y="3861048"/>
                <a:ext cx="82208" cy="40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4" name="AutoShape 69"/>
              <p:cNvCxnSpPr>
                <a:cxnSpLocks noChangeShapeType="1"/>
              </p:cNvCxnSpPr>
              <p:nvPr/>
            </p:nvCxnSpPr>
            <p:spPr bwMode="auto">
              <a:xfrm>
                <a:off x="3558528" y="3863569"/>
                <a:ext cx="5382" cy="50162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16" name="AutoShape 69"/>
            <p:cNvCxnSpPr>
              <a:cxnSpLocks noChangeShapeType="1"/>
            </p:cNvCxnSpPr>
            <p:nvPr/>
          </p:nvCxnSpPr>
          <p:spPr bwMode="auto">
            <a:xfrm>
              <a:off x="3707880" y="3284984"/>
              <a:ext cx="504080" cy="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1" name="Uzw_PSG"/>
          <p:cNvGrpSpPr/>
          <p:nvPr/>
        </p:nvGrpSpPr>
        <p:grpSpPr>
          <a:xfrm>
            <a:off x="4337263" y="2133699"/>
            <a:ext cx="721233" cy="287947"/>
            <a:chOff x="3814763" y="3107716"/>
            <a:chExt cx="721233" cy="287947"/>
          </a:xfrm>
        </p:grpSpPr>
        <p:grpSp>
          <p:nvGrpSpPr>
            <p:cNvPr id="214" name="Grupa 213"/>
            <p:cNvGrpSpPr/>
            <p:nvPr/>
          </p:nvGrpSpPr>
          <p:grpSpPr>
            <a:xfrm>
              <a:off x="3815913" y="3107716"/>
              <a:ext cx="355985" cy="69256"/>
              <a:chOff x="3435778" y="4617219"/>
              <a:chExt cx="554754" cy="107925"/>
            </a:xfrm>
          </p:grpSpPr>
          <p:grpSp>
            <p:nvGrpSpPr>
              <p:cNvPr id="240" name="Grupa 239"/>
              <p:cNvGrpSpPr/>
              <p:nvPr/>
            </p:nvGrpSpPr>
            <p:grpSpPr>
              <a:xfrm>
                <a:off x="3556237" y="4617219"/>
                <a:ext cx="434295" cy="107925"/>
                <a:chOff x="5508104" y="4609601"/>
                <a:chExt cx="434295" cy="107925"/>
              </a:xfrm>
            </p:grpSpPr>
            <p:sp>
              <p:nvSpPr>
                <p:cNvPr id="242" name="Arc 71"/>
                <p:cNvSpPr>
                  <a:spLocks/>
                </p:cNvSpPr>
                <p:nvPr/>
              </p:nvSpPr>
              <p:spPr bwMode="auto">
                <a:xfrm>
                  <a:off x="550810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3" name="Arc 72"/>
                <p:cNvSpPr>
                  <a:spLocks/>
                </p:cNvSpPr>
                <p:nvPr/>
              </p:nvSpPr>
              <p:spPr bwMode="auto">
                <a:xfrm>
                  <a:off x="5660488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5" name="Arc 73"/>
                <p:cNvSpPr>
                  <a:spLocks/>
                </p:cNvSpPr>
                <p:nvPr/>
              </p:nvSpPr>
              <p:spPr bwMode="auto">
                <a:xfrm>
                  <a:off x="579763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241" name="AutoShape 77"/>
              <p:cNvCxnSpPr>
                <a:cxnSpLocks noChangeShapeType="1"/>
              </p:cNvCxnSpPr>
              <p:nvPr/>
            </p:nvCxnSpPr>
            <p:spPr bwMode="auto">
              <a:xfrm flipV="1">
                <a:off x="3435778" y="4714013"/>
                <a:ext cx="128110" cy="634"/>
              </a:xfrm>
              <a:prstGeom prst="straightConnector1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5" name="Grupa 214"/>
            <p:cNvGrpSpPr/>
            <p:nvPr/>
          </p:nvGrpSpPr>
          <p:grpSpPr>
            <a:xfrm>
              <a:off x="3815913" y="3215728"/>
              <a:ext cx="355985" cy="69256"/>
              <a:chOff x="3435778" y="4617219"/>
              <a:chExt cx="554754" cy="107925"/>
            </a:xfrm>
          </p:grpSpPr>
          <p:grpSp>
            <p:nvGrpSpPr>
              <p:cNvPr id="232" name="Grupa 231"/>
              <p:cNvGrpSpPr/>
              <p:nvPr/>
            </p:nvGrpSpPr>
            <p:grpSpPr>
              <a:xfrm>
                <a:off x="3556237" y="4617219"/>
                <a:ext cx="434295" cy="107925"/>
                <a:chOff x="5508104" y="4609601"/>
                <a:chExt cx="434295" cy="107925"/>
              </a:xfrm>
            </p:grpSpPr>
            <p:sp>
              <p:nvSpPr>
                <p:cNvPr id="234" name="Arc 71"/>
                <p:cNvSpPr>
                  <a:spLocks/>
                </p:cNvSpPr>
                <p:nvPr/>
              </p:nvSpPr>
              <p:spPr bwMode="auto">
                <a:xfrm>
                  <a:off x="550810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6" name="Arc 72"/>
                <p:cNvSpPr>
                  <a:spLocks/>
                </p:cNvSpPr>
                <p:nvPr/>
              </p:nvSpPr>
              <p:spPr bwMode="auto">
                <a:xfrm>
                  <a:off x="5660488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" name="Arc 73"/>
                <p:cNvSpPr>
                  <a:spLocks/>
                </p:cNvSpPr>
                <p:nvPr/>
              </p:nvSpPr>
              <p:spPr bwMode="auto">
                <a:xfrm>
                  <a:off x="579763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233" name="AutoShape 77"/>
              <p:cNvCxnSpPr>
                <a:cxnSpLocks noChangeShapeType="1"/>
              </p:cNvCxnSpPr>
              <p:nvPr/>
            </p:nvCxnSpPr>
            <p:spPr bwMode="auto">
              <a:xfrm flipV="1">
                <a:off x="3435778" y="4714013"/>
                <a:ext cx="128110" cy="634"/>
              </a:xfrm>
              <a:prstGeom prst="straightConnector1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6" name="Grupa 215"/>
            <p:cNvGrpSpPr/>
            <p:nvPr/>
          </p:nvGrpSpPr>
          <p:grpSpPr>
            <a:xfrm>
              <a:off x="3815913" y="3323299"/>
              <a:ext cx="355985" cy="69257"/>
              <a:chOff x="3435778" y="4557508"/>
              <a:chExt cx="554754" cy="107927"/>
            </a:xfrm>
          </p:grpSpPr>
          <p:grpSp>
            <p:nvGrpSpPr>
              <p:cNvPr id="220" name="Grupa 219"/>
              <p:cNvGrpSpPr/>
              <p:nvPr/>
            </p:nvGrpSpPr>
            <p:grpSpPr>
              <a:xfrm>
                <a:off x="3556237" y="4557508"/>
                <a:ext cx="434295" cy="107927"/>
                <a:chOff x="5508104" y="4549890"/>
                <a:chExt cx="434295" cy="107927"/>
              </a:xfrm>
            </p:grpSpPr>
            <p:sp>
              <p:nvSpPr>
                <p:cNvPr id="222" name="Arc 71"/>
                <p:cNvSpPr>
                  <a:spLocks/>
                </p:cNvSpPr>
                <p:nvPr/>
              </p:nvSpPr>
              <p:spPr bwMode="auto">
                <a:xfrm>
                  <a:off x="5508104" y="4549893"/>
                  <a:ext cx="144766" cy="10792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23" name="Arc 72"/>
                <p:cNvSpPr>
                  <a:spLocks/>
                </p:cNvSpPr>
                <p:nvPr/>
              </p:nvSpPr>
              <p:spPr bwMode="auto">
                <a:xfrm>
                  <a:off x="5660488" y="4549890"/>
                  <a:ext cx="144766" cy="107927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0" name="Arc 73"/>
                <p:cNvSpPr>
                  <a:spLocks/>
                </p:cNvSpPr>
                <p:nvPr/>
              </p:nvSpPr>
              <p:spPr bwMode="auto">
                <a:xfrm>
                  <a:off x="5797633" y="4549890"/>
                  <a:ext cx="144766" cy="107927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221" name="AutoShape 77"/>
              <p:cNvCxnSpPr>
                <a:cxnSpLocks noChangeShapeType="1"/>
              </p:cNvCxnSpPr>
              <p:nvPr/>
            </p:nvCxnSpPr>
            <p:spPr bwMode="auto">
              <a:xfrm flipV="1">
                <a:off x="3435778" y="4654303"/>
                <a:ext cx="128110" cy="634"/>
              </a:xfrm>
              <a:prstGeom prst="straightConnector1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17" name="AutoShape 69"/>
            <p:cNvCxnSpPr>
              <a:cxnSpLocks noChangeShapeType="1"/>
            </p:cNvCxnSpPr>
            <p:nvPr/>
          </p:nvCxnSpPr>
          <p:spPr bwMode="auto">
            <a:xfrm>
              <a:off x="3814763" y="3160205"/>
              <a:ext cx="2381" cy="235458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2" name="AutoShape 69"/>
            <p:cNvCxnSpPr>
              <a:cxnSpLocks noChangeShapeType="1"/>
            </p:cNvCxnSpPr>
            <p:nvPr/>
          </p:nvCxnSpPr>
          <p:spPr bwMode="auto">
            <a:xfrm flipV="1">
              <a:off x="4162425" y="3392995"/>
              <a:ext cx="373571" cy="286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9" name="AutoShape 69"/>
            <p:cNvCxnSpPr>
              <a:cxnSpLocks noChangeShapeType="1"/>
            </p:cNvCxnSpPr>
            <p:nvPr/>
          </p:nvCxnSpPr>
          <p:spPr bwMode="auto">
            <a:xfrm flipV="1">
              <a:off x="4162425" y="3284698"/>
              <a:ext cx="373571" cy="286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0" name="AutoShape 69"/>
            <p:cNvCxnSpPr>
              <a:cxnSpLocks noChangeShapeType="1"/>
            </p:cNvCxnSpPr>
            <p:nvPr/>
          </p:nvCxnSpPr>
          <p:spPr bwMode="auto">
            <a:xfrm flipV="1">
              <a:off x="4162425" y="3176972"/>
              <a:ext cx="373571" cy="286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8" name="Opis_PSG"/>
          <p:cNvSpPr>
            <a:spLocks noChangeArrowheads="1"/>
          </p:cNvSpPr>
          <p:nvPr/>
        </p:nvSpPr>
        <p:spPr bwMode="auto">
          <a:xfrm>
            <a:off x="4824028" y="4986610"/>
            <a:ext cx="288380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6350" indent="-635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4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PSG </a:t>
            </a:r>
            <a:r>
              <a: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400" b="1" i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prądnica synchroniczna główna</a:t>
            </a:r>
            <a:endParaRPr lang="pl-PL" sz="1400" b="1" i="1" dirty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xt_PSG"/>
          <p:cNvSpPr>
            <a:spLocks noChangeArrowheads="1"/>
          </p:cNvSpPr>
          <p:nvPr/>
        </p:nvSpPr>
        <p:spPr bwMode="auto">
          <a:xfrm>
            <a:off x="4374420" y="1774154"/>
            <a:ext cx="33823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4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PSG</a:t>
            </a:r>
            <a:endParaRPr lang="pl-PL" sz="1400" b="1" i="1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PSG"/>
          <p:cNvSpPr>
            <a:spLocks noChangeAspect="1"/>
          </p:cNvSpPr>
          <p:nvPr/>
        </p:nvSpPr>
        <p:spPr bwMode="auto">
          <a:xfrm>
            <a:off x="4230404" y="1982601"/>
            <a:ext cx="617220" cy="61722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88" name="Opis_PK"/>
          <p:cNvSpPr>
            <a:spLocks noChangeArrowheads="1"/>
          </p:cNvSpPr>
          <p:nvPr/>
        </p:nvSpPr>
        <p:spPr bwMode="auto">
          <a:xfrm>
            <a:off x="4824028" y="4713532"/>
            <a:ext cx="20133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6350" indent="-635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4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PK </a:t>
            </a:r>
            <a:r>
              <a: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400" b="1" i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prostownik krzemowy</a:t>
            </a:r>
            <a:endParaRPr lang="pl-PL" sz="1400" b="1" i="1" dirty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Txt_PK"/>
          <p:cNvSpPr>
            <a:spLocks noChangeArrowheads="1"/>
          </p:cNvSpPr>
          <p:nvPr/>
        </p:nvSpPr>
        <p:spPr bwMode="auto">
          <a:xfrm>
            <a:off x="5117298" y="1810158"/>
            <a:ext cx="2292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4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endParaRPr lang="pl-PL" sz="1400" b="1" i="1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" name="Prost_Gł"/>
          <p:cNvGrpSpPr/>
          <p:nvPr/>
        </p:nvGrpSpPr>
        <p:grpSpPr>
          <a:xfrm>
            <a:off x="5058500" y="1701520"/>
            <a:ext cx="468038" cy="1152160"/>
            <a:chOff x="4536000" y="1772770"/>
            <a:chExt cx="468038" cy="1152160"/>
          </a:xfrm>
        </p:grpSpPr>
        <p:grpSp>
          <p:nvGrpSpPr>
            <p:cNvPr id="197" name="Prostownik"/>
            <p:cNvGrpSpPr/>
            <p:nvPr/>
          </p:nvGrpSpPr>
          <p:grpSpPr>
            <a:xfrm rot="5400000">
              <a:off x="4481975" y="2186845"/>
              <a:ext cx="432060" cy="324010"/>
              <a:chOff x="1907630" y="4365130"/>
              <a:chExt cx="432060" cy="324010"/>
            </a:xfrm>
          </p:grpSpPr>
          <p:sp>
            <p:nvSpPr>
              <p:cNvPr id="198" name="Prostokąt 197"/>
              <p:cNvSpPr/>
              <p:nvPr/>
            </p:nvSpPr>
            <p:spPr bwMode="auto">
              <a:xfrm>
                <a:off x="1907630" y="4365130"/>
                <a:ext cx="432060" cy="32401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grpSp>
            <p:nvGrpSpPr>
              <p:cNvPr id="199" name="Dioda"/>
              <p:cNvGrpSpPr/>
              <p:nvPr/>
            </p:nvGrpSpPr>
            <p:grpSpPr>
              <a:xfrm>
                <a:off x="2051654" y="4401144"/>
                <a:ext cx="144016" cy="251992"/>
                <a:chOff x="2051654" y="4401144"/>
                <a:chExt cx="144016" cy="251992"/>
              </a:xfrm>
            </p:grpSpPr>
            <p:sp>
              <p:nvSpPr>
                <p:cNvPr id="200" name="Trójkąt równoramienny 199"/>
                <p:cNvSpPr>
                  <a:spLocks noChangeAspect="1"/>
                </p:cNvSpPr>
                <p:nvPr/>
              </p:nvSpPr>
              <p:spPr bwMode="auto">
                <a:xfrm>
                  <a:off x="2051721" y="4473153"/>
                  <a:ext cx="130675" cy="112654"/>
                </a:xfrm>
                <a:prstGeom prst="triangl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-18"/>
                  </a:endParaRPr>
                </a:p>
              </p:txBody>
            </p:sp>
            <p:cxnSp>
              <p:nvCxnSpPr>
                <p:cNvPr id="201" name="AutoShape 77"/>
                <p:cNvCxnSpPr>
                  <a:cxnSpLocks noChangeShapeType="1"/>
                </p:cNvCxnSpPr>
                <p:nvPr/>
              </p:nvCxnSpPr>
              <p:spPr bwMode="auto">
                <a:xfrm rot="16200000">
                  <a:off x="2123662" y="4401144"/>
                  <a:ext cx="0" cy="144016"/>
                </a:xfrm>
                <a:prstGeom prst="straightConnector1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2" name="AutoShape 69"/>
                <p:cNvCxnSpPr>
                  <a:cxnSpLocks noChangeShapeType="1"/>
                </p:cNvCxnSpPr>
                <p:nvPr/>
              </p:nvCxnSpPr>
              <p:spPr bwMode="auto">
                <a:xfrm rot="16200000">
                  <a:off x="2087724" y="4437148"/>
                  <a:ext cx="72008" cy="0"/>
                </a:xfrm>
                <a:prstGeom prst="straightConnector1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3" name="AutoShape 69"/>
                <p:cNvCxnSpPr>
                  <a:cxnSpLocks noChangeShapeType="1"/>
                </p:cNvCxnSpPr>
                <p:nvPr/>
              </p:nvCxnSpPr>
              <p:spPr bwMode="auto">
                <a:xfrm rot="16200000">
                  <a:off x="2087724" y="4617132"/>
                  <a:ext cx="72008" cy="0"/>
                </a:xfrm>
                <a:prstGeom prst="straightConnector1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144" name="AutoShape 69"/>
            <p:cNvCxnSpPr>
              <a:cxnSpLocks noChangeShapeType="1"/>
            </p:cNvCxnSpPr>
            <p:nvPr/>
          </p:nvCxnSpPr>
          <p:spPr bwMode="auto">
            <a:xfrm flipV="1">
              <a:off x="5004038" y="2492870"/>
              <a:ext cx="0" cy="43206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" name="AutoShape 69"/>
            <p:cNvCxnSpPr>
              <a:cxnSpLocks noChangeShapeType="1"/>
            </p:cNvCxnSpPr>
            <p:nvPr/>
          </p:nvCxnSpPr>
          <p:spPr bwMode="auto">
            <a:xfrm>
              <a:off x="4860018" y="2492870"/>
              <a:ext cx="14402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" name="AutoShape 69"/>
            <p:cNvCxnSpPr>
              <a:cxnSpLocks noChangeShapeType="1"/>
            </p:cNvCxnSpPr>
            <p:nvPr/>
          </p:nvCxnSpPr>
          <p:spPr bwMode="auto">
            <a:xfrm>
              <a:off x="4860018" y="2204830"/>
              <a:ext cx="14402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" name="AutoShape 69"/>
            <p:cNvCxnSpPr>
              <a:cxnSpLocks noChangeShapeType="1"/>
            </p:cNvCxnSpPr>
            <p:nvPr/>
          </p:nvCxnSpPr>
          <p:spPr bwMode="auto">
            <a:xfrm flipV="1">
              <a:off x="5004038" y="1772770"/>
              <a:ext cx="0" cy="43206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3" name="Opis_L1,L2,L3"/>
          <p:cNvSpPr>
            <a:spLocks noChangeArrowheads="1"/>
          </p:cNvSpPr>
          <p:nvPr/>
        </p:nvSpPr>
        <p:spPr bwMode="auto">
          <a:xfrm>
            <a:off x="4824028" y="4440454"/>
            <a:ext cx="305211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6350" indent="-635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400" b="1" i="1" dirty="0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L1,L2,L3</a:t>
            </a:r>
            <a:r>
              <a:rPr lang="pl-PL" sz="14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400" b="1" i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uzwojenia stojana generatora</a:t>
            </a:r>
            <a:endParaRPr lang="pl-PL" sz="1400" b="1" i="1" dirty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Opis_GS"/>
          <p:cNvSpPr>
            <a:spLocks noChangeArrowheads="1"/>
          </p:cNvSpPr>
          <p:nvPr/>
        </p:nvSpPr>
        <p:spPr bwMode="auto">
          <a:xfrm>
            <a:off x="4824028" y="4167376"/>
            <a:ext cx="22426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6350" indent="-635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400" b="1" i="1" dirty="0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pl-PL" sz="14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400" b="1" i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generator </a:t>
            </a:r>
            <a:r>
              <a:rPr lang="pl-PL" sz="1400" b="1" i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synchroniczny</a:t>
            </a:r>
            <a:endParaRPr lang="pl-PL" sz="1400" b="1" i="1" dirty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6" name="Uzw_Wzb_GS"/>
          <p:cNvGrpSpPr/>
          <p:nvPr/>
        </p:nvGrpSpPr>
        <p:grpSpPr>
          <a:xfrm>
            <a:off x="5526538" y="1701520"/>
            <a:ext cx="576624" cy="1152175"/>
            <a:chOff x="5004038" y="1772770"/>
            <a:chExt cx="576624" cy="1152175"/>
          </a:xfrm>
        </p:grpSpPr>
        <p:cxnSp>
          <p:nvCxnSpPr>
            <p:cNvPr id="72" name="AutoShape 69"/>
            <p:cNvCxnSpPr>
              <a:cxnSpLocks noChangeShapeType="1"/>
            </p:cNvCxnSpPr>
            <p:nvPr/>
          </p:nvCxnSpPr>
          <p:spPr bwMode="auto">
            <a:xfrm>
              <a:off x="5004038" y="2924930"/>
              <a:ext cx="468062" cy="1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AutoShape 69"/>
            <p:cNvCxnSpPr>
              <a:cxnSpLocks noChangeShapeType="1"/>
            </p:cNvCxnSpPr>
            <p:nvPr/>
          </p:nvCxnSpPr>
          <p:spPr bwMode="auto">
            <a:xfrm>
              <a:off x="5004038" y="1772770"/>
              <a:ext cx="468062" cy="4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7" name="Uzw_Wzb"/>
            <p:cNvGrpSpPr/>
            <p:nvPr/>
          </p:nvGrpSpPr>
          <p:grpSpPr>
            <a:xfrm rot="5400000">
              <a:off x="4950317" y="2294599"/>
              <a:ext cx="1152128" cy="108563"/>
              <a:chOff x="3167845" y="4617219"/>
              <a:chExt cx="1152128" cy="108563"/>
            </a:xfrm>
          </p:grpSpPr>
          <p:cxnSp>
            <p:nvCxnSpPr>
              <p:cNvPr id="48" name="AutoShape 69"/>
              <p:cNvCxnSpPr>
                <a:cxnSpLocks noChangeShapeType="1"/>
              </p:cNvCxnSpPr>
              <p:nvPr/>
            </p:nvCxnSpPr>
            <p:spPr bwMode="auto">
              <a:xfrm rot="16200000" flipH="1">
                <a:off x="4153813" y="4559622"/>
                <a:ext cx="637" cy="33168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9" name="Grupa 48"/>
              <p:cNvGrpSpPr/>
              <p:nvPr/>
            </p:nvGrpSpPr>
            <p:grpSpPr>
              <a:xfrm>
                <a:off x="3556237" y="4617219"/>
                <a:ext cx="434295" cy="107925"/>
                <a:chOff x="5508104" y="4609601"/>
                <a:chExt cx="434295" cy="107925"/>
              </a:xfrm>
            </p:grpSpPr>
            <p:sp>
              <p:nvSpPr>
                <p:cNvPr id="51" name="Arc 71"/>
                <p:cNvSpPr>
                  <a:spLocks/>
                </p:cNvSpPr>
                <p:nvPr/>
              </p:nvSpPr>
              <p:spPr bwMode="auto">
                <a:xfrm>
                  <a:off x="550810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2" name="Arc 72"/>
                <p:cNvSpPr>
                  <a:spLocks/>
                </p:cNvSpPr>
                <p:nvPr/>
              </p:nvSpPr>
              <p:spPr bwMode="auto">
                <a:xfrm>
                  <a:off x="5660488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3" name="Arc 73"/>
                <p:cNvSpPr>
                  <a:spLocks/>
                </p:cNvSpPr>
                <p:nvPr/>
              </p:nvSpPr>
              <p:spPr bwMode="auto">
                <a:xfrm>
                  <a:off x="579763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50" name="AutoShape 77"/>
              <p:cNvCxnSpPr>
                <a:cxnSpLocks noChangeShapeType="1"/>
              </p:cNvCxnSpPr>
              <p:nvPr/>
            </p:nvCxnSpPr>
            <p:spPr bwMode="auto">
              <a:xfrm rot="16200000">
                <a:off x="3365548" y="4527441"/>
                <a:ext cx="638" cy="39604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61" name="Uzw_stojana"/>
          <p:cNvGrpSpPr/>
          <p:nvPr/>
        </p:nvGrpSpPr>
        <p:grpSpPr>
          <a:xfrm>
            <a:off x="6171718" y="1845582"/>
            <a:ext cx="1263042" cy="833343"/>
            <a:chOff x="5524010" y="1916832"/>
            <a:chExt cx="1263042" cy="833343"/>
          </a:xfrm>
        </p:grpSpPr>
        <p:sp>
          <p:nvSpPr>
            <p:cNvPr id="116" name="S"/>
            <p:cNvSpPr>
              <a:spLocks noChangeArrowheads="1"/>
            </p:cNvSpPr>
            <p:nvPr/>
          </p:nvSpPr>
          <p:spPr bwMode="auto">
            <a:xfrm>
              <a:off x="6588280" y="1916832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rgbClr val="7030A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L1</a:t>
              </a:r>
              <a:endParaRPr lang="pl-PL" sz="14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S"/>
            <p:cNvSpPr>
              <a:spLocks noChangeArrowheads="1"/>
            </p:cNvSpPr>
            <p:nvPr/>
          </p:nvSpPr>
          <p:spPr bwMode="auto">
            <a:xfrm>
              <a:off x="6588280" y="2246691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rgbClr val="7030A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L2</a:t>
              </a:r>
              <a:endParaRPr lang="pl-PL" sz="14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S"/>
            <p:cNvSpPr>
              <a:spLocks noChangeArrowheads="1"/>
            </p:cNvSpPr>
            <p:nvPr/>
          </p:nvSpPr>
          <p:spPr bwMode="auto">
            <a:xfrm>
              <a:off x="6588280" y="2534731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rgbClr val="7030A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L3</a:t>
              </a:r>
              <a:endParaRPr lang="pl-PL" sz="14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upa 31"/>
            <p:cNvGrpSpPr/>
            <p:nvPr/>
          </p:nvGrpSpPr>
          <p:grpSpPr>
            <a:xfrm>
              <a:off x="5524010" y="1988840"/>
              <a:ext cx="992260" cy="108559"/>
              <a:chOff x="3435778" y="4617219"/>
              <a:chExt cx="992260" cy="108559"/>
            </a:xfrm>
          </p:grpSpPr>
          <p:cxnSp>
            <p:nvCxnSpPr>
              <p:cNvPr id="21" name="AutoShape 69"/>
              <p:cNvCxnSpPr>
                <a:cxnSpLocks noChangeShapeType="1"/>
              </p:cNvCxnSpPr>
              <p:nvPr/>
            </p:nvCxnSpPr>
            <p:spPr bwMode="auto">
              <a:xfrm>
                <a:off x="3988285" y="4725145"/>
                <a:ext cx="439753" cy="35"/>
              </a:xfrm>
              <a:prstGeom prst="straightConnector1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" name="Grupa 15"/>
              <p:cNvGrpSpPr/>
              <p:nvPr/>
            </p:nvGrpSpPr>
            <p:grpSpPr>
              <a:xfrm>
                <a:off x="3556237" y="4617219"/>
                <a:ext cx="434295" cy="107925"/>
                <a:chOff x="5508104" y="4609601"/>
                <a:chExt cx="434295" cy="107925"/>
              </a:xfrm>
            </p:grpSpPr>
            <p:sp>
              <p:nvSpPr>
                <p:cNvPr id="22" name="Arc 71"/>
                <p:cNvSpPr>
                  <a:spLocks/>
                </p:cNvSpPr>
                <p:nvPr/>
              </p:nvSpPr>
              <p:spPr bwMode="auto">
                <a:xfrm>
                  <a:off x="550810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" name="Arc 72"/>
                <p:cNvSpPr>
                  <a:spLocks/>
                </p:cNvSpPr>
                <p:nvPr/>
              </p:nvSpPr>
              <p:spPr bwMode="auto">
                <a:xfrm>
                  <a:off x="5660488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" name="Arc 73"/>
                <p:cNvSpPr>
                  <a:spLocks/>
                </p:cNvSpPr>
                <p:nvPr/>
              </p:nvSpPr>
              <p:spPr bwMode="auto">
                <a:xfrm>
                  <a:off x="579763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26" name="AutoShape 77"/>
              <p:cNvCxnSpPr>
                <a:cxnSpLocks noChangeShapeType="1"/>
              </p:cNvCxnSpPr>
              <p:nvPr/>
            </p:nvCxnSpPr>
            <p:spPr bwMode="auto">
              <a:xfrm flipV="1">
                <a:off x="3435778" y="4725144"/>
                <a:ext cx="128110" cy="634"/>
              </a:xfrm>
              <a:prstGeom prst="straightConnector1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3" name="Grupa 32"/>
            <p:cNvGrpSpPr/>
            <p:nvPr/>
          </p:nvGrpSpPr>
          <p:grpSpPr>
            <a:xfrm>
              <a:off x="5524010" y="2276238"/>
              <a:ext cx="992260" cy="108603"/>
              <a:chOff x="3435778" y="4617219"/>
              <a:chExt cx="992260" cy="108603"/>
            </a:xfrm>
          </p:grpSpPr>
          <p:cxnSp>
            <p:nvCxnSpPr>
              <p:cNvPr id="34" name="AutoShape 69"/>
              <p:cNvCxnSpPr>
                <a:cxnSpLocks noChangeShapeType="1"/>
              </p:cNvCxnSpPr>
              <p:nvPr/>
            </p:nvCxnSpPr>
            <p:spPr bwMode="auto">
              <a:xfrm>
                <a:off x="3988285" y="4725145"/>
                <a:ext cx="439753" cy="677"/>
              </a:xfrm>
              <a:prstGeom prst="straightConnector1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5" name="Grupa 34"/>
              <p:cNvGrpSpPr/>
              <p:nvPr/>
            </p:nvGrpSpPr>
            <p:grpSpPr>
              <a:xfrm>
                <a:off x="3556237" y="4617219"/>
                <a:ext cx="434295" cy="107925"/>
                <a:chOff x="5508104" y="4609601"/>
                <a:chExt cx="434295" cy="107925"/>
              </a:xfrm>
            </p:grpSpPr>
            <p:sp>
              <p:nvSpPr>
                <p:cNvPr id="37" name="Arc 71"/>
                <p:cNvSpPr>
                  <a:spLocks/>
                </p:cNvSpPr>
                <p:nvPr/>
              </p:nvSpPr>
              <p:spPr bwMode="auto">
                <a:xfrm>
                  <a:off x="550810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8" name="Arc 72"/>
                <p:cNvSpPr>
                  <a:spLocks/>
                </p:cNvSpPr>
                <p:nvPr/>
              </p:nvSpPr>
              <p:spPr bwMode="auto">
                <a:xfrm>
                  <a:off x="5660488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9" name="Arc 73"/>
                <p:cNvSpPr>
                  <a:spLocks/>
                </p:cNvSpPr>
                <p:nvPr/>
              </p:nvSpPr>
              <p:spPr bwMode="auto">
                <a:xfrm>
                  <a:off x="579763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36" name="AutoShape 77"/>
              <p:cNvCxnSpPr>
                <a:cxnSpLocks noChangeShapeType="1"/>
              </p:cNvCxnSpPr>
              <p:nvPr/>
            </p:nvCxnSpPr>
            <p:spPr bwMode="auto">
              <a:xfrm flipV="1">
                <a:off x="3435778" y="4725144"/>
                <a:ext cx="128110" cy="634"/>
              </a:xfrm>
              <a:prstGeom prst="straightConnector1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0" name="Grupa 39"/>
            <p:cNvGrpSpPr/>
            <p:nvPr/>
          </p:nvGrpSpPr>
          <p:grpSpPr>
            <a:xfrm>
              <a:off x="5524010" y="2564270"/>
              <a:ext cx="992260" cy="108611"/>
              <a:chOff x="3435778" y="4617219"/>
              <a:chExt cx="992260" cy="108611"/>
            </a:xfrm>
          </p:grpSpPr>
          <p:cxnSp>
            <p:nvCxnSpPr>
              <p:cNvPr id="41" name="AutoShape 69"/>
              <p:cNvCxnSpPr>
                <a:cxnSpLocks noChangeShapeType="1"/>
              </p:cNvCxnSpPr>
              <p:nvPr/>
            </p:nvCxnSpPr>
            <p:spPr bwMode="auto">
              <a:xfrm>
                <a:off x="3988285" y="4725145"/>
                <a:ext cx="439753" cy="685"/>
              </a:xfrm>
              <a:prstGeom prst="straightConnector1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2" name="Grupa 41"/>
              <p:cNvGrpSpPr/>
              <p:nvPr/>
            </p:nvGrpSpPr>
            <p:grpSpPr>
              <a:xfrm>
                <a:off x="3556237" y="4617219"/>
                <a:ext cx="434295" cy="107925"/>
                <a:chOff x="5508104" y="4609601"/>
                <a:chExt cx="434295" cy="107925"/>
              </a:xfrm>
            </p:grpSpPr>
            <p:sp>
              <p:nvSpPr>
                <p:cNvPr id="44" name="Arc 71"/>
                <p:cNvSpPr>
                  <a:spLocks/>
                </p:cNvSpPr>
                <p:nvPr/>
              </p:nvSpPr>
              <p:spPr bwMode="auto">
                <a:xfrm>
                  <a:off x="550810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" name="Arc 72"/>
                <p:cNvSpPr>
                  <a:spLocks/>
                </p:cNvSpPr>
                <p:nvPr/>
              </p:nvSpPr>
              <p:spPr bwMode="auto">
                <a:xfrm>
                  <a:off x="5660488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" name="Arc 73"/>
                <p:cNvSpPr>
                  <a:spLocks/>
                </p:cNvSpPr>
                <p:nvPr/>
              </p:nvSpPr>
              <p:spPr bwMode="auto">
                <a:xfrm>
                  <a:off x="579763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43" name="AutoShape 77"/>
              <p:cNvCxnSpPr>
                <a:cxnSpLocks noChangeShapeType="1"/>
              </p:cNvCxnSpPr>
              <p:nvPr/>
            </p:nvCxnSpPr>
            <p:spPr bwMode="auto">
              <a:xfrm flipV="1">
                <a:off x="3435778" y="4725144"/>
                <a:ext cx="128110" cy="634"/>
              </a:xfrm>
              <a:prstGeom prst="straightConnector1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56" name="AutoShape 69"/>
            <p:cNvCxnSpPr>
              <a:cxnSpLocks noChangeShapeType="1"/>
            </p:cNvCxnSpPr>
            <p:nvPr/>
          </p:nvCxnSpPr>
          <p:spPr bwMode="auto">
            <a:xfrm flipH="1">
              <a:off x="5527154" y="2096765"/>
              <a:ext cx="636" cy="576064"/>
            </a:xfrm>
            <a:prstGeom prst="straightConnector1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5" name="Generator"/>
          <p:cNvGrpSpPr/>
          <p:nvPr/>
        </p:nvGrpSpPr>
        <p:grpSpPr>
          <a:xfrm>
            <a:off x="5795772" y="1413508"/>
            <a:ext cx="1143000" cy="1584192"/>
            <a:chOff x="5148064" y="1484758"/>
            <a:chExt cx="1143000" cy="1584192"/>
          </a:xfrm>
        </p:grpSpPr>
        <p:sp>
          <p:nvSpPr>
            <p:cNvPr id="115" name="Txt_GS"/>
            <p:cNvSpPr>
              <a:spLocks noChangeArrowheads="1"/>
            </p:cNvSpPr>
            <p:nvPr/>
          </p:nvSpPr>
          <p:spPr bwMode="auto">
            <a:xfrm>
              <a:off x="5638950" y="1484758"/>
              <a:ext cx="2292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rgbClr val="7030A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GS</a:t>
              </a:r>
              <a:endParaRPr lang="pl-PL" sz="14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enerator"/>
            <p:cNvSpPr>
              <a:spLocks noChangeAspect="1"/>
            </p:cNvSpPr>
            <p:nvPr/>
          </p:nvSpPr>
          <p:spPr bwMode="auto">
            <a:xfrm>
              <a:off x="5148064" y="1812675"/>
              <a:ext cx="1143000" cy="1143000"/>
            </a:xfrm>
            <a:prstGeom prst="ellipse">
              <a:avLst/>
            </a:prstGeom>
            <a:noFill/>
            <a:ln w="1016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227" name="Trapez 226"/>
            <p:cNvSpPr>
              <a:spLocks/>
            </p:cNvSpPr>
            <p:nvPr/>
          </p:nvSpPr>
          <p:spPr bwMode="auto">
            <a:xfrm>
              <a:off x="5378512" y="2917729"/>
              <a:ext cx="201628" cy="151221"/>
            </a:xfrm>
            <a:prstGeom prst="trapezoid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228" name="Trapez 227"/>
            <p:cNvSpPr>
              <a:spLocks/>
            </p:cNvSpPr>
            <p:nvPr/>
          </p:nvSpPr>
          <p:spPr bwMode="auto">
            <a:xfrm>
              <a:off x="5868180" y="2917729"/>
              <a:ext cx="201628" cy="151221"/>
            </a:xfrm>
            <a:prstGeom prst="trapezoid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sp>
        <p:nvSpPr>
          <p:cNvPr id="8" name="Tytuł"/>
          <p:cNvSpPr txBox="1">
            <a:spLocks noChangeArrowheads="1"/>
          </p:cNvSpPr>
          <p:nvPr/>
        </p:nvSpPr>
        <p:spPr bwMode="auto">
          <a:xfrm>
            <a:off x="2618741" y="332244"/>
            <a:ext cx="390651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Bezszczotkowy</a:t>
            </a:r>
            <a:r>
              <a:rPr kumimoji="1" lang="pl-PL" sz="1400" b="1" i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układ wzbudzenia generatora </a:t>
            </a:r>
            <a:endParaRPr kumimoji="1" lang="pl-PL" sz="1400" b="1" i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95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" grpId="0" animBg="1"/>
      <p:bldP spid="165" grpId="0" animBg="1"/>
      <p:bldP spid="166" grpId="0" animBg="1"/>
      <p:bldP spid="135" grpId="0" animBg="1"/>
      <p:bldP spid="148" grpId="0" animBg="1"/>
      <p:bldP spid="113" grpId="0"/>
      <p:bldP spid="182" grpId="0"/>
      <p:bldP spid="180" grpId="0"/>
      <p:bldP spid="63" grpId="0" animBg="1"/>
      <p:bldP spid="189" grpId="0"/>
      <p:bldP spid="187" grpId="0"/>
      <p:bldP spid="178" grpId="0"/>
      <p:bldP spid="114" grpId="0"/>
      <p:bldP spid="59" grpId="0" animBg="1"/>
      <p:bldP spid="188" grpId="0"/>
      <p:bldP spid="186" grpId="0"/>
      <p:bldP spid="173" grpId="0"/>
      <p:bldP spid="1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Opis_PP"/>
          <p:cNvSpPr>
            <a:spLocks noChangeArrowheads="1"/>
          </p:cNvSpPr>
          <p:nvPr/>
        </p:nvSpPr>
        <p:spPr bwMode="auto">
          <a:xfrm>
            <a:off x="3112964" y="5625685"/>
            <a:ext cx="198426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6350" indent="-635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14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400" b="1" i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przekładniki prądowe</a:t>
            </a:r>
            <a:endParaRPr lang="pl-PL" sz="1400" b="1" i="1" dirty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Opis_PT"/>
          <p:cNvSpPr>
            <a:spLocks noChangeArrowheads="1"/>
          </p:cNvSpPr>
          <p:nvPr/>
        </p:nvSpPr>
        <p:spPr bwMode="auto">
          <a:xfrm>
            <a:off x="6366972" y="5373856"/>
            <a:ext cx="21127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6350" indent="-635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4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PT </a:t>
            </a:r>
            <a:r>
              <a: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400" b="1" i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prostownik tyrystorowy</a:t>
            </a:r>
          </a:p>
        </p:txBody>
      </p:sp>
      <p:sp>
        <p:nvSpPr>
          <p:cNvPr id="178" name="Opis_TR"/>
          <p:cNvSpPr>
            <a:spLocks noChangeArrowheads="1"/>
          </p:cNvSpPr>
          <p:nvPr/>
        </p:nvSpPr>
        <p:spPr bwMode="auto">
          <a:xfrm>
            <a:off x="5895814" y="3196431"/>
            <a:ext cx="23516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6350" indent="-635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4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 </a:t>
            </a:r>
            <a:r>
              <a: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400" b="1" i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transformator wzbudzenia</a:t>
            </a:r>
            <a:endParaRPr lang="pl-PL" sz="1400" b="1" i="1" dirty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Opis_L1,L2,L3"/>
          <p:cNvSpPr>
            <a:spLocks noChangeArrowheads="1"/>
          </p:cNvSpPr>
          <p:nvPr/>
        </p:nvSpPr>
        <p:spPr bwMode="auto">
          <a:xfrm>
            <a:off x="5283592" y="1269286"/>
            <a:ext cx="305211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6350" indent="-635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400" b="1" i="1" dirty="0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L1,L2,L3</a:t>
            </a:r>
            <a:r>
              <a:rPr lang="pl-PL" sz="14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400" b="1" i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uzwojenia stojana generatora</a:t>
            </a:r>
            <a:endParaRPr lang="pl-PL" sz="1400" b="1" i="1" dirty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Opis_GS"/>
          <p:cNvSpPr>
            <a:spLocks noChangeArrowheads="1"/>
          </p:cNvSpPr>
          <p:nvPr/>
        </p:nvSpPr>
        <p:spPr bwMode="auto">
          <a:xfrm>
            <a:off x="5283592" y="949679"/>
            <a:ext cx="22426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6350" indent="-635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400" b="1" i="1" dirty="0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pl-PL" sz="14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400" b="1" i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generator </a:t>
            </a:r>
            <a:r>
              <a:rPr lang="pl-PL" sz="1400" b="1" i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synchroniczny</a:t>
            </a:r>
            <a:endParaRPr lang="pl-PL" sz="1400" b="1" i="1" dirty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2" name="Opis_RN"/>
          <p:cNvSpPr>
            <a:spLocks noChangeArrowheads="1"/>
          </p:cNvSpPr>
          <p:nvPr/>
        </p:nvSpPr>
        <p:spPr bwMode="auto">
          <a:xfrm>
            <a:off x="6391440" y="5099109"/>
            <a:ext cx="17921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6350" indent="-635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4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RN </a:t>
            </a:r>
            <a:r>
              <a: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400" b="1" i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regulator napięcia</a:t>
            </a:r>
          </a:p>
        </p:txBody>
      </p:sp>
      <p:sp>
        <p:nvSpPr>
          <p:cNvPr id="367" name="Txt_PT"/>
          <p:cNvSpPr>
            <a:spLocks noChangeArrowheads="1"/>
          </p:cNvSpPr>
          <p:nvPr/>
        </p:nvSpPr>
        <p:spPr bwMode="auto">
          <a:xfrm>
            <a:off x="4661517" y="4653170"/>
            <a:ext cx="2180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4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endParaRPr lang="pl-PL" sz="1400" b="1" i="1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" name="Txt_PP"/>
          <p:cNvSpPr>
            <a:spLocks noChangeArrowheads="1"/>
          </p:cNvSpPr>
          <p:nvPr/>
        </p:nvSpPr>
        <p:spPr bwMode="auto">
          <a:xfrm>
            <a:off x="4301467" y="3645616"/>
            <a:ext cx="2180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4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endParaRPr lang="pl-PL" sz="1400" b="1" i="1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Wir_napięć"/>
          <p:cNvSpPr>
            <a:spLocks noChangeAspect="1"/>
          </p:cNvSpPr>
          <p:nvPr/>
        </p:nvSpPr>
        <p:spPr bwMode="auto">
          <a:xfrm rot="18731954">
            <a:off x="6702279" y="1833380"/>
            <a:ext cx="457200" cy="4572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grpSp>
        <p:nvGrpSpPr>
          <p:cNvPr id="55" name="Gwiazda_nap"/>
          <p:cNvGrpSpPr/>
          <p:nvPr/>
        </p:nvGrpSpPr>
        <p:grpSpPr>
          <a:xfrm>
            <a:off x="6679983" y="1883092"/>
            <a:ext cx="504056" cy="432048"/>
            <a:chOff x="7488324" y="3645024"/>
            <a:chExt cx="504056" cy="432048"/>
          </a:xfrm>
        </p:grpSpPr>
        <p:cxnSp>
          <p:nvCxnSpPr>
            <p:cNvPr id="179" name="Łącznik prostoliniowy 178"/>
            <p:cNvCxnSpPr/>
            <p:nvPr/>
          </p:nvCxnSpPr>
          <p:spPr bwMode="auto">
            <a:xfrm flipV="1">
              <a:off x="7740352" y="3645024"/>
              <a:ext cx="0" cy="288032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181" name="Łącznik prostoliniowy 180"/>
            <p:cNvCxnSpPr/>
            <p:nvPr/>
          </p:nvCxnSpPr>
          <p:spPr bwMode="auto">
            <a:xfrm flipH="1" flipV="1">
              <a:off x="7740352" y="3933056"/>
              <a:ext cx="252028" cy="144016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arrow" w="sm" len="sm"/>
              <a:tailEnd type="none" w="med" len="med"/>
            </a:ln>
            <a:effectLst/>
          </p:spPr>
        </p:cxnSp>
        <p:cxnSp>
          <p:nvCxnSpPr>
            <p:cNvPr id="184" name="Łącznik prostoliniowy 183"/>
            <p:cNvCxnSpPr/>
            <p:nvPr/>
          </p:nvCxnSpPr>
          <p:spPr bwMode="auto">
            <a:xfrm flipV="1">
              <a:off x="7488324" y="3933056"/>
              <a:ext cx="252028" cy="144016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arrow" w="sm" len="sm"/>
              <a:tailEnd type="none" w="med" len="med"/>
            </a:ln>
            <a:effectLst/>
          </p:spPr>
        </p:cxnSp>
      </p:grpSp>
      <p:cxnSp>
        <p:nvCxnSpPr>
          <p:cNvPr id="244" name="Prad_Wzb_Gen"/>
          <p:cNvCxnSpPr>
            <a:cxnSpLocks noChangeShapeType="1"/>
          </p:cNvCxnSpPr>
          <p:nvPr/>
        </p:nvCxnSpPr>
        <p:spPr bwMode="auto">
          <a:xfrm>
            <a:off x="2861295" y="1592821"/>
            <a:ext cx="648072" cy="1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54" name="Reg_Nap"/>
          <p:cNvGrpSpPr/>
          <p:nvPr/>
        </p:nvGrpSpPr>
        <p:grpSpPr>
          <a:xfrm>
            <a:off x="5705611" y="4545124"/>
            <a:ext cx="1368152" cy="423188"/>
            <a:chOff x="2497896" y="3617880"/>
            <a:chExt cx="1368152" cy="423188"/>
          </a:xfrm>
        </p:grpSpPr>
        <p:cxnSp>
          <p:nvCxnSpPr>
            <p:cNvPr id="355" name="Łącznik prosty ze strzałką 354"/>
            <p:cNvCxnSpPr/>
            <p:nvPr/>
          </p:nvCxnSpPr>
          <p:spPr bwMode="auto">
            <a:xfrm flipH="1">
              <a:off x="2497896" y="3825044"/>
              <a:ext cx="72139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grpSp>
          <p:nvGrpSpPr>
            <p:cNvPr id="356" name="Reg_U"/>
            <p:cNvGrpSpPr/>
            <p:nvPr/>
          </p:nvGrpSpPr>
          <p:grpSpPr>
            <a:xfrm>
              <a:off x="3232709" y="3617880"/>
              <a:ext cx="633339" cy="423188"/>
              <a:chOff x="3239852" y="3617880"/>
              <a:chExt cx="633339" cy="423188"/>
            </a:xfrm>
          </p:grpSpPr>
          <p:sp>
            <p:nvSpPr>
              <p:cNvPr id="357" name="Prostokąt 356"/>
              <p:cNvSpPr/>
              <p:nvPr/>
            </p:nvSpPr>
            <p:spPr bwMode="auto">
              <a:xfrm>
                <a:off x="3239852" y="3617880"/>
                <a:ext cx="633339" cy="423188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358" name="S"/>
              <p:cNvSpPr>
                <a:spLocks noChangeArrowheads="1"/>
              </p:cNvSpPr>
              <p:nvPr/>
            </p:nvSpPr>
            <p:spPr bwMode="auto">
              <a:xfrm>
                <a:off x="3448218" y="3717612"/>
                <a:ext cx="25968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09638" eaLnBrk="0" hangingPunct="0">
                  <a:spcBef>
                    <a:spcPct val="20000"/>
                  </a:spcBef>
                  <a:buClr>
                    <a:schemeClr val="tx2"/>
                  </a:buClr>
                  <a:buSzPct val="100000"/>
                  <a:defRPr/>
                </a:pPr>
                <a:r>
                  <a:rPr lang="pl-PL" sz="1400" b="1" i="1" dirty="0" smtClean="0">
                    <a:solidFill>
                      <a:srgbClr val="0070C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RN</a:t>
                </a:r>
                <a:endParaRPr lang="pl-PL" sz="1400" b="1" i="1" dirty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5" name="Obracanie_wałem"/>
          <p:cNvSpPr>
            <a:spLocks noChangeAspect="1"/>
          </p:cNvSpPr>
          <p:nvPr/>
        </p:nvSpPr>
        <p:spPr bwMode="auto">
          <a:xfrm rot="3600000">
            <a:off x="1716274" y="2012706"/>
            <a:ext cx="384911" cy="231524"/>
          </a:xfrm>
          <a:prstGeom prst="curvedDownArrow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grpSp>
        <p:nvGrpSpPr>
          <p:cNvPr id="369" name="Szczotki"/>
          <p:cNvGrpSpPr/>
          <p:nvPr/>
        </p:nvGrpSpPr>
        <p:grpSpPr>
          <a:xfrm>
            <a:off x="2681275" y="2420888"/>
            <a:ext cx="3132348" cy="2988332"/>
            <a:chOff x="2230025" y="2420888"/>
            <a:chExt cx="3132348" cy="2988332"/>
          </a:xfrm>
        </p:grpSpPr>
        <p:sp>
          <p:nvSpPr>
            <p:cNvPr id="145" name="Prostokąt 144"/>
            <p:cNvSpPr/>
            <p:nvPr/>
          </p:nvSpPr>
          <p:spPr bwMode="auto">
            <a:xfrm rot="5400000">
              <a:off x="2194021" y="2456892"/>
              <a:ext cx="144016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160" name="AutoShape 69"/>
            <p:cNvCxnSpPr>
              <a:cxnSpLocks noChangeShapeType="1"/>
            </p:cNvCxnSpPr>
            <p:nvPr/>
          </p:nvCxnSpPr>
          <p:spPr bwMode="auto">
            <a:xfrm>
              <a:off x="2266029" y="2564904"/>
              <a:ext cx="0" cy="284431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" name="AutoShape 69"/>
            <p:cNvCxnSpPr>
              <a:cxnSpLocks noChangeShapeType="1"/>
            </p:cNvCxnSpPr>
            <p:nvPr/>
          </p:nvCxnSpPr>
          <p:spPr bwMode="auto">
            <a:xfrm>
              <a:off x="5362373" y="5049180"/>
              <a:ext cx="0" cy="36004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8" name="AutoShape 69"/>
            <p:cNvCxnSpPr>
              <a:cxnSpLocks noChangeShapeType="1"/>
            </p:cNvCxnSpPr>
            <p:nvPr/>
          </p:nvCxnSpPr>
          <p:spPr bwMode="auto">
            <a:xfrm>
              <a:off x="2482053" y="2564904"/>
              <a:ext cx="0" cy="262829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0" name="AutoShape 69"/>
            <p:cNvCxnSpPr>
              <a:cxnSpLocks noChangeShapeType="1"/>
            </p:cNvCxnSpPr>
            <p:nvPr/>
          </p:nvCxnSpPr>
          <p:spPr bwMode="auto">
            <a:xfrm>
              <a:off x="4894321" y="5049180"/>
              <a:ext cx="0" cy="14401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" name="Prostokąt 337"/>
            <p:cNvSpPr/>
            <p:nvPr/>
          </p:nvSpPr>
          <p:spPr bwMode="auto">
            <a:xfrm rot="5400000">
              <a:off x="2410045" y="2456892"/>
              <a:ext cx="144016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340" name="AutoShape 69"/>
            <p:cNvCxnSpPr>
              <a:cxnSpLocks noChangeShapeType="1"/>
            </p:cNvCxnSpPr>
            <p:nvPr/>
          </p:nvCxnSpPr>
          <p:spPr bwMode="auto">
            <a:xfrm>
              <a:off x="2482053" y="5193196"/>
              <a:ext cx="241226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4" name="AutoShape 69"/>
            <p:cNvCxnSpPr>
              <a:cxnSpLocks noChangeShapeType="1"/>
            </p:cNvCxnSpPr>
            <p:nvPr/>
          </p:nvCxnSpPr>
          <p:spPr bwMode="auto">
            <a:xfrm>
              <a:off x="2266029" y="5409220"/>
              <a:ext cx="309634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1" name="Txt_Szczotki"/>
            <p:cNvSpPr>
              <a:spLocks noChangeArrowheads="1"/>
            </p:cNvSpPr>
            <p:nvPr/>
          </p:nvSpPr>
          <p:spPr bwMode="auto">
            <a:xfrm>
              <a:off x="2338037" y="2456892"/>
              <a:ext cx="8496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200" b="1" i="1" dirty="0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pl-PL" sz="14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5" name="Pros_Tyr"/>
          <p:cNvGrpSpPr/>
          <p:nvPr/>
        </p:nvGrpSpPr>
        <p:grpSpPr>
          <a:xfrm>
            <a:off x="5009835" y="4437112"/>
            <a:ext cx="1195824" cy="612068"/>
            <a:chOff x="4558585" y="4437112"/>
            <a:chExt cx="1195824" cy="612068"/>
          </a:xfrm>
        </p:grpSpPr>
        <p:sp>
          <p:nvSpPr>
            <p:cNvPr id="323" name="Prostokąt 322"/>
            <p:cNvSpPr>
              <a:spLocks/>
            </p:cNvSpPr>
            <p:nvPr/>
          </p:nvSpPr>
          <p:spPr bwMode="auto">
            <a:xfrm rot="10800000">
              <a:off x="4558585" y="4437112"/>
              <a:ext cx="1195824" cy="6120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grpSp>
          <p:nvGrpSpPr>
            <p:cNvPr id="98" name="Tyrystor"/>
            <p:cNvGrpSpPr/>
            <p:nvPr/>
          </p:nvGrpSpPr>
          <p:grpSpPr>
            <a:xfrm>
              <a:off x="5047335" y="4574427"/>
              <a:ext cx="233957" cy="350039"/>
              <a:chOff x="6201178" y="4894148"/>
              <a:chExt cx="233957" cy="350039"/>
            </a:xfrm>
          </p:grpSpPr>
          <p:sp>
            <p:nvSpPr>
              <p:cNvPr id="326" name="Trójkąt równoramienny 325"/>
              <p:cNvSpPr>
                <a:spLocks noChangeAspect="1"/>
              </p:cNvSpPr>
              <p:nvPr/>
            </p:nvSpPr>
            <p:spPr bwMode="auto">
              <a:xfrm rot="10800000">
                <a:off x="6207004" y="4993048"/>
                <a:ext cx="177719" cy="153208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327" name="AutoShape 77"/>
              <p:cNvCxnSpPr>
                <a:cxnSpLocks noChangeShapeType="1"/>
              </p:cNvCxnSpPr>
              <p:nvPr/>
            </p:nvCxnSpPr>
            <p:spPr bwMode="auto">
              <a:xfrm rot="5400000">
                <a:off x="6299110" y="5048326"/>
                <a:ext cx="0" cy="195863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" name="AutoShape 69"/>
              <p:cNvCxnSpPr>
                <a:cxnSpLocks noChangeShapeType="1"/>
              </p:cNvCxnSpPr>
              <p:nvPr/>
            </p:nvCxnSpPr>
            <p:spPr bwMode="auto">
              <a:xfrm rot="5400000">
                <a:off x="6244896" y="5195222"/>
                <a:ext cx="97930" cy="0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9" name="AutoShape 69"/>
              <p:cNvCxnSpPr>
                <a:cxnSpLocks noChangeShapeType="1"/>
              </p:cNvCxnSpPr>
              <p:nvPr/>
            </p:nvCxnSpPr>
            <p:spPr bwMode="auto">
              <a:xfrm rot="5400000">
                <a:off x="6247609" y="4943113"/>
                <a:ext cx="97930" cy="0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5" name="AutoShape 77"/>
              <p:cNvCxnSpPr>
                <a:cxnSpLocks noChangeShapeType="1"/>
              </p:cNvCxnSpPr>
              <p:nvPr/>
            </p:nvCxnSpPr>
            <p:spPr bwMode="auto">
              <a:xfrm rot="5400000">
                <a:off x="6386169" y="5024005"/>
                <a:ext cx="0" cy="97932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379" name="TR_Uzw_D"/>
          <p:cNvGrpSpPr/>
          <p:nvPr/>
        </p:nvGrpSpPr>
        <p:grpSpPr>
          <a:xfrm>
            <a:off x="5129547" y="3573016"/>
            <a:ext cx="936104" cy="864096"/>
            <a:chOff x="4678297" y="3573016"/>
            <a:chExt cx="936104" cy="864096"/>
          </a:xfrm>
        </p:grpSpPr>
        <p:cxnSp>
          <p:nvCxnSpPr>
            <p:cNvPr id="319" name="Prąd_wzbudz"/>
            <p:cNvCxnSpPr>
              <a:cxnSpLocks noChangeShapeType="1"/>
            </p:cNvCxnSpPr>
            <p:nvPr/>
          </p:nvCxnSpPr>
          <p:spPr bwMode="auto">
            <a:xfrm>
              <a:off x="5398377" y="3573016"/>
              <a:ext cx="21602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88" name="Grupa 287"/>
            <p:cNvGrpSpPr/>
            <p:nvPr/>
          </p:nvGrpSpPr>
          <p:grpSpPr>
            <a:xfrm rot="16200000">
              <a:off x="4407670" y="3950461"/>
              <a:ext cx="864093" cy="109208"/>
              <a:chOff x="3329877" y="4617219"/>
              <a:chExt cx="864093" cy="109208"/>
            </a:xfrm>
          </p:grpSpPr>
          <p:cxnSp>
            <p:nvCxnSpPr>
              <p:cNvPr id="290" name="AutoShape 6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095729" y="4619518"/>
                <a:ext cx="910" cy="19557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91" name="Grupa 290"/>
              <p:cNvGrpSpPr/>
              <p:nvPr/>
            </p:nvGrpSpPr>
            <p:grpSpPr>
              <a:xfrm>
                <a:off x="3556237" y="4617219"/>
                <a:ext cx="434295" cy="107925"/>
                <a:chOff x="5508104" y="4609601"/>
                <a:chExt cx="434295" cy="107925"/>
              </a:xfrm>
            </p:grpSpPr>
            <p:sp>
              <p:nvSpPr>
                <p:cNvPr id="293" name="Arc 71"/>
                <p:cNvSpPr>
                  <a:spLocks/>
                </p:cNvSpPr>
                <p:nvPr/>
              </p:nvSpPr>
              <p:spPr bwMode="auto">
                <a:xfrm>
                  <a:off x="550810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4" name="Arc 72"/>
                <p:cNvSpPr>
                  <a:spLocks/>
                </p:cNvSpPr>
                <p:nvPr/>
              </p:nvSpPr>
              <p:spPr bwMode="auto">
                <a:xfrm>
                  <a:off x="5660488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5" name="Arc 73"/>
                <p:cNvSpPr>
                  <a:spLocks/>
                </p:cNvSpPr>
                <p:nvPr/>
              </p:nvSpPr>
              <p:spPr bwMode="auto">
                <a:xfrm>
                  <a:off x="579763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292" name="AutoShape 77"/>
              <p:cNvCxnSpPr>
                <a:cxnSpLocks noChangeShapeType="1"/>
              </p:cNvCxnSpPr>
              <p:nvPr/>
            </p:nvCxnSpPr>
            <p:spPr bwMode="auto">
              <a:xfrm rot="5400000" flipV="1">
                <a:off x="3444690" y="4610418"/>
                <a:ext cx="1196" cy="23082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99" name="Grupa 298"/>
            <p:cNvGrpSpPr/>
            <p:nvPr/>
          </p:nvGrpSpPr>
          <p:grpSpPr>
            <a:xfrm rot="16200000">
              <a:off x="4767710" y="3950461"/>
              <a:ext cx="864093" cy="109208"/>
              <a:chOff x="3329877" y="4617219"/>
              <a:chExt cx="864093" cy="109208"/>
            </a:xfrm>
          </p:grpSpPr>
          <p:cxnSp>
            <p:nvCxnSpPr>
              <p:cNvPr id="300" name="AutoShape 6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095729" y="4619518"/>
                <a:ext cx="910" cy="19557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01" name="Grupa 300"/>
              <p:cNvGrpSpPr/>
              <p:nvPr/>
            </p:nvGrpSpPr>
            <p:grpSpPr>
              <a:xfrm>
                <a:off x="3556237" y="4617219"/>
                <a:ext cx="434295" cy="107925"/>
                <a:chOff x="5508104" y="4609601"/>
                <a:chExt cx="434295" cy="107925"/>
              </a:xfrm>
            </p:grpSpPr>
            <p:sp>
              <p:nvSpPr>
                <p:cNvPr id="303" name="Arc 71"/>
                <p:cNvSpPr>
                  <a:spLocks/>
                </p:cNvSpPr>
                <p:nvPr/>
              </p:nvSpPr>
              <p:spPr bwMode="auto">
                <a:xfrm>
                  <a:off x="550810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4" name="Arc 72"/>
                <p:cNvSpPr>
                  <a:spLocks/>
                </p:cNvSpPr>
                <p:nvPr/>
              </p:nvSpPr>
              <p:spPr bwMode="auto">
                <a:xfrm>
                  <a:off x="5660488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5" name="Arc 73"/>
                <p:cNvSpPr>
                  <a:spLocks/>
                </p:cNvSpPr>
                <p:nvPr/>
              </p:nvSpPr>
              <p:spPr bwMode="auto">
                <a:xfrm>
                  <a:off x="579763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302" name="AutoShape 77"/>
              <p:cNvCxnSpPr>
                <a:cxnSpLocks noChangeShapeType="1"/>
              </p:cNvCxnSpPr>
              <p:nvPr/>
            </p:nvCxnSpPr>
            <p:spPr bwMode="auto">
              <a:xfrm rot="5400000" flipV="1">
                <a:off x="3444690" y="4610418"/>
                <a:ext cx="1196" cy="23082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06" name="Grupa 305"/>
            <p:cNvGrpSpPr/>
            <p:nvPr/>
          </p:nvGrpSpPr>
          <p:grpSpPr>
            <a:xfrm rot="16200000">
              <a:off x="5127750" y="3950459"/>
              <a:ext cx="864093" cy="109208"/>
              <a:chOff x="3329877" y="4617219"/>
              <a:chExt cx="864093" cy="109208"/>
            </a:xfrm>
          </p:grpSpPr>
          <p:cxnSp>
            <p:nvCxnSpPr>
              <p:cNvPr id="307" name="AutoShape 6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095729" y="4619518"/>
                <a:ext cx="910" cy="19557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08" name="Grupa 307"/>
              <p:cNvGrpSpPr/>
              <p:nvPr/>
            </p:nvGrpSpPr>
            <p:grpSpPr>
              <a:xfrm>
                <a:off x="3556237" y="4617219"/>
                <a:ext cx="434295" cy="107925"/>
                <a:chOff x="5508104" y="4609601"/>
                <a:chExt cx="434295" cy="107925"/>
              </a:xfrm>
            </p:grpSpPr>
            <p:sp>
              <p:nvSpPr>
                <p:cNvPr id="310" name="Arc 71"/>
                <p:cNvSpPr>
                  <a:spLocks/>
                </p:cNvSpPr>
                <p:nvPr/>
              </p:nvSpPr>
              <p:spPr bwMode="auto">
                <a:xfrm>
                  <a:off x="550810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1" name="Arc 72"/>
                <p:cNvSpPr>
                  <a:spLocks/>
                </p:cNvSpPr>
                <p:nvPr/>
              </p:nvSpPr>
              <p:spPr bwMode="auto">
                <a:xfrm>
                  <a:off x="5660488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2" name="Arc 73"/>
                <p:cNvSpPr>
                  <a:spLocks/>
                </p:cNvSpPr>
                <p:nvPr/>
              </p:nvSpPr>
              <p:spPr bwMode="auto">
                <a:xfrm>
                  <a:off x="579763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309" name="AutoShape 77"/>
              <p:cNvCxnSpPr>
                <a:cxnSpLocks noChangeShapeType="1"/>
              </p:cNvCxnSpPr>
              <p:nvPr/>
            </p:nvCxnSpPr>
            <p:spPr bwMode="auto">
              <a:xfrm rot="5400000" flipV="1">
                <a:off x="3444690" y="4610418"/>
                <a:ext cx="1196" cy="23082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13" name="AutoShape 69"/>
            <p:cNvCxnSpPr>
              <a:cxnSpLocks noChangeShapeType="1"/>
            </p:cNvCxnSpPr>
            <p:nvPr/>
          </p:nvCxnSpPr>
          <p:spPr bwMode="auto">
            <a:xfrm>
              <a:off x="4678297" y="3573016"/>
              <a:ext cx="0" cy="86409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6" name="AutoShape 69"/>
            <p:cNvCxnSpPr>
              <a:cxnSpLocks noChangeShapeType="1"/>
            </p:cNvCxnSpPr>
            <p:nvPr/>
          </p:nvCxnSpPr>
          <p:spPr bwMode="auto">
            <a:xfrm>
              <a:off x="4678297" y="3573016"/>
              <a:ext cx="21602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8" name="AutoShape 69"/>
            <p:cNvCxnSpPr>
              <a:cxnSpLocks noChangeShapeType="1"/>
            </p:cNvCxnSpPr>
            <p:nvPr/>
          </p:nvCxnSpPr>
          <p:spPr bwMode="auto">
            <a:xfrm>
              <a:off x="5038337" y="3573016"/>
              <a:ext cx="21602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0" name="AutoShape 69"/>
            <p:cNvCxnSpPr>
              <a:cxnSpLocks noChangeShapeType="1"/>
            </p:cNvCxnSpPr>
            <p:nvPr/>
          </p:nvCxnSpPr>
          <p:spPr bwMode="auto">
            <a:xfrm>
              <a:off x="5038337" y="3573016"/>
              <a:ext cx="0" cy="86409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1" name="AutoShape 69"/>
            <p:cNvCxnSpPr>
              <a:cxnSpLocks noChangeShapeType="1"/>
            </p:cNvCxnSpPr>
            <p:nvPr/>
          </p:nvCxnSpPr>
          <p:spPr bwMode="auto">
            <a:xfrm>
              <a:off x="5398377" y="3573016"/>
              <a:ext cx="0" cy="86409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2" name="TR_Uzw_G"/>
          <p:cNvGrpSpPr/>
          <p:nvPr/>
        </p:nvGrpSpPr>
        <p:grpSpPr>
          <a:xfrm>
            <a:off x="3869407" y="1893528"/>
            <a:ext cx="2052232" cy="2147540"/>
            <a:chOff x="3418157" y="1893528"/>
            <a:chExt cx="2052232" cy="2147540"/>
          </a:xfrm>
        </p:grpSpPr>
        <p:grpSp>
          <p:nvGrpSpPr>
            <p:cNvPr id="226" name="Grupa 225"/>
            <p:cNvGrpSpPr/>
            <p:nvPr/>
          </p:nvGrpSpPr>
          <p:grpSpPr>
            <a:xfrm>
              <a:off x="4841212" y="1893528"/>
              <a:ext cx="125157" cy="1355452"/>
              <a:chOff x="5995055" y="1893528"/>
              <a:chExt cx="125157" cy="1355452"/>
            </a:xfrm>
          </p:grpSpPr>
          <p:grpSp>
            <p:nvGrpSpPr>
              <p:cNvPr id="169" name="Grupa 168"/>
              <p:cNvGrpSpPr/>
              <p:nvPr/>
            </p:nvGrpSpPr>
            <p:grpSpPr>
              <a:xfrm rot="5400000">
                <a:off x="5400091" y="2528859"/>
                <a:ext cx="1332190" cy="108052"/>
                <a:chOff x="2741070" y="4617219"/>
                <a:chExt cx="1332190" cy="108052"/>
              </a:xfrm>
            </p:grpSpPr>
            <p:cxnSp>
              <p:nvCxnSpPr>
                <p:cNvPr id="174" name="AutoShape 69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030712" y="4682723"/>
                  <a:ext cx="126" cy="8497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175" name="Grupa 174"/>
                <p:cNvGrpSpPr/>
                <p:nvPr/>
              </p:nvGrpSpPr>
              <p:grpSpPr>
                <a:xfrm>
                  <a:off x="3556237" y="4617219"/>
                  <a:ext cx="434295" cy="107925"/>
                  <a:chOff x="5508104" y="4609601"/>
                  <a:chExt cx="434295" cy="107925"/>
                </a:xfrm>
              </p:grpSpPr>
              <p:sp>
                <p:nvSpPr>
                  <p:cNvPr id="177" name="Arc 71"/>
                  <p:cNvSpPr>
                    <a:spLocks/>
                  </p:cNvSpPr>
                  <p:nvPr/>
                </p:nvSpPr>
                <p:spPr bwMode="auto">
                  <a:xfrm>
                    <a:off x="5508104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85" name="Arc 72"/>
                  <p:cNvSpPr>
                    <a:spLocks/>
                  </p:cNvSpPr>
                  <p:nvPr/>
                </p:nvSpPr>
                <p:spPr bwMode="auto">
                  <a:xfrm>
                    <a:off x="5660488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86" name="Arc 73"/>
                  <p:cNvSpPr>
                    <a:spLocks/>
                  </p:cNvSpPr>
                  <p:nvPr/>
                </p:nvSpPr>
                <p:spPr bwMode="auto">
                  <a:xfrm>
                    <a:off x="5797634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cxnSp>
              <p:nvCxnSpPr>
                <p:cNvPr id="176" name="AutoShape 77"/>
                <p:cNvCxnSpPr>
                  <a:cxnSpLocks noChangeShapeType="1"/>
                </p:cNvCxnSpPr>
                <p:nvPr/>
              </p:nvCxnSpPr>
              <p:spPr bwMode="auto">
                <a:xfrm rot="16200000">
                  <a:off x="3152436" y="4313777"/>
                  <a:ext cx="88" cy="82281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91" name="Oval 354"/>
              <p:cNvSpPr>
                <a:spLocks noChangeAspect="1" noChangeArrowheads="1"/>
              </p:cNvSpPr>
              <p:nvPr/>
            </p:nvSpPr>
            <p:spPr bwMode="auto">
              <a:xfrm>
                <a:off x="5995055" y="1893528"/>
                <a:ext cx="36195" cy="36195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04" name="Grupa 203"/>
            <p:cNvGrpSpPr/>
            <p:nvPr/>
          </p:nvGrpSpPr>
          <p:grpSpPr>
            <a:xfrm>
              <a:off x="5093250" y="2180765"/>
              <a:ext cx="125158" cy="1176228"/>
              <a:chOff x="5995055" y="2193465"/>
              <a:chExt cx="125158" cy="1176228"/>
            </a:xfrm>
          </p:grpSpPr>
          <p:grpSp>
            <p:nvGrpSpPr>
              <p:cNvPr id="205" name="Grupa 204"/>
              <p:cNvGrpSpPr/>
              <p:nvPr/>
            </p:nvGrpSpPr>
            <p:grpSpPr>
              <a:xfrm rot="5400000">
                <a:off x="5496168" y="2745648"/>
                <a:ext cx="1140027" cy="108063"/>
                <a:chOff x="3053945" y="4617219"/>
                <a:chExt cx="1140027" cy="108063"/>
              </a:xfrm>
            </p:grpSpPr>
            <p:cxnSp>
              <p:nvCxnSpPr>
                <p:cNvPr id="207" name="AutoShape 69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091063" y="4622373"/>
                  <a:ext cx="137" cy="20568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211" name="Grupa 210"/>
                <p:cNvGrpSpPr/>
                <p:nvPr/>
              </p:nvGrpSpPr>
              <p:grpSpPr>
                <a:xfrm>
                  <a:off x="3556237" y="4617219"/>
                  <a:ext cx="434295" cy="107925"/>
                  <a:chOff x="5508104" y="4609601"/>
                  <a:chExt cx="434295" cy="107925"/>
                </a:xfrm>
              </p:grpSpPr>
              <p:sp>
                <p:nvSpPr>
                  <p:cNvPr id="213" name="Arc 71"/>
                  <p:cNvSpPr>
                    <a:spLocks/>
                  </p:cNvSpPr>
                  <p:nvPr/>
                </p:nvSpPr>
                <p:spPr bwMode="auto">
                  <a:xfrm>
                    <a:off x="5508104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14" name="Arc 72"/>
                  <p:cNvSpPr>
                    <a:spLocks/>
                  </p:cNvSpPr>
                  <p:nvPr/>
                </p:nvSpPr>
                <p:spPr bwMode="auto">
                  <a:xfrm>
                    <a:off x="5660488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15" name="Arc 73"/>
                  <p:cNvSpPr>
                    <a:spLocks/>
                  </p:cNvSpPr>
                  <p:nvPr/>
                </p:nvSpPr>
                <p:spPr bwMode="auto">
                  <a:xfrm>
                    <a:off x="5797634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cxnSp>
              <p:nvCxnSpPr>
                <p:cNvPr id="212" name="AutoShape 77"/>
                <p:cNvCxnSpPr>
                  <a:cxnSpLocks noChangeShapeType="1"/>
                  <a:stCxn id="206" idx="4"/>
                </p:cNvCxnSpPr>
                <p:nvPr/>
              </p:nvCxnSpPr>
              <p:spPr bwMode="auto">
                <a:xfrm rot="16200000" flipH="1">
                  <a:off x="3314441" y="4463783"/>
                  <a:ext cx="864" cy="52185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06" name="Oval 354"/>
              <p:cNvSpPr>
                <a:spLocks noChangeAspect="1" noChangeArrowheads="1"/>
              </p:cNvSpPr>
              <p:nvPr/>
            </p:nvSpPr>
            <p:spPr bwMode="auto">
              <a:xfrm>
                <a:off x="5995055" y="2193465"/>
                <a:ext cx="36195" cy="36195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16" name="Grupa 215"/>
            <p:cNvGrpSpPr/>
            <p:nvPr/>
          </p:nvGrpSpPr>
          <p:grpSpPr>
            <a:xfrm>
              <a:off x="5345228" y="2470987"/>
              <a:ext cx="125161" cy="994018"/>
              <a:chOff x="5995055" y="2483687"/>
              <a:chExt cx="125161" cy="994018"/>
            </a:xfrm>
          </p:grpSpPr>
          <p:grpSp>
            <p:nvGrpSpPr>
              <p:cNvPr id="217" name="Grupa 216"/>
              <p:cNvGrpSpPr/>
              <p:nvPr/>
            </p:nvGrpSpPr>
            <p:grpSpPr>
              <a:xfrm rot="5400000">
                <a:off x="5579596" y="2937086"/>
                <a:ext cx="972107" cy="109132"/>
                <a:chOff x="3329875" y="4617219"/>
                <a:chExt cx="972107" cy="109132"/>
              </a:xfrm>
            </p:grpSpPr>
            <p:cxnSp>
              <p:nvCxnSpPr>
                <p:cNvPr id="220" name="AutoShape 69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145092" y="4568344"/>
                  <a:ext cx="89" cy="31369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221" name="Grupa 220"/>
                <p:cNvGrpSpPr/>
                <p:nvPr/>
              </p:nvGrpSpPr>
              <p:grpSpPr>
                <a:xfrm>
                  <a:off x="3556237" y="4617219"/>
                  <a:ext cx="434295" cy="107925"/>
                  <a:chOff x="5508104" y="4609601"/>
                  <a:chExt cx="434295" cy="107925"/>
                </a:xfrm>
              </p:grpSpPr>
              <p:sp>
                <p:nvSpPr>
                  <p:cNvPr id="223" name="Arc 71"/>
                  <p:cNvSpPr>
                    <a:spLocks/>
                  </p:cNvSpPr>
                  <p:nvPr/>
                </p:nvSpPr>
                <p:spPr bwMode="auto">
                  <a:xfrm>
                    <a:off x="5508104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29" name="Arc 72"/>
                  <p:cNvSpPr>
                    <a:spLocks/>
                  </p:cNvSpPr>
                  <p:nvPr/>
                </p:nvSpPr>
                <p:spPr bwMode="auto">
                  <a:xfrm>
                    <a:off x="5660488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30" name="Arc 73"/>
                  <p:cNvSpPr>
                    <a:spLocks/>
                  </p:cNvSpPr>
                  <p:nvPr/>
                </p:nvSpPr>
                <p:spPr bwMode="auto">
                  <a:xfrm>
                    <a:off x="5797634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cxnSp>
              <p:nvCxnSpPr>
                <p:cNvPr id="222" name="AutoShape 77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449703" y="4605401"/>
                  <a:ext cx="1122" cy="24077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19" name="Oval 354"/>
              <p:cNvSpPr>
                <a:spLocks noChangeAspect="1" noChangeArrowheads="1"/>
              </p:cNvSpPr>
              <p:nvPr/>
            </p:nvSpPr>
            <p:spPr bwMode="auto">
              <a:xfrm>
                <a:off x="5995055" y="2483687"/>
                <a:ext cx="36195" cy="36195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46" name="Grupa 245"/>
            <p:cNvGrpSpPr/>
            <p:nvPr/>
          </p:nvGrpSpPr>
          <p:grpSpPr>
            <a:xfrm rot="16200000">
              <a:off x="3076927" y="3590213"/>
              <a:ext cx="791997" cy="109538"/>
              <a:chOff x="3401785" y="4617219"/>
              <a:chExt cx="791997" cy="109538"/>
            </a:xfrm>
          </p:grpSpPr>
          <p:cxnSp>
            <p:nvCxnSpPr>
              <p:cNvPr id="248" name="AutoShape 69"/>
              <p:cNvCxnSpPr>
                <a:cxnSpLocks noChangeShapeType="1"/>
              </p:cNvCxnSpPr>
              <p:nvPr/>
            </p:nvCxnSpPr>
            <p:spPr bwMode="auto">
              <a:xfrm rot="5400000" flipV="1">
                <a:off x="4025259" y="4556712"/>
                <a:ext cx="89" cy="33695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49" name="Grupa 248"/>
              <p:cNvGrpSpPr/>
              <p:nvPr/>
            </p:nvGrpSpPr>
            <p:grpSpPr>
              <a:xfrm>
                <a:off x="3556237" y="4617219"/>
                <a:ext cx="297149" cy="107925"/>
                <a:chOff x="5508104" y="4609601"/>
                <a:chExt cx="297149" cy="107925"/>
              </a:xfrm>
            </p:grpSpPr>
            <p:sp>
              <p:nvSpPr>
                <p:cNvPr id="251" name="Arc 71"/>
                <p:cNvSpPr>
                  <a:spLocks/>
                </p:cNvSpPr>
                <p:nvPr/>
              </p:nvSpPr>
              <p:spPr bwMode="auto">
                <a:xfrm>
                  <a:off x="550810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2" name="Arc 72"/>
                <p:cNvSpPr>
                  <a:spLocks/>
                </p:cNvSpPr>
                <p:nvPr/>
              </p:nvSpPr>
              <p:spPr bwMode="auto">
                <a:xfrm>
                  <a:off x="5660488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250" name="AutoShape 7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480127" y="4646893"/>
                <a:ext cx="1522" cy="15820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6" name="Grupa 255"/>
            <p:cNvGrpSpPr/>
            <p:nvPr/>
          </p:nvGrpSpPr>
          <p:grpSpPr>
            <a:xfrm rot="16200000">
              <a:off x="3278901" y="3640264"/>
              <a:ext cx="674556" cy="108016"/>
              <a:chOff x="3411214" y="4617219"/>
              <a:chExt cx="674556" cy="108016"/>
            </a:xfrm>
          </p:grpSpPr>
          <p:cxnSp>
            <p:nvCxnSpPr>
              <p:cNvPr id="257" name="AutoShape 69"/>
              <p:cNvCxnSpPr>
                <a:cxnSpLocks noChangeShapeType="1"/>
              </p:cNvCxnSpPr>
              <p:nvPr/>
            </p:nvCxnSpPr>
            <p:spPr bwMode="auto">
              <a:xfrm rot="5400000" flipV="1">
                <a:off x="3971253" y="4610718"/>
                <a:ext cx="89" cy="22894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58" name="Grupa 257"/>
              <p:cNvGrpSpPr/>
              <p:nvPr/>
            </p:nvGrpSpPr>
            <p:grpSpPr>
              <a:xfrm>
                <a:off x="3556237" y="4617219"/>
                <a:ext cx="297149" cy="107925"/>
                <a:chOff x="5508104" y="4609601"/>
                <a:chExt cx="297149" cy="107925"/>
              </a:xfrm>
            </p:grpSpPr>
            <p:sp>
              <p:nvSpPr>
                <p:cNvPr id="260" name="Arc 71"/>
                <p:cNvSpPr>
                  <a:spLocks/>
                </p:cNvSpPr>
                <p:nvPr/>
              </p:nvSpPr>
              <p:spPr bwMode="auto">
                <a:xfrm>
                  <a:off x="550810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1" name="Arc 72"/>
                <p:cNvSpPr>
                  <a:spLocks/>
                </p:cNvSpPr>
                <p:nvPr/>
              </p:nvSpPr>
              <p:spPr bwMode="auto">
                <a:xfrm>
                  <a:off x="5660488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259" name="AutoShape 77"/>
              <p:cNvCxnSpPr>
                <a:cxnSpLocks noChangeShapeType="1"/>
              </p:cNvCxnSpPr>
              <p:nvPr/>
            </p:nvCxnSpPr>
            <p:spPr bwMode="auto">
              <a:xfrm rot="5400000" flipV="1">
                <a:off x="3483220" y="4653225"/>
                <a:ext cx="4" cy="14401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62" name="Grupa 261"/>
            <p:cNvGrpSpPr/>
            <p:nvPr/>
          </p:nvGrpSpPr>
          <p:grpSpPr>
            <a:xfrm rot="16200000">
              <a:off x="3475737" y="3695461"/>
              <a:ext cx="568921" cy="108016"/>
              <a:chOff x="3408833" y="4617219"/>
              <a:chExt cx="568921" cy="108016"/>
            </a:xfrm>
          </p:grpSpPr>
          <p:cxnSp>
            <p:nvCxnSpPr>
              <p:cNvPr id="263" name="AutoShape 69"/>
              <p:cNvCxnSpPr>
                <a:cxnSpLocks noChangeShapeType="1"/>
              </p:cNvCxnSpPr>
              <p:nvPr/>
            </p:nvCxnSpPr>
            <p:spPr bwMode="auto">
              <a:xfrm rot="5400000" flipV="1">
                <a:off x="3917245" y="4664726"/>
                <a:ext cx="89" cy="12092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64" name="Grupa 263"/>
              <p:cNvGrpSpPr/>
              <p:nvPr/>
            </p:nvGrpSpPr>
            <p:grpSpPr>
              <a:xfrm>
                <a:off x="3556237" y="4617219"/>
                <a:ext cx="297149" cy="107925"/>
                <a:chOff x="5508104" y="4609601"/>
                <a:chExt cx="297149" cy="107925"/>
              </a:xfrm>
            </p:grpSpPr>
            <p:sp>
              <p:nvSpPr>
                <p:cNvPr id="266" name="Arc 71"/>
                <p:cNvSpPr>
                  <a:spLocks/>
                </p:cNvSpPr>
                <p:nvPr/>
              </p:nvSpPr>
              <p:spPr bwMode="auto">
                <a:xfrm>
                  <a:off x="550810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7" name="Arc 72"/>
                <p:cNvSpPr>
                  <a:spLocks/>
                </p:cNvSpPr>
                <p:nvPr/>
              </p:nvSpPr>
              <p:spPr bwMode="auto">
                <a:xfrm>
                  <a:off x="5660488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265" name="AutoShape 77"/>
              <p:cNvCxnSpPr>
                <a:cxnSpLocks noChangeShapeType="1"/>
              </p:cNvCxnSpPr>
              <p:nvPr/>
            </p:nvCxnSpPr>
            <p:spPr bwMode="auto">
              <a:xfrm rot="5400000" flipV="1">
                <a:off x="3480839" y="4650844"/>
                <a:ext cx="4" cy="14401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74" name="AutoShape 69"/>
            <p:cNvCxnSpPr>
              <a:cxnSpLocks noChangeShapeType="1"/>
            </p:cNvCxnSpPr>
            <p:nvPr/>
          </p:nvCxnSpPr>
          <p:spPr bwMode="auto">
            <a:xfrm>
              <a:off x="3518170" y="4040981"/>
              <a:ext cx="296031" cy="8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5" name="AutoShape 69"/>
            <p:cNvCxnSpPr>
              <a:cxnSpLocks noChangeShapeType="1"/>
            </p:cNvCxnSpPr>
            <p:nvPr/>
          </p:nvCxnSpPr>
          <p:spPr bwMode="auto">
            <a:xfrm>
              <a:off x="3526169" y="3248980"/>
              <a:ext cx="133214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" name="AutoShape 69"/>
            <p:cNvCxnSpPr>
              <a:cxnSpLocks noChangeShapeType="1"/>
            </p:cNvCxnSpPr>
            <p:nvPr/>
          </p:nvCxnSpPr>
          <p:spPr bwMode="auto">
            <a:xfrm>
              <a:off x="3670185" y="3356992"/>
              <a:ext cx="144016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3" name="AutoShape 69"/>
            <p:cNvCxnSpPr>
              <a:cxnSpLocks noChangeShapeType="1"/>
            </p:cNvCxnSpPr>
            <p:nvPr/>
          </p:nvCxnSpPr>
          <p:spPr bwMode="auto">
            <a:xfrm>
              <a:off x="3814201" y="3465004"/>
              <a:ext cx="154817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1" name="Wał"/>
          <p:cNvGrpSpPr/>
          <p:nvPr/>
        </p:nvGrpSpPr>
        <p:grpSpPr>
          <a:xfrm>
            <a:off x="1134710" y="1916858"/>
            <a:ext cx="2662689" cy="540060"/>
            <a:chOff x="683460" y="1916858"/>
            <a:chExt cx="2662689" cy="540060"/>
          </a:xfrm>
        </p:grpSpPr>
        <p:grpSp>
          <p:nvGrpSpPr>
            <p:cNvPr id="158" name="Wał_główny"/>
            <p:cNvGrpSpPr/>
            <p:nvPr/>
          </p:nvGrpSpPr>
          <p:grpSpPr>
            <a:xfrm>
              <a:off x="683460" y="1916858"/>
              <a:ext cx="2662689" cy="540060"/>
              <a:chOff x="2809411" y="3140968"/>
              <a:chExt cx="2662689" cy="540060"/>
            </a:xfrm>
          </p:grpSpPr>
          <p:sp>
            <p:nvSpPr>
              <p:cNvPr id="167" name="Prostokąt 166"/>
              <p:cNvSpPr/>
              <p:nvPr/>
            </p:nvSpPr>
            <p:spPr bwMode="auto">
              <a:xfrm>
                <a:off x="5292080" y="3140968"/>
                <a:ext cx="180020" cy="54006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grpSp>
            <p:nvGrpSpPr>
              <p:cNvPr id="154" name="Wał"/>
              <p:cNvGrpSpPr/>
              <p:nvPr/>
            </p:nvGrpSpPr>
            <p:grpSpPr>
              <a:xfrm>
                <a:off x="2809411" y="3249560"/>
                <a:ext cx="2626685" cy="215444"/>
                <a:chOff x="2809411" y="3249560"/>
                <a:chExt cx="2626685" cy="215444"/>
              </a:xfrm>
            </p:grpSpPr>
            <p:cxnSp>
              <p:nvCxnSpPr>
                <p:cNvPr id="61" name="Wał"/>
                <p:cNvCxnSpPr/>
                <p:nvPr/>
              </p:nvCxnSpPr>
              <p:spPr bwMode="auto">
                <a:xfrm flipV="1">
                  <a:off x="3167844" y="3387723"/>
                  <a:ext cx="2268252" cy="5273"/>
                </a:xfrm>
                <a:prstGeom prst="line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6" name="S"/>
                <p:cNvSpPr>
                  <a:spLocks noChangeArrowheads="1"/>
                </p:cNvSpPr>
                <p:nvPr/>
              </p:nvSpPr>
              <p:spPr bwMode="auto">
                <a:xfrm>
                  <a:off x="2809411" y="3249560"/>
                  <a:ext cx="286425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909638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defRPr/>
                  </a:pPr>
                  <a:r>
                    <a:rPr lang="pl-PL" sz="1400" b="1" i="1" dirty="0" smtClean="0">
                      <a:solidFill>
                        <a:srgbClr val="0070C0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Wał</a:t>
                  </a:r>
                  <a:endParaRPr lang="pl-PL" sz="1400" b="1" i="1" dirty="0">
                    <a:solidFill>
                      <a:srgbClr val="0070C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44" name="Prostokąt 143"/>
            <p:cNvSpPr/>
            <p:nvPr/>
          </p:nvSpPr>
          <p:spPr bwMode="auto">
            <a:xfrm rot="5400000">
              <a:off x="2032002" y="2150858"/>
              <a:ext cx="468052" cy="720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331" name="Prostokąt 330"/>
            <p:cNvSpPr/>
            <p:nvPr/>
          </p:nvSpPr>
          <p:spPr bwMode="auto">
            <a:xfrm rot="5400000">
              <a:off x="2248026" y="2150858"/>
              <a:ext cx="468052" cy="720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grpSp>
        <p:nvGrpSpPr>
          <p:cNvPr id="370" name="Uzw_wzbudz"/>
          <p:cNvGrpSpPr/>
          <p:nvPr/>
        </p:nvGrpSpPr>
        <p:grpSpPr>
          <a:xfrm>
            <a:off x="2717279" y="1587549"/>
            <a:ext cx="1044667" cy="1152131"/>
            <a:chOff x="2266029" y="1587549"/>
            <a:chExt cx="1044667" cy="1152131"/>
          </a:xfrm>
        </p:grpSpPr>
        <p:grpSp>
          <p:nvGrpSpPr>
            <p:cNvPr id="141" name="Uzw_wzbudz"/>
            <p:cNvGrpSpPr/>
            <p:nvPr/>
          </p:nvGrpSpPr>
          <p:grpSpPr>
            <a:xfrm>
              <a:off x="2266029" y="1587549"/>
              <a:ext cx="1044667" cy="1152131"/>
              <a:chOff x="4355976" y="2811659"/>
              <a:chExt cx="1044667" cy="1152131"/>
            </a:xfrm>
          </p:grpSpPr>
          <p:grpSp>
            <p:nvGrpSpPr>
              <p:cNvPr id="47" name="Grupa 46"/>
              <p:cNvGrpSpPr/>
              <p:nvPr/>
            </p:nvGrpSpPr>
            <p:grpSpPr>
              <a:xfrm rot="5400000">
                <a:off x="4770296" y="3333444"/>
                <a:ext cx="1152131" cy="108562"/>
                <a:chOff x="3203849" y="4617219"/>
                <a:chExt cx="1152131" cy="108562"/>
              </a:xfrm>
            </p:grpSpPr>
            <p:cxnSp>
              <p:nvCxnSpPr>
                <p:cNvPr id="48" name="AutoShape 69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171817" y="4541618"/>
                  <a:ext cx="635" cy="36769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49" name="Grupa 48"/>
                <p:cNvGrpSpPr/>
                <p:nvPr/>
              </p:nvGrpSpPr>
              <p:grpSpPr>
                <a:xfrm>
                  <a:off x="3556237" y="4617219"/>
                  <a:ext cx="434295" cy="107925"/>
                  <a:chOff x="5508104" y="4609601"/>
                  <a:chExt cx="434295" cy="107925"/>
                </a:xfrm>
              </p:grpSpPr>
              <p:sp>
                <p:nvSpPr>
                  <p:cNvPr id="51" name="Arc 71"/>
                  <p:cNvSpPr>
                    <a:spLocks/>
                  </p:cNvSpPr>
                  <p:nvPr/>
                </p:nvSpPr>
                <p:spPr bwMode="auto">
                  <a:xfrm>
                    <a:off x="5508104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accent5">
                        <a:lumMod val="5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2" name="Arc 72"/>
                  <p:cNvSpPr>
                    <a:spLocks/>
                  </p:cNvSpPr>
                  <p:nvPr/>
                </p:nvSpPr>
                <p:spPr bwMode="auto">
                  <a:xfrm>
                    <a:off x="5660488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accent5">
                        <a:lumMod val="5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" name="Arc 73"/>
                  <p:cNvSpPr>
                    <a:spLocks/>
                  </p:cNvSpPr>
                  <p:nvPr/>
                </p:nvSpPr>
                <p:spPr bwMode="auto">
                  <a:xfrm>
                    <a:off x="5797634" y="4609601"/>
                    <a:ext cx="144765" cy="107925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accent5">
                        <a:lumMod val="5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cxnSp>
              <p:nvCxnSpPr>
                <p:cNvPr id="50" name="AutoShape 77"/>
                <p:cNvCxnSpPr>
                  <a:cxnSpLocks noChangeShapeType="1"/>
                </p:cNvCxnSpPr>
                <p:nvPr/>
              </p:nvCxnSpPr>
              <p:spPr bwMode="auto">
                <a:xfrm rot="16200000">
                  <a:off x="3383551" y="4545441"/>
                  <a:ext cx="635" cy="36004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72" name="AutoShape 69"/>
              <p:cNvCxnSpPr>
                <a:cxnSpLocks noChangeShapeType="1"/>
              </p:cNvCxnSpPr>
              <p:nvPr/>
            </p:nvCxnSpPr>
            <p:spPr bwMode="auto">
              <a:xfrm>
                <a:off x="4932040" y="3933030"/>
                <a:ext cx="36004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" name="AutoShape 69"/>
              <p:cNvCxnSpPr>
                <a:cxnSpLocks noChangeShapeType="1"/>
              </p:cNvCxnSpPr>
              <p:nvPr/>
            </p:nvCxnSpPr>
            <p:spPr bwMode="auto">
              <a:xfrm>
                <a:off x="4355976" y="2816906"/>
                <a:ext cx="942578" cy="2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46" name="AutoShape 69"/>
            <p:cNvCxnSpPr>
              <a:cxnSpLocks noChangeShapeType="1"/>
              <a:endCxn id="144" idx="1"/>
            </p:cNvCxnSpPr>
            <p:nvPr/>
          </p:nvCxnSpPr>
          <p:spPr bwMode="auto">
            <a:xfrm>
              <a:off x="2717278" y="1592796"/>
              <a:ext cx="0" cy="36004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" name="AutoShape 69"/>
            <p:cNvCxnSpPr>
              <a:cxnSpLocks noChangeShapeType="1"/>
            </p:cNvCxnSpPr>
            <p:nvPr/>
          </p:nvCxnSpPr>
          <p:spPr bwMode="auto">
            <a:xfrm>
              <a:off x="2482052" y="1808820"/>
              <a:ext cx="0" cy="14401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1" name="AutoShape 69"/>
            <p:cNvCxnSpPr>
              <a:cxnSpLocks noChangeShapeType="1"/>
            </p:cNvCxnSpPr>
            <p:nvPr/>
          </p:nvCxnSpPr>
          <p:spPr bwMode="auto">
            <a:xfrm>
              <a:off x="2842093" y="1808820"/>
              <a:ext cx="0" cy="9001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2" name="AutoShape 69"/>
            <p:cNvCxnSpPr>
              <a:cxnSpLocks noChangeShapeType="1"/>
            </p:cNvCxnSpPr>
            <p:nvPr/>
          </p:nvCxnSpPr>
          <p:spPr bwMode="auto">
            <a:xfrm>
              <a:off x="2482053" y="1808820"/>
              <a:ext cx="36004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4" name="Uzw_Stojana"/>
          <p:cNvGrpSpPr/>
          <p:nvPr/>
        </p:nvGrpSpPr>
        <p:grpSpPr>
          <a:xfrm>
            <a:off x="3905411" y="1784437"/>
            <a:ext cx="2571142" cy="2364643"/>
            <a:chOff x="3454161" y="1784437"/>
            <a:chExt cx="2571142" cy="2364643"/>
          </a:xfrm>
        </p:grpSpPr>
        <p:sp>
          <p:nvSpPr>
            <p:cNvPr id="116" name="S"/>
            <p:cNvSpPr>
              <a:spLocks noChangeArrowheads="1"/>
            </p:cNvSpPr>
            <p:nvPr/>
          </p:nvSpPr>
          <p:spPr bwMode="auto">
            <a:xfrm>
              <a:off x="5826531" y="1784437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rgbClr val="7030A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L1</a:t>
              </a:r>
              <a:endParaRPr lang="pl-PL" sz="14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S"/>
            <p:cNvSpPr>
              <a:spLocks noChangeArrowheads="1"/>
            </p:cNvSpPr>
            <p:nvPr/>
          </p:nvSpPr>
          <p:spPr bwMode="auto">
            <a:xfrm>
              <a:off x="5826531" y="2114296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rgbClr val="7030A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L2</a:t>
              </a:r>
              <a:endParaRPr lang="pl-PL" sz="14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S"/>
            <p:cNvSpPr>
              <a:spLocks noChangeArrowheads="1"/>
            </p:cNvSpPr>
            <p:nvPr/>
          </p:nvSpPr>
          <p:spPr bwMode="auto">
            <a:xfrm>
              <a:off x="5826531" y="2402336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rgbClr val="7030A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L3</a:t>
              </a:r>
              <a:endParaRPr lang="pl-PL" sz="14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upa 31"/>
            <p:cNvGrpSpPr/>
            <p:nvPr/>
          </p:nvGrpSpPr>
          <p:grpSpPr>
            <a:xfrm>
              <a:off x="3454161" y="1808820"/>
              <a:ext cx="2304256" cy="108012"/>
              <a:chOff x="3167844" y="4617219"/>
              <a:chExt cx="2304256" cy="108012"/>
            </a:xfrm>
          </p:grpSpPr>
          <p:cxnSp>
            <p:nvCxnSpPr>
              <p:cNvPr id="21" name="AutoShape 69"/>
              <p:cNvCxnSpPr>
                <a:cxnSpLocks noChangeShapeType="1"/>
              </p:cNvCxnSpPr>
              <p:nvPr/>
            </p:nvCxnSpPr>
            <p:spPr bwMode="auto">
              <a:xfrm>
                <a:off x="3988285" y="4725145"/>
                <a:ext cx="1483815" cy="86"/>
              </a:xfrm>
              <a:prstGeom prst="straightConnector1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" name="Grupa 15"/>
              <p:cNvGrpSpPr/>
              <p:nvPr/>
            </p:nvGrpSpPr>
            <p:grpSpPr>
              <a:xfrm>
                <a:off x="3556237" y="4617219"/>
                <a:ext cx="434295" cy="107925"/>
                <a:chOff x="5508104" y="4609601"/>
                <a:chExt cx="434295" cy="107925"/>
              </a:xfrm>
            </p:grpSpPr>
            <p:sp>
              <p:nvSpPr>
                <p:cNvPr id="22" name="Arc 71"/>
                <p:cNvSpPr>
                  <a:spLocks/>
                </p:cNvSpPr>
                <p:nvPr/>
              </p:nvSpPr>
              <p:spPr bwMode="auto">
                <a:xfrm>
                  <a:off x="550810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" name="Arc 72"/>
                <p:cNvSpPr>
                  <a:spLocks/>
                </p:cNvSpPr>
                <p:nvPr/>
              </p:nvSpPr>
              <p:spPr bwMode="auto">
                <a:xfrm>
                  <a:off x="5660488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" name="Arc 73"/>
                <p:cNvSpPr>
                  <a:spLocks/>
                </p:cNvSpPr>
                <p:nvPr/>
              </p:nvSpPr>
              <p:spPr bwMode="auto">
                <a:xfrm>
                  <a:off x="579763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26" name="AutoShape 77"/>
              <p:cNvCxnSpPr>
                <a:cxnSpLocks noChangeShapeType="1"/>
              </p:cNvCxnSpPr>
              <p:nvPr/>
            </p:nvCxnSpPr>
            <p:spPr bwMode="auto">
              <a:xfrm flipV="1">
                <a:off x="3167844" y="4725144"/>
                <a:ext cx="396044" cy="87"/>
              </a:xfrm>
              <a:prstGeom prst="straightConnector1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3" name="Grupa 32"/>
            <p:cNvGrpSpPr/>
            <p:nvPr/>
          </p:nvGrpSpPr>
          <p:grpSpPr>
            <a:xfrm>
              <a:off x="3598177" y="2096218"/>
              <a:ext cx="2160240" cy="108646"/>
              <a:chOff x="3311860" y="4617219"/>
              <a:chExt cx="2160240" cy="108646"/>
            </a:xfrm>
          </p:grpSpPr>
          <p:cxnSp>
            <p:nvCxnSpPr>
              <p:cNvPr id="34" name="AutoShape 69"/>
              <p:cNvCxnSpPr>
                <a:cxnSpLocks noChangeShapeType="1"/>
              </p:cNvCxnSpPr>
              <p:nvPr/>
            </p:nvCxnSpPr>
            <p:spPr bwMode="auto">
              <a:xfrm>
                <a:off x="3988285" y="4725145"/>
                <a:ext cx="1483815" cy="720"/>
              </a:xfrm>
              <a:prstGeom prst="straightConnector1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5" name="Grupa 34"/>
              <p:cNvGrpSpPr/>
              <p:nvPr/>
            </p:nvGrpSpPr>
            <p:grpSpPr>
              <a:xfrm>
                <a:off x="3556237" y="4617219"/>
                <a:ext cx="434295" cy="107925"/>
                <a:chOff x="5508104" y="4609601"/>
                <a:chExt cx="434295" cy="107925"/>
              </a:xfrm>
            </p:grpSpPr>
            <p:sp>
              <p:nvSpPr>
                <p:cNvPr id="37" name="Arc 71"/>
                <p:cNvSpPr>
                  <a:spLocks/>
                </p:cNvSpPr>
                <p:nvPr/>
              </p:nvSpPr>
              <p:spPr bwMode="auto">
                <a:xfrm>
                  <a:off x="550810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8" name="Arc 72"/>
                <p:cNvSpPr>
                  <a:spLocks/>
                </p:cNvSpPr>
                <p:nvPr/>
              </p:nvSpPr>
              <p:spPr bwMode="auto">
                <a:xfrm>
                  <a:off x="5660488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9" name="Arc 73"/>
                <p:cNvSpPr>
                  <a:spLocks/>
                </p:cNvSpPr>
                <p:nvPr/>
              </p:nvSpPr>
              <p:spPr bwMode="auto">
                <a:xfrm>
                  <a:off x="579763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36" name="AutoShape 77"/>
              <p:cNvCxnSpPr>
                <a:cxnSpLocks noChangeShapeType="1"/>
              </p:cNvCxnSpPr>
              <p:nvPr/>
            </p:nvCxnSpPr>
            <p:spPr bwMode="auto">
              <a:xfrm flipV="1">
                <a:off x="3311860" y="4725144"/>
                <a:ext cx="252028" cy="721"/>
              </a:xfrm>
              <a:prstGeom prst="straightConnector1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0" name="Grupa 39"/>
            <p:cNvGrpSpPr/>
            <p:nvPr/>
          </p:nvGrpSpPr>
          <p:grpSpPr>
            <a:xfrm>
              <a:off x="3742007" y="2384250"/>
              <a:ext cx="2016410" cy="108919"/>
              <a:chOff x="3455690" y="4617219"/>
              <a:chExt cx="2016410" cy="108919"/>
            </a:xfrm>
          </p:grpSpPr>
          <p:cxnSp>
            <p:nvCxnSpPr>
              <p:cNvPr id="41" name="AutoShape 69"/>
              <p:cNvCxnSpPr>
                <a:cxnSpLocks noChangeShapeType="1"/>
              </p:cNvCxnSpPr>
              <p:nvPr/>
            </p:nvCxnSpPr>
            <p:spPr bwMode="auto">
              <a:xfrm>
                <a:off x="3988285" y="4725145"/>
                <a:ext cx="1483815" cy="720"/>
              </a:xfrm>
              <a:prstGeom prst="straightConnector1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2" name="Grupa 41"/>
              <p:cNvGrpSpPr/>
              <p:nvPr/>
            </p:nvGrpSpPr>
            <p:grpSpPr>
              <a:xfrm>
                <a:off x="3556237" y="4617219"/>
                <a:ext cx="434295" cy="107925"/>
                <a:chOff x="5508104" y="4609601"/>
                <a:chExt cx="434295" cy="107925"/>
              </a:xfrm>
            </p:grpSpPr>
            <p:sp>
              <p:nvSpPr>
                <p:cNvPr id="44" name="Arc 71"/>
                <p:cNvSpPr>
                  <a:spLocks/>
                </p:cNvSpPr>
                <p:nvPr/>
              </p:nvSpPr>
              <p:spPr bwMode="auto">
                <a:xfrm>
                  <a:off x="550810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" name="Arc 72"/>
                <p:cNvSpPr>
                  <a:spLocks/>
                </p:cNvSpPr>
                <p:nvPr/>
              </p:nvSpPr>
              <p:spPr bwMode="auto">
                <a:xfrm>
                  <a:off x="5660488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" name="Arc 73"/>
                <p:cNvSpPr>
                  <a:spLocks/>
                </p:cNvSpPr>
                <p:nvPr/>
              </p:nvSpPr>
              <p:spPr bwMode="auto">
                <a:xfrm>
                  <a:off x="5797634" y="4609601"/>
                  <a:ext cx="144765" cy="107925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43" name="AutoShape 77"/>
              <p:cNvCxnSpPr>
                <a:cxnSpLocks noChangeShapeType="1"/>
              </p:cNvCxnSpPr>
              <p:nvPr/>
            </p:nvCxnSpPr>
            <p:spPr bwMode="auto">
              <a:xfrm flipV="1">
                <a:off x="3455690" y="4725144"/>
                <a:ext cx="108198" cy="994"/>
              </a:xfrm>
              <a:prstGeom prst="straightConnector1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56" name="AutoShape 69"/>
            <p:cNvCxnSpPr>
              <a:cxnSpLocks noChangeShapeType="1"/>
            </p:cNvCxnSpPr>
            <p:nvPr/>
          </p:nvCxnSpPr>
          <p:spPr bwMode="auto">
            <a:xfrm flipH="1">
              <a:off x="3454161" y="1916745"/>
              <a:ext cx="636" cy="2232335"/>
            </a:xfrm>
            <a:prstGeom prst="straightConnector1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0" name="AutoShape 69"/>
            <p:cNvCxnSpPr>
              <a:cxnSpLocks noChangeShapeType="1"/>
            </p:cNvCxnSpPr>
            <p:nvPr/>
          </p:nvCxnSpPr>
          <p:spPr bwMode="auto">
            <a:xfrm>
              <a:off x="3454161" y="4149080"/>
              <a:ext cx="288032" cy="0"/>
            </a:xfrm>
            <a:prstGeom prst="straightConnector1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7" name="AutoShape 69"/>
            <p:cNvCxnSpPr>
              <a:cxnSpLocks noChangeShapeType="1"/>
            </p:cNvCxnSpPr>
            <p:nvPr/>
          </p:nvCxnSpPr>
          <p:spPr bwMode="auto">
            <a:xfrm flipH="1">
              <a:off x="3598177" y="2204864"/>
              <a:ext cx="636" cy="1944216"/>
            </a:xfrm>
            <a:prstGeom prst="straightConnector1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8" name="AutoShape 69"/>
            <p:cNvCxnSpPr>
              <a:cxnSpLocks noChangeShapeType="1"/>
            </p:cNvCxnSpPr>
            <p:nvPr/>
          </p:nvCxnSpPr>
          <p:spPr bwMode="auto">
            <a:xfrm flipH="1">
              <a:off x="3742193" y="2492896"/>
              <a:ext cx="636" cy="1656184"/>
            </a:xfrm>
            <a:prstGeom prst="straightConnector1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7" name="Generator"/>
          <p:cNvGrpSpPr/>
          <p:nvPr/>
        </p:nvGrpSpPr>
        <p:grpSpPr>
          <a:xfrm>
            <a:off x="3473363" y="1160748"/>
            <a:ext cx="1428750" cy="1872209"/>
            <a:chOff x="3022113" y="1160748"/>
            <a:chExt cx="1428750" cy="1872209"/>
          </a:xfrm>
        </p:grpSpPr>
        <p:sp>
          <p:nvSpPr>
            <p:cNvPr id="243" name="Trapez 242"/>
            <p:cNvSpPr>
              <a:spLocks/>
            </p:cNvSpPr>
            <p:nvPr/>
          </p:nvSpPr>
          <p:spPr bwMode="auto">
            <a:xfrm>
              <a:off x="4067930" y="2744924"/>
              <a:ext cx="252028" cy="288032"/>
            </a:xfrm>
            <a:prstGeom prst="trapezoid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115" name="Txt_GS"/>
            <p:cNvSpPr>
              <a:spLocks noChangeArrowheads="1"/>
            </p:cNvSpPr>
            <p:nvPr/>
          </p:nvSpPr>
          <p:spPr bwMode="auto">
            <a:xfrm>
              <a:off x="3692983" y="1160748"/>
              <a:ext cx="2292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rgbClr val="7030A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GS</a:t>
              </a:r>
              <a:endParaRPr lang="pl-PL" sz="14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enerator"/>
            <p:cNvSpPr>
              <a:spLocks noChangeAspect="1"/>
            </p:cNvSpPr>
            <p:nvPr/>
          </p:nvSpPr>
          <p:spPr bwMode="auto">
            <a:xfrm>
              <a:off x="3022113" y="1484784"/>
              <a:ext cx="1428750" cy="1428750"/>
            </a:xfrm>
            <a:prstGeom prst="ellipse">
              <a:avLst/>
            </a:prstGeom>
            <a:noFill/>
            <a:ln w="1016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227" name="Trapez 226"/>
            <p:cNvSpPr>
              <a:spLocks/>
            </p:cNvSpPr>
            <p:nvPr/>
          </p:nvSpPr>
          <p:spPr bwMode="auto">
            <a:xfrm>
              <a:off x="3166129" y="2744925"/>
              <a:ext cx="252028" cy="288032"/>
            </a:xfrm>
            <a:prstGeom prst="trapezoid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sp>
        <p:nvSpPr>
          <p:cNvPr id="8" name="Tytuł"/>
          <p:cNvSpPr txBox="1">
            <a:spLocks noChangeArrowheads="1"/>
          </p:cNvSpPr>
          <p:nvPr/>
        </p:nvSpPr>
        <p:spPr bwMode="auto">
          <a:xfrm>
            <a:off x="2026432" y="332244"/>
            <a:ext cx="50911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Układ wzbudzenia generatora ze statycznym prostownikiem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28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  <p:bldP spid="182" grpId="0"/>
      <p:bldP spid="178" grpId="0"/>
      <p:bldP spid="173" grpId="0"/>
      <p:bldP spid="171" grpId="0"/>
      <p:bldP spid="362" grpId="0"/>
      <p:bldP spid="367" grpId="0"/>
      <p:bldP spid="368" grpId="0"/>
      <p:bldP spid="148" grpId="0" animBg="1"/>
      <p:bldP spid="1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xt_Qmin,max"/>
          <p:cNvSpPr>
            <a:spLocks noChangeArrowheads="1"/>
          </p:cNvSpPr>
          <p:nvPr/>
        </p:nvSpPr>
        <p:spPr bwMode="auto">
          <a:xfrm>
            <a:off x="4247964" y="764704"/>
            <a:ext cx="1543692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400" b="1" i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l-PL" sz="1400" b="1" i="1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l-PL" sz="1400" b="1" i="1" baseline="30000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pl-PL" sz="1400" b="1" i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pl-PL" sz="1400" b="1" i="1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l-PL" sz="1400" b="1" i="1" baseline="30000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pl-PL" sz="1400" b="1" i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pl-PL" sz="1400" b="1" i="1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1400" b="1" i="1" baseline="30000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pl-PL" sz="1400" b="1" i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, …</a:t>
            </a:r>
            <a:endParaRPr lang="pl-PL" sz="1400" b="1" i="1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2" name="Pom_Ug_G" hidden="1"/>
          <p:cNvGrpSpPr/>
          <p:nvPr/>
        </p:nvGrpSpPr>
        <p:grpSpPr>
          <a:xfrm>
            <a:off x="3707905" y="1135833"/>
            <a:ext cx="3600398" cy="1163451"/>
            <a:chOff x="2004140" y="1603829"/>
            <a:chExt cx="3600398" cy="1163451"/>
          </a:xfrm>
        </p:grpSpPr>
        <p:sp>
          <p:nvSpPr>
            <p:cNvPr id="83" name="Elipsa 82"/>
            <p:cNvSpPr>
              <a:spLocks noChangeAspect="1"/>
            </p:cNvSpPr>
            <p:nvPr/>
          </p:nvSpPr>
          <p:spPr bwMode="auto">
            <a:xfrm>
              <a:off x="5220371" y="2584400"/>
              <a:ext cx="182880" cy="18288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84" name="Łącznik prostoliniowy 83"/>
            <p:cNvCxnSpPr/>
            <p:nvPr/>
          </p:nvCxnSpPr>
          <p:spPr bwMode="auto">
            <a:xfrm flipH="1">
              <a:off x="2004140" y="1700752"/>
              <a:ext cx="330595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5" name="Łącznik prostoliniowy 84"/>
            <p:cNvCxnSpPr>
              <a:endCxn id="83" idx="0"/>
            </p:cNvCxnSpPr>
            <p:nvPr/>
          </p:nvCxnSpPr>
          <p:spPr bwMode="auto">
            <a:xfrm>
              <a:off x="5310097" y="1700696"/>
              <a:ext cx="1714" cy="8837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6" name="Txt_Ug"/>
            <p:cNvSpPr>
              <a:spLocks noChangeArrowheads="1"/>
            </p:cNvSpPr>
            <p:nvPr/>
          </p:nvSpPr>
          <p:spPr bwMode="auto">
            <a:xfrm>
              <a:off x="5364088" y="1603829"/>
              <a:ext cx="2404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rgbClr val="00B05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pl-PL" sz="1800" b="1" i="1" baseline="-25000" dirty="0" smtClean="0">
                  <a:solidFill>
                    <a:srgbClr val="00B05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pl-PL" sz="1400" b="1" i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0" name="Pom_Ig_G" hidden="1"/>
          <p:cNvGrpSpPr/>
          <p:nvPr/>
        </p:nvGrpSpPr>
        <p:grpSpPr>
          <a:xfrm>
            <a:off x="3707904" y="1376772"/>
            <a:ext cx="3132348" cy="1329106"/>
            <a:chOff x="1917306" y="1385100"/>
            <a:chExt cx="3132348" cy="1329106"/>
          </a:xfrm>
        </p:grpSpPr>
        <p:cxnSp>
          <p:nvCxnSpPr>
            <p:cNvPr id="92" name="Łącznik prostoliniowy 91"/>
            <p:cNvCxnSpPr>
              <a:endCxn id="100" idx="0"/>
            </p:cNvCxnSpPr>
            <p:nvPr/>
          </p:nvCxnSpPr>
          <p:spPr bwMode="auto">
            <a:xfrm>
              <a:off x="5003934" y="1385100"/>
              <a:ext cx="0" cy="12376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0" name="Elipsa 99"/>
            <p:cNvSpPr>
              <a:spLocks noChangeAspect="1"/>
            </p:cNvSpPr>
            <p:nvPr/>
          </p:nvSpPr>
          <p:spPr bwMode="auto">
            <a:xfrm>
              <a:off x="4958214" y="2622766"/>
              <a:ext cx="91440" cy="91440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109" name="Łącznik prostoliniowy 108"/>
            <p:cNvCxnSpPr/>
            <p:nvPr/>
          </p:nvCxnSpPr>
          <p:spPr bwMode="auto">
            <a:xfrm flipH="1">
              <a:off x="1917306" y="1385100"/>
              <a:ext cx="308662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10" name="Txt_Ig"/>
            <p:cNvSpPr>
              <a:spLocks noChangeArrowheads="1"/>
            </p:cNvSpPr>
            <p:nvPr/>
          </p:nvSpPr>
          <p:spPr bwMode="auto">
            <a:xfrm>
              <a:off x="4763598" y="1592796"/>
              <a:ext cx="18114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>
                  <a:solidFill>
                    <a:srgbClr val="00B05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pl-PL" sz="1800" b="1" i="1" baseline="-25000" dirty="0" smtClean="0">
                  <a:solidFill>
                    <a:srgbClr val="00B05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pl-PL" sz="1400" b="1" i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538" name="If"/>
          <p:cNvGrpSpPr/>
          <p:nvPr/>
        </p:nvGrpSpPr>
        <p:grpSpPr>
          <a:xfrm>
            <a:off x="3022708" y="2780928"/>
            <a:ext cx="217145" cy="792088"/>
            <a:chOff x="3526764" y="2960948"/>
            <a:chExt cx="217145" cy="792088"/>
          </a:xfrm>
        </p:grpSpPr>
        <p:sp>
          <p:nvSpPr>
            <p:cNvPr id="187" name="Txt_if"/>
            <p:cNvSpPr>
              <a:spLocks noChangeArrowheads="1"/>
            </p:cNvSpPr>
            <p:nvPr/>
          </p:nvSpPr>
          <p:spPr bwMode="auto">
            <a:xfrm>
              <a:off x="3526764" y="2960948"/>
              <a:ext cx="10099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err="1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pl-PL" sz="1800" b="1" i="1" baseline="-25000" dirty="0" err="1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pl-PL" sz="14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4" name="Łącznik prosty ze strzałką 183"/>
            <p:cNvCxnSpPr/>
            <p:nvPr/>
          </p:nvCxnSpPr>
          <p:spPr bwMode="auto">
            <a:xfrm flipV="1">
              <a:off x="3743908" y="2996952"/>
              <a:ext cx="1" cy="756084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2539" name="Uf"/>
          <p:cNvGrpSpPr/>
          <p:nvPr/>
        </p:nvGrpSpPr>
        <p:grpSpPr>
          <a:xfrm>
            <a:off x="3346744" y="2963197"/>
            <a:ext cx="217144" cy="952724"/>
            <a:chOff x="3923928" y="3143217"/>
            <a:chExt cx="217144" cy="952724"/>
          </a:xfrm>
        </p:grpSpPr>
        <p:cxnSp>
          <p:nvCxnSpPr>
            <p:cNvPr id="22532" name="Łącznik prosty ze strzałką 22531"/>
            <p:cNvCxnSpPr/>
            <p:nvPr/>
          </p:nvCxnSpPr>
          <p:spPr bwMode="auto">
            <a:xfrm flipV="1">
              <a:off x="3923928" y="3143217"/>
              <a:ext cx="1" cy="952724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6" name="Txt_Uf"/>
            <p:cNvSpPr>
              <a:spLocks noChangeArrowheads="1"/>
            </p:cNvSpPr>
            <p:nvPr/>
          </p:nvSpPr>
          <p:spPr bwMode="auto">
            <a:xfrm>
              <a:off x="3959932" y="3404029"/>
              <a:ext cx="18114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pl-PL" sz="1800" b="1" i="1" baseline="-25000" dirty="0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pl-PL" sz="14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6" name="Ster_If"/>
          <p:cNvGrpSpPr/>
          <p:nvPr/>
        </p:nvGrpSpPr>
        <p:grpSpPr>
          <a:xfrm>
            <a:off x="3239852" y="2708920"/>
            <a:ext cx="1116124" cy="1337201"/>
            <a:chOff x="3743908" y="2888940"/>
            <a:chExt cx="1116124" cy="1337201"/>
          </a:xfrm>
        </p:grpSpPr>
        <p:cxnSp>
          <p:nvCxnSpPr>
            <p:cNvPr id="6" name="Łącznik prostoliniowy 5"/>
            <p:cNvCxnSpPr/>
            <p:nvPr/>
          </p:nvCxnSpPr>
          <p:spPr bwMode="auto">
            <a:xfrm>
              <a:off x="3743908" y="4221088"/>
              <a:ext cx="1116124" cy="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Łącznik prostoliniowy 125"/>
            <p:cNvCxnSpPr/>
            <p:nvPr/>
          </p:nvCxnSpPr>
          <p:spPr bwMode="auto">
            <a:xfrm>
              <a:off x="3743908" y="2894226"/>
              <a:ext cx="0" cy="13319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Łącznik prostoliniowy 126"/>
            <p:cNvCxnSpPr/>
            <p:nvPr/>
          </p:nvCxnSpPr>
          <p:spPr bwMode="auto">
            <a:xfrm flipH="1">
              <a:off x="3743908" y="2888940"/>
              <a:ext cx="29726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</p:cxnSp>
      </p:grpSp>
      <p:grpSp>
        <p:nvGrpSpPr>
          <p:cNvPr id="22547" name="Ster"/>
          <p:cNvGrpSpPr/>
          <p:nvPr/>
        </p:nvGrpSpPr>
        <p:grpSpPr>
          <a:xfrm>
            <a:off x="2591780" y="1304764"/>
            <a:ext cx="1737422" cy="3744416"/>
            <a:chOff x="2591780" y="1304764"/>
            <a:chExt cx="1737422" cy="3744416"/>
          </a:xfrm>
        </p:grpSpPr>
        <p:cxnSp>
          <p:nvCxnSpPr>
            <p:cNvPr id="41" name="Łącznik prostoliniowy 40"/>
            <p:cNvCxnSpPr/>
            <p:nvPr/>
          </p:nvCxnSpPr>
          <p:spPr bwMode="auto">
            <a:xfrm flipH="1">
              <a:off x="2591780" y="5049180"/>
              <a:ext cx="173742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</p:cxnSp>
        <p:cxnSp>
          <p:nvCxnSpPr>
            <p:cNvPr id="128" name="Łącznik prostoliniowy 127"/>
            <p:cNvCxnSpPr/>
            <p:nvPr/>
          </p:nvCxnSpPr>
          <p:spPr bwMode="auto">
            <a:xfrm>
              <a:off x="2591780" y="1304764"/>
              <a:ext cx="46811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Łącznik prostoliniowy 128"/>
            <p:cNvCxnSpPr/>
            <p:nvPr/>
          </p:nvCxnSpPr>
          <p:spPr bwMode="auto">
            <a:xfrm>
              <a:off x="2591780" y="1304764"/>
              <a:ext cx="0" cy="374441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6" name="Txt_Ster"/>
            <p:cNvSpPr>
              <a:spLocks noChangeArrowheads="1"/>
            </p:cNvSpPr>
            <p:nvPr/>
          </p:nvSpPr>
          <p:spPr bwMode="auto">
            <a:xfrm>
              <a:off x="3176228" y="4833736"/>
              <a:ext cx="2997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Ster</a:t>
              </a:r>
              <a:endPara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3" name="Txt_UWT"/>
          <p:cNvSpPr>
            <a:spLocks noChangeArrowheads="1"/>
          </p:cNvSpPr>
          <p:nvPr/>
        </p:nvSpPr>
        <p:spPr bwMode="auto">
          <a:xfrm>
            <a:off x="4475059" y="5445224"/>
            <a:ext cx="279724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6350" indent="-635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400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UWT </a:t>
            </a:r>
            <a:r>
              <a: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400" b="1" i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układ wyzwalania tyrystorów</a:t>
            </a:r>
            <a:endParaRPr lang="pl-PL" sz="1400" b="1" i="1" dirty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7" name="UWT"/>
          <p:cNvGrpSpPr/>
          <p:nvPr/>
        </p:nvGrpSpPr>
        <p:grpSpPr>
          <a:xfrm>
            <a:off x="4334705" y="4149080"/>
            <a:ext cx="633339" cy="1143268"/>
            <a:chOff x="4838761" y="4329100"/>
            <a:chExt cx="633339" cy="1143268"/>
          </a:xfrm>
        </p:grpSpPr>
        <p:cxnSp>
          <p:nvCxnSpPr>
            <p:cNvPr id="57" name="Łącznik prosty ze strzałką 56"/>
            <p:cNvCxnSpPr/>
            <p:nvPr/>
          </p:nvCxnSpPr>
          <p:spPr bwMode="auto">
            <a:xfrm flipV="1">
              <a:off x="5148064" y="4329100"/>
              <a:ext cx="0" cy="72894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sp>
          <p:nvSpPr>
            <p:cNvPr id="131" name="Prostokąt 130"/>
            <p:cNvSpPr/>
            <p:nvPr/>
          </p:nvSpPr>
          <p:spPr bwMode="auto">
            <a:xfrm>
              <a:off x="4838761" y="5049180"/>
              <a:ext cx="633339" cy="423188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132" name="Tekst"/>
            <p:cNvSpPr>
              <a:spLocks noChangeArrowheads="1"/>
            </p:cNvSpPr>
            <p:nvPr/>
          </p:nvSpPr>
          <p:spPr bwMode="auto">
            <a:xfrm>
              <a:off x="4968044" y="5148912"/>
              <a:ext cx="39914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UWT</a:t>
              </a:r>
              <a:endPara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542" name="Pros_Tyr"/>
          <p:cNvGrpSpPr/>
          <p:nvPr/>
        </p:nvGrpSpPr>
        <p:grpSpPr>
          <a:xfrm>
            <a:off x="4355976" y="3421346"/>
            <a:ext cx="621573" cy="1195824"/>
            <a:chOff x="4355976" y="3421346"/>
            <a:chExt cx="621573" cy="1195824"/>
          </a:xfrm>
        </p:grpSpPr>
        <p:sp>
          <p:nvSpPr>
            <p:cNvPr id="101" name="Prostokąt 100"/>
            <p:cNvSpPr>
              <a:spLocks/>
            </p:cNvSpPr>
            <p:nvPr/>
          </p:nvSpPr>
          <p:spPr bwMode="auto">
            <a:xfrm rot="16200000">
              <a:off x="4068851" y="3708471"/>
              <a:ext cx="1195824" cy="621573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grpSp>
          <p:nvGrpSpPr>
            <p:cNvPr id="102" name="Tyrystor"/>
            <p:cNvGrpSpPr/>
            <p:nvPr/>
          </p:nvGrpSpPr>
          <p:grpSpPr>
            <a:xfrm rot="5400000">
              <a:off x="4533817" y="3849337"/>
              <a:ext cx="233957" cy="355475"/>
              <a:chOff x="6201178" y="4894148"/>
              <a:chExt cx="233957" cy="350039"/>
            </a:xfrm>
          </p:grpSpPr>
          <p:sp>
            <p:nvSpPr>
              <p:cNvPr id="103" name="Trójkąt równoramienny 102"/>
              <p:cNvSpPr>
                <a:spLocks noChangeAspect="1"/>
              </p:cNvSpPr>
              <p:nvPr/>
            </p:nvSpPr>
            <p:spPr bwMode="auto">
              <a:xfrm rot="10800000">
                <a:off x="6207004" y="4993048"/>
                <a:ext cx="177719" cy="153208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104" name="AutoShape 77"/>
              <p:cNvCxnSpPr>
                <a:cxnSpLocks noChangeShapeType="1"/>
              </p:cNvCxnSpPr>
              <p:nvPr/>
            </p:nvCxnSpPr>
            <p:spPr bwMode="auto">
              <a:xfrm rot="5400000">
                <a:off x="6299110" y="5048326"/>
                <a:ext cx="0" cy="195863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5" name="AutoShape 69"/>
              <p:cNvCxnSpPr>
                <a:cxnSpLocks noChangeShapeType="1"/>
              </p:cNvCxnSpPr>
              <p:nvPr/>
            </p:nvCxnSpPr>
            <p:spPr bwMode="auto">
              <a:xfrm rot="5400000">
                <a:off x="6244896" y="5195222"/>
                <a:ext cx="97930" cy="0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" name="AutoShape 69"/>
              <p:cNvCxnSpPr>
                <a:cxnSpLocks noChangeShapeType="1"/>
              </p:cNvCxnSpPr>
              <p:nvPr/>
            </p:nvCxnSpPr>
            <p:spPr bwMode="auto">
              <a:xfrm rot="5400000">
                <a:off x="6247609" y="4943113"/>
                <a:ext cx="97930" cy="0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7" name="AutoShape 77"/>
              <p:cNvCxnSpPr>
                <a:cxnSpLocks noChangeShapeType="1"/>
              </p:cNvCxnSpPr>
              <p:nvPr/>
            </p:nvCxnSpPr>
            <p:spPr bwMode="auto">
              <a:xfrm rot="5400000">
                <a:off x="6386169" y="5024005"/>
                <a:ext cx="0" cy="97932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73" name="Txt_PT"/>
            <p:cNvSpPr>
              <a:spLocks noChangeArrowheads="1"/>
            </p:cNvSpPr>
            <p:nvPr/>
          </p:nvSpPr>
          <p:spPr bwMode="auto">
            <a:xfrm>
              <a:off x="4499992" y="3501008"/>
              <a:ext cx="21800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PT</a:t>
              </a:r>
              <a:endPara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543" name="Trans_Wzb"/>
          <p:cNvGrpSpPr/>
          <p:nvPr/>
        </p:nvGrpSpPr>
        <p:grpSpPr>
          <a:xfrm>
            <a:off x="4968044" y="2672916"/>
            <a:ext cx="1012246" cy="1368174"/>
            <a:chOff x="6192116" y="2672916"/>
            <a:chExt cx="1012246" cy="1368174"/>
          </a:xfrm>
        </p:grpSpPr>
        <p:grpSp>
          <p:nvGrpSpPr>
            <p:cNvPr id="97" name="Symb_TRF"/>
            <p:cNvGrpSpPr>
              <a:grpSpLocks noChangeAspect="1"/>
            </p:cNvGrpSpPr>
            <p:nvPr/>
          </p:nvGrpSpPr>
          <p:grpSpPr>
            <a:xfrm rot="5400000">
              <a:off x="6451996" y="3366422"/>
              <a:ext cx="505775" cy="342900"/>
              <a:chOff x="6080800" y="2527170"/>
              <a:chExt cx="1011550" cy="685800"/>
            </a:xfrm>
          </p:grpSpPr>
          <p:sp>
            <p:nvSpPr>
              <p:cNvPr id="98" name="Elipsa 97"/>
              <p:cNvSpPr>
                <a:spLocks noChangeAspect="1"/>
              </p:cNvSpPr>
              <p:nvPr/>
            </p:nvSpPr>
            <p:spPr bwMode="auto">
              <a:xfrm>
                <a:off x="6080800" y="2527170"/>
                <a:ext cx="685800" cy="685800"/>
              </a:xfrm>
              <a:prstGeom prst="ellipse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99" name="Elipsa 98"/>
              <p:cNvSpPr>
                <a:spLocks noChangeAspect="1"/>
              </p:cNvSpPr>
              <p:nvPr/>
            </p:nvSpPr>
            <p:spPr bwMode="auto">
              <a:xfrm>
                <a:off x="6406550" y="2527170"/>
                <a:ext cx="685800" cy="685800"/>
              </a:xfrm>
              <a:prstGeom prst="ellipse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  <p:cxnSp>
          <p:nvCxnSpPr>
            <p:cNvPr id="114" name="Łącznik prostoliniowy 113"/>
            <p:cNvCxnSpPr>
              <a:endCxn id="98" idx="2"/>
            </p:cNvCxnSpPr>
            <p:nvPr/>
          </p:nvCxnSpPr>
          <p:spPr bwMode="auto">
            <a:xfrm>
              <a:off x="6696172" y="2672916"/>
              <a:ext cx="8712" cy="612069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Łącznik prostoliniowy 116"/>
            <p:cNvCxnSpPr/>
            <p:nvPr/>
          </p:nvCxnSpPr>
          <p:spPr bwMode="auto">
            <a:xfrm>
              <a:off x="6732240" y="3789040"/>
              <a:ext cx="0" cy="25205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Łącznik prostoliniowy 121"/>
            <p:cNvCxnSpPr/>
            <p:nvPr/>
          </p:nvCxnSpPr>
          <p:spPr bwMode="auto">
            <a:xfrm>
              <a:off x="6192116" y="4041068"/>
              <a:ext cx="540000" cy="22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2" name="Txt_TW"/>
            <p:cNvSpPr>
              <a:spLocks noChangeArrowheads="1"/>
            </p:cNvSpPr>
            <p:nvPr/>
          </p:nvSpPr>
          <p:spPr bwMode="auto">
            <a:xfrm>
              <a:off x="6935058" y="3429580"/>
              <a:ext cx="26930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TW</a:t>
              </a:r>
              <a:endPara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545" name="Pom_Ig"/>
          <p:cNvGrpSpPr/>
          <p:nvPr/>
        </p:nvGrpSpPr>
        <p:grpSpPr>
          <a:xfrm>
            <a:off x="3707904" y="1385100"/>
            <a:ext cx="1341758" cy="1329106"/>
            <a:chOff x="3707896" y="1385100"/>
            <a:chExt cx="1341758" cy="1329106"/>
          </a:xfrm>
        </p:grpSpPr>
        <p:cxnSp>
          <p:nvCxnSpPr>
            <p:cNvPr id="44" name="Łącznik prostoliniowy 43"/>
            <p:cNvCxnSpPr>
              <a:endCxn id="47" idx="0"/>
            </p:cNvCxnSpPr>
            <p:nvPr/>
          </p:nvCxnSpPr>
          <p:spPr bwMode="auto">
            <a:xfrm>
              <a:off x="5003934" y="1385100"/>
              <a:ext cx="0" cy="12376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Elipsa 46"/>
            <p:cNvSpPr>
              <a:spLocks noChangeAspect="1"/>
            </p:cNvSpPr>
            <p:nvPr/>
          </p:nvSpPr>
          <p:spPr bwMode="auto">
            <a:xfrm>
              <a:off x="4958214" y="2622766"/>
              <a:ext cx="91440" cy="91440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59" name="Łącznik prostoliniowy 58"/>
            <p:cNvCxnSpPr/>
            <p:nvPr/>
          </p:nvCxnSpPr>
          <p:spPr bwMode="auto">
            <a:xfrm flipH="1">
              <a:off x="3707896" y="1385100"/>
              <a:ext cx="129603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69" name="Txt_Ig"/>
            <p:cNvSpPr>
              <a:spLocks noChangeArrowheads="1"/>
            </p:cNvSpPr>
            <p:nvPr/>
          </p:nvSpPr>
          <p:spPr bwMode="auto">
            <a:xfrm>
              <a:off x="4763598" y="1592796"/>
              <a:ext cx="18114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>
                  <a:solidFill>
                    <a:srgbClr val="00B05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pl-PL" sz="1800" b="1" i="1" baseline="-25000" dirty="0" smtClean="0">
                  <a:solidFill>
                    <a:srgbClr val="00B05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pl-PL" sz="1400" b="1" i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529" name="Uzad"/>
          <p:cNvGrpSpPr/>
          <p:nvPr/>
        </p:nvGrpSpPr>
        <p:grpSpPr>
          <a:xfrm>
            <a:off x="3419872" y="692696"/>
            <a:ext cx="792088" cy="396044"/>
            <a:chOff x="3923928" y="872716"/>
            <a:chExt cx="792088" cy="396044"/>
          </a:xfrm>
        </p:grpSpPr>
        <p:cxnSp>
          <p:nvCxnSpPr>
            <p:cNvPr id="112" name="Łącznik prosty ze strzałką 111"/>
            <p:cNvCxnSpPr/>
            <p:nvPr/>
          </p:nvCxnSpPr>
          <p:spPr bwMode="auto">
            <a:xfrm>
              <a:off x="3923928" y="1052736"/>
              <a:ext cx="0" cy="21602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1" name="Łącznik prostoliniowy 120"/>
            <p:cNvCxnSpPr/>
            <p:nvPr/>
          </p:nvCxnSpPr>
          <p:spPr bwMode="auto">
            <a:xfrm>
              <a:off x="3923928" y="1052736"/>
              <a:ext cx="5400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7" name="Txt_RN"/>
            <p:cNvSpPr>
              <a:spLocks noChangeArrowheads="1"/>
            </p:cNvSpPr>
            <p:nvPr/>
          </p:nvSpPr>
          <p:spPr bwMode="auto">
            <a:xfrm>
              <a:off x="4518846" y="872716"/>
              <a:ext cx="19717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err="1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pl-PL" sz="2000" b="1" i="1" baseline="-25000" dirty="0" err="1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pl-PL" sz="14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546" name="Pom_Ug"/>
          <p:cNvGrpSpPr/>
          <p:nvPr/>
        </p:nvGrpSpPr>
        <p:grpSpPr>
          <a:xfrm>
            <a:off x="3707895" y="1232700"/>
            <a:ext cx="1896643" cy="1534580"/>
            <a:chOff x="3707895" y="1232700"/>
            <a:chExt cx="1896643" cy="1534580"/>
          </a:xfrm>
        </p:grpSpPr>
        <p:sp>
          <p:nvSpPr>
            <p:cNvPr id="50" name="Elipsa 49"/>
            <p:cNvSpPr>
              <a:spLocks noChangeAspect="1"/>
            </p:cNvSpPr>
            <p:nvPr/>
          </p:nvSpPr>
          <p:spPr bwMode="auto">
            <a:xfrm>
              <a:off x="5202388" y="2584400"/>
              <a:ext cx="182880" cy="18288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58" name="Łącznik prostoliniowy 57"/>
            <p:cNvCxnSpPr/>
            <p:nvPr/>
          </p:nvCxnSpPr>
          <p:spPr bwMode="auto">
            <a:xfrm flipH="1">
              <a:off x="3707895" y="1232700"/>
              <a:ext cx="158421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0" name="Łącznik prostoliniowy 59"/>
            <p:cNvCxnSpPr>
              <a:endCxn id="50" idx="0"/>
            </p:cNvCxnSpPr>
            <p:nvPr/>
          </p:nvCxnSpPr>
          <p:spPr bwMode="auto">
            <a:xfrm>
              <a:off x="5292114" y="1232700"/>
              <a:ext cx="1714" cy="1351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8" name="Txt_Ug"/>
            <p:cNvSpPr>
              <a:spLocks noChangeArrowheads="1"/>
            </p:cNvSpPr>
            <p:nvPr/>
          </p:nvSpPr>
          <p:spPr bwMode="auto">
            <a:xfrm>
              <a:off x="5364088" y="1603829"/>
              <a:ext cx="2404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rgbClr val="00B05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pl-PL" sz="1800" b="1" i="1" baseline="-25000" dirty="0" smtClean="0">
                  <a:solidFill>
                    <a:srgbClr val="00B05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pl-PL" sz="1400" b="1" i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Reg_U"/>
          <p:cNvGrpSpPr/>
          <p:nvPr/>
        </p:nvGrpSpPr>
        <p:grpSpPr>
          <a:xfrm>
            <a:off x="3074555" y="1095726"/>
            <a:ext cx="633339" cy="423188"/>
            <a:chOff x="3239852" y="3617880"/>
            <a:chExt cx="633339" cy="423188"/>
          </a:xfrm>
        </p:grpSpPr>
        <p:sp>
          <p:nvSpPr>
            <p:cNvPr id="55" name="Prostokąt 54"/>
            <p:cNvSpPr/>
            <p:nvPr/>
          </p:nvSpPr>
          <p:spPr bwMode="auto">
            <a:xfrm>
              <a:off x="3239852" y="3617880"/>
              <a:ext cx="633339" cy="423188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56" name="Txt_RN"/>
            <p:cNvSpPr>
              <a:spLocks noChangeArrowheads="1"/>
            </p:cNvSpPr>
            <p:nvPr/>
          </p:nvSpPr>
          <p:spPr bwMode="auto">
            <a:xfrm>
              <a:off x="3448218" y="3717612"/>
              <a:ext cx="2596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RN</a:t>
              </a:r>
              <a:endPara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Szyny"/>
          <p:cNvGrpSpPr/>
          <p:nvPr/>
        </p:nvGrpSpPr>
        <p:grpSpPr>
          <a:xfrm>
            <a:off x="6588294" y="2168830"/>
            <a:ext cx="1080150" cy="1080150"/>
            <a:chOff x="7092350" y="2348850"/>
            <a:chExt cx="1080150" cy="1080150"/>
          </a:xfrm>
        </p:grpSpPr>
        <p:cxnSp>
          <p:nvCxnSpPr>
            <p:cNvPr id="27" name="Łącznik prostoliniowy 26"/>
            <p:cNvCxnSpPr/>
            <p:nvPr/>
          </p:nvCxnSpPr>
          <p:spPr bwMode="auto">
            <a:xfrm>
              <a:off x="7524410" y="2348850"/>
              <a:ext cx="0" cy="108015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Łącznik prostoliniowy 31"/>
            <p:cNvCxnSpPr/>
            <p:nvPr/>
          </p:nvCxnSpPr>
          <p:spPr bwMode="auto">
            <a:xfrm>
              <a:off x="7092350" y="2852920"/>
              <a:ext cx="43206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Łącznik prostoliniowy 33"/>
            <p:cNvCxnSpPr/>
            <p:nvPr/>
          </p:nvCxnSpPr>
          <p:spPr bwMode="auto">
            <a:xfrm flipH="1">
              <a:off x="7524410" y="2348850"/>
              <a:ext cx="648090" cy="28804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Łącznik prostoliniowy 36"/>
            <p:cNvCxnSpPr/>
            <p:nvPr/>
          </p:nvCxnSpPr>
          <p:spPr bwMode="auto">
            <a:xfrm flipH="1">
              <a:off x="7551203" y="2852920"/>
              <a:ext cx="621297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Łącznik prostoliniowy 38"/>
            <p:cNvCxnSpPr/>
            <p:nvPr/>
          </p:nvCxnSpPr>
          <p:spPr bwMode="auto">
            <a:xfrm flipH="1" flipV="1">
              <a:off x="7524410" y="3068951"/>
              <a:ext cx="648090" cy="360049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544" name="Trans_Blok"/>
          <p:cNvGrpSpPr/>
          <p:nvPr/>
        </p:nvGrpSpPr>
        <p:grpSpPr>
          <a:xfrm>
            <a:off x="5576744" y="2061428"/>
            <a:ext cx="1011550" cy="971522"/>
            <a:chOff x="5576744" y="2061428"/>
            <a:chExt cx="1011550" cy="971522"/>
          </a:xfrm>
        </p:grpSpPr>
        <p:grpSp>
          <p:nvGrpSpPr>
            <p:cNvPr id="46" name="Symb_TRF"/>
            <p:cNvGrpSpPr/>
            <p:nvPr/>
          </p:nvGrpSpPr>
          <p:grpSpPr>
            <a:xfrm>
              <a:off x="5576744" y="2347150"/>
              <a:ext cx="1011550" cy="685800"/>
              <a:chOff x="6080800" y="2527170"/>
              <a:chExt cx="1011550" cy="685800"/>
            </a:xfrm>
          </p:grpSpPr>
          <p:sp>
            <p:nvSpPr>
              <p:cNvPr id="19" name="Elipsa 18"/>
              <p:cNvSpPr>
                <a:spLocks noChangeAspect="1"/>
              </p:cNvSpPr>
              <p:nvPr/>
            </p:nvSpPr>
            <p:spPr bwMode="auto">
              <a:xfrm>
                <a:off x="6080800" y="2527170"/>
                <a:ext cx="685800" cy="685800"/>
              </a:xfrm>
              <a:prstGeom prst="ellipse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22" name="Elipsa 21"/>
              <p:cNvSpPr>
                <a:spLocks noChangeAspect="1"/>
              </p:cNvSpPr>
              <p:nvPr/>
            </p:nvSpPr>
            <p:spPr bwMode="auto">
              <a:xfrm>
                <a:off x="6406550" y="2527170"/>
                <a:ext cx="685800" cy="685800"/>
              </a:xfrm>
              <a:prstGeom prst="ellipse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  <p:sp>
          <p:nvSpPr>
            <p:cNvPr id="171" name="Txt_TB"/>
            <p:cNvSpPr>
              <a:spLocks noChangeArrowheads="1"/>
            </p:cNvSpPr>
            <p:nvPr/>
          </p:nvSpPr>
          <p:spPr bwMode="auto">
            <a:xfrm>
              <a:off x="5896490" y="2061428"/>
              <a:ext cx="2292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TB</a:t>
              </a:r>
              <a:endPara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541" name="Uzw_Wzbudz"/>
          <p:cNvGrpSpPr/>
          <p:nvPr/>
        </p:nvGrpSpPr>
        <p:grpSpPr>
          <a:xfrm>
            <a:off x="3387303" y="2241448"/>
            <a:ext cx="321136" cy="721747"/>
            <a:chOff x="3387303" y="2241448"/>
            <a:chExt cx="321136" cy="721747"/>
          </a:xfrm>
        </p:grpSpPr>
        <p:grpSp>
          <p:nvGrpSpPr>
            <p:cNvPr id="91" name="Uzw_wzbudz"/>
            <p:cNvGrpSpPr/>
            <p:nvPr/>
          </p:nvGrpSpPr>
          <p:grpSpPr>
            <a:xfrm rot="5400000">
              <a:off x="3437329" y="2692085"/>
              <a:ext cx="434295" cy="107925"/>
              <a:chOff x="5508104" y="4609601"/>
              <a:chExt cx="434295" cy="107925"/>
            </a:xfrm>
          </p:grpSpPr>
          <p:sp>
            <p:nvSpPr>
              <p:cNvPr id="93" name="Arc 71"/>
              <p:cNvSpPr>
                <a:spLocks/>
              </p:cNvSpPr>
              <p:nvPr/>
            </p:nvSpPr>
            <p:spPr bwMode="auto">
              <a:xfrm>
                <a:off x="5508104" y="4609601"/>
                <a:ext cx="144765" cy="107925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" name="Arc 72"/>
              <p:cNvSpPr>
                <a:spLocks/>
              </p:cNvSpPr>
              <p:nvPr/>
            </p:nvSpPr>
            <p:spPr bwMode="auto">
              <a:xfrm>
                <a:off x="5660488" y="4609601"/>
                <a:ext cx="144765" cy="107925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" name="Arc 73"/>
              <p:cNvSpPr>
                <a:spLocks/>
              </p:cNvSpPr>
              <p:nvPr/>
            </p:nvSpPr>
            <p:spPr bwMode="auto">
              <a:xfrm>
                <a:off x="5797634" y="4609601"/>
                <a:ext cx="144765" cy="107925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174" name="Txt_Wzb"/>
            <p:cNvSpPr>
              <a:spLocks noChangeArrowheads="1"/>
            </p:cNvSpPr>
            <p:nvPr/>
          </p:nvSpPr>
          <p:spPr bwMode="auto">
            <a:xfrm>
              <a:off x="3387303" y="2241448"/>
              <a:ext cx="32060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 err="1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Wzb</a:t>
              </a:r>
              <a:endParaRPr lang="pl-PL" sz="1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540" name="Generator"/>
          <p:cNvGrpSpPr/>
          <p:nvPr/>
        </p:nvGrpSpPr>
        <p:grpSpPr>
          <a:xfrm>
            <a:off x="3779904" y="1989420"/>
            <a:ext cx="1796840" cy="1174200"/>
            <a:chOff x="3779904" y="1989420"/>
            <a:chExt cx="1796840" cy="1174200"/>
          </a:xfrm>
        </p:grpSpPr>
        <p:grpSp>
          <p:nvGrpSpPr>
            <p:cNvPr id="12" name="Grupa 11"/>
            <p:cNvGrpSpPr>
              <a:grpSpLocks noChangeAspect="1"/>
            </p:cNvGrpSpPr>
            <p:nvPr/>
          </p:nvGrpSpPr>
          <p:grpSpPr>
            <a:xfrm>
              <a:off x="4062234" y="2600890"/>
              <a:ext cx="365760" cy="182880"/>
              <a:chOff x="6033930" y="1412720"/>
              <a:chExt cx="1828800" cy="914400"/>
            </a:xfrm>
            <a:noFill/>
          </p:grpSpPr>
          <p:sp>
            <p:nvSpPr>
              <p:cNvPr id="3" name="Łuk 2"/>
              <p:cNvSpPr/>
              <p:nvPr/>
            </p:nvSpPr>
            <p:spPr bwMode="auto">
              <a:xfrm rot="5400000">
                <a:off x="6033930" y="1412720"/>
                <a:ext cx="914400" cy="914400"/>
              </a:xfrm>
              <a:prstGeom prst="arc">
                <a:avLst>
                  <a:gd name="adj1" fmla="val 16200000"/>
                  <a:gd name="adj2" fmla="val 5379828"/>
                </a:avLst>
              </a:prstGeom>
              <a:grpFill/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13" name="Łuk 12"/>
              <p:cNvSpPr/>
              <p:nvPr/>
            </p:nvSpPr>
            <p:spPr bwMode="auto">
              <a:xfrm rot="16200000">
                <a:off x="6948330" y="1412720"/>
                <a:ext cx="914400" cy="914400"/>
              </a:xfrm>
              <a:prstGeom prst="arc">
                <a:avLst>
                  <a:gd name="adj1" fmla="val 16200000"/>
                  <a:gd name="adj2" fmla="val 5379828"/>
                </a:avLst>
              </a:prstGeom>
              <a:grpFill/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  <p:sp>
          <p:nvSpPr>
            <p:cNvPr id="14" name="Elipsa 13"/>
            <p:cNvSpPr/>
            <p:nvPr/>
          </p:nvSpPr>
          <p:spPr bwMode="auto">
            <a:xfrm>
              <a:off x="3779904" y="2249220"/>
              <a:ext cx="914400" cy="914400"/>
            </a:xfrm>
            <a:prstGeom prst="ellipse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28" name="Łącznik prostoliniowy 27"/>
            <p:cNvCxnSpPr/>
            <p:nvPr/>
          </p:nvCxnSpPr>
          <p:spPr bwMode="auto">
            <a:xfrm>
              <a:off x="4694304" y="2672900"/>
              <a:ext cx="88244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0" name="Txt_G"/>
            <p:cNvSpPr>
              <a:spLocks noChangeArrowheads="1"/>
            </p:cNvSpPr>
            <p:nvPr/>
          </p:nvSpPr>
          <p:spPr bwMode="auto">
            <a:xfrm>
              <a:off x="4132294" y="1989420"/>
              <a:ext cx="12984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dirty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</p:grp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2629161" y="332656"/>
            <a:ext cx="38856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800" b="1" i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Układ regulacji napięcia generatora</a:t>
            </a:r>
          </a:p>
        </p:txBody>
      </p:sp>
    </p:spTree>
    <p:extLst>
      <p:ext uri="{BB962C8B-B14F-4D97-AF65-F5344CB8AC3E}">
        <p14:creationId xmlns:p14="http://schemas.microsoft.com/office/powerpoint/2010/main" val="248423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3" grpId="0"/>
    </p:bldLst>
  </p:timing>
</p:sld>
</file>

<file path=ppt/theme/theme1.xml><?xml version="1.0" encoding="utf-8"?>
<a:theme xmlns:a="http://schemas.openxmlformats.org/drawingml/2006/main" name="Karwia2006">
  <a:themeElements>
    <a:clrScheme name="Karwia20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rwia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Karwia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rojekt domyślny">
  <a:themeElements>
    <a:clrScheme name="2_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3546</TotalTime>
  <Words>1558</Words>
  <Application>Microsoft Office PowerPoint</Application>
  <PresentationFormat>Pokaz na ekranie (4:3)</PresentationFormat>
  <Paragraphs>534</Paragraphs>
  <Slides>30</Slides>
  <Notes>15</Notes>
  <HiddenSlides>0</HiddenSlides>
  <MMClips>1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30</vt:i4>
      </vt:variant>
    </vt:vector>
  </HeadingPairs>
  <TitlesOfParts>
    <vt:vector size="32" baseType="lpstr">
      <vt:lpstr>Karwia2006</vt:lpstr>
      <vt:lpstr>2_Projekt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Warsztaty użytkowników programu PLANS</dc:title>
  <dc:creator>tmzdun</dc:creator>
  <cp:lastModifiedBy>ZZ</cp:lastModifiedBy>
  <cp:revision>228</cp:revision>
  <dcterms:created xsi:type="dcterms:W3CDTF">2004-09-15T07:26:02Z</dcterms:created>
  <dcterms:modified xsi:type="dcterms:W3CDTF">2020-12-18T14:27:17Z</dcterms:modified>
</cp:coreProperties>
</file>