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74" r:id="rId1"/>
    <p:sldMasterId id="2147483776" r:id="rId2"/>
  </p:sldMasterIdLst>
  <p:notesMasterIdLst>
    <p:notesMasterId r:id="rId17"/>
  </p:notesMasterIdLst>
  <p:handoutMasterIdLst>
    <p:handoutMasterId r:id="rId18"/>
  </p:handoutMasterIdLst>
  <p:sldIdLst>
    <p:sldId id="303" r:id="rId3"/>
    <p:sldId id="318" r:id="rId4"/>
    <p:sldId id="319" r:id="rId5"/>
    <p:sldId id="320" r:id="rId6"/>
    <p:sldId id="321" r:id="rId7"/>
    <p:sldId id="322" r:id="rId8"/>
    <p:sldId id="323" r:id="rId9"/>
    <p:sldId id="324" r:id="rId10"/>
    <p:sldId id="325" r:id="rId11"/>
    <p:sldId id="326" r:id="rId12"/>
    <p:sldId id="327" r:id="rId13"/>
    <p:sldId id="328" r:id="rId14"/>
    <p:sldId id="329" r:id="rId15"/>
    <p:sldId id="317" r:id="rId16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UO9RAC4z9663h1oGULzx3Q==" hashData="IjQhy1r5e3YxmKPyMkpZVbsStVY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006600"/>
    <a:srgbClr val="000099"/>
    <a:srgbClr val="003300"/>
    <a:srgbClr val="003366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63" autoAdjust="0"/>
    <p:restoredTop sz="94595" autoAdjust="0"/>
  </p:normalViewPr>
  <p:slideViewPr>
    <p:cSldViewPr>
      <p:cViewPr>
        <p:scale>
          <a:sx n="80" d="100"/>
          <a:sy n="80" d="100"/>
        </p:scale>
        <p:origin x="-1590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276" y="-96"/>
      </p:cViewPr>
      <p:guideLst>
        <p:guide orient="horz" pos="2880"/>
        <p:guide pos="2160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13" Type="http://schemas.openxmlformats.org/officeDocument/2006/relationships/image" Target="../media/image42.wmf"/><Relationship Id="rId18" Type="http://schemas.openxmlformats.org/officeDocument/2006/relationships/image" Target="../media/image47.wmf"/><Relationship Id="rId3" Type="http://schemas.openxmlformats.org/officeDocument/2006/relationships/image" Target="../media/image32.wmf"/><Relationship Id="rId21" Type="http://schemas.openxmlformats.org/officeDocument/2006/relationships/image" Target="../media/image50.wmf"/><Relationship Id="rId7" Type="http://schemas.openxmlformats.org/officeDocument/2006/relationships/image" Target="../media/image36.wmf"/><Relationship Id="rId12" Type="http://schemas.openxmlformats.org/officeDocument/2006/relationships/image" Target="../media/image41.wmf"/><Relationship Id="rId17" Type="http://schemas.openxmlformats.org/officeDocument/2006/relationships/image" Target="../media/image46.wmf"/><Relationship Id="rId2" Type="http://schemas.openxmlformats.org/officeDocument/2006/relationships/image" Target="../media/image31.wmf"/><Relationship Id="rId16" Type="http://schemas.openxmlformats.org/officeDocument/2006/relationships/image" Target="../media/image45.wmf"/><Relationship Id="rId20" Type="http://schemas.openxmlformats.org/officeDocument/2006/relationships/image" Target="../media/image49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11" Type="http://schemas.openxmlformats.org/officeDocument/2006/relationships/image" Target="../media/image40.wmf"/><Relationship Id="rId5" Type="http://schemas.openxmlformats.org/officeDocument/2006/relationships/image" Target="../media/image34.wmf"/><Relationship Id="rId15" Type="http://schemas.openxmlformats.org/officeDocument/2006/relationships/image" Target="../media/image44.wmf"/><Relationship Id="rId10" Type="http://schemas.openxmlformats.org/officeDocument/2006/relationships/image" Target="../media/image39.wmf"/><Relationship Id="rId19" Type="http://schemas.openxmlformats.org/officeDocument/2006/relationships/image" Target="../media/image48.wmf"/><Relationship Id="rId4" Type="http://schemas.openxmlformats.org/officeDocument/2006/relationships/image" Target="../media/image33.wmf"/><Relationship Id="rId9" Type="http://schemas.openxmlformats.org/officeDocument/2006/relationships/image" Target="../media/image38.wmf"/><Relationship Id="rId14" Type="http://schemas.openxmlformats.org/officeDocument/2006/relationships/image" Target="../media/image43.wmf"/><Relationship Id="rId22" Type="http://schemas.openxmlformats.org/officeDocument/2006/relationships/image" Target="../media/image5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9266E2E-AE1B-4BA8-A94D-603BB0E4AB8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8363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E897163-9F3C-4C57-A7C3-19FCB5AD9F8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29547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pl-PL" altLang="pl-PL" smtClean="0"/>
              <a:t>Strona tytułowa</a:t>
            </a:r>
          </a:p>
        </p:txBody>
      </p:sp>
      <p:sp>
        <p:nvSpPr>
          <p:cNvPr id="6148" name="Symbol zastępczy numeru slajd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F74BA0D-96CD-4515-9FC7-FAA59BB1A948}" type="slidenum">
              <a:rPr lang="pl-PL" altLang="pl-PL" sz="1200" smtClean="0"/>
              <a:pPr/>
              <a:t>1</a:t>
            </a:fld>
            <a:endParaRPr lang="pl-PL" altLang="pl-PL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D1FFDF-8B86-4AF7-8AEB-19E355C761AB}" type="slidenum">
              <a:rPr lang="pl-PL" smtClean="0"/>
              <a:pPr>
                <a:defRPr/>
              </a:pPr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7080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lo_wymiar_pp_zaokraglone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0"/>
            <a:ext cx="8316912" cy="621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273800"/>
            <a:ext cx="790575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35013" y="5032375"/>
            <a:ext cx="5276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pl-PL" sz="1800">
              <a:latin typeface="Arial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 userDrawn="1"/>
        </p:nvSpPr>
        <p:spPr bwMode="auto">
          <a:xfrm>
            <a:off x="3595880" y="6308725"/>
            <a:ext cx="289681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pl-PL" sz="2000" i="1" smtClean="0">
                <a:solidFill>
                  <a:schemeClr val="bg1"/>
                </a:solidFill>
                <a:latin typeface="Calibri" pitchFamily="34" charset="0"/>
              </a:rPr>
              <a:t>http://www.plans.com.pl</a:t>
            </a:r>
            <a:endParaRPr lang="pl-PL" sz="2000" i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116013" y="1548674"/>
            <a:ext cx="7772400" cy="1869769"/>
          </a:xfrm>
        </p:spPr>
        <p:txBody>
          <a:bodyPr anchor="b"/>
          <a:lstStyle>
            <a:lvl1pPr>
              <a:defRPr lang="pl-PL" sz="3600" i="0" u="none" dirty="0">
                <a:latin typeface="Calibri" pitchFamily="34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835150" y="3803956"/>
            <a:ext cx="6400800" cy="1443294"/>
          </a:xfrm>
        </p:spPr>
        <p:txBody>
          <a:bodyPr/>
          <a:lstStyle>
            <a:lvl1pPr marL="0" indent="0" algn="ctr">
              <a:buFontTx/>
              <a:buNone/>
              <a:defRPr sz="2400" i="1">
                <a:latin typeface="Calibri" pitchFamily="34" charset="0"/>
              </a:defRPr>
            </a:lvl1pPr>
          </a:lstStyle>
          <a:p>
            <a:r>
              <a:rPr lang="pl-PL" dirty="0"/>
              <a:t>Kliknij, aby edytować styl wzorca podtytułu</a:t>
            </a:r>
          </a:p>
        </p:txBody>
      </p:sp>
    </p:spTree>
    <p:extLst>
      <p:ext uri="{BB962C8B-B14F-4D97-AF65-F5344CB8AC3E}">
        <p14:creationId xmlns:p14="http://schemas.microsoft.com/office/powerpoint/2010/main" val="36419250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155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921500" y="260350"/>
            <a:ext cx="1909763" cy="5865813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87450" y="260350"/>
            <a:ext cx="5581650" cy="5865813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6068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9406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2881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2768840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8905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69028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5432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4229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927859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Kliknij, aby edytować styl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0383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0138936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9661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894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30285" y="4406900"/>
            <a:ext cx="7772400" cy="1362075"/>
          </a:xfrm>
        </p:spPr>
        <p:txBody>
          <a:bodyPr anchor="t"/>
          <a:lstStyle>
            <a:lvl1pPr algn="l">
              <a:defRPr sz="3600" b="1" cap="none" baseline="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pl-PL" dirty="0" smtClean="0"/>
              <a:t>Kliknij, aby edytować styl</a:t>
            </a:r>
            <a:endParaRPr lang="en-GB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130285" y="2906713"/>
            <a:ext cx="7772400" cy="1500187"/>
          </a:xfrm>
        </p:spPr>
        <p:txBody>
          <a:bodyPr anchor="b"/>
          <a:lstStyle>
            <a:lvl1pPr marL="0" indent="0">
              <a:buNone/>
              <a:defRPr sz="2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833736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187450" y="1196975"/>
            <a:ext cx="3744913" cy="4929188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GB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84763" y="1196975"/>
            <a:ext cx="3746500" cy="4929188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8797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907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Kliknij, aby edytować styl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018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7135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931186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279108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4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03300"/>
            </a:gs>
            <a:gs pos="100000">
              <a:srgbClr val="008000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lo_wymiar_pp_zaokraglone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GlowDiffused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0"/>
            <a:ext cx="8316912" cy="621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90488"/>
            <a:ext cx="7643813" cy="101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dirty="0" smtClean="0"/>
              <a:t>Kliknij, aby edytować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7450" y="1196975"/>
            <a:ext cx="7643813" cy="492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</a:p>
        </p:txBody>
      </p:sp>
      <p:pic>
        <p:nvPicPr>
          <p:cNvPr id="1029" name="Picture 5" descr="logo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273800"/>
            <a:ext cx="790575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735013" y="5032375"/>
            <a:ext cx="5276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pl-PL" sz="1800">
              <a:latin typeface="Arial" charset="0"/>
            </a:endParaRPr>
          </a:p>
        </p:txBody>
      </p:sp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183031" y="3244241"/>
            <a:ext cx="400110" cy="2801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vert270" wrap="square">
            <a:spAutoFit/>
          </a:bodyPr>
          <a:lstStyle/>
          <a:p>
            <a:pPr marL="0" indent="0" algn="ctr" eaLnBrk="1" hangingPunct="1">
              <a:tabLst>
                <a:tab pos="5745163" algn="l"/>
              </a:tabLst>
              <a:defRPr/>
            </a:pPr>
            <a:r>
              <a:rPr lang="pl-PL" sz="1400" b="1" i="1" kern="1200" smtClean="0">
                <a:solidFill>
                  <a:schemeClr val="bg1"/>
                </a:solidFill>
                <a:effectLst/>
                <a:latin typeface="+mn-lt"/>
                <a:ea typeface="+mn-ea"/>
                <a:cs typeface="Times New Roman" pitchFamily="18" charset="0"/>
              </a:rPr>
              <a:t>Z.Zdun,  K</a:t>
            </a:r>
            <a:r>
              <a:rPr lang="pl-PL" sz="1400" b="1" i="1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Times New Roman" pitchFamily="18" charset="0"/>
              </a:rPr>
              <a:t>. Księżyk</a:t>
            </a:r>
            <a:r>
              <a:rPr lang="pl-PL" sz="1400" b="1" i="1" kern="1200" smtClean="0">
                <a:solidFill>
                  <a:schemeClr val="bg1"/>
                </a:solidFill>
                <a:effectLst/>
                <a:latin typeface="+mn-lt"/>
                <a:ea typeface="+mn-ea"/>
                <a:cs typeface="Times New Roman" pitchFamily="18" charset="0"/>
              </a:rPr>
              <a:t>,  T</a:t>
            </a:r>
            <a:r>
              <a:rPr lang="pl-PL" sz="1400" b="1" i="1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Times New Roman" pitchFamily="18" charset="0"/>
              </a:rPr>
              <a:t>. Zdun</a:t>
            </a:r>
            <a:endParaRPr lang="pl-PL" sz="1400" b="1" i="1" dirty="0">
              <a:solidFill>
                <a:schemeClr val="bg1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 userDrawn="1"/>
        </p:nvSpPr>
        <p:spPr bwMode="auto">
          <a:xfrm>
            <a:off x="7683336" y="6400800"/>
            <a:ext cx="12622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0" rIns="72000" bIns="0">
            <a:spAutoFit/>
          </a:bodyPr>
          <a:lstStyle/>
          <a:p>
            <a:pPr marL="0" indent="0" algn="r" eaLnBrk="1" hangingPunct="1">
              <a:tabLst>
                <a:tab pos="5745163" algn="l"/>
              </a:tabLst>
              <a:defRPr/>
            </a:pPr>
            <a:fld id="{34202E44-C938-40AA-B568-A228CA52DE24}" type="slidenum">
              <a:rPr lang="pl-PL" sz="1600" b="1" i="1" kern="1200" smtClean="0">
                <a:solidFill>
                  <a:schemeClr val="bg1"/>
                </a:solidFill>
                <a:effectLst/>
                <a:latin typeface="Calibri" pitchFamily="34" charset="0"/>
                <a:ea typeface="+mn-ea"/>
                <a:cs typeface="+mn-cs"/>
              </a:rPr>
              <a:pPr marL="0" indent="0" algn="r" eaLnBrk="1" hangingPunct="1">
                <a:tabLst>
                  <a:tab pos="5745163" algn="l"/>
                </a:tabLst>
                <a:defRPr/>
              </a:pPr>
              <a:t>‹#›</a:t>
            </a:fld>
            <a:r>
              <a:rPr lang="pl-PL" sz="1600" b="1" i="1" kern="1200" smtClean="0">
                <a:solidFill>
                  <a:schemeClr val="bg1"/>
                </a:solidFill>
                <a:effectLst/>
                <a:latin typeface="Calibri" pitchFamily="34" charset="0"/>
                <a:ea typeface="+mn-ea"/>
                <a:cs typeface="+mn-cs"/>
              </a:rPr>
              <a:t>/14</a:t>
            </a:r>
            <a:endParaRPr lang="pl-PL" sz="2000" i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 userDrawn="1"/>
        </p:nvSpPr>
        <p:spPr bwMode="auto">
          <a:xfrm>
            <a:off x="3751566" y="6396542"/>
            <a:ext cx="219201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marL="0" indent="0" algn="ctr" eaLnBrk="1" hangingPunct="1">
              <a:tabLst>
                <a:tab pos="5745163" algn="l"/>
              </a:tabLst>
              <a:defRPr/>
            </a:pPr>
            <a:r>
              <a:rPr lang="pl-PL" sz="1600" b="1" i="1" kern="1200" smtClean="0">
                <a:solidFill>
                  <a:schemeClr val="bg1"/>
                </a:solidFill>
                <a:effectLst/>
                <a:latin typeface="Calibri" pitchFamily="34" charset="0"/>
                <a:ea typeface="+mn-ea"/>
                <a:cs typeface="+mn-cs"/>
              </a:rPr>
              <a:t>Estymacja</a:t>
            </a:r>
            <a:r>
              <a:rPr lang="pl-PL" sz="1600" b="1" i="1" kern="1200" baseline="0" smtClean="0">
                <a:solidFill>
                  <a:schemeClr val="bg1"/>
                </a:solidFill>
                <a:effectLst/>
                <a:latin typeface="Calibri" pitchFamily="34" charset="0"/>
                <a:ea typeface="+mn-ea"/>
                <a:cs typeface="+mn-cs"/>
              </a:rPr>
              <a:t> wektora stanu</a:t>
            </a:r>
            <a:endParaRPr lang="pl-PL" sz="2000" i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68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22268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22268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22268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22268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03300"/>
            </a:gs>
            <a:gs pos="100000">
              <a:srgbClr val="008000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lo_wymiar_pp_zaokraglone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0"/>
            <a:ext cx="8316912" cy="621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logo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273800"/>
            <a:ext cx="790575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735013" y="5032375"/>
            <a:ext cx="5276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pl-PL" sz="1800">
              <a:latin typeface="Arial" charset="0"/>
            </a:endParaRPr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1592263" y="6308725"/>
            <a:ext cx="69040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pl-PL" sz="2000" i="1">
                <a:solidFill>
                  <a:schemeClr val="bg1"/>
                </a:solidFill>
                <a:latin typeface="Arial" charset="0"/>
              </a:rPr>
              <a:t>Warsztaty użytkowników programu PLANS – Kościelisko’10</a:t>
            </a:r>
          </a:p>
        </p:txBody>
      </p:sp>
      <p:pic>
        <p:nvPicPr>
          <p:cNvPr id="2054" name="Picture 6" descr="tlo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43200" y="-6324600"/>
            <a:ext cx="1465262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2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9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13" Type="http://schemas.openxmlformats.org/officeDocument/2006/relationships/image" Target="../media/image34.wmf"/><Relationship Id="rId18" Type="http://schemas.openxmlformats.org/officeDocument/2006/relationships/oleObject" Target="../embeddings/oleObject33.bin"/><Relationship Id="rId26" Type="http://schemas.openxmlformats.org/officeDocument/2006/relationships/oleObject" Target="../embeddings/oleObject37.bin"/><Relationship Id="rId39" Type="http://schemas.openxmlformats.org/officeDocument/2006/relationships/image" Target="../media/image47.wmf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38.wmf"/><Relationship Id="rId34" Type="http://schemas.openxmlformats.org/officeDocument/2006/relationships/oleObject" Target="../embeddings/oleObject41.bin"/><Relationship Id="rId42" Type="http://schemas.openxmlformats.org/officeDocument/2006/relationships/oleObject" Target="../embeddings/oleObject45.bin"/><Relationship Id="rId47" Type="http://schemas.openxmlformats.org/officeDocument/2006/relationships/image" Target="../media/image51.wmf"/><Relationship Id="rId7" Type="http://schemas.openxmlformats.org/officeDocument/2006/relationships/image" Target="../media/image31.wmf"/><Relationship Id="rId12" Type="http://schemas.openxmlformats.org/officeDocument/2006/relationships/oleObject" Target="../embeddings/oleObject30.bin"/><Relationship Id="rId17" Type="http://schemas.openxmlformats.org/officeDocument/2006/relationships/image" Target="../media/image36.wmf"/><Relationship Id="rId25" Type="http://schemas.openxmlformats.org/officeDocument/2006/relationships/image" Target="../media/image40.wmf"/><Relationship Id="rId33" Type="http://schemas.openxmlformats.org/officeDocument/2006/relationships/image" Target="../media/image44.wmf"/><Relationship Id="rId38" Type="http://schemas.openxmlformats.org/officeDocument/2006/relationships/oleObject" Target="../embeddings/oleObject43.bin"/><Relationship Id="rId46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2.bin"/><Relationship Id="rId20" Type="http://schemas.openxmlformats.org/officeDocument/2006/relationships/oleObject" Target="../embeddings/oleObject34.bin"/><Relationship Id="rId29" Type="http://schemas.openxmlformats.org/officeDocument/2006/relationships/image" Target="../media/image42.wmf"/><Relationship Id="rId41" Type="http://schemas.openxmlformats.org/officeDocument/2006/relationships/image" Target="../media/image48.wmf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7.bin"/><Relationship Id="rId11" Type="http://schemas.openxmlformats.org/officeDocument/2006/relationships/image" Target="../media/image33.wmf"/><Relationship Id="rId24" Type="http://schemas.openxmlformats.org/officeDocument/2006/relationships/oleObject" Target="../embeddings/oleObject36.bin"/><Relationship Id="rId32" Type="http://schemas.openxmlformats.org/officeDocument/2006/relationships/oleObject" Target="../embeddings/oleObject40.bin"/><Relationship Id="rId37" Type="http://schemas.openxmlformats.org/officeDocument/2006/relationships/image" Target="../media/image46.wmf"/><Relationship Id="rId40" Type="http://schemas.openxmlformats.org/officeDocument/2006/relationships/oleObject" Target="../embeddings/oleObject44.bin"/><Relationship Id="rId45" Type="http://schemas.openxmlformats.org/officeDocument/2006/relationships/image" Target="../media/image50.wmf"/><Relationship Id="rId5" Type="http://schemas.openxmlformats.org/officeDocument/2006/relationships/image" Target="../media/image30.wmf"/><Relationship Id="rId15" Type="http://schemas.openxmlformats.org/officeDocument/2006/relationships/image" Target="../media/image35.wmf"/><Relationship Id="rId23" Type="http://schemas.openxmlformats.org/officeDocument/2006/relationships/image" Target="../media/image39.wmf"/><Relationship Id="rId28" Type="http://schemas.openxmlformats.org/officeDocument/2006/relationships/oleObject" Target="../embeddings/oleObject38.bin"/><Relationship Id="rId36" Type="http://schemas.openxmlformats.org/officeDocument/2006/relationships/oleObject" Target="../embeddings/oleObject42.bin"/><Relationship Id="rId10" Type="http://schemas.openxmlformats.org/officeDocument/2006/relationships/oleObject" Target="../embeddings/oleObject29.bin"/><Relationship Id="rId19" Type="http://schemas.openxmlformats.org/officeDocument/2006/relationships/image" Target="../media/image37.wmf"/><Relationship Id="rId31" Type="http://schemas.openxmlformats.org/officeDocument/2006/relationships/image" Target="../media/image43.wmf"/><Relationship Id="rId44" Type="http://schemas.openxmlformats.org/officeDocument/2006/relationships/oleObject" Target="../embeddings/oleObject46.bin"/><Relationship Id="rId4" Type="http://schemas.openxmlformats.org/officeDocument/2006/relationships/oleObject" Target="../embeddings/oleObject26.bin"/><Relationship Id="rId9" Type="http://schemas.openxmlformats.org/officeDocument/2006/relationships/image" Target="../media/image32.wmf"/><Relationship Id="rId14" Type="http://schemas.openxmlformats.org/officeDocument/2006/relationships/oleObject" Target="../embeddings/oleObject31.bin"/><Relationship Id="rId22" Type="http://schemas.openxmlformats.org/officeDocument/2006/relationships/oleObject" Target="../embeddings/oleObject35.bin"/><Relationship Id="rId27" Type="http://schemas.openxmlformats.org/officeDocument/2006/relationships/image" Target="../media/image41.wmf"/><Relationship Id="rId30" Type="http://schemas.openxmlformats.org/officeDocument/2006/relationships/oleObject" Target="../embeddings/oleObject39.bin"/><Relationship Id="rId35" Type="http://schemas.openxmlformats.org/officeDocument/2006/relationships/image" Target="../media/image45.wmf"/><Relationship Id="rId43" Type="http://schemas.openxmlformats.org/officeDocument/2006/relationships/image" Target="../media/image49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53.wmf"/><Relationship Id="rId5" Type="http://schemas.openxmlformats.org/officeDocument/2006/relationships/oleObject" Target="../embeddings/oleObject49.bin"/><Relationship Id="rId4" Type="http://schemas.openxmlformats.org/officeDocument/2006/relationships/image" Target="../media/image52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oleObject" Target="../embeddings/oleObject1.bin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5.png"/><Relationship Id="rId4" Type="http://schemas.openxmlformats.org/officeDocument/2006/relationships/image" Target="../media/image5.wmf"/><Relationship Id="rId9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9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4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5" Type="http://schemas.openxmlformats.org/officeDocument/2006/relationships/oleObject" Target="../embeddings/oleObject10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1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16.bin"/><Relationship Id="rId18" Type="http://schemas.openxmlformats.org/officeDocument/2006/relationships/image" Target="../media/image22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9.wmf"/><Relationship Id="rId1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1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5" Type="http://schemas.openxmlformats.org/officeDocument/2006/relationships/oleObject" Target="../embeddings/oleObject17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2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831850" y="4286250"/>
            <a:ext cx="3803650" cy="126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spcBef>
                <a:spcPts val="0"/>
              </a:spcBef>
              <a:defRPr/>
            </a:pPr>
            <a:r>
              <a:rPr lang="pl-PL" sz="2400" i="1" kern="0">
                <a:latin typeface="Calibri" pitchFamily="34" charset="0"/>
              </a:rPr>
              <a:t>dr inż. Zbigniew Zdun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pl-PL" sz="2400" b="1"/>
              <a:t>† </a:t>
            </a:r>
            <a:r>
              <a:rPr lang="pl-PL" sz="2400" i="1" kern="0" smtClean="0">
                <a:latin typeface="Calibri" pitchFamily="34" charset="0"/>
              </a:rPr>
              <a:t>dr </a:t>
            </a:r>
            <a:r>
              <a:rPr lang="pl-PL" sz="2400" i="1" kern="0">
                <a:latin typeface="Calibri" pitchFamily="34" charset="0"/>
              </a:rPr>
              <a:t>inż. Krzysztof Księżyk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pl-PL" sz="2400" i="1" kern="0">
                <a:latin typeface="Calibri" pitchFamily="34" charset="0"/>
              </a:rPr>
              <a:t>mgr inż. Tomasz Zdun</a:t>
            </a:r>
          </a:p>
          <a:p>
            <a:pPr algn="ctr" eaLnBrk="1" hangingPunct="1">
              <a:spcBef>
                <a:spcPts val="0"/>
              </a:spcBef>
              <a:defRPr/>
            </a:pPr>
            <a:endParaRPr lang="pl-PL" sz="2400" b="1" i="1" kern="0" dirty="0">
              <a:latin typeface="Calibri" pitchFamily="34" charset="0"/>
            </a:endParaRPr>
          </a:p>
        </p:txBody>
      </p:sp>
      <p:sp>
        <p:nvSpPr>
          <p:cNvPr id="3075" name="Rectangle 1"/>
          <p:cNvSpPr>
            <a:spLocks noChangeArrowheads="1"/>
          </p:cNvSpPr>
          <p:nvPr/>
        </p:nvSpPr>
        <p:spPr bwMode="auto">
          <a:xfrm>
            <a:off x="6856413" y="347663"/>
            <a:ext cx="1820862" cy="823912"/>
          </a:xfrm>
          <a:prstGeom prst="rect">
            <a:avLst/>
          </a:prstGeom>
          <a:solidFill>
            <a:srgbClr val="66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pl-PL" altLang="pl-PL"/>
          </a:p>
        </p:txBody>
      </p:sp>
      <p:sp>
        <p:nvSpPr>
          <p:cNvPr id="3076" name="Rectangle 2"/>
          <p:cNvSpPr>
            <a:spLocks noChangeArrowheads="1"/>
          </p:cNvSpPr>
          <p:nvPr/>
        </p:nvSpPr>
        <p:spPr bwMode="auto">
          <a:xfrm>
            <a:off x="6683375" y="500063"/>
            <a:ext cx="1851025" cy="854075"/>
          </a:xfrm>
          <a:prstGeom prst="rect">
            <a:avLst/>
          </a:prstGeom>
          <a:solidFill>
            <a:srgbClr val="66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pl-PL" altLang="pl-PL"/>
          </a:p>
        </p:txBody>
      </p:sp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6494463" y="742950"/>
            <a:ext cx="1892300" cy="846138"/>
          </a:xfrm>
          <a:prstGeom prst="rect">
            <a:avLst/>
          </a:prstGeom>
          <a:solidFill>
            <a:srgbClr val="FF33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ts val="1200"/>
              </a:spcBef>
            </a:pPr>
            <a:r>
              <a:rPr lang="en-US" altLang="pl-PL" sz="1200" b="1" i="1">
                <a:latin typeface="Calibri" pitchFamily="34" charset="0"/>
              </a:rPr>
              <a:t>Plans Sp. z o.o.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pl-PL" sz="1100" i="1">
                <a:latin typeface="Calibri" pitchFamily="34" charset="0"/>
              </a:rPr>
              <a:t>email:plans@plans.com.pl</a:t>
            </a:r>
          </a:p>
          <a:p>
            <a:pPr algn="ctr" eaLnBrk="1" hangingPunct="1">
              <a:lnSpc>
                <a:spcPct val="120000"/>
              </a:lnSpc>
            </a:pPr>
            <a:r>
              <a:rPr lang="en-US" altLang="pl-PL" sz="1000">
                <a:latin typeface="Calibri" pitchFamily="34" charset="0"/>
              </a:rPr>
              <a:t>tel. 603 590 726</a:t>
            </a:r>
            <a:endParaRPr lang="pl-PL" altLang="pl-PL" sz="1800">
              <a:latin typeface="Arial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826413" y="2832546"/>
            <a:ext cx="429765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defTabSz="909638"/>
            <a:r>
              <a:rPr lang="pl-PL" altLang="pl-PL" sz="2800" i="1" kern="0" smtClean="0">
                <a:solidFill>
                  <a:srgbClr val="0070C0"/>
                </a:solidFill>
              </a:rPr>
              <a:t>Estymacja wektora stanu</a:t>
            </a:r>
            <a:endParaRPr kumimoji="1" lang="pl-PL" altLang="pl-PL" sz="2800" i="1" kern="0" smtClean="0">
              <a:solidFill>
                <a:srgbClr val="0070C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89082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Mac_Jak"/>
          <p:cNvGrpSpPr>
            <a:grpSpLocks/>
          </p:cNvGrpSpPr>
          <p:nvPr/>
        </p:nvGrpSpPr>
        <p:grpSpPr bwMode="auto">
          <a:xfrm>
            <a:off x="4794690" y="1004048"/>
            <a:ext cx="4025900" cy="4001340"/>
            <a:chOff x="4160070" y="1875464"/>
            <a:chExt cx="4025900" cy="4002005"/>
          </a:xfrm>
        </p:grpSpPr>
        <p:graphicFrame>
          <p:nvGraphicFramePr>
            <p:cNvPr id="21536" name="J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32957191"/>
                </p:ext>
              </p:extLst>
            </p:nvPr>
          </p:nvGraphicFramePr>
          <p:xfrm>
            <a:off x="4160070" y="2244665"/>
            <a:ext cx="4025900" cy="36328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70" name="Równanie" r:id="rId3" imgW="4025880" imgH="3632040" progId="Equation.3">
                    <p:embed/>
                  </p:oleObj>
                </mc:Choice>
                <mc:Fallback>
                  <p:oleObj name="Równanie" r:id="rId3" imgW="4025880" imgH="3632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60070" y="2244665"/>
                          <a:ext cx="4025900" cy="363280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537" name="Txt_Mac_J"/>
            <p:cNvSpPr>
              <a:spLocks noChangeArrowheads="1"/>
            </p:cNvSpPr>
            <p:nvPr/>
          </p:nvSpPr>
          <p:spPr bwMode="auto">
            <a:xfrm>
              <a:off x="5436886" y="1875464"/>
              <a:ext cx="1367362" cy="1846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buFont typeface="Monotype Sorts"/>
                <a:buNone/>
              </a:pPr>
              <a:r>
                <a:rPr kumimoji="0" lang="pl-PL" altLang="pl-PL" sz="1200" b="1" i="1" dirty="0">
                  <a:solidFill>
                    <a:srgbClr val="00206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Macierz </a:t>
              </a:r>
              <a:r>
                <a:rPr kumimoji="0" lang="pl-PL" altLang="pl-PL" sz="1200" b="1" i="1" dirty="0" err="1">
                  <a:solidFill>
                    <a:srgbClr val="00206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Jakobiego</a:t>
              </a:r>
              <a:endParaRPr lang="pl-PL" altLang="pl-PL" sz="1200" i="1" dirty="0">
                <a:solidFill>
                  <a:srgbClr val="002060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endParaRPr>
            </a:p>
          </p:txBody>
        </p:sp>
      </p:grpSp>
      <p:grpSp>
        <p:nvGrpSpPr>
          <p:cNvPr id="3" name="Wekt_Stanu"/>
          <p:cNvGrpSpPr>
            <a:grpSpLocks/>
          </p:cNvGrpSpPr>
          <p:nvPr/>
        </p:nvGrpSpPr>
        <p:grpSpPr bwMode="auto">
          <a:xfrm>
            <a:off x="3203810" y="3415494"/>
            <a:ext cx="971869" cy="1381696"/>
            <a:chOff x="1994866" y="3611864"/>
            <a:chExt cx="971778" cy="1381791"/>
          </a:xfrm>
        </p:grpSpPr>
        <p:graphicFrame>
          <p:nvGraphicFramePr>
            <p:cNvPr id="21534" name="X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87399188"/>
                </p:ext>
              </p:extLst>
            </p:nvPr>
          </p:nvGraphicFramePr>
          <p:xfrm>
            <a:off x="2054838" y="3763257"/>
            <a:ext cx="712720" cy="12303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71" name="Równanie" r:id="rId5" imgW="647640" imgH="1117440" progId="Equation.3">
                    <p:embed/>
                  </p:oleObj>
                </mc:Choice>
                <mc:Fallback>
                  <p:oleObj name="Równanie" r:id="rId5" imgW="647640" imgH="11174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54838" y="3763257"/>
                          <a:ext cx="712720" cy="12303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535" name="Txt_Wek_Stan"/>
            <p:cNvSpPr>
              <a:spLocks noChangeArrowheads="1"/>
            </p:cNvSpPr>
            <p:nvPr/>
          </p:nvSpPr>
          <p:spPr bwMode="auto">
            <a:xfrm>
              <a:off x="1994866" y="3611864"/>
              <a:ext cx="971778" cy="1846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buFont typeface="Monotype Sorts"/>
                <a:buNone/>
              </a:pPr>
              <a:r>
                <a:rPr kumimoji="0" lang="pl-PL" altLang="pl-PL" sz="1200" b="1" i="1" dirty="0">
                  <a:solidFill>
                    <a:srgbClr val="00206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Wektor stanu</a:t>
              </a:r>
              <a:endParaRPr lang="pl-PL" altLang="pl-PL" sz="1200" i="1" dirty="0">
                <a:solidFill>
                  <a:srgbClr val="002060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endParaRPr>
            </a:p>
          </p:txBody>
        </p:sp>
      </p:grpSp>
      <p:grpSp>
        <p:nvGrpSpPr>
          <p:cNvPr id="4" name="Wekt_Pom"/>
          <p:cNvGrpSpPr>
            <a:grpSpLocks/>
          </p:cNvGrpSpPr>
          <p:nvPr/>
        </p:nvGrpSpPr>
        <p:grpSpPr bwMode="auto">
          <a:xfrm>
            <a:off x="1259540" y="2564880"/>
            <a:ext cx="1289264" cy="2374702"/>
            <a:chOff x="395778" y="3244633"/>
            <a:chExt cx="1289331" cy="2374280"/>
          </a:xfrm>
        </p:grpSpPr>
        <p:graphicFrame>
          <p:nvGraphicFramePr>
            <p:cNvPr id="21532" name="Z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46618901"/>
                </p:ext>
              </p:extLst>
            </p:nvPr>
          </p:nvGraphicFramePr>
          <p:xfrm>
            <a:off x="656142" y="3523785"/>
            <a:ext cx="768390" cy="20951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72" name="Równanie" r:id="rId7" imgW="698400" imgH="1904760" progId="Equation.3">
                    <p:embed/>
                  </p:oleObj>
                </mc:Choice>
                <mc:Fallback>
                  <p:oleObj name="Równanie" r:id="rId7" imgW="698400" imgH="19047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6142" y="3523785"/>
                          <a:ext cx="768390" cy="20951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533" name="Txt_Wek_Pom"/>
            <p:cNvSpPr>
              <a:spLocks noChangeArrowheads="1"/>
            </p:cNvSpPr>
            <p:nvPr/>
          </p:nvSpPr>
          <p:spPr bwMode="auto">
            <a:xfrm>
              <a:off x="395778" y="3244633"/>
              <a:ext cx="1289331" cy="184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buFont typeface="Monotype Sorts"/>
                <a:buNone/>
              </a:pPr>
              <a:r>
                <a:rPr kumimoji="0" lang="pl-PL" altLang="pl-PL" sz="1200" b="1" i="1" dirty="0">
                  <a:solidFill>
                    <a:srgbClr val="00206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Wektor pomiarów</a:t>
              </a:r>
              <a:endParaRPr lang="pl-PL" altLang="pl-PL" sz="1200" i="1" dirty="0">
                <a:solidFill>
                  <a:srgbClr val="002060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endParaRPr>
            </a:p>
          </p:txBody>
        </p:sp>
      </p:grpSp>
      <p:grpSp>
        <p:nvGrpSpPr>
          <p:cNvPr id="5" name="Sch_Sieci"/>
          <p:cNvGrpSpPr>
            <a:grpSpLocks noChangeAspect="1"/>
          </p:cNvGrpSpPr>
          <p:nvPr/>
        </p:nvGrpSpPr>
        <p:grpSpPr bwMode="auto">
          <a:xfrm>
            <a:off x="1150978" y="836968"/>
            <a:ext cx="3781072" cy="1891944"/>
            <a:chOff x="1448779" y="751294"/>
            <a:chExt cx="4044640" cy="2025339"/>
          </a:xfrm>
        </p:grpSpPr>
        <p:grpSp>
          <p:nvGrpSpPr>
            <p:cNvPr id="21511" name="Pomiary"/>
            <p:cNvGrpSpPr>
              <a:grpSpLocks/>
            </p:cNvGrpSpPr>
            <p:nvPr/>
          </p:nvGrpSpPr>
          <p:grpSpPr bwMode="auto">
            <a:xfrm>
              <a:off x="1448779" y="751294"/>
              <a:ext cx="4044640" cy="2002476"/>
              <a:chOff x="1456" y="2048"/>
              <a:chExt cx="6369" cy="3153"/>
            </a:xfrm>
          </p:grpSpPr>
          <p:sp>
            <p:nvSpPr>
              <p:cNvPr id="21526" name="Text Box 177"/>
              <p:cNvSpPr txBox="1">
                <a:spLocks noChangeArrowheads="1"/>
              </p:cNvSpPr>
              <p:nvPr/>
            </p:nvSpPr>
            <p:spPr bwMode="auto">
              <a:xfrm>
                <a:off x="4511" y="4184"/>
                <a:ext cx="451" cy="36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pl-PL" sz="1400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kumimoji="0" lang="en-US" altLang="pl-PL" sz="1400" b="1" i="1" baseline="-300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3-2</a:t>
                </a:r>
                <a:endParaRPr kumimoji="0" lang="en-US" altLang="pl-PL" sz="1400" dirty="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27" name="Text Box 176"/>
              <p:cNvSpPr txBox="1">
                <a:spLocks noChangeArrowheads="1"/>
              </p:cNvSpPr>
              <p:nvPr/>
            </p:nvSpPr>
            <p:spPr bwMode="auto">
              <a:xfrm>
                <a:off x="2725" y="2643"/>
                <a:ext cx="451" cy="36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pl-PL" sz="1400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kumimoji="0" lang="en-US" altLang="pl-PL" sz="1400" b="1" i="1" baseline="-300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1-3</a:t>
                </a:r>
                <a:endParaRPr kumimoji="0" lang="en-US" altLang="pl-PL" sz="1400" dirty="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28" name="Text Box 175"/>
              <p:cNvSpPr txBox="1">
                <a:spLocks noChangeArrowheads="1"/>
              </p:cNvSpPr>
              <p:nvPr/>
            </p:nvSpPr>
            <p:spPr bwMode="auto">
              <a:xfrm>
                <a:off x="1456" y="2169"/>
                <a:ext cx="394" cy="108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pl-PL" sz="1400" b="1" i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U</a:t>
                </a:r>
                <a:r>
                  <a:rPr kumimoji="0" lang="en-US" altLang="pl-PL" sz="1400" b="1" i="1" baseline="-3000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kumimoji="0" lang="pl-PL" altLang="pl-PL" sz="1400" b="1" i="1" baseline="-2500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pl-PL" altLang="pl-PL" sz="1400" b="1" i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P</a:t>
                </a:r>
                <a:r>
                  <a:rPr kumimoji="0" lang="pl-PL" altLang="pl-PL" sz="1400" b="1" i="1" baseline="-2500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kumimoji="0" lang="pl-PL" altLang="pl-PL" sz="1400" b="1" i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pl-PL" altLang="pl-PL" sz="1400" b="1" i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Q</a:t>
                </a:r>
                <a:r>
                  <a:rPr kumimoji="0" lang="pl-PL" altLang="pl-PL" sz="1400" b="1" i="1" baseline="-2500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kumimoji="0" lang="pl-PL" altLang="pl-PL" sz="1400" b="1" i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1529" name="Text Box 174"/>
              <p:cNvSpPr txBox="1">
                <a:spLocks noChangeArrowheads="1"/>
              </p:cNvSpPr>
              <p:nvPr/>
            </p:nvSpPr>
            <p:spPr bwMode="auto">
              <a:xfrm>
                <a:off x="2612" y="2125"/>
                <a:ext cx="451" cy="36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pl-PL" sz="1400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kumimoji="0" lang="en-US" altLang="pl-PL" sz="1400" b="1" i="1" baseline="-300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1-2</a:t>
                </a:r>
                <a:endParaRPr kumimoji="0" lang="en-US" altLang="pl-PL" sz="1400" dirty="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30" name="Text Box 173"/>
              <p:cNvSpPr txBox="1">
                <a:spLocks noChangeArrowheads="1"/>
              </p:cNvSpPr>
              <p:nvPr/>
            </p:nvSpPr>
            <p:spPr bwMode="auto">
              <a:xfrm>
                <a:off x="4750" y="4838"/>
                <a:ext cx="319" cy="36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pl-PL" sz="1400" b="1" i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U</a:t>
                </a:r>
                <a:r>
                  <a:rPr kumimoji="0" lang="en-US" altLang="pl-PL" sz="1400" b="1" i="1" baseline="-3000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kumimoji="0" lang="en-US" altLang="pl-PL" sz="140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31" name="Text Box 172"/>
              <p:cNvSpPr txBox="1">
                <a:spLocks noChangeArrowheads="1"/>
              </p:cNvSpPr>
              <p:nvPr/>
            </p:nvSpPr>
            <p:spPr bwMode="auto">
              <a:xfrm>
                <a:off x="7431" y="2048"/>
                <a:ext cx="394" cy="108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pl-PL" sz="1400" b="1" i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U</a:t>
                </a:r>
                <a:r>
                  <a:rPr kumimoji="0" lang="en-US" altLang="pl-PL" sz="1400" b="1" i="1" baseline="-3000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kumimoji="0" lang="pl-PL" altLang="pl-PL" sz="1400" b="1" i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pl-PL" sz="1400" b="1" i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P</a:t>
                </a:r>
                <a:r>
                  <a:rPr kumimoji="0" lang="en-US" altLang="pl-PL" sz="1400" b="1" i="1" baseline="-3000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kumimoji="0" lang="pl-PL" altLang="pl-PL" sz="1400" b="1" i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pl-PL" sz="1400" b="1" i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altLang="pl-PL" sz="1400" b="1" i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Q</a:t>
                </a:r>
                <a:r>
                  <a:rPr kumimoji="0" lang="en-US" altLang="pl-PL" sz="1400" b="1" i="1" baseline="-3000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kumimoji="0" lang="en-US" altLang="pl-PL" sz="140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1512" name="Sieć"/>
            <p:cNvGrpSpPr>
              <a:grpSpLocks/>
            </p:cNvGrpSpPr>
            <p:nvPr/>
          </p:nvGrpSpPr>
          <p:grpSpPr bwMode="auto">
            <a:xfrm>
              <a:off x="1818697" y="828144"/>
              <a:ext cx="3371850" cy="1948489"/>
              <a:chOff x="2038" y="2168"/>
              <a:chExt cx="5311" cy="3069"/>
            </a:xfrm>
          </p:grpSpPr>
          <p:cxnSp>
            <p:nvCxnSpPr>
              <p:cNvPr id="21513" name="AutoShape 170"/>
              <p:cNvCxnSpPr>
                <a:cxnSpLocks noChangeShapeType="1"/>
              </p:cNvCxnSpPr>
              <p:nvPr/>
            </p:nvCxnSpPr>
            <p:spPr bwMode="auto">
              <a:xfrm flipH="1">
                <a:off x="4298" y="4785"/>
                <a:ext cx="678" cy="1"/>
              </a:xfrm>
              <a:prstGeom prst="straightConnector1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21514" name="Group 158"/>
              <p:cNvGrpSpPr>
                <a:grpSpLocks/>
              </p:cNvGrpSpPr>
              <p:nvPr/>
            </p:nvGrpSpPr>
            <p:grpSpPr bwMode="auto">
              <a:xfrm>
                <a:off x="2038" y="2168"/>
                <a:ext cx="5311" cy="3069"/>
                <a:chOff x="2038" y="2168"/>
                <a:chExt cx="5311" cy="3069"/>
              </a:xfrm>
            </p:grpSpPr>
            <p:sp>
              <p:nvSpPr>
                <p:cNvPr id="21515" name="Text Box 169"/>
                <p:cNvSpPr txBox="1">
                  <a:spLocks noChangeArrowheads="1"/>
                </p:cNvSpPr>
                <p:nvPr/>
              </p:nvSpPr>
              <p:spPr bwMode="auto">
                <a:xfrm>
                  <a:off x="4298" y="4838"/>
                  <a:ext cx="414" cy="399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z"/>
                    <a:defRPr kumimoji="1" sz="27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y"/>
                    <a:defRPr kumimoji="1" sz="23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x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kumimoji="0" lang="en-US" altLang="pl-PL" sz="1400" b="1" i="1"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  <a:endParaRPr kumimoji="0" lang="en-US" altLang="pl-PL" sz="2400">
                    <a:latin typeface="Times New Roman" pitchFamily="18" charset="0"/>
                  </a:endParaRPr>
                </a:p>
              </p:txBody>
            </p:sp>
            <p:sp>
              <p:nvSpPr>
                <p:cNvPr id="21516" name="Text Box 168"/>
                <p:cNvSpPr txBox="1">
                  <a:spLocks noChangeArrowheads="1"/>
                </p:cNvSpPr>
                <p:nvPr/>
              </p:nvSpPr>
              <p:spPr bwMode="auto">
                <a:xfrm>
                  <a:off x="6935" y="2168"/>
                  <a:ext cx="414" cy="399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z"/>
                    <a:defRPr kumimoji="1" sz="27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y"/>
                    <a:defRPr kumimoji="1" sz="23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x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kumimoji="0" lang="en-US" altLang="pl-PL" sz="1400" b="1" i="1" dirty="0"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kumimoji="0" lang="en-US" altLang="pl-PL" sz="2400" dirty="0">
                    <a:latin typeface="Times New Roman" pitchFamily="18" charset="0"/>
                  </a:endParaRPr>
                </a:p>
              </p:txBody>
            </p:sp>
            <p:sp>
              <p:nvSpPr>
                <p:cNvPr id="21517" name="Text Box 167"/>
                <p:cNvSpPr txBox="1">
                  <a:spLocks noChangeArrowheads="1"/>
                </p:cNvSpPr>
                <p:nvPr/>
              </p:nvSpPr>
              <p:spPr bwMode="auto">
                <a:xfrm>
                  <a:off x="2076" y="2239"/>
                  <a:ext cx="414" cy="399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z"/>
                    <a:defRPr kumimoji="1" sz="27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y"/>
                    <a:defRPr kumimoji="1" sz="23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x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kumimoji="0" lang="en-US" altLang="pl-PL" sz="1400" b="1" i="1"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kumimoji="0" lang="en-US" altLang="pl-PL" sz="2400">
                    <a:latin typeface="Times New Roman" pitchFamily="18" charset="0"/>
                  </a:endParaRPr>
                </a:p>
              </p:txBody>
            </p:sp>
            <p:cxnSp>
              <p:nvCxnSpPr>
                <p:cNvPr id="21518" name="AutoShape 166"/>
                <p:cNvCxnSpPr>
                  <a:cxnSpLocks noChangeShapeType="1"/>
                </p:cNvCxnSpPr>
                <p:nvPr/>
              </p:nvCxnSpPr>
              <p:spPr bwMode="auto">
                <a:xfrm flipH="1">
                  <a:off x="2490" y="2299"/>
                  <a:ext cx="8" cy="682"/>
                </a:xfrm>
                <a:prstGeom prst="straightConnector1">
                  <a:avLst/>
                </a:prstGeom>
                <a:noFill/>
                <a:ln w="317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1519" name="AutoShape 165"/>
                <p:cNvCxnSpPr>
                  <a:cxnSpLocks noChangeShapeType="1"/>
                </p:cNvCxnSpPr>
                <p:nvPr/>
              </p:nvCxnSpPr>
              <p:spPr bwMode="auto">
                <a:xfrm flipV="1">
                  <a:off x="6784" y="2299"/>
                  <a:ext cx="1" cy="678"/>
                </a:xfrm>
                <a:prstGeom prst="straightConnector1">
                  <a:avLst/>
                </a:prstGeom>
                <a:noFill/>
                <a:ln w="317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1520" name="AutoShape 164"/>
                <p:cNvCxnSpPr>
                  <a:cxnSpLocks noChangeShapeType="1"/>
                </p:cNvCxnSpPr>
                <p:nvPr/>
              </p:nvCxnSpPr>
              <p:spPr bwMode="auto">
                <a:xfrm>
                  <a:off x="2490" y="2524"/>
                  <a:ext cx="4294" cy="1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1521" name="AutoShape 163"/>
                <p:cNvCxnSpPr>
                  <a:cxnSpLocks noChangeShapeType="1"/>
                </p:cNvCxnSpPr>
                <p:nvPr/>
              </p:nvCxnSpPr>
              <p:spPr bwMode="auto">
                <a:xfrm>
                  <a:off x="2490" y="2751"/>
                  <a:ext cx="2034" cy="2034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1522" name="AutoShape 162"/>
                <p:cNvCxnSpPr>
                  <a:cxnSpLocks noChangeShapeType="1"/>
                </p:cNvCxnSpPr>
                <p:nvPr/>
              </p:nvCxnSpPr>
              <p:spPr bwMode="auto">
                <a:xfrm flipH="1">
                  <a:off x="4750" y="2751"/>
                  <a:ext cx="2034" cy="2034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1523" name="AutoShape 161"/>
                <p:cNvCxnSpPr>
                  <a:cxnSpLocks noChangeShapeType="1"/>
                </p:cNvCxnSpPr>
                <p:nvPr/>
              </p:nvCxnSpPr>
              <p:spPr bwMode="auto">
                <a:xfrm>
                  <a:off x="2038" y="2638"/>
                  <a:ext cx="339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none" w="med" len="med"/>
                  <a:tailEnd type="triangle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1524" name="AutoShape 160"/>
                <p:cNvCxnSpPr>
                  <a:cxnSpLocks noChangeShapeType="1"/>
                </p:cNvCxnSpPr>
                <p:nvPr/>
              </p:nvCxnSpPr>
              <p:spPr bwMode="auto">
                <a:xfrm flipH="1">
                  <a:off x="6897" y="2638"/>
                  <a:ext cx="339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1525" name="AutoShape 159"/>
                <p:cNvCxnSpPr>
                  <a:cxnSpLocks noChangeShapeType="1"/>
                </p:cNvCxnSpPr>
                <p:nvPr/>
              </p:nvCxnSpPr>
              <p:spPr bwMode="auto">
                <a:xfrm flipV="1">
                  <a:off x="4637" y="4898"/>
                  <a:ext cx="0" cy="339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</p:grpSp>
      </p:grpSp>
      <p:sp>
        <p:nvSpPr>
          <p:cNvPr id="10" name="Tytuł"/>
          <p:cNvSpPr txBox="1">
            <a:spLocks noChangeArrowheads="1"/>
          </p:cNvSpPr>
          <p:nvPr/>
        </p:nvSpPr>
        <p:spPr bwMode="auto">
          <a:xfrm>
            <a:off x="3110062" y="260560"/>
            <a:ext cx="292387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Estymacja stanu sieci przesyłowej</a:t>
            </a:r>
            <a:endParaRPr kumimoji="1" lang="pl-PL" sz="1400" b="1" i="1" ker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4" name="Równ_iter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2646921"/>
              </p:ext>
            </p:extLst>
          </p:nvPr>
        </p:nvGraphicFramePr>
        <p:xfrm>
          <a:off x="2038010" y="5197419"/>
          <a:ext cx="5486400" cy="590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3" name="Równanie" r:id="rId9" imgW="3657600" imgH="393480" progId="Equation.3">
                  <p:embed/>
                </p:oleObj>
              </mc:Choice>
              <mc:Fallback>
                <p:oleObj name="Równanie" r:id="rId9" imgW="36576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8010" y="5197419"/>
                        <a:ext cx="5486400" cy="5902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xt_Równ_iter"/>
          <p:cNvSpPr>
            <a:spLocks noChangeArrowheads="1"/>
          </p:cNvSpPr>
          <p:nvPr/>
        </p:nvSpPr>
        <p:spPr bwMode="auto">
          <a:xfrm>
            <a:off x="1547580" y="5013220"/>
            <a:ext cx="1828800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1" rIns="91424" bIns="45711"/>
          <a:lstStyle>
            <a:lvl1pPr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Font typeface="Monotype Sorts"/>
              <a:buNone/>
            </a:pPr>
            <a:r>
              <a:rPr kumimoji="0" lang="pl-PL" altLang="pl-PL" sz="1200" b="1" i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Równanie </a:t>
            </a:r>
            <a:r>
              <a:rPr kumimoji="0" lang="pl-PL" altLang="pl-PL" sz="1200" b="1" i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iteracyjne:</a:t>
            </a:r>
            <a:endParaRPr lang="pl-PL" altLang="pl-PL" sz="1200" i="1" dirty="0">
              <a:solidFill>
                <a:srgbClr val="002060"/>
              </a:solidFill>
              <a:latin typeface="Arial Black" pitchFamily="34" charset="0"/>
              <a:ea typeface="Times New Roman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520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7" name="Mac_Wag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2743874"/>
              </p:ext>
            </p:extLst>
          </p:nvPr>
        </p:nvGraphicFramePr>
        <p:xfrm>
          <a:off x="2667000" y="1939925"/>
          <a:ext cx="3810000" cy="312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Równanie" r:id="rId3" imgW="3314520" imgH="2717640" progId="Equation.3">
                  <p:embed/>
                </p:oleObj>
              </mc:Choice>
              <mc:Fallback>
                <p:oleObj name="Równanie" r:id="rId3" imgW="3314520" imgH="2717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939925"/>
                        <a:ext cx="3810000" cy="3125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xt_Mac_Wag"/>
          <p:cNvSpPr>
            <a:spLocks noChangeArrowheads="1"/>
          </p:cNvSpPr>
          <p:nvPr/>
        </p:nvSpPr>
        <p:spPr bwMode="auto">
          <a:xfrm>
            <a:off x="3657600" y="1396008"/>
            <a:ext cx="1828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1" rIns="91424" bIns="45711"/>
          <a:lstStyle>
            <a:lvl1pPr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Font typeface="Monotype Sorts"/>
              <a:buNone/>
            </a:pPr>
            <a:r>
              <a:rPr kumimoji="0" lang="pl-PL" altLang="pl-PL" sz="1200" b="1" i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Macierz Wagowa</a:t>
            </a:r>
            <a:endParaRPr lang="pl-PL" altLang="pl-PL" sz="1200" i="1">
              <a:solidFill>
                <a:srgbClr val="002060"/>
              </a:solidFill>
              <a:latin typeface="Arial Black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0" name="Tytuł"/>
          <p:cNvSpPr txBox="1">
            <a:spLocks noChangeArrowheads="1"/>
          </p:cNvSpPr>
          <p:nvPr/>
        </p:nvSpPr>
        <p:spPr bwMode="auto">
          <a:xfrm>
            <a:off x="2278904" y="476706"/>
            <a:ext cx="458619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Estymacja stanu sieci przesyłowej  </a:t>
            </a:r>
            <a:r>
              <a:rPr kumimoji="1" lang="pl-PL" sz="1400" b="1" i="1" ker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kumimoji="1" lang="pl-PL" sz="1400" b="1" i="1" kern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macierz wagowa</a:t>
            </a:r>
            <a:endParaRPr kumimoji="1" lang="pl-PL" sz="1400" b="1" i="1" ker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133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" name="Pom-Obl_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5162361"/>
              </p:ext>
            </p:extLst>
          </p:nvPr>
        </p:nvGraphicFramePr>
        <p:xfrm>
          <a:off x="2289280" y="3645030"/>
          <a:ext cx="698500" cy="223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22" name="Równanie" r:id="rId4" imgW="634680" imgH="2031840" progId="Equation.3">
                  <p:embed/>
                </p:oleObj>
              </mc:Choice>
              <mc:Fallback>
                <p:oleObj name="Równanie" r:id="rId4" imgW="634680" imgH="2031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9280" y="3645030"/>
                        <a:ext cx="698500" cy="223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l_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9206449"/>
              </p:ext>
            </p:extLst>
          </p:nvPr>
        </p:nvGraphicFramePr>
        <p:xfrm>
          <a:off x="1795750" y="3717040"/>
          <a:ext cx="615950" cy="190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23" name="Równanie" r:id="rId6" imgW="558720" imgH="1726920" progId="Equation.3">
                  <p:embed/>
                </p:oleObj>
              </mc:Choice>
              <mc:Fallback>
                <p:oleObj name="Równanie" r:id="rId6" imgW="558720" imgH="1726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750" y="3717040"/>
                        <a:ext cx="615950" cy="190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7" name="Pom-Obl_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4725000"/>
              </p:ext>
            </p:extLst>
          </p:nvPr>
        </p:nvGraphicFramePr>
        <p:xfrm>
          <a:off x="2260705" y="3645030"/>
          <a:ext cx="727075" cy="223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24" name="Równanie" r:id="rId8" imgW="660240" imgH="2031840" progId="Equation.3">
                  <p:embed/>
                </p:oleObj>
              </mc:Choice>
              <mc:Fallback>
                <p:oleObj name="Równanie" r:id="rId8" imgW="660240" imgH="2031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0705" y="3645030"/>
                        <a:ext cx="727075" cy="223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6" name="Obl_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2441342"/>
              </p:ext>
            </p:extLst>
          </p:nvPr>
        </p:nvGraphicFramePr>
        <p:xfrm>
          <a:off x="1670050" y="3687475"/>
          <a:ext cx="741363" cy="190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25" name="Równanie" r:id="rId10" imgW="672840" imgH="1726920" progId="Equation.3">
                  <p:embed/>
                </p:oleObj>
              </mc:Choice>
              <mc:Fallback>
                <p:oleObj name="Równanie" r:id="rId10" imgW="672840" imgH="1726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0050" y="3687475"/>
                        <a:ext cx="741363" cy="190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X_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8019489"/>
              </p:ext>
            </p:extLst>
          </p:nvPr>
        </p:nvGraphicFramePr>
        <p:xfrm>
          <a:off x="2147993" y="1890713"/>
          <a:ext cx="839787" cy="1427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26" name="Równanie" r:id="rId12" imgW="761760" imgH="1295280" progId="Equation.3">
                  <p:embed/>
                </p:oleObj>
              </mc:Choice>
              <mc:Fallback>
                <p:oleObj name="Równanie" r:id="rId12" imgW="761760" imgH="1295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7993" y="1890713"/>
                        <a:ext cx="839787" cy="1427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dX_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2868026"/>
              </p:ext>
            </p:extLst>
          </p:nvPr>
        </p:nvGraphicFramePr>
        <p:xfrm>
          <a:off x="8316520" y="4508500"/>
          <a:ext cx="781050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27" name="Równanie" r:id="rId14" imgW="711000" imgH="965160" progId="Equation.3">
                  <p:embed/>
                </p:oleObj>
              </mc:Choice>
              <mc:Fallback>
                <p:oleObj name="Równanie" r:id="rId14" imgW="71100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6520" y="4508500"/>
                        <a:ext cx="781050" cy="106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Mac_JTWJ_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4800352"/>
              </p:ext>
            </p:extLst>
          </p:nvPr>
        </p:nvGraphicFramePr>
        <p:xfrm>
          <a:off x="3923910" y="4437063"/>
          <a:ext cx="4487862" cy="124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28" name="Równanie" r:id="rId16" imgW="3466800" imgH="965160" progId="Equation.3">
                  <p:embed/>
                </p:oleObj>
              </mc:Choice>
              <mc:Fallback>
                <p:oleObj name="Równanie" r:id="rId16" imgW="346680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910" y="4437063"/>
                        <a:ext cx="4487862" cy="1247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dP_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7774232"/>
              </p:ext>
            </p:extLst>
          </p:nvPr>
        </p:nvGraphicFramePr>
        <p:xfrm>
          <a:off x="3076757" y="4365625"/>
          <a:ext cx="919163" cy="123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29" name="Równanie" r:id="rId18" imgW="838080" imgH="1117440" progId="Equation.3">
                  <p:embed/>
                </p:oleObj>
              </mc:Choice>
              <mc:Fallback>
                <p:oleObj name="Równanie" r:id="rId18" imgW="838080" imgH="1117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6757" y="4365625"/>
                        <a:ext cx="919163" cy="1230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Mac_J_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5655577"/>
              </p:ext>
            </p:extLst>
          </p:nvPr>
        </p:nvGraphicFramePr>
        <p:xfrm>
          <a:off x="3275820" y="1484730"/>
          <a:ext cx="5126037" cy="2427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30" name="Równanie" r:id="rId20" imgW="3962160" imgH="1879560" progId="Equation.3">
                  <p:embed/>
                </p:oleObj>
              </mc:Choice>
              <mc:Fallback>
                <p:oleObj name="Równanie" r:id="rId20" imgW="3962160" imgH="1879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20" y="1484730"/>
                        <a:ext cx="5126037" cy="2427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X_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802937"/>
              </p:ext>
            </p:extLst>
          </p:nvPr>
        </p:nvGraphicFramePr>
        <p:xfrm>
          <a:off x="2162280" y="1890713"/>
          <a:ext cx="825500" cy="1427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31" name="Równanie" r:id="rId22" imgW="749160" imgH="1295280" progId="Equation.3">
                  <p:embed/>
                </p:oleObj>
              </mc:Choice>
              <mc:Fallback>
                <p:oleObj name="Równanie" r:id="rId22" imgW="749160" imgH="1295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2280" y="1890713"/>
                        <a:ext cx="825500" cy="1427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5" name="dX_do_X"/>
          <p:cNvCxnSpPr>
            <a:stCxn id="9" idx="0"/>
          </p:cNvCxnSpPr>
          <p:nvPr/>
        </p:nvCxnSpPr>
        <p:spPr bwMode="auto">
          <a:xfrm flipH="1" flipV="1">
            <a:off x="2987780" y="2852920"/>
            <a:ext cx="5716037" cy="165558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graphicFrame>
        <p:nvGraphicFramePr>
          <p:cNvPr id="9" name="dX_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1906383"/>
              </p:ext>
            </p:extLst>
          </p:nvPr>
        </p:nvGraphicFramePr>
        <p:xfrm>
          <a:off x="8299005" y="4508500"/>
          <a:ext cx="809625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32" name="Równanie" r:id="rId24" imgW="736560" imgH="965160" progId="Equation.3">
                  <p:embed/>
                </p:oleObj>
              </mc:Choice>
              <mc:Fallback>
                <p:oleObj name="Równanie" r:id="rId24" imgW="73656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99005" y="4508500"/>
                        <a:ext cx="809625" cy="106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8" name="dX_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2864091"/>
              </p:ext>
            </p:extLst>
          </p:nvPr>
        </p:nvGraphicFramePr>
        <p:xfrm>
          <a:off x="8316520" y="4494213"/>
          <a:ext cx="766763" cy="1090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33" name="Równanie" r:id="rId26" imgW="698400" imgH="990360" progId="Equation.3">
                  <p:embed/>
                </p:oleObj>
              </mc:Choice>
              <mc:Fallback>
                <p:oleObj name="Równanie" r:id="rId26" imgW="698400" imgH="990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6520" y="4494213"/>
                        <a:ext cx="766763" cy="1090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Mac_JTWJ_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8910084"/>
              </p:ext>
            </p:extLst>
          </p:nvPr>
        </p:nvGraphicFramePr>
        <p:xfrm>
          <a:off x="3851900" y="4437063"/>
          <a:ext cx="4487862" cy="124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34" name="Równanie" r:id="rId28" imgW="3466800" imgH="965160" progId="Equation.3">
                  <p:embed/>
                </p:oleObj>
              </mc:Choice>
              <mc:Fallback>
                <p:oleObj name="Równanie" r:id="rId28" imgW="346680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00" y="4437063"/>
                        <a:ext cx="4487862" cy="1247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dP_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7636841"/>
              </p:ext>
            </p:extLst>
          </p:nvPr>
        </p:nvGraphicFramePr>
        <p:xfrm>
          <a:off x="3059790" y="4359275"/>
          <a:ext cx="920750" cy="123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35" name="Równanie" r:id="rId30" imgW="838080" imgH="1117440" progId="Equation.3">
                  <p:embed/>
                </p:oleObj>
              </mc:Choice>
              <mc:Fallback>
                <p:oleObj name="Równanie" r:id="rId30" imgW="838080" imgH="1117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790" y="4359275"/>
                        <a:ext cx="920750" cy="1230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Mac_J_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5296216"/>
              </p:ext>
            </p:extLst>
          </p:nvPr>
        </p:nvGraphicFramePr>
        <p:xfrm>
          <a:off x="3278368" y="1484730"/>
          <a:ext cx="5110162" cy="2427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36" name="Równanie" r:id="rId32" imgW="3949560" imgH="1879560" progId="Equation.3">
                  <p:embed/>
                </p:oleObj>
              </mc:Choice>
              <mc:Fallback>
                <p:oleObj name="Równanie" r:id="rId32" imgW="3949560" imgH="1879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8368" y="1484730"/>
                        <a:ext cx="5110162" cy="2427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510" name="X_do_Mac_J"/>
          <p:cNvCxnSpPr/>
          <p:nvPr/>
        </p:nvCxnSpPr>
        <p:spPr bwMode="auto">
          <a:xfrm>
            <a:off x="3059812" y="2492870"/>
            <a:ext cx="792088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aphicFrame>
        <p:nvGraphicFramePr>
          <p:cNvPr id="21505" name="Pom-Obl_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3681924"/>
              </p:ext>
            </p:extLst>
          </p:nvPr>
        </p:nvGraphicFramePr>
        <p:xfrm>
          <a:off x="2411700" y="3687475"/>
          <a:ext cx="612775" cy="190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37" name="Równanie" r:id="rId34" imgW="558720" imgH="1726920" progId="Equation.3">
                  <p:embed/>
                </p:oleObj>
              </mc:Choice>
              <mc:Fallback>
                <p:oleObj name="Równanie" r:id="rId34" imgW="558720" imgH="1726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00" y="3687475"/>
                        <a:ext cx="612775" cy="190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4" name="Obl_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9154014"/>
              </p:ext>
            </p:extLst>
          </p:nvPr>
        </p:nvGraphicFramePr>
        <p:xfrm>
          <a:off x="1795750" y="3687475"/>
          <a:ext cx="615950" cy="190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38" name="Równanie" r:id="rId36" imgW="558720" imgH="1726920" progId="Equation.3">
                  <p:embed/>
                </p:oleObj>
              </mc:Choice>
              <mc:Fallback>
                <p:oleObj name="Równanie" r:id="rId36" imgW="558720" imgH="1726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750" y="3687475"/>
                        <a:ext cx="615950" cy="190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9" name="X0_do_Obl"/>
          <p:cNvCxnSpPr>
            <a:stCxn id="15" idx="2"/>
            <a:endCxn id="21504" idx="0"/>
          </p:cNvCxnSpPr>
          <p:nvPr/>
        </p:nvCxnSpPr>
        <p:spPr bwMode="auto">
          <a:xfrm flipH="1">
            <a:off x="2103725" y="3317875"/>
            <a:ext cx="470511" cy="369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graphicFrame>
        <p:nvGraphicFramePr>
          <p:cNvPr id="15" name="X_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0792516"/>
              </p:ext>
            </p:extLst>
          </p:nvPr>
        </p:nvGraphicFramePr>
        <p:xfrm>
          <a:off x="2160692" y="1890713"/>
          <a:ext cx="827088" cy="1427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39" name="Równanie" r:id="rId38" imgW="749160" imgH="1295280" progId="Equation.3">
                  <p:embed/>
                </p:oleObj>
              </mc:Choice>
              <mc:Fallback>
                <p:oleObj name="Równanie" r:id="rId38" imgW="749160" imgH="1295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0692" y="1890713"/>
                        <a:ext cx="827088" cy="1427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7" name="Pom_do_dP"/>
          <p:cNvCxnSpPr/>
          <p:nvPr/>
        </p:nvCxnSpPr>
        <p:spPr bwMode="auto">
          <a:xfrm>
            <a:off x="3059802" y="4005094"/>
            <a:ext cx="432048" cy="50405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Do_dP"/>
          <p:cNvCxnSpPr/>
          <p:nvPr/>
        </p:nvCxnSpPr>
        <p:spPr bwMode="auto">
          <a:xfrm flipH="1">
            <a:off x="3563860" y="1268760"/>
            <a:ext cx="3816452" cy="324039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Nawias_2"/>
          <p:cNvSpPr/>
          <p:nvPr/>
        </p:nvSpPr>
        <p:spPr bwMode="auto">
          <a:xfrm flipV="1">
            <a:off x="7272320" y="404664"/>
            <a:ext cx="180000" cy="1512000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10200000" lon="12000000" rev="162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-18"/>
            </a:endParaRPr>
          </a:p>
        </p:txBody>
      </p:sp>
      <p:cxnSp>
        <p:nvCxnSpPr>
          <p:cNvPr id="21" name="Do_Mac_JTWJ"/>
          <p:cNvCxnSpPr/>
          <p:nvPr/>
        </p:nvCxnSpPr>
        <p:spPr bwMode="auto">
          <a:xfrm>
            <a:off x="5724128" y="1340768"/>
            <a:ext cx="0" cy="309634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" name="Nawias_1"/>
          <p:cNvSpPr/>
          <p:nvPr/>
        </p:nvSpPr>
        <p:spPr bwMode="auto">
          <a:xfrm flipV="1">
            <a:off x="5652120" y="620816"/>
            <a:ext cx="180000" cy="1152000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10200000" lon="12000000" rev="162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-18"/>
            </a:endParaRPr>
          </a:p>
        </p:txBody>
      </p:sp>
      <p:graphicFrame>
        <p:nvGraphicFramePr>
          <p:cNvPr id="6" name="Row_Iter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8719158"/>
              </p:ext>
            </p:extLst>
          </p:nvPr>
        </p:nvGraphicFramePr>
        <p:xfrm>
          <a:off x="4197350" y="700088"/>
          <a:ext cx="3952875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40" name="Równanie" r:id="rId40" imgW="3162240" imgH="380880" progId="Equation.3">
                  <p:embed/>
                </p:oleObj>
              </mc:Choice>
              <mc:Fallback>
                <p:oleObj name="Równanie" r:id="rId40" imgW="3162240" imgH="380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7350" y="700088"/>
                        <a:ext cx="3952875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Pom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0671846"/>
              </p:ext>
            </p:extLst>
          </p:nvPr>
        </p:nvGraphicFramePr>
        <p:xfrm>
          <a:off x="1332382" y="3687475"/>
          <a:ext cx="503238" cy="190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41" name="Równanie" r:id="rId42" imgW="457200" imgH="1726920" progId="Equation.3">
                  <p:embed/>
                </p:oleObj>
              </mc:Choice>
              <mc:Fallback>
                <p:oleObj name="Równanie" r:id="rId42" imgW="457200" imgH="1726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2382" y="3687475"/>
                        <a:ext cx="503238" cy="190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32" name="Z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0461915"/>
              </p:ext>
            </p:extLst>
          </p:nvPr>
        </p:nvGraphicFramePr>
        <p:xfrm>
          <a:off x="827480" y="3764690"/>
          <a:ext cx="48260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42" name="Równanie" r:id="rId44" imgW="482400" imgH="1752480" progId="Equation.3">
                  <p:embed/>
                </p:oleObj>
              </mc:Choice>
              <mc:Fallback>
                <p:oleObj name="Równanie" r:id="rId44" imgW="482400" imgH="1752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480" y="3764690"/>
                        <a:ext cx="482600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34" name="X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7344146"/>
              </p:ext>
            </p:extLst>
          </p:nvPr>
        </p:nvGraphicFramePr>
        <p:xfrm>
          <a:off x="1636870" y="1931417"/>
          <a:ext cx="558800" cy="142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43" name="Równanie" r:id="rId46" imgW="507960" imgH="1295280" progId="Equation.3">
                  <p:embed/>
                </p:oleObj>
              </mc:Choice>
              <mc:Fallback>
                <p:oleObj name="Równanie" r:id="rId46" imgW="507960" imgH="1295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6870" y="1931417"/>
                        <a:ext cx="558800" cy="1425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Sch_Sieci"/>
          <p:cNvGrpSpPr>
            <a:grpSpLocks noChangeAspect="1"/>
          </p:cNvGrpSpPr>
          <p:nvPr/>
        </p:nvGrpSpPr>
        <p:grpSpPr bwMode="auto">
          <a:xfrm>
            <a:off x="989262" y="476672"/>
            <a:ext cx="2934648" cy="1491041"/>
            <a:chOff x="1345901" y="648407"/>
            <a:chExt cx="4185621" cy="2128226"/>
          </a:xfrm>
        </p:grpSpPr>
        <p:grpSp>
          <p:nvGrpSpPr>
            <p:cNvPr id="21511" name="Pomiary"/>
            <p:cNvGrpSpPr>
              <a:grpSpLocks/>
            </p:cNvGrpSpPr>
            <p:nvPr/>
          </p:nvGrpSpPr>
          <p:grpSpPr bwMode="auto">
            <a:xfrm>
              <a:off x="1345901" y="648407"/>
              <a:ext cx="4185621" cy="2105362"/>
              <a:chOff x="1294" y="1886"/>
              <a:chExt cx="6591" cy="3315"/>
            </a:xfrm>
          </p:grpSpPr>
          <p:sp>
            <p:nvSpPr>
              <p:cNvPr id="21526" name="Text Box 177"/>
              <p:cNvSpPr txBox="1">
                <a:spLocks noChangeArrowheads="1"/>
              </p:cNvSpPr>
              <p:nvPr/>
            </p:nvSpPr>
            <p:spPr bwMode="auto">
              <a:xfrm>
                <a:off x="4511" y="3950"/>
                <a:ext cx="451" cy="36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pl-PL" sz="1400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kumimoji="0" lang="en-US" altLang="pl-PL" sz="1400" b="1" i="1" baseline="-300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3-2</a:t>
                </a:r>
                <a:endParaRPr kumimoji="0" lang="en-US" altLang="pl-PL" sz="1400" dirty="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27" name="Text Box 176"/>
              <p:cNvSpPr txBox="1">
                <a:spLocks noChangeArrowheads="1"/>
              </p:cNvSpPr>
              <p:nvPr/>
            </p:nvSpPr>
            <p:spPr bwMode="auto">
              <a:xfrm>
                <a:off x="2946" y="2695"/>
                <a:ext cx="451" cy="36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pl-PL" sz="1400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kumimoji="0" lang="en-US" altLang="pl-PL" sz="1400" b="1" i="1" baseline="-300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1-3</a:t>
                </a:r>
                <a:endParaRPr kumimoji="0" lang="en-US" altLang="pl-PL" sz="1400" dirty="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28" name="Text Box 175"/>
              <p:cNvSpPr txBox="1">
                <a:spLocks noChangeArrowheads="1"/>
              </p:cNvSpPr>
              <p:nvPr/>
            </p:nvSpPr>
            <p:spPr bwMode="auto">
              <a:xfrm>
                <a:off x="1294" y="2169"/>
                <a:ext cx="454" cy="108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pl-PL" sz="1400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|</a:t>
                </a:r>
                <a:r>
                  <a:rPr kumimoji="0" lang="en-US" altLang="pl-PL" sz="1400" b="1" i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U</a:t>
                </a:r>
                <a:r>
                  <a:rPr kumimoji="0" lang="en-US" altLang="pl-PL" sz="1400" b="1" i="1" baseline="-3000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kumimoji="0" lang="en-US" altLang="pl-PL" sz="1400" b="1" i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|</a:t>
                </a:r>
                <a:endParaRPr kumimoji="0" lang="pl-PL" altLang="pl-PL" sz="1400" b="1" i="1" baseline="-2500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pl-PL" altLang="pl-PL" sz="1400" b="1" i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P</a:t>
                </a:r>
                <a:r>
                  <a:rPr kumimoji="0" lang="pl-PL" altLang="pl-PL" sz="1400" b="1" i="1" baseline="-2500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kumimoji="0" lang="pl-PL" altLang="pl-PL" sz="1400" b="1" i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pl-PL" altLang="pl-PL" sz="1400" b="1" i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Q</a:t>
                </a:r>
                <a:r>
                  <a:rPr kumimoji="0" lang="pl-PL" altLang="pl-PL" sz="1400" b="1" i="1" baseline="-2500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kumimoji="0" lang="pl-PL" altLang="pl-PL" sz="1400" b="1" i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1529" name="Text Box 174"/>
              <p:cNvSpPr txBox="1">
                <a:spLocks noChangeArrowheads="1"/>
              </p:cNvSpPr>
              <p:nvPr/>
            </p:nvSpPr>
            <p:spPr bwMode="auto">
              <a:xfrm>
                <a:off x="2784" y="1886"/>
                <a:ext cx="451" cy="36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pl-PL" sz="1400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kumimoji="0" lang="en-US" altLang="pl-PL" sz="1400" b="1" i="1" baseline="-300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1-2</a:t>
                </a:r>
                <a:endParaRPr kumimoji="0" lang="en-US" altLang="pl-PL" sz="1400" dirty="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30" name="Text Box 173"/>
              <p:cNvSpPr txBox="1">
                <a:spLocks noChangeArrowheads="1"/>
              </p:cNvSpPr>
              <p:nvPr/>
            </p:nvSpPr>
            <p:spPr bwMode="auto">
              <a:xfrm>
                <a:off x="4750" y="4838"/>
                <a:ext cx="454" cy="36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pl-PL" sz="1400" b="1" i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|</a:t>
                </a:r>
                <a:r>
                  <a:rPr kumimoji="0" lang="en-US" altLang="pl-PL" sz="1400" b="1" i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U</a:t>
                </a:r>
                <a:r>
                  <a:rPr kumimoji="0" lang="en-US" altLang="pl-PL" sz="1400" b="1" i="1" baseline="-3000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kumimoji="0" lang="en-US" altLang="pl-PL" sz="1400" b="1" i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|</a:t>
                </a:r>
                <a:endParaRPr kumimoji="0" lang="en-US" altLang="pl-PL" sz="140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31" name="Text Box 172"/>
              <p:cNvSpPr txBox="1">
                <a:spLocks noChangeArrowheads="1"/>
              </p:cNvSpPr>
              <p:nvPr/>
            </p:nvSpPr>
            <p:spPr bwMode="auto">
              <a:xfrm>
                <a:off x="7431" y="2048"/>
                <a:ext cx="454" cy="108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pl-PL" sz="1400" b="1" i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|U</a:t>
                </a:r>
                <a:r>
                  <a:rPr kumimoji="0" lang="en-US" altLang="pl-PL" sz="1400" b="1" i="1" baseline="-3000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kumimoji="0" lang="en-US" altLang="pl-PL" sz="1400" b="1" i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|</a:t>
                </a:r>
                <a:endParaRPr kumimoji="0" lang="pl-PL" altLang="pl-PL" sz="1400" b="1" i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pl-PL" sz="1400" b="1" i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P</a:t>
                </a:r>
                <a:r>
                  <a:rPr kumimoji="0" lang="en-US" altLang="pl-PL" sz="1400" b="1" i="1" baseline="-3000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kumimoji="0" lang="pl-PL" altLang="pl-PL" sz="1400" b="1" i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pl-PL" sz="1400" b="1" i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altLang="pl-PL" sz="1400" b="1" i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Q</a:t>
                </a:r>
                <a:r>
                  <a:rPr kumimoji="0" lang="en-US" altLang="pl-PL" sz="1400" b="1" i="1" baseline="-3000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kumimoji="0" lang="en-US" altLang="pl-PL" sz="140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1512" name="Sieć"/>
            <p:cNvGrpSpPr>
              <a:grpSpLocks/>
            </p:cNvGrpSpPr>
            <p:nvPr/>
          </p:nvGrpSpPr>
          <p:grpSpPr bwMode="auto">
            <a:xfrm>
              <a:off x="1818697" y="828144"/>
              <a:ext cx="3371850" cy="1948489"/>
              <a:chOff x="2038" y="2168"/>
              <a:chExt cx="5311" cy="3069"/>
            </a:xfrm>
          </p:grpSpPr>
          <p:cxnSp>
            <p:nvCxnSpPr>
              <p:cNvPr id="21513" name="AutoShape 170"/>
              <p:cNvCxnSpPr>
                <a:cxnSpLocks noChangeShapeType="1"/>
              </p:cNvCxnSpPr>
              <p:nvPr/>
            </p:nvCxnSpPr>
            <p:spPr bwMode="auto">
              <a:xfrm flipH="1">
                <a:off x="4298" y="4785"/>
                <a:ext cx="678" cy="1"/>
              </a:xfrm>
              <a:prstGeom prst="straightConnector1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21514" name="Group 158"/>
              <p:cNvGrpSpPr>
                <a:grpSpLocks/>
              </p:cNvGrpSpPr>
              <p:nvPr/>
            </p:nvGrpSpPr>
            <p:grpSpPr bwMode="auto">
              <a:xfrm>
                <a:off x="2038" y="2168"/>
                <a:ext cx="5311" cy="3069"/>
                <a:chOff x="2038" y="2168"/>
                <a:chExt cx="5311" cy="3069"/>
              </a:xfrm>
            </p:grpSpPr>
            <p:sp>
              <p:nvSpPr>
                <p:cNvPr id="21515" name="Text Box 169"/>
                <p:cNvSpPr txBox="1">
                  <a:spLocks noChangeArrowheads="1"/>
                </p:cNvSpPr>
                <p:nvPr/>
              </p:nvSpPr>
              <p:spPr bwMode="auto">
                <a:xfrm>
                  <a:off x="4298" y="4838"/>
                  <a:ext cx="414" cy="399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z"/>
                    <a:defRPr kumimoji="1" sz="27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y"/>
                    <a:defRPr kumimoji="1" sz="23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x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kumimoji="0" lang="en-US" altLang="pl-PL" sz="1000" b="1" i="1"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  <a:endParaRPr kumimoji="0" lang="en-US" altLang="pl-PL" sz="1000">
                    <a:latin typeface="Times New Roman" pitchFamily="18" charset="0"/>
                  </a:endParaRPr>
                </a:p>
              </p:txBody>
            </p:sp>
            <p:sp>
              <p:nvSpPr>
                <p:cNvPr id="21516" name="Text Box 168"/>
                <p:cNvSpPr txBox="1">
                  <a:spLocks noChangeArrowheads="1"/>
                </p:cNvSpPr>
                <p:nvPr/>
              </p:nvSpPr>
              <p:spPr bwMode="auto">
                <a:xfrm>
                  <a:off x="6935" y="2168"/>
                  <a:ext cx="414" cy="399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z"/>
                    <a:defRPr kumimoji="1" sz="27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y"/>
                    <a:defRPr kumimoji="1" sz="23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x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kumimoji="0" lang="en-US" altLang="pl-PL" sz="1000" b="1" i="1" dirty="0"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kumimoji="0" lang="en-US" altLang="pl-PL" sz="1000" dirty="0">
                    <a:latin typeface="Times New Roman" pitchFamily="18" charset="0"/>
                  </a:endParaRPr>
                </a:p>
              </p:txBody>
            </p:sp>
            <p:sp>
              <p:nvSpPr>
                <p:cNvPr id="21517" name="Text Box 167"/>
                <p:cNvSpPr txBox="1">
                  <a:spLocks noChangeArrowheads="1"/>
                </p:cNvSpPr>
                <p:nvPr/>
              </p:nvSpPr>
              <p:spPr bwMode="auto">
                <a:xfrm>
                  <a:off x="2076" y="2239"/>
                  <a:ext cx="414" cy="399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z"/>
                    <a:defRPr kumimoji="1" sz="27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y"/>
                    <a:defRPr kumimoji="1" sz="23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x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kumimoji="0" lang="en-US" altLang="pl-PL" sz="1000" b="1" i="1"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kumimoji="0" lang="en-US" altLang="pl-PL" sz="1000">
                    <a:latin typeface="Times New Roman" pitchFamily="18" charset="0"/>
                  </a:endParaRPr>
                </a:p>
              </p:txBody>
            </p:sp>
            <p:cxnSp>
              <p:nvCxnSpPr>
                <p:cNvPr id="21518" name="AutoShape 166"/>
                <p:cNvCxnSpPr>
                  <a:cxnSpLocks noChangeShapeType="1"/>
                </p:cNvCxnSpPr>
                <p:nvPr/>
              </p:nvCxnSpPr>
              <p:spPr bwMode="auto">
                <a:xfrm flipH="1">
                  <a:off x="2490" y="2299"/>
                  <a:ext cx="8" cy="682"/>
                </a:xfrm>
                <a:prstGeom prst="straightConnector1">
                  <a:avLst/>
                </a:prstGeom>
                <a:noFill/>
                <a:ln w="317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1519" name="AutoShape 165"/>
                <p:cNvCxnSpPr>
                  <a:cxnSpLocks noChangeShapeType="1"/>
                </p:cNvCxnSpPr>
                <p:nvPr/>
              </p:nvCxnSpPr>
              <p:spPr bwMode="auto">
                <a:xfrm flipV="1">
                  <a:off x="6784" y="2299"/>
                  <a:ext cx="1" cy="678"/>
                </a:xfrm>
                <a:prstGeom prst="straightConnector1">
                  <a:avLst/>
                </a:prstGeom>
                <a:noFill/>
                <a:ln w="317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1520" name="AutoShape 164"/>
                <p:cNvCxnSpPr>
                  <a:cxnSpLocks noChangeShapeType="1"/>
                </p:cNvCxnSpPr>
                <p:nvPr/>
              </p:nvCxnSpPr>
              <p:spPr bwMode="auto">
                <a:xfrm>
                  <a:off x="2490" y="2524"/>
                  <a:ext cx="4294" cy="1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1521" name="AutoShape 163"/>
                <p:cNvCxnSpPr>
                  <a:cxnSpLocks noChangeShapeType="1"/>
                </p:cNvCxnSpPr>
                <p:nvPr/>
              </p:nvCxnSpPr>
              <p:spPr bwMode="auto">
                <a:xfrm>
                  <a:off x="2490" y="2751"/>
                  <a:ext cx="2034" cy="2034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1522" name="AutoShape 162"/>
                <p:cNvCxnSpPr>
                  <a:cxnSpLocks noChangeShapeType="1"/>
                </p:cNvCxnSpPr>
                <p:nvPr/>
              </p:nvCxnSpPr>
              <p:spPr bwMode="auto">
                <a:xfrm flipH="1">
                  <a:off x="4750" y="2751"/>
                  <a:ext cx="2034" cy="2034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1523" name="AutoShape 161"/>
                <p:cNvCxnSpPr>
                  <a:cxnSpLocks noChangeShapeType="1"/>
                </p:cNvCxnSpPr>
                <p:nvPr/>
              </p:nvCxnSpPr>
              <p:spPr bwMode="auto">
                <a:xfrm>
                  <a:off x="2038" y="2638"/>
                  <a:ext cx="339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none" w="med" len="med"/>
                  <a:tailEnd type="triangle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1524" name="AutoShape 160"/>
                <p:cNvCxnSpPr>
                  <a:cxnSpLocks noChangeShapeType="1"/>
                </p:cNvCxnSpPr>
                <p:nvPr/>
              </p:nvCxnSpPr>
              <p:spPr bwMode="auto">
                <a:xfrm flipH="1">
                  <a:off x="6897" y="2638"/>
                  <a:ext cx="339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1525" name="AutoShape 159"/>
                <p:cNvCxnSpPr>
                  <a:cxnSpLocks noChangeShapeType="1"/>
                </p:cNvCxnSpPr>
                <p:nvPr/>
              </p:nvCxnSpPr>
              <p:spPr bwMode="auto">
                <a:xfrm flipV="1">
                  <a:off x="4637" y="4898"/>
                  <a:ext cx="0" cy="339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</p:grpSp>
      </p:grpSp>
      <p:sp>
        <p:nvSpPr>
          <p:cNvPr id="55" name="Mac_Y"/>
          <p:cNvSpPr/>
          <p:nvPr/>
        </p:nvSpPr>
        <p:spPr>
          <a:xfrm>
            <a:off x="4526919" y="548600"/>
            <a:ext cx="2385268" cy="1384995"/>
          </a:xfrm>
          <a:prstGeom prst="rect">
            <a:avLst/>
          </a:prstGeom>
          <a:solidFill>
            <a:srgbClr val="FFC000">
              <a:alpha val="22000"/>
            </a:srgbClr>
          </a:solidFill>
        </p:spPr>
        <p:txBody>
          <a:bodyPr wrap="none" lIns="0" tIns="0" rIns="0" bIns="0">
            <a:spAutoFit/>
          </a:bodyPr>
          <a:lstStyle/>
          <a:p>
            <a:r>
              <a:rPr lang="nn-NO" sz="10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pl-PL" sz="100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nn-NO" sz="1000" b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   </a:t>
            </a:r>
            <a:r>
              <a:rPr lang="pl-PL" sz="1000" b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2</a:t>
            </a:r>
            <a:r>
              <a:rPr lang="nn-NO" sz="1000" b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000" b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3</a:t>
            </a:r>
            <a:r>
              <a:rPr lang="nn-NO" sz="1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endParaRPr lang="nn-NO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nn-NO" sz="1000" b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nn-NO" sz="100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00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nn-NO" sz="1000" smtClean="0">
                <a:latin typeface="Courier New" panose="02070309020205020404" pitchFamily="49" charset="0"/>
                <a:cs typeface="Courier New" panose="02070309020205020404" pitchFamily="49" charset="0"/>
              </a:rPr>
              <a:t>0.011881 </a:t>
            </a:r>
            <a:r>
              <a:rPr lang="nn-NO" sz="1000">
                <a:latin typeface="Courier New" panose="02070309020205020404" pitchFamily="49" charset="0"/>
                <a:cs typeface="Courier New" panose="02070309020205020404" pitchFamily="49" charset="0"/>
              </a:rPr>
              <a:t>-0.001980 -0.009901</a:t>
            </a:r>
          </a:p>
          <a:p>
            <a:r>
              <a:rPr lang="nn-NO" sz="100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00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nn-NO" sz="1000" smtClean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nn-NO" sz="1000">
                <a:latin typeface="Courier New" panose="02070309020205020404" pitchFamily="49" charset="0"/>
                <a:cs typeface="Courier New" panose="02070309020205020404" pitchFamily="49" charset="0"/>
              </a:rPr>
              <a:t>0.118562  0.019802  0.099010</a:t>
            </a:r>
          </a:p>
          <a:p>
            <a:endParaRPr lang="nn-NO" sz="10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nn-NO" sz="1000" b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nn-NO" sz="1000" smtClean="0"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nn-NO" sz="1000">
                <a:latin typeface="Courier New" panose="02070309020205020404" pitchFamily="49" charset="0"/>
                <a:cs typeface="Courier New" panose="02070309020205020404" pitchFamily="49" charset="0"/>
              </a:rPr>
              <a:t>0.001980  0.006931 -0.004950</a:t>
            </a:r>
          </a:p>
          <a:p>
            <a:r>
              <a:rPr lang="nn-NO" sz="100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nn-NO" sz="100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nn-NO" sz="1000">
                <a:latin typeface="Courier New" panose="02070309020205020404" pitchFamily="49" charset="0"/>
                <a:cs typeface="Courier New" panose="02070309020205020404" pitchFamily="49" charset="0"/>
              </a:rPr>
              <a:t>0.019802 -0.069007  0.049505</a:t>
            </a:r>
          </a:p>
          <a:p>
            <a:endParaRPr lang="nn-NO" sz="10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000" b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nn-NO" sz="1000" smtClean="0"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nn-NO" sz="1000">
                <a:latin typeface="Courier New" panose="02070309020205020404" pitchFamily="49" charset="0"/>
                <a:cs typeface="Courier New" panose="02070309020205020404" pitchFamily="49" charset="0"/>
              </a:rPr>
              <a:t>0.009901 -0.004950  0.014851</a:t>
            </a:r>
          </a:p>
          <a:p>
            <a:r>
              <a:rPr lang="nn-NO" sz="100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nn-NO" sz="100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nn-NO" sz="1000">
                <a:latin typeface="Courier New" panose="02070309020205020404" pitchFamily="49" charset="0"/>
                <a:cs typeface="Courier New" panose="02070309020205020404" pitchFamily="49" charset="0"/>
              </a:rPr>
              <a:t>0.099010  0.049505 -0.148365</a:t>
            </a:r>
          </a:p>
        </p:txBody>
      </p:sp>
      <p:sp>
        <p:nvSpPr>
          <p:cNvPr id="10" name="Tytuł"/>
          <p:cNvSpPr txBox="1">
            <a:spLocks noChangeArrowheads="1"/>
          </p:cNvSpPr>
          <p:nvPr/>
        </p:nvSpPr>
        <p:spPr bwMode="auto">
          <a:xfrm>
            <a:off x="3571726" y="188550"/>
            <a:ext cx="150201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Przykład obliczeń</a:t>
            </a:r>
            <a:endParaRPr kumimoji="1" lang="pl-PL" sz="1400" b="1" i="1" ker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149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21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21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500"/>
                            </p:stCondLst>
                            <p:childTnLst>
                              <p:par>
                                <p:cTn id="10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215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215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00"/>
                            </p:stCondLst>
                            <p:childTnLst>
                              <p:par>
                                <p:cTn id="1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500"/>
                            </p:stCondLst>
                            <p:childTnLst>
                              <p:par>
                                <p:cTn id="1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00"/>
                            </p:stCondLst>
                            <p:childTnLst>
                              <p:par>
                                <p:cTn id="16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500"/>
                            </p:stCondLst>
                            <p:childTnLst>
                              <p:par>
                                <p:cTn id="17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1500"/>
                            </p:stCondLst>
                            <p:childTnLst>
                              <p:par>
                                <p:cTn id="18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8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1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2" grpId="0" animBg="1"/>
      <p:bldP spid="55" grpId="0" animBg="1"/>
      <p:bldP spid="55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WynEst"/>
          <p:cNvGrpSpPr/>
          <p:nvPr/>
        </p:nvGrpSpPr>
        <p:grpSpPr>
          <a:xfrm>
            <a:off x="1331550" y="1628750"/>
            <a:ext cx="4998487" cy="2736380"/>
            <a:chOff x="1331550" y="2060810"/>
            <a:chExt cx="4998487" cy="2736380"/>
          </a:xfrm>
        </p:grpSpPr>
        <p:sp>
          <p:nvSpPr>
            <p:cNvPr id="92" name="Text Box 56"/>
            <p:cNvSpPr txBox="1">
              <a:spLocks noChangeArrowheads="1"/>
            </p:cNvSpPr>
            <p:nvPr/>
          </p:nvSpPr>
          <p:spPr bwMode="auto">
            <a:xfrm>
              <a:off x="2123660" y="2060810"/>
              <a:ext cx="188119" cy="276999"/>
            </a:xfrm>
            <a:prstGeom prst="rect">
              <a:avLst/>
            </a:prstGeom>
            <a:noFill/>
            <a:ln w="0">
              <a:noFill/>
            </a:ln>
            <a:extLst/>
          </p:spPr>
          <p:txBody>
            <a:bodyPr wrap="none" lIns="36000" tIns="0" rIns="36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900" b="1" smtClean="0">
                  <a:solidFill>
                    <a:srgbClr val="FF0000"/>
                  </a:solidFill>
                  <a:latin typeface="Times New Roman"/>
                  <a:ea typeface="Times New Roman"/>
                </a:rPr>
                <a:t>54</a:t>
              </a:r>
            </a:p>
            <a:p>
              <a:pPr fontAlgn="base">
                <a:spcAft>
                  <a:spcPts val="0"/>
                </a:spcAft>
              </a:pPr>
              <a:r>
                <a:rPr lang="pl-PL" sz="900" b="1" smtClean="0">
                  <a:solidFill>
                    <a:srgbClr val="FF0000"/>
                  </a:solidFill>
                  <a:effectLst/>
                  <a:latin typeface="Times New Roman"/>
                  <a:ea typeface="Times New Roman"/>
                </a:rPr>
                <a:t>23</a:t>
              </a:r>
              <a:endParaRPr lang="pl-PL" sz="900">
                <a:solidFill>
                  <a:srgbClr val="FF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3" name="Text Box 56"/>
            <p:cNvSpPr txBox="1">
              <a:spLocks noChangeArrowheads="1"/>
            </p:cNvSpPr>
            <p:nvPr/>
          </p:nvSpPr>
          <p:spPr bwMode="auto">
            <a:xfrm>
              <a:off x="2123660" y="2431901"/>
              <a:ext cx="188119" cy="276999"/>
            </a:xfrm>
            <a:prstGeom prst="rect">
              <a:avLst/>
            </a:prstGeom>
            <a:noFill/>
            <a:ln w="0">
              <a:noFill/>
            </a:ln>
            <a:extLst/>
          </p:spPr>
          <p:txBody>
            <a:bodyPr wrap="none" lIns="36000" tIns="0" rIns="36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900" b="1" smtClean="0">
                  <a:solidFill>
                    <a:srgbClr val="FF0000"/>
                  </a:solidFill>
                  <a:latin typeface="Times New Roman"/>
                  <a:ea typeface="Times New Roman"/>
                </a:rPr>
                <a:t>45</a:t>
              </a:r>
            </a:p>
            <a:p>
              <a:pPr fontAlgn="base">
                <a:spcAft>
                  <a:spcPts val="0"/>
                </a:spcAft>
              </a:pPr>
              <a:r>
                <a:rPr lang="pl-PL" sz="900" b="1">
                  <a:solidFill>
                    <a:srgbClr val="FF0000"/>
                  </a:solidFill>
                  <a:latin typeface="Times New Roman"/>
                  <a:ea typeface="Times New Roman"/>
                </a:rPr>
                <a:t>4</a:t>
              </a:r>
              <a:r>
                <a:rPr lang="pl-PL" sz="900" b="1" smtClean="0">
                  <a:solidFill>
                    <a:srgbClr val="FF0000"/>
                  </a:solidFill>
                  <a:effectLst/>
                  <a:latin typeface="Times New Roman"/>
                  <a:ea typeface="Times New Roman"/>
                </a:rPr>
                <a:t>7</a:t>
              </a:r>
              <a:endParaRPr lang="pl-PL" sz="900">
                <a:solidFill>
                  <a:srgbClr val="FF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4" name="Text Box 56"/>
            <p:cNvSpPr txBox="1">
              <a:spLocks noChangeArrowheads="1"/>
            </p:cNvSpPr>
            <p:nvPr/>
          </p:nvSpPr>
          <p:spPr bwMode="auto">
            <a:xfrm>
              <a:off x="1331550" y="2348850"/>
              <a:ext cx="226591" cy="276999"/>
            </a:xfrm>
            <a:prstGeom prst="rect">
              <a:avLst/>
            </a:prstGeom>
            <a:noFill/>
            <a:ln w="0">
              <a:noFill/>
            </a:ln>
            <a:extLst/>
          </p:spPr>
          <p:txBody>
            <a:bodyPr wrap="none" lIns="36000" tIns="0" rIns="36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900" b="1" smtClean="0">
                  <a:solidFill>
                    <a:srgbClr val="FF0000"/>
                  </a:solidFill>
                  <a:latin typeface="Times New Roman"/>
                  <a:ea typeface="Times New Roman"/>
                </a:rPr>
                <a:t>-99</a:t>
              </a:r>
            </a:p>
            <a:p>
              <a:pPr fontAlgn="base">
                <a:spcAft>
                  <a:spcPts val="0"/>
                </a:spcAft>
              </a:pPr>
              <a:r>
                <a:rPr lang="pl-PL" sz="900" b="1" smtClean="0">
                  <a:solidFill>
                    <a:srgbClr val="FF0000"/>
                  </a:solidFill>
                  <a:latin typeface="Times New Roman"/>
                  <a:ea typeface="Times New Roman"/>
                </a:rPr>
                <a:t>-70</a:t>
              </a:r>
              <a:endParaRPr lang="pl-PL" sz="900">
                <a:solidFill>
                  <a:srgbClr val="FF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5" name="Text Box 56"/>
            <p:cNvSpPr txBox="1">
              <a:spLocks noChangeArrowheads="1"/>
            </p:cNvSpPr>
            <p:nvPr/>
          </p:nvSpPr>
          <p:spPr bwMode="auto">
            <a:xfrm>
              <a:off x="1763610" y="2996940"/>
              <a:ext cx="245827" cy="138499"/>
            </a:xfrm>
            <a:prstGeom prst="rect">
              <a:avLst/>
            </a:prstGeom>
            <a:noFill/>
            <a:ln w="0">
              <a:noFill/>
            </a:ln>
            <a:extLst/>
          </p:spPr>
          <p:txBody>
            <a:bodyPr wrap="none" lIns="36000" tIns="0" rIns="36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900" b="1" smtClean="0">
                  <a:solidFill>
                    <a:srgbClr val="FF0000"/>
                  </a:solidFill>
                  <a:latin typeface="Times New Roman"/>
                  <a:ea typeface="Times New Roman"/>
                </a:rPr>
                <a:t>237</a:t>
              </a:r>
            </a:p>
          </p:txBody>
        </p:sp>
        <p:sp>
          <p:nvSpPr>
            <p:cNvPr id="96" name="Text Box 56"/>
            <p:cNvSpPr txBox="1">
              <a:spLocks noChangeArrowheads="1"/>
            </p:cNvSpPr>
            <p:nvPr/>
          </p:nvSpPr>
          <p:spPr bwMode="auto">
            <a:xfrm>
              <a:off x="3275820" y="4016121"/>
              <a:ext cx="188119" cy="276999"/>
            </a:xfrm>
            <a:prstGeom prst="rect">
              <a:avLst/>
            </a:prstGeom>
            <a:noFill/>
            <a:ln w="0">
              <a:noFill/>
            </a:ln>
            <a:extLst/>
          </p:spPr>
          <p:txBody>
            <a:bodyPr wrap="none" lIns="36000" tIns="0" rIns="36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900" b="1" smtClean="0">
                  <a:solidFill>
                    <a:srgbClr val="FF0000"/>
                  </a:solidFill>
                  <a:latin typeface="Times New Roman"/>
                  <a:ea typeface="Times New Roman"/>
                </a:rPr>
                <a:t>45</a:t>
              </a:r>
            </a:p>
            <a:p>
              <a:pPr fontAlgn="base">
                <a:spcAft>
                  <a:spcPts val="0"/>
                </a:spcAft>
              </a:pPr>
              <a:r>
                <a:rPr lang="pl-PL" sz="900" b="1" smtClean="0">
                  <a:solidFill>
                    <a:srgbClr val="FF0000"/>
                  </a:solidFill>
                  <a:latin typeface="Times New Roman"/>
                  <a:ea typeface="Times New Roman"/>
                </a:rPr>
                <a:t>  2</a:t>
              </a:r>
              <a:endParaRPr lang="pl-PL" sz="900">
                <a:solidFill>
                  <a:srgbClr val="FF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7" name="Text Box 56"/>
            <p:cNvSpPr txBox="1">
              <a:spLocks noChangeArrowheads="1"/>
            </p:cNvSpPr>
            <p:nvPr/>
          </p:nvSpPr>
          <p:spPr bwMode="auto">
            <a:xfrm>
              <a:off x="4211950" y="4016121"/>
              <a:ext cx="245827" cy="276999"/>
            </a:xfrm>
            <a:prstGeom prst="rect">
              <a:avLst/>
            </a:prstGeom>
            <a:noFill/>
            <a:ln w="0">
              <a:noFill/>
            </a:ln>
            <a:extLst/>
          </p:spPr>
          <p:txBody>
            <a:bodyPr wrap="none" lIns="36000" tIns="0" rIns="36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900" b="1" smtClean="0">
                  <a:solidFill>
                    <a:srgbClr val="FF0000"/>
                  </a:solidFill>
                  <a:latin typeface="Times New Roman"/>
                  <a:ea typeface="Times New Roman"/>
                </a:rPr>
                <a:t>114</a:t>
              </a:r>
            </a:p>
            <a:p>
              <a:pPr fontAlgn="base">
                <a:spcAft>
                  <a:spcPts val="0"/>
                </a:spcAft>
              </a:pPr>
              <a:r>
                <a:rPr lang="pl-PL" sz="900" b="1" smtClean="0">
                  <a:solidFill>
                    <a:srgbClr val="FF0000"/>
                  </a:solidFill>
                  <a:latin typeface="Times New Roman"/>
                  <a:ea typeface="Times New Roman"/>
                </a:rPr>
                <a:t>  15</a:t>
              </a:r>
              <a:endParaRPr lang="pl-PL" sz="900">
                <a:solidFill>
                  <a:srgbClr val="FF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8" name="Text Box 56"/>
            <p:cNvSpPr txBox="1">
              <a:spLocks noChangeArrowheads="1"/>
            </p:cNvSpPr>
            <p:nvPr/>
          </p:nvSpPr>
          <p:spPr bwMode="auto">
            <a:xfrm>
              <a:off x="5262303" y="2420860"/>
              <a:ext cx="245827" cy="276999"/>
            </a:xfrm>
            <a:prstGeom prst="rect">
              <a:avLst/>
            </a:prstGeom>
            <a:noFill/>
            <a:ln w="0">
              <a:noFill/>
            </a:ln>
            <a:extLst/>
          </p:spPr>
          <p:txBody>
            <a:bodyPr wrap="none" lIns="36000" tIns="0" rIns="36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900" b="1" smtClean="0">
                  <a:solidFill>
                    <a:srgbClr val="FF0000"/>
                  </a:solidFill>
                  <a:latin typeface="Times New Roman"/>
                  <a:ea typeface="Times New Roman"/>
                </a:rPr>
                <a:t>114</a:t>
              </a:r>
            </a:p>
            <a:p>
              <a:pPr fontAlgn="base">
                <a:spcAft>
                  <a:spcPts val="0"/>
                </a:spcAft>
              </a:pPr>
              <a:r>
                <a:rPr lang="pl-PL" sz="900" b="1">
                  <a:solidFill>
                    <a:srgbClr val="FF0000"/>
                  </a:solidFill>
                  <a:latin typeface="Times New Roman"/>
                  <a:ea typeface="Times New Roman"/>
                </a:rPr>
                <a:t> </a:t>
              </a:r>
              <a:r>
                <a:rPr lang="pl-PL" sz="900" b="1" smtClean="0">
                  <a:solidFill>
                    <a:srgbClr val="FF0000"/>
                  </a:solidFill>
                  <a:latin typeface="Times New Roman"/>
                  <a:ea typeface="Times New Roman"/>
                </a:rPr>
                <a:t>  8</a:t>
              </a:r>
              <a:endParaRPr lang="pl-PL" sz="900">
                <a:solidFill>
                  <a:srgbClr val="FF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9" name="Text Box 56"/>
            <p:cNvSpPr txBox="1">
              <a:spLocks noChangeArrowheads="1"/>
            </p:cNvSpPr>
            <p:nvPr/>
          </p:nvSpPr>
          <p:spPr bwMode="auto">
            <a:xfrm>
              <a:off x="5320011" y="2060810"/>
              <a:ext cx="188119" cy="276999"/>
            </a:xfrm>
            <a:prstGeom prst="rect">
              <a:avLst/>
            </a:prstGeom>
            <a:noFill/>
            <a:ln w="0">
              <a:noFill/>
            </a:ln>
            <a:extLst/>
          </p:spPr>
          <p:txBody>
            <a:bodyPr wrap="none" lIns="36000" tIns="0" rIns="36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900" b="1" smtClean="0">
                  <a:solidFill>
                    <a:srgbClr val="FF0000"/>
                  </a:solidFill>
                  <a:latin typeface="Times New Roman"/>
                  <a:ea typeface="Times New Roman"/>
                </a:rPr>
                <a:t>54</a:t>
              </a:r>
            </a:p>
            <a:p>
              <a:pPr fontAlgn="base">
                <a:spcAft>
                  <a:spcPts val="0"/>
                </a:spcAft>
              </a:pPr>
              <a:r>
                <a:rPr lang="pl-PL" sz="900" b="1">
                  <a:solidFill>
                    <a:srgbClr val="FF0000"/>
                  </a:solidFill>
                  <a:latin typeface="Times New Roman"/>
                  <a:ea typeface="Times New Roman"/>
                </a:rPr>
                <a:t> </a:t>
              </a:r>
              <a:r>
                <a:rPr lang="pl-PL" sz="900" b="1" smtClean="0">
                  <a:solidFill>
                    <a:srgbClr val="FF0000"/>
                  </a:solidFill>
                  <a:latin typeface="Times New Roman"/>
                  <a:ea typeface="Times New Roman"/>
                </a:rPr>
                <a:t> 3</a:t>
              </a:r>
              <a:endParaRPr lang="pl-PL" sz="900">
                <a:solidFill>
                  <a:srgbClr val="FF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0" name="Text Box 56"/>
            <p:cNvSpPr txBox="1">
              <a:spLocks noChangeArrowheads="1"/>
            </p:cNvSpPr>
            <p:nvPr/>
          </p:nvSpPr>
          <p:spPr bwMode="auto">
            <a:xfrm>
              <a:off x="4398183" y="4370651"/>
              <a:ext cx="245827" cy="138499"/>
            </a:xfrm>
            <a:prstGeom prst="rect">
              <a:avLst/>
            </a:prstGeom>
            <a:noFill/>
            <a:ln w="0">
              <a:noFill/>
            </a:ln>
            <a:extLst/>
          </p:spPr>
          <p:txBody>
            <a:bodyPr wrap="none" lIns="36000" tIns="0" rIns="36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900" b="1" smtClean="0">
                  <a:solidFill>
                    <a:srgbClr val="FF0000"/>
                  </a:solidFill>
                  <a:latin typeface="Times New Roman"/>
                  <a:ea typeface="Times New Roman"/>
                </a:rPr>
                <a:t>239</a:t>
              </a:r>
            </a:p>
          </p:txBody>
        </p:sp>
        <p:sp>
          <p:nvSpPr>
            <p:cNvPr id="101" name="Text Box 56"/>
            <p:cNvSpPr txBox="1">
              <a:spLocks noChangeArrowheads="1"/>
            </p:cNvSpPr>
            <p:nvPr/>
          </p:nvSpPr>
          <p:spPr bwMode="auto">
            <a:xfrm>
              <a:off x="5838383" y="2858441"/>
              <a:ext cx="245827" cy="138499"/>
            </a:xfrm>
            <a:prstGeom prst="rect">
              <a:avLst/>
            </a:prstGeom>
            <a:noFill/>
            <a:ln w="0">
              <a:noFill/>
            </a:ln>
            <a:extLst/>
          </p:spPr>
          <p:txBody>
            <a:bodyPr wrap="none" lIns="36000" tIns="0" rIns="36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900" b="1" smtClean="0">
                  <a:solidFill>
                    <a:srgbClr val="FF0000"/>
                  </a:solidFill>
                  <a:latin typeface="Times New Roman"/>
                  <a:ea typeface="Times New Roman"/>
                </a:rPr>
                <a:t>241</a:t>
              </a:r>
            </a:p>
          </p:txBody>
        </p:sp>
        <p:sp>
          <p:nvSpPr>
            <p:cNvPr id="102" name="Text Box 56"/>
            <p:cNvSpPr txBox="1">
              <a:spLocks noChangeArrowheads="1"/>
            </p:cNvSpPr>
            <p:nvPr/>
          </p:nvSpPr>
          <p:spPr bwMode="auto">
            <a:xfrm>
              <a:off x="6084210" y="2348850"/>
              <a:ext cx="245827" cy="276999"/>
            </a:xfrm>
            <a:prstGeom prst="rect">
              <a:avLst/>
            </a:prstGeom>
            <a:noFill/>
            <a:ln w="0">
              <a:noFill/>
            </a:ln>
            <a:extLst/>
          </p:spPr>
          <p:txBody>
            <a:bodyPr wrap="none" lIns="36000" tIns="0" rIns="36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900" b="1" smtClean="0">
                  <a:solidFill>
                    <a:srgbClr val="FF0000"/>
                  </a:solidFill>
                  <a:latin typeface="Times New Roman"/>
                  <a:ea typeface="Times New Roman"/>
                </a:rPr>
                <a:t>169</a:t>
              </a:r>
            </a:p>
            <a:p>
              <a:pPr fontAlgn="base">
                <a:spcAft>
                  <a:spcPts val="0"/>
                </a:spcAft>
              </a:pPr>
              <a:r>
                <a:rPr lang="pl-PL" sz="900" b="1">
                  <a:solidFill>
                    <a:srgbClr val="FF0000"/>
                  </a:solidFill>
                  <a:latin typeface="Times New Roman"/>
                  <a:ea typeface="Times New Roman"/>
                </a:rPr>
                <a:t> </a:t>
              </a:r>
              <a:r>
                <a:rPr lang="pl-PL" sz="900" b="1" smtClean="0">
                  <a:solidFill>
                    <a:srgbClr val="FF0000"/>
                  </a:solidFill>
                  <a:latin typeface="Times New Roman"/>
                  <a:ea typeface="Times New Roman"/>
                </a:rPr>
                <a:t> 11</a:t>
              </a:r>
              <a:endParaRPr lang="pl-PL" sz="900">
                <a:solidFill>
                  <a:srgbClr val="FF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3" name="Text Box 56"/>
            <p:cNvSpPr txBox="1">
              <a:spLocks noChangeArrowheads="1"/>
            </p:cNvSpPr>
            <p:nvPr/>
          </p:nvSpPr>
          <p:spPr bwMode="auto">
            <a:xfrm>
              <a:off x="3203810" y="4520191"/>
              <a:ext cx="226591" cy="276999"/>
            </a:xfrm>
            <a:prstGeom prst="rect">
              <a:avLst/>
            </a:prstGeom>
            <a:noFill/>
            <a:ln w="0">
              <a:noFill/>
            </a:ln>
            <a:extLst/>
          </p:spPr>
          <p:txBody>
            <a:bodyPr wrap="none" lIns="36000" tIns="0" rIns="36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900" b="1" smtClean="0">
                  <a:solidFill>
                    <a:srgbClr val="FF0000"/>
                  </a:solidFill>
                  <a:latin typeface="Times New Roman"/>
                  <a:ea typeface="Times New Roman"/>
                </a:rPr>
                <a:t>-69</a:t>
              </a:r>
            </a:p>
            <a:p>
              <a:pPr fontAlgn="base">
                <a:spcAft>
                  <a:spcPts val="0"/>
                </a:spcAft>
              </a:pPr>
              <a:r>
                <a:rPr lang="pl-PL" sz="900" b="1" smtClean="0">
                  <a:solidFill>
                    <a:srgbClr val="FF0000"/>
                  </a:solidFill>
                  <a:latin typeface="Times New Roman"/>
                  <a:ea typeface="Times New Roman"/>
                </a:rPr>
                <a:t> 27</a:t>
              </a:r>
              <a:endParaRPr lang="pl-PL" sz="900">
                <a:solidFill>
                  <a:srgbClr val="FF0000"/>
                </a:solidFill>
                <a:effectLst/>
                <a:latin typeface="Times New Roman"/>
                <a:ea typeface="Times New Roman"/>
              </a:endParaRPr>
            </a:p>
          </p:txBody>
        </p:sp>
      </p:grpSp>
      <p:cxnSp>
        <p:nvCxnSpPr>
          <p:cNvPr id="105" name="Strz_Est"/>
          <p:cNvCxnSpPr>
            <a:stCxn id="3" idx="1"/>
          </p:cNvCxnSpPr>
          <p:nvPr/>
        </p:nvCxnSpPr>
        <p:spPr bwMode="auto">
          <a:xfrm flipH="1" flipV="1">
            <a:off x="4427980" y="3212970"/>
            <a:ext cx="2541145" cy="148526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aphicFrame>
        <p:nvGraphicFramePr>
          <p:cNvPr id="3" name="X_Estym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69319"/>
              </p:ext>
            </p:extLst>
          </p:nvPr>
        </p:nvGraphicFramePr>
        <p:xfrm>
          <a:off x="6969125" y="4167212"/>
          <a:ext cx="712788" cy="106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4" name="Równanie" r:id="rId3" imgW="647640" imgH="965160" progId="Equation.3">
                  <p:embed/>
                </p:oleObj>
              </mc:Choice>
              <mc:Fallback>
                <p:oleObj name="Równanie" r:id="rId3" imgW="64764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25" y="4167212"/>
                        <a:ext cx="712788" cy="1062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1" name="Estymator"/>
          <p:cNvGrpSpPr/>
          <p:nvPr/>
        </p:nvGrpSpPr>
        <p:grpSpPr>
          <a:xfrm>
            <a:off x="2627730" y="4931342"/>
            <a:ext cx="4320600" cy="153888"/>
            <a:chOff x="2627730" y="4931342"/>
            <a:chExt cx="4320600" cy="153888"/>
          </a:xfrm>
        </p:grpSpPr>
        <p:cxnSp>
          <p:nvCxnSpPr>
            <p:cNvPr id="26" name="Estymator"/>
            <p:cNvCxnSpPr/>
            <p:nvPr/>
          </p:nvCxnSpPr>
          <p:spPr bwMode="auto">
            <a:xfrm>
              <a:off x="2627730" y="5013220"/>
              <a:ext cx="4320600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arrow"/>
            </a:ln>
            <a:effectLst/>
          </p:spPr>
        </p:cxnSp>
        <p:sp>
          <p:nvSpPr>
            <p:cNvPr id="104" name="Text Box 56"/>
            <p:cNvSpPr txBox="1">
              <a:spLocks noChangeArrowheads="1"/>
            </p:cNvSpPr>
            <p:nvPr/>
          </p:nvSpPr>
          <p:spPr bwMode="auto">
            <a:xfrm>
              <a:off x="4255390" y="4931342"/>
              <a:ext cx="898250" cy="153888"/>
            </a:xfrm>
            <a:prstGeom prst="rect">
              <a:avLst/>
            </a:prstGeom>
            <a:solidFill>
              <a:schemeClr val="accent1"/>
            </a:solidFill>
            <a:ln w="6350">
              <a:solidFill>
                <a:srgbClr val="0000FF"/>
              </a:solidFill>
            </a:ln>
            <a:extLst/>
          </p:spPr>
          <p:txBody>
            <a:bodyPr wrap="none" lIns="36000" tIns="0" rIns="36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1000" b="1" smtClean="0">
                  <a:solidFill>
                    <a:srgbClr val="0000FF"/>
                  </a:solidFill>
                  <a:latin typeface="Times New Roman"/>
                  <a:ea typeface="Times New Roman"/>
                </a:rPr>
                <a:t>ESTYMATOR</a:t>
              </a:r>
              <a:endParaRPr lang="pl-PL" sz="1000">
                <a:solidFill>
                  <a:srgbClr val="0000FF"/>
                </a:solidFill>
                <a:effectLst/>
                <a:latin typeface="Times New Roman"/>
                <a:ea typeface="Times New Roman"/>
              </a:endParaRPr>
            </a:p>
          </p:txBody>
        </p:sp>
      </p:grpSp>
      <p:sp>
        <p:nvSpPr>
          <p:cNvPr id="91" name="WektPom"/>
          <p:cNvSpPr txBox="1">
            <a:spLocks noChangeArrowheads="1"/>
          </p:cNvSpPr>
          <p:nvPr/>
        </p:nvSpPr>
        <p:spPr bwMode="auto">
          <a:xfrm>
            <a:off x="1979640" y="4293120"/>
            <a:ext cx="518338" cy="1384995"/>
          </a:xfrm>
          <a:prstGeom prst="rect">
            <a:avLst/>
          </a:prstGeom>
          <a:noFill/>
          <a:ln w="6350">
            <a:solidFill>
              <a:srgbClr val="C00000"/>
            </a:solidFill>
          </a:ln>
          <a:extLst/>
        </p:spPr>
        <p:txBody>
          <a:bodyPr wrap="none" lIns="36000" tIns="0" rIns="36000" bIns="0">
            <a:spAutoFit/>
          </a:bodyPr>
          <a:lstStyle/>
          <a:p>
            <a:pPr fontAlgn="base">
              <a:spcAft>
                <a:spcPts val="0"/>
              </a:spcAft>
            </a:pPr>
            <a:r>
              <a:rPr lang="pl-PL" sz="900" b="1" smtClean="0">
                <a:solidFill>
                  <a:srgbClr val="C00000"/>
                </a:solidFill>
                <a:ea typeface="Times New Roman"/>
                <a:cs typeface="Times New Roman" panose="02020603050405020304" pitchFamily="18" charset="0"/>
              </a:rPr>
              <a:t>P</a:t>
            </a:r>
            <a:r>
              <a:rPr lang="pl-PL" sz="900" b="1" baseline="-25000" smtClean="0">
                <a:solidFill>
                  <a:srgbClr val="C00000"/>
                </a:solidFill>
                <a:ea typeface="Times New Roman"/>
                <a:cs typeface="Times New Roman" panose="02020603050405020304" pitchFamily="18" charset="0"/>
              </a:rPr>
              <a:t>1</a:t>
            </a:r>
            <a:r>
              <a:rPr lang="pl-PL" sz="900" b="1" smtClean="0">
                <a:solidFill>
                  <a:srgbClr val="C00000"/>
                </a:solidFill>
                <a:ea typeface="Times New Roman"/>
                <a:cs typeface="Times New Roman" panose="02020603050405020304" pitchFamily="18" charset="0"/>
              </a:rPr>
              <a:t>    -100</a:t>
            </a:r>
          </a:p>
          <a:p>
            <a:pPr>
              <a:spcAft>
                <a:spcPts val="0"/>
              </a:spcAft>
            </a:pPr>
            <a:r>
              <a:rPr lang="pl-PL" sz="900" b="1" smtClean="0">
                <a:solidFill>
                  <a:srgbClr val="C00000"/>
                </a:solidFill>
                <a:ea typeface="Times New Roman"/>
                <a:cs typeface="Times New Roman" panose="02020603050405020304" pitchFamily="18" charset="0"/>
              </a:rPr>
              <a:t>P</a:t>
            </a:r>
            <a:r>
              <a:rPr lang="pl-PL" sz="900" b="1" baseline="-25000" smtClean="0">
                <a:solidFill>
                  <a:srgbClr val="C00000"/>
                </a:solidFill>
                <a:ea typeface="Times New Roman"/>
                <a:cs typeface="Times New Roman" panose="02020603050405020304" pitchFamily="18" charset="0"/>
              </a:rPr>
              <a:t>2</a:t>
            </a:r>
            <a:r>
              <a:rPr lang="pl-PL" sz="900" b="1" smtClean="0">
                <a:solidFill>
                  <a:srgbClr val="C00000"/>
                </a:solidFill>
                <a:ea typeface="Times New Roman"/>
                <a:cs typeface="Times New Roman" panose="02020603050405020304" pitchFamily="18" charset="0"/>
              </a:rPr>
              <a:t>     170</a:t>
            </a:r>
            <a:endParaRPr lang="pl-PL" sz="900" b="1">
              <a:solidFill>
                <a:srgbClr val="C00000"/>
              </a:solidFill>
              <a:ea typeface="Times New Roman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l-PL" sz="900" b="1" smtClean="0">
                <a:solidFill>
                  <a:srgbClr val="C00000"/>
                </a:solidFill>
                <a:ea typeface="Times New Roman"/>
                <a:cs typeface="Times New Roman" panose="02020603050405020304" pitchFamily="18" charset="0"/>
              </a:rPr>
              <a:t>Q</a:t>
            </a:r>
            <a:r>
              <a:rPr lang="pl-PL" sz="900" b="1" baseline="-25000" smtClean="0">
                <a:solidFill>
                  <a:srgbClr val="C00000"/>
                </a:solidFill>
                <a:ea typeface="Times New Roman"/>
                <a:cs typeface="Times New Roman" panose="02020603050405020304" pitchFamily="18" charset="0"/>
              </a:rPr>
              <a:t>1</a:t>
            </a:r>
            <a:r>
              <a:rPr lang="pl-PL" sz="900" b="1" smtClean="0">
                <a:solidFill>
                  <a:srgbClr val="C00000"/>
                </a:solidFill>
                <a:ea typeface="Times New Roman"/>
                <a:cs typeface="Times New Roman" panose="02020603050405020304" pitchFamily="18" charset="0"/>
              </a:rPr>
              <a:t>     -70</a:t>
            </a:r>
            <a:endParaRPr lang="pl-PL" sz="900" b="1">
              <a:solidFill>
                <a:srgbClr val="C00000"/>
              </a:solidFill>
              <a:ea typeface="Times New Roman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l-PL" sz="900" b="1" smtClean="0">
                <a:solidFill>
                  <a:srgbClr val="C00000"/>
                </a:solidFill>
                <a:ea typeface="Times New Roman"/>
                <a:cs typeface="Times New Roman" panose="02020603050405020304" pitchFamily="18" charset="0"/>
              </a:rPr>
              <a:t>Q</a:t>
            </a:r>
            <a:r>
              <a:rPr lang="pl-PL" sz="900" b="1" baseline="-25000">
                <a:solidFill>
                  <a:srgbClr val="C00000"/>
                </a:solidFill>
                <a:ea typeface="Times New Roman"/>
                <a:cs typeface="Times New Roman" panose="02020603050405020304" pitchFamily="18" charset="0"/>
              </a:rPr>
              <a:t>2</a:t>
            </a:r>
            <a:r>
              <a:rPr lang="pl-PL" sz="900" b="1" smtClean="0">
                <a:solidFill>
                  <a:srgbClr val="C00000"/>
                </a:solidFill>
                <a:ea typeface="Times New Roman"/>
                <a:cs typeface="Times New Roman" panose="02020603050405020304" pitchFamily="18" charset="0"/>
              </a:rPr>
              <a:t>       11</a:t>
            </a:r>
            <a:endParaRPr lang="pl-PL" sz="900" b="1">
              <a:solidFill>
                <a:srgbClr val="C00000"/>
              </a:solidFill>
              <a:ea typeface="Times New Roman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l-PL" sz="900" b="1" smtClean="0">
                <a:solidFill>
                  <a:srgbClr val="C00000"/>
                </a:solidFill>
                <a:ea typeface="Times New Roman"/>
                <a:cs typeface="Times New Roman" panose="02020603050405020304" pitchFamily="18" charset="0"/>
              </a:rPr>
              <a:t>P</a:t>
            </a:r>
            <a:r>
              <a:rPr lang="pl-PL" sz="900" b="1" baseline="-25000" smtClean="0">
                <a:solidFill>
                  <a:srgbClr val="C00000"/>
                </a:solidFill>
                <a:ea typeface="Times New Roman"/>
                <a:cs typeface="Times New Roman" panose="02020603050405020304" pitchFamily="18" charset="0"/>
              </a:rPr>
              <a:t>1-3</a:t>
            </a:r>
            <a:r>
              <a:rPr lang="pl-PL" sz="900" b="1" smtClean="0">
                <a:solidFill>
                  <a:srgbClr val="C00000"/>
                </a:solidFill>
                <a:ea typeface="Times New Roman"/>
                <a:cs typeface="Times New Roman" panose="02020603050405020304" pitchFamily="18" charset="0"/>
              </a:rPr>
              <a:t>    -45</a:t>
            </a:r>
            <a:endParaRPr lang="pl-PL" sz="900" b="1">
              <a:solidFill>
                <a:srgbClr val="C00000"/>
              </a:solidFill>
              <a:ea typeface="Times New Roman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l-PL" sz="900" b="1" smtClean="0">
                <a:solidFill>
                  <a:srgbClr val="C00000"/>
                </a:solidFill>
                <a:ea typeface="Times New Roman"/>
                <a:cs typeface="Times New Roman" panose="02020603050405020304" pitchFamily="18" charset="0"/>
              </a:rPr>
              <a:t>P</a:t>
            </a:r>
            <a:r>
              <a:rPr lang="pl-PL" sz="900" b="1" baseline="-25000" smtClean="0">
                <a:solidFill>
                  <a:srgbClr val="C00000"/>
                </a:solidFill>
                <a:ea typeface="Times New Roman"/>
                <a:cs typeface="Times New Roman" panose="02020603050405020304" pitchFamily="18" charset="0"/>
              </a:rPr>
              <a:t>3-2</a:t>
            </a:r>
            <a:r>
              <a:rPr lang="pl-PL" sz="900" b="1" smtClean="0">
                <a:solidFill>
                  <a:srgbClr val="C00000"/>
                </a:solidFill>
                <a:ea typeface="Times New Roman"/>
                <a:cs typeface="Times New Roman" panose="02020603050405020304" pitchFamily="18" charset="0"/>
              </a:rPr>
              <a:t>  </a:t>
            </a:r>
            <a:r>
              <a:rPr lang="pl-PL" sz="900" b="1">
                <a:solidFill>
                  <a:srgbClr val="C00000"/>
                </a:solidFill>
                <a:ea typeface="Times New Roman"/>
                <a:cs typeface="Times New Roman" panose="02020603050405020304" pitchFamily="18" charset="0"/>
              </a:rPr>
              <a:t>-</a:t>
            </a:r>
            <a:r>
              <a:rPr lang="pl-PL" sz="900" b="1" smtClean="0">
                <a:solidFill>
                  <a:srgbClr val="C00000"/>
                </a:solidFill>
                <a:ea typeface="Times New Roman"/>
                <a:cs typeface="Times New Roman" panose="02020603050405020304" pitchFamily="18" charset="0"/>
              </a:rPr>
              <a:t>112</a:t>
            </a:r>
            <a:endParaRPr lang="pl-PL" sz="900" b="1">
              <a:solidFill>
                <a:srgbClr val="C00000"/>
              </a:solidFill>
              <a:ea typeface="Times New Roman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l-PL" sz="900" b="1" smtClean="0">
                <a:solidFill>
                  <a:srgbClr val="C00000"/>
                </a:solidFill>
                <a:ea typeface="Times New Roman"/>
                <a:cs typeface="Times New Roman" panose="02020603050405020304" pitchFamily="18" charset="0"/>
              </a:rPr>
              <a:t>P</a:t>
            </a:r>
            <a:r>
              <a:rPr lang="pl-PL" sz="900" b="1" baseline="-25000" smtClean="0">
                <a:solidFill>
                  <a:srgbClr val="C00000"/>
                </a:solidFill>
                <a:ea typeface="Times New Roman"/>
                <a:cs typeface="Times New Roman" panose="02020603050405020304" pitchFamily="18" charset="0"/>
              </a:rPr>
              <a:t>1-2</a:t>
            </a:r>
            <a:r>
              <a:rPr lang="pl-PL" sz="900" b="1" smtClean="0">
                <a:solidFill>
                  <a:srgbClr val="C00000"/>
                </a:solidFill>
                <a:ea typeface="Times New Roman"/>
                <a:cs typeface="Times New Roman" panose="02020603050405020304" pitchFamily="18" charset="0"/>
              </a:rPr>
              <a:t>    -53</a:t>
            </a:r>
            <a:endParaRPr lang="pl-PL" sz="900" b="1">
              <a:solidFill>
                <a:srgbClr val="C00000"/>
              </a:solidFill>
              <a:ea typeface="Times New Roman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l-PL" sz="900" b="1" smtClean="0">
                <a:solidFill>
                  <a:srgbClr val="C00000"/>
                </a:solidFill>
                <a:ea typeface="Times New Roman"/>
                <a:cs typeface="Times New Roman" panose="02020603050405020304" pitchFamily="18" charset="0"/>
              </a:rPr>
              <a:t>U</a:t>
            </a:r>
            <a:r>
              <a:rPr lang="pl-PL" sz="900" b="1" baseline="-25000" smtClean="0">
                <a:solidFill>
                  <a:srgbClr val="C00000"/>
                </a:solidFill>
                <a:ea typeface="Times New Roman"/>
                <a:cs typeface="Times New Roman" panose="02020603050405020304" pitchFamily="18" charset="0"/>
              </a:rPr>
              <a:t>1</a:t>
            </a:r>
            <a:r>
              <a:rPr lang="pl-PL" sz="900" b="1" smtClean="0">
                <a:solidFill>
                  <a:srgbClr val="C00000"/>
                </a:solidFill>
                <a:ea typeface="Times New Roman"/>
                <a:cs typeface="Times New Roman" panose="02020603050405020304" pitchFamily="18" charset="0"/>
              </a:rPr>
              <a:t>     235</a:t>
            </a:r>
          </a:p>
          <a:p>
            <a:pPr>
              <a:spcAft>
                <a:spcPts val="0"/>
              </a:spcAft>
            </a:pPr>
            <a:r>
              <a:rPr lang="pl-PL" sz="900" b="1" smtClean="0">
                <a:solidFill>
                  <a:srgbClr val="C00000"/>
                </a:solidFill>
                <a:ea typeface="Times New Roman"/>
                <a:cs typeface="Times New Roman" panose="02020603050405020304" pitchFamily="18" charset="0"/>
              </a:rPr>
              <a:t>U</a:t>
            </a:r>
            <a:r>
              <a:rPr lang="pl-PL" sz="900" b="1" baseline="-25000" smtClean="0">
                <a:solidFill>
                  <a:srgbClr val="C00000"/>
                </a:solidFill>
                <a:ea typeface="Times New Roman"/>
                <a:cs typeface="Times New Roman" panose="02020603050405020304" pitchFamily="18" charset="0"/>
              </a:rPr>
              <a:t>2</a:t>
            </a:r>
            <a:r>
              <a:rPr lang="pl-PL" sz="900" b="1" smtClean="0">
                <a:solidFill>
                  <a:srgbClr val="C00000"/>
                </a:solidFill>
                <a:ea typeface="Times New Roman"/>
                <a:cs typeface="Times New Roman" panose="02020603050405020304" pitchFamily="18" charset="0"/>
              </a:rPr>
              <a:t>     240</a:t>
            </a:r>
            <a:endParaRPr lang="pl-PL" sz="900" b="1">
              <a:solidFill>
                <a:srgbClr val="C00000"/>
              </a:solidFill>
              <a:ea typeface="Times New Roman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l-PL" sz="900" b="1" smtClean="0">
                <a:solidFill>
                  <a:srgbClr val="C00000"/>
                </a:solidFill>
                <a:ea typeface="Times New Roman"/>
                <a:cs typeface="Times New Roman" panose="02020603050405020304" pitchFamily="18" charset="0"/>
              </a:rPr>
              <a:t>U</a:t>
            </a:r>
            <a:r>
              <a:rPr lang="pl-PL" sz="900" b="1" baseline="-25000" smtClean="0">
                <a:solidFill>
                  <a:srgbClr val="C00000"/>
                </a:solidFill>
                <a:ea typeface="Times New Roman"/>
                <a:cs typeface="Times New Roman" panose="02020603050405020304" pitchFamily="18" charset="0"/>
              </a:rPr>
              <a:t>3</a:t>
            </a:r>
            <a:r>
              <a:rPr lang="pl-PL" sz="900" b="1" smtClean="0">
                <a:solidFill>
                  <a:srgbClr val="C00000"/>
                </a:solidFill>
                <a:ea typeface="Times New Roman"/>
                <a:cs typeface="Times New Roman" panose="02020603050405020304" pitchFamily="18" charset="0"/>
              </a:rPr>
              <a:t>     241</a:t>
            </a:r>
            <a:endParaRPr lang="pl-PL" sz="900" b="1">
              <a:solidFill>
                <a:srgbClr val="C00000"/>
              </a:solidFill>
              <a:ea typeface="Times New Roman"/>
              <a:cs typeface="Times New Roman" panose="02020603050405020304" pitchFamily="18" charset="0"/>
            </a:endParaRPr>
          </a:p>
        </p:txBody>
      </p:sp>
      <p:grpSp>
        <p:nvGrpSpPr>
          <p:cNvPr id="14" name="DaneEst"/>
          <p:cNvGrpSpPr/>
          <p:nvPr/>
        </p:nvGrpSpPr>
        <p:grpSpPr>
          <a:xfrm>
            <a:off x="1677206" y="1556740"/>
            <a:ext cx="4695044" cy="2530218"/>
            <a:chOff x="1677206" y="1988800"/>
            <a:chExt cx="4695044" cy="2530218"/>
          </a:xfrm>
        </p:grpSpPr>
        <p:sp>
          <p:nvSpPr>
            <p:cNvPr id="73" name="Text Box 56"/>
            <p:cNvSpPr txBox="1">
              <a:spLocks noChangeArrowheads="1"/>
            </p:cNvSpPr>
            <p:nvPr/>
          </p:nvSpPr>
          <p:spPr bwMode="auto">
            <a:xfrm>
              <a:off x="1677206" y="2924930"/>
              <a:ext cx="460630" cy="153888"/>
            </a:xfrm>
            <a:prstGeom prst="rect">
              <a:avLst/>
            </a:prstGeom>
            <a:noFill/>
            <a:ln w="6350">
              <a:solidFill>
                <a:srgbClr val="C00000"/>
              </a:solidFill>
            </a:ln>
            <a:extLst/>
          </p:spPr>
          <p:txBody>
            <a:bodyPr wrap="none" lIns="36000" tIns="0" rIns="36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1000" b="1" smtClean="0">
                  <a:solidFill>
                    <a:srgbClr val="C00000"/>
                  </a:solidFill>
                  <a:latin typeface="Times New Roman"/>
                  <a:ea typeface="Times New Roman"/>
                </a:rPr>
                <a:t>235 kV</a:t>
              </a:r>
            </a:p>
          </p:txBody>
        </p:sp>
        <p:sp>
          <p:nvSpPr>
            <p:cNvPr id="74" name="Text Box 56"/>
            <p:cNvSpPr txBox="1">
              <a:spLocks noChangeArrowheads="1"/>
            </p:cNvSpPr>
            <p:nvPr/>
          </p:nvSpPr>
          <p:spPr bwMode="auto">
            <a:xfrm>
              <a:off x="1957357" y="2132820"/>
              <a:ext cx="526353" cy="153888"/>
            </a:xfrm>
            <a:prstGeom prst="rect">
              <a:avLst/>
            </a:prstGeom>
            <a:noFill/>
            <a:ln w="6350">
              <a:solidFill>
                <a:srgbClr val="C00000"/>
              </a:solidFill>
            </a:ln>
            <a:extLst/>
          </p:spPr>
          <p:txBody>
            <a:bodyPr wrap="none" lIns="36000" tIns="0" rIns="36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1000" b="1" smtClean="0">
                  <a:solidFill>
                    <a:srgbClr val="C00000"/>
                  </a:solidFill>
                  <a:latin typeface="Times New Roman"/>
                  <a:ea typeface="Times New Roman"/>
                </a:rPr>
                <a:t>-53 MW</a:t>
              </a:r>
            </a:p>
          </p:txBody>
        </p:sp>
        <p:sp>
          <p:nvSpPr>
            <p:cNvPr id="75" name="Text Box 56"/>
            <p:cNvSpPr txBox="1">
              <a:spLocks noChangeArrowheads="1"/>
            </p:cNvSpPr>
            <p:nvPr/>
          </p:nvSpPr>
          <p:spPr bwMode="auto">
            <a:xfrm>
              <a:off x="1957357" y="2492870"/>
              <a:ext cx="526353" cy="153888"/>
            </a:xfrm>
            <a:prstGeom prst="rect">
              <a:avLst/>
            </a:prstGeom>
            <a:noFill/>
            <a:ln w="6350">
              <a:solidFill>
                <a:srgbClr val="C00000"/>
              </a:solidFill>
            </a:ln>
            <a:extLst/>
          </p:spPr>
          <p:txBody>
            <a:bodyPr wrap="none" lIns="36000" tIns="0" rIns="36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1000" b="1" smtClean="0">
                  <a:solidFill>
                    <a:srgbClr val="C00000"/>
                  </a:solidFill>
                  <a:latin typeface="Times New Roman"/>
                  <a:ea typeface="Times New Roman"/>
                </a:rPr>
                <a:t>-45 MW</a:t>
              </a:r>
              <a:endParaRPr lang="pl-PL" sz="1000">
                <a:solidFill>
                  <a:srgbClr val="C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1" name="Text Box 56"/>
            <p:cNvSpPr txBox="1">
              <a:spLocks noChangeArrowheads="1"/>
            </p:cNvSpPr>
            <p:nvPr/>
          </p:nvSpPr>
          <p:spPr bwMode="auto">
            <a:xfrm>
              <a:off x="4053536" y="4139232"/>
              <a:ext cx="590474" cy="153888"/>
            </a:xfrm>
            <a:prstGeom prst="rect">
              <a:avLst/>
            </a:prstGeom>
            <a:noFill/>
            <a:ln w="6350">
              <a:solidFill>
                <a:srgbClr val="C00000"/>
              </a:solidFill>
            </a:ln>
            <a:extLst/>
          </p:spPr>
          <p:txBody>
            <a:bodyPr wrap="none" lIns="36000" tIns="0" rIns="36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1000" b="1" smtClean="0">
                  <a:solidFill>
                    <a:srgbClr val="C00000"/>
                  </a:solidFill>
                  <a:latin typeface="Times New Roman"/>
                  <a:ea typeface="Times New Roman"/>
                </a:rPr>
                <a:t>-112 MW</a:t>
              </a:r>
              <a:endParaRPr lang="pl-PL" sz="1000">
                <a:solidFill>
                  <a:srgbClr val="C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2" name="Text Box 56"/>
            <p:cNvSpPr txBox="1">
              <a:spLocks noChangeArrowheads="1"/>
            </p:cNvSpPr>
            <p:nvPr/>
          </p:nvSpPr>
          <p:spPr bwMode="auto">
            <a:xfrm>
              <a:off x="3031220" y="4365130"/>
              <a:ext cx="460630" cy="153888"/>
            </a:xfrm>
            <a:prstGeom prst="rect">
              <a:avLst/>
            </a:prstGeom>
            <a:noFill/>
            <a:ln w="6350">
              <a:solidFill>
                <a:srgbClr val="C00000"/>
              </a:solidFill>
            </a:ln>
            <a:extLst/>
          </p:spPr>
          <p:txBody>
            <a:bodyPr wrap="none" lIns="36000" tIns="0" rIns="36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1000" b="1" smtClean="0">
                  <a:solidFill>
                    <a:srgbClr val="C00000"/>
                  </a:solidFill>
                  <a:latin typeface="Times New Roman"/>
                  <a:ea typeface="Times New Roman"/>
                </a:rPr>
                <a:t>241 kV</a:t>
              </a:r>
              <a:endParaRPr lang="pl-PL" sz="1000">
                <a:solidFill>
                  <a:srgbClr val="C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4" name="Text Box 56"/>
            <p:cNvSpPr txBox="1">
              <a:spLocks noChangeArrowheads="1"/>
            </p:cNvSpPr>
            <p:nvPr/>
          </p:nvSpPr>
          <p:spPr bwMode="auto">
            <a:xfrm>
              <a:off x="5831470" y="2771042"/>
              <a:ext cx="540780" cy="153888"/>
            </a:xfrm>
            <a:prstGeom prst="rect">
              <a:avLst/>
            </a:prstGeom>
            <a:noFill/>
            <a:ln w="6350">
              <a:solidFill>
                <a:srgbClr val="C00000"/>
              </a:solidFill>
            </a:ln>
            <a:extLst/>
          </p:spPr>
          <p:txBody>
            <a:bodyPr wrap="none" lIns="36000" tIns="0" rIns="36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1000" b="1" smtClean="0">
                  <a:solidFill>
                    <a:srgbClr val="C00000"/>
                  </a:solidFill>
                  <a:latin typeface="Times New Roman"/>
                  <a:ea typeface="Times New Roman"/>
                </a:rPr>
                <a:t>11 Mvar</a:t>
              </a:r>
              <a:endParaRPr lang="pl-PL" sz="1000">
                <a:solidFill>
                  <a:srgbClr val="C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5" name="Text Box 56"/>
            <p:cNvSpPr txBox="1">
              <a:spLocks noChangeArrowheads="1"/>
            </p:cNvSpPr>
            <p:nvPr/>
          </p:nvSpPr>
          <p:spPr bwMode="auto">
            <a:xfrm>
              <a:off x="5695590" y="1988800"/>
              <a:ext cx="460630" cy="153888"/>
            </a:xfrm>
            <a:prstGeom prst="rect">
              <a:avLst/>
            </a:prstGeom>
            <a:noFill/>
            <a:ln w="6350">
              <a:solidFill>
                <a:srgbClr val="C00000"/>
              </a:solidFill>
            </a:ln>
            <a:extLst/>
          </p:spPr>
          <p:txBody>
            <a:bodyPr wrap="none" lIns="36000" tIns="0" rIns="36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1000" b="1" smtClean="0">
                  <a:solidFill>
                    <a:srgbClr val="C00000"/>
                  </a:solidFill>
                  <a:latin typeface="Times New Roman"/>
                  <a:ea typeface="Times New Roman"/>
                </a:rPr>
                <a:t>240 kV</a:t>
              </a:r>
              <a:endParaRPr lang="pl-PL" sz="1000">
                <a:solidFill>
                  <a:srgbClr val="C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7" name="Text Box 56"/>
            <p:cNvSpPr txBox="1">
              <a:spLocks noChangeArrowheads="1"/>
            </p:cNvSpPr>
            <p:nvPr/>
          </p:nvSpPr>
          <p:spPr bwMode="auto">
            <a:xfrm>
              <a:off x="5825058" y="2564880"/>
              <a:ext cx="547192" cy="153888"/>
            </a:xfrm>
            <a:prstGeom prst="rect">
              <a:avLst/>
            </a:prstGeom>
            <a:noFill/>
            <a:ln w="6350">
              <a:solidFill>
                <a:srgbClr val="C00000"/>
              </a:solidFill>
            </a:ln>
            <a:extLst/>
          </p:spPr>
          <p:txBody>
            <a:bodyPr wrap="none" lIns="36000" tIns="0" rIns="36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1000" b="1" smtClean="0">
                  <a:solidFill>
                    <a:srgbClr val="C00000"/>
                  </a:solidFill>
                  <a:latin typeface="Times New Roman"/>
                  <a:ea typeface="Times New Roman"/>
                </a:rPr>
                <a:t>170 MW</a:t>
              </a:r>
              <a:endParaRPr lang="pl-PL" sz="1000">
                <a:solidFill>
                  <a:srgbClr val="C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8" name="Text Box 56"/>
            <p:cNvSpPr txBox="1">
              <a:spLocks noChangeArrowheads="1"/>
            </p:cNvSpPr>
            <p:nvPr/>
          </p:nvSpPr>
          <p:spPr bwMode="auto">
            <a:xfrm>
              <a:off x="1677206" y="3140960"/>
              <a:ext cx="590474" cy="153888"/>
            </a:xfrm>
            <a:prstGeom prst="rect">
              <a:avLst/>
            </a:prstGeom>
            <a:noFill/>
            <a:ln w="6350">
              <a:solidFill>
                <a:srgbClr val="C00000"/>
              </a:solidFill>
            </a:ln>
            <a:extLst/>
          </p:spPr>
          <p:txBody>
            <a:bodyPr wrap="none" lIns="36000" tIns="0" rIns="36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1000" b="1" smtClean="0">
                  <a:solidFill>
                    <a:srgbClr val="C00000"/>
                  </a:solidFill>
                  <a:latin typeface="Times New Roman"/>
                  <a:ea typeface="Times New Roman"/>
                </a:rPr>
                <a:t>-100 MW</a:t>
              </a:r>
            </a:p>
          </p:txBody>
        </p:sp>
        <p:sp>
          <p:nvSpPr>
            <p:cNvPr id="89" name="Text Box 56"/>
            <p:cNvSpPr txBox="1">
              <a:spLocks noChangeArrowheads="1"/>
            </p:cNvSpPr>
            <p:nvPr/>
          </p:nvSpPr>
          <p:spPr bwMode="auto">
            <a:xfrm>
              <a:off x="1677206" y="3356990"/>
              <a:ext cx="584062" cy="153888"/>
            </a:xfrm>
            <a:prstGeom prst="rect">
              <a:avLst/>
            </a:prstGeom>
            <a:noFill/>
            <a:ln w="6350">
              <a:solidFill>
                <a:srgbClr val="C00000"/>
              </a:solidFill>
            </a:ln>
            <a:extLst/>
          </p:spPr>
          <p:txBody>
            <a:bodyPr wrap="none" lIns="36000" tIns="0" rIns="36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1000" b="1" smtClean="0">
                  <a:solidFill>
                    <a:srgbClr val="C00000"/>
                  </a:solidFill>
                  <a:effectLst/>
                  <a:latin typeface="Times New Roman"/>
                  <a:ea typeface="Times New Roman"/>
                </a:rPr>
                <a:t>-70 Mvar</a:t>
              </a:r>
              <a:endParaRPr lang="pl-PL" sz="1000">
                <a:solidFill>
                  <a:srgbClr val="C00000"/>
                </a:solidFill>
                <a:effectLst/>
                <a:latin typeface="Times New Roman"/>
                <a:ea typeface="Times New Roman"/>
              </a:endParaRPr>
            </a:p>
          </p:txBody>
        </p:sp>
      </p:grpSp>
      <p:grpSp>
        <p:nvGrpSpPr>
          <p:cNvPr id="8" name="Kier_P"/>
          <p:cNvGrpSpPr/>
          <p:nvPr/>
        </p:nvGrpSpPr>
        <p:grpSpPr>
          <a:xfrm>
            <a:off x="2848118" y="1916790"/>
            <a:ext cx="1827524" cy="1084508"/>
            <a:chOff x="2848118" y="2348850"/>
            <a:chExt cx="1827524" cy="1084508"/>
          </a:xfrm>
        </p:grpSpPr>
        <p:cxnSp>
          <p:nvCxnSpPr>
            <p:cNvPr id="56" name="Łącznik prosty ze strzałką 55"/>
            <p:cNvCxnSpPr/>
            <p:nvPr/>
          </p:nvCxnSpPr>
          <p:spPr bwMode="auto">
            <a:xfrm>
              <a:off x="3563860" y="2348850"/>
              <a:ext cx="216000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00B050"/>
              </a:solidFill>
              <a:prstDash val="solid"/>
              <a:round/>
              <a:headEnd type="arrow" w="med" len="med"/>
              <a:tailEnd type="none"/>
            </a:ln>
            <a:effectLst/>
          </p:spPr>
        </p:cxnSp>
        <p:cxnSp>
          <p:nvCxnSpPr>
            <p:cNvPr id="57" name="Łącznik prosty ze strzałką 56"/>
            <p:cNvCxnSpPr/>
            <p:nvPr/>
          </p:nvCxnSpPr>
          <p:spPr bwMode="auto">
            <a:xfrm rot="-2700000">
              <a:off x="4459642" y="3433358"/>
              <a:ext cx="216000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00B050"/>
              </a:solidFill>
              <a:prstDash val="solid"/>
              <a:round/>
              <a:headEnd type="arrow" w="med" len="med"/>
              <a:tailEnd type="none"/>
            </a:ln>
            <a:effectLst/>
          </p:spPr>
        </p:cxnSp>
        <p:cxnSp>
          <p:nvCxnSpPr>
            <p:cNvPr id="59" name="Łącznik prosty ze strzałką 58"/>
            <p:cNvCxnSpPr/>
            <p:nvPr/>
          </p:nvCxnSpPr>
          <p:spPr bwMode="auto">
            <a:xfrm rot="2700000">
              <a:off x="2740118" y="3217328"/>
              <a:ext cx="216000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00B050"/>
              </a:solidFill>
              <a:prstDash val="solid"/>
              <a:round/>
              <a:headEnd type="arrow" w="med" len="med"/>
              <a:tailEnd type="none"/>
            </a:ln>
            <a:effectLst/>
          </p:spPr>
        </p:cxnSp>
      </p:grpSp>
      <p:grpSp>
        <p:nvGrpSpPr>
          <p:cNvPr id="15" name="Rozp"/>
          <p:cNvGrpSpPr/>
          <p:nvPr/>
        </p:nvGrpSpPr>
        <p:grpSpPr>
          <a:xfrm>
            <a:off x="1763610" y="1628750"/>
            <a:ext cx="4364699" cy="2736380"/>
            <a:chOff x="1763610" y="2060810"/>
            <a:chExt cx="4364699" cy="2736380"/>
          </a:xfrm>
        </p:grpSpPr>
        <p:sp>
          <p:nvSpPr>
            <p:cNvPr id="90" name="Text Box 56"/>
            <p:cNvSpPr txBox="1">
              <a:spLocks noChangeArrowheads="1"/>
            </p:cNvSpPr>
            <p:nvPr/>
          </p:nvSpPr>
          <p:spPr bwMode="auto">
            <a:xfrm>
              <a:off x="1763610" y="2858441"/>
              <a:ext cx="245827" cy="138499"/>
            </a:xfrm>
            <a:prstGeom prst="rect">
              <a:avLst/>
            </a:prstGeom>
            <a:noFill/>
            <a:ln w="0">
              <a:noFill/>
            </a:ln>
            <a:extLst/>
          </p:spPr>
          <p:txBody>
            <a:bodyPr wrap="none" lIns="36000" tIns="0" rIns="36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900" b="1" smtClean="0">
                  <a:solidFill>
                    <a:srgbClr val="00B050"/>
                  </a:solidFill>
                  <a:latin typeface="Times New Roman"/>
                  <a:ea typeface="Times New Roman"/>
                </a:rPr>
                <a:t>238</a:t>
              </a:r>
            </a:p>
          </p:txBody>
        </p:sp>
        <p:sp>
          <p:nvSpPr>
            <p:cNvPr id="45" name="Text Box 56"/>
            <p:cNvSpPr txBox="1">
              <a:spLocks noChangeArrowheads="1"/>
            </p:cNvSpPr>
            <p:nvPr/>
          </p:nvSpPr>
          <p:spPr bwMode="auto">
            <a:xfrm>
              <a:off x="1979640" y="2060810"/>
              <a:ext cx="188119" cy="276999"/>
            </a:xfrm>
            <a:prstGeom prst="rect">
              <a:avLst/>
            </a:prstGeom>
            <a:noFill/>
            <a:ln w="0">
              <a:noFill/>
            </a:ln>
            <a:extLst/>
          </p:spPr>
          <p:txBody>
            <a:bodyPr wrap="none" lIns="36000" tIns="0" rIns="36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900" b="1" smtClean="0">
                  <a:solidFill>
                    <a:srgbClr val="00B050"/>
                  </a:solidFill>
                  <a:latin typeface="Times New Roman"/>
                  <a:ea typeface="Times New Roman"/>
                </a:rPr>
                <a:t>57</a:t>
              </a:r>
            </a:p>
            <a:p>
              <a:pPr fontAlgn="base">
                <a:spcAft>
                  <a:spcPts val="0"/>
                </a:spcAft>
              </a:pPr>
              <a:r>
                <a:rPr lang="pl-PL" sz="900" b="1" smtClean="0">
                  <a:solidFill>
                    <a:srgbClr val="00B050"/>
                  </a:solidFill>
                  <a:effectLst/>
                  <a:latin typeface="Times New Roman"/>
                  <a:ea typeface="Times New Roman"/>
                </a:rPr>
                <a:t>25</a:t>
              </a:r>
              <a:endParaRPr lang="pl-PL" sz="900">
                <a:solidFill>
                  <a:srgbClr val="00B05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7" name="Text Box 56"/>
            <p:cNvSpPr txBox="1">
              <a:spLocks noChangeArrowheads="1"/>
            </p:cNvSpPr>
            <p:nvPr/>
          </p:nvSpPr>
          <p:spPr bwMode="auto">
            <a:xfrm>
              <a:off x="1979640" y="2420860"/>
              <a:ext cx="188119" cy="276999"/>
            </a:xfrm>
            <a:prstGeom prst="rect">
              <a:avLst/>
            </a:prstGeom>
            <a:noFill/>
            <a:ln w="0">
              <a:noFill/>
            </a:ln>
            <a:extLst/>
          </p:spPr>
          <p:txBody>
            <a:bodyPr wrap="none" lIns="36000" tIns="0" rIns="36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900" b="1" smtClean="0">
                  <a:solidFill>
                    <a:srgbClr val="00B050"/>
                  </a:solidFill>
                  <a:latin typeface="Times New Roman"/>
                  <a:ea typeface="Times New Roman"/>
                </a:rPr>
                <a:t>43</a:t>
              </a:r>
            </a:p>
            <a:p>
              <a:pPr fontAlgn="base">
                <a:spcAft>
                  <a:spcPts val="0"/>
                </a:spcAft>
              </a:pPr>
              <a:r>
                <a:rPr lang="pl-PL" sz="900" b="1">
                  <a:solidFill>
                    <a:srgbClr val="00B050"/>
                  </a:solidFill>
                  <a:latin typeface="Times New Roman"/>
                  <a:ea typeface="Times New Roman"/>
                </a:rPr>
                <a:t>5</a:t>
              </a:r>
              <a:r>
                <a:rPr lang="pl-PL" sz="900" b="1" smtClean="0">
                  <a:solidFill>
                    <a:srgbClr val="00B050"/>
                  </a:solidFill>
                  <a:effectLst/>
                  <a:latin typeface="Times New Roman"/>
                  <a:ea typeface="Times New Roman"/>
                </a:rPr>
                <a:t>5</a:t>
              </a:r>
              <a:endParaRPr lang="pl-PL" sz="900">
                <a:solidFill>
                  <a:srgbClr val="00B05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1" name="Text Box 56"/>
            <p:cNvSpPr txBox="1">
              <a:spLocks noChangeArrowheads="1"/>
            </p:cNvSpPr>
            <p:nvPr/>
          </p:nvSpPr>
          <p:spPr bwMode="auto">
            <a:xfrm>
              <a:off x="5464031" y="2060810"/>
              <a:ext cx="188119" cy="276999"/>
            </a:xfrm>
            <a:prstGeom prst="rect">
              <a:avLst/>
            </a:prstGeom>
            <a:noFill/>
            <a:ln w="0">
              <a:noFill/>
            </a:ln>
            <a:extLst/>
          </p:spPr>
          <p:txBody>
            <a:bodyPr wrap="none" lIns="36000" tIns="0" rIns="36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900" b="1" smtClean="0">
                  <a:solidFill>
                    <a:srgbClr val="00B050"/>
                  </a:solidFill>
                  <a:latin typeface="Times New Roman"/>
                  <a:ea typeface="Times New Roman"/>
                </a:rPr>
                <a:t>57</a:t>
              </a:r>
            </a:p>
            <a:p>
              <a:pPr fontAlgn="base">
                <a:spcAft>
                  <a:spcPts val="0"/>
                </a:spcAft>
              </a:pPr>
              <a:r>
                <a:rPr lang="pl-PL" sz="900" b="1" smtClean="0">
                  <a:solidFill>
                    <a:srgbClr val="00B050"/>
                  </a:solidFill>
                  <a:latin typeface="Times New Roman"/>
                  <a:ea typeface="Times New Roman"/>
                </a:rPr>
                <a:t>  </a:t>
              </a:r>
              <a:r>
                <a:rPr lang="pl-PL" sz="900" b="1" smtClean="0">
                  <a:solidFill>
                    <a:srgbClr val="00B050"/>
                  </a:solidFill>
                  <a:effectLst/>
                  <a:latin typeface="Times New Roman"/>
                  <a:ea typeface="Times New Roman"/>
                </a:rPr>
                <a:t>5</a:t>
              </a:r>
              <a:endParaRPr lang="pl-PL" sz="900">
                <a:solidFill>
                  <a:srgbClr val="00B05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2" name="Text Box 56"/>
            <p:cNvSpPr txBox="1">
              <a:spLocks noChangeArrowheads="1"/>
            </p:cNvSpPr>
            <p:nvPr/>
          </p:nvSpPr>
          <p:spPr bwMode="auto">
            <a:xfrm>
              <a:off x="5478333" y="2420860"/>
              <a:ext cx="245827" cy="276999"/>
            </a:xfrm>
            <a:prstGeom prst="rect">
              <a:avLst/>
            </a:prstGeom>
            <a:noFill/>
            <a:ln w="0">
              <a:noFill/>
            </a:ln>
            <a:extLst/>
          </p:spPr>
          <p:txBody>
            <a:bodyPr wrap="none" lIns="36000" tIns="0" rIns="36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900" b="1" smtClean="0">
                  <a:solidFill>
                    <a:srgbClr val="00B050"/>
                  </a:solidFill>
                  <a:latin typeface="Times New Roman"/>
                  <a:ea typeface="Times New Roman"/>
                </a:rPr>
                <a:t>123</a:t>
              </a:r>
            </a:p>
            <a:p>
              <a:pPr fontAlgn="base">
                <a:spcAft>
                  <a:spcPts val="0"/>
                </a:spcAft>
              </a:pPr>
              <a:r>
                <a:rPr lang="pl-PL" sz="900" b="1" smtClean="0">
                  <a:solidFill>
                    <a:srgbClr val="00B050"/>
                  </a:solidFill>
                  <a:latin typeface="Times New Roman"/>
                  <a:ea typeface="Times New Roman"/>
                </a:rPr>
                <a:t>   9</a:t>
              </a:r>
              <a:endParaRPr lang="pl-PL" sz="900">
                <a:solidFill>
                  <a:srgbClr val="00B05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3" name="Text Box 56"/>
            <p:cNvSpPr txBox="1">
              <a:spLocks noChangeArrowheads="1"/>
            </p:cNvSpPr>
            <p:nvPr/>
          </p:nvSpPr>
          <p:spPr bwMode="auto">
            <a:xfrm>
              <a:off x="3419840" y="4016121"/>
              <a:ext cx="188119" cy="276999"/>
            </a:xfrm>
            <a:prstGeom prst="rect">
              <a:avLst/>
            </a:prstGeom>
            <a:noFill/>
            <a:ln w="0">
              <a:noFill/>
            </a:ln>
            <a:extLst/>
          </p:spPr>
          <p:txBody>
            <a:bodyPr wrap="none" lIns="36000" tIns="0" rIns="36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900" b="1" smtClean="0">
                  <a:solidFill>
                    <a:srgbClr val="00B050"/>
                  </a:solidFill>
                  <a:latin typeface="Times New Roman"/>
                  <a:ea typeface="Times New Roman"/>
                </a:rPr>
                <a:t>43</a:t>
              </a:r>
            </a:p>
            <a:p>
              <a:pPr fontAlgn="base">
                <a:spcAft>
                  <a:spcPts val="0"/>
                </a:spcAft>
              </a:pPr>
              <a:r>
                <a:rPr lang="pl-PL" sz="900" b="1" smtClean="0">
                  <a:solidFill>
                    <a:srgbClr val="00B050"/>
                  </a:solidFill>
                  <a:effectLst/>
                  <a:latin typeface="Times New Roman"/>
                  <a:ea typeface="Times New Roman"/>
                </a:rPr>
                <a:t>50</a:t>
              </a:r>
              <a:endParaRPr lang="pl-PL" sz="900">
                <a:solidFill>
                  <a:srgbClr val="00B05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4" name="Text Box 56"/>
            <p:cNvSpPr txBox="1">
              <a:spLocks noChangeArrowheads="1"/>
            </p:cNvSpPr>
            <p:nvPr/>
          </p:nvSpPr>
          <p:spPr bwMode="auto">
            <a:xfrm>
              <a:off x="3995920" y="4016121"/>
              <a:ext cx="245827" cy="276999"/>
            </a:xfrm>
            <a:prstGeom prst="rect">
              <a:avLst/>
            </a:prstGeom>
            <a:noFill/>
            <a:ln w="0">
              <a:noFill/>
            </a:ln>
            <a:extLst/>
          </p:spPr>
          <p:txBody>
            <a:bodyPr wrap="none" lIns="36000" tIns="0" rIns="36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900" b="1" smtClean="0">
                  <a:solidFill>
                    <a:srgbClr val="00B050"/>
                  </a:solidFill>
                  <a:latin typeface="Times New Roman"/>
                  <a:ea typeface="Times New Roman"/>
                </a:rPr>
                <a:t>122</a:t>
              </a:r>
            </a:p>
            <a:p>
              <a:pPr fontAlgn="base">
                <a:spcAft>
                  <a:spcPts val="0"/>
                </a:spcAft>
              </a:pPr>
              <a:r>
                <a:rPr lang="pl-PL" sz="900" b="1" smtClean="0">
                  <a:solidFill>
                    <a:srgbClr val="00B050"/>
                  </a:solidFill>
                  <a:latin typeface="Times New Roman"/>
                  <a:ea typeface="Times New Roman"/>
                </a:rPr>
                <a:t>  1</a:t>
              </a:r>
              <a:r>
                <a:rPr lang="pl-PL" sz="900" b="1" smtClean="0">
                  <a:solidFill>
                    <a:srgbClr val="00B050"/>
                  </a:solidFill>
                  <a:effectLst/>
                  <a:latin typeface="Times New Roman"/>
                  <a:ea typeface="Times New Roman"/>
                </a:rPr>
                <a:t>5</a:t>
              </a:r>
              <a:endParaRPr lang="pl-PL" sz="900">
                <a:solidFill>
                  <a:srgbClr val="00B05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0" name="Text Box 56"/>
            <p:cNvSpPr txBox="1">
              <a:spLocks noChangeArrowheads="1"/>
            </p:cNvSpPr>
            <p:nvPr/>
          </p:nvSpPr>
          <p:spPr bwMode="auto">
            <a:xfrm>
              <a:off x="3563860" y="4520191"/>
              <a:ext cx="226591" cy="276999"/>
            </a:xfrm>
            <a:prstGeom prst="rect">
              <a:avLst/>
            </a:prstGeom>
            <a:noFill/>
            <a:ln w="0">
              <a:noFill/>
            </a:ln>
            <a:extLst/>
          </p:spPr>
          <p:txBody>
            <a:bodyPr wrap="none" lIns="36000" tIns="0" rIns="36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900" b="1" smtClean="0">
                  <a:solidFill>
                    <a:srgbClr val="00B050"/>
                  </a:solidFill>
                  <a:latin typeface="Times New Roman"/>
                  <a:ea typeface="Times New Roman"/>
                </a:rPr>
                <a:t>-79</a:t>
              </a:r>
            </a:p>
            <a:p>
              <a:pPr fontAlgn="base">
                <a:spcAft>
                  <a:spcPts val="0"/>
                </a:spcAft>
              </a:pPr>
              <a:r>
                <a:rPr lang="pl-PL" sz="900" b="1" smtClean="0">
                  <a:solidFill>
                    <a:srgbClr val="00B050"/>
                  </a:solidFill>
                  <a:effectLst/>
                  <a:latin typeface="Times New Roman"/>
                  <a:ea typeface="Times New Roman"/>
                </a:rPr>
                <a:t> 35</a:t>
              </a:r>
              <a:endParaRPr lang="pl-PL" sz="900">
                <a:solidFill>
                  <a:srgbClr val="00B05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1" name="Text Box 56"/>
            <p:cNvSpPr txBox="1">
              <a:spLocks noChangeArrowheads="1"/>
            </p:cNvSpPr>
            <p:nvPr/>
          </p:nvSpPr>
          <p:spPr bwMode="auto">
            <a:xfrm>
              <a:off x="5940190" y="2492870"/>
              <a:ext cx="188119" cy="138499"/>
            </a:xfrm>
            <a:prstGeom prst="rect">
              <a:avLst/>
            </a:prstGeom>
            <a:noFill/>
            <a:ln w="0">
              <a:noFill/>
            </a:ln>
            <a:extLst/>
          </p:spPr>
          <p:txBody>
            <a:bodyPr wrap="none" lIns="36000" tIns="0" rIns="36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900" b="1" smtClean="0">
                  <a:solidFill>
                    <a:srgbClr val="00B050"/>
                  </a:solidFill>
                  <a:latin typeface="Times New Roman"/>
                  <a:ea typeface="Times New Roman"/>
                </a:rPr>
                <a:t>14</a:t>
              </a:r>
            </a:p>
          </p:txBody>
        </p:sp>
      </p:grpSp>
      <p:cxnSp>
        <p:nvCxnSpPr>
          <p:cNvPr id="34" name="Strz_Rozp"/>
          <p:cNvCxnSpPr>
            <a:stCxn id="2" idx="1"/>
          </p:cNvCxnSpPr>
          <p:nvPr/>
        </p:nvCxnSpPr>
        <p:spPr bwMode="auto">
          <a:xfrm flipH="1" flipV="1">
            <a:off x="4932050" y="2636890"/>
            <a:ext cx="2016438" cy="4976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graphicFrame>
        <p:nvGraphicFramePr>
          <p:cNvPr id="2" name="X_Rozp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7131151"/>
              </p:ext>
            </p:extLst>
          </p:nvPr>
        </p:nvGraphicFramePr>
        <p:xfrm>
          <a:off x="6948488" y="2603500"/>
          <a:ext cx="714375" cy="106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5" name="Równanie" r:id="rId5" imgW="647640" imgH="965160" progId="Equation.3">
                  <p:embed/>
                </p:oleObj>
              </mc:Choice>
              <mc:Fallback>
                <p:oleObj name="Równanie" r:id="rId5" imgW="64764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488" y="2603500"/>
                        <a:ext cx="714375" cy="1062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WekStanu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9120713"/>
              </p:ext>
            </p:extLst>
          </p:nvPr>
        </p:nvGraphicFramePr>
        <p:xfrm>
          <a:off x="6732300" y="764630"/>
          <a:ext cx="938213" cy="1119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6" name="Równanie" r:id="rId7" imgW="850680" imgH="1015920" progId="Equation.3">
                  <p:embed/>
                </p:oleObj>
              </mc:Choice>
              <mc:Fallback>
                <p:oleObj name="Równanie" r:id="rId7" imgW="850680" imgH="1015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300" y="764630"/>
                        <a:ext cx="938213" cy="1119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9" name="DaneRozpł"/>
          <p:cNvGrpSpPr/>
          <p:nvPr/>
        </p:nvGrpSpPr>
        <p:grpSpPr>
          <a:xfrm>
            <a:off x="1547580" y="1906922"/>
            <a:ext cx="4536630" cy="2154779"/>
            <a:chOff x="1547580" y="2370346"/>
            <a:chExt cx="4536630" cy="2154779"/>
          </a:xfrm>
        </p:grpSpPr>
        <p:sp>
          <p:nvSpPr>
            <p:cNvPr id="64" name="Text Box 56"/>
            <p:cNvSpPr txBox="1">
              <a:spLocks noChangeArrowheads="1"/>
            </p:cNvSpPr>
            <p:nvPr/>
          </p:nvSpPr>
          <p:spPr bwMode="auto">
            <a:xfrm>
              <a:off x="1551320" y="2370346"/>
              <a:ext cx="284300" cy="138499"/>
            </a:xfrm>
            <a:prstGeom prst="rect">
              <a:avLst/>
            </a:prstGeom>
            <a:noFill/>
            <a:ln w="0">
              <a:noFill/>
            </a:ln>
            <a:extLst/>
          </p:spPr>
          <p:txBody>
            <a:bodyPr wrap="none" lIns="36000" tIns="0" rIns="36000" bIns="0">
              <a:spAutoFit/>
            </a:bodyPr>
            <a:lstStyle/>
            <a:p>
              <a:pPr fontAlgn="base">
                <a:spcAft>
                  <a:spcPts val="1000"/>
                </a:spcAft>
              </a:pPr>
              <a:r>
                <a:rPr lang="pl-PL" sz="900" b="1" kern="1200" smtClean="0">
                  <a:solidFill>
                    <a:srgbClr val="7030A0"/>
                  </a:solidFill>
                  <a:effectLst/>
                  <a:latin typeface="Times New Roman"/>
                  <a:ea typeface="Times New Roman"/>
                </a:rPr>
                <a:t>-100</a:t>
              </a:r>
              <a:endParaRPr lang="pl-PL" sz="900">
                <a:solidFill>
                  <a:srgbClr val="7030A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5" name="Text Box 56"/>
            <p:cNvSpPr txBox="1">
              <a:spLocks noChangeArrowheads="1"/>
            </p:cNvSpPr>
            <p:nvPr/>
          </p:nvSpPr>
          <p:spPr bwMode="auto">
            <a:xfrm>
              <a:off x="1547580" y="2514366"/>
              <a:ext cx="226591" cy="138499"/>
            </a:xfrm>
            <a:prstGeom prst="rect">
              <a:avLst/>
            </a:prstGeom>
            <a:noFill/>
            <a:ln w="0">
              <a:noFill/>
            </a:ln>
            <a:extLst/>
          </p:spPr>
          <p:txBody>
            <a:bodyPr wrap="none" lIns="36000" tIns="0" rIns="36000" bIns="0">
              <a:spAutoFit/>
            </a:bodyPr>
            <a:lstStyle/>
            <a:p>
              <a:pPr fontAlgn="base">
                <a:spcAft>
                  <a:spcPts val="1000"/>
                </a:spcAft>
              </a:pPr>
              <a:r>
                <a:rPr lang="pl-PL" sz="900" b="1" kern="1200" smtClean="0">
                  <a:solidFill>
                    <a:srgbClr val="7030A0"/>
                  </a:solidFill>
                  <a:effectLst/>
                  <a:latin typeface="Times New Roman"/>
                  <a:ea typeface="Times New Roman"/>
                </a:rPr>
                <a:t>-80</a:t>
              </a:r>
              <a:endParaRPr lang="pl-PL" sz="900">
                <a:solidFill>
                  <a:srgbClr val="7030A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6" name="Text Box 56"/>
            <p:cNvSpPr txBox="1">
              <a:spLocks noChangeArrowheads="1"/>
            </p:cNvSpPr>
            <p:nvPr/>
          </p:nvSpPr>
          <p:spPr bwMode="auto">
            <a:xfrm>
              <a:off x="5838383" y="2385735"/>
              <a:ext cx="245827" cy="138499"/>
            </a:xfrm>
            <a:prstGeom prst="rect">
              <a:avLst/>
            </a:prstGeom>
            <a:noFill/>
            <a:ln w="0">
              <a:noFill/>
            </a:ln>
            <a:extLst/>
          </p:spPr>
          <p:txBody>
            <a:bodyPr wrap="none" lIns="36000" tIns="0" rIns="36000" bIns="0">
              <a:spAutoFit/>
            </a:bodyPr>
            <a:lstStyle/>
            <a:p>
              <a:pPr fontAlgn="base">
                <a:spcAft>
                  <a:spcPts val="1000"/>
                </a:spcAft>
              </a:pPr>
              <a:r>
                <a:rPr lang="pl-PL" sz="900" b="1">
                  <a:solidFill>
                    <a:srgbClr val="7030A0"/>
                  </a:solidFill>
                  <a:latin typeface="Times New Roman"/>
                  <a:ea typeface="Times New Roman"/>
                </a:rPr>
                <a:t>1</a:t>
              </a:r>
              <a:r>
                <a:rPr lang="pl-PL" sz="900" b="1" kern="1200" smtClean="0">
                  <a:solidFill>
                    <a:srgbClr val="7030A0"/>
                  </a:solidFill>
                  <a:effectLst/>
                  <a:latin typeface="Times New Roman"/>
                  <a:ea typeface="Times New Roman"/>
                </a:rPr>
                <a:t>80</a:t>
              </a:r>
              <a:endParaRPr lang="pl-PL" sz="900">
                <a:solidFill>
                  <a:srgbClr val="7030A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7" name="Text Box 56"/>
            <p:cNvSpPr txBox="1">
              <a:spLocks noChangeArrowheads="1"/>
            </p:cNvSpPr>
            <p:nvPr/>
          </p:nvSpPr>
          <p:spPr bwMode="auto">
            <a:xfrm>
              <a:off x="5622353" y="2889805"/>
              <a:ext cx="245827" cy="138499"/>
            </a:xfrm>
            <a:prstGeom prst="rect">
              <a:avLst/>
            </a:prstGeom>
            <a:noFill/>
            <a:ln w="0">
              <a:noFill/>
            </a:ln>
            <a:extLst/>
          </p:spPr>
          <p:txBody>
            <a:bodyPr wrap="none" lIns="36000" tIns="0" rIns="36000" bIns="0">
              <a:spAutoFit/>
            </a:bodyPr>
            <a:lstStyle/>
            <a:p>
              <a:pPr fontAlgn="base">
                <a:spcAft>
                  <a:spcPts val="1000"/>
                </a:spcAft>
              </a:pPr>
              <a:r>
                <a:rPr lang="pl-PL" sz="900" b="1" smtClean="0">
                  <a:solidFill>
                    <a:srgbClr val="7030A0"/>
                  </a:solidFill>
                  <a:latin typeface="Times New Roman"/>
                  <a:ea typeface="Times New Roman"/>
                </a:rPr>
                <a:t>242</a:t>
              </a:r>
              <a:endParaRPr lang="pl-PL" sz="900">
                <a:solidFill>
                  <a:srgbClr val="7030A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8" name="Text Box 56"/>
            <p:cNvSpPr txBox="1">
              <a:spLocks noChangeArrowheads="1"/>
            </p:cNvSpPr>
            <p:nvPr/>
          </p:nvSpPr>
          <p:spPr bwMode="auto">
            <a:xfrm>
              <a:off x="4124444" y="4386626"/>
              <a:ext cx="245827" cy="138499"/>
            </a:xfrm>
            <a:prstGeom prst="rect">
              <a:avLst/>
            </a:prstGeom>
            <a:noFill/>
            <a:ln w="0">
              <a:noFill/>
            </a:ln>
            <a:extLst/>
          </p:spPr>
          <p:txBody>
            <a:bodyPr wrap="none" lIns="36000" tIns="0" rIns="36000" bIns="0">
              <a:spAutoFit/>
            </a:bodyPr>
            <a:lstStyle/>
            <a:p>
              <a:pPr fontAlgn="base">
                <a:spcAft>
                  <a:spcPts val="1000"/>
                </a:spcAft>
              </a:pPr>
              <a:r>
                <a:rPr lang="pl-PL" sz="900" b="1" smtClean="0">
                  <a:solidFill>
                    <a:srgbClr val="7030A0"/>
                  </a:solidFill>
                  <a:latin typeface="Times New Roman"/>
                  <a:ea typeface="Times New Roman"/>
                </a:rPr>
                <a:t>240</a:t>
              </a:r>
              <a:endParaRPr lang="pl-PL" sz="900">
                <a:solidFill>
                  <a:srgbClr val="7030A0"/>
                </a:solidFill>
                <a:effectLst/>
                <a:latin typeface="Times New Roman"/>
                <a:ea typeface="Times New Roman"/>
              </a:endParaRPr>
            </a:p>
          </p:txBody>
        </p:sp>
      </p:grpSp>
      <p:grpSp>
        <p:nvGrpSpPr>
          <p:cNvPr id="63" name="Sie"/>
          <p:cNvGrpSpPr/>
          <p:nvPr/>
        </p:nvGrpSpPr>
        <p:grpSpPr>
          <a:xfrm>
            <a:off x="1403560" y="1588104"/>
            <a:ext cx="4824670" cy="2921046"/>
            <a:chOff x="1403560" y="2020164"/>
            <a:chExt cx="4824670" cy="2921046"/>
          </a:xfrm>
        </p:grpSpPr>
        <p:cxnSp>
          <p:nvCxnSpPr>
            <p:cNvPr id="7" name="Łącznik prostoliniowy 6"/>
            <p:cNvCxnSpPr/>
            <p:nvPr/>
          </p:nvCxnSpPr>
          <p:spPr bwMode="auto">
            <a:xfrm>
              <a:off x="1907630" y="2204830"/>
              <a:ext cx="0" cy="64809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Łącznik prostoliniowy 19"/>
            <p:cNvCxnSpPr/>
            <p:nvPr/>
          </p:nvCxnSpPr>
          <p:spPr bwMode="auto">
            <a:xfrm>
              <a:off x="5724160" y="2204830"/>
              <a:ext cx="0" cy="64809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Łącznik prostoliniowy 22"/>
            <p:cNvCxnSpPr/>
            <p:nvPr/>
          </p:nvCxnSpPr>
          <p:spPr bwMode="auto">
            <a:xfrm>
              <a:off x="3491850" y="4437140"/>
              <a:ext cx="6480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L1_2"/>
            <p:cNvCxnSpPr/>
            <p:nvPr/>
          </p:nvCxnSpPr>
          <p:spPr bwMode="auto">
            <a:xfrm>
              <a:off x="1907630" y="2348850"/>
              <a:ext cx="38160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Łącznik prostoliniowy 15"/>
            <p:cNvCxnSpPr/>
            <p:nvPr/>
          </p:nvCxnSpPr>
          <p:spPr bwMode="auto">
            <a:xfrm>
              <a:off x="1907630" y="2708900"/>
              <a:ext cx="4320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Łącznik prostoliniowy 29"/>
            <p:cNvCxnSpPr/>
            <p:nvPr/>
          </p:nvCxnSpPr>
          <p:spPr bwMode="auto">
            <a:xfrm>
              <a:off x="3635870" y="4005140"/>
              <a:ext cx="0" cy="4320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Łącznik prostoliniowy 31"/>
            <p:cNvCxnSpPr/>
            <p:nvPr/>
          </p:nvCxnSpPr>
          <p:spPr bwMode="auto">
            <a:xfrm>
              <a:off x="2339690" y="2708900"/>
              <a:ext cx="1296180" cy="12960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Łącznik prostoliniowy 27"/>
            <p:cNvCxnSpPr/>
            <p:nvPr/>
          </p:nvCxnSpPr>
          <p:spPr bwMode="auto">
            <a:xfrm>
              <a:off x="5292160" y="2708900"/>
              <a:ext cx="4320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Łącznik prostoliniowy 28"/>
            <p:cNvCxnSpPr/>
            <p:nvPr/>
          </p:nvCxnSpPr>
          <p:spPr bwMode="auto">
            <a:xfrm>
              <a:off x="3995920" y="4005140"/>
              <a:ext cx="0" cy="4320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Łącznik prostoliniowy 34"/>
            <p:cNvCxnSpPr/>
            <p:nvPr/>
          </p:nvCxnSpPr>
          <p:spPr bwMode="auto">
            <a:xfrm flipV="1">
              <a:off x="3995920" y="2708900"/>
              <a:ext cx="1296180" cy="12960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46" name="NrWezly"/>
            <p:cNvGrpSpPr/>
            <p:nvPr/>
          </p:nvGrpSpPr>
          <p:grpSpPr>
            <a:xfrm>
              <a:off x="1835620" y="2020164"/>
              <a:ext cx="4006912" cy="2324057"/>
              <a:chOff x="1835620" y="2020164"/>
              <a:chExt cx="4006912" cy="2324057"/>
            </a:xfrm>
          </p:grpSpPr>
          <p:sp>
            <p:nvSpPr>
              <p:cNvPr id="39" name="Text Box 56"/>
              <p:cNvSpPr txBox="1">
                <a:spLocks noChangeArrowheads="1"/>
              </p:cNvSpPr>
              <p:nvPr/>
            </p:nvSpPr>
            <p:spPr bwMode="auto">
              <a:xfrm>
                <a:off x="1835620" y="2020164"/>
                <a:ext cx="123999" cy="123111"/>
              </a:xfrm>
              <a:prstGeom prst="rect">
                <a:avLst/>
              </a:prstGeom>
              <a:noFill/>
              <a:ln w="0">
                <a:noFill/>
              </a:ln>
              <a:extLst/>
            </p:spPr>
            <p:txBody>
              <a:bodyPr wrap="none" lIns="36000" tIns="0" rIns="36000" bIns="0">
                <a:spAutoFit/>
              </a:bodyPr>
              <a:lstStyle/>
              <a:p>
                <a:pPr fontAlgn="base">
                  <a:spcAft>
                    <a:spcPts val="1000"/>
                  </a:spcAft>
                </a:pPr>
                <a:r>
                  <a:rPr lang="pl-PL" sz="800" b="1" i="1" kern="1200">
                    <a:solidFill>
                      <a:srgbClr val="000000"/>
                    </a:solidFill>
                    <a:effectLst/>
                    <a:latin typeface="Times New Roman"/>
                    <a:ea typeface="Times New Roman"/>
                  </a:rPr>
                  <a:t>1</a:t>
                </a:r>
                <a:endParaRPr lang="pl-PL" sz="8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40" name="Text Box 56"/>
              <p:cNvSpPr txBox="1">
                <a:spLocks noChangeArrowheads="1"/>
              </p:cNvSpPr>
              <p:nvPr/>
            </p:nvSpPr>
            <p:spPr bwMode="auto">
              <a:xfrm>
                <a:off x="5718533" y="2236194"/>
                <a:ext cx="123999" cy="123111"/>
              </a:xfrm>
              <a:prstGeom prst="rect">
                <a:avLst/>
              </a:prstGeom>
              <a:noFill/>
              <a:ln w="0">
                <a:noFill/>
              </a:ln>
              <a:extLst/>
            </p:spPr>
            <p:txBody>
              <a:bodyPr wrap="none" lIns="36000" tIns="0" rIns="36000" bIns="0">
                <a:spAutoFit/>
              </a:bodyPr>
              <a:lstStyle/>
              <a:p>
                <a:pPr fontAlgn="base">
                  <a:spcAft>
                    <a:spcPts val="1000"/>
                  </a:spcAft>
                </a:pPr>
                <a:r>
                  <a:rPr lang="pl-PL" sz="800" b="1" i="1">
                    <a:solidFill>
                      <a:srgbClr val="000000"/>
                    </a:solidFill>
                    <a:latin typeface="Times New Roman"/>
                    <a:ea typeface="Times New Roman"/>
                  </a:rPr>
                  <a:t>2</a:t>
                </a:r>
                <a:endParaRPr lang="pl-PL" sz="8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41" name="Text Box 56"/>
              <p:cNvSpPr txBox="1">
                <a:spLocks noChangeArrowheads="1"/>
              </p:cNvSpPr>
              <p:nvPr/>
            </p:nvSpPr>
            <p:spPr bwMode="auto">
              <a:xfrm>
                <a:off x="3702253" y="4221110"/>
                <a:ext cx="123999" cy="123111"/>
              </a:xfrm>
              <a:prstGeom prst="rect">
                <a:avLst/>
              </a:prstGeom>
              <a:noFill/>
              <a:ln w="0">
                <a:noFill/>
              </a:ln>
              <a:extLst/>
            </p:spPr>
            <p:txBody>
              <a:bodyPr wrap="none" lIns="36000" tIns="0" rIns="36000" bIns="0">
                <a:spAutoFit/>
              </a:bodyPr>
              <a:lstStyle/>
              <a:p>
                <a:pPr fontAlgn="base">
                  <a:spcAft>
                    <a:spcPts val="1000"/>
                  </a:spcAft>
                </a:pPr>
                <a:r>
                  <a:rPr lang="pl-PL" sz="800" b="1" i="1" smtClean="0">
                    <a:solidFill>
                      <a:srgbClr val="000000"/>
                    </a:solidFill>
                    <a:latin typeface="Times New Roman"/>
                    <a:ea typeface="Times New Roman"/>
                  </a:rPr>
                  <a:t>3</a:t>
                </a:r>
                <a:endParaRPr lang="pl-PL" sz="800">
                  <a:effectLst/>
                  <a:latin typeface="Times New Roman"/>
                  <a:ea typeface="Times New Roman"/>
                </a:endParaRPr>
              </a:p>
            </p:txBody>
          </p:sp>
        </p:grpSp>
        <p:sp>
          <p:nvSpPr>
            <p:cNvPr id="42" name="Text Box 56"/>
            <p:cNvSpPr txBox="1">
              <a:spLocks noChangeArrowheads="1"/>
            </p:cNvSpPr>
            <p:nvPr/>
          </p:nvSpPr>
          <p:spPr bwMode="auto">
            <a:xfrm>
              <a:off x="3707880" y="2204830"/>
              <a:ext cx="295521" cy="123111"/>
            </a:xfrm>
            <a:prstGeom prst="rect">
              <a:avLst/>
            </a:prstGeom>
            <a:noFill/>
            <a:ln w="0">
              <a:noFill/>
            </a:ln>
            <a:extLst/>
          </p:spPr>
          <p:txBody>
            <a:bodyPr wrap="none" lIns="36000" tIns="0" rIns="36000" bIns="0">
              <a:spAutoFit/>
            </a:bodyPr>
            <a:lstStyle/>
            <a:p>
              <a:pPr fontAlgn="base">
                <a:spcAft>
                  <a:spcPts val="1000"/>
                </a:spcAft>
              </a:pPr>
              <a:r>
                <a:rPr lang="pl-PL" sz="800" b="1" smtClean="0">
                  <a:solidFill>
                    <a:srgbClr val="000000"/>
                  </a:solidFill>
                  <a:latin typeface="Times New Roman"/>
                  <a:ea typeface="Times New Roman"/>
                </a:rPr>
                <a:t>L1_2</a:t>
              </a:r>
              <a:endParaRPr lang="pl-PL" sz="8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3" name="Text Box 56"/>
            <p:cNvSpPr txBox="1">
              <a:spLocks noChangeArrowheads="1"/>
            </p:cNvSpPr>
            <p:nvPr/>
          </p:nvSpPr>
          <p:spPr bwMode="auto">
            <a:xfrm rot="2700000">
              <a:off x="2882336" y="3201505"/>
              <a:ext cx="295521" cy="195814"/>
            </a:xfrm>
            <a:prstGeom prst="rect">
              <a:avLst/>
            </a:prstGeom>
            <a:noFill/>
            <a:ln w="0">
              <a:noFill/>
            </a:ln>
            <a:extLst/>
          </p:spPr>
          <p:txBody>
            <a:bodyPr wrap="none" lIns="36000" tIns="36000" rIns="36000" bIns="36000">
              <a:spAutoFit/>
            </a:bodyPr>
            <a:lstStyle/>
            <a:p>
              <a:pPr fontAlgn="base">
                <a:spcAft>
                  <a:spcPts val="1000"/>
                </a:spcAft>
              </a:pPr>
              <a:r>
                <a:rPr lang="pl-PL" sz="800" b="1" smtClean="0">
                  <a:solidFill>
                    <a:srgbClr val="000000"/>
                  </a:solidFill>
                  <a:latin typeface="Times New Roman"/>
                  <a:ea typeface="Times New Roman"/>
                </a:rPr>
                <a:t>L1_3</a:t>
              </a:r>
              <a:endParaRPr lang="pl-PL" sz="8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4" name="Text Box 56"/>
            <p:cNvSpPr txBox="1">
              <a:spLocks noChangeArrowheads="1"/>
            </p:cNvSpPr>
            <p:nvPr/>
          </p:nvSpPr>
          <p:spPr bwMode="auto">
            <a:xfrm rot="18900000">
              <a:off x="4420250" y="3219435"/>
              <a:ext cx="295521" cy="123111"/>
            </a:xfrm>
            <a:prstGeom prst="rect">
              <a:avLst/>
            </a:prstGeom>
            <a:noFill/>
            <a:ln w="0">
              <a:noFill/>
            </a:ln>
            <a:extLst/>
          </p:spPr>
          <p:txBody>
            <a:bodyPr wrap="none" lIns="36000" tIns="0" rIns="36000" bIns="0">
              <a:spAutoFit/>
            </a:bodyPr>
            <a:lstStyle/>
            <a:p>
              <a:pPr fontAlgn="base">
                <a:spcAft>
                  <a:spcPts val="1000"/>
                </a:spcAft>
              </a:pPr>
              <a:r>
                <a:rPr lang="pl-PL" sz="800" b="1" smtClean="0">
                  <a:solidFill>
                    <a:srgbClr val="000000"/>
                  </a:solidFill>
                  <a:latin typeface="Times New Roman"/>
                  <a:ea typeface="Times New Roman"/>
                </a:rPr>
                <a:t>L3_2</a:t>
              </a:r>
              <a:endParaRPr lang="pl-PL" sz="8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8" name="Text Box 56"/>
            <p:cNvSpPr txBox="1">
              <a:spLocks noChangeArrowheads="1"/>
            </p:cNvSpPr>
            <p:nvPr/>
          </p:nvSpPr>
          <p:spPr bwMode="auto">
            <a:xfrm>
              <a:off x="3679435" y="2348850"/>
              <a:ext cx="388495" cy="153888"/>
            </a:xfrm>
            <a:prstGeom prst="rect">
              <a:avLst/>
            </a:prstGeom>
            <a:noFill/>
            <a:ln w="0">
              <a:noFill/>
            </a:ln>
            <a:extLst/>
          </p:spPr>
          <p:txBody>
            <a:bodyPr wrap="none" lIns="36000" tIns="0" rIns="36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1000" smtClean="0">
                  <a:solidFill>
                    <a:srgbClr val="000000"/>
                  </a:solidFill>
                  <a:latin typeface="Arial" panose="020B0604020202020204" pitchFamily="34" charset="0"/>
                  <a:ea typeface="Times New Roman"/>
                  <a:cs typeface="Arial" panose="020B0604020202020204" pitchFamily="34" charset="0"/>
                </a:rPr>
                <a:t>5+j50</a:t>
              </a:r>
              <a:endParaRPr lang="pl-PL" sz="1000">
                <a:effectLst/>
                <a:latin typeface="Arial" panose="020B0604020202020204" pitchFamily="34" charset="0"/>
                <a:ea typeface="Times New Roman"/>
                <a:cs typeface="Arial" panose="020B0604020202020204" pitchFamily="34" charset="0"/>
              </a:endParaRPr>
            </a:p>
          </p:txBody>
        </p:sp>
        <p:sp>
          <p:nvSpPr>
            <p:cNvPr id="49" name="Text Box 56"/>
            <p:cNvSpPr txBox="1">
              <a:spLocks noChangeArrowheads="1"/>
            </p:cNvSpPr>
            <p:nvPr/>
          </p:nvSpPr>
          <p:spPr bwMode="auto">
            <a:xfrm rot="2700000">
              <a:off x="2699740" y="3376324"/>
              <a:ext cx="388495" cy="153888"/>
            </a:xfrm>
            <a:prstGeom prst="rect">
              <a:avLst/>
            </a:prstGeom>
            <a:noFill/>
            <a:ln w="0">
              <a:noFill/>
            </a:ln>
            <a:extLst/>
          </p:spPr>
          <p:txBody>
            <a:bodyPr wrap="none" lIns="36000" tIns="0" rIns="36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1000" smtClean="0">
                  <a:solidFill>
                    <a:srgbClr val="000000"/>
                  </a:solidFill>
                  <a:latin typeface="Arial" panose="020B0604020202020204" pitchFamily="34" charset="0"/>
                  <a:ea typeface="Times New Roman"/>
                  <a:cs typeface="Arial" panose="020B0604020202020204" pitchFamily="34" charset="0"/>
                </a:rPr>
                <a:t>1+j1</a:t>
              </a:r>
              <a:r>
                <a:rPr lang="pl-PL" sz="1000" smtClean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/>
                  <a:cs typeface="Arial" panose="020B0604020202020204" pitchFamily="34" charset="0"/>
                </a:rPr>
                <a:t>0</a:t>
              </a:r>
              <a:endParaRPr lang="pl-PL" sz="1000">
                <a:effectLst/>
                <a:latin typeface="Arial" panose="020B0604020202020204" pitchFamily="34" charset="0"/>
                <a:ea typeface="Times New Roman"/>
                <a:cs typeface="Arial" panose="020B0604020202020204" pitchFamily="34" charset="0"/>
              </a:endParaRPr>
            </a:p>
          </p:txBody>
        </p:sp>
        <p:sp>
          <p:nvSpPr>
            <p:cNvPr id="50" name="Text Box 56"/>
            <p:cNvSpPr txBox="1">
              <a:spLocks noChangeArrowheads="1"/>
            </p:cNvSpPr>
            <p:nvPr/>
          </p:nvSpPr>
          <p:spPr bwMode="auto">
            <a:xfrm rot="-2700000">
              <a:off x="4569514" y="3327788"/>
              <a:ext cx="388495" cy="153888"/>
            </a:xfrm>
            <a:prstGeom prst="rect">
              <a:avLst/>
            </a:prstGeom>
            <a:noFill/>
            <a:ln w="0">
              <a:noFill/>
            </a:ln>
            <a:extLst/>
          </p:spPr>
          <p:txBody>
            <a:bodyPr wrap="none" lIns="36000" tIns="0" rIns="36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1000" smtClean="0">
                  <a:solidFill>
                    <a:srgbClr val="000000"/>
                  </a:solidFill>
                  <a:latin typeface="Arial" panose="020B0604020202020204" pitchFamily="34" charset="0"/>
                  <a:ea typeface="Times New Roman"/>
                  <a:cs typeface="Arial" panose="020B0604020202020204" pitchFamily="34" charset="0"/>
                </a:rPr>
                <a:t>2+j2</a:t>
              </a:r>
              <a:r>
                <a:rPr lang="pl-PL" sz="1000" smtClean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/>
                  <a:cs typeface="Arial" panose="020B0604020202020204" pitchFamily="34" charset="0"/>
                </a:rPr>
                <a:t>0</a:t>
              </a:r>
              <a:endParaRPr lang="pl-PL" sz="1000">
                <a:effectLst/>
                <a:latin typeface="Arial" panose="020B0604020202020204" pitchFamily="34" charset="0"/>
                <a:ea typeface="Times New Roman"/>
                <a:cs typeface="Arial" panose="020B0604020202020204" pitchFamily="34" charset="0"/>
              </a:endParaRPr>
            </a:p>
          </p:txBody>
        </p:sp>
        <p:cxnSp>
          <p:nvCxnSpPr>
            <p:cNvPr id="58" name="Łącznik prosty ze strzałką 57"/>
            <p:cNvCxnSpPr/>
            <p:nvPr/>
          </p:nvCxnSpPr>
          <p:spPr bwMode="auto">
            <a:xfrm>
              <a:off x="1403560" y="2492870"/>
              <a:ext cx="432060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7030A0"/>
              </a:solidFill>
              <a:prstDash val="solid"/>
              <a:round/>
              <a:headEnd type="arrow" w="med" len="med"/>
              <a:tailEnd type="none"/>
            </a:ln>
            <a:effectLst/>
          </p:spPr>
        </p:cxnSp>
        <p:cxnSp>
          <p:nvCxnSpPr>
            <p:cNvPr id="60" name="Łącznik prosty ze strzałką 59"/>
            <p:cNvCxnSpPr/>
            <p:nvPr/>
          </p:nvCxnSpPr>
          <p:spPr bwMode="auto">
            <a:xfrm>
              <a:off x="5796170" y="2492870"/>
              <a:ext cx="432060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7030A0"/>
              </a:solidFill>
              <a:prstDash val="solid"/>
              <a:round/>
              <a:headEnd type="arrow" w="med" len="med"/>
              <a:tailEnd type="none"/>
            </a:ln>
            <a:effectLst/>
          </p:spPr>
        </p:cxnSp>
        <p:cxnSp>
          <p:nvCxnSpPr>
            <p:cNvPr id="61" name="Łącznik prosty ze strzałką 60"/>
            <p:cNvCxnSpPr/>
            <p:nvPr/>
          </p:nvCxnSpPr>
          <p:spPr bwMode="auto">
            <a:xfrm>
              <a:off x="3851900" y="4509210"/>
              <a:ext cx="0" cy="43200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7030A0"/>
              </a:solidFill>
              <a:prstDash val="solid"/>
              <a:round/>
              <a:headEnd type="arrow" w="med" len="med"/>
              <a:tailEnd type="none"/>
            </a:ln>
            <a:effectLst/>
          </p:spPr>
        </p:cxnSp>
        <p:cxnSp>
          <p:nvCxnSpPr>
            <p:cNvPr id="62" name="Łącznik prosty ze strzałką 61"/>
            <p:cNvCxnSpPr/>
            <p:nvPr/>
          </p:nvCxnSpPr>
          <p:spPr bwMode="auto">
            <a:xfrm>
              <a:off x="3779890" y="4941210"/>
              <a:ext cx="144000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</p:grpSp>
      <p:sp>
        <p:nvSpPr>
          <p:cNvPr id="10" name="Tytuł"/>
          <p:cNvSpPr txBox="1">
            <a:spLocks noChangeArrowheads="1"/>
          </p:cNvSpPr>
          <p:nvPr/>
        </p:nvSpPr>
        <p:spPr bwMode="auto">
          <a:xfrm>
            <a:off x="3065979" y="430549"/>
            <a:ext cx="3012043" cy="261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45711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Przykład </a:t>
            </a:r>
            <a:r>
              <a:rPr kumimoji="1" lang="pl-PL" sz="1400" b="1" i="1" kern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obliczeń - podsumowanie </a:t>
            </a:r>
            <a:endParaRPr kumimoji="1" lang="pl-PL" sz="1400" b="1" i="1" ker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Rozpływ"/>
          <p:cNvSpPr txBox="1">
            <a:spLocks noChangeArrowheads="1"/>
          </p:cNvSpPr>
          <p:nvPr/>
        </p:nvSpPr>
        <p:spPr bwMode="auto">
          <a:xfrm>
            <a:off x="6842190" y="2132820"/>
            <a:ext cx="734744" cy="153888"/>
          </a:xfrm>
          <a:prstGeom prst="rect">
            <a:avLst/>
          </a:prstGeom>
          <a:solidFill>
            <a:schemeClr val="accent1"/>
          </a:solidFill>
          <a:ln w="6350">
            <a:solidFill>
              <a:srgbClr val="0000FF"/>
            </a:solidFill>
          </a:ln>
          <a:extLst/>
        </p:spPr>
        <p:txBody>
          <a:bodyPr wrap="none" lIns="36000" tIns="0" rIns="36000" bIns="0">
            <a:spAutoFit/>
          </a:bodyPr>
          <a:lstStyle/>
          <a:p>
            <a:pPr fontAlgn="base">
              <a:spcAft>
                <a:spcPts val="0"/>
              </a:spcAft>
            </a:pPr>
            <a:r>
              <a:rPr lang="pl-PL" sz="1000" b="1" smtClean="0">
                <a:solidFill>
                  <a:srgbClr val="0000FF"/>
                </a:solidFill>
                <a:latin typeface="Times New Roman"/>
                <a:ea typeface="Times New Roman"/>
              </a:rPr>
              <a:t>ROZPŁYW</a:t>
            </a:r>
            <a:endParaRPr lang="pl-PL" sz="1000">
              <a:solidFill>
                <a:srgbClr val="0000FF"/>
              </a:solidFill>
              <a:effectLst/>
              <a:latin typeface="Times New Roman"/>
              <a:ea typeface="Times New Roman"/>
            </a:endParaRPr>
          </a:p>
        </p:txBody>
      </p:sp>
      <p:cxnSp>
        <p:nvCxnSpPr>
          <p:cNvPr id="111" name="Strz_Obl_Rozp"/>
          <p:cNvCxnSpPr>
            <a:stCxn id="109" idx="1"/>
          </p:cNvCxnSpPr>
          <p:nvPr/>
        </p:nvCxnSpPr>
        <p:spPr bwMode="auto">
          <a:xfrm flipH="1" flipV="1">
            <a:off x="6084052" y="1988801"/>
            <a:ext cx="758138" cy="2209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7030A0"/>
            </a:solidFill>
            <a:prstDash val="solid"/>
            <a:round/>
            <a:headEnd type="arrow" w="med" len="med"/>
            <a:tailEnd type="none"/>
          </a:ln>
          <a:effectLst/>
        </p:spPr>
      </p:cxnSp>
      <p:cxnSp>
        <p:nvCxnSpPr>
          <p:cNvPr id="113" name="Strz_Rozp_X"/>
          <p:cNvCxnSpPr/>
          <p:nvPr/>
        </p:nvCxnSpPr>
        <p:spPr bwMode="auto">
          <a:xfrm flipV="1">
            <a:off x="7236370" y="2348850"/>
            <a:ext cx="0" cy="3600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arrow" w="med" len="med"/>
            <a:tailEnd type="none"/>
          </a:ln>
          <a:effectLst/>
        </p:spPr>
      </p:cxnSp>
    </p:spTree>
    <p:extLst>
      <p:ext uri="{BB962C8B-B14F-4D97-AF65-F5344CB8AC3E}">
        <p14:creationId xmlns:p14="http://schemas.microsoft.com/office/powerpoint/2010/main" val="2941374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3000"/>
                            </p:stCondLst>
                            <p:childTnLst>
                              <p:par>
                                <p:cTn id="7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500"/>
                            </p:stCondLst>
                            <p:childTnLst>
                              <p:par>
                                <p:cTn id="8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12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109" grpId="0" animBg="1"/>
      <p:bldP spid="109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059567" y="2697977"/>
            <a:ext cx="30248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kumimoji="0" lang="pl-PL" altLang="pl-PL" sz="2400" b="1" i="1" smtClean="0">
                <a:solidFill>
                  <a:srgbClr val="0070C0"/>
                </a:solidFill>
                <a:latin typeface="Times New Roman" pitchFamily="18" charset="0"/>
              </a:rPr>
              <a:t>Estymacja wektor stanu</a:t>
            </a:r>
            <a:endParaRPr lang="pl-PL" altLang="pl-PL" sz="2400" i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123044" y="5096309"/>
            <a:ext cx="3366306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342900" indent="-342900" defTabSz="912813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None/>
              <a:defRPr/>
            </a:pPr>
            <a:r>
              <a:rPr kumimoji="1" lang="pl-PL" sz="2700" i="1" kern="0" smtClean="0">
                <a:solidFill>
                  <a:srgbClr val="00B050"/>
                </a:solidFill>
                <a:latin typeface="+mn-lt"/>
              </a:rPr>
              <a:t>Dziękujemy </a:t>
            </a:r>
            <a:r>
              <a:rPr kumimoji="1" lang="pl-PL" sz="2700" i="1" kern="0">
                <a:solidFill>
                  <a:srgbClr val="00B050"/>
                </a:solidFill>
                <a:latin typeface="+mn-lt"/>
              </a:rPr>
              <a:t>za </a:t>
            </a:r>
            <a:r>
              <a:rPr kumimoji="1" lang="pl-PL" sz="2700" i="1" kern="0" smtClean="0">
                <a:solidFill>
                  <a:srgbClr val="00B050"/>
                </a:solidFill>
                <a:latin typeface="+mn-lt"/>
              </a:rPr>
              <a:t>uwagę</a:t>
            </a:r>
            <a:endParaRPr kumimoji="1" lang="pl-PL" sz="2700" kern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269137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amka"/>
          <p:cNvSpPr>
            <a:spLocks noChangeAspect="1" noChangeArrowheads="1" noTextEdit="1"/>
          </p:cNvSpPr>
          <p:nvPr/>
        </p:nvSpPr>
        <p:spPr bwMode="auto">
          <a:xfrm>
            <a:off x="1570038" y="873579"/>
            <a:ext cx="6026150" cy="344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sz="1600"/>
          </a:p>
        </p:txBody>
      </p:sp>
      <p:sp>
        <p:nvSpPr>
          <p:cNvPr id="52" name="Txt_wekt_ster"/>
          <p:cNvSpPr>
            <a:spLocks noChangeArrowheads="1"/>
          </p:cNvSpPr>
          <p:nvPr/>
        </p:nvSpPr>
        <p:spPr bwMode="auto">
          <a:xfrm>
            <a:off x="2900644" y="5733256"/>
            <a:ext cx="1733103" cy="292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45711">
            <a:spAutoFit/>
          </a:bodyPr>
          <a:lstStyle>
            <a:lvl1pPr marL="342900" indent="-3429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Clr>
                <a:srgbClr val="0070C0"/>
              </a:buClr>
              <a:buFontTx/>
              <a:buNone/>
            </a:pPr>
            <a:r>
              <a:rPr kumimoji="0" lang="pl-PL" altLang="pl-PL" sz="1600" b="1" i="1" dirty="0" smtClean="0">
                <a:latin typeface="Times New Roman" pitchFamily="18" charset="0"/>
              </a:rPr>
              <a:t>S</a:t>
            </a:r>
            <a:r>
              <a:rPr kumimoji="0" lang="pl-PL" altLang="pl-PL" sz="1600" b="1" i="1" dirty="0" smtClean="0">
                <a:solidFill>
                  <a:srgbClr val="00B050"/>
                </a:solidFill>
                <a:latin typeface="Times New Roman" pitchFamily="18" charset="0"/>
              </a:rPr>
              <a:t> – </a:t>
            </a:r>
            <a:r>
              <a:rPr kumimoji="0" lang="pl-PL" altLang="pl-PL" sz="1600" b="1" i="1" dirty="0" smtClean="0">
                <a:solidFill>
                  <a:srgbClr val="0070C0"/>
                </a:solidFill>
                <a:latin typeface="Times New Roman" pitchFamily="18" charset="0"/>
              </a:rPr>
              <a:t>Wektor sterowań</a:t>
            </a:r>
            <a:endParaRPr kumimoji="0" lang="pl-PL" altLang="pl-PL" sz="1600" b="1" i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grpSp>
        <p:nvGrpSpPr>
          <p:cNvPr id="2" name="Od_Reg"/>
          <p:cNvGrpSpPr>
            <a:grpSpLocks/>
          </p:cNvGrpSpPr>
          <p:nvPr/>
        </p:nvGrpSpPr>
        <p:grpSpPr bwMode="auto">
          <a:xfrm>
            <a:off x="1741494" y="2335935"/>
            <a:ext cx="517527" cy="1466593"/>
            <a:chOff x="2151" y="-641"/>
            <a:chExt cx="678" cy="1923"/>
          </a:xfrm>
        </p:grpSpPr>
        <p:grpSp>
          <p:nvGrpSpPr>
            <p:cNvPr id="15399" name="Group 104"/>
            <p:cNvGrpSpPr>
              <a:grpSpLocks/>
            </p:cNvGrpSpPr>
            <p:nvPr/>
          </p:nvGrpSpPr>
          <p:grpSpPr bwMode="auto">
            <a:xfrm flipH="1" flipV="1">
              <a:off x="2151" y="-300"/>
              <a:ext cx="678" cy="1582"/>
              <a:chOff x="10512" y="-300"/>
              <a:chExt cx="679" cy="1583"/>
            </a:xfrm>
          </p:grpSpPr>
          <p:cxnSp>
            <p:nvCxnSpPr>
              <p:cNvPr id="15401" name="AutoShape 107"/>
              <p:cNvCxnSpPr>
                <a:cxnSpLocks noChangeShapeType="1"/>
              </p:cNvCxnSpPr>
              <p:nvPr/>
            </p:nvCxnSpPr>
            <p:spPr bwMode="auto">
              <a:xfrm>
                <a:off x="10513" y="-300"/>
                <a:ext cx="677" cy="1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5402" name="AutoShape 106"/>
              <p:cNvCxnSpPr>
                <a:cxnSpLocks noChangeShapeType="1"/>
              </p:cNvCxnSpPr>
              <p:nvPr/>
            </p:nvCxnSpPr>
            <p:spPr bwMode="auto">
              <a:xfrm>
                <a:off x="11190" y="-300"/>
                <a:ext cx="1" cy="1582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5403" name="AutoShape 105"/>
              <p:cNvCxnSpPr>
                <a:cxnSpLocks noChangeShapeType="1"/>
              </p:cNvCxnSpPr>
              <p:nvPr/>
            </p:nvCxnSpPr>
            <p:spPr bwMode="auto">
              <a:xfrm flipH="1">
                <a:off x="10512" y="1282"/>
                <a:ext cx="678" cy="1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5400" name="Text Box 103"/>
            <p:cNvSpPr txBox="1">
              <a:spLocks noChangeArrowheads="1"/>
            </p:cNvSpPr>
            <p:nvPr/>
          </p:nvSpPr>
          <p:spPr bwMode="auto">
            <a:xfrm>
              <a:off x="2276" y="-641"/>
              <a:ext cx="149" cy="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pl-PL" altLang="pl-PL" sz="1600" b="1" i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S</a:t>
              </a:r>
              <a:endParaRPr kumimoji="0" lang="en-US" altLang="pl-PL" sz="1600" dirty="0">
                <a:latin typeface="Times New Roman" pitchFamily="18" charset="0"/>
              </a:endParaRPr>
            </a:p>
          </p:txBody>
        </p:sp>
      </p:grpSp>
      <p:grpSp>
        <p:nvGrpSpPr>
          <p:cNvPr id="4" name="Ukł_Reg"/>
          <p:cNvGrpSpPr>
            <a:grpSpLocks/>
          </p:cNvGrpSpPr>
          <p:nvPr/>
        </p:nvGrpSpPr>
        <p:grpSpPr bwMode="auto">
          <a:xfrm>
            <a:off x="2259013" y="3458029"/>
            <a:ext cx="2065337" cy="688975"/>
            <a:chOff x="2829" y="830"/>
            <a:chExt cx="2712" cy="904"/>
          </a:xfrm>
        </p:grpSpPr>
        <p:sp>
          <p:nvSpPr>
            <p:cNvPr id="15397" name="Rectangle 132"/>
            <p:cNvSpPr>
              <a:spLocks noChangeArrowheads="1"/>
            </p:cNvSpPr>
            <p:nvPr/>
          </p:nvSpPr>
          <p:spPr bwMode="auto">
            <a:xfrm>
              <a:off x="2829" y="830"/>
              <a:ext cx="2712" cy="904"/>
            </a:xfrm>
            <a:prstGeom prst="rect">
              <a:avLst/>
            </a:prstGeom>
            <a:solidFill>
              <a:srgbClr val="DBE5F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kumimoji="0" lang="pl-PL" altLang="pl-PL" sz="1600">
                <a:latin typeface="Times New Roman" pitchFamily="18" charset="0"/>
              </a:endParaRPr>
            </a:p>
          </p:txBody>
        </p:sp>
        <p:sp>
          <p:nvSpPr>
            <p:cNvPr id="15398" name="Text Box 131"/>
            <p:cNvSpPr txBox="1">
              <a:spLocks noChangeArrowheads="1"/>
            </p:cNvSpPr>
            <p:nvPr/>
          </p:nvSpPr>
          <p:spPr bwMode="auto">
            <a:xfrm>
              <a:off x="3281" y="1056"/>
              <a:ext cx="1732" cy="323"/>
            </a:xfrm>
            <a:prstGeom prst="rect">
              <a:avLst/>
            </a:prstGeom>
            <a:solidFill>
              <a:srgbClr val="DBE5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pl-PL" sz="1600" b="1" i="1" dirty="0" err="1" smtClean="0">
                  <a:latin typeface="Times New Roman" pitchFamily="18" charset="0"/>
                  <a:cs typeface="Times New Roman" pitchFamily="18" charset="0"/>
                </a:rPr>
                <a:t>Układ</a:t>
              </a:r>
              <a:r>
                <a:rPr kumimoji="0" lang="en-US" altLang="pl-PL" sz="1600" b="1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altLang="pl-PL" sz="1600" b="1" i="1" dirty="0" err="1">
                  <a:latin typeface="Times New Roman" pitchFamily="18" charset="0"/>
                  <a:cs typeface="Times New Roman" pitchFamily="18" charset="0"/>
                </a:rPr>
                <a:t>regulacji</a:t>
              </a:r>
              <a:endParaRPr kumimoji="0" lang="en-US" altLang="pl-PL" sz="1600" dirty="0">
                <a:latin typeface="Times New Roman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xt_wekt_est"/>
              <p:cNvSpPr txBox="1"/>
              <p:nvPr/>
            </p:nvSpPr>
            <p:spPr>
              <a:xfrm>
                <a:off x="2900644" y="5441986"/>
                <a:ext cx="3571491" cy="2528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pl-PL" sz="16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l-PL" sz="1600" b="1" i="1" smtClean="0">
                              <a:latin typeface="Cambria Math"/>
                            </a:rPr>
                            <m:t>𝑿</m:t>
                          </m:r>
                          <m:r>
                            <a:rPr lang="pl-PL" sz="1600" b="1" i="1" smtClean="0">
                              <a:latin typeface="Cambria Math"/>
                            </a:rPr>
                            <m:t> </m:t>
                          </m:r>
                        </m:e>
                      </m:acc>
                      <m:r>
                        <m:rPr>
                          <m:nor/>
                        </m:rPr>
                        <a:rPr lang="pl-PL" altLang="pl-PL" sz="1600" b="1" i="1" dirty="0">
                          <a:solidFill>
                            <a:srgbClr val="00B050"/>
                          </a:solidFill>
                        </a:rPr>
                        <m:t>–</m:t>
                      </m:r>
                      <m:r>
                        <m:rPr>
                          <m:nor/>
                        </m:rPr>
                        <a:rPr lang="pl-PL" altLang="pl-PL" sz="1600" b="1" i="1" dirty="0" smtClean="0">
                          <a:solidFill>
                            <a:srgbClr val="00B050"/>
                          </a:solidFill>
                        </a:rPr>
                        <m:t> </m:t>
                      </m:r>
                      <m:r>
                        <m:rPr>
                          <m:nor/>
                        </m:rPr>
                        <a:rPr lang="pl-PL" altLang="pl-PL" sz="1600" b="1" i="1" dirty="0" smtClean="0">
                          <a:solidFill>
                            <a:srgbClr val="0070C0"/>
                          </a:solidFill>
                        </a:rPr>
                        <m:t>Estymowany</m:t>
                      </m:r>
                      <m:r>
                        <m:rPr>
                          <m:nor/>
                        </m:rPr>
                        <a:rPr lang="pl-PL" altLang="pl-PL" sz="1600" b="1" i="1" dirty="0" smtClean="0">
                          <a:solidFill>
                            <a:srgbClr val="0070C0"/>
                          </a:solidFill>
                        </a:rPr>
                        <m:t> </m:t>
                      </m:r>
                      <m:r>
                        <m:rPr>
                          <m:nor/>
                        </m:rPr>
                        <a:rPr lang="pl-PL" altLang="pl-PL" sz="1600" b="1" i="1" dirty="0" smtClean="0">
                          <a:solidFill>
                            <a:srgbClr val="0070C0"/>
                          </a:solidFill>
                        </a:rPr>
                        <m:t>wektor</m:t>
                      </m:r>
                      <m:r>
                        <m:rPr>
                          <m:nor/>
                        </m:rPr>
                        <a:rPr lang="pl-PL" altLang="pl-PL" sz="1600" b="1" i="1" dirty="0">
                          <a:solidFill>
                            <a:srgbClr val="0070C0"/>
                          </a:solidFill>
                        </a:rPr>
                        <m:t> </m:t>
                      </m:r>
                      <m:r>
                        <m:rPr>
                          <m:nor/>
                        </m:rPr>
                        <a:rPr lang="pl-PL" altLang="pl-PL" sz="1600" b="1" i="1" dirty="0">
                          <a:solidFill>
                            <a:srgbClr val="0070C0"/>
                          </a:solidFill>
                        </a:rPr>
                        <m:t>zmiennych</m:t>
                      </m:r>
                      <m:r>
                        <m:rPr>
                          <m:nor/>
                        </m:rPr>
                        <a:rPr lang="pl-PL" altLang="pl-PL" sz="1600" b="1" i="1" dirty="0">
                          <a:solidFill>
                            <a:srgbClr val="0070C0"/>
                          </a:solidFill>
                        </a:rPr>
                        <m:t> </m:t>
                      </m:r>
                      <m:r>
                        <m:rPr>
                          <m:nor/>
                        </m:rPr>
                        <a:rPr lang="pl-PL" altLang="pl-PL" sz="1600" b="1" i="1" dirty="0">
                          <a:solidFill>
                            <a:srgbClr val="0070C0"/>
                          </a:solidFill>
                        </a:rPr>
                        <m:t>stanu</m:t>
                      </m:r>
                    </m:oMath>
                  </m:oMathPara>
                </a14:m>
                <a:endParaRPr lang="pl-PL" sz="1600" dirty="0"/>
              </a:p>
            </p:txBody>
          </p:sp>
        </mc:Choice>
        <mc:Fallback xmlns="">
          <p:sp>
            <p:nvSpPr>
              <p:cNvPr id="49" name="Txt_wekt_est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0644" y="5441986"/>
                <a:ext cx="3571491" cy="252890"/>
              </a:xfrm>
              <a:prstGeom prst="rect">
                <a:avLst/>
              </a:prstGeom>
              <a:blipFill rotWithShape="1">
                <a:blip r:embed="rId2"/>
                <a:stretch>
                  <a:fillRect l="-853" t="-19512" r="-341" b="-34146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X_est"/>
          <p:cNvGrpSpPr/>
          <p:nvPr/>
        </p:nvGrpSpPr>
        <p:grpSpPr>
          <a:xfrm>
            <a:off x="4324348" y="3538387"/>
            <a:ext cx="516731" cy="263732"/>
            <a:chOff x="4324348" y="3538387"/>
            <a:chExt cx="516731" cy="263732"/>
          </a:xfrm>
        </p:grpSpPr>
        <p:cxnSp>
          <p:nvCxnSpPr>
            <p:cNvPr id="15395" name="AutoShape 117"/>
            <p:cNvCxnSpPr>
              <a:cxnSpLocks noChangeShapeType="1"/>
            </p:cNvCxnSpPr>
            <p:nvPr/>
          </p:nvCxnSpPr>
          <p:spPr bwMode="auto">
            <a:xfrm>
              <a:off x="4324348" y="3801356"/>
              <a:ext cx="516731" cy="763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triangle" w="lg" len="med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pole tekstowe 2"/>
                <p:cNvSpPr txBox="1"/>
                <p:nvPr/>
              </p:nvSpPr>
              <p:spPr>
                <a:xfrm>
                  <a:off x="4516356" y="3538387"/>
                  <a:ext cx="193963" cy="25289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pl-PL" sz="160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pl-PL" sz="1600" b="1" i="1" smtClean="0">
                                <a:latin typeface="Cambria Math"/>
                              </a:rPr>
                              <m:t>𝑿</m:t>
                            </m:r>
                          </m:e>
                        </m:acc>
                      </m:oMath>
                    </m:oMathPara>
                  </a14:m>
                  <a:endParaRPr lang="pl-PL" sz="1600" dirty="0"/>
                </a:p>
              </p:txBody>
            </p:sp>
          </mc:Choice>
          <mc:Fallback xmlns="">
            <p:sp>
              <p:nvSpPr>
                <p:cNvPr id="3" name="pole tekstowe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16356" y="3538387"/>
                  <a:ext cx="193963" cy="252890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l="-25000" t="-16667" r="-50000" b="-7143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" name="Ukł_Est"/>
          <p:cNvGrpSpPr>
            <a:grpSpLocks/>
          </p:cNvGrpSpPr>
          <p:nvPr/>
        </p:nvGrpSpPr>
        <p:grpSpPr bwMode="auto">
          <a:xfrm>
            <a:off x="4841875" y="3458029"/>
            <a:ext cx="2066925" cy="688975"/>
            <a:chOff x="6219" y="830"/>
            <a:chExt cx="2712" cy="904"/>
          </a:xfrm>
        </p:grpSpPr>
        <p:sp>
          <p:nvSpPr>
            <p:cNvPr id="15393" name="Rectangle 129"/>
            <p:cNvSpPr>
              <a:spLocks noChangeArrowheads="1"/>
            </p:cNvSpPr>
            <p:nvPr/>
          </p:nvSpPr>
          <p:spPr bwMode="auto">
            <a:xfrm>
              <a:off x="6219" y="830"/>
              <a:ext cx="2712" cy="904"/>
            </a:xfrm>
            <a:prstGeom prst="rect">
              <a:avLst/>
            </a:prstGeom>
            <a:solidFill>
              <a:srgbClr val="FABF8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kumimoji="0" lang="pl-PL" altLang="pl-PL" sz="1600">
                <a:latin typeface="Times New Roman" pitchFamily="18" charset="0"/>
              </a:endParaRPr>
            </a:p>
          </p:txBody>
        </p:sp>
        <p:sp>
          <p:nvSpPr>
            <p:cNvPr id="15394" name="Text Box 128"/>
            <p:cNvSpPr txBox="1">
              <a:spLocks noChangeArrowheads="1"/>
            </p:cNvSpPr>
            <p:nvPr/>
          </p:nvSpPr>
          <p:spPr bwMode="auto">
            <a:xfrm>
              <a:off x="6671" y="1056"/>
              <a:ext cx="1777" cy="323"/>
            </a:xfrm>
            <a:prstGeom prst="rect">
              <a:avLst/>
            </a:prstGeom>
            <a:solidFill>
              <a:srgbClr val="FABF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pl-PL" sz="1600" b="1" i="1" dirty="0" err="1">
                  <a:latin typeface="Times New Roman" pitchFamily="18" charset="0"/>
                  <a:cs typeface="Times New Roman" pitchFamily="18" charset="0"/>
                </a:rPr>
                <a:t>Układ</a:t>
              </a:r>
              <a:r>
                <a:rPr kumimoji="0" lang="en-US" altLang="pl-PL" sz="16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altLang="pl-PL" sz="1600" b="1" i="1" dirty="0" err="1">
                  <a:latin typeface="Times New Roman" pitchFamily="18" charset="0"/>
                  <a:cs typeface="Times New Roman" pitchFamily="18" charset="0"/>
                </a:rPr>
                <a:t>estymacji</a:t>
              </a:r>
              <a:endParaRPr kumimoji="0" lang="en-US" altLang="pl-PL" sz="1600" dirty="0">
                <a:latin typeface="Times New Roman" pitchFamily="18" charset="0"/>
              </a:endParaRPr>
            </a:p>
          </p:txBody>
        </p:sp>
      </p:grpSp>
      <p:grpSp>
        <p:nvGrpSpPr>
          <p:cNvPr id="8" name="Do_Est"/>
          <p:cNvGrpSpPr>
            <a:grpSpLocks/>
          </p:cNvGrpSpPr>
          <p:nvPr/>
        </p:nvGrpSpPr>
        <p:grpSpPr bwMode="auto">
          <a:xfrm>
            <a:off x="6908800" y="2596016"/>
            <a:ext cx="515938" cy="1206500"/>
            <a:chOff x="6908091" y="3264344"/>
            <a:chExt cx="516637" cy="1206246"/>
          </a:xfrm>
        </p:grpSpPr>
        <p:grpSp>
          <p:nvGrpSpPr>
            <p:cNvPr id="15388" name="Group 111"/>
            <p:cNvGrpSpPr>
              <a:grpSpLocks/>
            </p:cNvGrpSpPr>
            <p:nvPr/>
          </p:nvGrpSpPr>
          <p:grpSpPr bwMode="auto">
            <a:xfrm>
              <a:off x="6908091" y="3264344"/>
              <a:ext cx="516637" cy="1206246"/>
              <a:chOff x="10512" y="-300"/>
              <a:chExt cx="679" cy="1583"/>
            </a:xfrm>
          </p:grpSpPr>
          <p:cxnSp>
            <p:nvCxnSpPr>
              <p:cNvPr id="15390" name="AutoShape 114"/>
              <p:cNvCxnSpPr>
                <a:cxnSpLocks noChangeShapeType="1"/>
              </p:cNvCxnSpPr>
              <p:nvPr/>
            </p:nvCxnSpPr>
            <p:spPr bwMode="auto">
              <a:xfrm>
                <a:off x="10513" y="-300"/>
                <a:ext cx="677" cy="1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5391" name="AutoShape 113"/>
              <p:cNvCxnSpPr>
                <a:cxnSpLocks noChangeShapeType="1"/>
              </p:cNvCxnSpPr>
              <p:nvPr/>
            </p:nvCxnSpPr>
            <p:spPr bwMode="auto">
              <a:xfrm>
                <a:off x="11190" y="-300"/>
                <a:ext cx="1" cy="1582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5392" name="AutoShape 112"/>
              <p:cNvCxnSpPr>
                <a:cxnSpLocks noChangeShapeType="1"/>
              </p:cNvCxnSpPr>
              <p:nvPr/>
            </p:nvCxnSpPr>
            <p:spPr bwMode="auto">
              <a:xfrm flipH="1">
                <a:off x="10512" y="1282"/>
                <a:ext cx="678" cy="1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5389" name="Text Box 109"/>
            <p:cNvSpPr txBox="1">
              <a:spLocks noChangeArrowheads="1"/>
            </p:cNvSpPr>
            <p:nvPr/>
          </p:nvSpPr>
          <p:spPr bwMode="auto">
            <a:xfrm>
              <a:off x="7090971" y="4211510"/>
              <a:ext cx="125203" cy="246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pl-PL" sz="1600" b="1" i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Z</a:t>
              </a:r>
              <a:endParaRPr kumimoji="0" lang="en-US" altLang="pl-PL" sz="1600">
                <a:latin typeface="Times New Roman" pitchFamily="18" charset="0"/>
              </a:endParaRPr>
            </a:p>
          </p:txBody>
        </p:sp>
      </p:grpSp>
      <p:sp>
        <p:nvSpPr>
          <p:cNvPr id="51" name="Txt_wekt_błedów"/>
          <p:cNvSpPr>
            <a:spLocks noChangeArrowheads="1"/>
          </p:cNvSpPr>
          <p:nvPr/>
        </p:nvSpPr>
        <p:spPr bwMode="auto">
          <a:xfrm>
            <a:off x="2900644" y="5111227"/>
            <a:ext cx="2433615" cy="292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45711">
            <a:spAutoFit/>
          </a:bodyPr>
          <a:lstStyle>
            <a:lvl1pPr marL="342900" indent="-3429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Clr>
                <a:srgbClr val="0070C0"/>
              </a:buClr>
              <a:buFontTx/>
              <a:buNone/>
            </a:pPr>
            <a:r>
              <a:rPr kumimoji="0" lang="el-GR" altLang="pl-PL" sz="1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ζ</a:t>
            </a:r>
            <a:r>
              <a:rPr kumimoji="0" lang="pl-PL" altLang="pl-PL" sz="1600" b="1" i="1" dirty="0" smtClean="0">
                <a:latin typeface="Times New Roman" pitchFamily="18" charset="0"/>
              </a:rPr>
              <a:t> </a:t>
            </a:r>
            <a:r>
              <a:rPr kumimoji="0" lang="pl-PL" altLang="pl-PL" sz="1600" b="1" i="1" dirty="0" smtClean="0">
                <a:solidFill>
                  <a:srgbClr val="00B050"/>
                </a:solidFill>
                <a:latin typeface="Times New Roman" pitchFamily="18" charset="0"/>
              </a:rPr>
              <a:t>– </a:t>
            </a:r>
            <a:r>
              <a:rPr kumimoji="0" lang="pl-PL" altLang="pl-PL" sz="1600" b="1" i="1" dirty="0" smtClean="0">
                <a:solidFill>
                  <a:srgbClr val="0070C0"/>
                </a:solidFill>
                <a:latin typeface="Times New Roman" pitchFamily="18" charset="0"/>
              </a:rPr>
              <a:t>Wektor błędów pomiarów</a:t>
            </a:r>
            <a:endParaRPr kumimoji="0" lang="pl-PL" altLang="pl-PL" sz="1600" b="1" i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grpSp>
        <p:nvGrpSpPr>
          <p:cNvPr id="5" name="Błędy"/>
          <p:cNvGrpSpPr/>
          <p:nvPr/>
        </p:nvGrpSpPr>
        <p:grpSpPr>
          <a:xfrm>
            <a:off x="5443533" y="1476829"/>
            <a:ext cx="479386" cy="774700"/>
            <a:chOff x="5443533" y="1476829"/>
            <a:chExt cx="479386" cy="774700"/>
          </a:xfrm>
        </p:grpSpPr>
        <p:sp>
          <p:nvSpPr>
            <p:cNvPr id="50" name="Text Box 120"/>
            <p:cNvSpPr txBox="1">
              <a:spLocks noChangeArrowheads="1"/>
            </p:cNvSpPr>
            <p:nvPr/>
          </p:nvSpPr>
          <p:spPr bwMode="auto">
            <a:xfrm>
              <a:off x="5733330" y="1863112"/>
              <a:ext cx="8976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l-GR" altLang="pl-PL" sz="1600" b="1" i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ζ</a:t>
              </a:r>
              <a:endParaRPr kumimoji="0" lang="en-US" altLang="pl-PL" sz="1600" dirty="0">
                <a:latin typeface="Times New Roman" pitchFamily="18" charset="0"/>
              </a:endParaRPr>
            </a:p>
          </p:txBody>
        </p:sp>
        <p:sp>
          <p:nvSpPr>
            <p:cNvPr id="15386" name="Text Box 123"/>
            <p:cNvSpPr txBox="1">
              <a:spLocks noChangeArrowheads="1"/>
            </p:cNvSpPr>
            <p:nvPr/>
          </p:nvSpPr>
          <p:spPr bwMode="auto">
            <a:xfrm>
              <a:off x="5443533" y="1476829"/>
              <a:ext cx="479386" cy="2460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pl-PL" sz="1600" b="1" i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Błędy</a:t>
              </a:r>
              <a:endParaRPr kumimoji="0" lang="en-US" altLang="pl-PL" sz="1600" dirty="0">
                <a:latin typeface="Times New Roman" pitchFamily="18" charset="0"/>
              </a:endParaRPr>
            </a:p>
          </p:txBody>
        </p:sp>
        <p:cxnSp>
          <p:nvCxnSpPr>
            <p:cNvPr id="15387" name="AutoShape 122"/>
            <p:cNvCxnSpPr>
              <a:cxnSpLocks noChangeShapeType="1"/>
            </p:cNvCxnSpPr>
            <p:nvPr/>
          </p:nvCxnSpPr>
          <p:spPr bwMode="auto">
            <a:xfrm>
              <a:off x="5701136" y="1735062"/>
              <a:ext cx="762" cy="516467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6" name="Txt_wekt_pomiar"/>
          <p:cNvSpPr>
            <a:spLocks noChangeArrowheads="1"/>
          </p:cNvSpPr>
          <p:nvPr/>
        </p:nvSpPr>
        <p:spPr bwMode="auto">
          <a:xfrm>
            <a:off x="2900644" y="4780468"/>
            <a:ext cx="1824474" cy="292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45711">
            <a:spAutoFit/>
          </a:bodyPr>
          <a:lstStyle>
            <a:lvl1pPr marL="342900" indent="-3429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Clr>
                <a:srgbClr val="0070C0"/>
              </a:buClr>
              <a:buFontTx/>
              <a:buNone/>
            </a:pPr>
            <a:r>
              <a:rPr kumimoji="0" lang="pl-PL" altLang="pl-PL" sz="1600" b="1" i="1" dirty="0" smtClean="0">
                <a:latin typeface="Times New Roman" pitchFamily="18" charset="0"/>
              </a:rPr>
              <a:t>Z </a:t>
            </a:r>
            <a:r>
              <a:rPr kumimoji="0" lang="pl-PL" altLang="pl-PL" sz="1600" b="1" i="1" dirty="0" smtClean="0">
                <a:solidFill>
                  <a:srgbClr val="00B050"/>
                </a:solidFill>
                <a:latin typeface="Times New Roman" pitchFamily="18" charset="0"/>
              </a:rPr>
              <a:t>– </a:t>
            </a:r>
            <a:r>
              <a:rPr kumimoji="0" lang="pl-PL" altLang="pl-PL" sz="1600" b="1" i="1" dirty="0" smtClean="0">
                <a:solidFill>
                  <a:srgbClr val="0070C0"/>
                </a:solidFill>
                <a:latin typeface="Times New Roman" pitchFamily="18" charset="0"/>
              </a:rPr>
              <a:t>Wektor pomiarów</a:t>
            </a:r>
            <a:endParaRPr kumimoji="0" lang="pl-PL" altLang="pl-PL" sz="1600" b="1" i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grpSp>
        <p:nvGrpSpPr>
          <p:cNvPr id="17" name="Pom_Z"/>
          <p:cNvGrpSpPr/>
          <p:nvPr/>
        </p:nvGrpSpPr>
        <p:grpSpPr>
          <a:xfrm>
            <a:off x="6913529" y="2317575"/>
            <a:ext cx="301501" cy="276805"/>
            <a:chOff x="6913529" y="2338841"/>
            <a:chExt cx="301501" cy="276805"/>
          </a:xfrm>
        </p:grpSpPr>
        <p:cxnSp>
          <p:nvCxnSpPr>
            <p:cNvPr id="53" name="AutoShape 119"/>
            <p:cNvCxnSpPr>
              <a:cxnSpLocks noChangeShapeType="1"/>
            </p:cNvCxnSpPr>
            <p:nvPr/>
          </p:nvCxnSpPr>
          <p:spPr bwMode="auto">
            <a:xfrm>
              <a:off x="6913529" y="2614887"/>
              <a:ext cx="301501" cy="759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4382" name="Txt_Z"/>
            <p:cNvSpPr txBox="1">
              <a:spLocks noChangeArrowheads="1"/>
            </p:cNvSpPr>
            <p:nvPr/>
          </p:nvSpPr>
          <p:spPr bwMode="auto">
            <a:xfrm>
              <a:off x="7005638" y="2338841"/>
              <a:ext cx="12503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pl-PL" sz="1600" b="1" i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Z</a:t>
              </a:r>
              <a:endParaRPr kumimoji="0" lang="en-US" altLang="pl-PL" sz="1600" dirty="0">
                <a:latin typeface="Times New Roman" pitchFamily="18" charset="0"/>
              </a:endParaRPr>
            </a:p>
          </p:txBody>
        </p:sp>
      </p:grpSp>
      <p:grpSp>
        <p:nvGrpSpPr>
          <p:cNvPr id="12" name="Ukł_Pom"/>
          <p:cNvGrpSpPr>
            <a:grpSpLocks/>
          </p:cNvGrpSpPr>
          <p:nvPr/>
        </p:nvGrpSpPr>
        <p:grpSpPr bwMode="auto">
          <a:xfrm>
            <a:off x="4841875" y="2251529"/>
            <a:ext cx="2066925" cy="688975"/>
            <a:chOff x="4841543" y="2919920"/>
            <a:chExt cx="2066547" cy="688848"/>
          </a:xfrm>
        </p:grpSpPr>
        <p:sp>
          <p:nvSpPr>
            <p:cNvPr id="15382" name="Rectangle 134"/>
            <p:cNvSpPr>
              <a:spLocks noChangeArrowheads="1"/>
            </p:cNvSpPr>
            <p:nvPr/>
          </p:nvSpPr>
          <p:spPr bwMode="auto">
            <a:xfrm>
              <a:off x="4841543" y="2919920"/>
              <a:ext cx="2066547" cy="688848"/>
            </a:xfrm>
            <a:prstGeom prst="rect">
              <a:avLst/>
            </a:prstGeom>
            <a:solidFill>
              <a:srgbClr val="E5B8B7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kumimoji="0" lang="pl-PL" altLang="pl-PL" sz="1600">
                <a:latin typeface="Times New Roman" pitchFamily="18" charset="0"/>
              </a:endParaRPr>
            </a:p>
          </p:txBody>
        </p:sp>
        <p:sp>
          <p:nvSpPr>
            <p:cNvPr id="15383" name="Text Box 133"/>
            <p:cNvSpPr txBox="1">
              <a:spLocks noChangeArrowheads="1"/>
            </p:cNvSpPr>
            <p:nvPr/>
          </p:nvSpPr>
          <p:spPr bwMode="auto">
            <a:xfrm>
              <a:off x="5185968" y="3092132"/>
              <a:ext cx="1500137" cy="246176"/>
            </a:xfrm>
            <a:prstGeom prst="rect">
              <a:avLst/>
            </a:prstGeom>
            <a:solidFill>
              <a:srgbClr val="E5B8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pl-PL" sz="1600" b="1" i="1" dirty="0" err="1">
                  <a:latin typeface="Times New Roman" pitchFamily="18" charset="0"/>
                  <a:cs typeface="Times New Roman" pitchFamily="18" charset="0"/>
                </a:rPr>
                <a:t>Układ</a:t>
              </a:r>
              <a:r>
                <a:rPr kumimoji="0" lang="en-US" altLang="pl-PL" sz="16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altLang="pl-PL" sz="1600" b="1" i="1" dirty="0" err="1">
                  <a:latin typeface="Times New Roman" pitchFamily="18" charset="0"/>
                  <a:cs typeface="Times New Roman" pitchFamily="18" charset="0"/>
                </a:rPr>
                <a:t>pomiarowy</a:t>
              </a:r>
              <a:endParaRPr kumimoji="0" lang="en-US" altLang="pl-PL" sz="1600" dirty="0">
                <a:latin typeface="Times New Roman" pitchFamily="18" charset="0"/>
              </a:endParaRPr>
            </a:p>
          </p:txBody>
        </p:sp>
      </p:grpSp>
      <p:grpSp>
        <p:nvGrpSpPr>
          <p:cNvPr id="13" name="Zakłocenia"/>
          <p:cNvGrpSpPr>
            <a:grpSpLocks/>
          </p:cNvGrpSpPr>
          <p:nvPr/>
        </p:nvGrpSpPr>
        <p:grpSpPr bwMode="auto">
          <a:xfrm>
            <a:off x="2774948" y="1476829"/>
            <a:ext cx="947340" cy="774700"/>
            <a:chOff x="3507" y="-1769"/>
            <a:chExt cx="1243" cy="1017"/>
          </a:xfrm>
        </p:grpSpPr>
        <p:sp>
          <p:nvSpPr>
            <p:cNvPr id="15380" name="Text Box 126"/>
            <p:cNvSpPr txBox="1">
              <a:spLocks noChangeArrowheads="1"/>
            </p:cNvSpPr>
            <p:nvPr/>
          </p:nvSpPr>
          <p:spPr bwMode="auto">
            <a:xfrm>
              <a:off x="3507" y="-1769"/>
              <a:ext cx="1243" cy="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pl-PL" sz="1600" b="1" i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Zakłócenia</a:t>
              </a:r>
              <a:endParaRPr kumimoji="0" lang="en-US" altLang="pl-PL" sz="1600" dirty="0">
                <a:latin typeface="Times New Roman" pitchFamily="18" charset="0"/>
              </a:endParaRPr>
            </a:p>
          </p:txBody>
        </p:sp>
        <p:cxnSp>
          <p:nvCxnSpPr>
            <p:cNvPr id="15381" name="AutoShape 125"/>
            <p:cNvCxnSpPr>
              <a:cxnSpLocks noChangeShapeType="1"/>
            </p:cNvCxnSpPr>
            <p:nvPr/>
          </p:nvCxnSpPr>
          <p:spPr bwMode="auto">
            <a:xfrm>
              <a:off x="3958" y="-1430"/>
              <a:ext cx="1" cy="678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4" name="Otoczenie"/>
          <p:cNvGrpSpPr>
            <a:grpSpLocks/>
          </p:cNvGrpSpPr>
          <p:nvPr/>
        </p:nvGrpSpPr>
        <p:grpSpPr bwMode="auto">
          <a:xfrm>
            <a:off x="2000250" y="1046616"/>
            <a:ext cx="5253038" cy="1979613"/>
            <a:chOff x="2490" y="-2334"/>
            <a:chExt cx="6893" cy="2599"/>
          </a:xfrm>
        </p:grpSpPr>
        <p:sp>
          <p:nvSpPr>
            <p:cNvPr id="15378" name="Rectangle 137"/>
            <p:cNvSpPr>
              <a:spLocks noChangeArrowheads="1"/>
            </p:cNvSpPr>
            <p:nvPr/>
          </p:nvSpPr>
          <p:spPr bwMode="auto">
            <a:xfrm>
              <a:off x="2490" y="-2334"/>
              <a:ext cx="6893" cy="2599"/>
            </a:xfrm>
            <a:prstGeom prst="rect">
              <a:avLst/>
            </a:prstGeom>
            <a:noFill/>
            <a:ln w="19050">
              <a:solidFill>
                <a:srgbClr val="00B050"/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kumimoji="0" lang="pl-PL" altLang="pl-PL" sz="1600">
                <a:latin typeface="Times New Roman" pitchFamily="18" charset="0"/>
              </a:endParaRPr>
            </a:p>
          </p:txBody>
        </p:sp>
        <p:sp>
          <p:nvSpPr>
            <p:cNvPr id="15379" name="Text Box 136"/>
            <p:cNvSpPr txBox="1">
              <a:spLocks noChangeArrowheads="1"/>
            </p:cNvSpPr>
            <p:nvPr/>
          </p:nvSpPr>
          <p:spPr bwMode="auto">
            <a:xfrm>
              <a:off x="5089" y="-2108"/>
              <a:ext cx="1094" cy="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pl-PL" sz="1600" b="1" i="1" dirty="0" err="1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Otoczenie</a:t>
              </a:r>
              <a:endParaRPr kumimoji="0" lang="en-US" altLang="pl-PL" sz="1600" dirty="0">
                <a:latin typeface="Times New Roman" pitchFamily="18" charset="0"/>
              </a:endParaRPr>
            </a:p>
          </p:txBody>
        </p:sp>
      </p:grpSp>
      <p:sp>
        <p:nvSpPr>
          <p:cNvPr id="45" name="Txt_wekt_zmien"/>
          <p:cNvSpPr>
            <a:spLocks noChangeArrowheads="1"/>
          </p:cNvSpPr>
          <p:nvPr/>
        </p:nvSpPr>
        <p:spPr bwMode="auto">
          <a:xfrm>
            <a:off x="2900644" y="4449709"/>
            <a:ext cx="2515369" cy="292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45711">
            <a:spAutoFit/>
          </a:bodyPr>
          <a:lstStyle>
            <a:lvl1pPr marL="342900" indent="-3429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Clr>
                <a:srgbClr val="0070C0"/>
              </a:buClr>
              <a:buFontTx/>
              <a:buNone/>
            </a:pPr>
            <a:r>
              <a:rPr kumimoji="0" lang="pl-PL" altLang="pl-PL" sz="1600" b="1" i="1" dirty="0" smtClean="0">
                <a:latin typeface="Times New Roman" pitchFamily="18" charset="0"/>
              </a:rPr>
              <a:t>X</a:t>
            </a:r>
            <a:r>
              <a:rPr kumimoji="0" lang="pl-PL" altLang="pl-PL" sz="1600" b="1" i="1" dirty="0" smtClean="0">
                <a:solidFill>
                  <a:srgbClr val="00B050"/>
                </a:solidFill>
                <a:latin typeface="Times New Roman" pitchFamily="18" charset="0"/>
              </a:rPr>
              <a:t> – </a:t>
            </a:r>
            <a:r>
              <a:rPr kumimoji="0" lang="pl-PL" altLang="pl-PL" sz="1600" b="1" i="1" dirty="0" smtClean="0">
                <a:solidFill>
                  <a:srgbClr val="0070C0"/>
                </a:solidFill>
                <a:latin typeface="Times New Roman" pitchFamily="18" charset="0"/>
              </a:rPr>
              <a:t>Wektor zmiennych stanu</a:t>
            </a:r>
            <a:endParaRPr kumimoji="0" lang="pl-PL" altLang="pl-PL" sz="1600" b="1" i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grpSp>
        <p:nvGrpSpPr>
          <p:cNvPr id="11" name="X"/>
          <p:cNvGrpSpPr>
            <a:grpSpLocks/>
          </p:cNvGrpSpPr>
          <p:nvPr/>
        </p:nvGrpSpPr>
        <p:grpSpPr bwMode="auto">
          <a:xfrm>
            <a:off x="4324350" y="2338841"/>
            <a:ext cx="517525" cy="257175"/>
            <a:chOff x="5541" y="-639"/>
            <a:chExt cx="678" cy="339"/>
          </a:xfrm>
        </p:grpSpPr>
        <p:sp>
          <p:nvSpPr>
            <p:cNvPr id="15384" name="Text Box 120"/>
            <p:cNvSpPr txBox="1">
              <a:spLocks noChangeArrowheads="1"/>
            </p:cNvSpPr>
            <p:nvPr/>
          </p:nvSpPr>
          <p:spPr bwMode="auto">
            <a:xfrm>
              <a:off x="5781" y="-639"/>
              <a:ext cx="179" cy="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pl-PL" sz="1600" b="1" i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kumimoji="0" lang="en-US" altLang="pl-PL" sz="1600" dirty="0">
                <a:latin typeface="Times New Roman" pitchFamily="18" charset="0"/>
              </a:endParaRPr>
            </a:p>
          </p:txBody>
        </p:sp>
        <p:cxnSp>
          <p:nvCxnSpPr>
            <p:cNvPr id="15385" name="AutoShape 119"/>
            <p:cNvCxnSpPr>
              <a:cxnSpLocks noChangeShapeType="1"/>
            </p:cNvCxnSpPr>
            <p:nvPr/>
          </p:nvCxnSpPr>
          <p:spPr bwMode="auto">
            <a:xfrm>
              <a:off x="5541" y="-301"/>
              <a:ext cx="678" cy="1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5" name="Ukł_Fiz"/>
          <p:cNvGrpSpPr>
            <a:grpSpLocks/>
          </p:cNvGrpSpPr>
          <p:nvPr/>
        </p:nvGrpSpPr>
        <p:grpSpPr bwMode="auto">
          <a:xfrm>
            <a:off x="2259013" y="2251529"/>
            <a:ext cx="2065337" cy="688975"/>
            <a:chOff x="2829" y="-752"/>
            <a:chExt cx="2712" cy="904"/>
          </a:xfrm>
        </p:grpSpPr>
        <p:sp>
          <p:nvSpPr>
            <p:cNvPr id="15376" name="Rectangle 140"/>
            <p:cNvSpPr>
              <a:spLocks noChangeArrowheads="1"/>
            </p:cNvSpPr>
            <p:nvPr/>
          </p:nvSpPr>
          <p:spPr bwMode="auto">
            <a:xfrm>
              <a:off x="2829" y="-752"/>
              <a:ext cx="2712" cy="904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kumimoji="0" lang="pl-PL" altLang="pl-PL" sz="1600">
                <a:latin typeface="Times New Roman" pitchFamily="18" charset="0"/>
              </a:endParaRPr>
            </a:p>
          </p:txBody>
        </p:sp>
        <p:sp>
          <p:nvSpPr>
            <p:cNvPr id="15377" name="Text Box 139"/>
            <p:cNvSpPr txBox="1">
              <a:spLocks noChangeArrowheads="1"/>
            </p:cNvSpPr>
            <p:nvPr/>
          </p:nvSpPr>
          <p:spPr bwMode="auto">
            <a:xfrm>
              <a:off x="3417" y="-526"/>
              <a:ext cx="1627" cy="64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pl-PL" sz="1600" b="1" i="1" dirty="0" err="1">
                  <a:latin typeface="Times New Roman" pitchFamily="18" charset="0"/>
                  <a:cs typeface="Times New Roman" pitchFamily="18" charset="0"/>
                </a:rPr>
                <a:t>Układ</a:t>
              </a:r>
              <a:r>
                <a:rPr kumimoji="0" lang="en-US" altLang="pl-PL" sz="16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altLang="pl-PL" sz="1600" b="1" i="1" dirty="0" err="1">
                  <a:latin typeface="Times New Roman" pitchFamily="18" charset="0"/>
                  <a:cs typeface="Times New Roman" pitchFamily="18" charset="0"/>
                </a:rPr>
                <a:t>fizyczny</a:t>
              </a:r>
              <a:endParaRPr kumimoji="0" lang="en-US" altLang="pl-PL" sz="1600" dirty="0">
                <a:latin typeface="Times New Roman" pitchFamily="18" charset="0"/>
              </a:endParaRPr>
            </a:p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pl-PL" sz="1600" b="1" i="1" dirty="0">
                  <a:latin typeface="Times New Roman" pitchFamily="18" charset="0"/>
                  <a:cs typeface="Times New Roman" pitchFamily="18" charset="0"/>
                </a:rPr>
                <a:t>        (SEE)</a:t>
              </a:r>
              <a:endParaRPr kumimoji="0" lang="en-US" altLang="pl-PL" sz="1600" dirty="0">
                <a:latin typeface="Times New Roman" pitchFamily="18" charset="0"/>
              </a:endParaRPr>
            </a:p>
          </p:txBody>
        </p:sp>
      </p:grpSp>
      <p:sp>
        <p:nvSpPr>
          <p:cNvPr id="7" name="Tytuł"/>
          <p:cNvSpPr txBox="1">
            <a:spLocks noChangeArrowheads="1"/>
          </p:cNvSpPr>
          <p:nvPr/>
        </p:nvSpPr>
        <p:spPr bwMode="auto">
          <a:xfrm>
            <a:off x="3236699" y="399771"/>
            <a:ext cx="2670603" cy="292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45711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600" b="1" i="1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Układ fizyczny z pomiarami</a:t>
            </a:r>
          </a:p>
        </p:txBody>
      </p:sp>
    </p:spTree>
    <p:extLst>
      <p:ext uri="{BB962C8B-B14F-4D97-AF65-F5344CB8AC3E}">
        <p14:creationId xmlns:p14="http://schemas.microsoft.com/office/powerpoint/2010/main" val="2198969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49" grpId="0"/>
      <p:bldP spid="51" grpId="0"/>
      <p:bldP spid="46" grpId="0"/>
      <p:bldP spid="4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89" name="Wekt_pom"/>
              <p:cNvSpPr txBox="1"/>
              <p:nvPr/>
            </p:nvSpPr>
            <p:spPr>
              <a:xfrm>
                <a:off x="4473300" y="3900928"/>
                <a:ext cx="3054682" cy="19429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pl-PL" sz="1200" b="1" i="1" dirty="0" smtClean="0">
                        <a:solidFill>
                          <a:srgbClr val="0070C0"/>
                        </a:solidFill>
                        <a:cs typeface="Times New Roman" panose="02020603050405020304" pitchFamily="18" charset="0"/>
                      </a:rPr>
                      <m:t>Wektor</m:t>
                    </m:r>
                    <m:r>
                      <m:rPr>
                        <m:nor/>
                      </m:rPr>
                      <a:rPr lang="pl-PL" sz="1200" b="1" i="1" dirty="0" smtClean="0">
                        <a:solidFill>
                          <a:srgbClr val="0070C0"/>
                        </a:solidFill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pl-PL" sz="1200" b="1" i="1" dirty="0" smtClean="0">
                        <a:solidFill>
                          <a:srgbClr val="0070C0"/>
                        </a:solidFill>
                        <a:cs typeface="Times New Roman" panose="02020603050405020304" pitchFamily="18" charset="0"/>
                      </a:rPr>
                      <m:t>pomiar</m:t>
                    </m:r>
                    <m:r>
                      <m:rPr>
                        <m:nor/>
                      </m:rPr>
                      <a:rPr lang="pl-PL" sz="1200" b="1" i="1" dirty="0" smtClean="0">
                        <a:solidFill>
                          <a:srgbClr val="0070C0"/>
                        </a:solidFill>
                        <a:cs typeface="Times New Roman" panose="02020603050405020304" pitchFamily="18" charset="0"/>
                      </a:rPr>
                      <m:t>ó</m:t>
                    </m:r>
                    <m:r>
                      <m:rPr>
                        <m:nor/>
                      </m:rPr>
                      <a:rPr lang="pl-PL" sz="1200" b="1" i="1" dirty="0" smtClean="0">
                        <a:solidFill>
                          <a:srgbClr val="0070C0"/>
                        </a:solidFill>
                        <a:cs typeface="Times New Roman" panose="02020603050405020304" pitchFamily="18" charset="0"/>
                      </a:rPr>
                      <m:t>w</m:t>
                    </m:r>
                    <m:r>
                      <a:rPr lang="pl-PL" sz="1200" b="0" i="1" dirty="0" smtClean="0">
                        <a:solidFill>
                          <a:srgbClr val="0070C0"/>
                        </a:solidFill>
                        <a:latin typeface="Cambria Math"/>
                        <a:cs typeface="Times New Roman" panose="02020603050405020304" pitchFamily="18" charset="0"/>
                      </a:rPr>
                      <m:t>:</m:t>
                    </m:r>
                    <m:r>
                      <a:rPr lang="pl-PL" sz="1200" b="0" i="1" dirty="0" smtClean="0">
                        <a:latin typeface="Cambria Math"/>
                      </a:rPr>
                      <m:t>𝑍</m:t>
                    </m:r>
                    <m:r>
                      <a:rPr lang="pl-PL" sz="1200" b="0" i="1" dirty="0" smtClean="0">
                        <a:latin typeface="Cambria Math"/>
                      </a:rPr>
                      <m:t>=</m:t>
                    </m:r>
                  </m:oMath>
                </a14:m>
                <a:r>
                  <a:rPr lang="pl-PL" sz="1400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pl-PL" sz="1400" i="1" dirty="0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pl-PL" sz="1400" i="1" dirty="0">
                                <a:latin typeface="Cambria Math"/>
                              </a:rPr>
                            </m:ctrlPr>
                          </m:eqArrPr>
                          <m:e>
                            <m:sSub>
                              <m:sSubPr>
                                <m:ctrlPr>
                                  <a:rPr lang="pl-PL" sz="1400" b="1" i="1" dirty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pl-PL" sz="1400" b="1" i="1" dirty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𝑷</m:t>
                                </m:r>
                              </m:e>
                              <m:sub>
                                <m:r>
                                  <a:rPr lang="pl-PL" sz="1400" b="1" i="1" dirty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𝒑</m:t>
                                </m:r>
                              </m:sub>
                            </m:sSub>
                            <m:r>
                              <a:rPr lang="pl-PL" sz="1400" b="0" i="1" dirty="0" smtClean="0">
                                <a:latin typeface="Cambria Math"/>
                              </a:rPr>
                              <m:t>=</m:t>
                            </m:r>
                            <m:r>
                              <a:rPr lang="pl-PL" sz="1400" b="0" i="1" dirty="0" smtClean="0">
                                <a:latin typeface="Cambria Math"/>
                              </a:rPr>
                              <m:t>𝑓</m:t>
                            </m:r>
                            <m:r>
                              <a:rPr lang="pl-PL" sz="1400" b="0" i="1" dirty="0" smtClean="0">
                                <a:latin typeface="Cambria Math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pl-PL" sz="1400" i="1" dirty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pl-PL" sz="1400" i="1" dirty="0">
                                    <a:latin typeface="Cambria Math"/>
                                  </a:rPr>
                                  <m:t>𝑈</m:t>
                                </m:r>
                              </m:e>
                              <m:sub>
                                <m:r>
                                  <a:rPr lang="pl-PL" sz="1400" i="1" dirty="0">
                                    <a:latin typeface="Cambria Math"/>
                                  </a:rPr>
                                  <m:t>𝑝</m:t>
                                </m:r>
                              </m:sub>
                            </m:sSub>
                            <m:r>
                              <a:rPr lang="pl-PL" sz="1400" b="0" i="1" dirty="0" smtClean="0">
                                <a:latin typeface="Cambria Math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pl-PL" sz="1400" i="1" dirty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l-GR" sz="1400" i="1" dirty="0">
                                    <a:latin typeface="Cambria Math"/>
                                  </a:rPr>
                                  <m:t>δ</m:t>
                                </m:r>
                              </m:e>
                              <m:sub>
                                <m:r>
                                  <a:rPr lang="pl-PL" sz="1400" i="1" dirty="0">
                                    <a:latin typeface="Cambria Math"/>
                                  </a:rPr>
                                  <m:t>𝑝</m:t>
                                </m:r>
                              </m:sub>
                            </m:sSub>
                            <m:r>
                              <a:rPr lang="pl-PL" sz="1400" b="0" i="1" dirty="0" smtClean="0">
                                <a:latin typeface="Cambria Math"/>
                              </a:rPr>
                              <m:t>,</m:t>
                            </m:r>
                            <m:r>
                              <a:rPr lang="pl-PL" sz="1400" i="1" dirty="0" smtClean="0">
                                <a:latin typeface="Cambria Math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pl-PL" sz="1400" i="1" dirty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pl-PL" sz="1400" i="1" dirty="0">
                                    <a:latin typeface="Cambria Math"/>
                                  </a:rPr>
                                  <m:t>𝑈</m:t>
                                </m:r>
                              </m:e>
                              <m:sub>
                                <m:r>
                                  <a:rPr lang="pl-PL" sz="1400" b="0" i="1" dirty="0" smtClean="0">
                                    <a:latin typeface="Cambria Math"/>
                                  </a:rPr>
                                  <m:t>𝑘</m:t>
                                </m:r>
                              </m:sub>
                            </m:sSub>
                            <m:r>
                              <a:rPr lang="pl-PL" sz="1400" b="0" i="1" dirty="0" smtClean="0">
                                <a:latin typeface="Cambria Math"/>
                              </a:rPr>
                              <m:t>)</m:t>
                            </m:r>
                          </m:e>
                          <m:e>
                            <m:sSub>
                              <m:sSubPr>
                                <m:ctrlPr>
                                  <a:rPr lang="pl-PL" sz="1400" b="1" i="1" dirty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pl-PL" sz="1400" b="1" i="1" dirty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𝑸</m:t>
                                </m:r>
                              </m:e>
                              <m:sub>
                                <m:r>
                                  <a:rPr lang="pl-PL" sz="1400" b="1" i="1" dirty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𝒑</m:t>
                                </m:r>
                              </m:sub>
                            </m:sSub>
                            <m:r>
                              <a:rPr lang="pl-PL" sz="1400" i="1" dirty="0">
                                <a:latin typeface="Cambria Math"/>
                              </a:rPr>
                              <m:t>=</m:t>
                            </m:r>
                            <m:r>
                              <a:rPr lang="pl-PL" sz="1400" i="1" dirty="0">
                                <a:latin typeface="Cambria Math"/>
                              </a:rPr>
                              <m:t>𝑓</m:t>
                            </m:r>
                            <m:r>
                              <a:rPr lang="pl-PL" sz="1400" i="1" dirty="0">
                                <a:latin typeface="Cambria Math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pl-PL" sz="1400" i="1" dirty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pl-PL" sz="1400" i="1" dirty="0">
                                    <a:latin typeface="Cambria Math"/>
                                  </a:rPr>
                                  <m:t>𝑈</m:t>
                                </m:r>
                              </m:e>
                              <m:sub>
                                <m:r>
                                  <a:rPr lang="pl-PL" sz="1400" i="1" dirty="0">
                                    <a:latin typeface="Cambria Math"/>
                                  </a:rPr>
                                  <m:t>𝑝</m:t>
                                </m:r>
                              </m:sub>
                            </m:sSub>
                            <m:r>
                              <a:rPr lang="pl-PL" sz="1400" i="1" dirty="0">
                                <a:latin typeface="Cambria Math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pl-PL" sz="1400" i="1" dirty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l-GR" sz="1400" i="1" dirty="0">
                                    <a:latin typeface="Cambria Math"/>
                                  </a:rPr>
                                  <m:t>δ</m:t>
                                </m:r>
                              </m:e>
                              <m:sub>
                                <m:r>
                                  <a:rPr lang="pl-PL" sz="1400" i="1" dirty="0">
                                    <a:latin typeface="Cambria Math"/>
                                  </a:rPr>
                                  <m:t>𝑝</m:t>
                                </m:r>
                              </m:sub>
                            </m:sSub>
                            <m:r>
                              <a:rPr lang="pl-PL" sz="1400" i="1" dirty="0">
                                <a:latin typeface="Cambria Math"/>
                              </a:rPr>
                              <m:t>, </m:t>
                            </m:r>
                            <m:sSub>
                              <m:sSubPr>
                                <m:ctrlPr>
                                  <a:rPr lang="pl-PL" sz="1400" i="1" dirty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pl-PL" sz="1400" i="1" dirty="0">
                                    <a:latin typeface="Cambria Math"/>
                                  </a:rPr>
                                  <m:t>𝑈</m:t>
                                </m:r>
                              </m:e>
                              <m:sub>
                                <m:r>
                                  <a:rPr lang="pl-PL" sz="1400" i="1" dirty="0">
                                    <a:latin typeface="Cambria Math"/>
                                  </a:rPr>
                                  <m:t>𝑘</m:t>
                                </m:r>
                              </m:sub>
                            </m:sSub>
                            <m:r>
                              <a:rPr lang="pl-PL" sz="1400" i="1" dirty="0">
                                <a:latin typeface="Cambria Math"/>
                              </a:rPr>
                              <m:t>)</m:t>
                            </m:r>
                          </m:e>
                          <m:e>
                            <m:eqArr>
                              <m:eqArrPr>
                                <m:ctrlPr>
                                  <a:rPr lang="pl-PL" sz="1400" i="1" dirty="0">
                                    <a:latin typeface="Cambria Math"/>
                                  </a:rPr>
                                </m:ctrlPr>
                              </m:eqArrPr>
                              <m:e>
                                <m:sSub>
                                  <m:sSubPr>
                                    <m:ctrlPr>
                                      <a:rPr lang="pl-PL" sz="1400" b="1" i="1" dirty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pl-PL" sz="1400" b="1" i="1" dirty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𝑰</m:t>
                                    </m:r>
                                  </m:e>
                                  <m:sub>
                                    <m:r>
                                      <a:rPr lang="pl-PL" sz="1400" b="1" i="1" dirty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𝒑</m:t>
                                    </m:r>
                                  </m:sub>
                                </m:sSub>
                                <m:r>
                                  <a:rPr lang="pl-PL" sz="1400" i="1" dirty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pl-PL" sz="1400" i="1" dirty="0">
                                    <a:latin typeface="Cambria Math"/>
                                  </a:rPr>
                                  <m:t>𝑓</m:t>
                                </m:r>
                                <m:r>
                                  <a:rPr lang="pl-PL" sz="1400" i="1" dirty="0">
                                    <a:latin typeface="Cambria Math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pl-PL" sz="1400" i="1" dirty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pl-PL" sz="1400" i="1" dirty="0">
                                        <a:latin typeface="Cambria Math"/>
                                      </a:rPr>
                                      <m:t>𝑈</m:t>
                                    </m:r>
                                  </m:e>
                                  <m:sub>
                                    <m:r>
                                      <a:rPr lang="pl-PL" sz="1400" i="1" dirty="0">
                                        <a:latin typeface="Cambria Math"/>
                                      </a:rPr>
                                      <m:t>𝑝</m:t>
                                    </m:r>
                                  </m:sub>
                                </m:sSub>
                                <m:r>
                                  <a:rPr lang="pl-PL" sz="1400" i="1" dirty="0">
                                    <a:latin typeface="Cambria Math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pl-PL" sz="1400" i="1" dirty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sz="1400" i="1" dirty="0">
                                        <a:latin typeface="Cambria Math"/>
                                      </a:rPr>
                                      <m:t>δ</m:t>
                                    </m:r>
                                  </m:e>
                                  <m:sub>
                                    <m:r>
                                      <a:rPr lang="pl-PL" sz="1400" i="1" dirty="0">
                                        <a:latin typeface="Cambria Math"/>
                                      </a:rPr>
                                      <m:t>𝑝</m:t>
                                    </m:r>
                                  </m:sub>
                                </m:sSub>
                                <m:r>
                                  <a:rPr lang="pl-PL" sz="1400" i="1" dirty="0">
                                    <a:latin typeface="Cambria Math"/>
                                  </a:rPr>
                                  <m:t>, </m:t>
                                </m:r>
                                <m:sSub>
                                  <m:sSubPr>
                                    <m:ctrlPr>
                                      <a:rPr lang="pl-PL" sz="1400" i="1" dirty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pl-PL" sz="1400" i="1" dirty="0">
                                        <a:latin typeface="Cambria Math"/>
                                      </a:rPr>
                                      <m:t>𝑈</m:t>
                                    </m:r>
                                  </m:e>
                                  <m:sub>
                                    <m:r>
                                      <a:rPr lang="pl-PL" sz="1400" i="1" dirty="0">
                                        <a:latin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  <m:r>
                                  <a:rPr lang="pl-PL" sz="1400" i="1" dirty="0">
                                    <a:latin typeface="Cambria Math"/>
                                  </a:rPr>
                                  <m:t>)</m:t>
                                </m:r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pl-PL" sz="1400" i="1" dirty="0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pl-PL" sz="1400" b="1" i="1" dirty="0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pl-PL" sz="1400" b="1" i="1" dirty="0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  <m:t>𝑼</m:t>
                                          </m:r>
                                        </m:e>
                                        <m:sub>
                                          <m:r>
                                            <a:rPr lang="pl-PL" sz="1400" b="1" i="1" dirty="0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  <m:t>𝒑</m:t>
                                          </m:r>
                                        </m:sub>
                                      </m:sSub>
                                      <m:r>
                                        <a:rPr lang="pl-PL" sz="1400" i="1" dirty="0">
                                          <a:latin typeface="Cambria Math"/>
                                        </a:rPr>
                                        <m:t>=</m:t>
                                      </m:r>
                                      <m:r>
                                        <a:rPr lang="pl-PL" sz="1400" i="1" dirty="0">
                                          <a:latin typeface="Cambria Math"/>
                                        </a:rPr>
                                        <m:t>𝑓</m:t>
                                      </m:r>
                                      <m:r>
                                        <a:rPr lang="pl-PL" sz="1400" i="1" dirty="0">
                                          <a:latin typeface="Cambria Math"/>
                                        </a:rPr>
                                        <m:t>(</m:t>
                                      </m:r>
                                      <m:sSub>
                                        <m:sSubPr>
                                          <m:ctrlPr>
                                            <a:rPr lang="pl-PL" sz="1400" i="1" dirty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pl-PL" sz="1400" i="1" dirty="0">
                                              <a:latin typeface="Cambria Math"/>
                                            </a:rPr>
                                            <m:t>𝑈</m:t>
                                          </m:r>
                                        </m:e>
                                        <m:sub>
                                          <m:r>
                                            <a:rPr lang="pl-PL" sz="1400" i="1" dirty="0">
                                              <a:latin typeface="Cambria Math"/>
                                            </a:rPr>
                                            <m:t>𝑝</m:t>
                                          </m:r>
                                        </m:sub>
                                      </m:sSub>
                                      <m:r>
                                        <a:rPr lang="pl-PL" sz="1400" i="1" dirty="0">
                                          <a:latin typeface="Cambria Math"/>
                                        </a:rPr>
                                        <m:t>,</m:t>
                                      </m:r>
                                      <m:sSub>
                                        <m:sSubPr>
                                          <m:ctrlPr>
                                            <a:rPr lang="pl-PL" sz="1400" i="1" dirty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l-GR" sz="1400" i="1" dirty="0">
                                              <a:latin typeface="Cambria Math"/>
                                            </a:rPr>
                                            <m:t>δ</m:t>
                                          </m:r>
                                        </m:e>
                                        <m:sub>
                                          <m:r>
                                            <a:rPr lang="pl-PL" sz="1400" i="1" dirty="0">
                                              <a:latin typeface="Cambria Math"/>
                                            </a:rPr>
                                            <m:t>𝑝</m:t>
                                          </m:r>
                                        </m:sub>
                                      </m:sSub>
                                      <m:r>
                                        <a:rPr lang="pl-PL" sz="1400" i="1" dirty="0">
                                          <a:latin typeface="Cambria Math"/>
                                        </a:rPr>
                                        <m:t>, </m:t>
                                      </m:r>
                                      <m:sSub>
                                        <m:sSubPr>
                                          <m:ctrlPr>
                                            <a:rPr lang="pl-PL" sz="1400" i="1" dirty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pl-PL" sz="1400" i="1" dirty="0">
                                              <a:latin typeface="Cambria Math"/>
                                            </a:rPr>
                                            <m:t>𝑈</m:t>
                                          </m:r>
                                        </m:e>
                                        <m:sub>
                                          <m:r>
                                            <a:rPr lang="pl-PL" sz="1400" i="1" dirty="0">
                                              <a:latin typeface="Cambria Math"/>
                                            </a:rPr>
                                            <m:t>𝑘</m:t>
                                          </m:r>
                                        </m:sub>
                                      </m:sSub>
                                      <m:r>
                                        <a:rPr lang="pl-PL" sz="1400" i="1" dirty="0">
                                          <a:latin typeface="Cambria Math"/>
                                        </a:rPr>
                                        <m:t>)</m:t>
                                      </m:r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pl-PL" sz="1400" b="1" i="1" dirty="0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pl-PL" sz="1400" b="1" i="1" dirty="0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  <m:t>𝑷</m:t>
                                          </m:r>
                                        </m:e>
                                        <m:sub>
                                          <m:r>
                                            <a:rPr lang="pl-PL" sz="1400" b="1" i="1" dirty="0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  <m:t>𝒌</m:t>
                                          </m:r>
                                        </m:sub>
                                      </m:sSub>
                                      <m:r>
                                        <a:rPr lang="pl-PL" sz="1400" i="1" dirty="0">
                                          <a:latin typeface="Cambria Math"/>
                                        </a:rPr>
                                        <m:t>=</m:t>
                                      </m:r>
                                      <m:r>
                                        <a:rPr lang="pl-PL" sz="1400" i="1" dirty="0">
                                          <a:latin typeface="Cambria Math"/>
                                        </a:rPr>
                                        <m:t>𝑓</m:t>
                                      </m:r>
                                      <m:r>
                                        <a:rPr lang="pl-PL" sz="1400" i="1" dirty="0">
                                          <a:latin typeface="Cambria Math"/>
                                        </a:rPr>
                                        <m:t>(</m:t>
                                      </m:r>
                                      <m:sSub>
                                        <m:sSubPr>
                                          <m:ctrlPr>
                                            <a:rPr lang="pl-PL" sz="1400" i="1" dirty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pl-PL" sz="1400" i="1" dirty="0">
                                              <a:latin typeface="Cambria Math"/>
                                            </a:rPr>
                                            <m:t>𝑈</m:t>
                                          </m:r>
                                        </m:e>
                                        <m:sub>
                                          <m:r>
                                            <a:rPr lang="pl-PL" sz="1400" i="1" dirty="0">
                                              <a:latin typeface="Cambria Math"/>
                                            </a:rPr>
                                            <m:t>𝑝</m:t>
                                          </m:r>
                                        </m:sub>
                                      </m:sSub>
                                      <m:r>
                                        <a:rPr lang="pl-PL" sz="1400" i="1" dirty="0">
                                          <a:latin typeface="Cambria Math"/>
                                        </a:rPr>
                                        <m:t>,</m:t>
                                      </m:r>
                                      <m:sSub>
                                        <m:sSubPr>
                                          <m:ctrlPr>
                                            <a:rPr lang="pl-PL" sz="1400" i="1" dirty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l-GR" sz="1400" i="1" dirty="0">
                                              <a:latin typeface="Cambria Math"/>
                                            </a:rPr>
                                            <m:t>δ</m:t>
                                          </m:r>
                                        </m:e>
                                        <m:sub>
                                          <m:r>
                                            <a:rPr lang="pl-PL" sz="1400" i="1" dirty="0">
                                              <a:latin typeface="Cambria Math"/>
                                            </a:rPr>
                                            <m:t>𝑝</m:t>
                                          </m:r>
                                        </m:sub>
                                      </m:sSub>
                                      <m:r>
                                        <a:rPr lang="pl-PL" sz="1400" i="1" dirty="0">
                                          <a:latin typeface="Cambria Math"/>
                                        </a:rPr>
                                        <m:t>, </m:t>
                                      </m:r>
                                      <m:sSub>
                                        <m:sSubPr>
                                          <m:ctrlPr>
                                            <a:rPr lang="pl-PL" sz="1400" i="1" dirty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pl-PL" sz="1400" i="1" dirty="0">
                                              <a:latin typeface="Cambria Math"/>
                                            </a:rPr>
                                            <m:t>𝑈</m:t>
                                          </m:r>
                                        </m:e>
                                        <m:sub>
                                          <m:r>
                                            <a:rPr lang="pl-PL" sz="1400" i="1" dirty="0">
                                              <a:latin typeface="Cambria Math"/>
                                            </a:rPr>
                                            <m:t>𝑘</m:t>
                                          </m:r>
                                        </m:sub>
                                      </m:sSub>
                                      <m:r>
                                        <a:rPr lang="pl-PL" sz="1400" i="1" dirty="0">
                                          <a:latin typeface="Cambria Math"/>
                                        </a:rPr>
                                        <m:t>)</m:t>
                                      </m:r>
                                    </m:e>
                                  </m:mr>
                                  <m:mr>
                                    <m:e>
                                      <m:eqArr>
                                        <m:eqArrPr>
                                          <m:ctrlPr>
                                            <a:rPr lang="pl-PL" sz="1400" i="1" dirty="0">
                                              <a:latin typeface="Cambria Math"/>
                                            </a:rPr>
                                          </m:ctrlPr>
                                        </m:eqArrPr>
                                        <m:e>
                                          <m:sSub>
                                            <m:sSubPr>
                                              <m:ctrlPr>
                                                <a:rPr lang="pl-PL" sz="1400" b="1" i="1" dirty="0" smtClean="0">
                                                  <a:solidFill>
                                                    <a:srgbClr val="FF0000"/>
                                                  </a:solidFill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pl-PL" sz="1400" b="1" i="1" dirty="0">
                                                  <a:solidFill>
                                                    <a:srgbClr val="FF0000"/>
                                                  </a:solidFill>
                                                  <a:latin typeface="Cambria Math"/>
                                                </a:rPr>
                                                <m:t>𝑸</m:t>
                                              </m:r>
                                            </m:e>
                                            <m:sub>
                                              <m:r>
                                                <a:rPr lang="pl-PL" sz="1400" b="1" i="1" dirty="0" smtClean="0">
                                                  <a:solidFill>
                                                    <a:srgbClr val="FF0000"/>
                                                  </a:solidFill>
                                                  <a:latin typeface="Cambria Math"/>
                                                </a:rPr>
                                                <m:t>𝒌</m:t>
                                              </m:r>
                                            </m:sub>
                                          </m:sSub>
                                          <m:r>
                                            <a:rPr lang="pl-PL" sz="1400" i="1" dirty="0">
                                              <a:latin typeface="Cambria Math"/>
                                            </a:rPr>
                                            <m:t>=</m:t>
                                          </m:r>
                                          <m:r>
                                            <a:rPr lang="pl-PL" sz="1400" i="1" dirty="0">
                                              <a:latin typeface="Cambria Math"/>
                                            </a:rPr>
                                            <m:t>𝑓</m:t>
                                          </m:r>
                                          <m:r>
                                            <a:rPr lang="pl-PL" sz="1400" i="1" dirty="0">
                                              <a:latin typeface="Cambria Math"/>
                                            </a:rPr>
                                            <m:t>(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pl-PL" sz="1400" i="1" dirty="0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pl-PL" sz="1400" i="1" dirty="0">
                                                  <a:latin typeface="Cambria Math"/>
                                                </a:rPr>
                                                <m:t>𝑈</m:t>
                                              </m:r>
                                            </m:e>
                                            <m:sub>
                                              <m:r>
                                                <a:rPr lang="pl-PL" sz="1400" i="1" dirty="0">
                                                  <a:latin typeface="Cambria Math"/>
                                                </a:rPr>
                                                <m:t>𝑝</m:t>
                                              </m:r>
                                            </m:sub>
                                          </m:sSub>
                                          <m:r>
                                            <a:rPr lang="pl-PL" sz="1400" i="1" dirty="0">
                                              <a:latin typeface="Cambria Math"/>
                                            </a:rPr>
                                            <m:t>,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pl-PL" sz="1400" i="1" dirty="0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l-GR" sz="1400" i="1" dirty="0">
                                                  <a:latin typeface="Cambria Math"/>
                                                </a:rPr>
                                                <m:t>δ</m:t>
                                              </m:r>
                                            </m:e>
                                            <m:sub>
                                              <m:r>
                                                <a:rPr lang="pl-PL" sz="1400" i="1" dirty="0">
                                                  <a:latin typeface="Cambria Math"/>
                                                </a:rPr>
                                                <m:t>𝑝</m:t>
                                              </m:r>
                                            </m:sub>
                                          </m:sSub>
                                          <m:r>
                                            <a:rPr lang="pl-PL" sz="1400" i="1" dirty="0">
                                              <a:latin typeface="Cambria Math"/>
                                            </a:rPr>
                                            <m:t>, 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pl-PL" sz="1400" i="1" dirty="0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pl-PL" sz="1400" i="1" dirty="0">
                                                  <a:latin typeface="Cambria Math"/>
                                                </a:rPr>
                                                <m:t>𝑈</m:t>
                                              </m:r>
                                            </m:e>
                                            <m:sub>
                                              <m:r>
                                                <a:rPr lang="pl-PL" sz="1400" i="1" dirty="0">
                                                  <a:latin typeface="Cambria Math"/>
                                                </a:rPr>
                                                <m:t>𝑘</m:t>
                                              </m:r>
                                            </m:sub>
                                          </m:sSub>
                                          <m:r>
                                            <a:rPr lang="pl-PL" sz="1400" i="1" dirty="0">
                                              <a:latin typeface="Cambria Math"/>
                                            </a:rPr>
                                            <m:t>)</m:t>
                                          </m:r>
                                        </m:e>
                                        <m:e>
                                          <m:sSub>
                                            <m:sSubPr>
                                              <m:ctrlPr>
                                                <a:rPr lang="pl-PL" sz="1400" b="1" i="1" dirty="0">
                                                  <a:solidFill>
                                                    <a:srgbClr val="FF0000"/>
                                                  </a:solidFill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pl-PL" sz="1400" b="1" i="1" dirty="0">
                                                  <a:solidFill>
                                                    <a:srgbClr val="FF0000"/>
                                                  </a:solidFill>
                                                  <a:latin typeface="Cambria Math"/>
                                                </a:rPr>
                                                <m:t>𝑼</m:t>
                                              </m:r>
                                            </m:e>
                                            <m:sub>
                                              <m:r>
                                                <a:rPr lang="pl-PL" sz="1400" b="1" i="1" dirty="0">
                                                  <a:solidFill>
                                                    <a:srgbClr val="FF0000"/>
                                                  </a:solidFill>
                                                  <a:latin typeface="Cambria Math"/>
                                                </a:rPr>
                                                <m:t>𝒌</m:t>
                                              </m:r>
                                            </m:sub>
                                          </m:sSub>
                                          <m:r>
                                            <a:rPr lang="pl-PL" sz="1400" i="1" dirty="0">
                                              <a:latin typeface="Cambria Math"/>
                                            </a:rPr>
                                            <m:t>=</m:t>
                                          </m:r>
                                          <m:r>
                                            <a:rPr lang="pl-PL" sz="1400" i="1" dirty="0">
                                              <a:latin typeface="Cambria Math"/>
                                            </a:rPr>
                                            <m:t>𝑓</m:t>
                                          </m:r>
                                          <m:r>
                                            <a:rPr lang="pl-PL" sz="1400" i="1" dirty="0">
                                              <a:latin typeface="Cambria Math"/>
                                            </a:rPr>
                                            <m:t>(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pl-PL" sz="1400" i="1" dirty="0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pl-PL" sz="1400" i="1" dirty="0">
                                                  <a:latin typeface="Cambria Math"/>
                                                </a:rPr>
                                                <m:t>𝑈</m:t>
                                              </m:r>
                                            </m:e>
                                            <m:sub>
                                              <m:r>
                                                <a:rPr lang="pl-PL" sz="1400" i="1" dirty="0">
                                                  <a:latin typeface="Cambria Math"/>
                                                </a:rPr>
                                                <m:t>𝑝</m:t>
                                              </m:r>
                                            </m:sub>
                                          </m:sSub>
                                          <m:r>
                                            <a:rPr lang="pl-PL" sz="1400" i="1" dirty="0">
                                              <a:latin typeface="Cambria Math"/>
                                            </a:rPr>
                                            <m:t>,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pl-PL" sz="1400" i="1" dirty="0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l-GR" sz="1400" i="1" dirty="0">
                                                  <a:latin typeface="Cambria Math"/>
                                                </a:rPr>
                                                <m:t>δ</m:t>
                                              </m:r>
                                            </m:e>
                                            <m:sub>
                                              <m:r>
                                                <a:rPr lang="pl-PL" sz="1400" i="1" dirty="0">
                                                  <a:latin typeface="Cambria Math"/>
                                                </a:rPr>
                                                <m:t>𝑝</m:t>
                                              </m:r>
                                            </m:sub>
                                          </m:sSub>
                                          <m:r>
                                            <a:rPr lang="pl-PL" sz="1400" i="1" dirty="0">
                                              <a:latin typeface="Cambria Math"/>
                                            </a:rPr>
                                            <m:t>, 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pl-PL" sz="1400" i="1" dirty="0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pl-PL" sz="1400" i="1" dirty="0">
                                                  <a:latin typeface="Cambria Math"/>
                                                </a:rPr>
                                                <m:t>𝑈</m:t>
                                              </m:r>
                                            </m:e>
                                            <m:sub>
                                              <m:r>
                                                <a:rPr lang="pl-PL" sz="1400" i="1" dirty="0">
                                                  <a:latin typeface="Cambria Math"/>
                                                </a:rPr>
                                                <m:t>𝑘</m:t>
                                              </m:r>
                                            </m:sub>
                                          </m:sSub>
                                          <m:r>
                                            <a:rPr lang="pl-PL" sz="1400" i="1" dirty="0">
                                              <a:latin typeface="Cambria Math"/>
                                            </a:rPr>
                                            <m:t>)</m:t>
                                          </m:r>
                                        </m:e>
                                        <m:e>
                                          <m:sSub>
                                            <m:sSubPr>
                                              <m:ctrlPr>
                                                <a:rPr lang="pl-PL" sz="1400" b="1" i="1" dirty="0">
                                                  <a:solidFill>
                                                    <a:srgbClr val="FF0000"/>
                                                  </a:solidFill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pl-PL" sz="1400" b="1" i="1" dirty="0">
                                                  <a:solidFill>
                                                    <a:srgbClr val="FF0000"/>
                                                  </a:solidFill>
                                                  <a:latin typeface="Cambria Math"/>
                                                </a:rPr>
                                                <m:t>𝑰</m:t>
                                              </m:r>
                                            </m:e>
                                            <m:sub>
                                              <m:r>
                                                <a:rPr lang="pl-PL" sz="1400" b="1" i="1" dirty="0">
                                                  <a:solidFill>
                                                    <a:srgbClr val="FF0000"/>
                                                  </a:solidFill>
                                                  <a:latin typeface="Cambria Math"/>
                                                </a:rPr>
                                                <m:t>𝒌</m:t>
                                              </m:r>
                                            </m:sub>
                                          </m:sSub>
                                          <m:r>
                                            <a:rPr lang="pl-PL" sz="1400" i="1" dirty="0">
                                              <a:latin typeface="Cambria Math"/>
                                            </a:rPr>
                                            <m:t>=</m:t>
                                          </m:r>
                                          <m:r>
                                            <a:rPr lang="pl-PL" sz="1400" i="1" dirty="0">
                                              <a:latin typeface="Cambria Math"/>
                                            </a:rPr>
                                            <m:t>𝑓</m:t>
                                          </m:r>
                                          <m:r>
                                            <a:rPr lang="pl-PL" sz="1400" i="1" dirty="0">
                                              <a:latin typeface="Cambria Math"/>
                                            </a:rPr>
                                            <m:t>(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pl-PL" sz="1400" i="1" dirty="0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pl-PL" sz="1400" i="1" dirty="0">
                                                  <a:latin typeface="Cambria Math"/>
                                                </a:rPr>
                                                <m:t>𝑈</m:t>
                                              </m:r>
                                            </m:e>
                                            <m:sub>
                                              <m:r>
                                                <a:rPr lang="pl-PL" sz="1400" i="1" dirty="0">
                                                  <a:latin typeface="Cambria Math"/>
                                                </a:rPr>
                                                <m:t>𝑝</m:t>
                                              </m:r>
                                            </m:sub>
                                          </m:sSub>
                                          <m:r>
                                            <a:rPr lang="pl-PL" sz="1400" i="1" dirty="0">
                                              <a:latin typeface="Cambria Math"/>
                                            </a:rPr>
                                            <m:t>,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pl-PL" sz="1400" i="1" dirty="0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l-GR" sz="1400" i="1" dirty="0">
                                                  <a:latin typeface="Cambria Math"/>
                                                </a:rPr>
                                                <m:t>δ</m:t>
                                              </m:r>
                                            </m:e>
                                            <m:sub>
                                              <m:r>
                                                <a:rPr lang="pl-PL" sz="1400" i="1" dirty="0">
                                                  <a:latin typeface="Cambria Math"/>
                                                </a:rPr>
                                                <m:t>𝑝</m:t>
                                              </m:r>
                                            </m:sub>
                                          </m:sSub>
                                          <m:r>
                                            <a:rPr lang="pl-PL" sz="1400" i="1" dirty="0">
                                              <a:latin typeface="Cambria Math"/>
                                            </a:rPr>
                                            <m:t>, 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pl-PL" sz="1400" i="1" dirty="0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pl-PL" sz="1400" i="1" dirty="0">
                                                  <a:latin typeface="Cambria Math"/>
                                                </a:rPr>
                                                <m:t>𝑈</m:t>
                                              </m:r>
                                            </m:e>
                                            <m:sub>
                                              <m:r>
                                                <a:rPr lang="pl-PL" sz="1400" i="1" dirty="0">
                                                  <a:latin typeface="Cambria Math"/>
                                                </a:rPr>
                                                <m:t>𝑘</m:t>
                                              </m:r>
                                            </m:sub>
                                          </m:sSub>
                                          <m:r>
                                            <a:rPr lang="pl-PL" sz="1400" i="1" dirty="0">
                                              <a:latin typeface="Cambria Math"/>
                                            </a:rPr>
                                            <m:t>)</m:t>
                                          </m:r>
                                        </m:e>
                                      </m:eqArr>
                                    </m:e>
                                  </m:mr>
                                </m:m>
                              </m:e>
                            </m:eqArr>
                          </m:e>
                        </m:eqArr>
                      </m:e>
                    </m:d>
                  </m:oMath>
                </a14:m>
                <a:endParaRPr lang="pl-PL" sz="1400" dirty="0"/>
              </a:p>
            </p:txBody>
          </p:sp>
        </mc:Choice>
        <mc:Fallback xmlns="">
          <p:sp>
            <p:nvSpPr>
              <p:cNvPr id="189" name="Wekt_pom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3300" y="3900928"/>
                <a:ext cx="3054682" cy="194290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4" name="Schem_Zast"/>
          <p:cNvGrpSpPr>
            <a:grpSpLocks noChangeAspect="1"/>
          </p:cNvGrpSpPr>
          <p:nvPr/>
        </p:nvGrpSpPr>
        <p:grpSpPr bwMode="auto">
          <a:xfrm>
            <a:off x="1681835" y="2776824"/>
            <a:ext cx="3314700" cy="1714500"/>
            <a:chOff x="2126" y="3421"/>
            <a:chExt cx="5220" cy="2700"/>
          </a:xfrm>
        </p:grpSpPr>
        <p:sp>
          <p:nvSpPr>
            <p:cNvPr id="135" name="AutoShape 267"/>
            <p:cNvSpPr>
              <a:spLocks noChangeAspect="1" noChangeArrowheads="1" noTextEdit="1"/>
            </p:cNvSpPr>
            <p:nvPr/>
          </p:nvSpPr>
          <p:spPr bwMode="auto">
            <a:xfrm>
              <a:off x="2126" y="3421"/>
              <a:ext cx="5220" cy="2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/>
            </a:p>
          </p:txBody>
        </p:sp>
        <p:grpSp>
          <p:nvGrpSpPr>
            <p:cNvPr id="136" name="Group 262"/>
            <p:cNvGrpSpPr>
              <a:grpSpLocks/>
            </p:cNvGrpSpPr>
            <p:nvPr/>
          </p:nvGrpSpPr>
          <p:grpSpPr bwMode="auto">
            <a:xfrm>
              <a:off x="2609" y="3755"/>
              <a:ext cx="4201" cy="848"/>
              <a:chOff x="2609" y="3755"/>
              <a:chExt cx="4201" cy="848"/>
            </a:xfrm>
          </p:grpSpPr>
          <p:sp>
            <p:nvSpPr>
              <p:cNvPr id="182" name="Text Box 266"/>
              <p:cNvSpPr txBox="1">
                <a:spLocks noChangeArrowheads="1"/>
              </p:cNvSpPr>
              <p:nvPr/>
            </p:nvSpPr>
            <p:spPr bwMode="auto">
              <a:xfrm>
                <a:off x="6468" y="3817"/>
                <a:ext cx="342" cy="39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pl-PL" sz="1400" b="1" i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kumimoji="0" lang="en-US" altLang="pl-PL" sz="1400" b="1" i="1" baseline="-30000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k</a:t>
                </a:r>
                <a:endParaRPr kumimoji="0" lang="en-US" altLang="pl-PL" sz="2800" dirty="0">
                  <a:latin typeface="Times New Roman" pitchFamily="18" charset="0"/>
                </a:endParaRPr>
              </a:p>
            </p:txBody>
          </p:sp>
          <p:sp>
            <p:nvSpPr>
              <p:cNvPr id="183" name="Text Box 265"/>
              <p:cNvSpPr txBox="1">
                <a:spLocks noChangeArrowheads="1"/>
              </p:cNvSpPr>
              <p:nvPr/>
            </p:nvSpPr>
            <p:spPr bwMode="auto">
              <a:xfrm>
                <a:off x="6468" y="4178"/>
                <a:ext cx="342" cy="39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pl-PL" sz="1400" b="1" i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Q</a:t>
                </a:r>
                <a:r>
                  <a:rPr kumimoji="0" lang="en-US" altLang="pl-PL" sz="1400" b="1" i="1" baseline="-30000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k</a:t>
                </a:r>
                <a:endParaRPr kumimoji="0" lang="en-US" altLang="pl-PL" sz="2800" dirty="0">
                  <a:latin typeface="Times New Roman" pitchFamily="18" charset="0"/>
                </a:endParaRPr>
              </a:p>
            </p:txBody>
          </p:sp>
          <p:sp>
            <p:nvSpPr>
              <p:cNvPr id="184" name="Text Box 263"/>
              <p:cNvSpPr txBox="1">
                <a:spLocks noChangeArrowheads="1"/>
              </p:cNvSpPr>
              <p:nvPr/>
            </p:nvSpPr>
            <p:spPr bwMode="auto">
              <a:xfrm>
                <a:off x="2635" y="4204"/>
                <a:ext cx="342" cy="39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pl-PL" sz="1400" b="1" i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Q</a:t>
                </a:r>
                <a:r>
                  <a:rPr kumimoji="0" lang="en-US" altLang="pl-PL" sz="1400" b="1" i="1" baseline="-30000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p</a:t>
                </a:r>
                <a:endParaRPr kumimoji="0" lang="en-US" altLang="pl-PL" sz="1400" dirty="0">
                  <a:latin typeface="Times New Roman" pitchFamily="18" charset="0"/>
                </a:endParaRPr>
              </a:p>
            </p:txBody>
          </p:sp>
          <p:sp>
            <p:nvSpPr>
              <p:cNvPr id="185" name="Text Box 264"/>
              <p:cNvSpPr txBox="1">
                <a:spLocks noChangeArrowheads="1"/>
              </p:cNvSpPr>
              <p:nvPr/>
            </p:nvSpPr>
            <p:spPr bwMode="auto">
              <a:xfrm>
                <a:off x="2609" y="3755"/>
                <a:ext cx="342" cy="39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pl-PL" sz="1400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kumimoji="0" lang="en-US" altLang="pl-PL" sz="1400" b="1" i="1" baseline="-300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p</a:t>
                </a:r>
                <a:endParaRPr kumimoji="0" lang="en-US" altLang="pl-PL" sz="1400" dirty="0">
                  <a:latin typeface="Times New Roman" pitchFamily="18" charset="0"/>
                </a:endParaRPr>
              </a:p>
            </p:txBody>
          </p:sp>
        </p:grpSp>
        <p:sp>
          <p:nvSpPr>
            <p:cNvPr id="137" name="Text Box 261"/>
            <p:cNvSpPr txBox="1">
              <a:spLocks noChangeArrowheads="1"/>
            </p:cNvSpPr>
            <p:nvPr/>
          </p:nvSpPr>
          <p:spPr bwMode="auto">
            <a:xfrm>
              <a:off x="2156" y="4003"/>
              <a:ext cx="141" cy="33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pl-PL" sz="1400" i="1" dirty="0">
                  <a:latin typeface="Times New Roman" pitchFamily="18" charset="0"/>
                  <a:cs typeface="Times New Roman" pitchFamily="18" charset="0"/>
                </a:rPr>
                <a:t>p</a:t>
              </a:r>
              <a:endParaRPr kumimoji="0" lang="en-US" altLang="pl-PL" sz="2800" dirty="0">
                <a:latin typeface="Times New Roman" pitchFamily="18" charset="0"/>
              </a:endParaRPr>
            </a:p>
          </p:txBody>
        </p:sp>
        <p:sp>
          <p:nvSpPr>
            <p:cNvPr id="138" name="Text Box 260"/>
            <p:cNvSpPr txBox="1">
              <a:spLocks noChangeArrowheads="1"/>
            </p:cNvSpPr>
            <p:nvPr/>
          </p:nvSpPr>
          <p:spPr bwMode="auto">
            <a:xfrm>
              <a:off x="6944" y="3983"/>
              <a:ext cx="342" cy="3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pl-PL" sz="1400" i="1" dirty="0">
                  <a:latin typeface="Times New Roman" pitchFamily="18" charset="0"/>
                  <a:cs typeface="Times New Roman" pitchFamily="18" charset="0"/>
                </a:rPr>
                <a:t>k</a:t>
              </a:r>
              <a:endParaRPr kumimoji="0" lang="en-US" altLang="pl-PL" sz="2800" dirty="0">
                <a:latin typeface="Times New Roman" pitchFamily="18" charset="0"/>
              </a:endParaRPr>
            </a:p>
          </p:txBody>
        </p:sp>
        <p:grpSp>
          <p:nvGrpSpPr>
            <p:cNvPr id="139" name="Group 255"/>
            <p:cNvGrpSpPr>
              <a:grpSpLocks/>
            </p:cNvGrpSpPr>
            <p:nvPr/>
          </p:nvGrpSpPr>
          <p:grpSpPr bwMode="auto">
            <a:xfrm>
              <a:off x="2156" y="4405"/>
              <a:ext cx="5073" cy="1368"/>
              <a:chOff x="2156" y="4402"/>
              <a:chExt cx="5073" cy="1368"/>
            </a:xfrm>
          </p:grpSpPr>
          <p:sp>
            <p:nvSpPr>
              <p:cNvPr id="178" name="Text Box 259"/>
              <p:cNvSpPr txBox="1">
                <a:spLocks noChangeArrowheads="1"/>
              </p:cNvSpPr>
              <p:nvPr/>
            </p:nvSpPr>
            <p:spPr bwMode="auto">
              <a:xfrm>
                <a:off x="2156" y="4858"/>
                <a:ext cx="342" cy="39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pl-PL" sz="1200" b="1" i="1" u="sng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U</a:t>
                </a:r>
                <a:r>
                  <a:rPr kumimoji="0" lang="en-US" altLang="pl-PL" sz="1200" b="1" i="1" baseline="-300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p</a:t>
                </a:r>
                <a:endParaRPr kumimoji="0" lang="en-US" altLang="pl-PL" sz="2400" dirty="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9" name="Text Box 258"/>
              <p:cNvSpPr txBox="1">
                <a:spLocks noChangeArrowheads="1"/>
              </p:cNvSpPr>
              <p:nvPr/>
            </p:nvSpPr>
            <p:spPr bwMode="auto">
              <a:xfrm>
                <a:off x="6887" y="4858"/>
                <a:ext cx="342" cy="39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pl-PL" sz="1200" b="1" i="1" u="sng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U</a:t>
                </a:r>
                <a:r>
                  <a:rPr kumimoji="0" lang="en-US" altLang="pl-PL" sz="1200" b="1" i="1" baseline="-30000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k</a:t>
                </a:r>
                <a:endParaRPr kumimoji="0" lang="en-US" altLang="pl-PL" sz="2400" dirty="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  <p:cxnSp>
            <p:nvCxnSpPr>
              <p:cNvPr id="180" name="AutoShape 257"/>
              <p:cNvCxnSpPr>
                <a:cxnSpLocks noChangeShapeType="1"/>
              </p:cNvCxnSpPr>
              <p:nvPr/>
            </p:nvCxnSpPr>
            <p:spPr bwMode="auto">
              <a:xfrm flipH="1" flipV="1">
                <a:off x="6830" y="4402"/>
                <a:ext cx="7" cy="1368"/>
              </a:xfrm>
              <a:prstGeom prst="straightConnector1">
                <a:avLst/>
              </a:prstGeom>
              <a:noFill/>
              <a:ln w="19050">
                <a:solidFill>
                  <a:srgbClr val="00B050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81" name="AutoShape 256"/>
              <p:cNvCxnSpPr>
                <a:cxnSpLocks noChangeShapeType="1"/>
              </p:cNvCxnSpPr>
              <p:nvPr/>
            </p:nvCxnSpPr>
            <p:spPr bwMode="auto">
              <a:xfrm flipH="1" flipV="1">
                <a:off x="2498" y="4402"/>
                <a:ext cx="7" cy="1368"/>
              </a:xfrm>
              <a:prstGeom prst="straightConnector1">
                <a:avLst/>
              </a:prstGeom>
              <a:noFill/>
              <a:ln w="19050">
                <a:solidFill>
                  <a:srgbClr val="00B050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40" name="Group 242"/>
            <p:cNvGrpSpPr>
              <a:grpSpLocks/>
            </p:cNvGrpSpPr>
            <p:nvPr/>
          </p:nvGrpSpPr>
          <p:grpSpPr bwMode="auto">
            <a:xfrm>
              <a:off x="2783" y="3781"/>
              <a:ext cx="3648" cy="1080"/>
              <a:chOff x="2783" y="3778"/>
              <a:chExt cx="3648" cy="1080"/>
            </a:xfrm>
          </p:grpSpPr>
          <p:grpSp>
            <p:nvGrpSpPr>
              <p:cNvPr id="166" name="Group 249"/>
              <p:cNvGrpSpPr>
                <a:grpSpLocks/>
              </p:cNvGrpSpPr>
              <p:nvPr/>
            </p:nvGrpSpPr>
            <p:grpSpPr bwMode="auto">
              <a:xfrm>
                <a:off x="2999" y="3778"/>
                <a:ext cx="3257" cy="1080"/>
                <a:chOff x="2999" y="3778"/>
                <a:chExt cx="3257" cy="1080"/>
              </a:xfrm>
            </p:grpSpPr>
            <p:sp>
              <p:nvSpPr>
                <p:cNvPr id="173" name="Text Box 254"/>
                <p:cNvSpPr txBox="1">
                  <a:spLocks noChangeArrowheads="1"/>
                </p:cNvSpPr>
                <p:nvPr/>
              </p:nvSpPr>
              <p:spPr bwMode="auto">
                <a:xfrm>
                  <a:off x="4322" y="3778"/>
                  <a:ext cx="342" cy="399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z"/>
                    <a:defRPr kumimoji="1" sz="27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y"/>
                    <a:defRPr kumimoji="1" sz="23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x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kumimoji="0" lang="en-US" altLang="pl-PL" sz="1200" i="1" u="sng">
                      <a:latin typeface="Times New Roman" pitchFamily="18" charset="0"/>
                      <a:cs typeface="Times New Roman" pitchFamily="18" charset="0"/>
                    </a:rPr>
                    <a:t>I</a:t>
                  </a:r>
                  <a:r>
                    <a:rPr kumimoji="0" lang="en-US" altLang="pl-PL" sz="1200" i="1" baseline="-30000">
                      <a:latin typeface="Times New Roman" pitchFamily="18" charset="0"/>
                      <a:cs typeface="Times New Roman" pitchFamily="18" charset="0"/>
                    </a:rPr>
                    <a:t>L</a:t>
                  </a:r>
                  <a:endParaRPr kumimoji="0" lang="en-US" altLang="pl-PL" sz="2400">
                    <a:latin typeface="Times New Roman" pitchFamily="18" charset="0"/>
                  </a:endParaRPr>
                </a:p>
              </p:txBody>
            </p:sp>
            <p:sp>
              <p:nvSpPr>
                <p:cNvPr id="174" name="Text Box 253"/>
                <p:cNvSpPr txBox="1">
                  <a:spLocks noChangeArrowheads="1"/>
                </p:cNvSpPr>
                <p:nvPr/>
              </p:nvSpPr>
              <p:spPr bwMode="auto">
                <a:xfrm>
                  <a:off x="5690" y="4459"/>
                  <a:ext cx="342" cy="399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z"/>
                    <a:defRPr kumimoji="1" sz="27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y"/>
                    <a:defRPr kumimoji="1" sz="23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x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kumimoji="0" lang="en-US" altLang="pl-PL" sz="1200" i="1" u="sng">
                      <a:latin typeface="Times New Roman" pitchFamily="18" charset="0"/>
                      <a:cs typeface="Times New Roman" pitchFamily="18" charset="0"/>
                    </a:rPr>
                    <a:t>I</a:t>
                  </a:r>
                  <a:r>
                    <a:rPr kumimoji="0" lang="en-US" altLang="pl-PL" sz="1200" i="1">
                      <a:latin typeface="Times New Roman" pitchFamily="18" charset="0"/>
                      <a:cs typeface="Times New Roman" pitchFamily="18" charset="0"/>
                    </a:rPr>
                    <a:t>”</a:t>
                  </a:r>
                  <a:endParaRPr kumimoji="0" lang="en-US" altLang="pl-PL" sz="2400">
                    <a:latin typeface="Times New Roman" pitchFamily="18" charset="0"/>
                  </a:endParaRPr>
                </a:p>
              </p:txBody>
            </p:sp>
            <p:sp>
              <p:nvSpPr>
                <p:cNvPr id="175" name="Text Box 252"/>
                <p:cNvSpPr txBox="1">
                  <a:spLocks noChangeArrowheads="1"/>
                </p:cNvSpPr>
                <p:nvPr/>
              </p:nvSpPr>
              <p:spPr bwMode="auto">
                <a:xfrm>
                  <a:off x="3353" y="4459"/>
                  <a:ext cx="342" cy="399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z"/>
                    <a:defRPr kumimoji="1" sz="27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y"/>
                    <a:defRPr kumimoji="1" sz="23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x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kumimoji="0" lang="en-US" altLang="pl-PL" sz="1200" i="1" u="sng" dirty="0">
                      <a:latin typeface="Times New Roman" pitchFamily="18" charset="0"/>
                      <a:cs typeface="Times New Roman" pitchFamily="18" charset="0"/>
                    </a:rPr>
                    <a:t>I</a:t>
                  </a:r>
                  <a:r>
                    <a:rPr kumimoji="0" lang="en-US" altLang="pl-PL" sz="1200" i="1" dirty="0">
                      <a:latin typeface="Times New Roman" pitchFamily="18" charset="0"/>
                      <a:cs typeface="Times New Roman" pitchFamily="18" charset="0"/>
                    </a:rPr>
                    <a:t>’</a:t>
                  </a:r>
                  <a:endParaRPr kumimoji="0" lang="en-US" altLang="pl-PL" sz="2400" dirty="0">
                    <a:latin typeface="Times New Roman" pitchFamily="18" charset="0"/>
                  </a:endParaRPr>
                </a:p>
              </p:txBody>
            </p:sp>
            <p:sp>
              <p:nvSpPr>
                <p:cNvPr id="176" name="Text Box 251"/>
                <p:cNvSpPr txBox="1">
                  <a:spLocks noChangeArrowheads="1"/>
                </p:cNvSpPr>
                <p:nvPr/>
              </p:nvSpPr>
              <p:spPr bwMode="auto">
                <a:xfrm>
                  <a:off x="6052" y="3958"/>
                  <a:ext cx="204" cy="339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z"/>
                    <a:defRPr kumimoji="1" sz="27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y"/>
                    <a:defRPr kumimoji="1" sz="23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x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kumimoji="0" lang="en-US" altLang="pl-PL" sz="1400" b="1" i="1" u="sng" dirty="0" err="1" smtClean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I</a:t>
                  </a:r>
                  <a:r>
                    <a:rPr kumimoji="0" lang="en-US" altLang="pl-PL" sz="1400" b="1" i="1" baseline="-30000" dirty="0" err="1" smtClean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k</a:t>
                  </a:r>
                  <a:endParaRPr kumimoji="0" lang="en-US" altLang="pl-PL" sz="2800" b="1" dirty="0">
                    <a:solidFill>
                      <a:srgbClr val="FF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77" name="Text Box 250"/>
                <p:cNvSpPr txBox="1">
                  <a:spLocks noChangeArrowheads="1"/>
                </p:cNvSpPr>
                <p:nvPr/>
              </p:nvSpPr>
              <p:spPr bwMode="auto">
                <a:xfrm>
                  <a:off x="2999" y="3945"/>
                  <a:ext cx="204" cy="339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z"/>
                    <a:defRPr kumimoji="1" sz="27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y"/>
                    <a:defRPr kumimoji="1" sz="23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x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kumimoji="0" lang="en-US" altLang="pl-PL" sz="1400" b="1" i="1" u="sng" dirty="0" err="1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I</a:t>
                  </a:r>
                  <a:r>
                    <a:rPr kumimoji="0" lang="en-US" altLang="pl-PL" sz="1400" b="1" i="1" baseline="-30000" dirty="0" err="1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p</a:t>
                  </a:r>
                  <a:endParaRPr kumimoji="0" lang="en-US" altLang="pl-PL" sz="1400" b="1" dirty="0">
                    <a:solidFill>
                      <a:srgbClr val="FF0000"/>
                    </a:solidFill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67" name="Group 243"/>
              <p:cNvGrpSpPr>
                <a:grpSpLocks/>
              </p:cNvGrpSpPr>
              <p:nvPr/>
            </p:nvGrpSpPr>
            <p:grpSpPr bwMode="auto">
              <a:xfrm>
                <a:off x="2783" y="4177"/>
                <a:ext cx="3648" cy="456"/>
                <a:chOff x="2783" y="4174"/>
                <a:chExt cx="3648" cy="456"/>
              </a:xfrm>
            </p:grpSpPr>
            <p:cxnSp>
              <p:nvCxnSpPr>
                <p:cNvPr id="168" name="AutoShape 248"/>
                <p:cNvCxnSpPr>
                  <a:cxnSpLocks noChangeShapeType="1"/>
                </p:cNvCxnSpPr>
                <p:nvPr/>
              </p:nvCxnSpPr>
              <p:spPr bwMode="auto">
                <a:xfrm>
                  <a:off x="2783" y="4174"/>
                  <a:ext cx="114" cy="1"/>
                </a:xfrm>
                <a:prstGeom prst="straightConnector1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69" name="AutoShape 247"/>
                <p:cNvCxnSpPr>
                  <a:cxnSpLocks noChangeShapeType="1"/>
                </p:cNvCxnSpPr>
                <p:nvPr/>
              </p:nvCxnSpPr>
              <p:spPr bwMode="auto">
                <a:xfrm>
                  <a:off x="4322" y="4174"/>
                  <a:ext cx="114" cy="1"/>
                </a:xfrm>
                <a:prstGeom prst="straightConnector1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70" name="AutoShape 246"/>
                <p:cNvCxnSpPr>
                  <a:cxnSpLocks noChangeShapeType="1"/>
                </p:cNvCxnSpPr>
                <p:nvPr/>
              </p:nvCxnSpPr>
              <p:spPr bwMode="auto">
                <a:xfrm>
                  <a:off x="6317" y="4174"/>
                  <a:ext cx="114" cy="1"/>
                </a:xfrm>
                <a:prstGeom prst="straightConnector1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71" name="AutoShape 245"/>
                <p:cNvCxnSpPr>
                  <a:cxnSpLocks noChangeShapeType="1"/>
                </p:cNvCxnSpPr>
                <p:nvPr/>
              </p:nvCxnSpPr>
              <p:spPr bwMode="auto">
                <a:xfrm>
                  <a:off x="3295" y="4515"/>
                  <a:ext cx="1" cy="115"/>
                </a:xfrm>
                <a:prstGeom prst="straightConnector1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72" name="AutoShape 244"/>
                <p:cNvCxnSpPr>
                  <a:cxnSpLocks noChangeShapeType="1"/>
                </p:cNvCxnSpPr>
                <p:nvPr/>
              </p:nvCxnSpPr>
              <p:spPr bwMode="auto">
                <a:xfrm>
                  <a:off x="5974" y="4515"/>
                  <a:ext cx="1" cy="115"/>
                </a:xfrm>
                <a:prstGeom prst="straightConnector1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</p:grpSp>
        <p:grpSp>
          <p:nvGrpSpPr>
            <p:cNvPr id="141" name="Group 217"/>
            <p:cNvGrpSpPr>
              <a:grpSpLocks/>
            </p:cNvGrpSpPr>
            <p:nvPr/>
          </p:nvGrpSpPr>
          <p:grpSpPr bwMode="auto">
            <a:xfrm>
              <a:off x="2270" y="3664"/>
              <a:ext cx="4788" cy="2223"/>
              <a:chOff x="2270" y="3664"/>
              <a:chExt cx="4788" cy="2223"/>
            </a:xfrm>
          </p:grpSpPr>
          <p:sp>
            <p:nvSpPr>
              <p:cNvPr id="142" name="Text Box 241"/>
              <p:cNvSpPr txBox="1">
                <a:spLocks noChangeArrowheads="1"/>
              </p:cNvSpPr>
              <p:nvPr/>
            </p:nvSpPr>
            <p:spPr bwMode="auto">
              <a:xfrm>
                <a:off x="3353" y="5146"/>
                <a:ext cx="570" cy="39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pl-PL" sz="1200" i="1">
                    <a:latin typeface="Times New Roman" pitchFamily="18" charset="0"/>
                    <a:cs typeface="Times New Roman" pitchFamily="18" charset="0"/>
                  </a:rPr>
                  <a:t>jB/2</a:t>
                </a:r>
                <a:endParaRPr kumimoji="0" lang="en-US" altLang="pl-PL" sz="2400">
                  <a:latin typeface="Times New Roman" pitchFamily="18" charset="0"/>
                </a:endParaRPr>
              </a:p>
            </p:txBody>
          </p:sp>
          <p:sp>
            <p:nvSpPr>
              <p:cNvPr id="143" name="Text Box 240"/>
              <p:cNvSpPr txBox="1">
                <a:spLocks noChangeArrowheads="1"/>
              </p:cNvSpPr>
              <p:nvPr/>
            </p:nvSpPr>
            <p:spPr bwMode="auto">
              <a:xfrm>
                <a:off x="6032" y="5146"/>
                <a:ext cx="513" cy="39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pl-PL" sz="1200" i="1">
                    <a:latin typeface="Times New Roman" pitchFamily="18" charset="0"/>
                    <a:cs typeface="Times New Roman" pitchFamily="18" charset="0"/>
                  </a:rPr>
                  <a:t>jB/2</a:t>
                </a:r>
                <a:endParaRPr kumimoji="0" lang="en-US" altLang="pl-PL" sz="2400">
                  <a:latin typeface="Times New Roman" pitchFamily="18" charset="0"/>
                </a:endParaRPr>
              </a:p>
            </p:txBody>
          </p:sp>
          <p:sp>
            <p:nvSpPr>
              <p:cNvPr id="144" name="Text Box 239"/>
              <p:cNvSpPr txBox="1">
                <a:spLocks noChangeArrowheads="1"/>
              </p:cNvSpPr>
              <p:nvPr/>
            </p:nvSpPr>
            <p:spPr bwMode="auto">
              <a:xfrm>
                <a:off x="5006" y="3664"/>
                <a:ext cx="342" cy="39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pl-PL" sz="1200" i="1">
                    <a:latin typeface="Times New Roman" pitchFamily="18" charset="0"/>
                    <a:cs typeface="Times New Roman" pitchFamily="18" charset="0"/>
                  </a:rPr>
                  <a:t> jX</a:t>
                </a:r>
                <a:endParaRPr kumimoji="0" lang="en-US" altLang="pl-PL" sz="2400">
                  <a:latin typeface="Times New Roman" pitchFamily="18" charset="0"/>
                </a:endParaRPr>
              </a:p>
            </p:txBody>
          </p:sp>
          <p:sp>
            <p:nvSpPr>
              <p:cNvPr id="145" name="Text Box 238"/>
              <p:cNvSpPr txBox="1">
                <a:spLocks noChangeArrowheads="1"/>
              </p:cNvSpPr>
              <p:nvPr/>
            </p:nvSpPr>
            <p:spPr bwMode="auto">
              <a:xfrm>
                <a:off x="3695" y="3721"/>
                <a:ext cx="342" cy="39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pl-PL" sz="1200" i="1">
                    <a:latin typeface="Times New Roman" pitchFamily="18" charset="0"/>
                    <a:cs typeface="Times New Roman" pitchFamily="18" charset="0"/>
                  </a:rPr>
                  <a:t>R</a:t>
                </a:r>
                <a:endParaRPr kumimoji="0" lang="en-US" altLang="pl-PL" sz="2400">
                  <a:latin typeface="Times New Roman" pitchFamily="18" charset="0"/>
                </a:endParaRPr>
              </a:p>
            </p:txBody>
          </p:sp>
          <p:grpSp>
            <p:nvGrpSpPr>
              <p:cNvPr id="146" name="Group 218"/>
              <p:cNvGrpSpPr>
                <a:grpSpLocks/>
              </p:cNvGrpSpPr>
              <p:nvPr/>
            </p:nvGrpSpPr>
            <p:grpSpPr bwMode="auto">
              <a:xfrm>
                <a:off x="2270" y="3989"/>
                <a:ext cx="4788" cy="1898"/>
                <a:chOff x="2270" y="3989"/>
                <a:chExt cx="4788" cy="1898"/>
              </a:xfrm>
            </p:grpSpPr>
            <p:sp>
              <p:nvSpPr>
                <p:cNvPr id="147" name="Oval 237"/>
                <p:cNvSpPr>
                  <a:spLocks noChangeArrowheads="1"/>
                </p:cNvSpPr>
                <p:nvPr/>
              </p:nvSpPr>
              <p:spPr bwMode="auto">
                <a:xfrm>
                  <a:off x="6773" y="4103"/>
                  <a:ext cx="114" cy="114"/>
                </a:xfrm>
                <a:prstGeom prst="ellipse">
                  <a:avLst/>
                </a:prstGeom>
                <a:solidFill>
                  <a:srgbClr val="FFFFFF"/>
                </a:solidFill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z"/>
                    <a:defRPr kumimoji="1" sz="27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y"/>
                    <a:defRPr kumimoji="1" sz="23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x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kumimoji="0" lang="pl-PL" altLang="pl-PL" sz="2400">
                    <a:latin typeface="Times New Roman" pitchFamily="18" charset="0"/>
                  </a:endParaRPr>
                </a:p>
              </p:txBody>
            </p:sp>
            <p:cxnSp>
              <p:nvCxnSpPr>
                <p:cNvPr id="148" name="AutoShape 236"/>
                <p:cNvCxnSpPr>
                  <a:cxnSpLocks noChangeShapeType="1"/>
                </p:cNvCxnSpPr>
                <p:nvPr/>
              </p:nvCxnSpPr>
              <p:spPr bwMode="auto">
                <a:xfrm>
                  <a:off x="5590" y="4171"/>
                  <a:ext cx="1168" cy="3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149" name="Oval 235"/>
                <p:cNvSpPr>
                  <a:spLocks noChangeArrowheads="1"/>
                </p:cNvSpPr>
                <p:nvPr/>
              </p:nvSpPr>
              <p:spPr bwMode="auto">
                <a:xfrm>
                  <a:off x="2441" y="4103"/>
                  <a:ext cx="114" cy="114"/>
                </a:xfrm>
                <a:prstGeom prst="ellipse">
                  <a:avLst/>
                </a:prstGeom>
                <a:solidFill>
                  <a:srgbClr val="FFFFFF"/>
                </a:solidFill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z"/>
                    <a:defRPr kumimoji="1" sz="27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y"/>
                    <a:defRPr kumimoji="1" sz="23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x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kumimoji="0" lang="pl-PL" altLang="pl-PL" sz="2400">
                    <a:latin typeface="Times New Roman" pitchFamily="18" charset="0"/>
                  </a:endParaRPr>
                </a:p>
              </p:txBody>
            </p:sp>
            <p:sp>
              <p:nvSpPr>
                <p:cNvPr id="150" name="Arc 234"/>
                <p:cNvSpPr>
                  <a:spLocks/>
                </p:cNvSpPr>
                <p:nvPr/>
              </p:nvSpPr>
              <p:spPr bwMode="auto">
                <a:xfrm>
                  <a:off x="4664" y="3989"/>
                  <a:ext cx="228" cy="170"/>
                </a:xfrm>
                <a:custGeom>
                  <a:avLst/>
                  <a:gdLst>
                    <a:gd name="T0" fmla="*/ 0 w 43200"/>
                    <a:gd name="T1" fmla="*/ 0 h 25137"/>
                    <a:gd name="T2" fmla="*/ 0 w 43200"/>
                    <a:gd name="T3" fmla="*/ 0 h 25137"/>
                    <a:gd name="T4" fmla="*/ 0 w 43200"/>
                    <a:gd name="T5" fmla="*/ 0 h 25137"/>
                    <a:gd name="T6" fmla="*/ 0 60000 65536"/>
                    <a:gd name="T7" fmla="*/ 0 60000 65536"/>
                    <a:gd name="T8" fmla="*/ 0 60000 65536"/>
                    <a:gd name="T9" fmla="*/ 0 w 43200"/>
                    <a:gd name="T10" fmla="*/ 0 h 25137"/>
                    <a:gd name="T11" fmla="*/ 43200 w 43200"/>
                    <a:gd name="T12" fmla="*/ 25137 h 2513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200" h="25137" fill="none" extrusionOk="0">
                      <a:moveTo>
                        <a:pt x="291" y="25136"/>
                      </a:moveTo>
                      <a:cubicBezTo>
                        <a:pt x="97" y="23967"/>
                        <a:pt x="0" y="22784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676"/>
                        <a:pt x="43119" y="23750"/>
                        <a:pt x="42959" y="24815"/>
                      </a:cubicBezTo>
                    </a:path>
                    <a:path w="43200" h="25137" stroke="0" extrusionOk="0">
                      <a:moveTo>
                        <a:pt x="291" y="25136"/>
                      </a:moveTo>
                      <a:cubicBezTo>
                        <a:pt x="97" y="23967"/>
                        <a:pt x="0" y="22784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676"/>
                        <a:pt x="43119" y="23750"/>
                        <a:pt x="42959" y="24815"/>
                      </a:cubicBezTo>
                      <a:lnTo>
                        <a:pt x="21600" y="21600"/>
                      </a:lnTo>
                      <a:lnTo>
                        <a:pt x="291" y="25136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pl-PL"/>
                </a:p>
              </p:txBody>
            </p:sp>
            <p:sp>
              <p:nvSpPr>
                <p:cNvPr id="151" name="Arc 233"/>
                <p:cNvSpPr>
                  <a:spLocks/>
                </p:cNvSpPr>
                <p:nvPr/>
              </p:nvSpPr>
              <p:spPr bwMode="auto">
                <a:xfrm>
                  <a:off x="4904" y="3989"/>
                  <a:ext cx="228" cy="170"/>
                </a:xfrm>
                <a:custGeom>
                  <a:avLst/>
                  <a:gdLst>
                    <a:gd name="T0" fmla="*/ 0 w 43200"/>
                    <a:gd name="T1" fmla="*/ 0 h 25137"/>
                    <a:gd name="T2" fmla="*/ 0 w 43200"/>
                    <a:gd name="T3" fmla="*/ 0 h 25137"/>
                    <a:gd name="T4" fmla="*/ 0 w 43200"/>
                    <a:gd name="T5" fmla="*/ 0 h 25137"/>
                    <a:gd name="T6" fmla="*/ 0 60000 65536"/>
                    <a:gd name="T7" fmla="*/ 0 60000 65536"/>
                    <a:gd name="T8" fmla="*/ 0 60000 65536"/>
                    <a:gd name="T9" fmla="*/ 0 w 43200"/>
                    <a:gd name="T10" fmla="*/ 0 h 25137"/>
                    <a:gd name="T11" fmla="*/ 43200 w 43200"/>
                    <a:gd name="T12" fmla="*/ 25137 h 2513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200" h="25137" fill="none" extrusionOk="0">
                      <a:moveTo>
                        <a:pt x="291" y="25136"/>
                      </a:moveTo>
                      <a:cubicBezTo>
                        <a:pt x="97" y="23967"/>
                        <a:pt x="0" y="22784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676"/>
                        <a:pt x="43119" y="23750"/>
                        <a:pt x="42959" y="24815"/>
                      </a:cubicBezTo>
                    </a:path>
                    <a:path w="43200" h="25137" stroke="0" extrusionOk="0">
                      <a:moveTo>
                        <a:pt x="291" y="25136"/>
                      </a:moveTo>
                      <a:cubicBezTo>
                        <a:pt x="97" y="23967"/>
                        <a:pt x="0" y="22784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676"/>
                        <a:pt x="43119" y="23750"/>
                        <a:pt x="42959" y="24815"/>
                      </a:cubicBezTo>
                      <a:lnTo>
                        <a:pt x="21600" y="21600"/>
                      </a:lnTo>
                      <a:lnTo>
                        <a:pt x="291" y="25136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pl-PL"/>
                </a:p>
              </p:txBody>
            </p:sp>
            <p:sp>
              <p:nvSpPr>
                <p:cNvPr id="152" name="Arc 232"/>
                <p:cNvSpPr>
                  <a:spLocks/>
                </p:cNvSpPr>
                <p:nvPr/>
              </p:nvSpPr>
              <p:spPr bwMode="auto">
                <a:xfrm>
                  <a:off x="5120" y="3989"/>
                  <a:ext cx="228" cy="170"/>
                </a:xfrm>
                <a:custGeom>
                  <a:avLst/>
                  <a:gdLst>
                    <a:gd name="T0" fmla="*/ 0 w 43200"/>
                    <a:gd name="T1" fmla="*/ 0 h 25137"/>
                    <a:gd name="T2" fmla="*/ 0 w 43200"/>
                    <a:gd name="T3" fmla="*/ 0 h 25137"/>
                    <a:gd name="T4" fmla="*/ 0 w 43200"/>
                    <a:gd name="T5" fmla="*/ 0 h 25137"/>
                    <a:gd name="T6" fmla="*/ 0 60000 65536"/>
                    <a:gd name="T7" fmla="*/ 0 60000 65536"/>
                    <a:gd name="T8" fmla="*/ 0 60000 65536"/>
                    <a:gd name="T9" fmla="*/ 0 w 43200"/>
                    <a:gd name="T10" fmla="*/ 0 h 25137"/>
                    <a:gd name="T11" fmla="*/ 43200 w 43200"/>
                    <a:gd name="T12" fmla="*/ 25137 h 2513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200" h="25137" fill="none" extrusionOk="0">
                      <a:moveTo>
                        <a:pt x="291" y="25136"/>
                      </a:moveTo>
                      <a:cubicBezTo>
                        <a:pt x="97" y="23967"/>
                        <a:pt x="0" y="22784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676"/>
                        <a:pt x="43119" y="23750"/>
                        <a:pt x="42959" y="24815"/>
                      </a:cubicBezTo>
                    </a:path>
                    <a:path w="43200" h="25137" stroke="0" extrusionOk="0">
                      <a:moveTo>
                        <a:pt x="291" y="25136"/>
                      </a:moveTo>
                      <a:cubicBezTo>
                        <a:pt x="97" y="23967"/>
                        <a:pt x="0" y="22784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676"/>
                        <a:pt x="43119" y="23750"/>
                        <a:pt x="42959" y="24815"/>
                      </a:cubicBezTo>
                      <a:lnTo>
                        <a:pt x="21600" y="21600"/>
                      </a:lnTo>
                      <a:lnTo>
                        <a:pt x="291" y="25136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pl-PL"/>
                </a:p>
              </p:txBody>
            </p:sp>
            <p:sp>
              <p:nvSpPr>
                <p:cNvPr id="153" name="Arc 231"/>
                <p:cNvSpPr>
                  <a:spLocks/>
                </p:cNvSpPr>
                <p:nvPr/>
              </p:nvSpPr>
              <p:spPr bwMode="auto">
                <a:xfrm>
                  <a:off x="5348" y="3989"/>
                  <a:ext cx="228" cy="170"/>
                </a:xfrm>
                <a:custGeom>
                  <a:avLst/>
                  <a:gdLst>
                    <a:gd name="T0" fmla="*/ 0 w 43200"/>
                    <a:gd name="T1" fmla="*/ 0 h 25137"/>
                    <a:gd name="T2" fmla="*/ 0 w 43200"/>
                    <a:gd name="T3" fmla="*/ 0 h 25137"/>
                    <a:gd name="T4" fmla="*/ 0 w 43200"/>
                    <a:gd name="T5" fmla="*/ 0 h 25137"/>
                    <a:gd name="T6" fmla="*/ 0 60000 65536"/>
                    <a:gd name="T7" fmla="*/ 0 60000 65536"/>
                    <a:gd name="T8" fmla="*/ 0 60000 65536"/>
                    <a:gd name="T9" fmla="*/ 0 w 43200"/>
                    <a:gd name="T10" fmla="*/ 0 h 25137"/>
                    <a:gd name="T11" fmla="*/ 43200 w 43200"/>
                    <a:gd name="T12" fmla="*/ 25137 h 2513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200" h="25137" fill="none" extrusionOk="0">
                      <a:moveTo>
                        <a:pt x="291" y="25136"/>
                      </a:moveTo>
                      <a:cubicBezTo>
                        <a:pt x="97" y="23967"/>
                        <a:pt x="0" y="22784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676"/>
                        <a:pt x="43119" y="23750"/>
                        <a:pt x="42959" y="24815"/>
                      </a:cubicBezTo>
                    </a:path>
                    <a:path w="43200" h="25137" stroke="0" extrusionOk="0">
                      <a:moveTo>
                        <a:pt x="291" y="25136"/>
                      </a:moveTo>
                      <a:cubicBezTo>
                        <a:pt x="97" y="23967"/>
                        <a:pt x="0" y="22784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676"/>
                        <a:pt x="43119" y="23750"/>
                        <a:pt x="42959" y="24815"/>
                      </a:cubicBezTo>
                      <a:lnTo>
                        <a:pt x="21600" y="21600"/>
                      </a:lnTo>
                      <a:lnTo>
                        <a:pt x="291" y="25136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pl-PL"/>
                </a:p>
              </p:txBody>
            </p:sp>
            <p:sp>
              <p:nvSpPr>
                <p:cNvPr id="154" name="Rectangle 230"/>
                <p:cNvSpPr>
                  <a:spLocks noChangeArrowheads="1"/>
                </p:cNvSpPr>
                <p:nvPr/>
              </p:nvSpPr>
              <p:spPr bwMode="auto">
                <a:xfrm>
                  <a:off x="3638" y="4103"/>
                  <a:ext cx="456" cy="114"/>
                </a:xfrm>
                <a:prstGeom prst="rect">
                  <a:avLst/>
                </a:prstGeom>
                <a:noFill/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z"/>
                    <a:defRPr kumimoji="1" sz="27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y"/>
                    <a:defRPr kumimoji="1" sz="23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x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kumimoji="0" lang="pl-PL" altLang="pl-PL" sz="2400">
                    <a:latin typeface="Times New Roman" pitchFamily="18" charset="0"/>
                  </a:endParaRPr>
                </a:p>
              </p:txBody>
            </p:sp>
            <p:cxnSp>
              <p:nvCxnSpPr>
                <p:cNvPr id="155" name="AutoShape 229"/>
                <p:cNvCxnSpPr>
                  <a:cxnSpLocks noChangeShapeType="1"/>
                </p:cNvCxnSpPr>
                <p:nvPr/>
              </p:nvCxnSpPr>
              <p:spPr bwMode="auto">
                <a:xfrm>
                  <a:off x="2570" y="4160"/>
                  <a:ext cx="1053" cy="1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56" name="AutoShape 228"/>
                <p:cNvCxnSpPr>
                  <a:cxnSpLocks noChangeShapeType="1"/>
                </p:cNvCxnSpPr>
                <p:nvPr/>
              </p:nvCxnSpPr>
              <p:spPr bwMode="auto">
                <a:xfrm flipV="1">
                  <a:off x="4109" y="4159"/>
                  <a:ext cx="542" cy="1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57" name="AutoShape 227"/>
                <p:cNvCxnSpPr>
                  <a:cxnSpLocks noChangeShapeType="1"/>
                </p:cNvCxnSpPr>
                <p:nvPr/>
              </p:nvCxnSpPr>
              <p:spPr bwMode="auto">
                <a:xfrm>
                  <a:off x="2270" y="5869"/>
                  <a:ext cx="4788" cy="1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58" name="AutoShape 226"/>
                <p:cNvCxnSpPr>
                  <a:cxnSpLocks noChangeShapeType="1"/>
                </p:cNvCxnSpPr>
                <p:nvPr/>
              </p:nvCxnSpPr>
              <p:spPr bwMode="auto">
                <a:xfrm>
                  <a:off x="3182" y="4975"/>
                  <a:ext cx="228" cy="1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59" name="AutoShape 225"/>
                <p:cNvCxnSpPr>
                  <a:cxnSpLocks noChangeShapeType="1"/>
                </p:cNvCxnSpPr>
                <p:nvPr/>
              </p:nvCxnSpPr>
              <p:spPr bwMode="auto">
                <a:xfrm>
                  <a:off x="3182" y="5089"/>
                  <a:ext cx="228" cy="1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60" name="AutoShape 224"/>
                <p:cNvCxnSpPr>
                  <a:cxnSpLocks noChangeShapeType="1"/>
                </p:cNvCxnSpPr>
                <p:nvPr/>
              </p:nvCxnSpPr>
              <p:spPr bwMode="auto">
                <a:xfrm>
                  <a:off x="3298" y="4161"/>
                  <a:ext cx="1" cy="814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61" name="AutoShape 223"/>
                <p:cNvCxnSpPr>
                  <a:cxnSpLocks noChangeShapeType="1"/>
                </p:cNvCxnSpPr>
                <p:nvPr/>
              </p:nvCxnSpPr>
              <p:spPr bwMode="auto">
                <a:xfrm flipH="1">
                  <a:off x="3295" y="5088"/>
                  <a:ext cx="1" cy="781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62" name="AutoShape 222"/>
                <p:cNvCxnSpPr>
                  <a:cxnSpLocks noChangeShapeType="1"/>
                </p:cNvCxnSpPr>
                <p:nvPr/>
              </p:nvCxnSpPr>
              <p:spPr bwMode="auto">
                <a:xfrm>
                  <a:off x="5861" y="4993"/>
                  <a:ext cx="228" cy="1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63" name="AutoShape 221"/>
                <p:cNvCxnSpPr>
                  <a:cxnSpLocks noChangeShapeType="1"/>
                </p:cNvCxnSpPr>
                <p:nvPr/>
              </p:nvCxnSpPr>
              <p:spPr bwMode="auto">
                <a:xfrm>
                  <a:off x="5861" y="5107"/>
                  <a:ext cx="228" cy="1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64" name="AutoShape 220"/>
                <p:cNvCxnSpPr>
                  <a:cxnSpLocks noChangeShapeType="1"/>
                </p:cNvCxnSpPr>
                <p:nvPr/>
              </p:nvCxnSpPr>
              <p:spPr bwMode="auto">
                <a:xfrm>
                  <a:off x="5977" y="4179"/>
                  <a:ext cx="1" cy="814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65" name="AutoShape 219"/>
                <p:cNvCxnSpPr>
                  <a:cxnSpLocks noChangeShapeType="1"/>
                </p:cNvCxnSpPr>
                <p:nvPr/>
              </p:nvCxnSpPr>
              <p:spPr bwMode="auto">
                <a:xfrm flipH="1">
                  <a:off x="5974" y="5106"/>
                  <a:ext cx="1" cy="781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Wekt_stanu"/>
              <p:cNvSpPr txBox="1"/>
              <p:nvPr/>
            </p:nvSpPr>
            <p:spPr>
              <a:xfrm>
                <a:off x="3256845" y="1640532"/>
                <a:ext cx="1648143" cy="7825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pl-PL" sz="1200" b="1" i="1" dirty="0" smtClean="0">
                        <a:solidFill>
                          <a:srgbClr val="0070C0"/>
                        </a:solidFill>
                        <a:cs typeface="Times New Roman" panose="02020603050405020304" pitchFamily="18" charset="0"/>
                      </a:rPr>
                      <m:t>Wektor</m:t>
                    </m:r>
                    <m:r>
                      <m:rPr>
                        <m:nor/>
                      </m:rPr>
                      <a:rPr lang="pl-PL" sz="1200" b="1" i="1" dirty="0" smtClean="0">
                        <a:solidFill>
                          <a:srgbClr val="0070C0"/>
                        </a:solidFill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pl-PL" sz="1200" b="1" i="1" dirty="0" smtClean="0">
                        <a:solidFill>
                          <a:srgbClr val="0070C0"/>
                        </a:solidFill>
                        <a:cs typeface="Times New Roman" panose="02020603050405020304" pitchFamily="18" charset="0"/>
                      </a:rPr>
                      <m:t>stanu</m:t>
                    </m:r>
                    <m:r>
                      <m:rPr>
                        <m:nor/>
                      </m:rPr>
                      <a:rPr lang="pl-PL" sz="1200" b="1" i="1" dirty="0" smtClean="0">
                        <a:solidFill>
                          <a:srgbClr val="0070C0"/>
                        </a:solidFill>
                        <a:cs typeface="Times New Roman" panose="02020603050405020304" pitchFamily="18" charset="0"/>
                      </a:rPr>
                      <m:t>:</m:t>
                    </m:r>
                    <m:r>
                      <a:rPr lang="pl-PL" sz="1200" b="0" i="1" dirty="0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pl-PL" sz="1200" b="0" i="1" dirty="0" smtClean="0">
                        <a:latin typeface="Cambria Math"/>
                      </a:rPr>
                      <m:t>𝑋</m:t>
                    </m:r>
                    <m:r>
                      <a:rPr lang="pl-PL" sz="1200" b="0" i="1" dirty="0" smtClean="0">
                        <a:latin typeface="Cambria Math"/>
                      </a:rPr>
                      <m:t>=</m:t>
                    </m:r>
                  </m:oMath>
                </a14:m>
                <a:r>
                  <a:rPr lang="pl-PL" sz="1600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pl-PL" sz="1600" i="1" dirty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pl-PL" sz="1600" i="1" dirty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pl-PL" sz="1600" i="1" dirty="0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pl-PL" sz="1600" b="0" i="1" dirty="0" smtClean="0">
                                      <a:latin typeface="Cambria Math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a:rPr lang="pl-PL" sz="1600" b="0" i="1" dirty="0" smtClean="0">
                                      <a:latin typeface="Cambria Math"/>
                                    </a:rPr>
                                    <m:t>𝑝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pl-PL" sz="1600" i="1" dirty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1600" i="1" dirty="0">
                                      <a:latin typeface="Cambria Math"/>
                                    </a:rPr>
                                    <m:t>δ</m:t>
                                  </m:r>
                                </m:e>
                                <m:sub>
                                  <m:r>
                                    <a:rPr lang="pl-PL" sz="1600" i="1" dirty="0">
                                      <a:latin typeface="Cambria Math"/>
                                    </a:rPr>
                                    <m:t>𝑝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pl-PL" sz="1600" i="1" dirty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pl-PL" sz="1600" i="1" dirty="0">
                                      <a:latin typeface="Cambria Math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a:rPr lang="pl-PL" sz="1600" b="0" i="1" dirty="0" smtClean="0"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pl-PL" sz="1600" dirty="0"/>
              </a:p>
            </p:txBody>
          </p:sp>
        </mc:Choice>
        <mc:Fallback xmlns="">
          <p:sp>
            <p:nvSpPr>
              <p:cNvPr id="5" name="Wekt_stanu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6845" y="1640532"/>
                <a:ext cx="1648143" cy="782587"/>
              </a:xfrm>
              <a:prstGeom prst="rect">
                <a:avLst/>
              </a:prstGeom>
              <a:blipFill rotWithShape="1">
                <a:blip r:embed="rId3"/>
                <a:stretch>
                  <a:fillRect b="-781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7" name="Nap"/>
          <p:cNvGrpSpPr>
            <a:grpSpLocks/>
          </p:cNvGrpSpPr>
          <p:nvPr/>
        </p:nvGrpSpPr>
        <p:grpSpPr bwMode="auto">
          <a:xfrm>
            <a:off x="2225822" y="1463137"/>
            <a:ext cx="4231551" cy="868363"/>
            <a:chOff x="1508" y="2881"/>
            <a:chExt cx="6662" cy="1368"/>
          </a:xfrm>
        </p:grpSpPr>
        <p:sp>
          <p:nvSpPr>
            <p:cNvPr id="91" name="Text Box 103"/>
            <p:cNvSpPr txBox="1">
              <a:spLocks noChangeArrowheads="1"/>
            </p:cNvSpPr>
            <p:nvPr/>
          </p:nvSpPr>
          <p:spPr bwMode="auto">
            <a:xfrm>
              <a:off x="1508" y="3337"/>
              <a:ext cx="919" cy="43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pl-PL" sz="1800" b="1" i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r>
                <a:rPr kumimoji="0" lang="en-US" altLang="pl-PL" sz="1800" b="1" i="1" baseline="-3000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kumimoji="0" lang="pl-PL" altLang="pl-PL" sz="1800" b="1" i="1" baseline="-3000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altLang="pl-PL" sz="1800" b="1" i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kumimoji="0" lang="en-US" altLang="pl-PL" sz="1800" b="1" i="1" baseline="3000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jδ</a:t>
              </a:r>
              <a:r>
                <a:rPr kumimoji="0" lang="pl-PL" altLang="pl-PL" sz="1800" b="1" i="1" baseline="-2500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endParaRPr kumimoji="0" lang="en-US" altLang="pl-PL" sz="3600" dirty="0">
                <a:latin typeface="Times New Roman" pitchFamily="18" charset="0"/>
              </a:endParaRPr>
            </a:p>
          </p:txBody>
        </p:sp>
        <p:sp>
          <p:nvSpPr>
            <p:cNvPr id="88" name="Text Box 106"/>
            <p:cNvSpPr txBox="1">
              <a:spLocks noChangeArrowheads="1"/>
            </p:cNvSpPr>
            <p:nvPr/>
          </p:nvSpPr>
          <p:spPr bwMode="auto">
            <a:xfrm>
              <a:off x="6863" y="3337"/>
              <a:ext cx="1307" cy="43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pl-PL" sz="1800" b="1" i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r>
                <a:rPr kumimoji="0" lang="en-US" altLang="pl-PL" sz="1800" b="1" i="1" baseline="-3000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kumimoji="0" lang="pl-PL" altLang="pl-PL" sz="1800" b="1" i="1" baseline="-3000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altLang="pl-PL" sz="1800" b="1" i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kumimoji="0" lang="en-US" altLang="pl-PL" sz="1800" b="1" i="1" baseline="3000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jδ</a:t>
              </a:r>
              <a:r>
                <a:rPr kumimoji="0" lang="en-US" altLang="pl-PL" sz="1800" b="1" i="1" baseline="-3000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kumimoji="0" lang="en-US" altLang="pl-PL" sz="1800" b="1" i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=0</a:t>
              </a:r>
              <a:endParaRPr kumimoji="0" lang="en-US" altLang="pl-PL" sz="1800" dirty="0">
                <a:latin typeface="Times New Roman" pitchFamily="18" charset="0"/>
              </a:endParaRPr>
            </a:p>
          </p:txBody>
        </p:sp>
        <p:cxnSp>
          <p:nvCxnSpPr>
            <p:cNvPr id="89" name="AutoShape 105"/>
            <p:cNvCxnSpPr>
              <a:cxnSpLocks noChangeShapeType="1"/>
            </p:cNvCxnSpPr>
            <p:nvPr/>
          </p:nvCxnSpPr>
          <p:spPr bwMode="auto">
            <a:xfrm flipH="1" flipV="1">
              <a:off x="6806" y="2881"/>
              <a:ext cx="7" cy="1368"/>
            </a:xfrm>
            <a:prstGeom prst="straightConnector1">
              <a:avLst/>
            </a:prstGeom>
            <a:noFill/>
            <a:ln w="12700">
              <a:solidFill>
                <a:srgbClr val="00B05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" name="AutoShape 104"/>
            <p:cNvCxnSpPr>
              <a:cxnSpLocks noChangeShapeType="1"/>
            </p:cNvCxnSpPr>
            <p:nvPr/>
          </p:nvCxnSpPr>
          <p:spPr bwMode="auto">
            <a:xfrm flipH="1" flipV="1">
              <a:off x="2479" y="2881"/>
              <a:ext cx="7" cy="1368"/>
            </a:xfrm>
            <a:prstGeom prst="straightConnector1">
              <a:avLst/>
            </a:prstGeom>
            <a:noFill/>
            <a:ln w="12700">
              <a:solidFill>
                <a:srgbClr val="00B05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92" name="Linia"/>
          <p:cNvGrpSpPr>
            <a:grpSpLocks/>
          </p:cNvGrpSpPr>
          <p:nvPr/>
        </p:nvGrpSpPr>
        <p:grpSpPr bwMode="auto">
          <a:xfrm>
            <a:off x="2482709" y="836712"/>
            <a:ext cx="3511550" cy="718499"/>
            <a:chOff x="1090642" y="467709"/>
            <a:chExt cx="3510915" cy="718820"/>
          </a:xfrm>
        </p:grpSpPr>
        <p:sp>
          <p:nvSpPr>
            <p:cNvPr id="93" name="Text Box 121"/>
            <p:cNvSpPr txBox="1">
              <a:spLocks noChangeArrowheads="1"/>
            </p:cNvSpPr>
            <p:nvPr/>
          </p:nvSpPr>
          <p:spPr bwMode="auto">
            <a:xfrm>
              <a:off x="1784248" y="769315"/>
              <a:ext cx="262890" cy="25336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pl-PL" sz="1600" b="1" i="1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kumimoji="0" lang="en-US" altLang="pl-PL" sz="1600" b="1" i="1" baseline="-30000" smtClean="0">
                  <a:latin typeface="Times New Roman" pitchFamily="18" charset="0"/>
                  <a:cs typeface="Times New Roman" pitchFamily="18" charset="0"/>
                </a:rPr>
                <a:t>p</a:t>
              </a:r>
              <a:endParaRPr kumimoji="0" lang="en-US" altLang="pl-PL" sz="1600" b="1" dirty="0">
                <a:latin typeface="Times New Roman" pitchFamily="18" charset="0"/>
              </a:endParaRPr>
            </a:p>
          </p:txBody>
        </p:sp>
        <p:sp>
          <p:nvSpPr>
            <p:cNvPr id="94" name="Text Box 120"/>
            <p:cNvSpPr txBox="1">
              <a:spLocks noChangeArrowheads="1"/>
            </p:cNvSpPr>
            <p:nvPr/>
          </p:nvSpPr>
          <p:spPr bwMode="auto">
            <a:xfrm>
              <a:off x="3479411" y="782969"/>
              <a:ext cx="205037" cy="24120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pl-PL" sz="1600" b="1" i="1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kumimoji="0" lang="en-US" altLang="pl-PL" sz="1600" b="1" i="1" baseline="-30000" smtClean="0">
                  <a:latin typeface="Times New Roman" pitchFamily="18" charset="0"/>
                  <a:cs typeface="Times New Roman" pitchFamily="18" charset="0"/>
                </a:rPr>
                <a:t>k</a:t>
              </a:r>
              <a:endParaRPr kumimoji="0" lang="en-US" altLang="pl-PL" sz="3200" b="1" dirty="0">
                <a:latin typeface="Times New Roman" pitchFamily="18" charset="0"/>
              </a:endParaRPr>
            </a:p>
          </p:txBody>
        </p:sp>
        <p:grpSp>
          <p:nvGrpSpPr>
            <p:cNvPr id="95" name="Group 107"/>
            <p:cNvGrpSpPr>
              <a:grpSpLocks/>
            </p:cNvGrpSpPr>
            <p:nvPr/>
          </p:nvGrpSpPr>
          <p:grpSpPr bwMode="auto">
            <a:xfrm>
              <a:off x="1090642" y="467709"/>
              <a:ext cx="3510915" cy="718820"/>
              <a:chOff x="1928" y="1788"/>
              <a:chExt cx="5529" cy="1132"/>
            </a:xfrm>
          </p:grpSpPr>
          <p:sp>
            <p:nvSpPr>
              <p:cNvPr id="96" name="Text Box 119"/>
              <p:cNvSpPr txBox="1">
                <a:spLocks noChangeArrowheads="1"/>
              </p:cNvSpPr>
              <p:nvPr/>
            </p:nvSpPr>
            <p:spPr bwMode="auto">
              <a:xfrm>
                <a:off x="6668" y="1788"/>
                <a:ext cx="484" cy="37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pl-PL" sz="1600" b="1" i="1" smtClean="0">
                    <a:latin typeface="Times New Roman" pitchFamily="18" charset="0"/>
                    <a:cs typeface="Times New Roman" pitchFamily="18" charset="0"/>
                  </a:rPr>
                  <a:t>U</a:t>
                </a:r>
                <a:r>
                  <a:rPr kumimoji="0" lang="en-US" altLang="pl-PL" sz="1600" b="1" i="1" baseline="-30000" smtClean="0">
                    <a:latin typeface="Times New Roman" pitchFamily="18" charset="0"/>
                    <a:cs typeface="Times New Roman" pitchFamily="18" charset="0"/>
                  </a:rPr>
                  <a:t>k</a:t>
                </a:r>
                <a:endParaRPr kumimoji="0" lang="en-US" altLang="pl-PL" sz="3200" b="1" dirty="0">
                  <a:latin typeface="Times New Roman" pitchFamily="18" charset="0"/>
                </a:endParaRPr>
              </a:p>
            </p:txBody>
          </p:sp>
          <p:sp>
            <p:nvSpPr>
              <p:cNvPr id="97" name="Text Box 118"/>
              <p:cNvSpPr txBox="1">
                <a:spLocks noChangeArrowheads="1"/>
              </p:cNvSpPr>
              <p:nvPr/>
            </p:nvSpPr>
            <p:spPr bwMode="auto">
              <a:xfrm>
                <a:off x="2072" y="1788"/>
                <a:ext cx="552" cy="39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pl-PL" sz="1600" b="1" i="1" smtClean="0">
                    <a:latin typeface="Times New Roman" pitchFamily="18" charset="0"/>
                    <a:cs typeface="Times New Roman" pitchFamily="18" charset="0"/>
                  </a:rPr>
                  <a:t>U</a:t>
                </a:r>
                <a:r>
                  <a:rPr kumimoji="0" lang="en-US" altLang="pl-PL" sz="1600" b="1" i="1" baseline="-30000" smtClean="0">
                    <a:latin typeface="Times New Roman" pitchFamily="18" charset="0"/>
                    <a:cs typeface="Times New Roman" pitchFamily="18" charset="0"/>
                  </a:rPr>
                  <a:t>p</a:t>
                </a:r>
                <a:endParaRPr kumimoji="0" lang="en-US" altLang="pl-PL" sz="3200" b="1" dirty="0">
                  <a:latin typeface="Times New Roman" pitchFamily="18" charset="0"/>
                </a:endParaRPr>
              </a:p>
            </p:txBody>
          </p:sp>
          <p:sp>
            <p:nvSpPr>
              <p:cNvPr id="98" name="Text Box 117"/>
              <p:cNvSpPr txBox="1">
                <a:spLocks noChangeArrowheads="1"/>
              </p:cNvSpPr>
              <p:nvPr/>
            </p:nvSpPr>
            <p:spPr bwMode="auto">
              <a:xfrm>
                <a:off x="1928" y="2302"/>
                <a:ext cx="591" cy="33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pl-PL" sz="1400" i="1" dirty="0" err="1">
                    <a:latin typeface="Times New Roman" pitchFamily="18" charset="0"/>
                    <a:cs typeface="Times New Roman" pitchFamily="18" charset="0"/>
                  </a:rPr>
                  <a:t>pocz</a:t>
                </a:r>
                <a:r>
                  <a:rPr kumimoji="0" lang="en-US" altLang="pl-PL" sz="1400" i="1" dirty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kumimoji="0" lang="en-US" altLang="pl-PL" sz="2800" dirty="0">
                  <a:latin typeface="Times New Roman" pitchFamily="18" charset="0"/>
                </a:endParaRPr>
              </a:p>
            </p:txBody>
          </p:sp>
          <p:sp>
            <p:nvSpPr>
              <p:cNvPr id="99" name="Text Box 116"/>
              <p:cNvSpPr txBox="1">
                <a:spLocks noChangeArrowheads="1"/>
              </p:cNvSpPr>
              <p:nvPr/>
            </p:nvSpPr>
            <p:spPr bwMode="auto">
              <a:xfrm>
                <a:off x="6944" y="2302"/>
                <a:ext cx="513" cy="39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pl-PL" sz="1400" i="1" dirty="0" err="1">
                    <a:latin typeface="Times New Roman" pitchFamily="18" charset="0"/>
                    <a:cs typeface="Times New Roman" pitchFamily="18" charset="0"/>
                  </a:rPr>
                  <a:t>kon</a:t>
                </a:r>
                <a:r>
                  <a:rPr kumimoji="0" lang="en-US" altLang="pl-PL" sz="1400" i="1" dirty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kumimoji="0" lang="en-US" altLang="pl-PL" sz="1400" dirty="0">
                  <a:latin typeface="Times New Roman" pitchFamily="18" charset="0"/>
                </a:endParaRPr>
              </a:p>
            </p:txBody>
          </p:sp>
          <p:sp>
            <p:nvSpPr>
              <p:cNvPr id="100" name="Text Box 115"/>
              <p:cNvSpPr txBox="1">
                <a:spLocks noChangeArrowheads="1"/>
              </p:cNvSpPr>
              <p:nvPr/>
            </p:nvSpPr>
            <p:spPr bwMode="auto">
              <a:xfrm>
                <a:off x="2612" y="2017"/>
                <a:ext cx="342" cy="39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pl-PL" sz="1600" b="1" i="1" dirty="0"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kumimoji="0" lang="en-US" altLang="pl-PL" sz="1600" b="1" i="1" baseline="-30000" dirty="0">
                    <a:latin typeface="Times New Roman" pitchFamily="18" charset="0"/>
                    <a:cs typeface="Times New Roman" pitchFamily="18" charset="0"/>
                  </a:rPr>
                  <a:t>p</a:t>
                </a:r>
                <a:endParaRPr kumimoji="0" lang="en-US" altLang="pl-PL" sz="3200" b="1" dirty="0">
                  <a:latin typeface="Times New Roman" pitchFamily="18" charset="0"/>
                </a:endParaRPr>
              </a:p>
            </p:txBody>
          </p:sp>
          <p:sp>
            <p:nvSpPr>
              <p:cNvPr id="101" name="Text Box 114"/>
              <p:cNvSpPr txBox="1">
                <a:spLocks noChangeArrowheads="1"/>
              </p:cNvSpPr>
              <p:nvPr/>
            </p:nvSpPr>
            <p:spPr bwMode="auto">
              <a:xfrm>
                <a:off x="2612" y="2499"/>
                <a:ext cx="342" cy="39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pl-PL" sz="1600" b="1" i="1" dirty="0" err="1">
                    <a:latin typeface="Times New Roman" pitchFamily="18" charset="0"/>
                    <a:cs typeface="Times New Roman" pitchFamily="18" charset="0"/>
                  </a:rPr>
                  <a:t>Q</a:t>
                </a:r>
                <a:r>
                  <a:rPr kumimoji="0" lang="en-US" altLang="pl-PL" sz="1600" b="1" i="1" baseline="-30000" dirty="0" err="1">
                    <a:latin typeface="Times New Roman" pitchFamily="18" charset="0"/>
                    <a:cs typeface="Times New Roman" pitchFamily="18" charset="0"/>
                  </a:rPr>
                  <a:t>p</a:t>
                </a:r>
                <a:endParaRPr kumimoji="0" lang="en-US" altLang="pl-PL" sz="3200" b="1" dirty="0">
                  <a:latin typeface="Times New Roman" pitchFamily="18" charset="0"/>
                </a:endParaRPr>
              </a:p>
            </p:txBody>
          </p:sp>
          <p:sp>
            <p:nvSpPr>
              <p:cNvPr id="102" name="Text Box 113"/>
              <p:cNvSpPr txBox="1">
                <a:spLocks noChangeArrowheads="1"/>
              </p:cNvSpPr>
              <p:nvPr/>
            </p:nvSpPr>
            <p:spPr bwMode="auto">
              <a:xfrm>
                <a:off x="6290" y="2017"/>
                <a:ext cx="342" cy="39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pl-PL" sz="1600" b="1" i="1" dirty="0" err="1"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kumimoji="0" lang="en-US" altLang="pl-PL" sz="1600" b="1" i="1" baseline="-30000" dirty="0" err="1">
                    <a:latin typeface="Times New Roman" pitchFamily="18" charset="0"/>
                    <a:cs typeface="Times New Roman" pitchFamily="18" charset="0"/>
                  </a:rPr>
                  <a:t>k</a:t>
                </a:r>
                <a:endParaRPr kumimoji="0" lang="en-US" altLang="pl-PL" sz="3200" b="1" dirty="0">
                  <a:latin typeface="Times New Roman" pitchFamily="18" charset="0"/>
                </a:endParaRPr>
              </a:p>
            </p:txBody>
          </p:sp>
          <p:sp>
            <p:nvSpPr>
              <p:cNvPr id="103" name="Text Box 112"/>
              <p:cNvSpPr txBox="1">
                <a:spLocks noChangeArrowheads="1"/>
              </p:cNvSpPr>
              <p:nvPr/>
            </p:nvSpPr>
            <p:spPr bwMode="auto">
              <a:xfrm>
                <a:off x="6311" y="2521"/>
                <a:ext cx="342" cy="39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pl-PL" sz="1600" b="1" i="1" dirty="0" err="1">
                    <a:latin typeface="Times New Roman" pitchFamily="18" charset="0"/>
                    <a:cs typeface="Times New Roman" pitchFamily="18" charset="0"/>
                  </a:rPr>
                  <a:t>Q</a:t>
                </a:r>
                <a:r>
                  <a:rPr kumimoji="0" lang="en-US" altLang="pl-PL" sz="1600" b="1" i="1" baseline="-30000" dirty="0" err="1">
                    <a:latin typeface="Times New Roman" pitchFamily="18" charset="0"/>
                    <a:cs typeface="Times New Roman" pitchFamily="18" charset="0"/>
                  </a:rPr>
                  <a:t>k</a:t>
                </a:r>
                <a:endParaRPr kumimoji="0" lang="en-US" altLang="pl-PL" sz="3200" b="1" dirty="0">
                  <a:latin typeface="Times New Roman" pitchFamily="18" charset="0"/>
                </a:endParaRPr>
              </a:p>
            </p:txBody>
          </p:sp>
          <p:grpSp>
            <p:nvGrpSpPr>
              <p:cNvPr id="104" name="Group 108"/>
              <p:cNvGrpSpPr>
                <a:grpSpLocks/>
              </p:cNvGrpSpPr>
              <p:nvPr/>
            </p:nvGrpSpPr>
            <p:grpSpPr bwMode="auto">
              <a:xfrm>
                <a:off x="2498" y="2245"/>
                <a:ext cx="4332" cy="456"/>
                <a:chOff x="2498" y="2245"/>
                <a:chExt cx="4332" cy="456"/>
              </a:xfrm>
            </p:grpSpPr>
            <p:cxnSp>
              <p:nvCxnSpPr>
                <p:cNvPr id="105" name="AutoShape 111"/>
                <p:cNvCxnSpPr>
                  <a:cxnSpLocks noChangeShapeType="1"/>
                </p:cNvCxnSpPr>
                <p:nvPr/>
              </p:nvCxnSpPr>
              <p:spPr bwMode="auto">
                <a:xfrm>
                  <a:off x="2498" y="2245"/>
                  <a:ext cx="1" cy="456"/>
                </a:xfrm>
                <a:prstGeom prst="straightConnector1">
                  <a:avLst/>
                </a:prstGeom>
                <a:noFill/>
                <a:ln w="317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06" name="AutoShape 110"/>
                <p:cNvCxnSpPr>
                  <a:cxnSpLocks noChangeShapeType="1"/>
                </p:cNvCxnSpPr>
                <p:nvPr/>
              </p:nvCxnSpPr>
              <p:spPr bwMode="auto">
                <a:xfrm>
                  <a:off x="6829" y="2245"/>
                  <a:ext cx="1" cy="456"/>
                </a:xfrm>
                <a:prstGeom prst="straightConnector1">
                  <a:avLst/>
                </a:prstGeom>
                <a:noFill/>
                <a:ln w="317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07" name="AutoShape 109"/>
                <p:cNvCxnSpPr>
                  <a:cxnSpLocks noChangeShapeType="1"/>
                </p:cNvCxnSpPr>
                <p:nvPr/>
              </p:nvCxnSpPr>
              <p:spPr bwMode="auto">
                <a:xfrm>
                  <a:off x="2499" y="2474"/>
                  <a:ext cx="4331" cy="1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</p:grpSp>
      </p:grpSp>
      <p:sp>
        <p:nvSpPr>
          <p:cNvPr id="81" name="Tytuł"/>
          <p:cNvSpPr txBox="1">
            <a:spLocks noChangeArrowheads="1"/>
          </p:cNvSpPr>
          <p:nvPr/>
        </p:nvSpPr>
        <p:spPr bwMode="auto">
          <a:xfrm>
            <a:off x="3851450" y="472325"/>
            <a:ext cx="1441100" cy="292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45711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600" b="1" i="1" kern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Pomiary w linii</a:t>
            </a:r>
            <a:endParaRPr kumimoji="1" lang="pl-PL" sz="1600" b="1" i="1" kern="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301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8_rown_3_niew"/>
          <p:cNvSpPr>
            <a:spLocks noChangeArrowheads="1"/>
          </p:cNvSpPr>
          <p:nvPr/>
        </p:nvSpPr>
        <p:spPr bwMode="auto">
          <a:xfrm>
            <a:off x="7441635" y="3171048"/>
            <a:ext cx="1522853" cy="473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Font typeface="Monotype Sorts"/>
              <a:buNone/>
            </a:pPr>
            <a:r>
              <a:rPr kumimoji="0" lang="pl-PL" altLang="pl-PL" sz="1400" b="1" i="1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8</a:t>
            </a:r>
            <a:r>
              <a:rPr kumimoji="0" lang="pl-PL" altLang="pl-PL" sz="1400" b="1" i="1" dirty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równań </a:t>
            </a:r>
            <a:endParaRPr kumimoji="0" lang="pl-PL" altLang="pl-PL" sz="1400" b="1" i="1" dirty="0" smtClean="0">
              <a:solidFill>
                <a:srgbClr val="0070C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>
              <a:buFont typeface="Monotype Sorts"/>
              <a:buNone/>
            </a:pPr>
            <a:r>
              <a:rPr kumimoji="0" lang="pl-PL" altLang="pl-PL" sz="1400" b="1" i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z </a:t>
            </a:r>
            <a:r>
              <a:rPr kumimoji="0" lang="pl-PL" altLang="pl-PL" sz="1400" b="1" i="1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pl-PL" altLang="pl-PL" sz="1400" b="1" i="1" dirty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niewiadomymi</a:t>
            </a:r>
            <a:endParaRPr lang="pl-PL" altLang="pl-PL" sz="1400" i="1" dirty="0">
              <a:solidFill>
                <a:srgbClr val="0070C0"/>
              </a:solidFill>
              <a:latin typeface="Arial Black" pitchFamily="34" charset="0"/>
              <a:ea typeface="Times New Roman" pitchFamily="18" charset="0"/>
              <a:cs typeface="Arial" pitchFamily="34" charset="0"/>
            </a:endParaRPr>
          </a:p>
        </p:txBody>
      </p:sp>
      <p:grpSp>
        <p:nvGrpSpPr>
          <p:cNvPr id="2" name="Klamra"/>
          <p:cNvGrpSpPr>
            <a:grpSpLocks noChangeAspect="1"/>
          </p:cNvGrpSpPr>
          <p:nvPr/>
        </p:nvGrpSpPr>
        <p:grpSpPr bwMode="auto">
          <a:xfrm>
            <a:off x="7020272" y="967564"/>
            <a:ext cx="457200" cy="4880344"/>
            <a:chOff x="4466" y="1621"/>
            <a:chExt cx="720" cy="5760"/>
          </a:xfrm>
        </p:grpSpPr>
        <p:sp>
          <p:nvSpPr>
            <p:cNvPr id="16468" name="AutoShape 300"/>
            <p:cNvSpPr>
              <a:spLocks noChangeAspect="1" noChangeArrowheads="1" noTextEdit="1"/>
            </p:cNvSpPr>
            <p:nvPr/>
          </p:nvSpPr>
          <p:spPr bwMode="auto">
            <a:xfrm>
              <a:off x="4466" y="1621"/>
              <a:ext cx="720" cy="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16469" name="AutoShape 299"/>
            <p:cNvSpPr>
              <a:spLocks/>
            </p:cNvSpPr>
            <p:nvPr/>
          </p:nvSpPr>
          <p:spPr bwMode="auto">
            <a:xfrm>
              <a:off x="4466" y="1621"/>
              <a:ext cx="578" cy="5760"/>
            </a:xfrm>
            <a:prstGeom prst="rightBrace">
              <a:avLst>
                <a:gd name="adj1" fmla="val 83045"/>
                <a:gd name="adj2" fmla="val 50000"/>
              </a:avLst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kumimoji="0" lang="pl-PL" altLang="pl-PL" sz="2400">
                <a:latin typeface="Times New Roman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Up,k"/>
              <p:cNvSpPr txBox="1"/>
              <p:nvPr/>
            </p:nvSpPr>
            <p:spPr>
              <a:xfrm>
                <a:off x="1676630" y="4725144"/>
                <a:ext cx="1557862" cy="514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sz="16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l-PL" sz="1600" b="1" i="1">
                              <a:latin typeface="Cambria Math"/>
                            </a:rPr>
                            <m:t>𝑼</m:t>
                          </m:r>
                        </m:e>
                        <m:sub>
                          <m:r>
                            <a:rPr lang="pl-PL" sz="1600" b="1" i="1">
                              <a:latin typeface="Cambria Math"/>
                            </a:rPr>
                            <m:t>𝒑</m:t>
                          </m:r>
                        </m:sub>
                      </m:sSub>
                      <m:r>
                        <a:rPr lang="pl-PL" sz="1600" b="1" i="1" smtClean="0">
                          <a:latin typeface="Cambria Math"/>
                        </a:rPr>
                        <m:t>=</m:t>
                      </m:r>
                      <m:r>
                        <a:rPr lang="pl-PL" sz="1600" b="1" i="1" smtClean="0">
                          <a:latin typeface="Cambria Math"/>
                        </a:rPr>
                        <m:t>𝟏</m:t>
                      </m:r>
                      <m:r>
                        <a:rPr lang="pl-PL" sz="1600" b="1" i="1" smtClean="0"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pl-PL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l-PL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𝑼</m:t>
                          </m:r>
                        </m:e>
                        <m:sub>
                          <m:r>
                            <a:rPr lang="pl-PL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𝒑</m:t>
                          </m:r>
                        </m:sub>
                      </m:sSub>
                      <m:r>
                        <a:rPr lang="pl-PL" sz="1600" b="1" i="1"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pl-PL" sz="1600" b="1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600" b="1" i="1">
                              <a:latin typeface="Cambria Math"/>
                              <a:ea typeface="Cambria Math"/>
                            </a:rPr>
                            <m:t>ξ</m:t>
                          </m:r>
                        </m:e>
                        <m:sub>
                          <m:r>
                            <a:rPr lang="pl-PL" sz="1600" b="1" i="1" smtClean="0">
                              <a:latin typeface="Cambria Math"/>
                              <a:ea typeface="Cambria Math"/>
                            </a:rPr>
                            <m:t>𝟕</m:t>
                          </m:r>
                        </m:sub>
                      </m:sSub>
                    </m:oMath>
                  </m:oMathPara>
                </a14:m>
                <a:endParaRPr lang="pl-PL" sz="1600" b="1" i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sz="16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l-PL" sz="1600" b="1" i="1">
                              <a:latin typeface="Cambria Math"/>
                            </a:rPr>
                            <m:t>𝑼</m:t>
                          </m:r>
                        </m:e>
                        <m:sub>
                          <m:r>
                            <a:rPr lang="pl-PL" sz="1600" b="1" i="1" smtClean="0">
                              <a:latin typeface="Cambria Math"/>
                            </a:rPr>
                            <m:t>𝒌</m:t>
                          </m:r>
                        </m:sub>
                      </m:sSub>
                      <m:r>
                        <a:rPr lang="pl-PL" sz="1600" b="1" i="1">
                          <a:latin typeface="Cambria Math"/>
                        </a:rPr>
                        <m:t>=</m:t>
                      </m:r>
                      <m:r>
                        <a:rPr lang="pl-PL" sz="1600" b="1" i="1">
                          <a:latin typeface="Cambria Math"/>
                        </a:rPr>
                        <m:t>𝟏</m:t>
                      </m:r>
                      <m:r>
                        <a:rPr lang="pl-PL" sz="1600" b="1" i="1"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pl-PL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l-PL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𝑼</m:t>
                          </m:r>
                        </m:e>
                        <m:sub>
                          <m:r>
                            <a:rPr lang="pl-PL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𝒌</m:t>
                          </m:r>
                        </m:sub>
                      </m:sSub>
                      <m:r>
                        <a:rPr lang="pl-PL" sz="1600" b="1" i="1"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pl-PL" sz="1600" b="1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600" b="1" i="1">
                              <a:latin typeface="Cambria Math"/>
                              <a:ea typeface="Cambria Math"/>
                            </a:rPr>
                            <m:t>ξ</m:t>
                          </m:r>
                        </m:e>
                        <m:sub>
                          <m:r>
                            <a:rPr lang="pl-PL" sz="1600" b="1" i="1" smtClean="0">
                              <a:latin typeface="Cambria Math"/>
                              <a:ea typeface="Cambria Math"/>
                            </a:rPr>
                            <m:t>𝟖</m:t>
                          </m:r>
                        </m:sub>
                      </m:sSub>
                    </m:oMath>
                  </m:oMathPara>
                </a14:m>
                <a:endParaRPr lang="pl-PL" sz="1600" b="1" i="1" dirty="0"/>
              </a:p>
            </p:txBody>
          </p:sp>
        </mc:Choice>
        <mc:Fallback xmlns="">
          <p:sp>
            <p:nvSpPr>
              <p:cNvPr id="15" name="Up,k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630" y="4725144"/>
                <a:ext cx="1557862" cy="514500"/>
              </a:xfrm>
              <a:prstGeom prst="rect">
                <a:avLst/>
              </a:prstGeom>
              <a:blipFill rotWithShape="1">
                <a:blip r:embed="rId2"/>
                <a:stretch>
                  <a:fillRect l="-781" b="-16471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Prądy"/>
              <p:cNvSpPr txBox="1"/>
              <p:nvPr/>
            </p:nvSpPr>
            <p:spPr>
              <a:xfrm>
                <a:off x="1560336" y="2917291"/>
                <a:ext cx="3896067" cy="15234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sz="16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l-PL" sz="1600" b="1" i="1">
                              <a:latin typeface="Cambria Math"/>
                            </a:rPr>
                            <m:t>𝑰</m:t>
                          </m:r>
                        </m:e>
                        <m:sub>
                          <m:r>
                            <a:rPr lang="pl-PL" sz="1600" b="1" i="1">
                              <a:latin typeface="Cambria Math"/>
                            </a:rPr>
                            <m:t>𝒑</m:t>
                          </m:r>
                        </m:sub>
                      </m:sSub>
                      <m:r>
                        <a:rPr lang="pl-PL" sz="1600" b="1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pl-PL" sz="1600" b="1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l-PL" sz="1600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pl-PL" sz="1600" b="1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pl-PL" sz="1600" b="1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pl-PL" sz="1600" b="1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𝑼</m:t>
                                      </m:r>
                                    </m:e>
                                    <m:sub>
                                      <m:r>
                                        <a:rPr lang="pl-PL" sz="1600" b="1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𝒑</m:t>
                                      </m:r>
                                    </m:sub>
                                  </m:sSub>
                                  <m:r>
                                    <a:rPr lang="pl-PL" sz="1600" b="1" i="1" smtClean="0">
                                      <a:latin typeface="Cambria Math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a:rPr lang="pl-PL" sz="1600" b="1" i="1" smtClean="0">
                                      <a:latin typeface="Cambria Math"/>
                                    </a:rPr>
                                    <m:t>𝒋</m:t>
                                  </m:r>
                                  <m:sSub>
                                    <m:sSubPr>
                                      <m:ctrlPr>
                                        <a:rPr lang="pl-PL" sz="1600" b="1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l-GR" sz="1600" b="1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𝜹</m:t>
                                      </m:r>
                                    </m:e>
                                    <m:sub>
                                      <m:r>
                                        <a:rPr lang="pl-PL" sz="1600" b="1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𝒑</m:t>
                                      </m:r>
                                    </m:sub>
                                  </m:sSub>
                                </m:sup>
                              </m:sSup>
                              <m:r>
                                <a:rPr lang="pl-PL" sz="1600" b="1" i="1" smtClean="0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pl-PL" sz="1600" b="1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pl-PL" sz="1600" b="1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pl-PL" sz="1600" b="1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𝑼</m:t>
                                      </m:r>
                                    </m:e>
                                    <m:sub>
                                      <m:r>
                                        <a:rPr lang="pl-PL" sz="1600" b="1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𝒌</m:t>
                                      </m:r>
                                    </m:sub>
                                  </m:sSub>
                                  <m:r>
                                    <a:rPr lang="pl-PL" sz="1600" b="1" i="1">
                                      <a:latin typeface="Cambria Math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a:rPr lang="pl-PL" sz="1600" b="1" i="1">
                                      <a:latin typeface="Cambria Math"/>
                                    </a:rPr>
                                    <m:t>𝒋</m:t>
                                  </m:r>
                                  <m:r>
                                    <a:rPr lang="pl-PL" sz="1600" b="1" i="1">
                                      <a:latin typeface="Cambria Math"/>
                                    </a:rPr>
                                    <m:t>𝟎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pl-PL" sz="1600" b="1" i="1" smtClean="0">
                                  <a:latin typeface="Cambria Math"/>
                                </a:rPr>
                                <m:t>𝑹</m:t>
                              </m:r>
                              <m:r>
                                <a:rPr lang="pl-PL" sz="1600" b="1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pl-PL" sz="1600" b="1" i="1" smtClean="0">
                                  <a:latin typeface="Cambria Math"/>
                                </a:rPr>
                                <m:t>𝒋𝑿</m:t>
                              </m:r>
                            </m:den>
                          </m:f>
                          <m:r>
                            <a:rPr lang="pl-PL" sz="1600" b="1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pl-PL" sz="1600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l-PL" sz="1600" b="1" i="1" smtClean="0">
                                  <a:latin typeface="Cambria Math"/>
                                </a:rPr>
                                <m:t>𝒋𝑩</m:t>
                              </m:r>
                            </m:num>
                            <m:den>
                              <m:r>
                                <a:rPr lang="pl-PL" sz="1600" b="1" i="1" smtClean="0">
                                  <a:latin typeface="Cambria Math"/>
                                </a:rPr>
                                <m:t>𝟐</m:t>
                              </m:r>
                            </m:den>
                          </m:f>
                          <m:sSup>
                            <m:sSupPr>
                              <m:ctrlPr>
                                <a:rPr lang="pl-PL" sz="1600" b="1" i="1">
                                  <a:latin typeface="Cambria Math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pl-PL" sz="1600" b="1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pl-PL" sz="1600" b="1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𝑼</m:t>
                                  </m:r>
                                </m:e>
                                <m:sub>
                                  <m:r>
                                    <a:rPr lang="pl-PL" sz="1600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𝒑</m:t>
                                  </m:r>
                                </m:sub>
                              </m:sSub>
                              <m:r>
                                <a:rPr lang="pl-PL" sz="1600" b="1" i="1">
                                  <a:latin typeface="Cambria Math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pl-PL" sz="1600" b="1" i="1">
                                  <a:latin typeface="Cambria Math"/>
                                </a:rPr>
                                <m:t>𝒋</m:t>
                              </m:r>
                              <m:sSub>
                                <m:sSubPr>
                                  <m:ctrlPr>
                                    <a:rPr lang="pl-PL" sz="1600" b="1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l-GR" sz="1600" b="1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𝜹</m:t>
                                  </m:r>
                                </m:e>
                                <m:sub>
                                  <m:r>
                                    <a:rPr lang="pl-PL" sz="1600" b="1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𝒑</m:t>
                                  </m:r>
                                </m:sub>
                              </m:sSub>
                            </m:sup>
                          </m:sSup>
                        </m:e>
                      </m:d>
                      <m:r>
                        <a:rPr lang="pl-PL" sz="1600" b="1" i="1"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pl-PL" sz="1600" b="1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600" b="1" i="1">
                              <a:latin typeface="Cambria Math"/>
                              <a:ea typeface="Cambria Math"/>
                            </a:rPr>
                            <m:t>ξ</m:t>
                          </m:r>
                        </m:e>
                        <m:sub>
                          <m:r>
                            <a:rPr lang="pl-PL" sz="1600" b="1" i="1" smtClean="0">
                              <a:latin typeface="Cambria Math"/>
                              <a:ea typeface="Cambria Math"/>
                            </a:rPr>
                            <m:t>𝟓</m:t>
                          </m:r>
                        </m:sub>
                      </m:sSub>
                    </m:oMath>
                  </m:oMathPara>
                </a14:m>
                <a:endParaRPr lang="pl-PL" sz="1600" b="1" i="1" dirty="0" smtClean="0"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sz="16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l-PL" sz="1600" b="1" i="1">
                              <a:latin typeface="Cambria Math"/>
                            </a:rPr>
                            <m:t>𝑰</m:t>
                          </m:r>
                        </m:e>
                        <m:sub>
                          <m:r>
                            <a:rPr lang="pl-PL" sz="1600" b="1" i="1">
                              <a:latin typeface="Cambria Math"/>
                            </a:rPr>
                            <m:t>𝒌</m:t>
                          </m:r>
                        </m:sub>
                      </m:sSub>
                      <m:r>
                        <a:rPr lang="pl-PL" sz="1600" b="1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pl-PL" sz="1600" b="1" i="1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l-PL" sz="1600" b="1" i="1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pl-PL" sz="1600" b="1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pl-PL" sz="1600" b="1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pl-PL" sz="1600" b="1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𝑼</m:t>
                                      </m:r>
                                    </m:e>
                                    <m:sub>
                                      <m:r>
                                        <a:rPr lang="pl-PL" sz="1600" b="1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𝒑</m:t>
                                      </m:r>
                                    </m:sub>
                                  </m:sSub>
                                  <m:r>
                                    <a:rPr lang="pl-PL" sz="1600" b="1" i="1">
                                      <a:latin typeface="Cambria Math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a:rPr lang="pl-PL" sz="1600" b="1" i="1">
                                      <a:latin typeface="Cambria Math"/>
                                    </a:rPr>
                                    <m:t>𝒋</m:t>
                                  </m:r>
                                  <m:sSub>
                                    <m:sSubPr>
                                      <m:ctrlPr>
                                        <a:rPr lang="pl-PL" sz="1600" b="1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l-GR" sz="1600" b="1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𝜹</m:t>
                                      </m:r>
                                    </m:e>
                                    <m:sub>
                                      <m:r>
                                        <a:rPr lang="pl-PL" sz="1600" b="1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𝒑</m:t>
                                      </m:r>
                                    </m:sub>
                                  </m:sSub>
                                </m:sup>
                              </m:sSup>
                              <m:r>
                                <a:rPr lang="pl-PL" sz="1600" b="1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pl-PL" sz="1600" b="1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pl-PL" sz="1600" b="1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𝑼</m:t>
                                  </m:r>
                                </m:e>
                                <m:sub>
                                  <m:r>
                                    <a:rPr lang="pl-PL" sz="1600" b="1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𝒌</m:t>
                                  </m:r>
                                </m:sub>
                              </m:sSub>
                              <m:sSup>
                                <m:sSupPr>
                                  <m:ctrlPr>
                                    <a:rPr lang="pl-PL" sz="1600" b="1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l-PL" sz="1600" b="1" i="1">
                                      <a:latin typeface="Cambria Math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a:rPr lang="pl-PL" sz="1600" b="1" i="1">
                                      <a:latin typeface="Cambria Math"/>
                                    </a:rPr>
                                    <m:t>𝒋</m:t>
                                  </m:r>
                                  <m:r>
                                    <a:rPr lang="pl-PL" sz="1600" b="1" i="1">
                                      <a:latin typeface="Cambria Math"/>
                                    </a:rPr>
                                    <m:t>𝟎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pl-PL" sz="1600" b="1" i="1">
                                  <a:latin typeface="Cambria Math"/>
                                </a:rPr>
                                <m:t>𝑹</m:t>
                              </m:r>
                              <m:r>
                                <a:rPr lang="pl-PL" sz="1600" b="1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pl-PL" sz="1600" b="1" i="1">
                                  <a:latin typeface="Cambria Math"/>
                                </a:rPr>
                                <m:t>𝒋𝑿</m:t>
                              </m:r>
                            </m:den>
                          </m:f>
                          <m:r>
                            <a:rPr lang="pl-PL" sz="1600" b="1" i="1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pl-PL" sz="1600" b="1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l-PL" sz="1600" b="1" i="1">
                                  <a:latin typeface="Cambria Math"/>
                                </a:rPr>
                                <m:t>𝒋𝑩</m:t>
                              </m:r>
                            </m:num>
                            <m:den>
                              <m:r>
                                <a:rPr lang="pl-PL" sz="1600" b="1" i="1">
                                  <a:latin typeface="Cambria Math"/>
                                </a:rPr>
                                <m:t>𝟐</m:t>
                              </m:r>
                            </m:den>
                          </m:f>
                          <m:r>
                            <a:rPr lang="pl-PL" sz="1600" b="1" i="1" smtClean="0">
                              <a:latin typeface="Cambria Math"/>
                            </a:rPr>
                            <m:t> </m:t>
                          </m:r>
                          <m:sSup>
                            <m:sSupPr>
                              <m:ctrlPr>
                                <a:rPr lang="pl-PL" sz="1600" b="1" i="1">
                                  <a:latin typeface="Cambria Math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pl-PL" sz="1600" b="1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pl-PL" sz="1600" b="1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𝑼</m:t>
                                  </m:r>
                                </m:e>
                                <m:sub>
                                  <m:r>
                                    <a:rPr lang="pl-PL" sz="1600" b="1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𝒌</m:t>
                                  </m:r>
                                </m:sub>
                              </m:sSub>
                              <m:r>
                                <a:rPr lang="pl-PL" sz="1600" b="1" i="1">
                                  <a:latin typeface="Cambria Math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pl-PL" sz="1600" b="1" i="1">
                                  <a:latin typeface="Cambria Math"/>
                                </a:rPr>
                                <m:t>𝒋</m:t>
                              </m:r>
                              <m:r>
                                <a:rPr lang="pl-PL" sz="1600" b="1" i="1">
                                  <a:latin typeface="Cambria Math"/>
                                </a:rPr>
                                <m:t>𝟎</m:t>
                              </m:r>
                              <m:r>
                                <a:rPr lang="pl-PL" sz="1600" b="1" i="1" smtClean="0">
                                  <a:latin typeface="Cambria Math"/>
                                </a:rPr>
                                <m:t> </m:t>
                              </m:r>
                            </m:sup>
                          </m:sSup>
                        </m:e>
                      </m:d>
                      <m:r>
                        <a:rPr lang="pl-PL" sz="1600" b="1" i="1"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pl-PL" sz="1600" b="1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600" b="1" i="1">
                              <a:latin typeface="Cambria Math"/>
                              <a:ea typeface="Cambria Math"/>
                            </a:rPr>
                            <m:t>ξ</m:t>
                          </m:r>
                        </m:e>
                        <m:sub>
                          <m:r>
                            <a:rPr lang="pl-PL" sz="1600" b="1" i="1">
                              <a:latin typeface="Cambria Math"/>
                              <a:ea typeface="Cambria Math"/>
                            </a:rPr>
                            <m:t>𝟔</m:t>
                          </m:r>
                        </m:sub>
                      </m:sSub>
                    </m:oMath>
                  </m:oMathPara>
                </a14:m>
                <a:endParaRPr lang="pl-PL" sz="1600" b="1" i="1" dirty="0"/>
              </a:p>
              <a:p>
                <a:endParaRPr lang="pl-PL" sz="1600" b="1" i="1" dirty="0"/>
              </a:p>
            </p:txBody>
          </p:sp>
        </mc:Choice>
        <mc:Fallback xmlns="">
          <p:sp>
            <p:nvSpPr>
              <p:cNvPr id="3" name="Prądy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0336" y="2917291"/>
                <a:ext cx="3896067" cy="152349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PQk"/>
              <p:cNvSpPr txBox="1"/>
              <p:nvPr/>
            </p:nvSpPr>
            <p:spPr>
              <a:xfrm>
                <a:off x="1676630" y="2061109"/>
                <a:ext cx="5271700" cy="5809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l-PL" sz="16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pl-PL" sz="1600" b="1" i="1" smtClean="0">
                            <a:latin typeface="Cambria Math"/>
                          </a:rPr>
                          <m:t>𝑷</m:t>
                        </m:r>
                      </m:e>
                      <m:sub>
                        <m:r>
                          <a:rPr lang="pl-PL" sz="1600" b="1" i="1" smtClean="0">
                            <a:latin typeface="Cambria Math"/>
                          </a:rPr>
                          <m:t>𝒌</m:t>
                        </m:r>
                      </m:sub>
                    </m:sSub>
                    <m:r>
                      <a:rPr lang="pl-PL" sz="1600" b="1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pl-PL" sz="16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pl-PL" sz="1600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pl-PL" sz="1600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𝑼</m:t>
                            </m:r>
                          </m:e>
                          <m:sub>
                            <m:r>
                              <a:rPr lang="pl-PL" sz="16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𝒌</m:t>
                            </m:r>
                          </m:sub>
                        </m:sSub>
                      </m:e>
                      <m:sup>
                        <m:r>
                          <a:rPr lang="pl-PL" sz="1600" b="1" i="1">
                            <a:latin typeface="Cambria Math"/>
                          </a:rPr>
                          <m:t>𝟐</m:t>
                        </m:r>
                        <m:r>
                          <a:rPr lang="pl-PL" sz="1600" b="1" i="1" smtClean="0">
                            <a:latin typeface="Cambria Math"/>
                          </a:rPr>
                          <m:t> </m:t>
                        </m:r>
                      </m:sup>
                    </m:sSup>
                    <m:sSub>
                      <m:sSubPr>
                        <m:ctrlPr>
                          <a:rPr lang="pl-PL" sz="16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pl-PL" sz="1600" b="1" i="1">
                            <a:latin typeface="Cambria Math"/>
                          </a:rPr>
                          <m:t>𝒀</m:t>
                        </m:r>
                      </m:e>
                      <m:sub>
                        <m:r>
                          <a:rPr lang="pl-PL" sz="1600" b="1" i="1">
                            <a:latin typeface="Cambria Math"/>
                          </a:rPr>
                          <m:t>𝒌𝒌</m:t>
                        </m:r>
                      </m:sub>
                    </m:sSub>
                    <m:r>
                      <a:rPr lang="pl-PL" sz="1600" b="1" i="1" smtClean="0">
                        <a:latin typeface="Cambria Math"/>
                      </a:rPr>
                      <m:t> </m:t>
                    </m:r>
                    <m:r>
                      <a:rPr lang="pl-PL" sz="1600" b="1" i="1" smtClean="0">
                        <a:latin typeface="Cambria Math"/>
                        <a:ea typeface="Cambria Math"/>
                      </a:rPr>
                      <m:t>𝒔𝒊𝒏</m:t>
                    </m:r>
                    <m:sSub>
                      <m:sSubPr>
                        <m:ctrlPr>
                          <a:rPr lang="pl-PL" sz="1600" b="1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l-GR" sz="1600" b="1" i="1" smtClean="0">
                            <a:latin typeface="Cambria Math"/>
                            <a:ea typeface="Cambria Math"/>
                          </a:rPr>
                          <m:t>𝝁</m:t>
                        </m:r>
                      </m:e>
                      <m:sub>
                        <m:r>
                          <a:rPr lang="pl-PL" sz="1600" b="1" i="1" smtClean="0">
                            <a:latin typeface="Cambria Math"/>
                            <a:ea typeface="Cambria Math"/>
                          </a:rPr>
                          <m:t>𝒌𝒌</m:t>
                        </m:r>
                      </m:sub>
                    </m:sSub>
                  </m:oMath>
                </a14:m>
                <a:r>
                  <a:rPr lang="pl-PL" sz="1600" b="1" i="1" dirty="0" smtClean="0"/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16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pl-PL" sz="1600" b="1" i="1">
                            <a:latin typeface="Cambria Math"/>
                          </a:rPr>
                          <m:t>𝒀</m:t>
                        </m:r>
                      </m:e>
                      <m:sub>
                        <m:r>
                          <a:rPr lang="pl-PL" sz="1600" b="1" i="1">
                            <a:latin typeface="Cambria Math"/>
                          </a:rPr>
                          <m:t>𝒑𝒌</m:t>
                        </m:r>
                      </m:sub>
                    </m:sSub>
                    <m:sSub>
                      <m:sSubPr>
                        <m:ctrlPr>
                          <a:rPr lang="pl-PL" sz="16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pl-PL" sz="16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𝑼</m:t>
                        </m:r>
                      </m:e>
                      <m:sub>
                        <m:r>
                          <a:rPr lang="pl-PL" sz="16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𝒑</m:t>
                        </m:r>
                      </m:sub>
                    </m:sSub>
                    <m:sSub>
                      <m:sSubPr>
                        <m:ctrlPr>
                          <a:rPr lang="pl-PL" sz="16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pl-PL" sz="16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pl-PL" sz="16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𝑼</m:t>
                        </m:r>
                      </m:e>
                      <m:sub>
                        <m:r>
                          <a:rPr lang="pl-PL" sz="16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𝒌</m:t>
                        </m:r>
                      </m:sub>
                    </m:sSub>
                    <m:r>
                      <a:rPr lang="pl-PL" sz="1600" b="1" i="1" smtClean="0">
                        <a:solidFill>
                          <a:srgbClr val="FF0000"/>
                        </a:solidFill>
                        <a:latin typeface="Cambria Math"/>
                      </a:rPr>
                      <m:t>  </m:t>
                    </m:r>
                    <m:r>
                      <a:rPr lang="pl-PL" sz="1600" b="1" i="1">
                        <a:latin typeface="Cambria Math"/>
                        <a:ea typeface="Cambria Math"/>
                      </a:rPr>
                      <m:t>𝒔𝒊</m:t>
                    </m:r>
                    <m:func>
                      <m:funcPr>
                        <m:ctrlPr>
                          <a:rPr lang="pl-PL" sz="1600" b="1" i="1" smtClean="0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r>
                          <a:rPr lang="pl-PL" sz="1600" b="1" i="1">
                            <a:latin typeface="Cambria Math"/>
                            <a:ea typeface="Cambria Math"/>
                          </a:rPr>
                          <m:t>𝒏</m:t>
                        </m:r>
                      </m:fName>
                      <m:e>
                        <m:d>
                          <m:dPr>
                            <m:ctrlPr>
                              <a:rPr lang="pl-PL" sz="1600" b="1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pl-PL" sz="1600" b="1" i="1" smtClean="0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  <m:r>
                              <a:rPr lang="pl-PL" sz="1600" b="1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pl-PL" sz="16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l-GR" sz="16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𝜹</m:t>
                                </m:r>
                              </m:e>
                              <m:sub>
                                <m:r>
                                  <a:rPr lang="pl-PL" sz="16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𝒑</m:t>
                                </m:r>
                              </m:sub>
                            </m:sSub>
                            <m:r>
                              <a:rPr lang="pl-PL" sz="1600" b="1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pl-PL" sz="1600" b="1" i="1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l-GR" sz="1600" b="1" i="1">
                                    <a:latin typeface="Cambria Math"/>
                                    <a:ea typeface="Cambria Math"/>
                                  </a:rPr>
                                  <m:t>𝝁</m:t>
                                </m:r>
                              </m:e>
                              <m:sub>
                                <m:r>
                                  <a:rPr lang="pl-PL" sz="1600" b="1" i="1">
                                    <a:latin typeface="Cambria Math"/>
                                    <a:ea typeface="Cambria Math"/>
                                  </a:rPr>
                                  <m:t>𝒑</m:t>
                                </m:r>
                                <m:r>
                                  <a:rPr lang="pl-PL" sz="1600" b="1" i="1" smtClean="0">
                                    <a:latin typeface="Cambria Math"/>
                                    <a:ea typeface="Cambria Math"/>
                                  </a:rPr>
                                  <m:t>𝒌</m:t>
                                </m:r>
                              </m:sub>
                            </m:sSub>
                          </m:e>
                        </m:d>
                      </m:e>
                    </m:func>
                    <m:r>
                      <a:rPr lang="pl-PL" sz="1600" b="1" i="1" smtClean="0">
                        <a:latin typeface="Cambria Math"/>
                        <a:ea typeface="Cambria Math"/>
                      </a:rPr>
                      <m:t>+</m:t>
                    </m:r>
                    <m:sSub>
                      <m:sSubPr>
                        <m:ctrlPr>
                          <a:rPr lang="pl-PL" sz="16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1600" b="1" i="1">
                            <a:latin typeface="Cambria Math"/>
                            <a:ea typeface="Cambria Math"/>
                          </a:rPr>
                          <m:t>ξ</m:t>
                        </m:r>
                      </m:e>
                      <m:sub>
                        <m:r>
                          <a:rPr lang="pl-PL" sz="1600" b="1" i="1" smtClean="0">
                            <a:latin typeface="Cambria Math"/>
                            <a:ea typeface="Cambria Math"/>
                          </a:rPr>
                          <m:t>𝟑</m:t>
                        </m:r>
                      </m:sub>
                    </m:sSub>
                  </m:oMath>
                </a14:m>
                <a:endParaRPr lang="pl-PL" sz="1600" b="1" i="1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l-PL" sz="16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pl-PL" sz="1600" b="1" i="1" smtClean="0">
                            <a:latin typeface="Cambria Math"/>
                          </a:rPr>
                          <m:t>𝑸</m:t>
                        </m:r>
                      </m:e>
                      <m:sub>
                        <m:r>
                          <a:rPr lang="pl-PL" sz="1600" b="1" i="1" smtClean="0">
                            <a:latin typeface="Cambria Math"/>
                          </a:rPr>
                          <m:t>𝒌</m:t>
                        </m:r>
                      </m:sub>
                    </m:sSub>
                    <m:r>
                      <a:rPr lang="pl-PL" sz="1600" b="1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pl-PL" sz="16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pl-PL" sz="1600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pl-PL" sz="1600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𝑼</m:t>
                            </m:r>
                          </m:e>
                          <m:sub>
                            <m:r>
                              <a:rPr lang="pl-PL" sz="16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𝒌</m:t>
                            </m:r>
                          </m:sub>
                        </m:sSub>
                      </m:e>
                      <m:sup>
                        <m:r>
                          <a:rPr lang="pl-PL" sz="1600" b="1" i="1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pl-PL" sz="1600" b="1" i="1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pl-PL" sz="16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pl-PL" sz="1600" b="1" i="1">
                            <a:latin typeface="Cambria Math"/>
                          </a:rPr>
                          <m:t>𝒀</m:t>
                        </m:r>
                      </m:e>
                      <m:sub>
                        <m:r>
                          <a:rPr lang="pl-PL" sz="1600" b="1" i="1">
                            <a:latin typeface="Cambria Math"/>
                          </a:rPr>
                          <m:t>𝒌𝒌</m:t>
                        </m:r>
                      </m:sub>
                    </m:sSub>
                    <m:r>
                      <a:rPr lang="pl-PL" sz="1600" b="1" i="1" smtClean="0">
                        <a:latin typeface="Cambria Math"/>
                      </a:rPr>
                      <m:t> </m:t>
                    </m:r>
                    <m:r>
                      <a:rPr lang="pl-PL" sz="1600" b="1" i="1" smtClean="0">
                        <a:latin typeface="Cambria Math"/>
                        <a:ea typeface="Cambria Math"/>
                      </a:rPr>
                      <m:t>𝒄𝒐</m:t>
                    </m:r>
                    <m:r>
                      <a:rPr lang="pl-PL" sz="1600" b="1" i="1">
                        <a:latin typeface="Cambria Math"/>
                        <a:ea typeface="Cambria Math"/>
                      </a:rPr>
                      <m:t>𝒔</m:t>
                    </m:r>
                    <m:sSub>
                      <m:sSubPr>
                        <m:ctrlPr>
                          <a:rPr lang="pl-PL" sz="16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l-GR" sz="1600" b="1" i="1">
                            <a:latin typeface="Cambria Math"/>
                            <a:ea typeface="Cambria Math"/>
                          </a:rPr>
                          <m:t>𝝁</m:t>
                        </m:r>
                      </m:e>
                      <m:sub>
                        <m:r>
                          <a:rPr lang="pl-PL" sz="1600" b="1" i="1" smtClean="0">
                            <a:latin typeface="Cambria Math"/>
                            <a:ea typeface="Cambria Math"/>
                          </a:rPr>
                          <m:t>𝒌𝒌</m:t>
                        </m:r>
                      </m:sub>
                    </m:sSub>
                    <m:r>
                      <a:rPr lang="pl-PL" sz="1600" b="1" i="1" smtClean="0">
                        <a:latin typeface="Cambria Math"/>
                        <a:ea typeface="Cambria Math"/>
                      </a:rPr>
                      <m:t>−</m:t>
                    </m:r>
                    <m:sSub>
                      <m:sSubPr>
                        <m:ctrlPr>
                          <a:rPr lang="pl-PL" sz="16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pl-PL" sz="1600" b="1" i="1">
                            <a:latin typeface="Cambria Math"/>
                          </a:rPr>
                          <m:t>𝒀</m:t>
                        </m:r>
                      </m:e>
                      <m:sub>
                        <m:r>
                          <a:rPr lang="pl-PL" sz="1600" b="1" i="1">
                            <a:latin typeface="Cambria Math"/>
                          </a:rPr>
                          <m:t>𝒑𝒌</m:t>
                        </m:r>
                      </m:sub>
                    </m:sSub>
                    <m:sSub>
                      <m:sSubPr>
                        <m:ctrlPr>
                          <a:rPr lang="pl-PL" sz="16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pl-PL" sz="16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𝑼</m:t>
                        </m:r>
                      </m:e>
                      <m:sub>
                        <m:r>
                          <a:rPr lang="pl-PL" sz="16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𝒑</m:t>
                        </m:r>
                      </m:sub>
                    </m:sSub>
                    <m:sSub>
                      <m:sSubPr>
                        <m:ctrlPr>
                          <a:rPr lang="pl-PL" sz="16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pl-PL" sz="16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pl-PL" sz="16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𝑼</m:t>
                        </m:r>
                      </m:e>
                      <m:sub>
                        <m:r>
                          <a:rPr lang="pl-PL" sz="16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𝒌</m:t>
                        </m:r>
                      </m:sub>
                    </m:sSub>
                    <m:r>
                      <a:rPr lang="pl-PL" sz="1600" b="1" i="1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  <m:r>
                      <a:rPr lang="pl-PL" sz="1600" b="1" i="1" smtClean="0">
                        <a:latin typeface="Cambria Math"/>
                        <a:ea typeface="Cambria Math"/>
                      </a:rPr>
                      <m:t>𝒄𝒐𝒔</m:t>
                    </m:r>
                    <m:r>
                      <a:rPr lang="pl-PL" sz="1600" b="1" i="1">
                        <a:latin typeface="Cambria Math"/>
                        <a:ea typeface="Cambria Math"/>
                      </a:rPr>
                      <m:t>⁡(</m:t>
                    </m:r>
                    <m:r>
                      <a:rPr lang="pl-PL" sz="1600" b="1" i="1" smtClean="0">
                        <a:latin typeface="Cambria Math"/>
                        <a:ea typeface="Cambria Math"/>
                      </a:rPr>
                      <m:t>𝟎</m:t>
                    </m:r>
                    <m:r>
                      <a:rPr lang="pl-PL" sz="1600" b="1" i="1" smtClean="0">
                        <a:latin typeface="Cambria Math"/>
                        <a:ea typeface="Cambria Math"/>
                      </a:rPr>
                      <m:t>−</m:t>
                    </m:r>
                    <m:sSub>
                      <m:sSubPr>
                        <m:ctrlPr>
                          <a:rPr lang="pl-PL" sz="1600" b="1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l-GR" sz="1600" b="1" i="1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𝜹</m:t>
                        </m:r>
                      </m:e>
                      <m:sub>
                        <m:r>
                          <a:rPr lang="pl-PL" sz="1600" b="1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𝒑</m:t>
                        </m:r>
                      </m:sub>
                    </m:sSub>
                    <m:r>
                      <a:rPr lang="pl-PL" sz="1600" b="1" i="1">
                        <a:latin typeface="Cambria Math"/>
                        <a:ea typeface="Cambria Math"/>
                      </a:rPr>
                      <m:t>−</m:t>
                    </m:r>
                    <m:sSub>
                      <m:sSubPr>
                        <m:ctrlPr>
                          <a:rPr lang="pl-PL" sz="16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l-GR" sz="1600" b="1" i="1">
                            <a:latin typeface="Cambria Math"/>
                            <a:ea typeface="Cambria Math"/>
                          </a:rPr>
                          <m:t>𝝁</m:t>
                        </m:r>
                      </m:e>
                      <m:sub>
                        <m:r>
                          <a:rPr lang="pl-PL" sz="1600" b="1" i="1">
                            <a:latin typeface="Cambria Math"/>
                            <a:ea typeface="Cambria Math"/>
                          </a:rPr>
                          <m:t>𝒑</m:t>
                        </m:r>
                        <m:r>
                          <a:rPr lang="pl-PL" sz="1600" b="1" i="1" smtClean="0">
                            <a:latin typeface="Cambria Math"/>
                            <a:ea typeface="Cambria Math"/>
                          </a:rPr>
                          <m:t>𝒌</m:t>
                        </m:r>
                      </m:sub>
                    </m:sSub>
                    <m:r>
                      <a:rPr lang="pl-PL" sz="1600" b="1" i="1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pl-PL" sz="1600" b="1" i="1" dirty="0" smtClean="0"/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16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1600" b="1" i="1">
                            <a:latin typeface="Cambria Math"/>
                            <a:ea typeface="Cambria Math"/>
                          </a:rPr>
                          <m:t>ξ</m:t>
                        </m:r>
                      </m:e>
                      <m:sub>
                        <m:r>
                          <a:rPr lang="pl-PL" sz="1600" b="1" i="1" smtClean="0">
                            <a:latin typeface="Cambria Math"/>
                            <a:ea typeface="Cambria Math"/>
                          </a:rPr>
                          <m:t>𝟒</m:t>
                        </m:r>
                      </m:sub>
                    </m:sSub>
                  </m:oMath>
                </a14:m>
                <a:endParaRPr lang="pl-PL" sz="1600" b="1" i="1" dirty="0"/>
              </a:p>
            </p:txBody>
          </p:sp>
        </mc:Choice>
        <mc:Fallback xmlns="">
          <p:sp>
            <p:nvSpPr>
              <p:cNvPr id="89" name="PQk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630" y="2061109"/>
                <a:ext cx="5271700" cy="580928"/>
              </a:xfrm>
              <a:prstGeom prst="rect">
                <a:avLst/>
              </a:prstGeom>
              <a:blipFill rotWithShape="1">
                <a:blip r:embed="rId4"/>
                <a:stretch>
                  <a:fillRect l="-1618" t="-7368" b="-16842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PQp"/>
              <p:cNvSpPr txBox="1"/>
              <p:nvPr/>
            </p:nvSpPr>
            <p:spPr>
              <a:xfrm>
                <a:off x="1676630" y="1095153"/>
                <a:ext cx="5201167" cy="5900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l-PL" sz="16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pl-PL" sz="1600" b="1" i="1" smtClean="0">
                            <a:latin typeface="Cambria Math"/>
                          </a:rPr>
                          <m:t>𝑷</m:t>
                        </m:r>
                      </m:e>
                      <m:sub>
                        <m:r>
                          <a:rPr lang="pl-PL" sz="1600" b="1" i="1" smtClean="0">
                            <a:latin typeface="Cambria Math"/>
                          </a:rPr>
                          <m:t>𝒑</m:t>
                        </m:r>
                      </m:sub>
                    </m:sSub>
                    <m:r>
                      <a:rPr lang="pl-PL" sz="1600" b="1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pl-PL" sz="16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pl-PL" sz="1600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pl-PL" sz="1600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𝑼</m:t>
                            </m:r>
                          </m:e>
                          <m:sub>
                            <m:r>
                              <a:rPr lang="pl-PL" sz="1600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𝒑</m:t>
                            </m:r>
                          </m:sub>
                        </m:sSub>
                      </m:e>
                      <m:sup>
                        <m:r>
                          <a:rPr lang="pl-PL" sz="16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sSub>
                      <m:sSubPr>
                        <m:ctrlPr>
                          <a:rPr lang="pl-PL" sz="16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pl-PL" sz="16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pl-PL" sz="16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𝒀</m:t>
                        </m:r>
                      </m:e>
                      <m:sub>
                        <m:r>
                          <a:rPr lang="pl-PL" sz="16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𝒑𝒑</m:t>
                        </m:r>
                      </m:sub>
                    </m:sSub>
                    <m:r>
                      <a:rPr lang="pl-PL" sz="1600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pl-PL" sz="1600" b="1" i="1" smtClean="0">
                        <a:latin typeface="Cambria Math"/>
                        <a:ea typeface="Cambria Math"/>
                      </a:rPr>
                      <m:t>𝒔𝒊𝒏</m:t>
                    </m:r>
                    <m:sSub>
                      <m:sSubPr>
                        <m:ctrlPr>
                          <a:rPr lang="pl-PL" sz="1600" b="1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l-GR" sz="1600" b="1" i="1" smtClean="0">
                            <a:latin typeface="Cambria Math"/>
                            <a:ea typeface="Cambria Math"/>
                          </a:rPr>
                          <m:t>𝝁</m:t>
                        </m:r>
                      </m:e>
                      <m:sub>
                        <m:r>
                          <a:rPr lang="pl-PL" sz="1600" b="1" i="1" smtClean="0">
                            <a:latin typeface="Cambria Math"/>
                            <a:ea typeface="Cambria Math"/>
                          </a:rPr>
                          <m:t>𝒑𝒑</m:t>
                        </m:r>
                      </m:sub>
                    </m:sSub>
                  </m:oMath>
                </a14:m>
                <a:r>
                  <a:rPr lang="pl-PL" sz="1600" b="1" i="1" dirty="0" smtClean="0"/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16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pl-PL" sz="1600" b="1" i="1" smtClean="0">
                            <a:latin typeface="Cambria Math"/>
                          </a:rPr>
                          <m:t> </m:t>
                        </m:r>
                        <m:r>
                          <a:rPr lang="pl-PL" sz="1600" b="1" i="1">
                            <a:latin typeface="Cambria Math"/>
                          </a:rPr>
                          <m:t>𝒀</m:t>
                        </m:r>
                      </m:e>
                      <m:sub>
                        <m:r>
                          <a:rPr lang="pl-PL" sz="1600" b="1" i="1">
                            <a:latin typeface="Cambria Math"/>
                          </a:rPr>
                          <m:t>𝒑𝒌</m:t>
                        </m:r>
                      </m:sub>
                    </m:sSub>
                    <m:sSub>
                      <m:sSubPr>
                        <m:ctrlPr>
                          <a:rPr lang="pl-PL" sz="16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pl-PL" sz="16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𝑼</m:t>
                        </m:r>
                      </m:e>
                      <m:sub>
                        <m:r>
                          <a:rPr lang="pl-PL" sz="16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𝒑</m:t>
                        </m:r>
                      </m:sub>
                    </m:sSub>
                    <m:sSub>
                      <m:sSubPr>
                        <m:ctrlPr>
                          <a:rPr lang="pl-PL" sz="16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pl-PL" sz="16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pl-PL" sz="16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𝑼</m:t>
                        </m:r>
                      </m:e>
                      <m:sub>
                        <m:r>
                          <a:rPr lang="pl-PL" sz="16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𝒌</m:t>
                        </m:r>
                      </m:sub>
                    </m:sSub>
                    <m:r>
                      <a:rPr lang="pl-PL" sz="1600" b="1" i="1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  <m:r>
                      <a:rPr lang="pl-PL" sz="1600" b="1" i="1">
                        <a:latin typeface="Cambria Math"/>
                        <a:ea typeface="Cambria Math"/>
                      </a:rPr>
                      <m:t>𝒔𝒊</m:t>
                    </m:r>
                    <m:func>
                      <m:funcPr>
                        <m:ctrlPr>
                          <a:rPr lang="pl-PL" sz="1600" b="1" i="1" smtClean="0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r>
                          <a:rPr lang="pl-PL" sz="1600" b="1" i="1">
                            <a:latin typeface="Cambria Math"/>
                            <a:ea typeface="Cambria Math"/>
                          </a:rPr>
                          <m:t>𝒏</m:t>
                        </m:r>
                      </m:fName>
                      <m:e>
                        <m:d>
                          <m:dPr>
                            <m:ctrlPr>
                              <a:rPr lang="pl-PL" sz="1600" b="1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pl-PL" sz="16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l-GR" sz="16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𝜹</m:t>
                                </m:r>
                              </m:e>
                              <m:sub>
                                <m:r>
                                  <a:rPr lang="pl-PL" sz="16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𝒑</m:t>
                                </m:r>
                              </m:sub>
                            </m:sSub>
                            <m:r>
                              <a:rPr lang="pl-PL" sz="1600" b="1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pl-PL" sz="1600" b="1" i="1" smtClean="0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  <m:r>
                              <a:rPr lang="pl-PL" sz="1600" b="1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pl-PL" sz="1600" b="1" i="1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l-GR" sz="1600" b="1" i="1">
                                    <a:latin typeface="Cambria Math"/>
                                    <a:ea typeface="Cambria Math"/>
                                  </a:rPr>
                                  <m:t>𝝁</m:t>
                                </m:r>
                              </m:e>
                              <m:sub>
                                <m:r>
                                  <a:rPr lang="pl-PL" sz="1600" b="1" i="1">
                                    <a:latin typeface="Cambria Math"/>
                                    <a:ea typeface="Cambria Math"/>
                                  </a:rPr>
                                  <m:t>𝒑</m:t>
                                </m:r>
                                <m:r>
                                  <a:rPr lang="pl-PL" sz="1600" b="1" i="1" smtClean="0">
                                    <a:latin typeface="Cambria Math"/>
                                    <a:ea typeface="Cambria Math"/>
                                  </a:rPr>
                                  <m:t>𝒌</m:t>
                                </m:r>
                              </m:sub>
                            </m:sSub>
                          </m:e>
                        </m:d>
                      </m:e>
                    </m:func>
                    <m:r>
                      <a:rPr lang="pl-PL" sz="1600" b="1" i="1" smtClean="0">
                        <a:latin typeface="Cambria Math"/>
                        <a:ea typeface="Cambria Math"/>
                      </a:rPr>
                      <m:t>+</m:t>
                    </m:r>
                    <m:sSub>
                      <m:sSubPr>
                        <m:ctrlPr>
                          <a:rPr lang="pl-PL" sz="1600" b="1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1600" b="1" i="1" smtClean="0">
                            <a:latin typeface="Cambria Math"/>
                            <a:ea typeface="Cambria Math"/>
                          </a:rPr>
                          <m:t>ξ</m:t>
                        </m:r>
                      </m:e>
                      <m:sub>
                        <m:r>
                          <a:rPr lang="pl-PL" sz="1600" b="1" i="1" smtClean="0">
                            <a:latin typeface="Cambria Math"/>
                            <a:ea typeface="Cambria Math"/>
                          </a:rPr>
                          <m:t>𝟏</m:t>
                        </m:r>
                      </m:sub>
                    </m:sSub>
                  </m:oMath>
                </a14:m>
                <a:endParaRPr lang="pl-PL" sz="1600" b="1" i="1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l-PL" sz="16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pl-PL" sz="1600" b="1" i="1" smtClean="0">
                            <a:latin typeface="Cambria Math"/>
                          </a:rPr>
                          <m:t>𝑸</m:t>
                        </m:r>
                      </m:e>
                      <m:sub>
                        <m:r>
                          <a:rPr lang="pl-PL" sz="1600" b="1" i="1">
                            <a:latin typeface="Cambria Math"/>
                          </a:rPr>
                          <m:t>𝒑</m:t>
                        </m:r>
                      </m:sub>
                    </m:sSub>
                    <m:r>
                      <a:rPr lang="pl-PL" sz="1600" b="1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pl-PL" sz="16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pl-PL" sz="1600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pl-PL" sz="1600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𝑼</m:t>
                            </m:r>
                          </m:e>
                          <m:sub>
                            <m:r>
                              <a:rPr lang="pl-PL" sz="1600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𝒑</m:t>
                            </m:r>
                          </m:sub>
                        </m:sSub>
                      </m:e>
                      <m:sup>
                        <m:r>
                          <a:rPr lang="pl-PL" sz="1600" b="1" i="1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pl-PL" sz="1600" b="1" i="1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pl-PL" sz="16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pl-PL" sz="1600" b="1" i="1">
                            <a:latin typeface="Cambria Math"/>
                          </a:rPr>
                          <m:t>𝒀</m:t>
                        </m:r>
                      </m:e>
                      <m:sub>
                        <m:r>
                          <a:rPr lang="pl-PL" sz="1600" b="1" i="1">
                            <a:latin typeface="Cambria Math"/>
                          </a:rPr>
                          <m:t>𝒑𝒑</m:t>
                        </m:r>
                      </m:sub>
                    </m:sSub>
                    <m:r>
                      <a:rPr lang="pl-PL" sz="1600" b="1" i="1" smtClean="0">
                        <a:latin typeface="Cambria Math"/>
                      </a:rPr>
                      <m:t> </m:t>
                    </m:r>
                    <m:r>
                      <a:rPr lang="pl-PL" sz="1600" b="1" i="1" smtClean="0">
                        <a:latin typeface="Cambria Math"/>
                        <a:ea typeface="Cambria Math"/>
                      </a:rPr>
                      <m:t>𝒄𝒐</m:t>
                    </m:r>
                    <m:r>
                      <a:rPr lang="pl-PL" sz="1600" b="1" i="1">
                        <a:latin typeface="Cambria Math"/>
                        <a:ea typeface="Cambria Math"/>
                      </a:rPr>
                      <m:t>𝒔</m:t>
                    </m:r>
                    <m:sSub>
                      <m:sSubPr>
                        <m:ctrlPr>
                          <a:rPr lang="pl-PL" sz="16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l-GR" sz="1600" b="1" i="1">
                            <a:latin typeface="Cambria Math"/>
                            <a:ea typeface="Cambria Math"/>
                          </a:rPr>
                          <m:t>𝝁</m:t>
                        </m:r>
                      </m:e>
                      <m:sub>
                        <m:r>
                          <a:rPr lang="pl-PL" sz="1600" b="1" i="1">
                            <a:latin typeface="Cambria Math"/>
                            <a:ea typeface="Cambria Math"/>
                          </a:rPr>
                          <m:t>𝒑𝒑</m:t>
                        </m:r>
                      </m:sub>
                    </m:sSub>
                    <m:r>
                      <a:rPr lang="pl-PL" sz="1600" b="1" i="1" smtClean="0">
                        <a:latin typeface="Cambria Math"/>
                        <a:ea typeface="Cambria Math"/>
                      </a:rPr>
                      <m:t>−</m:t>
                    </m:r>
                  </m:oMath>
                </a14:m>
                <a:r>
                  <a:rPr lang="pl-PL" sz="1600" b="1" i="1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16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pl-PL" sz="16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pl-PL" sz="1600" b="1" i="1">
                                <a:latin typeface="Cambria Math"/>
                              </a:rPr>
                              <m:t>𝒀</m:t>
                            </m:r>
                          </m:e>
                          <m:sub>
                            <m:r>
                              <a:rPr lang="pl-PL" sz="1600" b="1" i="1">
                                <a:latin typeface="Cambria Math"/>
                              </a:rPr>
                              <m:t>𝒑𝒌</m:t>
                            </m:r>
                          </m:sub>
                        </m:sSub>
                        <m:r>
                          <a:rPr lang="pl-PL" sz="16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𝑼</m:t>
                        </m:r>
                      </m:e>
                      <m:sub>
                        <m:r>
                          <a:rPr lang="pl-PL" sz="16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𝒑</m:t>
                        </m:r>
                      </m:sub>
                    </m:sSub>
                    <m:sSub>
                      <m:sSubPr>
                        <m:ctrlPr>
                          <a:rPr lang="pl-PL" sz="16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pl-PL" sz="16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pl-PL" sz="16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𝑼</m:t>
                        </m:r>
                      </m:e>
                      <m:sub>
                        <m:r>
                          <a:rPr lang="pl-PL" sz="16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𝒌</m:t>
                        </m:r>
                      </m:sub>
                    </m:sSub>
                    <m:r>
                      <a:rPr lang="pl-PL" sz="1600" b="1" i="1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  <m:r>
                      <a:rPr lang="pl-PL" sz="1600" b="1" i="1" smtClean="0">
                        <a:latin typeface="Cambria Math"/>
                        <a:ea typeface="Cambria Math"/>
                      </a:rPr>
                      <m:t>𝒄𝒐</m:t>
                    </m:r>
                    <m:func>
                      <m:funcPr>
                        <m:ctrlPr>
                          <a:rPr lang="pl-PL" sz="1600" b="1" i="1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r>
                          <a:rPr lang="pl-PL" sz="1600" b="1" i="1" smtClean="0">
                            <a:latin typeface="Cambria Math"/>
                            <a:ea typeface="Cambria Math"/>
                          </a:rPr>
                          <m:t>𝒔</m:t>
                        </m:r>
                      </m:fName>
                      <m:e>
                        <m:d>
                          <m:dPr>
                            <m:ctrlPr>
                              <a:rPr lang="pl-PL" sz="1600" b="1" i="1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pl-PL" sz="16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l-GR" sz="1600" b="1" i="1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𝜹</m:t>
                                </m:r>
                              </m:e>
                              <m:sub>
                                <m:r>
                                  <a:rPr lang="pl-PL" sz="1600" b="1" i="1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𝒑</m:t>
                                </m:r>
                              </m:sub>
                            </m:sSub>
                            <m:r>
                              <a:rPr lang="pl-PL" sz="1600" b="1" i="1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pl-PL" sz="1600" b="1" i="1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  <m:r>
                              <a:rPr lang="pl-PL" sz="1600" b="1" i="1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pl-PL" sz="1600" b="1" i="1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l-GR" sz="1600" b="1" i="1">
                                    <a:latin typeface="Cambria Math"/>
                                    <a:ea typeface="Cambria Math"/>
                                  </a:rPr>
                                  <m:t>𝝁</m:t>
                                </m:r>
                              </m:e>
                              <m:sub>
                                <m:r>
                                  <a:rPr lang="pl-PL" sz="1600" b="1" i="1">
                                    <a:latin typeface="Cambria Math"/>
                                    <a:ea typeface="Cambria Math"/>
                                  </a:rPr>
                                  <m:t>𝒑</m:t>
                                </m:r>
                                <m:r>
                                  <a:rPr lang="pl-PL" sz="1600" b="1" i="1" smtClean="0">
                                    <a:latin typeface="Cambria Math"/>
                                    <a:ea typeface="Cambria Math"/>
                                  </a:rPr>
                                  <m:t>𝒌</m:t>
                                </m:r>
                              </m:sub>
                            </m:sSub>
                          </m:e>
                        </m:d>
                      </m:e>
                    </m:func>
                    <m:r>
                      <a:rPr lang="pl-PL" sz="1600" b="1" i="1" smtClean="0">
                        <a:latin typeface="Cambria Math"/>
                        <a:ea typeface="Cambria Math"/>
                      </a:rPr>
                      <m:t>+</m:t>
                    </m:r>
                    <m:sSub>
                      <m:sSubPr>
                        <m:ctrlPr>
                          <a:rPr lang="pl-PL" sz="16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1600" b="1" i="1">
                            <a:latin typeface="Cambria Math"/>
                            <a:ea typeface="Cambria Math"/>
                          </a:rPr>
                          <m:t>ξ</m:t>
                        </m:r>
                      </m:e>
                      <m:sub>
                        <m:r>
                          <a:rPr lang="pl-PL" sz="1600" b="1" i="1" smtClean="0">
                            <a:latin typeface="Cambria Math"/>
                            <a:ea typeface="Cambria Math"/>
                          </a:rPr>
                          <m:t>𝟐</m:t>
                        </m:r>
                      </m:sub>
                    </m:sSub>
                  </m:oMath>
                </a14:m>
                <a:endParaRPr lang="pl-PL" sz="1600" b="1" i="1" dirty="0"/>
              </a:p>
            </p:txBody>
          </p:sp>
        </mc:Choice>
        <mc:Fallback xmlns="">
          <p:sp>
            <p:nvSpPr>
              <p:cNvPr id="6" name="PQp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630" y="1095153"/>
                <a:ext cx="5201167" cy="590033"/>
              </a:xfrm>
              <a:prstGeom prst="rect">
                <a:avLst/>
              </a:prstGeom>
              <a:blipFill rotWithShape="1">
                <a:blip r:embed="rId5"/>
                <a:stretch>
                  <a:fillRect l="-1641" t="-7292" r="-117" b="-11458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ytuł"/>
              <p:cNvSpPr txBox="1"/>
              <p:nvPr/>
            </p:nvSpPr>
            <p:spPr>
              <a:xfrm>
                <a:off x="3922708" y="476672"/>
                <a:ext cx="254242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1" lang="pl-PL" sz="1400" b="1" i="1" kern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m:t>R</m:t>
                      </m:r>
                      <m:r>
                        <m:rPr>
                          <m:nor/>
                        </m:rPr>
                        <a:rPr kumimoji="1" lang="pl-PL" sz="1400" b="1" i="1" kern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m:t>ó</m:t>
                      </m:r>
                      <m:r>
                        <m:rPr>
                          <m:nor/>
                        </m:rPr>
                        <a:rPr kumimoji="1" lang="pl-PL" sz="1400" b="1" i="1" kern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m:t>wnania</m:t>
                      </m:r>
                      <m:r>
                        <m:rPr>
                          <m:nor/>
                        </m:rPr>
                        <a:rPr kumimoji="1" lang="pl-PL" sz="1400" b="1" i="1" kern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m:t>:</m:t>
                      </m:r>
                      <m:r>
                        <a:rPr kumimoji="1" lang="pl-PL" sz="1400" b="1" i="1" kern="0" dirty="0" smtClean="0">
                          <a:solidFill>
                            <a:srgbClr val="FF0000"/>
                          </a:solidFill>
                          <a:latin typeface="Cambria Math"/>
                          <a:cs typeface="Arial" pitchFamily="34" charset="0"/>
                        </a:rPr>
                        <m:t>  </m:t>
                      </m:r>
                      <m:r>
                        <a:rPr lang="pl-PL" sz="1400" b="1" i="1" smtClean="0">
                          <a:latin typeface="Cambria Math"/>
                        </a:rPr>
                        <m:t>𝑷</m:t>
                      </m:r>
                      <m:r>
                        <a:rPr lang="pl-PL" sz="1400" b="1" i="1" smtClean="0">
                          <a:latin typeface="Cambria Math"/>
                        </a:rPr>
                        <m:t>,</m:t>
                      </m:r>
                      <m:r>
                        <a:rPr lang="pl-PL" sz="1400" b="1" i="1" smtClean="0">
                          <a:latin typeface="Cambria Math"/>
                        </a:rPr>
                        <m:t>𝑸</m:t>
                      </m:r>
                      <m:r>
                        <a:rPr lang="pl-PL" sz="1400" b="1" i="1" smtClean="0">
                          <a:latin typeface="Cambria Math"/>
                        </a:rPr>
                        <m:t>,</m:t>
                      </m:r>
                      <m:d>
                        <m:dPr>
                          <m:begChr m:val="|"/>
                          <m:endChr m:val="|"/>
                          <m:ctrlPr>
                            <a:rPr lang="pl-PL" sz="14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pl-PL" sz="1400" b="1" i="1" smtClean="0">
                              <a:latin typeface="Cambria Math"/>
                            </a:rPr>
                            <m:t>𝑼</m:t>
                          </m:r>
                        </m:e>
                      </m:d>
                      <m:r>
                        <a:rPr lang="pl-PL" sz="1400" b="1" i="1" smtClean="0">
                          <a:latin typeface="Cambria Math"/>
                        </a:rPr>
                        <m:t>,</m:t>
                      </m:r>
                      <m:d>
                        <m:dPr>
                          <m:begChr m:val="|"/>
                          <m:endChr m:val="|"/>
                          <m:ctrlPr>
                            <a:rPr lang="pl-PL" sz="14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pl-PL" sz="1400" b="1" i="1" smtClean="0">
                              <a:latin typeface="Cambria Math"/>
                            </a:rPr>
                            <m:t>𝑰</m:t>
                          </m:r>
                        </m:e>
                      </m:d>
                      <m:r>
                        <a:rPr lang="pl-PL" sz="1400" b="1" i="1" smtClean="0">
                          <a:latin typeface="Cambria Math"/>
                        </a:rPr>
                        <m:t>=</m:t>
                      </m:r>
                      <m:r>
                        <a:rPr lang="pl-PL" sz="1400" b="1" i="1" smtClean="0">
                          <a:latin typeface="Cambria Math"/>
                        </a:rPr>
                        <m:t>𝑭</m:t>
                      </m:r>
                      <m:r>
                        <a:rPr lang="pl-PL" sz="1400" b="1" i="1" smtClean="0">
                          <a:latin typeface="Cambria Math"/>
                        </a:rPr>
                        <m:t>(</m:t>
                      </m:r>
                      <m:r>
                        <a:rPr lang="pl-PL" sz="1400" b="1" i="1" smtClean="0">
                          <a:latin typeface="Cambria Math"/>
                        </a:rPr>
                        <m:t>𝑿</m:t>
                      </m:r>
                      <m:r>
                        <a:rPr lang="pl-PL" sz="14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pl-PL" sz="1400" b="1" i="1" dirty="0"/>
              </a:p>
            </p:txBody>
          </p:sp>
        </mc:Choice>
        <mc:Fallback xmlns="">
          <p:sp>
            <p:nvSpPr>
              <p:cNvPr id="17" name="Tytuł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2708" y="476672"/>
                <a:ext cx="2542427" cy="215444"/>
              </a:xfrm>
              <a:prstGeom prst="rect">
                <a:avLst/>
              </a:prstGeom>
              <a:blipFill rotWithShape="1">
                <a:blip r:embed="rId6"/>
                <a:stretch>
                  <a:fillRect l="-1196" r="-1675" b="-33333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Wekt_stanu"/>
              <p:cNvSpPr txBox="1"/>
              <p:nvPr/>
            </p:nvSpPr>
            <p:spPr>
              <a:xfrm>
                <a:off x="7648250" y="3870583"/>
                <a:ext cx="663836" cy="7825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pl-PL" sz="1600" b="1" dirty="0" smtClean="0"/>
                  <a:t>X</a:t>
                </a:r>
                <a:r>
                  <a:rPr lang="pl-PL" sz="1600" dirty="0" smtClean="0"/>
                  <a:t>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pl-PL" sz="1600" i="1" dirty="0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pl-PL" sz="1600" i="1" dirty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pl-PL" sz="1600" i="1" dirty="0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pl-PL" sz="1600" b="0" i="1" dirty="0" smtClean="0">
                                      <a:latin typeface="Cambria Math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a:rPr lang="pl-PL" sz="1600" b="0" i="1" dirty="0" smtClean="0">
                                      <a:latin typeface="Cambria Math"/>
                                    </a:rPr>
                                    <m:t>𝑝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pl-PL" sz="1600" i="1" dirty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1600" i="1" dirty="0">
                                      <a:latin typeface="Cambria Math"/>
                                    </a:rPr>
                                    <m:t>δ</m:t>
                                  </m:r>
                                </m:e>
                                <m:sub>
                                  <m:r>
                                    <a:rPr lang="pl-PL" sz="1600" i="1" dirty="0">
                                      <a:latin typeface="Cambria Math"/>
                                    </a:rPr>
                                    <m:t>𝑝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pl-PL" sz="1600" i="1" dirty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pl-PL" sz="1600" i="1" dirty="0">
                                      <a:latin typeface="Cambria Math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a:rPr lang="pl-PL" sz="1600" b="0" i="1" dirty="0" smtClean="0"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pl-PL" sz="1600" dirty="0"/>
              </a:p>
            </p:txBody>
          </p:sp>
        </mc:Choice>
        <mc:Fallback xmlns="">
          <p:sp>
            <p:nvSpPr>
              <p:cNvPr id="11" name="Wekt_stanu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8250" y="3870583"/>
                <a:ext cx="663836" cy="782587"/>
              </a:xfrm>
              <a:prstGeom prst="rect">
                <a:avLst/>
              </a:prstGeom>
              <a:blipFill rotWithShape="1">
                <a:blip r:embed="rId7"/>
                <a:stretch>
                  <a:fillRect l="-19266" b="-781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07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" grpId="0"/>
      <p:bldP spid="15" grpId="0"/>
      <p:bldP spid="3" grpId="0"/>
      <p:bldP spid="89" grpId="0"/>
      <p:bldP spid="6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10_rown_7_niew"/>
          <p:cNvSpPr>
            <a:spLocks noChangeArrowheads="1"/>
          </p:cNvSpPr>
          <p:nvPr/>
        </p:nvSpPr>
        <p:spPr bwMode="auto">
          <a:xfrm>
            <a:off x="6135243" y="2670175"/>
            <a:ext cx="2973387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1" rIns="91424" bIns="45711"/>
          <a:lstStyle>
            <a:lvl1pPr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Font typeface="Monotype Sorts"/>
              <a:buNone/>
            </a:pPr>
            <a:r>
              <a:rPr kumimoji="0" lang="pl-PL" altLang="pl-PL" sz="1800" b="1" i="1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10 równań (pomiarów)</a:t>
            </a:r>
          </a:p>
          <a:p>
            <a:pPr>
              <a:buFont typeface="Monotype Sorts"/>
              <a:buNone/>
            </a:pPr>
            <a:r>
              <a:rPr kumimoji="0" lang="pl-PL" altLang="pl-PL" sz="1800" b="1" i="1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z 5 niewiadomymi (</a:t>
            </a:r>
            <a:r>
              <a:rPr kumimoji="0" lang="el-GR" altLang="pl-PL" sz="1800" b="1" i="1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δ</a:t>
            </a:r>
            <a:r>
              <a:rPr kumimoji="0" lang="pl-PL" altLang="pl-PL" sz="1800" b="1" i="1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,|U|)</a:t>
            </a:r>
            <a:endParaRPr lang="pl-PL" altLang="pl-PL" sz="1800" i="1">
              <a:solidFill>
                <a:srgbClr val="0070C0"/>
              </a:solidFill>
              <a:latin typeface="Arial Black" pitchFamily="34" charset="0"/>
              <a:ea typeface="Times New Roman" pitchFamily="18" charset="0"/>
              <a:cs typeface="Arial" pitchFamily="34" charset="0"/>
            </a:endParaRPr>
          </a:p>
        </p:txBody>
      </p:sp>
      <p:grpSp>
        <p:nvGrpSpPr>
          <p:cNvPr id="2" name="Klamra"/>
          <p:cNvGrpSpPr>
            <a:grpSpLocks noChangeAspect="1"/>
          </p:cNvGrpSpPr>
          <p:nvPr/>
        </p:nvGrpSpPr>
        <p:grpSpPr bwMode="auto">
          <a:xfrm>
            <a:off x="5670105" y="1377950"/>
            <a:ext cx="457200" cy="3357563"/>
            <a:chOff x="4466" y="1621"/>
            <a:chExt cx="720" cy="5760"/>
          </a:xfrm>
        </p:grpSpPr>
        <p:sp>
          <p:nvSpPr>
            <p:cNvPr id="17434" name="AutoShape 300"/>
            <p:cNvSpPr>
              <a:spLocks noChangeAspect="1" noChangeArrowheads="1" noTextEdit="1"/>
            </p:cNvSpPr>
            <p:nvPr/>
          </p:nvSpPr>
          <p:spPr bwMode="auto">
            <a:xfrm>
              <a:off x="4466" y="1621"/>
              <a:ext cx="720" cy="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17435" name="AutoShape 299"/>
            <p:cNvSpPr>
              <a:spLocks/>
            </p:cNvSpPr>
            <p:nvPr/>
          </p:nvSpPr>
          <p:spPr bwMode="auto">
            <a:xfrm>
              <a:off x="4466" y="1621"/>
              <a:ext cx="578" cy="5760"/>
            </a:xfrm>
            <a:prstGeom prst="rightBrace">
              <a:avLst>
                <a:gd name="adj1" fmla="val 83045"/>
                <a:gd name="adj2" fmla="val 50000"/>
              </a:avLst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kumimoji="0" lang="pl-PL" altLang="pl-PL" sz="2400">
                <a:latin typeface="Times New Roman" pitchFamily="18" charset="0"/>
              </a:endParaRPr>
            </a:p>
          </p:txBody>
        </p:sp>
      </p:grpSp>
      <p:grpSp>
        <p:nvGrpSpPr>
          <p:cNvPr id="29" name="Pomiary"/>
          <p:cNvGrpSpPr>
            <a:grpSpLocks/>
          </p:cNvGrpSpPr>
          <p:nvPr/>
        </p:nvGrpSpPr>
        <p:grpSpPr bwMode="auto">
          <a:xfrm>
            <a:off x="1651602" y="2113120"/>
            <a:ext cx="3781072" cy="1870587"/>
            <a:chOff x="1456" y="2048"/>
            <a:chExt cx="6369" cy="3153"/>
          </a:xfrm>
        </p:grpSpPr>
        <p:sp>
          <p:nvSpPr>
            <p:cNvPr id="44" name="Text Box 177"/>
            <p:cNvSpPr txBox="1">
              <a:spLocks noChangeArrowheads="1"/>
            </p:cNvSpPr>
            <p:nvPr/>
          </p:nvSpPr>
          <p:spPr bwMode="auto">
            <a:xfrm>
              <a:off x="4511" y="4184"/>
              <a:ext cx="451" cy="3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pl-PL" sz="14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kumimoji="0" lang="en-US" altLang="pl-PL" sz="1400" b="1" i="1" baseline="-300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3-2</a:t>
              </a:r>
              <a:endParaRPr kumimoji="0" lang="en-US" altLang="pl-PL" sz="1400" dirty="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sp>
          <p:nvSpPr>
            <p:cNvPr id="45" name="Text Box 176"/>
            <p:cNvSpPr txBox="1">
              <a:spLocks noChangeArrowheads="1"/>
            </p:cNvSpPr>
            <p:nvPr/>
          </p:nvSpPr>
          <p:spPr bwMode="auto">
            <a:xfrm>
              <a:off x="2725" y="2643"/>
              <a:ext cx="451" cy="3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pl-PL" sz="14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kumimoji="0" lang="en-US" altLang="pl-PL" sz="1400" b="1" i="1" baseline="-300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1-3</a:t>
              </a:r>
              <a:endParaRPr kumimoji="0" lang="en-US" altLang="pl-PL" sz="1400" dirty="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sp>
          <p:nvSpPr>
            <p:cNvPr id="46" name="Text Box 175"/>
            <p:cNvSpPr txBox="1">
              <a:spLocks noChangeArrowheads="1"/>
            </p:cNvSpPr>
            <p:nvPr/>
          </p:nvSpPr>
          <p:spPr bwMode="auto">
            <a:xfrm>
              <a:off x="1456" y="2169"/>
              <a:ext cx="394" cy="108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pl-PL" sz="1400" b="1" i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r>
                <a:rPr kumimoji="0" lang="en-US" altLang="pl-PL" sz="1400" b="1" i="1" baseline="-3000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pl-PL" altLang="pl-PL" sz="1400" b="1" i="1" baseline="-25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pl-PL" altLang="pl-PL" sz="1400" b="1" i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P</a:t>
              </a:r>
              <a:r>
                <a:rPr kumimoji="0" lang="pl-PL" altLang="pl-PL" sz="1400" b="1" i="1" baseline="-2500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pl-PL" altLang="pl-PL" sz="14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pl-PL" altLang="pl-PL" sz="1400" b="1" i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Q</a:t>
              </a:r>
              <a:r>
                <a:rPr kumimoji="0" lang="pl-PL" altLang="pl-PL" sz="1400" b="1" i="1" baseline="-2500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pl-PL" altLang="pl-PL" sz="14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Text Box 174"/>
            <p:cNvSpPr txBox="1">
              <a:spLocks noChangeArrowheads="1"/>
            </p:cNvSpPr>
            <p:nvPr/>
          </p:nvSpPr>
          <p:spPr bwMode="auto">
            <a:xfrm>
              <a:off x="2612" y="2125"/>
              <a:ext cx="451" cy="3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pl-PL" sz="14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kumimoji="0" lang="en-US" altLang="pl-PL" sz="1400" b="1" i="1" baseline="-300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1-2</a:t>
              </a:r>
              <a:endParaRPr kumimoji="0" lang="en-US" altLang="pl-PL" sz="1400" dirty="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sp>
          <p:nvSpPr>
            <p:cNvPr id="48" name="Text Box 173"/>
            <p:cNvSpPr txBox="1">
              <a:spLocks noChangeArrowheads="1"/>
            </p:cNvSpPr>
            <p:nvPr/>
          </p:nvSpPr>
          <p:spPr bwMode="auto">
            <a:xfrm>
              <a:off x="4750" y="4838"/>
              <a:ext cx="319" cy="3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pl-PL" sz="1400" b="1" i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r>
                <a:rPr kumimoji="0" lang="en-US" altLang="pl-PL" sz="1400" b="1" i="1" baseline="-3000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kumimoji="0" lang="en-US" altLang="pl-PL" sz="140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sp>
          <p:nvSpPr>
            <p:cNvPr id="49" name="Text Box 172"/>
            <p:cNvSpPr txBox="1">
              <a:spLocks noChangeArrowheads="1"/>
            </p:cNvSpPr>
            <p:nvPr/>
          </p:nvSpPr>
          <p:spPr bwMode="auto">
            <a:xfrm>
              <a:off x="7431" y="2048"/>
              <a:ext cx="394" cy="108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pl-PL" sz="1400" b="1" i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r>
                <a:rPr kumimoji="0" lang="en-US" altLang="pl-PL" sz="1400" b="1" i="1" baseline="-3000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pl-PL" altLang="pl-PL" sz="14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pl-PL" sz="1400" b="1" i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P</a:t>
              </a:r>
              <a:r>
                <a:rPr kumimoji="0" lang="en-US" altLang="pl-PL" sz="1400" b="1" i="1" baseline="-3000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pl-PL" altLang="pl-PL" sz="14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pl-PL" sz="1400" b="1" i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altLang="pl-PL" sz="1400" b="1" i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kumimoji="0" lang="en-US" altLang="pl-PL" sz="1400" b="1" i="1" baseline="-300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altLang="pl-PL" sz="140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Wekt_stanu"/>
              <p:cNvSpPr txBox="1"/>
              <p:nvPr/>
            </p:nvSpPr>
            <p:spPr>
              <a:xfrm>
                <a:off x="4316166" y="3140968"/>
                <a:ext cx="1040478" cy="14525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pl-PL" sz="1200" b="0" i="1" dirty="0" smtClean="0">
                        <a:latin typeface="Cambria Math"/>
                      </a:rPr>
                      <m:t>𝑋</m:t>
                    </m:r>
                    <m:r>
                      <a:rPr lang="pl-PL" sz="1200" b="0" i="1" dirty="0" smtClean="0">
                        <a:latin typeface="Cambria Math"/>
                      </a:rPr>
                      <m:t>=</m:t>
                    </m:r>
                  </m:oMath>
                </a14:m>
                <a:r>
                  <a:rPr lang="pl-PL" sz="1600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pl-PL" sz="1600" i="1" dirty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pl-PL" sz="1600" i="1" dirty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eqArr>
                                <m:eqArrPr>
                                  <m:ctrlPr>
                                    <a:rPr lang="pl-PL" sz="1600" i="1" dirty="0" smtClean="0">
                                      <a:latin typeface="Cambria Math"/>
                                    </a:rPr>
                                  </m:ctrlPr>
                                </m:eqArrPr>
                                <m:e>
                                  <m:sSub>
                                    <m:sSubPr>
                                      <m:ctrlPr>
                                        <a:rPr lang="pl-PL" sz="1600" i="1" dirty="0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pl-PL" sz="1600" b="0" i="1" dirty="0" smtClean="0">
                                          <a:latin typeface="Cambria Math"/>
                                        </a:rPr>
                                        <m:t>𝑈</m:t>
                                      </m:r>
                                    </m:e>
                                    <m:sub>
                                      <m:r>
                                        <a:rPr lang="pl-PL" sz="1600" b="0" i="1" dirty="0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pl-PL" sz="1600" i="1" dirty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pl-PL" sz="1600" i="1" dirty="0">
                                          <a:latin typeface="Cambria Math"/>
                                        </a:rPr>
                                        <m:t>𝑈</m:t>
                                      </m:r>
                                    </m:e>
                                    <m:sub>
                                      <m:r>
                                        <a:rPr lang="pl-PL" sz="1600" b="0" i="1" dirty="0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pl-PL" sz="1600" i="1" dirty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pl-PL" sz="1600" i="1" dirty="0">
                                          <a:latin typeface="Cambria Math"/>
                                        </a:rPr>
                                        <m:t>𝑈</m:t>
                                      </m:r>
                                    </m:e>
                                    <m:sub>
                                      <m:r>
                                        <a:rPr lang="pl-PL" sz="1600" b="0" i="1" dirty="0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sub>
                                  </m:sSub>
                                </m:e>
                              </m:eqAr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pl-PL" sz="1600" i="1" dirty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1600" i="1" dirty="0">
                                      <a:latin typeface="Cambria Math"/>
                                    </a:rPr>
                                    <m:t>δ</m:t>
                                  </m:r>
                                </m:e>
                                <m:sub>
                                  <m:r>
                                    <a:rPr lang="pl-PL" sz="1600" b="0" i="1" dirty="0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eqArr>
                                <m:eqArrPr>
                                  <m:ctrlPr>
                                    <a:rPr lang="pl-PL" sz="1600" i="1" dirty="0" smtClean="0">
                                      <a:latin typeface="Cambria Math"/>
                                    </a:rPr>
                                  </m:ctrlPr>
                                </m:eqArrPr>
                                <m:e>
                                  <m:sSub>
                                    <m:sSubPr>
                                      <m:ctrlPr>
                                        <a:rPr lang="pl-PL" sz="1600" i="1" dirty="0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sz="1600" i="1" dirty="0">
                                          <a:latin typeface="Cambria Math"/>
                                        </a:rPr>
                                        <m:t>δ</m:t>
                                      </m:r>
                                    </m:e>
                                    <m:sub>
                                      <m:r>
                                        <a:rPr lang="pl-PL" sz="1600" b="0" i="1" dirty="0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pl-PL" sz="1600" i="1" dirty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sz="1600" i="1" dirty="0">
                                          <a:latin typeface="Cambria Math"/>
                                        </a:rPr>
                                        <m:t>δ</m:t>
                                      </m:r>
                                    </m:e>
                                    <m:sub>
                                      <m:r>
                                        <a:rPr lang="pl-PL" sz="1600" b="0" i="1" dirty="0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sub>
                                  </m:sSub>
                                  <m:r>
                                    <a:rPr lang="pl-PL" sz="1600" b="0" i="1" dirty="0" smtClean="0">
                                      <a:latin typeface="Cambria Math"/>
                                    </a:rPr>
                                    <m:t>=0</m:t>
                                  </m:r>
                                </m:e>
                              </m:eqArr>
                            </m:e>
                          </m:mr>
                        </m:m>
                      </m:e>
                    </m:d>
                  </m:oMath>
                </a14:m>
                <a:endParaRPr lang="pl-PL" sz="1600" dirty="0"/>
              </a:p>
            </p:txBody>
          </p:sp>
        </mc:Choice>
        <mc:Fallback xmlns="">
          <p:sp>
            <p:nvSpPr>
              <p:cNvPr id="28" name="Wekt_stanu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6166" y="3140968"/>
                <a:ext cx="1040478" cy="1452577"/>
              </a:xfrm>
              <a:prstGeom prst="rect">
                <a:avLst/>
              </a:prstGeom>
              <a:blipFill rotWithShape="1">
                <a:blip r:embed="rId2"/>
                <a:stretch>
                  <a:fillRect l="-585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0" name="Sieć"/>
          <p:cNvGrpSpPr>
            <a:grpSpLocks/>
          </p:cNvGrpSpPr>
          <p:nvPr/>
        </p:nvGrpSpPr>
        <p:grpSpPr bwMode="auto">
          <a:xfrm>
            <a:off x="1997414" y="2184908"/>
            <a:ext cx="3152124" cy="1820156"/>
            <a:chOff x="2038" y="2168"/>
            <a:chExt cx="5311" cy="3069"/>
          </a:xfrm>
        </p:grpSpPr>
        <p:cxnSp>
          <p:nvCxnSpPr>
            <p:cNvPr id="31" name="AutoShape 170"/>
            <p:cNvCxnSpPr>
              <a:cxnSpLocks noChangeShapeType="1"/>
            </p:cNvCxnSpPr>
            <p:nvPr/>
          </p:nvCxnSpPr>
          <p:spPr bwMode="auto">
            <a:xfrm flipH="1">
              <a:off x="4298" y="4785"/>
              <a:ext cx="678" cy="1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32" name="Group 158"/>
            <p:cNvGrpSpPr>
              <a:grpSpLocks/>
            </p:cNvGrpSpPr>
            <p:nvPr/>
          </p:nvGrpSpPr>
          <p:grpSpPr bwMode="auto">
            <a:xfrm>
              <a:off x="2038" y="2168"/>
              <a:ext cx="5311" cy="3069"/>
              <a:chOff x="2038" y="2168"/>
              <a:chExt cx="5311" cy="3069"/>
            </a:xfrm>
          </p:grpSpPr>
          <p:sp>
            <p:nvSpPr>
              <p:cNvPr id="33" name="Text Box 169"/>
              <p:cNvSpPr txBox="1">
                <a:spLocks noChangeArrowheads="1"/>
              </p:cNvSpPr>
              <p:nvPr/>
            </p:nvSpPr>
            <p:spPr bwMode="auto">
              <a:xfrm>
                <a:off x="4298" y="4838"/>
                <a:ext cx="414" cy="39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pl-PL" sz="1400" b="1" i="1"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kumimoji="0" lang="en-US" altLang="pl-PL" sz="2400">
                  <a:latin typeface="Times New Roman" pitchFamily="18" charset="0"/>
                </a:endParaRPr>
              </a:p>
            </p:txBody>
          </p:sp>
          <p:sp>
            <p:nvSpPr>
              <p:cNvPr id="34" name="Text Box 168"/>
              <p:cNvSpPr txBox="1">
                <a:spLocks noChangeArrowheads="1"/>
              </p:cNvSpPr>
              <p:nvPr/>
            </p:nvSpPr>
            <p:spPr bwMode="auto">
              <a:xfrm>
                <a:off x="6935" y="2168"/>
                <a:ext cx="414" cy="39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pl-PL" sz="1400" b="1" i="1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kumimoji="0" lang="en-US" altLang="pl-PL" sz="2400" dirty="0">
                  <a:latin typeface="Times New Roman" pitchFamily="18" charset="0"/>
                </a:endParaRPr>
              </a:p>
            </p:txBody>
          </p:sp>
          <p:sp>
            <p:nvSpPr>
              <p:cNvPr id="35" name="Text Box 167"/>
              <p:cNvSpPr txBox="1">
                <a:spLocks noChangeArrowheads="1"/>
              </p:cNvSpPr>
              <p:nvPr/>
            </p:nvSpPr>
            <p:spPr bwMode="auto">
              <a:xfrm>
                <a:off x="2076" y="2239"/>
                <a:ext cx="414" cy="39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pl-PL" sz="1400" b="1" i="1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kumimoji="0" lang="en-US" altLang="pl-PL" sz="2400">
                  <a:latin typeface="Times New Roman" pitchFamily="18" charset="0"/>
                </a:endParaRPr>
              </a:p>
            </p:txBody>
          </p:sp>
          <p:cxnSp>
            <p:nvCxnSpPr>
              <p:cNvPr id="36" name="AutoShape 166"/>
              <p:cNvCxnSpPr>
                <a:cxnSpLocks noChangeShapeType="1"/>
              </p:cNvCxnSpPr>
              <p:nvPr/>
            </p:nvCxnSpPr>
            <p:spPr bwMode="auto">
              <a:xfrm flipH="1">
                <a:off x="2490" y="2299"/>
                <a:ext cx="8" cy="682"/>
              </a:xfrm>
              <a:prstGeom prst="straightConnector1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7" name="AutoShape 165"/>
              <p:cNvCxnSpPr>
                <a:cxnSpLocks noChangeShapeType="1"/>
              </p:cNvCxnSpPr>
              <p:nvPr/>
            </p:nvCxnSpPr>
            <p:spPr bwMode="auto">
              <a:xfrm flipV="1">
                <a:off x="6784" y="2299"/>
                <a:ext cx="1" cy="678"/>
              </a:xfrm>
              <a:prstGeom prst="straightConnector1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8" name="AutoShape 164"/>
              <p:cNvCxnSpPr>
                <a:cxnSpLocks noChangeShapeType="1"/>
              </p:cNvCxnSpPr>
              <p:nvPr/>
            </p:nvCxnSpPr>
            <p:spPr bwMode="auto">
              <a:xfrm>
                <a:off x="2490" y="2524"/>
                <a:ext cx="4294" cy="1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9" name="AutoShape 163"/>
              <p:cNvCxnSpPr>
                <a:cxnSpLocks noChangeShapeType="1"/>
              </p:cNvCxnSpPr>
              <p:nvPr/>
            </p:nvCxnSpPr>
            <p:spPr bwMode="auto">
              <a:xfrm>
                <a:off x="2490" y="2751"/>
                <a:ext cx="2034" cy="2034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0" name="AutoShape 162"/>
              <p:cNvCxnSpPr>
                <a:cxnSpLocks noChangeShapeType="1"/>
              </p:cNvCxnSpPr>
              <p:nvPr/>
            </p:nvCxnSpPr>
            <p:spPr bwMode="auto">
              <a:xfrm flipH="1">
                <a:off x="4750" y="2751"/>
                <a:ext cx="2034" cy="2034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1" name="AutoShape 161"/>
              <p:cNvCxnSpPr>
                <a:cxnSpLocks noChangeShapeType="1"/>
              </p:cNvCxnSpPr>
              <p:nvPr/>
            </p:nvCxnSpPr>
            <p:spPr bwMode="auto">
              <a:xfrm>
                <a:off x="2038" y="2638"/>
                <a:ext cx="339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med" len="med"/>
                <a:tailEnd type="triangle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2" name="AutoShape 160"/>
              <p:cNvCxnSpPr>
                <a:cxnSpLocks noChangeShapeType="1"/>
              </p:cNvCxnSpPr>
              <p:nvPr/>
            </p:nvCxnSpPr>
            <p:spPr bwMode="auto">
              <a:xfrm flipH="1">
                <a:off x="6897" y="2638"/>
                <a:ext cx="339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3" name="AutoShape 159"/>
              <p:cNvCxnSpPr>
                <a:cxnSpLocks noChangeShapeType="1"/>
              </p:cNvCxnSpPr>
              <p:nvPr/>
            </p:nvCxnSpPr>
            <p:spPr bwMode="auto">
              <a:xfrm flipV="1">
                <a:off x="4637" y="4898"/>
                <a:ext cx="0" cy="339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10" name="Tytuł"/>
          <p:cNvSpPr txBox="1">
            <a:spLocks noChangeArrowheads="1"/>
          </p:cNvSpPr>
          <p:nvPr/>
        </p:nvSpPr>
        <p:spPr bwMode="auto">
          <a:xfrm>
            <a:off x="3431463" y="476706"/>
            <a:ext cx="228107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Przykład sieci z pomiarami</a:t>
            </a:r>
          </a:p>
        </p:txBody>
      </p:sp>
    </p:spTree>
    <p:extLst>
      <p:ext uri="{BB962C8B-B14F-4D97-AF65-F5344CB8AC3E}">
        <p14:creationId xmlns:p14="http://schemas.microsoft.com/office/powerpoint/2010/main" val="3783950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1" name="R(x)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7798924"/>
              </p:ext>
            </p:extLst>
          </p:nvPr>
        </p:nvGraphicFramePr>
        <p:xfrm>
          <a:off x="4184829" y="5240329"/>
          <a:ext cx="2221535" cy="764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Równanie" r:id="rId3" imgW="1586811" imgH="545863" progId="Equation.3">
                  <p:embed/>
                </p:oleObj>
              </mc:Choice>
              <mc:Fallback>
                <p:oleObj name="Równanie" r:id="rId3" imgW="1586811" imgH="54586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4829" y="5240329"/>
                        <a:ext cx="2221535" cy="7642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xt_zad"/>
              <p:cNvSpPr txBox="1"/>
              <p:nvPr/>
            </p:nvSpPr>
            <p:spPr>
              <a:xfrm>
                <a:off x="1781687" y="4618814"/>
                <a:ext cx="6541855" cy="4683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pl-PL" sz="1400" b="1" i="1" dirty="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Zadanie:</a:t>
                </a:r>
              </a:p>
              <a:p>
                <a:r>
                  <a:rPr lang="pl-PL" sz="1400" b="1" i="1" dirty="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    znaleźć taki wektor</a:t>
                </a:r>
                <a:r>
                  <a:rPr lang="pl-PL" sz="1600" b="1" i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pl-PL" sz="1600" b="1" dirty="0" smtClean="0">
                    <a:solidFill>
                      <a:srgbClr val="FF0000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l-PL" sz="1600" b="1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</m:ctrlPr>
                      </m:accPr>
                      <m:e>
                        <m:r>
                          <a:rPr lang="pl-PL" sz="1600" b="1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𝑿</m:t>
                        </m:r>
                      </m:e>
                    </m:acc>
                  </m:oMath>
                </a14:m>
                <a:r>
                  <a:rPr lang="pl-PL" sz="1600" b="1" i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pl-PL" sz="1400" b="1" i="1" dirty="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aby średniokwadratowy błąd był najmniejszy</a:t>
                </a:r>
                <a:endParaRPr lang="pl-PL" sz="1400" b="1" i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Txt_zad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1687" y="4618814"/>
                <a:ext cx="6541855" cy="468333"/>
              </a:xfrm>
              <a:prstGeom prst="rect">
                <a:avLst/>
              </a:prstGeom>
              <a:blipFill rotWithShape="1">
                <a:blip r:embed="rId5"/>
                <a:stretch>
                  <a:fillRect l="-1584" t="-11688" r="-839" b="-19481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052" name="z-Ax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0224064"/>
              </p:ext>
            </p:extLst>
          </p:nvPr>
        </p:nvGraphicFramePr>
        <p:xfrm>
          <a:off x="4376915" y="4157363"/>
          <a:ext cx="1332921" cy="3046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Równanie" r:id="rId6" imgW="888614" imgH="203112" progId="Equation.3">
                  <p:embed/>
                </p:oleObj>
              </mc:Choice>
              <mc:Fallback>
                <p:oleObj name="Równanie" r:id="rId6" imgW="888614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6915" y="4157363"/>
                        <a:ext cx="1332921" cy="3046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Txt_m&gt;n"/>
          <p:cNvSpPr>
            <a:spLocks noChangeArrowheads="1"/>
          </p:cNvSpPr>
          <p:nvPr/>
        </p:nvSpPr>
        <p:spPr bwMode="auto">
          <a:xfrm>
            <a:off x="2119492" y="3509963"/>
            <a:ext cx="5614988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1" rIns="91424" bIns="45711"/>
          <a:lstStyle>
            <a:lvl1pPr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Font typeface="Monotype Sorts"/>
              <a:buNone/>
            </a:pPr>
            <a:r>
              <a:rPr kumimoji="0" lang="pl-PL" altLang="pl-PL" sz="2000" b="1" i="1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 &gt; n</a:t>
            </a:r>
            <a:r>
              <a:rPr kumimoji="0" lang="pl-PL" altLang="pl-PL" sz="1400" b="1" i="1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pl-PL" altLang="pl-PL" sz="1400" b="1" i="1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</a:rPr>
              <a:t>–  </a:t>
            </a:r>
            <a:r>
              <a:rPr kumimoji="0" lang="pl-PL" altLang="pl-PL" sz="1400" b="1" i="1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liczba pomiarów zwykle większa od liczby zmiennych</a:t>
            </a:r>
            <a:endParaRPr lang="pl-PL" altLang="pl-PL" sz="1400" i="1">
              <a:solidFill>
                <a:srgbClr val="0070C0"/>
              </a:solidFill>
              <a:latin typeface="Arial Black" pitchFamily="34" charset="0"/>
              <a:ea typeface="Times New Roman" pitchFamily="18" charset="0"/>
              <a:cs typeface="Arial" pitchFamily="34" charset="0"/>
            </a:endParaRPr>
          </a:p>
        </p:txBody>
      </p:sp>
      <p:grpSp>
        <p:nvGrpSpPr>
          <p:cNvPr id="2" name="Wekt_Błęd"/>
          <p:cNvGrpSpPr>
            <a:grpSpLocks/>
          </p:cNvGrpSpPr>
          <p:nvPr/>
        </p:nvGrpSpPr>
        <p:grpSpPr bwMode="auto">
          <a:xfrm>
            <a:off x="6497817" y="1862138"/>
            <a:ext cx="1890713" cy="1379537"/>
            <a:chOff x="5588000" y="1862138"/>
            <a:chExt cx="1890713" cy="1379537"/>
          </a:xfrm>
        </p:grpSpPr>
        <p:cxnSp>
          <p:nvCxnSpPr>
            <p:cNvPr id="18450" name="Lin_4"/>
            <p:cNvCxnSpPr>
              <a:cxnSpLocks noChangeShapeType="1"/>
              <a:stCxn id="18451" idx="0"/>
            </p:cNvCxnSpPr>
            <p:nvPr/>
          </p:nvCxnSpPr>
          <p:spPr bwMode="auto">
            <a:xfrm flipH="1" flipV="1">
              <a:off x="5588000" y="1862138"/>
              <a:ext cx="1035050" cy="101917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451" name="Txt_Wekt_Bł"/>
            <p:cNvSpPr>
              <a:spLocks noChangeArrowheads="1"/>
            </p:cNvSpPr>
            <p:nvPr/>
          </p:nvSpPr>
          <p:spPr bwMode="auto">
            <a:xfrm>
              <a:off x="5767388" y="2881313"/>
              <a:ext cx="1711325" cy="360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4" tIns="45711" rIns="91424" bIns="45711"/>
            <a:lstStyle>
              <a:lvl1pPr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buFont typeface="Monotype Sorts"/>
                <a:buNone/>
              </a:pPr>
              <a:r>
                <a:rPr kumimoji="0" lang="pl-PL" altLang="pl-PL" sz="1400" b="1" i="1">
                  <a:solidFill>
                    <a:srgbClr val="00206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Wektor błędów obserwacji</a:t>
              </a:r>
              <a:endParaRPr lang="pl-PL" altLang="pl-PL" sz="1400" i="1">
                <a:solidFill>
                  <a:srgbClr val="002060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endParaRPr>
            </a:p>
          </p:txBody>
        </p:sp>
      </p:grpSp>
      <p:grpSp>
        <p:nvGrpSpPr>
          <p:cNvPr id="3" name="Wekt_Stan"/>
          <p:cNvGrpSpPr>
            <a:grpSpLocks/>
          </p:cNvGrpSpPr>
          <p:nvPr/>
        </p:nvGrpSpPr>
        <p:grpSpPr bwMode="auto">
          <a:xfrm>
            <a:off x="5188130" y="1846263"/>
            <a:ext cx="1330325" cy="1406525"/>
            <a:chOff x="4278313" y="1846263"/>
            <a:chExt cx="1330325" cy="1406525"/>
          </a:xfrm>
        </p:grpSpPr>
        <p:cxnSp>
          <p:nvCxnSpPr>
            <p:cNvPr id="18448" name="Lin_3"/>
            <p:cNvCxnSpPr>
              <a:cxnSpLocks noChangeShapeType="1"/>
              <a:stCxn id="18449" idx="0"/>
            </p:cNvCxnSpPr>
            <p:nvPr/>
          </p:nvCxnSpPr>
          <p:spPr bwMode="auto">
            <a:xfrm flipH="1" flipV="1">
              <a:off x="4576763" y="1846263"/>
              <a:ext cx="366712" cy="104775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449" name="Txt_Wekt_St"/>
            <p:cNvSpPr>
              <a:spLocks noChangeArrowheads="1"/>
            </p:cNvSpPr>
            <p:nvPr/>
          </p:nvSpPr>
          <p:spPr bwMode="auto">
            <a:xfrm>
              <a:off x="4278313" y="2894013"/>
              <a:ext cx="1330325" cy="358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4" tIns="45711" rIns="91424" bIns="45711"/>
            <a:lstStyle>
              <a:lvl1pPr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buFont typeface="Monotype Sorts"/>
                <a:buNone/>
              </a:pPr>
              <a:r>
                <a:rPr kumimoji="0" lang="pl-PL" altLang="pl-PL" sz="1400" b="1" i="1">
                  <a:solidFill>
                    <a:srgbClr val="00206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Wektor stanu</a:t>
              </a:r>
              <a:endParaRPr lang="pl-PL" altLang="pl-PL" sz="1400" i="1">
                <a:solidFill>
                  <a:srgbClr val="002060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endParaRPr>
            </a:p>
          </p:txBody>
        </p:sp>
      </p:grpSp>
      <p:grpSp>
        <p:nvGrpSpPr>
          <p:cNvPr id="4" name="Mac_Ukła"/>
          <p:cNvGrpSpPr>
            <a:grpSpLocks/>
          </p:cNvGrpSpPr>
          <p:nvPr/>
        </p:nvGrpSpPr>
        <p:grpSpPr bwMode="auto">
          <a:xfrm>
            <a:off x="3548242" y="1844675"/>
            <a:ext cx="1319213" cy="1406525"/>
            <a:chOff x="2638425" y="1844675"/>
            <a:chExt cx="1319213" cy="1406525"/>
          </a:xfrm>
        </p:grpSpPr>
        <p:cxnSp>
          <p:nvCxnSpPr>
            <p:cNvPr id="18446" name="Lin_2"/>
            <p:cNvCxnSpPr>
              <a:cxnSpLocks noChangeShapeType="1"/>
              <a:stCxn id="18447" idx="0"/>
            </p:cNvCxnSpPr>
            <p:nvPr/>
          </p:nvCxnSpPr>
          <p:spPr bwMode="auto">
            <a:xfrm flipV="1">
              <a:off x="3297238" y="1844675"/>
              <a:ext cx="430212" cy="1046163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447" name="Mac_Ukł"/>
            <p:cNvSpPr>
              <a:spLocks noChangeArrowheads="1"/>
            </p:cNvSpPr>
            <p:nvPr/>
          </p:nvSpPr>
          <p:spPr bwMode="auto">
            <a:xfrm>
              <a:off x="2638425" y="2890838"/>
              <a:ext cx="1319213" cy="360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4" tIns="45711" rIns="91424" bIns="45711"/>
            <a:lstStyle>
              <a:lvl1pPr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buFont typeface="Monotype Sorts"/>
                <a:buNone/>
              </a:pPr>
              <a:r>
                <a:rPr kumimoji="0" lang="pl-PL" altLang="pl-PL" sz="1400" b="1" i="1">
                  <a:solidFill>
                    <a:srgbClr val="00206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Macierz układu</a:t>
              </a:r>
              <a:endParaRPr lang="pl-PL" altLang="pl-PL" sz="1400" i="1">
                <a:solidFill>
                  <a:srgbClr val="002060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endParaRPr>
            </a:p>
          </p:txBody>
        </p:sp>
      </p:grpSp>
      <p:grpSp>
        <p:nvGrpSpPr>
          <p:cNvPr id="5" name="Wekt_Pom"/>
          <p:cNvGrpSpPr>
            <a:grpSpLocks/>
          </p:cNvGrpSpPr>
          <p:nvPr/>
        </p:nvGrpSpPr>
        <p:grpSpPr bwMode="auto">
          <a:xfrm>
            <a:off x="1716267" y="1855788"/>
            <a:ext cx="1868488" cy="1392237"/>
            <a:chOff x="806450" y="1855788"/>
            <a:chExt cx="1868488" cy="1392237"/>
          </a:xfrm>
        </p:grpSpPr>
        <p:cxnSp>
          <p:nvCxnSpPr>
            <p:cNvPr id="18444" name="Lin_1"/>
            <p:cNvCxnSpPr>
              <a:cxnSpLocks noChangeShapeType="1"/>
              <a:stCxn id="18445" idx="0"/>
            </p:cNvCxnSpPr>
            <p:nvPr/>
          </p:nvCxnSpPr>
          <p:spPr bwMode="auto">
            <a:xfrm flipV="1">
              <a:off x="1549400" y="1855788"/>
              <a:ext cx="1125538" cy="1033462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445" name="Txt_Wekt_Pom"/>
            <p:cNvSpPr>
              <a:spLocks noChangeArrowheads="1"/>
            </p:cNvSpPr>
            <p:nvPr/>
          </p:nvSpPr>
          <p:spPr bwMode="auto">
            <a:xfrm>
              <a:off x="806450" y="2889250"/>
              <a:ext cx="1485900" cy="358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4" tIns="45711" rIns="91424" bIns="45711"/>
            <a:lstStyle>
              <a:lvl1pPr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buFont typeface="Monotype Sorts"/>
                <a:buNone/>
              </a:pPr>
              <a:r>
                <a:rPr kumimoji="0" lang="pl-PL" altLang="pl-PL" sz="1400" b="1" i="1">
                  <a:solidFill>
                    <a:srgbClr val="00206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Wektor pomiarów</a:t>
              </a:r>
              <a:endParaRPr lang="pl-PL" altLang="pl-PL" sz="1400" i="1">
                <a:solidFill>
                  <a:srgbClr val="002060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endParaRPr>
            </a:p>
          </p:txBody>
        </p:sp>
      </p:grpSp>
      <p:sp>
        <p:nvSpPr>
          <p:cNvPr id="10" name="Tytuł"/>
          <p:cNvSpPr txBox="1">
            <a:spLocks noChangeArrowheads="1"/>
          </p:cNvSpPr>
          <p:nvPr/>
        </p:nvSpPr>
        <p:spPr bwMode="auto">
          <a:xfrm>
            <a:off x="3190212" y="404580"/>
            <a:ext cx="276357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Estymacja w układach liniowych</a:t>
            </a:r>
          </a:p>
        </p:txBody>
      </p:sp>
      <p:graphicFrame>
        <p:nvGraphicFramePr>
          <p:cNvPr id="6" name="Z=ZX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6361152"/>
              </p:ext>
            </p:extLst>
          </p:nvPr>
        </p:nvGraphicFramePr>
        <p:xfrm>
          <a:off x="3229155" y="996950"/>
          <a:ext cx="3635375" cy="78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Równanie" r:id="rId8" imgW="1803400" imgH="393700" progId="Equation.3">
                  <p:embed/>
                </p:oleObj>
              </mc:Choice>
              <mc:Fallback>
                <p:oleObj name="Równanie" r:id="rId8" imgW="18034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9155" y="996950"/>
                        <a:ext cx="3635375" cy="788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7166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Mac_Wag"/>
          <p:cNvSpPr>
            <a:spLocks noChangeArrowheads="1"/>
          </p:cNvSpPr>
          <p:nvPr/>
        </p:nvSpPr>
        <p:spPr bwMode="auto">
          <a:xfrm>
            <a:off x="4025967" y="5589240"/>
            <a:ext cx="120545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Font typeface="Monotype Sorts"/>
              <a:buNone/>
            </a:pPr>
            <a:r>
              <a:rPr kumimoji="0" lang="pl-PL" altLang="pl-PL" sz="1200" b="1" i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Macierz wagowa</a:t>
            </a:r>
            <a:endParaRPr lang="pl-PL" altLang="pl-PL" sz="1200" i="1" dirty="0">
              <a:solidFill>
                <a:srgbClr val="002060"/>
              </a:solidFill>
              <a:latin typeface="Arial Black" pitchFamily="34" charset="0"/>
              <a:ea typeface="Times New Roman" pitchFamily="18" charset="0"/>
              <a:cs typeface="Arial" pitchFamily="34" charset="0"/>
            </a:endParaRPr>
          </a:p>
        </p:txBody>
      </p:sp>
      <p:cxnSp>
        <p:nvCxnSpPr>
          <p:cNvPr id="20" name="Lin_2"/>
          <p:cNvCxnSpPr>
            <a:cxnSpLocks noChangeShapeType="1"/>
            <a:stCxn id="21" idx="0"/>
          </p:cNvCxnSpPr>
          <p:nvPr/>
        </p:nvCxnSpPr>
        <p:spPr bwMode="auto">
          <a:xfrm flipH="1" flipV="1">
            <a:off x="4612686" y="5373216"/>
            <a:ext cx="16010" cy="216024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21521" name="X(W)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808669"/>
              </p:ext>
            </p:extLst>
          </p:nvPr>
        </p:nvGraphicFramePr>
        <p:xfrm>
          <a:off x="3511127" y="4906958"/>
          <a:ext cx="2808021" cy="444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7" name="Równanie" r:id="rId3" imgW="2005729" imgH="317362" progId="Equation.3">
                  <p:embed/>
                </p:oleObj>
              </mc:Choice>
              <mc:Fallback>
                <p:oleObj name="Równanie" r:id="rId3" imgW="2005729" imgH="31736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1127" y="4906958"/>
                        <a:ext cx="2808021" cy="4443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xt_Uog"/>
          <p:cNvSpPr>
            <a:spLocks noChangeArrowheads="1"/>
          </p:cNvSpPr>
          <p:nvPr/>
        </p:nvSpPr>
        <p:spPr bwMode="auto">
          <a:xfrm>
            <a:off x="2163347" y="4467225"/>
            <a:ext cx="397544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Font typeface="Monotype Sorts"/>
              <a:buNone/>
            </a:pPr>
            <a:r>
              <a:rPr kumimoji="0" lang="pl-PL" altLang="pl-PL" sz="1400" b="1" i="1" dirty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Uogólniona metoda najmniejszych kwadratów:</a:t>
            </a:r>
            <a:endParaRPr lang="pl-PL" altLang="pl-PL" sz="1400" i="1" dirty="0">
              <a:solidFill>
                <a:srgbClr val="00B050"/>
              </a:solidFill>
              <a:latin typeface="Arial Black" pitchFamily="34" charset="0"/>
              <a:ea typeface="Times New Roman" pitchFamily="18" charset="0"/>
              <a:cs typeface="Arial" pitchFamily="34" charset="0"/>
            </a:endParaRPr>
          </a:p>
        </p:txBody>
      </p:sp>
      <p:graphicFrame>
        <p:nvGraphicFramePr>
          <p:cNvPr id="3079" name="X=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5708342"/>
              </p:ext>
            </p:extLst>
          </p:nvPr>
        </p:nvGraphicFramePr>
        <p:xfrm>
          <a:off x="4889081" y="3765549"/>
          <a:ext cx="2425917" cy="4125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" name="Równanie" r:id="rId5" imgW="1866090" imgH="317362" progId="Equation.3">
                  <p:embed/>
                </p:oleObj>
              </mc:Choice>
              <mc:Fallback>
                <p:oleObj name="Równanie" r:id="rId5" imgW="1866090" imgH="31736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9081" y="3765549"/>
                        <a:ext cx="2425917" cy="4125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8" name="AT.A.x=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2161038"/>
              </p:ext>
            </p:extLst>
          </p:nvPr>
        </p:nvGraphicFramePr>
        <p:xfrm>
          <a:off x="2988835" y="3840151"/>
          <a:ext cx="2428875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9" name="Równanie" r:id="rId7" imgW="1943100" imgH="241300" progId="Equation.3">
                  <p:embed/>
                </p:oleObj>
              </mc:Choice>
              <mc:Fallback>
                <p:oleObj name="Równanie" r:id="rId7" imgW="19431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8835" y="3840151"/>
                        <a:ext cx="2428875" cy="30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7" name="Strzałka"/>
          <p:cNvCxnSpPr>
            <a:cxnSpLocks noChangeShapeType="1"/>
          </p:cNvCxnSpPr>
          <p:nvPr/>
        </p:nvCxnSpPr>
        <p:spPr bwMode="auto">
          <a:xfrm flipH="1">
            <a:off x="4130852" y="3248167"/>
            <a:ext cx="2811439" cy="50496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Txt_Rozw"/>
          <p:cNvSpPr>
            <a:spLocks noChangeArrowheads="1"/>
          </p:cNvSpPr>
          <p:nvPr/>
        </p:nvSpPr>
        <p:spPr bwMode="auto">
          <a:xfrm>
            <a:off x="2125247" y="3462338"/>
            <a:ext cx="91531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Font typeface="Monotype Sorts"/>
              <a:buNone/>
            </a:pPr>
            <a:r>
              <a:rPr kumimoji="0" lang="pl-PL" altLang="pl-PL" sz="1200" b="1" i="1" dirty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Rozwiązanie</a:t>
            </a:r>
            <a:endParaRPr lang="pl-PL" altLang="pl-PL" sz="1200" i="1" dirty="0">
              <a:solidFill>
                <a:srgbClr val="0070C0"/>
              </a:solidFill>
              <a:latin typeface="Arial Black" pitchFamily="34" charset="0"/>
              <a:ea typeface="Times New Roman" pitchFamily="18" charset="0"/>
              <a:cs typeface="Arial" pitchFamily="34" charset="0"/>
            </a:endParaRPr>
          </a:p>
        </p:txBody>
      </p:sp>
      <p:graphicFrame>
        <p:nvGraphicFramePr>
          <p:cNvPr id="3077" name="dR(x)/dx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6247293"/>
              </p:ext>
            </p:extLst>
          </p:nvPr>
        </p:nvGraphicFramePr>
        <p:xfrm>
          <a:off x="2315107" y="2726045"/>
          <a:ext cx="5943600" cy="64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" name="Równanie" r:id="rId9" imgW="4953000" imgH="533400" progId="Equation.3">
                  <p:embed/>
                </p:oleObj>
              </mc:Choice>
              <mc:Fallback>
                <p:oleObj name="Równanie" r:id="rId9" imgW="4953000" imgH="533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5107" y="2726045"/>
                        <a:ext cx="5943600" cy="6400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dR/dx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3606645"/>
              </p:ext>
            </p:extLst>
          </p:nvPr>
        </p:nvGraphicFramePr>
        <p:xfrm>
          <a:off x="4499328" y="1951766"/>
          <a:ext cx="2496312" cy="6080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" name="Równanie" r:id="rId11" imgW="1981200" imgH="482600" progId="Equation.3">
                  <p:embed/>
                </p:oleObj>
              </mc:Choice>
              <mc:Fallback>
                <p:oleObj name="Równanie" r:id="rId11" imgW="19812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328" y="1951766"/>
                        <a:ext cx="2496312" cy="6080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xt_War_Min"/>
          <p:cNvSpPr>
            <a:spLocks noChangeArrowheads="1"/>
          </p:cNvSpPr>
          <p:nvPr/>
        </p:nvSpPr>
        <p:spPr bwMode="auto">
          <a:xfrm>
            <a:off x="2123660" y="1931988"/>
            <a:ext cx="214687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Font typeface="Monotype Sorts"/>
              <a:buNone/>
            </a:pPr>
            <a:r>
              <a:rPr kumimoji="0" lang="pl-PL" altLang="pl-PL" sz="1200" b="1" i="1" dirty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Warunki minimalizacji funkcji</a:t>
            </a:r>
            <a:endParaRPr lang="pl-PL" altLang="pl-PL" sz="1200" i="1" dirty="0">
              <a:solidFill>
                <a:srgbClr val="0070C0"/>
              </a:solidFill>
              <a:latin typeface="Arial Black" pitchFamily="34" charset="0"/>
              <a:ea typeface="Times New Roman" pitchFamily="18" charset="0"/>
              <a:cs typeface="Arial" pitchFamily="34" charset="0"/>
            </a:endParaRPr>
          </a:p>
        </p:txBody>
      </p:sp>
      <p:graphicFrame>
        <p:nvGraphicFramePr>
          <p:cNvPr id="3075" name="R(X)=v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2642848"/>
              </p:ext>
            </p:extLst>
          </p:nvPr>
        </p:nvGraphicFramePr>
        <p:xfrm>
          <a:off x="2952335" y="1391816"/>
          <a:ext cx="454152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2" name="Równanie" r:id="rId13" imgW="3784600" imgH="317500" progId="Equation.3">
                  <p:embed/>
                </p:oleObj>
              </mc:Choice>
              <mc:Fallback>
                <p:oleObj name="Równanie" r:id="rId13" imgW="3784600" imgH="317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2335" y="1391816"/>
                        <a:ext cx="454152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4" name="R(X)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5897947"/>
              </p:ext>
            </p:extLst>
          </p:nvPr>
        </p:nvGraphicFramePr>
        <p:xfrm>
          <a:off x="4130259" y="695694"/>
          <a:ext cx="1904173" cy="6550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3" name="Równanie" r:id="rId15" imgW="1586811" imgH="545863" progId="Equation.3">
                  <p:embed/>
                </p:oleObj>
              </mc:Choice>
              <mc:Fallback>
                <p:oleObj name="Równanie" r:id="rId15" imgW="1586811" imgH="54586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0259" y="695694"/>
                        <a:ext cx="1904173" cy="6550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xt_Błd"/>
          <p:cNvSpPr>
            <a:spLocks noChangeArrowheads="1"/>
          </p:cNvSpPr>
          <p:nvPr/>
        </p:nvSpPr>
        <p:spPr bwMode="auto">
          <a:xfrm>
            <a:off x="2134772" y="908720"/>
            <a:ext cx="186429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Font typeface="Monotype Sorts"/>
              <a:buNone/>
            </a:pPr>
            <a:r>
              <a:rPr kumimoji="0" lang="pl-PL" altLang="pl-PL" sz="1200" b="1" i="1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Błąd </a:t>
            </a:r>
            <a:r>
              <a:rPr kumimoji="0" lang="pl-PL" altLang="pl-PL" sz="1200" b="1" i="1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średniokwadratowy:</a:t>
            </a:r>
            <a:endParaRPr lang="pl-PL" altLang="pl-PL" sz="1200" i="1" dirty="0">
              <a:solidFill>
                <a:srgbClr val="0070C0"/>
              </a:solidFill>
              <a:latin typeface="Arial Black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0" name="Tytuł"/>
          <p:cNvSpPr txBox="1">
            <a:spLocks noChangeArrowheads="1"/>
          </p:cNvSpPr>
          <p:nvPr/>
        </p:nvSpPr>
        <p:spPr bwMode="auto">
          <a:xfrm>
            <a:off x="3135710" y="332570"/>
            <a:ext cx="287258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Metoda najmniejszych kwadratów</a:t>
            </a:r>
          </a:p>
        </p:txBody>
      </p:sp>
    </p:spTree>
    <p:extLst>
      <p:ext uri="{BB962C8B-B14F-4D97-AF65-F5344CB8AC3E}">
        <p14:creationId xmlns:p14="http://schemas.microsoft.com/office/powerpoint/2010/main" val="4018986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utoUpdateAnimBg="0"/>
      <p:bldP spid="19" grpId="0" autoUpdateAnimBg="0"/>
      <p:bldP spid="15" grpId="0" autoUpdateAnimBg="0"/>
      <p:bldP spid="14" grpId="0" autoUpdateAnimBg="0"/>
      <p:bldP spid="1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Wz_Iter_Rozpł"/>
          <p:cNvGrpSpPr>
            <a:grpSpLocks/>
          </p:cNvGrpSpPr>
          <p:nvPr/>
        </p:nvGrpSpPr>
        <p:grpSpPr bwMode="auto">
          <a:xfrm>
            <a:off x="4211950" y="5013220"/>
            <a:ext cx="4475584" cy="942975"/>
            <a:chOff x="1293813" y="5122863"/>
            <a:chExt cx="4475584" cy="942975"/>
          </a:xfrm>
        </p:grpSpPr>
        <p:sp>
          <p:nvSpPr>
            <p:cNvPr id="20502" name="Txt_Wz"/>
            <p:cNvSpPr>
              <a:spLocks noChangeArrowheads="1"/>
            </p:cNvSpPr>
            <p:nvPr/>
          </p:nvSpPr>
          <p:spPr bwMode="auto">
            <a:xfrm>
              <a:off x="1293813" y="5122863"/>
              <a:ext cx="447558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buFont typeface="Monotype Sorts"/>
                <a:buNone/>
              </a:pPr>
              <a:r>
                <a:rPr kumimoji="0" lang="pl-PL" altLang="pl-PL" sz="1200" b="1" i="1" dirty="0">
                  <a:solidFill>
                    <a:srgbClr val="0070C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Wzór iteracyjny metody Newtona </a:t>
              </a:r>
              <a:r>
                <a:rPr kumimoji="0" lang="pl-PL" altLang="pl-PL" sz="1200" b="1" i="1" dirty="0" smtClean="0">
                  <a:solidFill>
                    <a:srgbClr val="0070C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obliczania </a:t>
              </a:r>
              <a:r>
                <a:rPr kumimoji="0" lang="pl-PL" altLang="pl-PL" sz="1200" b="1" i="1" dirty="0">
                  <a:solidFill>
                    <a:srgbClr val="0070C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rozpływów mocy</a:t>
              </a:r>
              <a:endParaRPr lang="pl-PL" altLang="pl-PL" sz="1200" i="1" dirty="0">
                <a:solidFill>
                  <a:srgbClr val="0070C0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endParaRPr>
            </a:p>
          </p:txBody>
        </p:sp>
        <p:graphicFrame>
          <p:nvGraphicFramePr>
            <p:cNvPr id="20503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80861035"/>
                </p:ext>
              </p:extLst>
            </p:nvPr>
          </p:nvGraphicFramePr>
          <p:xfrm>
            <a:off x="2419350" y="5373688"/>
            <a:ext cx="2741613" cy="692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62" name="Równanie" r:id="rId3" imgW="2108160" imgH="533160" progId="Equation.3">
                    <p:embed/>
                  </p:oleObj>
                </mc:Choice>
                <mc:Fallback>
                  <p:oleObj name="Równanie" r:id="rId3" imgW="2108160" imgH="5331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19350" y="5373688"/>
                          <a:ext cx="2741613" cy="6921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Wz_iter"/>
          <p:cNvGrpSpPr>
            <a:grpSpLocks/>
          </p:cNvGrpSpPr>
          <p:nvPr/>
        </p:nvGrpSpPr>
        <p:grpSpPr bwMode="auto">
          <a:xfrm>
            <a:off x="2843930" y="4365104"/>
            <a:ext cx="5976664" cy="508000"/>
            <a:chOff x="1547664" y="4598987"/>
            <a:chExt cx="5976664" cy="508000"/>
          </a:xfrm>
        </p:grpSpPr>
        <p:graphicFrame>
          <p:nvGraphicFramePr>
            <p:cNvPr id="20500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63203371"/>
                </p:ext>
              </p:extLst>
            </p:nvPr>
          </p:nvGraphicFramePr>
          <p:xfrm>
            <a:off x="2888828" y="4598987"/>
            <a:ext cx="4635500" cy="508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63" name="Równanie" r:id="rId5" imgW="3708400" imgH="406400" progId="Equation.3">
                    <p:embed/>
                  </p:oleObj>
                </mc:Choice>
                <mc:Fallback>
                  <p:oleObj name="Równanie" r:id="rId5" imgW="3708400" imgH="4064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8828" y="4598987"/>
                          <a:ext cx="4635500" cy="508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501" name="Txt_Wz"/>
            <p:cNvSpPr>
              <a:spLocks noChangeArrowheads="1"/>
            </p:cNvSpPr>
            <p:nvPr/>
          </p:nvSpPr>
          <p:spPr bwMode="auto">
            <a:xfrm>
              <a:off x="1547664" y="4774361"/>
              <a:ext cx="128014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91424" bIns="0">
              <a:spAutoFit/>
            </a:bodyPr>
            <a:lstStyle>
              <a:lvl1pPr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buFont typeface="Monotype Sorts"/>
                <a:buNone/>
              </a:pPr>
              <a:r>
                <a:rPr kumimoji="0" lang="pl-PL" altLang="pl-PL" sz="1200" b="1" i="1" dirty="0">
                  <a:solidFill>
                    <a:srgbClr val="0070C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Wzór </a:t>
              </a:r>
              <a:r>
                <a:rPr kumimoji="0" lang="pl-PL" altLang="pl-PL" sz="1200" b="1" i="1" dirty="0" smtClean="0">
                  <a:solidFill>
                    <a:srgbClr val="0070C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iteracyjny:</a:t>
              </a:r>
              <a:endParaRPr lang="pl-PL" altLang="pl-PL" sz="1200" i="1" dirty="0">
                <a:solidFill>
                  <a:srgbClr val="0070C0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endParaRPr>
            </a:p>
          </p:txBody>
        </p:sp>
      </p:grpSp>
      <p:grpSp>
        <p:nvGrpSpPr>
          <p:cNvPr id="4" name="Rozw"/>
          <p:cNvGrpSpPr>
            <a:grpSpLocks/>
          </p:cNvGrpSpPr>
          <p:nvPr/>
        </p:nvGrpSpPr>
        <p:grpSpPr bwMode="auto">
          <a:xfrm>
            <a:off x="3105297" y="3645024"/>
            <a:ext cx="4281785" cy="428625"/>
            <a:chOff x="1316038" y="3661544"/>
            <a:chExt cx="4281785" cy="428625"/>
          </a:xfrm>
        </p:grpSpPr>
        <p:graphicFrame>
          <p:nvGraphicFramePr>
            <p:cNvPr id="20498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2490833"/>
                </p:ext>
              </p:extLst>
            </p:nvPr>
          </p:nvGraphicFramePr>
          <p:xfrm>
            <a:off x="2422823" y="3661544"/>
            <a:ext cx="3175000" cy="4286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64" name="Równanie" r:id="rId7" imgW="2539800" imgH="342720" progId="Equation.3">
                    <p:embed/>
                  </p:oleObj>
                </mc:Choice>
                <mc:Fallback>
                  <p:oleObj name="Równanie" r:id="rId7" imgW="2539800" imgH="3427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22823" y="3661544"/>
                          <a:ext cx="3175000" cy="4286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499" name="Txt_Rozw"/>
            <p:cNvSpPr>
              <a:spLocks noChangeArrowheads="1"/>
            </p:cNvSpPr>
            <p:nvPr/>
          </p:nvSpPr>
          <p:spPr bwMode="auto">
            <a:xfrm>
              <a:off x="1316038" y="3836918"/>
              <a:ext cx="966611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buFont typeface="Monotype Sorts"/>
                <a:buNone/>
              </a:pPr>
              <a:r>
                <a:rPr kumimoji="0" lang="pl-PL" altLang="pl-PL" sz="1200" b="1" i="1" dirty="0" smtClean="0">
                  <a:solidFill>
                    <a:srgbClr val="0070C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Rozwiązanie:</a:t>
              </a:r>
              <a:endParaRPr lang="pl-PL" altLang="pl-PL" sz="1200" i="1" dirty="0">
                <a:solidFill>
                  <a:srgbClr val="0070C0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endParaRPr>
            </a:p>
          </p:txBody>
        </p:sp>
      </p:grpSp>
      <p:grpSp>
        <p:nvGrpSpPr>
          <p:cNvPr id="12" name="Min_Błed"/>
          <p:cNvGrpSpPr/>
          <p:nvPr/>
        </p:nvGrpSpPr>
        <p:grpSpPr>
          <a:xfrm>
            <a:off x="1972616" y="2636838"/>
            <a:ext cx="6408737" cy="806450"/>
            <a:chOff x="1468438" y="2636838"/>
            <a:chExt cx="6408737" cy="806450"/>
          </a:xfrm>
        </p:grpSpPr>
        <p:graphicFrame>
          <p:nvGraphicFramePr>
            <p:cNvPr id="11" name="Obiek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94021278"/>
                </p:ext>
              </p:extLst>
            </p:nvPr>
          </p:nvGraphicFramePr>
          <p:xfrm>
            <a:off x="3311525" y="2636838"/>
            <a:ext cx="4565650" cy="806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65" name="Równanie" r:id="rId9" imgW="3593880" imgH="634680" progId="Equation.3">
                    <p:embed/>
                  </p:oleObj>
                </mc:Choice>
                <mc:Fallback>
                  <p:oleObj name="Równanie" r:id="rId9" imgW="3593880" imgH="634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11525" y="2636838"/>
                          <a:ext cx="4565650" cy="8064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" name="Txt_Rozw"/>
            <p:cNvSpPr>
              <a:spLocks noChangeArrowheads="1"/>
            </p:cNvSpPr>
            <p:nvPr/>
          </p:nvSpPr>
          <p:spPr bwMode="auto">
            <a:xfrm>
              <a:off x="1468438" y="2996952"/>
              <a:ext cx="1619033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buFont typeface="Monotype Sorts"/>
                <a:buNone/>
              </a:pPr>
              <a:r>
                <a:rPr kumimoji="0" lang="pl-PL" altLang="pl-PL" sz="1200" b="1" i="1" dirty="0" smtClean="0">
                  <a:solidFill>
                    <a:srgbClr val="0070C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Minimalizacja błędów:</a:t>
              </a:r>
              <a:endParaRPr lang="pl-PL" altLang="pl-PL" sz="1200" i="1" dirty="0">
                <a:solidFill>
                  <a:srgbClr val="0070C0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endParaRPr>
            </a:p>
          </p:txBody>
        </p:sp>
      </p:grpSp>
      <p:grpSp>
        <p:nvGrpSpPr>
          <p:cNvPr id="5" name="Błąd_Srd"/>
          <p:cNvGrpSpPr>
            <a:grpSpLocks/>
          </p:cNvGrpSpPr>
          <p:nvPr/>
        </p:nvGrpSpPr>
        <p:grpSpPr bwMode="auto">
          <a:xfrm>
            <a:off x="1763810" y="2192338"/>
            <a:ext cx="7136656" cy="444500"/>
            <a:chOff x="1043608" y="2276798"/>
            <a:chExt cx="7136656" cy="444500"/>
          </a:xfrm>
        </p:grpSpPr>
        <p:graphicFrame>
          <p:nvGraphicFramePr>
            <p:cNvPr id="20496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16501934"/>
                </p:ext>
              </p:extLst>
            </p:nvPr>
          </p:nvGraphicFramePr>
          <p:xfrm>
            <a:off x="3274889" y="2276798"/>
            <a:ext cx="4905375" cy="444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66" name="Równanie" r:id="rId11" imgW="3924000" imgH="355320" progId="Equation.3">
                    <p:embed/>
                  </p:oleObj>
                </mc:Choice>
                <mc:Fallback>
                  <p:oleObj name="Równanie" r:id="rId11" imgW="3924000" imgH="3553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74889" y="2276798"/>
                          <a:ext cx="4905375" cy="444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497" name="Txt_Bł"/>
            <p:cNvSpPr>
              <a:spLocks noChangeArrowheads="1"/>
            </p:cNvSpPr>
            <p:nvPr/>
          </p:nvSpPr>
          <p:spPr bwMode="auto">
            <a:xfrm>
              <a:off x="1043608" y="2420888"/>
              <a:ext cx="1864293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buFont typeface="Monotype Sorts"/>
                <a:buNone/>
              </a:pPr>
              <a:r>
                <a:rPr kumimoji="0" lang="pl-PL" altLang="pl-PL" sz="1200" b="1" i="1" dirty="0" smtClean="0">
                  <a:solidFill>
                    <a:srgbClr val="0070C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Błąd średniokwadratowy:</a:t>
              </a:r>
              <a:endParaRPr lang="pl-PL" altLang="pl-PL" sz="1200" i="1" dirty="0">
                <a:solidFill>
                  <a:srgbClr val="0070C0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endParaRPr>
            </a:p>
          </p:txBody>
        </p:sp>
      </p:grpSp>
      <p:grpSp>
        <p:nvGrpSpPr>
          <p:cNvPr id="6" name="Mac"/>
          <p:cNvGrpSpPr>
            <a:grpSpLocks/>
          </p:cNvGrpSpPr>
          <p:nvPr/>
        </p:nvGrpSpPr>
        <p:grpSpPr bwMode="auto">
          <a:xfrm>
            <a:off x="4076246" y="1628800"/>
            <a:ext cx="3808214" cy="460375"/>
            <a:chOff x="1339850" y="1921678"/>
            <a:chExt cx="3808214" cy="460375"/>
          </a:xfrm>
        </p:grpSpPr>
        <p:graphicFrame>
          <p:nvGraphicFramePr>
            <p:cNvPr id="20494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26701017"/>
                </p:ext>
              </p:extLst>
            </p:nvPr>
          </p:nvGraphicFramePr>
          <p:xfrm>
            <a:off x="2512814" y="1921678"/>
            <a:ext cx="2635250" cy="4603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67" name="Równanie" r:id="rId13" imgW="2108200" imgH="368300" progId="Equation.3">
                    <p:embed/>
                  </p:oleObj>
                </mc:Choice>
                <mc:Fallback>
                  <p:oleObj name="Równanie" r:id="rId13" imgW="2108200" imgH="3683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12814" y="1921678"/>
                          <a:ext cx="2635250" cy="4603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495" name="Txt_Mac"/>
            <p:cNvSpPr>
              <a:spLocks noChangeArrowheads="1"/>
            </p:cNvSpPr>
            <p:nvPr/>
          </p:nvSpPr>
          <p:spPr bwMode="auto">
            <a:xfrm>
              <a:off x="1339850" y="1993686"/>
              <a:ext cx="92333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buFont typeface="Monotype Sorts"/>
                <a:buNone/>
              </a:pPr>
              <a:r>
                <a:rPr kumimoji="0" lang="pl-PL" altLang="pl-PL" sz="1200" b="1" i="1" dirty="0" smtClean="0">
                  <a:solidFill>
                    <a:srgbClr val="0070C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Macierzowo:</a:t>
              </a:r>
              <a:endParaRPr lang="pl-PL" altLang="pl-PL" sz="1200" i="1" dirty="0">
                <a:solidFill>
                  <a:srgbClr val="0070C0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endParaRPr>
            </a:p>
          </p:txBody>
        </p:sp>
      </p:grpSp>
      <p:grpSp>
        <p:nvGrpSpPr>
          <p:cNvPr id="7" name="Linear"/>
          <p:cNvGrpSpPr>
            <a:grpSpLocks/>
          </p:cNvGrpSpPr>
          <p:nvPr/>
        </p:nvGrpSpPr>
        <p:grpSpPr bwMode="auto">
          <a:xfrm>
            <a:off x="4010405" y="836712"/>
            <a:ext cx="3485663" cy="721199"/>
            <a:chOff x="2930193" y="1008260"/>
            <a:chExt cx="3485663" cy="655638"/>
          </a:xfrm>
        </p:grpSpPr>
        <p:graphicFrame>
          <p:nvGraphicFramePr>
            <p:cNvPr id="20492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21426047"/>
                </p:ext>
              </p:extLst>
            </p:nvPr>
          </p:nvGraphicFramePr>
          <p:xfrm>
            <a:off x="4067944" y="1008260"/>
            <a:ext cx="2347912" cy="6556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68" name="Równanie" r:id="rId15" imgW="1954951" imgH="545863" progId="Equation.3">
                    <p:embed/>
                  </p:oleObj>
                </mc:Choice>
                <mc:Fallback>
                  <p:oleObj name="Równanie" r:id="rId15" imgW="1954951" imgH="54586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67944" y="1008260"/>
                          <a:ext cx="2347912" cy="6556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493" name="Txt_Lin"/>
            <p:cNvSpPr>
              <a:spLocks noChangeArrowheads="1"/>
            </p:cNvSpPr>
            <p:nvPr/>
          </p:nvSpPr>
          <p:spPr bwMode="auto">
            <a:xfrm>
              <a:off x="2930193" y="1233154"/>
              <a:ext cx="973023" cy="1678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buFont typeface="Monotype Sorts"/>
                <a:buNone/>
              </a:pPr>
              <a:r>
                <a:rPr kumimoji="0" lang="pl-PL" altLang="pl-PL" sz="1200" b="1" i="1" dirty="0" smtClean="0">
                  <a:solidFill>
                    <a:srgbClr val="0070C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Linearyzacja:</a:t>
              </a:r>
              <a:endParaRPr lang="pl-PL" altLang="pl-PL" sz="1200" i="1" dirty="0">
                <a:solidFill>
                  <a:srgbClr val="0070C0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endParaRPr>
            </a:p>
          </p:txBody>
        </p:sp>
      </p:grpSp>
      <p:grpSp>
        <p:nvGrpSpPr>
          <p:cNvPr id="8" name="z=F(x)"/>
          <p:cNvGrpSpPr>
            <a:grpSpLocks/>
          </p:cNvGrpSpPr>
          <p:nvPr/>
        </p:nvGrpSpPr>
        <p:grpSpPr bwMode="auto">
          <a:xfrm>
            <a:off x="1619764" y="550962"/>
            <a:ext cx="4703142" cy="285750"/>
            <a:chOff x="539552" y="627816"/>
            <a:chExt cx="4703142" cy="285750"/>
          </a:xfrm>
        </p:grpSpPr>
        <p:graphicFrame>
          <p:nvGraphicFramePr>
            <p:cNvPr id="20490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14080759"/>
                </p:ext>
              </p:extLst>
            </p:nvPr>
          </p:nvGraphicFramePr>
          <p:xfrm>
            <a:off x="4067944" y="627816"/>
            <a:ext cx="1174750" cy="285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69" name="Równanie" r:id="rId17" imgW="939800" imgH="228600" progId="Equation.3">
                    <p:embed/>
                  </p:oleObj>
                </mc:Choice>
                <mc:Fallback>
                  <p:oleObj name="Równanie" r:id="rId17" imgW="9398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67944" y="627816"/>
                          <a:ext cx="1174750" cy="2857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491" name="Txt_Pom"/>
            <p:cNvSpPr>
              <a:spLocks noChangeArrowheads="1"/>
            </p:cNvSpPr>
            <p:nvPr/>
          </p:nvSpPr>
          <p:spPr bwMode="auto">
            <a:xfrm>
              <a:off x="539552" y="656892"/>
              <a:ext cx="331982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buFont typeface="Monotype Sorts"/>
                <a:buNone/>
              </a:pPr>
              <a:r>
                <a:rPr kumimoji="0" lang="pl-PL" altLang="pl-PL" sz="1200" b="1" i="1" dirty="0">
                  <a:solidFill>
                    <a:srgbClr val="0070C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Pomiary są nieliniową funkcją wektora </a:t>
              </a:r>
              <a:r>
                <a:rPr kumimoji="0" lang="pl-PL" altLang="pl-PL" sz="1200" b="1" i="1" dirty="0" smtClean="0">
                  <a:solidFill>
                    <a:srgbClr val="0070C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stanu:</a:t>
              </a:r>
              <a:endParaRPr lang="pl-PL" altLang="pl-PL" sz="1200" i="1" dirty="0">
                <a:solidFill>
                  <a:srgbClr val="0070C0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endParaRPr>
            </a:p>
          </p:txBody>
        </p:sp>
      </p:grpSp>
      <p:sp>
        <p:nvSpPr>
          <p:cNvPr id="10" name="Tytuł"/>
          <p:cNvSpPr txBox="1">
            <a:spLocks noChangeArrowheads="1"/>
          </p:cNvSpPr>
          <p:nvPr/>
        </p:nvSpPr>
        <p:spPr bwMode="auto">
          <a:xfrm>
            <a:off x="3061170" y="188550"/>
            <a:ext cx="302166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Estymacja w układach nieliniowych</a:t>
            </a:r>
          </a:p>
        </p:txBody>
      </p:sp>
    </p:spTree>
    <p:extLst>
      <p:ext uri="{BB962C8B-B14F-4D97-AF65-F5344CB8AC3E}">
        <p14:creationId xmlns:p14="http://schemas.microsoft.com/office/powerpoint/2010/main" val="1778869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ytuł"/>
          <p:cNvSpPr txBox="1">
            <a:spLocks noChangeArrowheads="1"/>
          </p:cNvSpPr>
          <p:nvPr/>
        </p:nvSpPr>
        <p:spPr bwMode="auto">
          <a:xfrm>
            <a:off x="1722662" y="476706"/>
            <a:ext cx="569867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Estymacja stanu sieci przesyłowej  </a:t>
            </a:r>
            <a:r>
              <a:rPr kumimoji="1" lang="pl-PL" sz="1400" b="1" i="1" ker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kumimoji="1" lang="pl-PL" sz="1400" b="1" i="1" kern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elementy macierzy Jakobiego</a:t>
            </a:r>
            <a:endParaRPr kumimoji="1" lang="pl-PL" sz="1400" b="1" i="1" ker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Obi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9151590"/>
              </p:ext>
            </p:extLst>
          </p:nvPr>
        </p:nvGraphicFramePr>
        <p:xfrm>
          <a:off x="2098675" y="1628750"/>
          <a:ext cx="4803775" cy="133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Równanie" r:id="rId3" imgW="3200400" imgH="888840" progId="Equation.3">
                  <p:embed/>
                </p:oleObj>
              </mc:Choice>
              <mc:Fallback>
                <p:oleObj name="Równanie" r:id="rId3" imgW="320040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8675" y="1628750"/>
                        <a:ext cx="4803775" cy="1339850"/>
                      </a:xfrm>
                      <a:prstGeom prst="rect">
                        <a:avLst/>
                      </a:prstGeom>
                      <a:solidFill>
                        <a:srgbClr val="00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xt_Pom"/>
          <p:cNvSpPr>
            <a:spLocks noChangeArrowheads="1"/>
          </p:cNvSpPr>
          <p:nvPr/>
        </p:nvSpPr>
        <p:spPr bwMode="auto">
          <a:xfrm>
            <a:off x="1403137" y="1156044"/>
            <a:ext cx="37766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Font typeface="Monotype Sorts"/>
              <a:buNone/>
            </a:pPr>
            <a:r>
              <a:rPr kumimoji="0" lang="pl-PL" altLang="pl-PL" sz="1200" b="1" i="1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Pochodne mocy węzłowych – obliczane ze wzorów:</a:t>
            </a:r>
            <a:endParaRPr lang="pl-PL" altLang="pl-PL" sz="1200" i="1" dirty="0">
              <a:solidFill>
                <a:srgbClr val="0070C0"/>
              </a:solidFill>
              <a:latin typeface="Arial Black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8" name="Txt_Pom"/>
          <p:cNvSpPr>
            <a:spLocks noChangeArrowheads="1"/>
          </p:cNvSpPr>
          <p:nvPr/>
        </p:nvSpPr>
        <p:spPr bwMode="auto">
          <a:xfrm>
            <a:off x="1495861" y="3748404"/>
            <a:ext cx="387926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None/>
            </a:pPr>
            <a:r>
              <a:rPr kumimoji="0" lang="pl-PL" altLang="pl-PL" sz="1200" b="1" i="1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Pochodne mocy </a:t>
            </a:r>
            <a:r>
              <a:rPr kumimoji="0" lang="pl-PL" altLang="pl-PL" sz="1200" b="1" i="1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gałęziowych – obliczane ze </a:t>
            </a:r>
            <a:r>
              <a:rPr kumimoji="0" lang="pl-PL" altLang="pl-PL" sz="1200" b="1" i="1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wzorów:</a:t>
            </a:r>
            <a:endParaRPr lang="pl-PL" altLang="pl-PL" sz="1200" i="1" dirty="0">
              <a:solidFill>
                <a:srgbClr val="0070C0"/>
              </a:solidFill>
              <a:latin typeface="Arial Black" pitchFamily="34" charset="0"/>
              <a:ea typeface="Times New Roman" pitchFamily="18" charset="0"/>
              <a:cs typeface="Arial" pitchFamily="34" charset="0"/>
            </a:endParaRPr>
          </a:p>
        </p:txBody>
      </p:sp>
      <p:graphicFrame>
        <p:nvGraphicFramePr>
          <p:cNvPr id="3" name="Obi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9352196"/>
              </p:ext>
            </p:extLst>
          </p:nvPr>
        </p:nvGraphicFramePr>
        <p:xfrm>
          <a:off x="1889125" y="4365130"/>
          <a:ext cx="5224463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Równanie" r:id="rId5" imgW="3479760" imgH="558720" progId="Equation.3">
                  <p:embed/>
                </p:oleObj>
              </mc:Choice>
              <mc:Fallback>
                <p:oleObj name="Równanie" r:id="rId5" imgW="3479760" imgH="558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9125" y="4365130"/>
                        <a:ext cx="5224463" cy="841375"/>
                      </a:xfrm>
                      <a:prstGeom prst="rect">
                        <a:avLst/>
                      </a:prstGeom>
                      <a:solidFill>
                        <a:srgbClr val="00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83185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theme/theme1.xml><?xml version="1.0" encoding="utf-8"?>
<a:theme xmlns:a="http://schemas.openxmlformats.org/drawingml/2006/main" name="Karwia2006">
  <a:themeElements>
    <a:clrScheme name="Karwia2006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rwia200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Karwia200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rwia2006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rwia2006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rwia2006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rwia2006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rwia2006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rwia2006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rwia2006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rwia2006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rwia2006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rwia2006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rwia2006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Projekt domyślny">
  <a:themeElements>
    <a:clrScheme name="2_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_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3797</TotalTime>
  <Words>1095</Words>
  <Application>Microsoft Office PowerPoint</Application>
  <PresentationFormat>Pokaz na ekranie (4:3)</PresentationFormat>
  <Paragraphs>236</Paragraphs>
  <Slides>14</Slides>
  <Notes>2</Notes>
  <HiddenSlides>0</HiddenSlides>
  <MMClips>0</MMClips>
  <ScaleCrop>false</ScaleCrop>
  <HeadingPairs>
    <vt:vector size="6" baseType="variant">
      <vt:variant>
        <vt:lpstr>Motyw</vt:lpstr>
      </vt:variant>
      <vt:variant>
        <vt:i4>2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7" baseType="lpstr">
      <vt:lpstr>Karwia2006</vt:lpstr>
      <vt:lpstr>2_Projekt domyślny</vt:lpstr>
      <vt:lpstr>Równanie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Warsztaty użytkowników programu PLANS</dc:title>
  <dc:creator>tmzdun</dc:creator>
  <cp:lastModifiedBy>ZZ</cp:lastModifiedBy>
  <cp:revision>234</cp:revision>
  <dcterms:created xsi:type="dcterms:W3CDTF">2004-09-15T07:26:02Z</dcterms:created>
  <dcterms:modified xsi:type="dcterms:W3CDTF">2020-12-18T14:25:12Z</dcterms:modified>
</cp:coreProperties>
</file>