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74" r:id="rId1"/>
    <p:sldMasterId id="2147483776" r:id="rId2"/>
  </p:sldMasterIdLst>
  <p:notesMasterIdLst>
    <p:notesMasterId r:id="rId27"/>
  </p:notesMasterIdLst>
  <p:handoutMasterIdLst>
    <p:handoutMasterId r:id="rId28"/>
  </p:handoutMasterIdLst>
  <p:sldIdLst>
    <p:sldId id="303" r:id="rId3"/>
    <p:sldId id="348" r:id="rId4"/>
    <p:sldId id="349" r:id="rId5"/>
    <p:sldId id="350" r:id="rId6"/>
    <p:sldId id="351" r:id="rId7"/>
    <p:sldId id="352" r:id="rId8"/>
    <p:sldId id="353" r:id="rId9"/>
    <p:sldId id="354" r:id="rId10"/>
    <p:sldId id="355" r:id="rId11"/>
    <p:sldId id="356" r:id="rId12"/>
    <p:sldId id="357" r:id="rId13"/>
    <p:sldId id="342" r:id="rId14"/>
    <p:sldId id="358" r:id="rId15"/>
    <p:sldId id="359" r:id="rId16"/>
    <p:sldId id="360" r:id="rId17"/>
    <p:sldId id="361" r:id="rId18"/>
    <p:sldId id="366" r:id="rId19"/>
    <p:sldId id="343" r:id="rId20"/>
    <p:sldId id="362" r:id="rId21"/>
    <p:sldId id="363" r:id="rId22"/>
    <p:sldId id="364" r:id="rId23"/>
    <p:sldId id="365" r:id="rId24"/>
    <p:sldId id="367" r:id="rId25"/>
    <p:sldId id="317" r:id="rId26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kXGkBhyZL0hr7RUI97lSHQ==" hashData="uAHi1o6B9SCbarJZOQIpuTIHSGo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99"/>
    <a:srgbClr val="FF0000"/>
    <a:srgbClr val="006600"/>
    <a:srgbClr val="003300"/>
    <a:srgbClr val="003366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3" autoAdjust="0"/>
    <p:restoredTop sz="94595" autoAdjust="0"/>
  </p:normalViewPr>
  <p:slideViewPr>
    <p:cSldViewPr snapToGrid="0">
      <p:cViewPr>
        <p:scale>
          <a:sx n="70" d="100"/>
          <a:sy n="70" d="100"/>
        </p:scale>
        <p:origin x="-1890" y="-5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-3276" y="-96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9266E2E-AE1B-4BA8-A94D-603BB0E4AB8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8363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E897163-9F3C-4C57-A7C3-19FCB5AD9F8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29547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mtClean="0"/>
              <a:t>Strona tytułowa</a:t>
            </a:r>
          </a:p>
        </p:txBody>
      </p:sp>
      <p:sp>
        <p:nvSpPr>
          <p:cNvPr id="6148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F74BA0D-96CD-4515-9FC7-FAA59BB1A948}" type="slidenum">
              <a:rPr lang="pl-PL" altLang="pl-PL" sz="1200" smtClean="0"/>
              <a:pPr/>
              <a:t>1</a:t>
            </a:fld>
            <a:endParaRPr lang="pl-PL" altLang="pl-PL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C5A0DA-2D85-4F26-9E1E-CCB446063A8B}" type="slidenum">
              <a:rPr lang="pl-PL" smtClean="0"/>
              <a:pPr>
                <a:defRPr/>
              </a:pPr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9366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26A653-C16C-40CB-BBB5-B2EA9CEBF7C8}" type="slidenum">
              <a:rPr lang="pl-PL" smtClean="0"/>
              <a:pPr>
                <a:defRPr/>
              </a:pPr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5642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26A653-C16C-40CB-BBB5-B2EA9CEBF7C8}" type="slidenum">
              <a:rPr lang="pl-PL" smtClean="0"/>
              <a:pPr>
                <a:defRPr/>
              </a:pPr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5642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lo_wymiar_pp_zaokraglon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8316912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73800"/>
            <a:ext cx="7905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35013" y="5032375"/>
            <a:ext cx="527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endParaRPr lang="pl-PL" sz="1800">
              <a:latin typeface="Arial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 userDrawn="1"/>
        </p:nvSpPr>
        <p:spPr bwMode="auto">
          <a:xfrm>
            <a:off x="3595880" y="6308725"/>
            <a:ext cx="28968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2000" i="1" smtClean="0">
                <a:solidFill>
                  <a:schemeClr val="bg1"/>
                </a:solidFill>
                <a:latin typeface="Calibri" pitchFamily="34" charset="0"/>
              </a:rPr>
              <a:t>http://www.plans.com.pl</a:t>
            </a:r>
            <a:endParaRPr lang="pl-PL" sz="2000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16013" y="1548674"/>
            <a:ext cx="7772400" cy="1869769"/>
          </a:xfrm>
        </p:spPr>
        <p:txBody>
          <a:bodyPr anchor="b"/>
          <a:lstStyle>
            <a:lvl1pPr>
              <a:defRPr lang="pl-PL" sz="3600" i="0" u="none" dirty="0"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35150" y="3803956"/>
            <a:ext cx="6400800" cy="1443294"/>
          </a:xfrm>
        </p:spPr>
        <p:txBody>
          <a:bodyPr/>
          <a:lstStyle>
            <a:lvl1pPr marL="0" indent="0" algn="ctr">
              <a:buFontTx/>
              <a:buNone/>
              <a:defRPr sz="2400" i="1">
                <a:latin typeface="Calibri" pitchFamily="34" charset="0"/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641925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155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921500" y="260350"/>
            <a:ext cx="1909763" cy="586581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87450" y="260350"/>
            <a:ext cx="5581650" cy="586581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068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406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288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276884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90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902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543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229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2785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Kliknij, aby edytować styl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0383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013893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966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894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0285" y="4406900"/>
            <a:ext cx="7772400" cy="1362075"/>
          </a:xfrm>
        </p:spPr>
        <p:txBody>
          <a:bodyPr anchor="t"/>
          <a:lstStyle>
            <a:lvl1pPr algn="l">
              <a:defRPr sz="3600" b="1" cap="none" baseline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en-GB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130285" y="2906713"/>
            <a:ext cx="7772400" cy="1500187"/>
          </a:xfrm>
        </p:spPr>
        <p:txBody>
          <a:bodyPr anchor="b"/>
          <a:lstStyle>
            <a:lvl1pPr marL="0" indent="0"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833736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87450" y="1196975"/>
            <a:ext cx="3744913" cy="492918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GB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84763" y="1196975"/>
            <a:ext cx="3746500" cy="492918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8797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907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Kliknij, aby edytować styl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018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135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31186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279108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300"/>
            </a:gs>
            <a:gs pos="100000">
              <a:srgbClr val="0080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lo_wymiar_pp_zaokraglone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8316912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90488"/>
            <a:ext cx="7643813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dirty="0" smtClean="0"/>
              <a:t>Kliknij, aby edytować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96975"/>
            <a:ext cx="7643813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</a:p>
        </p:txBody>
      </p:sp>
      <p:pic>
        <p:nvPicPr>
          <p:cNvPr id="1029" name="Picture 5" descr="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73800"/>
            <a:ext cx="7905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735013" y="5032375"/>
            <a:ext cx="527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endParaRPr lang="pl-PL" sz="1800">
              <a:latin typeface="Arial" charset="0"/>
            </a:endParaRP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183031" y="3244241"/>
            <a:ext cx="400110" cy="280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vert270" wrap="square">
            <a:spAutoFit/>
          </a:bodyPr>
          <a:lstStyle/>
          <a:p>
            <a:pPr marL="0" indent="0" algn="ctr" eaLnBrk="1" hangingPunct="1">
              <a:tabLst>
                <a:tab pos="5745163" algn="l"/>
              </a:tabLst>
              <a:defRPr/>
            </a:pPr>
            <a:r>
              <a:rPr lang="pl-PL" sz="1400" b="1" i="1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Times New Roman" pitchFamily="18" charset="0"/>
              </a:rPr>
              <a:t>Z.Zdun,  K</a:t>
            </a:r>
            <a:r>
              <a:rPr lang="pl-PL" sz="1400" b="1" i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Times New Roman" pitchFamily="18" charset="0"/>
              </a:rPr>
              <a:t>. Księżyk</a:t>
            </a:r>
            <a:r>
              <a:rPr lang="pl-PL" sz="1400" b="1" i="1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Times New Roman" pitchFamily="18" charset="0"/>
              </a:rPr>
              <a:t>,  T</a:t>
            </a:r>
            <a:r>
              <a:rPr lang="pl-PL" sz="1400" b="1" i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Times New Roman" pitchFamily="18" charset="0"/>
              </a:rPr>
              <a:t>. Zdun</a:t>
            </a:r>
            <a:endParaRPr lang="pl-PL" sz="1400" b="1" i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 userDrawn="1"/>
        </p:nvSpPr>
        <p:spPr bwMode="auto">
          <a:xfrm>
            <a:off x="7683336" y="6400800"/>
            <a:ext cx="12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000" tIns="0" rIns="72000" bIns="0">
            <a:spAutoFit/>
          </a:bodyPr>
          <a:lstStyle/>
          <a:p>
            <a:pPr marL="0" indent="0" algn="r" eaLnBrk="1" hangingPunct="1">
              <a:tabLst>
                <a:tab pos="5745163" algn="l"/>
              </a:tabLst>
              <a:defRPr/>
            </a:pPr>
            <a:fld id="{34202E44-C938-40AA-B568-A228CA52DE24}" type="slidenum">
              <a:rPr lang="pl-PL" sz="1600" b="1" i="1" kern="1200" smtClean="0">
                <a:solidFill>
                  <a:schemeClr val="bg1"/>
                </a:solidFill>
                <a:effectLst/>
                <a:latin typeface="Calibri" pitchFamily="34" charset="0"/>
                <a:ea typeface="+mn-ea"/>
                <a:cs typeface="+mn-cs"/>
              </a:rPr>
              <a:pPr marL="0" indent="0" algn="r" eaLnBrk="1" hangingPunct="1">
                <a:tabLst>
                  <a:tab pos="5745163" algn="l"/>
                </a:tabLst>
                <a:defRPr/>
              </a:pPr>
              <a:t>‹#›</a:t>
            </a:fld>
            <a:r>
              <a:rPr lang="pl-PL" sz="1600" b="1" i="1" kern="1200" smtClean="0">
                <a:solidFill>
                  <a:schemeClr val="bg1"/>
                </a:solidFill>
                <a:effectLst/>
                <a:latin typeface="Calibri" pitchFamily="34" charset="0"/>
                <a:ea typeface="+mn-ea"/>
                <a:cs typeface="+mn-cs"/>
              </a:rPr>
              <a:t>/24</a:t>
            </a:r>
            <a:endParaRPr lang="pl-PL" sz="2000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3045735" y="6396542"/>
            <a:ext cx="347755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0" indent="0" algn="ctr" eaLnBrk="1" hangingPunct="1">
              <a:tabLst>
                <a:tab pos="5745163" algn="l"/>
              </a:tabLst>
              <a:defRPr/>
            </a:pPr>
            <a:r>
              <a:rPr lang="pl-PL" sz="1600" b="1" i="1" kern="1200" smtClean="0">
                <a:solidFill>
                  <a:schemeClr val="bg1"/>
                </a:solidFill>
                <a:effectLst/>
                <a:latin typeface="Calibri" pitchFamily="34" charset="0"/>
                <a:ea typeface="+mn-ea"/>
                <a:cs typeface="+mn-cs"/>
              </a:rPr>
              <a:t>Kierowanie</a:t>
            </a:r>
            <a:r>
              <a:rPr lang="pl-PL" sz="1600" b="1" i="1" kern="1200" baseline="0" smtClean="0">
                <a:solidFill>
                  <a:schemeClr val="bg1"/>
                </a:solidFill>
                <a:effectLst/>
                <a:latin typeface="Calibri" pitchFamily="34" charset="0"/>
                <a:ea typeface="+mn-ea"/>
                <a:cs typeface="+mn-cs"/>
              </a:rPr>
              <a:t> i nadzowrowanie pracy SEE </a:t>
            </a:r>
            <a:endParaRPr lang="pl-PL" sz="2000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68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22268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22268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22268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22268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300"/>
            </a:gs>
            <a:gs pos="100000">
              <a:srgbClr val="0080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lo_wymiar_pp_zaokraglon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8316912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73800"/>
            <a:ext cx="7905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735013" y="5032375"/>
            <a:ext cx="527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endParaRPr lang="pl-PL" sz="1800">
              <a:latin typeface="Arial" charset="0"/>
            </a:endParaRP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1592263" y="6308725"/>
            <a:ext cx="6904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2000" i="1">
                <a:solidFill>
                  <a:schemeClr val="bg1"/>
                </a:solidFill>
                <a:latin typeface="Arial" charset="0"/>
              </a:rPr>
              <a:t>Warsztaty użytkowników programu PLANS – Kościelisko’10</a:t>
            </a:r>
          </a:p>
        </p:txBody>
      </p:sp>
      <p:pic>
        <p:nvPicPr>
          <p:cNvPr id="2054" name="Picture 6" descr="tl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200" y="-6324600"/>
            <a:ext cx="1465262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1.gif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gif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831850" y="4286250"/>
            <a:ext cx="38036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pl-PL" sz="2400" i="1" kern="0">
                <a:latin typeface="Calibri" pitchFamily="34" charset="0"/>
              </a:rPr>
              <a:t>dr inż. Zbigniew Zdun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pl-PL" sz="2400" b="1"/>
              <a:t>† </a:t>
            </a:r>
            <a:r>
              <a:rPr lang="pl-PL" sz="2400" i="1" kern="0" smtClean="0">
                <a:latin typeface="Calibri" pitchFamily="34" charset="0"/>
              </a:rPr>
              <a:t>dr </a:t>
            </a:r>
            <a:r>
              <a:rPr lang="pl-PL" sz="2400" i="1" kern="0">
                <a:latin typeface="Calibri" pitchFamily="34" charset="0"/>
              </a:rPr>
              <a:t>inż. Krzysztof Księżyk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pl-PL" sz="2400" i="1" kern="0">
                <a:latin typeface="Calibri" pitchFamily="34" charset="0"/>
              </a:rPr>
              <a:t>mgr inż. Tomasz Zdun</a:t>
            </a:r>
          </a:p>
          <a:p>
            <a:pPr algn="ctr" eaLnBrk="1" hangingPunct="1">
              <a:spcBef>
                <a:spcPts val="0"/>
              </a:spcBef>
              <a:defRPr/>
            </a:pPr>
            <a:endParaRPr lang="pl-PL" sz="2400" b="1" i="1" kern="0" dirty="0">
              <a:latin typeface="Calibri" pitchFamily="34" charset="0"/>
            </a:endParaRPr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6856413" y="347663"/>
            <a:ext cx="1820862" cy="823912"/>
          </a:xfrm>
          <a:prstGeom prst="rect">
            <a:avLst/>
          </a:pr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pl-PL" altLang="pl-PL"/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6683375" y="500063"/>
            <a:ext cx="1851025" cy="854075"/>
          </a:xfrm>
          <a:prstGeom prst="rect">
            <a:avLst/>
          </a:prstGeom>
          <a:solidFill>
            <a:srgbClr val="66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pl-PL" altLang="pl-PL"/>
          </a:p>
        </p:txBody>
      </p:sp>
      <p:sp>
        <p:nvSpPr>
          <p:cNvPr id="3077" name="Text Box 3"/>
          <p:cNvSpPr txBox="1">
            <a:spLocks noChangeArrowheads="1"/>
          </p:cNvSpPr>
          <p:nvPr/>
        </p:nvSpPr>
        <p:spPr bwMode="auto">
          <a:xfrm>
            <a:off x="6494463" y="742950"/>
            <a:ext cx="1892300" cy="846138"/>
          </a:xfrm>
          <a:prstGeom prst="rect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altLang="pl-PL" sz="1200" b="1" i="1">
                <a:latin typeface="Calibri" pitchFamily="34" charset="0"/>
              </a:rPr>
              <a:t>Plans Sp. z o.o.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pl-PL" sz="1100" i="1">
                <a:latin typeface="Calibri" pitchFamily="34" charset="0"/>
              </a:rPr>
              <a:t>email:plans@plans.com.pl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altLang="pl-PL" sz="1000">
                <a:latin typeface="Calibri" pitchFamily="34" charset="0"/>
              </a:rPr>
              <a:t>tel. 603 590 726</a:t>
            </a:r>
            <a:endParaRPr lang="pl-PL" altLang="pl-PL" sz="1800">
              <a:latin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228136" y="2832546"/>
            <a:ext cx="66877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09638"/>
            <a:r>
              <a:rPr lang="pl-PL" altLang="pl-PL" sz="2800" i="1" kern="0" smtClean="0">
                <a:solidFill>
                  <a:srgbClr val="0070C0"/>
                </a:solidFill>
              </a:rPr>
              <a:t>Kierowanie i nadzorowanie pracą SEE</a:t>
            </a:r>
            <a:endParaRPr kumimoji="1" lang="pl-PL" altLang="pl-PL" sz="2800" i="1" kern="0" smtClean="0">
              <a:solidFill>
                <a:srgbClr val="0070C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89082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2"/>
          <p:cNvSpPr txBox="1">
            <a:spLocks noChangeArrowheads="1"/>
          </p:cNvSpPr>
          <p:nvPr/>
        </p:nvSpPr>
        <p:spPr bwMode="auto">
          <a:xfrm>
            <a:off x="2323788" y="338477"/>
            <a:ext cx="44964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Centrum dyspozytorskie KDM – Dyster ekran główny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850" y="733638"/>
            <a:ext cx="7485221" cy="518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85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2"/>
          <p:cNvSpPr txBox="1">
            <a:spLocks noChangeArrowheads="1"/>
          </p:cNvSpPr>
          <p:nvPr/>
        </p:nvSpPr>
        <p:spPr bwMode="auto">
          <a:xfrm>
            <a:off x="2323788" y="210881"/>
            <a:ext cx="412132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Centrum dyspozytorskie KDM – Dyster </a:t>
            </a:r>
            <a:r>
              <a:rPr kumimoji="1" lang="pl-PL" sz="14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sieć KSE</a:t>
            </a:r>
            <a:endParaRPr kumimoji="1" lang="pl-PL" sz="1400" b="1" i="1" ker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257" y="552925"/>
            <a:ext cx="6754654" cy="560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64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"/>
          <p:cNvSpPr txBox="1">
            <a:spLocks noChangeArrowheads="1"/>
          </p:cNvSpPr>
          <p:nvPr/>
        </p:nvSpPr>
        <p:spPr bwMode="auto">
          <a:xfrm>
            <a:off x="3662296" y="221514"/>
            <a:ext cx="18194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lang="pl-PL" sz="14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pl-PL" sz="1400" b="1" i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yster – widok stacji</a:t>
            </a:r>
            <a:endParaRPr kumimoji="1" lang="pl-PL" sz="1400" b="1" i="1" ker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606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86" y="829387"/>
            <a:ext cx="7999095" cy="46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05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"/>
          <p:cNvSpPr txBox="1">
            <a:spLocks noChangeArrowheads="1"/>
          </p:cNvSpPr>
          <p:nvPr/>
        </p:nvSpPr>
        <p:spPr bwMode="auto">
          <a:xfrm>
            <a:off x="3662296" y="221514"/>
            <a:ext cx="216886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lang="pl-PL" sz="14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pl-PL" sz="1400" b="1" i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yster – wyniki estymacji</a:t>
            </a:r>
            <a:endParaRPr kumimoji="1" lang="pl-PL" sz="1400" b="1" i="1" ker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85" y="1049862"/>
            <a:ext cx="7571899" cy="412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56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2"/>
          <p:cNvSpPr txBox="1">
            <a:spLocks noChangeArrowheads="1"/>
          </p:cNvSpPr>
          <p:nvPr/>
        </p:nvSpPr>
        <p:spPr bwMode="auto">
          <a:xfrm>
            <a:off x="3167770" y="178994"/>
            <a:ext cx="280846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Centrum dyspozytorskie SYNDIS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66" y="780455"/>
            <a:ext cx="82677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94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2"/>
          <p:cNvSpPr txBox="1">
            <a:spLocks noChangeArrowheads="1"/>
          </p:cNvSpPr>
          <p:nvPr/>
        </p:nvSpPr>
        <p:spPr bwMode="auto">
          <a:xfrm>
            <a:off x="2275698" y="302860"/>
            <a:ext cx="45926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Centrum dyspozytorskie SYNDIS – TAURON GLIWICE</a:t>
            </a:r>
          </a:p>
        </p:txBody>
      </p:sp>
      <p:pic>
        <p:nvPicPr>
          <p:cNvPr id="35843" name="Obraz 2" descr="Gliwice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35" y="910414"/>
            <a:ext cx="8229600" cy="462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72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2"/>
          <p:cNvSpPr txBox="1">
            <a:spLocks noChangeArrowheads="1"/>
          </p:cNvSpPr>
          <p:nvPr/>
        </p:nvSpPr>
        <p:spPr bwMode="auto">
          <a:xfrm>
            <a:off x="2325391" y="306578"/>
            <a:ext cx="449321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Centrum dyspozytorskie SYNDIS – TAURON BĘDZIN</a:t>
            </a:r>
          </a:p>
        </p:txBody>
      </p:sp>
      <p:pic>
        <p:nvPicPr>
          <p:cNvPr id="33795" name="Obraz 2" descr="Będzin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080" y="711488"/>
            <a:ext cx="7088429" cy="531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88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2"/>
          <p:cNvSpPr txBox="1">
            <a:spLocks noChangeArrowheads="1"/>
          </p:cNvSpPr>
          <p:nvPr/>
        </p:nvSpPr>
        <p:spPr bwMode="auto">
          <a:xfrm>
            <a:off x="3210249" y="306578"/>
            <a:ext cx="272350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Centrum dyspozytorskie i</a:t>
            </a:r>
            <a:r>
              <a:rPr kumimoji="1" lang="pl-PL" sz="14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nnogy</a:t>
            </a:r>
            <a:endParaRPr kumimoji="1" lang="pl-PL" sz="1400" b="1" i="1" ker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14" y="1119129"/>
            <a:ext cx="7939088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12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"/>
          <p:cNvSpPr txBox="1">
            <a:spLocks noChangeArrowheads="1"/>
          </p:cNvSpPr>
          <p:nvPr/>
        </p:nvSpPr>
        <p:spPr bwMode="auto">
          <a:xfrm>
            <a:off x="3845840" y="242739"/>
            <a:ext cx="145232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Dziennik zdarzeń</a:t>
            </a:r>
            <a:endParaRPr kumimoji="1" lang="pl-PL" sz="1400" b="1" i="1" ker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45" y="754925"/>
            <a:ext cx="8486775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29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2"/>
          <p:cNvSpPr txBox="1">
            <a:spLocks noChangeArrowheads="1"/>
          </p:cNvSpPr>
          <p:nvPr/>
        </p:nvSpPr>
        <p:spPr bwMode="auto">
          <a:xfrm>
            <a:off x="3178991" y="221524"/>
            <a:ext cx="278601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SYNDIS – ekran z topologią sieci</a:t>
            </a:r>
          </a:p>
        </p:txBody>
      </p:sp>
      <p:pic>
        <p:nvPicPr>
          <p:cNvPr id="6" name="Picture 5" descr="PDZ_sie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6705" y="659773"/>
            <a:ext cx="7974682" cy="5145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46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8" name="Leg_Ster"/>
          <p:cNvGrpSpPr/>
          <p:nvPr/>
        </p:nvGrpSpPr>
        <p:grpSpPr>
          <a:xfrm>
            <a:off x="5724128" y="5848106"/>
            <a:ext cx="2736327" cy="306295"/>
            <a:chOff x="5724128" y="5903694"/>
            <a:chExt cx="2736327" cy="306295"/>
          </a:xfrm>
        </p:grpSpPr>
        <p:cxnSp>
          <p:nvCxnSpPr>
            <p:cNvPr id="174" name="Łącznik prosty ze strzałką 173"/>
            <p:cNvCxnSpPr/>
            <p:nvPr/>
          </p:nvCxnSpPr>
          <p:spPr bwMode="auto">
            <a:xfrm flipH="1">
              <a:off x="6300192" y="5903694"/>
              <a:ext cx="1304331" cy="0"/>
            </a:xfrm>
            <a:prstGeom prst="straightConnector1">
              <a:avLst/>
            </a:prstGeom>
            <a:solidFill>
              <a:schemeClr val="accent1"/>
            </a:solidFill>
            <a:ln w="66675" cap="flat" cmpd="sng" algn="ctr">
              <a:solidFill>
                <a:srgbClr val="002060"/>
              </a:solidFill>
              <a:prstDash val="sysDash"/>
              <a:round/>
              <a:headEnd type="none" w="med" len="med"/>
              <a:tailEnd type="arrow" w="sm" len="sm"/>
            </a:ln>
            <a:effectLst/>
          </p:spPr>
        </p:cxnSp>
        <p:sp>
          <p:nvSpPr>
            <p:cNvPr id="175" name="pole tekstowe 174"/>
            <p:cNvSpPr txBox="1"/>
            <p:nvPr/>
          </p:nvSpPr>
          <p:spPr>
            <a:xfrm>
              <a:off x="5724128" y="5994545"/>
              <a:ext cx="2736327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l-PL" sz="1400" b="1" i="1" dirty="0" smtClean="0">
                  <a:solidFill>
                    <a:srgbClr val="002060"/>
                  </a:solidFill>
                </a:rPr>
                <a:t>kierowanie operacjami łączeniowymi</a:t>
              </a:r>
              <a:endParaRPr lang="pl-PL" sz="1400" b="1" i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5407" name="Leg_Pom"/>
          <p:cNvGrpSpPr/>
          <p:nvPr/>
        </p:nvGrpSpPr>
        <p:grpSpPr>
          <a:xfrm>
            <a:off x="3635896" y="5880005"/>
            <a:ext cx="1801775" cy="287452"/>
            <a:chOff x="3635896" y="5975702"/>
            <a:chExt cx="1801775" cy="287452"/>
          </a:xfrm>
        </p:grpSpPr>
        <p:cxnSp>
          <p:nvCxnSpPr>
            <p:cNvPr id="177" name="Łącznik prosty ze strzałką 176"/>
            <p:cNvCxnSpPr/>
            <p:nvPr/>
          </p:nvCxnSpPr>
          <p:spPr bwMode="auto">
            <a:xfrm flipH="1">
              <a:off x="4131765" y="5975702"/>
              <a:ext cx="576064" cy="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00B050"/>
              </a:solidFill>
              <a:prstDash val="solid"/>
              <a:round/>
              <a:headEnd type="arrow" w="sm" len="sm"/>
              <a:tailEnd type="none" w="sm" len="sm"/>
            </a:ln>
            <a:effectLst/>
          </p:spPr>
        </p:cxnSp>
        <p:sp>
          <p:nvSpPr>
            <p:cNvPr id="178" name="pole tekstowe 177"/>
            <p:cNvSpPr txBox="1"/>
            <p:nvPr/>
          </p:nvSpPr>
          <p:spPr>
            <a:xfrm>
              <a:off x="3635896" y="6047710"/>
              <a:ext cx="180177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l-PL" sz="1400" b="1" i="1" dirty="0" smtClean="0">
                  <a:solidFill>
                    <a:srgbClr val="00B050"/>
                  </a:solidFill>
                </a:rPr>
                <a:t>informacje o stanie sieci</a:t>
              </a:r>
              <a:endParaRPr lang="pl-PL" sz="1400" b="1" i="1" dirty="0">
                <a:solidFill>
                  <a:srgbClr val="00B050"/>
                </a:solidFill>
              </a:endParaRPr>
            </a:p>
          </p:txBody>
        </p:sp>
      </p:grpSp>
      <p:cxnSp>
        <p:nvCxnSpPr>
          <p:cNvPr id="167" name="Ster_RDR_nn"/>
          <p:cNvCxnSpPr/>
          <p:nvPr/>
        </p:nvCxnSpPr>
        <p:spPr bwMode="auto">
          <a:xfrm flipH="1">
            <a:off x="3635896" y="5567974"/>
            <a:ext cx="1440160" cy="0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rgbClr val="002060"/>
            </a:solidFill>
            <a:prstDash val="sysDash"/>
            <a:round/>
            <a:headEnd type="none" w="med" len="med"/>
            <a:tailEnd type="arrow" w="sm" len="sm"/>
          </a:ln>
          <a:effectLst/>
        </p:spPr>
      </p:cxnSp>
      <p:cxnSp>
        <p:nvCxnSpPr>
          <p:cNvPr id="104" name="Ster_RDR_SN"/>
          <p:cNvCxnSpPr/>
          <p:nvPr/>
        </p:nvCxnSpPr>
        <p:spPr bwMode="auto">
          <a:xfrm rot="10800000">
            <a:off x="3635898" y="3983798"/>
            <a:ext cx="1440158" cy="720080"/>
          </a:xfrm>
          <a:prstGeom prst="bentConnector3">
            <a:avLst>
              <a:gd name="adj1" fmla="val 33508"/>
            </a:avLst>
          </a:prstGeom>
          <a:solidFill>
            <a:schemeClr val="accent1"/>
          </a:solidFill>
          <a:ln w="66675" cap="flat" cmpd="sng" algn="ctr">
            <a:solidFill>
              <a:srgbClr val="00206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170" name="Ster_ZDR_RDR"/>
          <p:cNvCxnSpPr/>
          <p:nvPr/>
        </p:nvCxnSpPr>
        <p:spPr bwMode="auto">
          <a:xfrm flipV="1">
            <a:off x="6012160" y="4127814"/>
            <a:ext cx="0" cy="576064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rgbClr val="002060"/>
            </a:solidFill>
            <a:prstDash val="sysDash"/>
            <a:round/>
            <a:headEnd type="arrow" w="sm" len="sm"/>
            <a:tailEnd type="none" w="sm" len="sm"/>
          </a:ln>
          <a:effectLst/>
        </p:spPr>
      </p:cxnSp>
      <p:cxnSp>
        <p:nvCxnSpPr>
          <p:cNvPr id="85" name="Pom_RDR_ZDR"/>
          <p:cNvCxnSpPr/>
          <p:nvPr/>
        </p:nvCxnSpPr>
        <p:spPr bwMode="auto">
          <a:xfrm flipV="1">
            <a:off x="6732240" y="4127814"/>
            <a:ext cx="0" cy="57606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77" name="Pom_SN_RDR"/>
          <p:cNvCxnSpPr/>
          <p:nvPr/>
        </p:nvCxnSpPr>
        <p:spPr bwMode="auto">
          <a:xfrm>
            <a:off x="3635896" y="4271830"/>
            <a:ext cx="1440160" cy="720080"/>
          </a:xfrm>
          <a:prstGeom prst="bentConnector3">
            <a:avLst>
              <a:gd name="adj1" fmla="val 12894"/>
            </a:avLst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03" name="Ster_ZDR_110"/>
          <p:cNvCxnSpPr/>
          <p:nvPr/>
        </p:nvCxnSpPr>
        <p:spPr bwMode="auto">
          <a:xfrm rot="10800000">
            <a:off x="3635896" y="2399622"/>
            <a:ext cx="1440160" cy="864096"/>
          </a:xfrm>
          <a:prstGeom prst="bentConnector3">
            <a:avLst>
              <a:gd name="adj1" fmla="val 35157"/>
            </a:avLst>
          </a:prstGeom>
          <a:solidFill>
            <a:schemeClr val="accent1"/>
          </a:solidFill>
          <a:ln w="66675" cap="flat" cmpd="sng" algn="ctr">
            <a:solidFill>
              <a:srgbClr val="002060"/>
            </a:solidFill>
            <a:prstDash val="sysDash"/>
            <a:round/>
            <a:headEnd type="none" w="med" len="med"/>
            <a:tailEnd type="arrow" w="sm" len="sm"/>
          </a:ln>
          <a:effectLst/>
        </p:spPr>
      </p:cxnSp>
      <p:cxnSp>
        <p:nvCxnSpPr>
          <p:cNvPr id="169" name="Ster_ODM_ZDR"/>
          <p:cNvCxnSpPr/>
          <p:nvPr/>
        </p:nvCxnSpPr>
        <p:spPr bwMode="auto">
          <a:xfrm flipV="1">
            <a:off x="6012160" y="2687654"/>
            <a:ext cx="0" cy="576064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rgbClr val="002060"/>
            </a:solidFill>
            <a:prstDash val="sysDash"/>
            <a:round/>
            <a:headEnd type="arrow" w="sm" len="sm"/>
            <a:tailEnd type="none" w="sm" len="sm"/>
          </a:ln>
          <a:effectLst/>
        </p:spPr>
      </p:cxnSp>
      <p:cxnSp>
        <p:nvCxnSpPr>
          <p:cNvPr id="84" name="Pom_ZDR_ODM"/>
          <p:cNvCxnSpPr/>
          <p:nvPr/>
        </p:nvCxnSpPr>
        <p:spPr bwMode="auto">
          <a:xfrm flipV="1">
            <a:off x="6732240" y="2687654"/>
            <a:ext cx="0" cy="57606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74" name="Pom_110_ZDR"/>
          <p:cNvCxnSpPr/>
          <p:nvPr/>
        </p:nvCxnSpPr>
        <p:spPr bwMode="auto">
          <a:xfrm>
            <a:off x="3635896" y="2615646"/>
            <a:ext cx="1440160" cy="936104"/>
          </a:xfrm>
          <a:prstGeom prst="bentConnector3">
            <a:avLst>
              <a:gd name="adj1" fmla="val 14543"/>
            </a:avLst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90" name="Ster_ODM_400/220"/>
          <p:cNvCxnSpPr>
            <a:endCxn id="2" idx="3"/>
          </p:cNvCxnSpPr>
          <p:nvPr/>
        </p:nvCxnSpPr>
        <p:spPr bwMode="auto">
          <a:xfrm rot="10800000">
            <a:off x="3635896" y="923458"/>
            <a:ext cx="1440160" cy="900100"/>
          </a:xfrm>
          <a:prstGeom prst="bentConnector3">
            <a:avLst>
              <a:gd name="adj1" fmla="val 34333"/>
            </a:avLst>
          </a:prstGeom>
          <a:solidFill>
            <a:schemeClr val="accent1"/>
          </a:solidFill>
          <a:ln w="66675" cap="flat" cmpd="sng" algn="ctr">
            <a:solidFill>
              <a:srgbClr val="002060"/>
            </a:solidFill>
            <a:prstDash val="sysDash"/>
            <a:round/>
            <a:headEnd type="none" w="med" len="med"/>
            <a:tailEnd type="arrow" w="sm" len="sm"/>
          </a:ln>
          <a:effectLst/>
        </p:spPr>
      </p:cxnSp>
      <p:cxnSp>
        <p:nvCxnSpPr>
          <p:cNvPr id="168" name="Ster_KDM_ODM"/>
          <p:cNvCxnSpPr/>
          <p:nvPr/>
        </p:nvCxnSpPr>
        <p:spPr bwMode="auto">
          <a:xfrm flipV="1">
            <a:off x="6012160" y="1247494"/>
            <a:ext cx="0" cy="576064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rgbClr val="002060"/>
            </a:solidFill>
            <a:prstDash val="sysDash"/>
            <a:round/>
            <a:headEnd type="arrow" w="sm" len="sm"/>
            <a:tailEnd type="none" w="sm" len="sm"/>
          </a:ln>
          <a:effectLst/>
        </p:spPr>
      </p:cxnSp>
      <p:cxnSp>
        <p:nvCxnSpPr>
          <p:cNvPr id="80" name="Pom_ODM_KDM"/>
          <p:cNvCxnSpPr/>
          <p:nvPr/>
        </p:nvCxnSpPr>
        <p:spPr bwMode="auto">
          <a:xfrm flipV="1">
            <a:off x="6732240" y="1247494"/>
            <a:ext cx="0" cy="57606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67" name="Pom_400/220_ODM"/>
          <p:cNvCxnSpPr/>
          <p:nvPr/>
        </p:nvCxnSpPr>
        <p:spPr bwMode="auto">
          <a:xfrm>
            <a:off x="3635896" y="1247494"/>
            <a:ext cx="1440160" cy="792088"/>
          </a:xfrm>
          <a:prstGeom prst="bentConnector3">
            <a:avLst>
              <a:gd name="adj1" fmla="val 12894"/>
            </a:avLst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24" name="Kier_RDR"/>
          <p:cNvCxnSpPr/>
          <p:nvPr/>
        </p:nvCxnSpPr>
        <p:spPr bwMode="auto">
          <a:xfrm flipH="1">
            <a:off x="3635896" y="5279942"/>
            <a:ext cx="144016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65" name="RDR"/>
          <p:cNvSpPr txBox="1"/>
          <p:nvPr/>
        </p:nvSpPr>
        <p:spPr>
          <a:xfrm>
            <a:off x="5076056" y="4703878"/>
            <a:ext cx="2954655" cy="84481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txBody>
          <a:bodyPr wrap="none" tIns="144000" bIns="144000" rtlCol="0">
            <a:spAutoFit/>
          </a:bodyPr>
          <a:lstStyle/>
          <a:p>
            <a:r>
              <a:rPr lang="pl-PL" sz="1800" b="1" i="1" dirty="0" smtClean="0"/>
              <a:t>Rejonowa Dyspozycja Ruchu</a:t>
            </a:r>
          </a:p>
          <a:p>
            <a:pPr algn="ctr"/>
            <a:r>
              <a:rPr lang="pl-PL" sz="1800" b="1" i="1" dirty="0" smtClean="0"/>
              <a:t>(RDR)</a:t>
            </a:r>
            <a:endParaRPr lang="pl-PL" b="1" i="1" dirty="0"/>
          </a:p>
        </p:txBody>
      </p:sp>
      <p:cxnSp>
        <p:nvCxnSpPr>
          <p:cNvPr id="125" name="Kier_ZDR"/>
          <p:cNvCxnSpPr/>
          <p:nvPr/>
        </p:nvCxnSpPr>
        <p:spPr bwMode="auto">
          <a:xfrm flipH="1">
            <a:off x="3635896" y="3767774"/>
            <a:ext cx="144016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64" name="ZDR"/>
          <p:cNvSpPr txBox="1"/>
          <p:nvPr/>
        </p:nvSpPr>
        <p:spPr>
          <a:xfrm>
            <a:off x="5076056" y="3263718"/>
            <a:ext cx="3057247" cy="84481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txBody>
          <a:bodyPr wrap="none" tIns="144000" bIns="144000" rtlCol="0">
            <a:spAutoFit/>
          </a:bodyPr>
          <a:lstStyle/>
          <a:p>
            <a:r>
              <a:rPr lang="pl-PL" sz="1800" b="1" i="1" dirty="0" smtClean="0"/>
              <a:t>Zakładowa Dyspozycja Ruchu</a:t>
            </a:r>
          </a:p>
          <a:p>
            <a:pPr algn="ctr"/>
            <a:r>
              <a:rPr lang="pl-PL" sz="1800" b="1" i="1" dirty="0" smtClean="0"/>
              <a:t>(ZDR)</a:t>
            </a:r>
            <a:endParaRPr lang="pl-PL" b="1" i="1" dirty="0"/>
          </a:p>
        </p:txBody>
      </p:sp>
      <p:grpSp>
        <p:nvGrpSpPr>
          <p:cNvPr id="15406" name="Leg_Kier"/>
          <p:cNvGrpSpPr/>
          <p:nvPr/>
        </p:nvGrpSpPr>
        <p:grpSpPr>
          <a:xfrm>
            <a:off x="1532749" y="5880005"/>
            <a:ext cx="1284006" cy="287452"/>
            <a:chOff x="1107429" y="5975702"/>
            <a:chExt cx="1284006" cy="287452"/>
          </a:xfrm>
        </p:grpSpPr>
        <p:cxnSp>
          <p:nvCxnSpPr>
            <p:cNvPr id="171" name="Łącznik prosty ze strzałką 170"/>
            <p:cNvCxnSpPr/>
            <p:nvPr/>
          </p:nvCxnSpPr>
          <p:spPr bwMode="auto">
            <a:xfrm flipH="1">
              <a:off x="1323453" y="5975702"/>
              <a:ext cx="576064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sp>
          <p:nvSpPr>
            <p:cNvPr id="15400" name="pole tekstowe 15399"/>
            <p:cNvSpPr txBox="1"/>
            <p:nvPr/>
          </p:nvSpPr>
          <p:spPr>
            <a:xfrm>
              <a:off x="1107429" y="6047710"/>
              <a:ext cx="1284006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l-PL" sz="1400" b="1" i="1" dirty="0" smtClean="0">
                  <a:solidFill>
                    <a:srgbClr val="FF0000"/>
                  </a:solidFill>
                </a:rPr>
                <a:t>kierowanie pracą</a:t>
              </a:r>
              <a:endParaRPr lang="pl-PL" sz="1400" b="1" i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23" name="Kier_ODM"/>
          <p:cNvCxnSpPr/>
          <p:nvPr/>
        </p:nvCxnSpPr>
        <p:spPr bwMode="auto">
          <a:xfrm flipH="1">
            <a:off x="3635896" y="2183598"/>
            <a:ext cx="1440160" cy="96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63" name="ODM"/>
          <p:cNvSpPr txBox="1"/>
          <p:nvPr/>
        </p:nvSpPr>
        <p:spPr>
          <a:xfrm>
            <a:off x="5076056" y="1823558"/>
            <a:ext cx="2941831" cy="84481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txBody>
          <a:bodyPr wrap="none" tIns="144000" bIns="144000" rtlCol="0">
            <a:spAutoFit/>
          </a:bodyPr>
          <a:lstStyle/>
          <a:p>
            <a:r>
              <a:rPr lang="pl-PL" sz="1800" b="1" i="1" dirty="0" smtClean="0"/>
              <a:t>Obszarowa Dyspozycja Mocy</a:t>
            </a:r>
          </a:p>
          <a:p>
            <a:pPr algn="ctr"/>
            <a:r>
              <a:rPr lang="pl-PL" sz="1800" b="1" i="1" dirty="0" smtClean="0"/>
              <a:t>(ODM)</a:t>
            </a:r>
            <a:endParaRPr lang="pl-PL" b="1" i="1" dirty="0"/>
          </a:p>
        </p:txBody>
      </p:sp>
      <p:cxnSp>
        <p:nvCxnSpPr>
          <p:cNvPr id="86" name="Kier_KDM"/>
          <p:cNvCxnSpPr/>
          <p:nvPr/>
        </p:nvCxnSpPr>
        <p:spPr bwMode="auto">
          <a:xfrm flipH="1">
            <a:off x="3635896" y="671430"/>
            <a:ext cx="144016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3" name="KDM"/>
          <p:cNvSpPr txBox="1"/>
          <p:nvPr/>
        </p:nvSpPr>
        <p:spPr>
          <a:xfrm>
            <a:off x="5076056" y="455406"/>
            <a:ext cx="2736647" cy="84481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txBody>
          <a:bodyPr wrap="none" tIns="144000" bIns="144000" rtlCol="0">
            <a:spAutoFit/>
          </a:bodyPr>
          <a:lstStyle/>
          <a:p>
            <a:r>
              <a:rPr lang="pl-PL" sz="1800" b="1" i="1" dirty="0" smtClean="0"/>
              <a:t>Operator Sieci Przesyłowej</a:t>
            </a:r>
          </a:p>
          <a:p>
            <a:pPr algn="ctr"/>
            <a:r>
              <a:rPr lang="pl-PL" sz="1800" b="1" i="1" dirty="0" smtClean="0"/>
              <a:t>(OSP, KDM, TSO)</a:t>
            </a:r>
            <a:endParaRPr lang="pl-PL" b="1" i="1" dirty="0"/>
          </a:p>
        </p:txBody>
      </p:sp>
      <p:sp>
        <p:nvSpPr>
          <p:cNvPr id="56" name="Sieć_nn"/>
          <p:cNvSpPr txBox="1"/>
          <p:nvPr/>
        </p:nvSpPr>
        <p:spPr>
          <a:xfrm>
            <a:off x="1907704" y="4993651"/>
            <a:ext cx="1713263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800" b="1" i="1" dirty="0" smtClean="0"/>
              <a:t>Sieć </a:t>
            </a:r>
            <a:r>
              <a:rPr lang="pl-PL" sz="1800" b="1" i="1" dirty="0" err="1" smtClean="0"/>
              <a:t>nN</a:t>
            </a:r>
            <a:endParaRPr lang="pl-PL" sz="1800" b="1" i="1" dirty="0" smtClean="0"/>
          </a:p>
          <a:p>
            <a:pPr algn="ctr"/>
            <a:r>
              <a:rPr lang="pl-PL" sz="1800" b="1" i="1" dirty="0" smtClean="0"/>
              <a:t>Odbiory</a:t>
            </a:r>
            <a:endParaRPr lang="pl-PL" sz="1800" b="1" i="1" dirty="0"/>
          </a:p>
        </p:txBody>
      </p:sp>
      <p:grpSp>
        <p:nvGrpSpPr>
          <p:cNvPr id="15404" name="Trf_SN/nn"/>
          <p:cNvGrpSpPr/>
          <p:nvPr/>
        </p:nvGrpSpPr>
        <p:grpSpPr>
          <a:xfrm>
            <a:off x="2174472" y="4271830"/>
            <a:ext cx="1029376" cy="721821"/>
            <a:chOff x="2174472" y="4293096"/>
            <a:chExt cx="1029376" cy="721821"/>
          </a:xfrm>
        </p:grpSpPr>
        <p:grpSp>
          <p:nvGrpSpPr>
            <p:cNvPr id="46" name="Grupa 45"/>
            <p:cNvGrpSpPr/>
            <p:nvPr/>
          </p:nvGrpSpPr>
          <p:grpSpPr>
            <a:xfrm>
              <a:off x="2174472" y="4293096"/>
              <a:ext cx="309296" cy="718433"/>
              <a:chOff x="1577144" y="2206511"/>
              <a:chExt cx="309296" cy="718433"/>
            </a:xfrm>
          </p:grpSpPr>
          <p:sp>
            <p:nvSpPr>
              <p:cNvPr id="47" name="Elipsa 46"/>
              <p:cNvSpPr>
                <a:spLocks noChangeAspect="1"/>
              </p:cNvSpPr>
              <p:nvPr/>
            </p:nvSpPr>
            <p:spPr bwMode="auto">
              <a:xfrm>
                <a:off x="1577144" y="2350527"/>
                <a:ext cx="309296" cy="286385"/>
              </a:xfrm>
              <a:prstGeom prst="ellipse">
                <a:avLst/>
              </a:prstGeom>
              <a:noFill/>
              <a:ln w="190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-18"/>
                </a:endParaRPr>
              </a:p>
            </p:txBody>
          </p:sp>
          <p:cxnSp>
            <p:nvCxnSpPr>
              <p:cNvPr id="48" name="Łącznik prostoliniowy 47"/>
              <p:cNvCxnSpPr/>
              <p:nvPr/>
            </p:nvCxnSpPr>
            <p:spPr bwMode="auto">
              <a:xfrm flipV="1">
                <a:off x="1742424" y="2206511"/>
                <a:ext cx="0" cy="14401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9" name="Elipsa 48"/>
              <p:cNvSpPr>
                <a:spLocks noChangeAspect="1"/>
              </p:cNvSpPr>
              <p:nvPr/>
            </p:nvSpPr>
            <p:spPr bwMode="auto">
              <a:xfrm>
                <a:off x="1577144" y="2501280"/>
                <a:ext cx="309296" cy="286385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-18"/>
                </a:endParaRPr>
              </a:p>
            </p:txBody>
          </p:sp>
          <p:cxnSp>
            <p:nvCxnSpPr>
              <p:cNvPr id="50" name="Łącznik prostoliniowy 49"/>
              <p:cNvCxnSpPr/>
              <p:nvPr/>
            </p:nvCxnSpPr>
            <p:spPr bwMode="auto">
              <a:xfrm flipV="1">
                <a:off x="1742424" y="2780928"/>
                <a:ext cx="0" cy="14401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1" name="Grupa 50"/>
            <p:cNvGrpSpPr/>
            <p:nvPr/>
          </p:nvGrpSpPr>
          <p:grpSpPr>
            <a:xfrm>
              <a:off x="2894552" y="4294837"/>
              <a:ext cx="309296" cy="720080"/>
              <a:chOff x="1475656" y="2204864"/>
              <a:chExt cx="309296" cy="720080"/>
            </a:xfrm>
          </p:grpSpPr>
          <p:sp>
            <p:nvSpPr>
              <p:cNvPr id="52" name="Elipsa 51"/>
              <p:cNvSpPr>
                <a:spLocks noChangeAspect="1"/>
              </p:cNvSpPr>
              <p:nvPr/>
            </p:nvSpPr>
            <p:spPr bwMode="auto">
              <a:xfrm>
                <a:off x="1475656" y="2348880"/>
                <a:ext cx="309296" cy="286385"/>
              </a:xfrm>
              <a:prstGeom prst="ellipse">
                <a:avLst/>
              </a:prstGeom>
              <a:noFill/>
              <a:ln w="190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-18"/>
                </a:endParaRPr>
              </a:p>
            </p:txBody>
          </p:sp>
          <p:cxnSp>
            <p:nvCxnSpPr>
              <p:cNvPr id="53" name="Łącznik prostoliniowy 52"/>
              <p:cNvCxnSpPr/>
              <p:nvPr/>
            </p:nvCxnSpPr>
            <p:spPr bwMode="auto">
              <a:xfrm flipV="1">
                <a:off x="1640936" y="2204864"/>
                <a:ext cx="0" cy="14401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4" name="Elipsa 53"/>
              <p:cNvSpPr>
                <a:spLocks noChangeAspect="1"/>
              </p:cNvSpPr>
              <p:nvPr/>
            </p:nvSpPr>
            <p:spPr bwMode="auto">
              <a:xfrm>
                <a:off x="1475656" y="2501280"/>
                <a:ext cx="309296" cy="286385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-18"/>
                </a:endParaRPr>
              </a:p>
            </p:txBody>
          </p:sp>
          <p:cxnSp>
            <p:nvCxnSpPr>
              <p:cNvPr id="55" name="Łącznik prostoliniowy 54"/>
              <p:cNvCxnSpPr/>
              <p:nvPr/>
            </p:nvCxnSpPr>
            <p:spPr bwMode="auto">
              <a:xfrm flipV="1">
                <a:off x="1619672" y="2780928"/>
                <a:ext cx="0" cy="14401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45" name="Sieć_SN"/>
          <p:cNvSpPr txBox="1"/>
          <p:nvPr/>
        </p:nvSpPr>
        <p:spPr>
          <a:xfrm>
            <a:off x="1922633" y="3335726"/>
            <a:ext cx="1713263" cy="919089"/>
          </a:xfrm>
          <a:prstGeom prst="rect">
            <a:avLst/>
          </a:prstGeom>
          <a:gradFill>
            <a:gsLst>
              <a:gs pos="0">
                <a:srgbClr val="7030A0"/>
              </a:gs>
              <a:gs pos="64000">
                <a:schemeClr val="accent1">
                  <a:tint val="44500"/>
                  <a:satMod val="160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12700">
            <a:solidFill>
              <a:srgbClr val="FF0000"/>
            </a:solidFill>
          </a:ln>
        </p:spPr>
        <p:txBody>
          <a:bodyPr wrap="square" bIns="72000" rtlCol="0">
            <a:spAutoFit/>
          </a:bodyPr>
          <a:lstStyle/>
          <a:p>
            <a:pPr algn="ctr"/>
            <a:r>
              <a:rPr lang="pl-PL" sz="1800" b="1" i="1" dirty="0" smtClean="0"/>
              <a:t>Sieć SN</a:t>
            </a:r>
          </a:p>
          <a:p>
            <a:pPr algn="ctr"/>
            <a:r>
              <a:rPr lang="pl-PL" sz="1600" b="1" i="1" dirty="0" smtClean="0"/>
              <a:t>EP,EW,FW,OZE</a:t>
            </a:r>
          </a:p>
          <a:p>
            <a:pPr algn="ctr"/>
            <a:r>
              <a:rPr lang="pl-PL" sz="1800" b="1" i="1" dirty="0" smtClean="0"/>
              <a:t>Odbiory SN</a:t>
            </a:r>
            <a:endParaRPr lang="pl-PL" sz="1800" b="1" i="1" dirty="0"/>
          </a:p>
        </p:txBody>
      </p:sp>
      <p:grpSp>
        <p:nvGrpSpPr>
          <p:cNvPr id="15403" name="Trf_110/SN"/>
          <p:cNvGrpSpPr/>
          <p:nvPr/>
        </p:nvGrpSpPr>
        <p:grpSpPr>
          <a:xfrm>
            <a:off x="2174472" y="2615646"/>
            <a:ext cx="1029376" cy="720080"/>
            <a:chOff x="2174472" y="2636912"/>
            <a:chExt cx="1029376" cy="720080"/>
          </a:xfrm>
        </p:grpSpPr>
        <p:grpSp>
          <p:nvGrpSpPr>
            <p:cNvPr id="35" name="Grupa 34"/>
            <p:cNvGrpSpPr/>
            <p:nvPr/>
          </p:nvGrpSpPr>
          <p:grpSpPr>
            <a:xfrm>
              <a:off x="2174472" y="2636912"/>
              <a:ext cx="309296" cy="720080"/>
              <a:chOff x="1547664" y="2204864"/>
              <a:chExt cx="309296" cy="720080"/>
            </a:xfrm>
          </p:grpSpPr>
          <p:sp>
            <p:nvSpPr>
              <p:cNvPr id="36" name="Elipsa 35"/>
              <p:cNvSpPr>
                <a:spLocks noChangeAspect="1"/>
              </p:cNvSpPr>
              <p:nvPr/>
            </p:nvSpPr>
            <p:spPr bwMode="auto">
              <a:xfrm>
                <a:off x="1547664" y="2348880"/>
                <a:ext cx="309296" cy="286385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-18"/>
                </a:endParaRPr>
              </a:p>
            </p:txBody>
          </p:sp>
          <p:cxnSp>
            <p:nvCxnSpPr>
              <p:cNvPr id="37" name="Łącznik prostoliniowy 36"/>
              <p:cNvCxnSpPr/>
              <p:nvPr/>
            </p:nvCxnSpPr>
            <p:spPr bwMode="auto">
              <a:xfrm flipV="1">
                <a:off x="1712944" y="2204864"/>
                <a:ext cx="0" cy="14401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8" name="Elipsa 37"/>
              <p:cNvSpPr>
                <a:spLocks noChangeAspect="1"/>
              </p:cNvSpPr>
              <p:nvPr/>
            </p:nvSpPr>
            <p:spPr bwMode="auto">
              <a:xfrm>
                <a:off x="1547664" y="2501280"/>
                <a:ext cx="309296" cy="286385"/>
              </a:xfrm>
              <a:prstGeom prst="ellipse">
                <a:avLst/>
              </a:prstGeom>
              <a:noFill/>
              <a:ln w="190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-18"/>
                </a:endParaRPr>
              </a:p>
            </p:txBody>
          </p:sp>
          <p:cxnSp>
            <p:nvCxnSpPr>
              <p:cNvPr id="39" name="Łącznik prostoliniowy 38"/>
              <p:cNvCxnSpPr/>
              <p:nvPr/>
            </p:nvCxnSpPr>
            <p:spPr bwMode="auto">
              <a:xfrm flipV="1">
                <a:off x="1691680" y="2780928"/>
                <a:ext cx="0" cy="14401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0" name="Grupa 39"/>
            <p:cNvGrpSpPr/>
            <p:nvPr/>
          </p:nvGrpSpPr>
          <p:grpSpPr>
            <a:xfrm>
              <a:off x="2894552" y="2636912"/>
              <a:ext cx="309296" cy="720080"/>
              <a:chOff x="1547664" y="2204864"/>
              <a:chExt cx="309296" cy="720080"/>
            </a:xfrm>
          </p:grpSpPr>
          <p:sp>
            <p:nvSpPr>
              <p:cNvPr id="41" name="Elipsa 40"/>
              <p:cNvSpPr>
                <a:spLocks noChangeAspect="1"/>
              </p:cNvSpPr>
              <p:nvPr/>
            </p:nvSpPr>
            <p:spPr bwMode="auto">
              <a:xfrm>
                <a:off x="1547664" y="2348880"/>
                <a:ext cx="309296" cy="286385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-18"/>
                </a:endParaRPr>
              </a:p>
            </p:txBody>
          </p:sp>
          <p:cxnSp>
            <p:nvCxnSpPr>
              <p:cNvPr id="42" name="Łącznik prostoliniowy 41"/>
              <p:cNvCxnSpPr/>
              <p:nvPr/>
            </p:nvCxnSpPr>
            <p:spPr bwMode="auto">
              <a:xfrm flipV="1">
                <a:off x="1712944" y="2204864"/>
                <a:ext cx="0" cy="14401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3" name="Elipsa 42"/>
              <p:cNvSpPr>
                <a:spLocks noChangeAspect="1"/>
              </p:cNvSpPr>
              <p:nvPr/>
            </p:nvSpPr>
            <p:spPr bwMode="auto">
              <a:xfrm>
                <a:off x="1547664" y="2501280"/>
                <a:ext cx="309296" cy="286385"/>
              </a:xfrm>
              <a:prstGeom prst="ellipse">
                <a:avLst/>
              </a:prstGeom>
              <a:noFill/>
              <a:ln w="190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-18"/>
                </a:endParaRPr>
              </a:p>
            </p:txBody>
          </p:sp>
          <p:cxnSp>
            <p:nvCxnSpPr>
              <p:cNvPr id="44" name="Łącznik prostoliniowy 43"/>
              <p:cNvCxnSpPr/>
              <p:nvPr/>
            </p:nvCxnSpPr>
            <p:spPr bwMode="auto">
              <a:xfrm flipV="1">
                <a:off x="1691680" y="2780928"/>
                <a:ext cx="0" cy="14401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4" name="Sieć_110"/>
          <p:cNvSpPr txBox="1"/>
          <p:nvPr/>
        </p:nvSpPr>
        <p:spPr>
          <a:xfrm>
            <a:off x="1907704" y="1967574"/>
            <a:ext cx="1713263" cy="648072"/>
          </a:xfrm>
          <a:prstGeom prst="rect">
            <a:avLst/>
          </a:prstGeom>
          <a:gradFill flip="none" rotWithShape="1">
            <a:gsLst>
              <a:gs pos="0">
                <a:srgbClr val="07D3E9"/>
              </a:gs>
              <a:gs pos="100000">
                <a:srgbClr val="00B0F0"/>
              </a:gs>
              <a:gs pos="97000">
                <a:srgbClr val="7030A0"/>
              </a:gs>
              <a:gs pos="57000">
                <a:srgbClr val="00B0F0"/>
              </a:gs>
              <a:gs pos="100000">
                <a:srgbClr val="7030A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800" b="1" i="1" dirty="0" smtClean="0"/>
              <a:t>Sieć 110 kV</a:t>
            </a:r>
          </a:p>
          <a:p>
            <a:pPr algn="ctr"/>
            <a:r>
              <a:rPr lang="pl-PL" sz="1800" b="1" i="1" dirty="0" smtClean="0"/>
              <a:t>Elektrownie</a:t>
            </a:r>
            <a:endParaRPr lang="pl-PL" sz="1800" b="1" i="1" dirty="0"/>
          </a:p>
        </p:txBody>
      </p:sp>
      <p:grpSp>
        <p:nvGrpSpPr>
          <p:cNvPr id="15402" name="Trf_400/110"/>
          <p:cNvGrpSpPr/>
          <p:nvPr/>
        </p:nvGrpSpPr>
        <p:grpSpPr>
          <a:xfrm>
            <a:off x="2174472" y="1247494"/>
            <a:ext cx="1029376" cy="720080"/>
            <a:chOff x="2174472" y="1268760"/>
            <a:chExt cx="1029376" cy="720080"/>
          </a:xfrm>
        </p:grpSpPr>
        <p:grpSp>
          <p:nvGrpSpPr>
            <p:cNvPr id="25" name="Grupa 24"/>
            <p:cNvGrpSpPr/>
            <p:nvPr/>
          </p:nvGrpSpPr>
          <p:grpSpPr>
            <a:xfrm>
              <a:off x="2174472" y="1268760"/>
              <a:ext cx="309296" cy="720080"/>
              <a:chOff x="1547664" y="2204864"/>
              <a:chExt cx="309296" cy="720080"/>
            </a:xfrm>
          </p:grpSpPr>
          <p:sp>
            <p:nvSpPr>
              <p:cNvPr id="4" name="Elipsa 3"/>
              <p:cNvSpPr>
                <a:spLocks noChangeAspect="1"/>
              </p:cNvSpPr>
              <p:nvPr/>
            </p:nvSpPr>
            <p:spPr bwMode="auto">
              <a:xfrm>
                <a:off x="1547664" y="2348880"/>
                <a:ext cx="309296" cy="286385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-18"/>
                </a:endParaRPr>
              </a:p>
            </p:txBody>
          </p:sp>
          <p:cxnSp>
            <p:nvCxnSpPr>
              <p:cNvPr id="6" name="Łącznik prostoliniowy 5"/>
              <p:cNvCxnSpPr/>
              <p:nvPr/>
            </p:nvCxnSpPr>
            <p:spPr bwMode="auto">
              <a:xfrm flipV="1">
                <a:off x="1712944" y="2204864"/>
                <a:ext cx="0" cy="14401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6" name="Elipsa 25"/>
              <p:cNvSpPr>
                <a:spLocks noChangeAspect="1"/>
              </p:cNvSpPr>
              <p:nvPr/>
            </p:nvSpPr>
            <p:spPr bwMode="auto">
              <a:xfrm>
                <a:off x="1547664" y="2501280"/>
                <a:ext cx="309296" cy="286385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-18"/>
                </a:endParaRPr>
              </a:p>
            </p:txBody>
          </p:sp>
          <p:cxnSp>
            <p:nvCxnSpPr>
              <p:cNvPr id="27" name="Łącznik prostoliniowy 26"/>
              <p:cNvCxnSpPr/>
              <p:nvPr/>
            </p:nvCxnSpPr>
            <p:spPr bwMode="auto">
              <a:xfrm flipV="1">
                <a:off x="1691680" y="2780928"/>
                <a:ext cx="0" cy="14401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9" name="Grupa 28"/>
            <p:cNvGrpSpPr/>
            <p:nvPr/>
          </p:nvGrpSpPr>
          <p:grpSpPr>
            <a:xfrm>
              <a:off x="2894552" y="1268760"/>
              <a:ext cx="309296" cy="720080"/>
              <a:chOff x="1547664" y="2204864"/>
              <a:chExt cx="309296" cy="720080"/>
            </a:xfrm>
          </p:grpSpPr>
          <p:sp>
            <p:nvSpPr>
              <p:cNvPr id="30" name="Elipsa 29"/>
              <p:cNvSpPr>
                <a:spLocks noChangeAspect="1"/>
              </p:cNvSpPr>
              <p:nvPr/>
            </p:nvSpPr>
            <p:spPr bwMode="auto">
              <a:xfrm>
                <a:off x="1547664" y="2348880"/>
                <a:ext cx="309296" cy="286385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-18"/>
                </a:endParaRPr>
              </a:p>
            </p:txBody>
          </p:sp>
          <p:cxnSp>
            <p:nvCxnSpPr>
              <p:cNvPr id="31" name="Łącznik prostoliniowy 30"/>
              <p:cNvCxnSpPr/>
              <p:nvPr/>
            </p:nvCxnSpPr>
            <p:spPr bwMode="auto">
              <a:xfrm flipV="1">
                <a:off x="1712944" y="2204864"/>
                <a:ext cx="0" cy="14401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2" name="Elipsa 31"/>
              <p:cNvSpPr>
                <a:spLocks noChangeAspect="1"/>
              </p:cNvSpPr>
              <p:nvPr/>
            </p:nvSpPr>
            <p:spPr bwMode="auto">
              <a:xfrm>
                <a:off x="1547664" y="2501280"/>
                <a:ext cx="309296" cy="286385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-18"/>
                </a:endParaRPr>
              </a:p>
            </p:txBody>
          </p:sp>
          <p:cxnSp>
            <p:nvCxnSpPr>
              <p:cNvPr id="33" name="Łącznik prostoliniowy 32"/>
              <p:cNvCxnSpPr/>
              <p:nvPr/>
            </p:nvCxnSpPr>
            <p:spPr bwMode="auto">
              <a:xfrm flipV="1">
                <a:off x="1691680" y="2780928"/>
                <a:ext cx="0" cy="14401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" name="Sieć_400_220"/>
          <p:cNvSpPr txBox="1"/>
          <p:nvPr/>
        </p:nvSpPr>
        <p:spPr>
          <a:xfrm>
            <a:off x="1922633" y="599422"/>
            <a:ext cx="1713263" cy="648072"/>
          </a:xfrm>
          <a:prstGeom prst="rect">
            <a:avLst/>
          </a:prstGeom>
          <a:gradFill>
            <a:gsLst>
              <a:gs pos="100000">
                <a:srgbClr val="80C995"/>
              </a:gs>
              <a:gs pos="50000">
                <a:srgbClr val="00B050"/>
              </a:gs>
              <a:gs pos="0">
                <a:schemeClr val="accent5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800" b="1" i="1" dirty="0" smtClean="0"/>
              <a:t>Sieć 400/220 kV</a:t>
            </a:r>
          </a:p>
          <a:p>
            <a:pPr algn="ctr"/>
            <a:r>
              <a:rPr lang="pl-PL" sz="1800" b="1" i="1" dirty="0" smtClean="0"/>
              <a:t>Elektrownie</a:t>
            </a:r>
            <a:endParaRPr lang="pl-PL" sz="1800" b="1" i="1" dirty="0"/>
          </a:p>
        </p:txBody>
      </p:sp>
      <p:sp>
        <p:nvSpPr>
          <p:cNvPr id="14" name="Tytuł"/>
          <p:cNvSpPr txBox="1">
            <a:spLocks noChangeArrowheads="1"/>
          </p:cNvSpPr>
          <p:nvPr/>
        </p:nvSpPr>
        <p:spPr bwMode="auto">
          <a:xfrm>
            <a:off x="3241739" y="95366"/>
            <a:ext cx="392254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Hierarchiczna struktura kierowania pracą KSE</a:t>
            </a:r>
          </a:p>
        </p:txBody>
      </p:sp>
    </p:spTree>
    <p:extLst>
      <p:ext uri="{BB962C8B-B14F-4D97-AF65-F5344CB8AC3E}">
        <p14:creationId xmlns:p14="http://schemas.microsoft.com/office/powerpoint/2010/main" val="282835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4" grpId="0" animBg="1"/>
      <p:bldP spid="63" grpId="0" animBg="1"/>
      <p:bldP spid="3" grpId="0" animBg="1"/>
      <p:bldP spid="56" grpId="0" animBg="1"/>
      <p:bldP spid="45" grpId="0" animBg="1"/>
      <p:bldP spid="34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2"/>
          <p:cNvSpPr txBox="1">
            <a:spLocks noChangeArrowheads="1"/>
          </p:cNvSpPr>
          <p:nvPr/>
        </p:nvSpPr>
        <p:spPr bwMode="auto">
          <a:xfrm>
            <a:off x="2415160" y="100543"/>
            <a:ext cx="43136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SYNDIS – ekran z  pomiarami i wynikami estymacji</a:t>
            </a:r>
          </a:p>
        </p:txBody>
      </p:sp>
      <p:pic>
        <p:nvPicPr>
          <p:cNvPr id="3" name="Picture 5" descr="PDZ_SYND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8034" y="541337"/>
            <a:ext cx="8192168" cy="53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389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58851" y="147111"/>
            <a:ext cx="122629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Ekran </a:t>
            </a:r>
            <a:r>
              <a:rPr kumimoji="1" lang="pl-PL" sz="1400" b="1" i="1" kern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WindEX</a:t>
            </a:r>
            <a:endParaRPr kumimoji="1" lang="pl-PL" sz="1400" b="1" i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20" y="477386"/>
            <a:ext cx="7985760" cy="531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72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xt_9"/>
          <p:cNvSpPr>
            <a:spLocks noChangeArrowheads="1"/>
          </p:cNvSpPr>
          <p:nvPr/>
        </p:nvSpPr>
        <p:spPr bwMode="auto">
          <a:xfrm>
            <a:off x="1685795" y="4675188"/>
            <a:ext cx="69596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Arial" pitchFamily="34" charset="0"/>
              <a:buChar char="•"/>
            </a:pPr>
            <a:r>
              <a:rPr kumimoji="0" lang="pl-PL" altLang="pl-PL" sz="2000" b="1" i="1" dirty="0">
                <a:solidFill>
                  <a:srgbClr val="00B050"/>
                </a:solidFill>
                <a:latin typeface="Times New Roman" pitchFamily="18" charset="0"/>
              </a:rPr>
              <a:t>  inne wymagania</a:t>
            </a:r>
          </a:p>
        </p:txBody>
      </p:sp>
      <p:sp>
        <p:nvSpPr>
          <p:cNvPr id="15" name="Txt_8"/>
          <p:cNvSpPr>
            <a:spLocks noChangeArrowheads="1"/>
          </p:cNvSpPr>
          <p:nvPr/>
        </p:nvSpPr>
        <p:spPr bwMode="auto">
          <a:xfrm>
            <a:off x="1701670" y="4254500"/>
            <a:ext cx="596582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Arial" pitchFamily="34" charset="0"/>
              <a:buChar char="•"/>
            </a:pPr>
            <a:r>
              <a:rPr kumimoji="0" lang="pl-PL" altLang="pl-PL" sz="2000" b="1" i="1" dirty="0">
                <a:solidFill>
                  <a:srgbClr val="00B050"/>
                </a:solidFill>
                <a:latin typeface="Times New Roman" pitchFamily="18" charset="0"/>
              </a:rPr>
              <a:t>  monitorowanie stanu sieci i sporządzanie raportów</a:t>
            </a:r>
          </a:p>
        </p:txBody>
      </p:sp>
      <p:sp>
        <p:nvSpPr>
          <p:cNvPr id="28" name="Txt_7"/>
          <p:cNvSpPr>
            <a:spLocks noChangeArrowheads="1"/>
          </p:cNvSpPr>
          <p:nvPr/>
        </p:nvSpPr>
        <p:spPr bwMode="auto">
          <a:xfrm>
            <a:off x="1709608" y="3867150"/>
            <a:ext cx="6961187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Arial" pitchFamily="34" charset="0"/>
              <a:buChar char="•"/>
            </a:pPr>
            <a:r>
              <a:rPr kumimoji="0" lang="pl-PL" altLang="pl-PL" sz="2000" b="1" i="1" dirty="0">
                <a:solidFill>
                  <a:srgbClr val="00B050"/>
                </a:solidFill>
                <a:latin typeface="Times New Roman" pitchFamily="18" charset="0"/>
              </a:rPr>
              <a:t>  obliczanie gradientów obciążeń</a:t>
            </a:r>
          </a:p>
        </p:txBody>
      </p:sp>
      <p:sp>
        <p:nvSpPr>
          <p:cNvPr id="22" name="Txt_6"/>
          <p:cNvSpPr>
            <a:spLocks noChangeArrowheads="1"/>
          </p:cNvSpPr>
          <p:nvPr/>
        </p:nvSpPr>
        <p:spPr bwMode="auto">
          <a:xfrm>
            <a:off x="1722308" y="3495675"/>
            <a:ext cx="69596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Arial" pitchFamily="34" charset="0"/>
              <a:buChar char="•"/>
            </a:pPr>
            <a:r>
              <a:rPr kumimoji="0" lang="pl-PL" altLang="pl-PL" sz="2000" b="1" i="1">
                <a:solidFill>
                  <a:srgbClr val="00B050"/>
                </a:solidFill>
                <a:latin typeface="Times New Roman" pitchFamily="18" charset="0"/>
              </a:rPr>
              <a:t>  analiza maksymalnych i minimalnych obciążęń elementów</a:t>
            </a:r>
          </a:p>
        </p:txBody>
      </p:sp>
      <p:sp>
        <p:nvSpPr>
          <p:cNvPr id="27" name="Txt_5"/>
          <p:cNvSpPr>
            <a:spLocks noChangeArrowheads="1"/>
          </p:cNvSpPr>
          <p:nvPr/>
        </p:nvSpPr>
        <p:spPr bwMode="auto">
          <a:xfrm>
            <a:off x="1723895" y="3130550"/>
            <a:ext cx="596582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Arial" pitchFamily="34" charset="0"/>
              <a:buChar char="•"/>
            </a:pPr>
            <a:r>
              <a:rPr kumimoji="0" lang="pl-PL" altLang="pl-PL" sz="2000" b="1" i="1" dirty="0">
                <a:solidFill>
                  <a:srgbClr val="00B050"/>
                </a:solidFill>
                <a:latin typeface="Times New Roman" pitchFamily="18" charset="0"/>
              </a:rPr>
              <a:t>  obliczanie wielkości niemierzalnych, np. </a:t>
            </a:r>
            <a:r>
              <a:rPr kumimoji="0" lang="pl-PL" altLang="pl-PL" sz="2000" b="1" i="1" dirty="0" err="1">
                <a:solidFill>
                  <a:srgbClr val="00B050"/>
                </a:solidFill>
                <a:latin typeface="Times New Roman" pitchFamily="18" charset="0"/>
              </a:rPr>
              <a:t>tg</a:t>
            </a:r>
            <a:r>
              <a:rPr kumimoji="0" lang="el-GR" altLang="pl-PL" sz="2000" b="1" i="1" dirty="0">
                <a:solidFill>
                  <a:srgbClr val="00B050"/>
                </a:solidFill>
                <a:latin typeface="Times New Roman" pitchFamily="18" charset="0"/>
              </a:rPr>
              <a:t>φ</a:t>
            </a:r>
            <a:endParaRPr kumimoji="0" lang="pl-PL" altLang="pl-PL" sz="2000" b="1" i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21" name="Txt_4"/>
          <p:cNvSpPr>
            <a:spLocks noChangeArrowheads="1"/>
          </p:cNvSpPr>
          <p:nvPr/>
        </p:nvSpPr>
        <p:spPr bwMode="auto">
          <a:xfrm>
            <a:off x="1730245" y="2754313"/>
            <a:ext cx="59658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Arial" pitchFamily="34" charset="0"/>
              <a:buChar char="•"/>
            </a:pPr>
            <a:r>
              <a:rPr kumimoji="0" lang="pl-PL" altLang="pl-PL" sz="2000" b="1" i="1" dirty="0">
                <a:solidFill>
                  <a:srgbClr val="00B050"/>
                </a:solidFill>
                <a:latin typeface="Times New Roman" pitchFamily="18" charset="0"/>
              </a:rPr>
              <a:t>  uśrednianie i filtrowanie pomiarów</a:t>
            </a:r>
          </a:p>
        </p:txBody>
      </p:sp>
      <p:sp>
        <p:nvSpPr>
          <p:cNvPr id="20" name="Txt_3"/>
          <p:cNvSpPr>
            <a:spLocks noChangeArrowheads="1"/>
          </p:cNvSpPr>
          <p:nvPr/>
        </p:nvSpPr>
        <p:spPr bwMode="auto">
          <a:xfrm>
            <a:off x="1728658" y="2370138"/>
            <a:ext cx="59658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Arial" pitchFamily="34" charset="0"/>
              <a:buChar char="•"/>
            </a:pPr>
            <a:r>
              <a:rPr kumimoji="0" lang="pl-PL" altLang="pl-PL" sz="2000" b="1" i="1" dirty="0">
                <a:solidFill>
                  <a:srgbClr val="00B050"/>
                </a:solidFill>
                <a:latin typeface="Times New Roman" pitchFamily="18" charset="0"/>
              </a:rPr>
              <a:t>  kontrola ograniczeń i progów</a:t>
            </a:r>
          </a:p>
        </p:txBody>
      </p:sp>
      <p:sp>
        <p:nvSpPr>
          <p:cNvPr id="19" name="Txt_2"/>
          <p:cNvSpPr>
            <a:spLocks noChangeArrowheads="1"/>
          </p:cNvSpPr>
          <p:nvPr/>
        </p:nvSpPr>
        <p:spPr bwMode="auto">
          <a:xfrm>
            <a:off x="1725483" y="1971675"/>
            <a:ext cx="601662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Arial" pitchFamily="34" charset="0"/>
              <a:buChar char="•"/>
            </a:pPr>
            <a:r>
              <a:rPr kumimoji="0" lang="pl-PL" altLang="pl-PL" sz="2000" b="1" i="1" dirty="0">
                <a:solidFill>
                  <a:srgbClr val="00B050"/>
                </a:solidFill>
                <a:latin typeface="Times New Roman" pitchFamily="18" charset="0"/>
              </a:rPr>
              <a:t>  prowadzenie dziennika zdarzeń  </a:t>
            </a:r>
          </a:p>
        </p:txBody>
      </p:sp>
      <p:sp>
        <p:nvSpPr>
          <p:cNvPr id="13" name="Txt_1"/>
          <p:cNvSpPr>
            <a:spLocks noChangeArrowheads="1"/>
          </p:cNvSpPr>
          <p:nvPr/>
        </p:nvSpPr>
        <p:spPr bwMode="auto">
          <a:xfrm>
            <a:off x="1723895" y="1587500"/>
            <a:ext cx="601662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Arial" pitchFamily="34" charset="0"/>
              <a:buChar char="•"/>
            </a:pPr>
            <a:r>
              <a:rPr kumimoji="0" lang="pl-PL" altLang="pl-PL" sz="2000" b="1" i="1">
                <a:solidFill>
                  <a:srgbClr val="00B050"/>
                </a:solidFill>
                <a:latin typeface="Times New Roman" pitchFamily="18" charset="0"/>
              </a:rPr>
              <a:t>  zbieranie danych pomiarowych w czasie rzeczywistym  </a:t>
            </a:r>
          </a:p>
        </p:txBody>
      </p:sp>
      <p:sp>
        <p:nvSpPr>
          <p:cNvPr id="18" name="Txt_0"/>
          <p:cNvSpPr>
            <a:spLocks noChangeArrowheads="1"/>
          </p:cNvSpPr>
          <p:nvPr/>
        </p:nvSpPr>
        <p:spPr bwMode="auto">
          <a:xfrm>
            <a:off x="1301620" y="1138238"/>
            <a:ext cx="66167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pl-PL" altLang="pl-PL" sz="2000" b="1" i="1">
                <a:solidFill>
                  <a:srgbClr val="333399"/>
                </a:solidFill>
                <a:latin typeface="Times New Roman" pitchFamily="18" charset="0"/>
              </a:rPr>
              <a:t>Monitorowanie stanu sieci i sporządzanie raportów  </a:t>
            </a:r>
          </a:p>
        </p:txBody>
      </p:sp>
      <p:sp>
        <p:nvSpPr>
          <p:cNvPr id="91" name="Tytuł"/>
          <p:cNvSpPr txBox="1">
            <a:spLocks noChangeArrowheads="1"/>
          </p:cNvSpPr>
          <p:nvPr/>
        </p:nvSpPr>
        <p:spPr bwMode="auto">
          <a:xfrm>
            <a:off x="3243111" y="449719"/>
            <a:ext cx="265777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Rola i zadania systemu SCADA</a:t>
            </a:r>
          </a:p>
        </p:txBody>
      </p:sp>
    </p:spTree>
    <p:extLst>
      <p:ext uri="{BB962C8B-B14F-4D97-AF65-F5344CB8AC3E}">
        <p14:creationId xmlns:p14="http://schemas.microsoft.com/office/powerpoint/2010/main" val="268422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5" grpId="0"/>
      <p:bldP spid="28" grpId="0"/>
      <p:bldP spid="22" grpId="0"/>
      <p:bldP spid="27" grpId="0"/>
      <p:bldP spid="21" grpId="0"/>
      <p:bldP spid="20" grpId="0"/>
      <p:bldP spid="19" grpId="0"/>
      <p:bldP spid="13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xt_6"/>
          <p:cNvSpPr>
            <a:spLocks noChangeArrowheads="1"/>
          </p:cNvSpPr>
          <p:nvPr/>
        </p:nvSpPr>
        <p:spPr bwMode="auto">
          <a:xfrm>
            <a:off x="1300163" y="4497388"/>
            <a:ext cx="59658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Arial" pitchFamily="34" charset="0"/>
              <a:buChar char="•"/>
            </a:pPr>
            <a:r>
              <a:rPr kumimoji="0" lang="pl-PL" altLang="pl-PL" sz="2000" b="1" i="1" dirty="0">
                <a:solidFill>
                  <a:srgbClr val="00B050"/>
                </a:solidFill>
                <a:latin typeface="Times New Roman" pitchFamily="18" charset="0"/>
              </a:rPr>
              <a:t>  współpraca z innymi systemami</a:t>
            </a:r>
          </a:p>
        </p:txBody>
      </p:sp>
      <p:sp>
        <p:nvSpPr>
          <p:cNvPr id="11" name="Txt_5"/>
          <p:cNvSpPr>
            <a:spLocks noChangeArrowheads="1"/>
          </p:cNvSpPr>
          <p:nvPr/>
        </p:nvSpPr>
        <p:spPr bwMode="auto">
          <a:xfrm>
            <a:off x="1298575" y="3976688"/>
            <a:ext cx="59658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Arial" pitchFamily="34" charset="0"/>
              <a:buChar char="•"/>
            </a:pPr>
            <a:r>
              <a:rPr kumimoji="0" lang="pl-PL" altLang="pl-PL" sz="2000" b="1" i="1" dirty="0">
                <a:solidFill>
                  <a:srgbClr val="00B050"/>
                </a:solidFill>
                <a:latin typeface="Times New Roman" pitchFamily="18" charset="0"/>
              </a:rPr>
              <a:t>  wspomaganie dyżurnego operatora - doradztwo</a:t>
            </a:r>
          </a:p>
        </p:txBody>
      </p:sp>
      <p:sp>
        <p:nvSpPr>
          <p:cNvPr id="8" name="Txt_4"/>
          <p:cNvSpPr>
            <a:spLocks noChangeArrowheads="1"/>
          </p:cNvSpPr>
          <p:nvPr/>
        </p:nvSpPr>
        <p:spPr bwMode="auto">
          <a:xfrm>
            <a:off x="1296988" y="3495675"/>
            <a:ext cx="596582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Arial" pitchFamily="34" charset="0"/>
              <a:buChar char="•"/>
            </a:pPr>
            <a:r>
              <a:rPr kumimoji="0" lang="pl-PL" altLang="pl-PL" sz="2000" b="1" i="1" dirty="0">
                <a:solidFill>
                  <a:srgbClr val="00B050"/>
                </a:solidFill>
                <a:latin typeface="Times New Roman" pitchFamily="18" charset="0"/>
              </a:rPr>
              <a:t>  analiza sieci w stanach normalnych i awaryjnych  </a:t>
            </a:r>
          </a:p>
        </p:txBody>
      </p:sp>
      <p:sp>
        <p:nvSpPr>
          <p:cNvPr id="16" name="Txt_3"/>
          <p:cNvSpPr>
            <a:spLocks noChangeArrowheads="1"/>
          </p:cNvSpPr>
          <p:nvPr/>
        </p:nvSpPr>
        <p:spPr bwMode="auto">
          <a:xfrm>
            <a:off x="1304925" y="3027363"/>
            <a:ext cx="59658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Arial" pitchFamily="34" charset="0"/>
              <a:buChar char="•"/>
            </a:pPr>
            <a:r>
              <a:rPr kumimoji="0" lang="pl-PL" altLang="pl-PL" sz="2000" b="1" i="1" dirty="0">
                <a:solidFill>
                  <a:srgbClr val="00B050"/>
                </a:solidFill>
                <a:latin typeface="Times New Roman" pitchFamily="18" charset="0"/>
              </a:rPr>
              <a:t>  analiza bezpieczeństwa</a:t>
            </a:r>
          </a:p>
        </p:txBody>
      </p:sp>
      <p:sp>
        <p:nvSpPr>
          <p:cNvPr id="17" name="Txt_2"/>
          <p:cNvSpPr>
            <a:spLocks noChangeArrowheads="1"/>
          </p:cNvSpPr>
          <p:nvPr/>
        </p:nvSpPr>
        <p:spPr bwMode="auto">
          <a:xfrm>
            <a:off x="1293813" y="2538413"/>
            <a:ext cx="59658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Arial" pitchFamily="34" charset="0"/>
              <a:buChar char="•"/>
            </a:pPr>
            <a:r>
              <a:rPr kumimoji="0" lang="pl-PL" altLang="pl-PL" sz="2000" b="1" i="1">
                <a:solidFill>
                  <a:srgbClr val="00B050"/>
                </a:solidFill>
                <a:latin typeface="Times New Roman" pitchFamily="18" charset="0"/>
              </a:rPr>
              <a:t>  symulacja stanów SEE – obliczenia rozpływowe</a:t>
            </a:r>
          </a:p>
        </p:txBody>
      </p:sp>
      <p:sp>
        <p:nvSpPr>
          <p:cNvPr id="14" name="Txt_1"/>
          <p:cNvSpPr>
            <a:spLocks noChangeArrowheads="1"/>
          </p:cNvSpPr>
          <p:nvPr/>
        </p:nvSpPr>
        <p:spPr bwMode="auto">
          <a:xfrm>
            <a:off x="1300163" y="2068513"/>
            <a:ext cx="59658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Arial" pitchFamily="34" charset="0"/>
              <a:buChar char="•"/>
            </a:pPr>
            <a:r>
              <a:rPr kumimoji="0" lang="pl-PL" altLang="pl-PL" sz="2000" b="1" i="1">
                <a:solidFill>
                  <a:srgbClr val="00B050"/>
                </a:solidFill>
                <a:latin typeface="Times New Roman" pitchFamily="18" charset="0"/>
              </a:rPr>
              <a:t>  estymacja wektora stanu</a:t>
            </a:r>
          </a:p>
        </p:txBody>
      </p:sp>
      <p:sp>
        <p:nvSpPr>
          <p:cNvPr id="10" name="Txt_0"/>
          <p:cNvSpPr>
            <a:spLocks noChangeArrowheads="1"/>
          </p:cNvSpPr>
          <p:nvPr/>
        </p:nvSpPr>
        <p:spPr bwMode="auto">
          <a:xfrm>
            <a:off x="874713" y="1463675"/>
            <a:ext cx="593883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pl-PL" altLang="pl-PL" sz="2000" b="1" i="1">
                <a:solidFill>
                  <a:srgbClr val="333399"/>
                </a:solidFill>
                <a:latin typeface="Times New Roman" pitchFamily="18" charset="0"/>
              </a:rPr>
              <a:t>Podstawowe funkcje systemu EMS  </a:t>
            </a:r>
          </a:p>
        </p:txBody>
      </p:sp>
      <p:sp>
        <p:nvSpPr>
          <p:cNvPr id="91" name="Tytuł"/>
          <p:cNvSpPr txBox="1">
            <a:spLocks noChangeArrowheads="1"/>
          </p:cNvSpPr>
          <p:nvPr/>
        </p:nvSpPr>
        <p:spPr bwMode="auto">
          <a:xfrm>
            <a:off x="3368145" y="517981"/>
            <a:ext cx="2407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Rola i zadania systemu EMS</a:t>
            </a:r>
          </a:p>
        </p:txBody>
      </p:sp>
    </p:spTree>
    <p:extLst>
      <p:ext uri="{BB962C8B-B14F-4D97-AF65-F5344CB8AC3E}">
        <p14:creationId xmlns:p14="http://schemas.microsoft.com/office/powerpoint/2010/main" val="313773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8" grpId="0"/>
      <p:bldP spid="16" grpId="0"/>
      <p:bldP spid="17" grpId="0"/>
      <p:bldP spid="14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049564" y="2697977"/>
            <a:ext cx="49067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pl-PL" altLang="pl-PL" sz="2400" b="1" i="1" smtClean="0">
                <a:solidFill>
                  <a:srgbClr val="0070C0"/>
                </a:solidFill>
                <a:latin typeface="Times New Roman" pitchFamily="18" charset="0"/>
              </a:rPr>
              <a:t>Kierowanie i nadzorowanie pracą SEE</a:t>
            </a:r>
            <a:endParaRPr lang="pl-PL" altLang="pl-PL" sz="2400" i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123044" y="5096309"/>
            <a:ext cx="336630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None/>
              <a:defRPr/>
            </a:pPr>
            <a:r>
              <a:rPr kumimoji="1" lang="pl-PL" sz="2700" i="1" kern="0" smtClean="0">
                <a:solidFill>
                  <a:srgbClr val="00B050"/>
                </a:solidFill>
                <a:latin typeface="+mn-lt"/>
              </a:rPr>
              <a:t>Dziękujemy </a:t>
            </a:r>
            <a:r>
              <a:rPr kumimoji="1" lang="pl-PL" sz="2700" i="1" kern="0">
                <a:solidFill>
                  <a:srgbClr val="00B050"/>
                </a:solidFill>
                <a:latin typeface="+mn-lt"/>
              </a:rPr>
              <a:t>za </a:t>
            </a:r>
            <a:r>
              <a:rPr kumimoji="1" lang="pl-PL" sz="2700" i="1" kern="0" smtClean="0">
                <a:solidFill>
                  <a:srgbClr val="00B050"/>
                </a:solidFill>
                <a:latin typeface="+mn-lt"/>
              </a:rPr>
              <a:t>uwagę</a:t>
            </a:r>
            <a:endParaRPr kumimoji="1" lang="pl-PL" sz="27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6913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xt_EMS,MMS"/>
          <p:cNvSpPr>
            <a:spLocks noChangeArrowheads="1"/>
          </p:cNvSpPr>
          <p:nvPr/>
        </p:nvSpPr>
        <p:spPr bwMode="auto">
          <a:xfrm>
            <a:off x="2113657" y="3933056"/>
            <a:ext cx="3898503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228600" indent="-228600" defTabSz="909638" eaLnBrk="0" hangingPunct="0">
              <a:spcBef>
                <a:spcPct val="20000"/>
              </a:spcBef>
              <a:buClr>
                <a:schemeClr val="tx2"/>
              </a:buClr>
              <a:buSzPct val="100000"/>
              <a:defRPr/>
            </a:pPr>
            <a:r>
              <a:rPr lang="pl-PL" sz="1800" b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EMS</a:t>
            </a:r>
            <a:r>
              <a:rPr lang="pl-PL" sz="1800" b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l-PL" sz="1800" b="1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pl-PL" sz="1800" b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E</a:t>
            </a:r>
            <a:r>
              <a:rPr lang="pl-PL" sz="1800" b="1">
                <a:latin typeface="Arial" pitchFamily="34" charset="0"/>
                <a:ea typeface="Times New Roman" pitchFamily="18" charset="0"/>
                <a:cs typeface="Arial" pitchFamily="34" charset="0"/>
              </a:rPr>
              <a:t>nergy </a:t>
            </a:r>
            <a:r>
              <a:rPr lang="pl-PL" sz="1800" b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pl-PL" sz="1800" b="1">
                <a:latin typeface="Arial" pitchFamily="34" charset="0"/>
                <a:ea typeface="Times New Roman" pitchFamily="18" charset="0"/>
                <a:cs typeface="Arial" pitchFamily="34" charset="0"/>
              </a:rPr>
              <a:t>anagement </a:t>
            </a:r>
            <a:r>
              <a:rPr lang="pl-PL" sz="1800" b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pl-PL" sz="1800" b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ystem</a:t>
            </a:r>
          </a:p>
          <a:p>
            <a:pPr marL="228600" indent="-228600" defTabSz="909638" eaLnBrk="0" hangingPunct="0">
              <a:spcBef>
                <a:spcPct val="20000"/>
              </a:spcBef>
              <a:buClr>
                <a:schemeClr val="tx2"/>
              </a:buClr>
              <a:buSzPct val="100000"/>
              <a:defRPr/>
            </a:pPr>
            <a:r>
              <a:rPr lang="pl-PL" sz="1800" b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MMS</a:t>
            </a:r>
            <a:r>
              <a:rPr lang="pl-PL" sz="1800" b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l-PL" sz="1800" b="1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pl-PL" sz="1800" b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pl-PL" sz="1800" b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arket </a:t>
            </a:r>
            <a:r>
              <a:rPr lang="pl-PL" sz="1800" b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pl-PL" sz="1800" b="1">
                <a:latin typeface="Arial" pitchFamily="34" charset="0"/>
                <a:ea typeface="Times New Roman" pitchFamily="18" charset="0"/>
                <a:cs typeface="Arial" pitchFamily="34" charset="0"/>
              </a:rPr>
              <a:t>anagement </a:t>
            </a:r>
            <a:r>
              <a:rPr lang="pl-PL" sz="1800" b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pl-PL" sz="1800" b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ystem</a:t>
            </a:r>
            <a:endParaRPr kumimoji="1" lang="pl-PL" sz="180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Txt_4"/>
          <p:cNvSpPr>
            <a:spLocks noChangeArrowheads="1"/>
          </p:cNvSpPr>
          <p:nvPr/>
        </p:nvSpPr>
        <p:spPr bwMode="auto">
          <a:xfrm>
            <a:off x="1287463" y="3446463"/>
            <a:ext cx="42623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pl-PL" altLang="pl-PL" sz="2000" b="1" i="1">
                <a:solidFill>
                  <a:srgbClr val="333399"/>
                </a:solidFill>
                <a:latin typeface="Times New Roman" pitchFamily="18" charset="0"/>
              </a:rPr>
              <a:t>4. Podsystem analizy i doradztwa </a:t>
            </a:r>
            <a:r>
              <a:rPr kumimoji="0" lang="pl-PL" altLang="pl-PL" sz="2000" b="1" i="1">
                <a:solidFill>
                  <a:srgbClr val="FF0000"/>
                </a:solidFill>
                <a:latin typeface="Times New Roman" pitchFamily="18" charset="0"/>
              </a:rPr>
              <a:t>EMS </a:t>
            </a:r>
            <a:r>
              <a:rPr kumimoji="0" lang="pl-PL" altLang="pl-PL" sz="2000" b="1" i="1">
                <a:solidFill>
                  <a:srgbClr val="333399"/>
                </a:solidFill>
                <a:latin typeface="Times New Roman" pitchFamily="18" charset="0"/>
              </a:rPr>
              <a:t>  </a:t>
            </a:r>
          </a:p>
        </p:txBody>
      </p:sp>
      <p:sp>
        <p:nvSpPr>
          <p:cNvPr id="8" name="Txt_3"/>
          <p:cNvSpPr>
            <a:spLocks noChangeArrowheads="1"/>
          </p:cNvSpPr>
          <p:nvPr/>
        </p:nvSpPr>
        <p:spPr bwMode="auto">
          <a:xfrm>
            <a:off x="1285875" y="2708275"/>
            <a:ext cx="63543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pl-PL" altLang="pl-PL" sz="2000" b="1" i="1">
                <a:solidFill>
                  <a:srgbClr val="333399"/>
                </a:solidFill>
                <a:latin typeface="Times New Roman" pitchFamily="18" charset="0"/>
              </a:rPr>
              <a:t>3. Podsystemy telemechaniki (sterowania elementami sieci)  </a:t>
            </a:r>
          </a:p>
        </p:txBody>
      </p:sp>
      <p:sp>
        <p:nvSpPr>
          <p:cNvPr id="7" name="Txt_2"/>
          <p:cNvSpPr>
            <a:spLocks noChangeArrowheads="1"/>
          </p:cNvSpPr>
          <p:nvPr/>
        </p:nvSpPr>
        <p:spPr bwMode="auto">
          <a:xfrm>
            <a:off x="1282700" y="1954213"/>
            <a:ext cx="59658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pl-PL" altLang="pl-PL" sz="2000" b="1" i="1">
                <a:solidFill>
                  <a:srgbClr val="333399"/>
                </a:solidFill>
                <a:latin typeface="Times New Roman" pitchFamily="18" charset="0"/>
              </a:rPr>
              <a:t>2. Podsystem monitorowania i wizualizacji stanu sieci  </a:t>
            </a:r>
          </a:p>
        </p:txBody>
      </p:sp>
      <p:sp>
        <p:nvSpPr>
          <p:cNvPr id="10" name="Txt_SCADA"/>
          <p:cNvSpPr>
            <a:spLocks noChangeArrowheads="1"/>
          </p:cNvSpPr>
          <p:nvPr/>
        </p:nvSpPr>
        <p:spPr bwMode="auto">
          <a:xfrm>
            <a:off x="2092490" y="1603829"/>
            <a:ext cx="55398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228600" indent="-228600" defTabSz="909638" eaLnBrk="0" hangingPunct="0">
              <a:spcBef>
                <a:spcPct val="20000"/>
              </a:spcBef>
              <a:buClr>
                <a:schemeClr val="tx2"/>
              </a:buClr>
              <a:buSzPct val="100000"/>
              <a:defRPr/>
            </a:pPr>
            <a:r>
              <a:rPr lang="pl-PL" sz="1800" b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SCADA</a:t>
            </a:r>
            <a:r>
              <a:rPr lang="pl-PL" sz="1800" b="1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pl-PL" sz="1800" b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pl-PL" sz="1800" b="1">
                <a:latin typeface="Arial" pitchFamily="34" charset="0"/>
                <a:ea typeface="Times New Roman" pitchFamily="18" charset="0"/>
                <a:cs typeface="Arial" pitchFamily="34" charset="0"/>
              </a:rPr>
              <a:t>upervisory </a:t>
            </a:r>
            <a:r>
              <a:rPr lang="pl-PL" sz="1800" b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pl-PL" sz="1800" b="1">
                <a:latin typeface="Arial" pitchFamily="34" charset="0"/>
                <a:ea typeface="Times New Roman" pitchFamily="18" charset="0"/>
                <a:cs typeface="Arial" pitchFamily="34" charset="0"/>
              </a:rPr>
              <a:t>ontrol </a:t>
            </a:r>
            <a:r>
              <a:rPr lang="pl-PL" sz="1800" b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</a:t>
            </a:r>
            <a:r>
              <a:rPr lang="pl-PL" sz="1800" b="1">
                <a:latin typeface="Arial" pitchFamily="34" charset="0"/>
                <a:ea typeface="Times New Roman" pitchFamily="18" charset="0"/>
                <a:cs typeface="Arial" pitchFamily="34" charset="0"/>
              </a:rPr>
              <a:t>nd </a:t>
            </a:r>
            <a:r>
              <a:rPr lang="pl-PL" sz="1800" b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</a:t>
            </a:r>
            <a:r>
              <a:rPr lang="pl-PL" sz="1800" b="1">
                <a:latin typeface="Arial" pitchFamily="34" charset="0"/>
                <a:ea typeface="Times New Roman" pitchFamily="18" charset="0"/>
                <a:cs typeface="Arial" pitchFamily="34" charset="0"/>
              </a:rPr>
              <a:t>ata </a:t>
            </a:r>
            <a:r>
              <a:rPr lang="pl-PL" sz="1800" b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</a:t>
            </a:r>
            <a:r>
              <a:rPr lang="pl-PL" sz="1800" b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quisition</a:t>
            </a:r>
            <a:endParaRPr lang="pl-PL" sz="1800" b="1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Txt_1"/>
          <p:cNvSpPr>
            <a:spLocks noChangeArrowheads="1"/>
          </p:cNvSpPr>
          <p:nvPr/>
        </p:nvSpPr>
        <p:spPr bwMode="auto">
          <a:xfrm>
            <a:off x="1281113" y="1147763"/>
            <a:ext cx="55674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pl-PL" altLang="pl-PL" sz="2000" b="1" i="1">
                <a:solidFill>
                  <a:srgbClr val="333399"/>
                </a:solidFill>
                <a:latin typeface="Times New Roman" pitchFamily="18" charset="0"/>
              </a:rPr>
              <a:t>1. Podsystem akwizycji danych i pomiarów  </a:t>
            </a:r>
            <a:r>
              <a:rPr kumimoji="0" lang="pl-PL" altLang="pl-PL" sz="2000" b="1" i="1">
                <a:solidFill>
                  <a:srgbClr val="FF0000"/>
                </a:solidFill>
                <a:latin typeface="Times New Roman" pitchFamily="18" charset="0"/>
              </a:rPr>
              <a:t>SCADA</a:t>
            </a:r>
            <a:r>
              <a:rPr kumimoji="0" lang="pl-PL" altLang="pl-PL" sz="2000" b="1" i="1">
                <a:solidFill>
                  <a:srgbClr val="333399"/>
                </a:solidFill>
                <a:latin typeface="Times New Roman" pitchFamily="18" charset="0"/>
              </a:rPr>
              <a:t>  </a:t>
            </a:r>
          </a:p>
        </p:txBody>
      </p:sp>
      <p:sp>
        <p:nvSpPr>
          <p:cNvPr id="14" name="Tytuł"/>
          <p:cNvSpPr txBox="1">
            <a:spLocks noChangeArrowheads="1"/>
          </p:cNvSpPr>
          <p:nvPr/>
        </p:nvSpPr>
        <p:spPr bwMode="auto">
          <a:xfrm>
            <a:off x="2372680" y="476706"/>
            <a:ext cx="439864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Elementy składowe sytemów sterowania pracą KSE</a:t>
            </a:r>
          </a:p>
        </p:txBody>
      </p:sp>
    </p:spTree>
    <p:extLst>
      <p:ext uri="{BB962C8B-B14F-4D97-AF65-F5344CB8AC3E}">
        <p14:creationId xmlns:p14="http://schemas.microsoft.com/office/powerpoint/2010/main" val="161225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8" grpId="0"/>
      <p:bldP spid="7" grpId="0"/>
      <p:bldP spid="10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Zwarcie"/>
          <p:cNvGrpSpPr/>
          <p:nvPr/>
        </p:nvGrpSpPr>
        <p:grpSpPr>
          <a:xfrm>
            <a:off x="998453" y="4949378"/>
            <a:ext cx="324036" cy="144017"/>
            <a:chOff x="36174" y="-73388"/>
            <a:chExt cx="325569" cy="144366"/>
          </a:xfrm>
        </p:grpSpPr>
        <p:cxnSp>
          <p:nvCxnSpPr>
            <p:cNvPr id="237" name="Łącznik prostoliniowy 236"/>
            <p:cNvCxnSpPr/>
            <p:nvPr/>
          </p:nvCxnSpPr>
          <p:spPr>
            <a:xfrm>
              <a:off x="36174" y="-73388"/>
              <a:ext cx="144697" cy="108274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8" name="Łącznik prostoliniowy 237"/>
            <p:cNvCxnSpPr/>
            <p:nvPr/>
          </p:nvCxnSpPr>
          <p:spPr>
            <a:xfrm flipH="1">
              <a:off x="180871" y="-73388"/>
              <a:ext cx="1" cy="108274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3" name="Łącznik prosty ze strzałką 242"/>
            <p:cNvCxnSpPr/>
            <p:nvPr/>
          </p:nvCxnSpPr>
          <p:spPr>
            <a:xfrm>
              <a:off x="180869" y="-73388"/>
              <a:ext cx="180874" cy="144366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3" name="Szafa"/>
          <p:cNvSpPr/>
          <p:nvPr/>
        </p:nvSpPr>
        <p:spPr bwMode="auto">
          <a:xfrm>
            <a:off x="3446725" y="484882"/>
            <a:ext cx="2988332" cy="550861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18"/>
            </a:endParaRPr>
          </a:p>
        </p:txBody>
      </p:sp>
      <p:sp>
        <p:nvSpPr>
          <p:cNvPr id="248" name="Ster_Pola"/>
          <p:cNvSpPr txBox="1">
            <a:spLocks noChangeArrowheads="1"/>
          </p:cNvSpPr>
          <p:nvPr/>
        </p:nvSpPr>
        <p:spPr bwMode="auto">
          <a:xfrm>
            <a:off x="4298177" y="5993494"/>
            <a:ext cx="12727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dirty="0" smtClean="0">
                <a:latin typeface="Arial" pitchFamily="34" charset="0"/>
                <a:cs typeface="Arial" pitchFamily="34" charset="0"/>
              </a:rPr>
              <a:t>Sterownik pola</a:t>
            </a:r>
            <a:endParaRPr kumimoji="1" lang="pl-PL" sz="1400" b="1" i="1" kern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9" name="Zabezp_Wyłącznik"/>
          <p:cNvCxnSpPr>
            <a:endCxn id="93" idx="1"/>
          </p:cNvCxnSpPr>
          <p:nvPr/>
        </p:nvCxnSpPr>
        <p:spPr bwMode="auto">
          <a:xfrm>
            <a:off x="1394497" y="1781026"/>
            <a:ext cx="2232248" cy="369041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ysDash"/>
            <a:round/>
            <a:headEnd type="triangle" w="med" len="med"/>
            <a:tailEnd type="none"/>
          </a:ln>
          <a:effectLst/>
        </p:spPr>
      </p:cxnSp>
      <p:grpSp>
        <p:nvGrpSpPr>
          <p:cNvPr id="55" name="Kable_do_zabezp"/>
          <p:cNvGrpSpPr/>
          <p:nvPr/>
        </p:nvGrpSpPr>
        <p:grpSpPr>
          <a:xfrm>
            <a:off x="1754537" y="1132954"/>
            <a:ext cx="1872208" cy="4536504"/>
            <a:chOff x="1403648" y="1196752"/>
            <a:chExt cx="1872208" cy="4536504"/>
          </a:xfrm>
        </p:grpSpPr>
        <p:cxnSp>
          <p:nvCxnSpPr>
            <p:cNvPr id="62" name="Łącznik prosty ze strzałką 61"/>
            <p:cNvCxnSpPr/>
            <p:nvPr/>
          </p:nvCxnSpPr>
          <p:spPr bwMode="auto">
            <a:xfrm>
              <a:off x="1403648" y="2708920"/>
              <a:ext cx="1872208" cy="3024336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235" name="Łącznik prosty ze strzałką 234"/>
            <p:cNvCxnSpPr/>
            <p:nvPr/>
          </p:nvCxnSpPr>
          <p:spPr bwMode="auto">
            <a:xfrm>
              <a:off x="1511660" y="1196752"/>
              <a:ext cx="1764196" cy="4212468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</p:cxnSp>
      </p:grpSp>
      <p:sp>
        <p:nvSpPr>
          <p:cNvPr id="60" name="Zabez_do_CES"/>
          <p:cNvSpPr/>
          <p:nvPr/>
        </p:nvSpPr>
        <p:spPr bwMode="auto">
          <a:xfrm rot="20105572">
            <a:off x="6175823" y="5040024"/>
            <a:ext cx="1296000" cy="252000"/>
          </a:xfrm>
          <a:prstGeom prst="leftRightArrow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1000">
                <a:schemeClr val="bg1"/>
              </a:gs>
              <a:gs pos="100000">
                <a:schemeClr val="accent1"/>
              </a:gs>
            </a:gsLst>
            <a:lin ang="108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18"/>
            </a:endParaRPr>
          </a:p>
        </p:txBody>
      </p:sp>
      <p:grpSp>
        <p:nvGrpSpPr>
          <p:cNvPr id="57" name="Zabezpieczenia"/>
          <p:cNvGrpSpPr/>
          <p:nvPr/>
        </p:nvGrpSpPr>
        <p:grpSpPr>
          <a:xfrm>
            <a:off x="3626745" y="5093394"/>
            <a:ext cx="2628292" cy="756084"/>
            <a:chOff x="3275856" y="5229200"/>
            <a:chExt cx="2628292" cy="756084"/>
          </a:xfrm>
        </p:grpSpPr>
        <p:sp>
          <p:nvSpPr>
            <p:cNvPr id="93" name="Prostokąt 92"/>
            <p:cNvSpPr/>
            <p:nvPr/>
          </p:nvSpPr>
          <p:spPr bwMode="auto">
            <a:xfrm>
              <a:off x="3275856" y="5229200"/>
              <a:ext cx="2628292" cy="756084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  <p:sp>
          <p:nvSpPr>
            <p:cNvPr id="94" name="Txt_Zabezp"/>
            <p:cNvSpPr txBox="1"/>
            <p:nvPr/>
          </p:nvSpPr>
          <p:spPr>
            <a:xfrm>
              <a:off x="3995936" y="5445224"/>
              <a:ext cx="129041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l-PL" sz="1600" b="1" i="1" dirty="0" smtClean="0">
                  <a:solidFill>
                    <a:srgbClr val="00B050"/>
                  </a:solidFill>
                </a:rPr>
                <a:t>Zabezpieczenia</a:t>
              </a:r>
              <a:endParaRPr lang="pl-PL" sz="1600" b="1" i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223" name="Strz_od_Rejestr"/>
          <p:cNvSpPr/>
          <p:nvPr/>
        </p:nvSpPr>
        <p:spPr bwMode="auto">
          <a:xfrm>
            <a:off x="6255037" y="4517330"/>
            <a:ext cx="1188132" cy="252028"/>
          </a:xfrm>
          <a:prstGeom prst="rightArrow">
            <a:avLst/>
          </a:prstGeom>
          <a:gradFill flip="none" rotWithShape="1">
            <a:gsLst>
              <a:gs pos="0">
                <a:srgbClr val="00B0F0"/>
              </a:gs>
              <a:gs pos="11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18"/>
            </a:endParaRPr>
          </a:p>
        </p:txBody>
      </p:sp>
      <p:sp>
        <p:nvSpPr>
          <p:cNvPr id="41" name="Pom_do_rejestr"/>
          <p:cNvSpPr/>
          <p:nvPr/>
        </p:nvSpPr>
        <p:spPr bwMode="auto">
          <a:xfrm rot="5400000">
            <a:off x="1448504" y="2555113"/>
            <a:ext cx="4068450" cy="288031"/>
          </a:xfrm>
          <a:prstGeom prst="bentUp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18"/>
            </a:endParaRPr>
          </a:p>
        </p:txBody>
      </p:sp>
      <p:grpSp>
        <p:nvGrpSpPr>
          <p:cNvPr id="56" name="Rejestrator"/>
          <p:cNvGrpSpPr/>
          <p:nvPr/>
        </p:nvGrpSpPr>
        <p:grpSpPr>
          <a:xfrm>
            <a:off x="3626745" y="4265302"/>
            <a:ext cx="2628292" cy="756084"/>
            <a:chOff x="3275856" y="4653136"/>
            <a:chExt cx="2628292" cy="756084"/>
          </a:xfrm>
        </p:grpSpPr>
        <p:sp>
          <p:nvSpPr>
            <p:cNvPr id="90" name="Prostokąt 89"/>
            <p:cNvSpPr/>
            <p:nvPr/>
          </p:nvSpPr>
          <p:spPr bwMode="auto">
            <a:xfrm>
              <a:off x="3275856" y="4653136"/>
              <a:ext cx="2628292" cy="756084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  <p:sp>
          <p:nvSpPr>
            <p:cNvPr id="92" name="pole tekstowe 91"/>
            <p:cNvSpPr txBox="1"/>
            <p:nvPr/>
          </p:nvSpPr>
          <p:spPr>
            <a:xfrm>
              <a:off x="3707904" y="4905164"/>
              <a:ext cx="1731243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l-PL" sz="1600" b="1" i="1" dirty="0" smtClean="0">
                  <a:solidFill>
                    <a:srgbClr val="00B050"/>
                  </a:solidFill>
                </a:rPr>
                <a:t>Rejestrator zakłóceń</a:t>
              </a:r>
              <a:endParaRPr lang="pl-PL" sz="1600" b="1" i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220" name="Centr_Ekspl"/>
          <p:cNvSpPr txBox="1"/>
          <p:nvPr/>
        </p:nvSpPr>
        <p:spPr>
          <a:xfrm>
            <a:off x="7058893" y="4401108"/>
            <a:ext cx="1733717" cy="775015"/>
          </a:xfrm>
          <a:prstGeom prst="rect">
            <a:avLst/>
          </a:prstGeom>
          <a:gradFill>
            <a:gsLst>
              <a:gs pos="0">
                <a:srgbClr val="FFC000"/>
              </a:gs>
              <a:gs pos="52000">
                <a:schemeClr val="accent1">
                  <a:lumMod val="60000"/>
                  <a:lumOff val="40000"/>
                </a:schemeClr>
              </a:gs>
              <a:gs pos="100000">
                <a:srgbClr val="00B0F0"/>
              </a:gs>
            </a:gsLst>
            <a:lin ang="10800000" scaled="1"/>
          </a:gradFill>
          <a:ln w="19050">
            <a:solidFill>
              <a:schemeClr val="tx1"/>
            </a:solidFill>
          </a:ln>
        </p:spPr>
        <p:txBody>
          <a:bodyPr wrap="none" lIns="360000" tIns="36000" rIns="360000" bIns="0" rtlCol="0">
            <a:spAutoFit/>
          </a:bodyPr>
          <a:lstStyle/>
          <a:p>
            <a:r>
              <a:rPr lang="pl-PL" sz="1600" b="1" i="1" dirty="0" smtClean="0"/>
              <a:t>Centrum</a:t>
            </a:r>
          </a:p>
          <a:p>
            <a:r>
              <a:rPr lang="pl-PL" sz="1600" b="1" i="1" dirty="0" smtClean="0"/>
              <a:t>eksploatacji</a:t>
            </a:r>
          </a:p>
          <a:p>
            <a:r>
              <a:rPr lang="pl-PL" sz="1600" b="1" i="1" dirty="0" smtClean="0"/>
              <a:t>sieci</a:t>
            </a:r>
            <a:endParaRPr lang="pl-PL" sz="1600" b="1" i="1" dirty="0"/>
          </a:p>
        </p:txBody>
      </p:sp>
      <p:cxnSp>
        <p:nvCxnSpPr>
          <p:cNvPr id="211" name="Ster_Zacz"/>
          <p:cNvCxnSpPr/>
          <p:nvPr/>
        </p:nvCxnSpPr>
        <p:spPr bwMode="auto">
          <a:xfrm flipH="1">
            <a:off x="1682529" y="4013274"/>
            <a:ext cx="1944216" cy="93610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0" name="Ster_Uziem"/>
          <p:cNvCxnSpPr/>
          <p:nvPr/>
        </p:nvCxnSpPr>
        <p:spPr bwMode="auto">
          <a:xfrm flipH="1">
            <a:off x="1862549" y="3905262"/>
            <a:ext cx="1764196" cy="46805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9" name="Ster_Wyl"/>
          <p:cNvCxnSpPr>
            <a:stCxn id="88" idx="1"/>
          </p:cNvCxnSpPr>
          <p:nvPr/>
        </p:nvCxnSpPr>
        <p:spPr bwMode="auto">
          <a:xfrm flipH="1" flipV="1">
            <a:off x="1466505" y="1853034"/>
            <a:ext cx="2160240" cy="196221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8" name="Ster_Od_1"/>
          <p:cNvCxnSpPr/>
          <p:nvPr/>
        </p:nvCxnSpPr>
        <p:spPr bwMode="auto">
          <a:xfrm flipH="1" flipV="1">
            <a:off x="1214477" y="916930"/>
            <a:ext cx="2412268" cy="277230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7" name="Ster_Od_2"/>
          <p:cNvCxnSpPr/>
          <p:nvPr/>
        </p:nvCxnSpPr>
        <p:spPr bwMode="auto">
          <a:xfrm flipH="1" flipV="1">
            <a:off x="1718533" y="952934"/>
            <a:ext cx="1908212" cy="25922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65" name="Dysp_Telester"/>
          <p:cNvGrpSpPr/>
          <p:nvPr/>
        </p:nvGrpSpPr>
        <p:grpSpPr>
          <a:xfrm>
            <a:off x="6255037" y="3400859"/>
            <a:ext cx="1836204" cy="718714"/>
            <a:chOff x="5904148" y="3464657"/>
            <a:chExt cx="1836204" cy="718714"/>
          </a:xfrm>
        </p:grpSpPr>
        <p:sp>
          <p:nvSpPr>
            <p:cNvPr id="216" name="Strz_Telester"/>
            <p:cNvSpPr/>
            <p:nvPr/>
          </p:nvSpPr>
          <p:spPr bwMode="auto">
            <a:xfrm rot="10800000">
              <a:off x="5904148" y="3681028"/>
              <a:ext cx="1080120" cy="252028"/>
            </a:xfrm>
            <a:prstGeom prst="rightArrow">
              <a:avLst/>
            </a:prstGeom>
            <a:gradFill flip="none" rotWithShape="1">
              <a:gsLst>
                <a:gs pos="0">
                  <a:srgbClr val="FF0000"/>
                </a:gs>
                <a:gs pos="5200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10800000" scaled="1"/>
              <a:tileRect/>
            </a:gra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  <p:sp>
          <p:nvSpPr>
            <p:cNvPr id="201" name="Txt_nadajnik"/>
            <p:cNvSpPr txBox="1"/>
            <p:nvPr/>
          </p:nvSpPr>
          <p:spPr>
            <a:xfrm rot="16200000">
              <a:off x="6753251" y="3731681"/>
              <a:ext cx="718714" cy="18466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r>
                <a:rPr lang="pl-PL" sz="1200" b="1" i="1" dirty="0" smtClean="0">
                  <a:solidFill>
                    <a:srgbClr val="7030A0"/>
                  </a:solidFill>
                </a:rPr>
                <a:t>nadajniki </a:t>
              </a:r>
              <a:endParaRPr lang="pl-PL" sz="1200" b="1" i="1" dirty="0">
                <a:solidFill>
                  <a:srgbClr val="7030A0"/>
                </a:solidFill>
              </a:endParaRPr>
            </a:p>
          </p:txBody>
        </p:sp>
        <p:cxnSp>
          <p:nvCxnSpPr>
            <p:cNvPr id="13" name="Strz_Dysp_Telester"/>
            <p:cNvCxnSpPr/>
            <p:nvPr/>
          </p:nvCxnSpPr>
          <p:spPr bwMode="auto">
            <a:xfrm flipH="1">
              <a:off x="7204941" y="3573016"/>
              <a:ext cx="535411" cy="2347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5" name="Telesterowanie"/>
          <p:cNvGrpSpPr/>
          <p:nvPr/>
        </p:nvGrpSpPr>
        <p:grpSpPr>
          <a:xfrm>
            <a:off x="3626745" y="3437210"/>
            <a:ext cx="2628292" cy="756084"/>
            <a:chOff x="3275856" y="3825044"/>
            <a:chExt cx="2628292" cy="756084"/>
          </a:xfrm>
        </p:grpSpPr>
        <p:sp>
          <p:nvSpPr>
            <p:cNvPr id="88" name="Telesterowanie"/>
            <p:cNvSpPr/>
            <p:nvPr/>
          </p:nvSpPr>
          <p:spPr bwMode="auto">
            <a:xfrm>
              <a:off x="3275856" y="3825044"/>
              <a:ext cx="2628292" cy="756084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  <p:sp>
          <p:nvSpPr>
            <p:cNvPr id="89" name="pole tekstowe 88"/>
            <p:cNvSpPr txBox="1"/>
            <p:nvPr/>
          </p:nvSpPr>
          <p:spPr>
            <a:xfrm>
              <a:off x="3995936" y="4077072"/>
              <a:ext cx="1260345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l-PL" sz="1600" b="1" i="1" dirty="0" smtClean="0">
                  <a:solidFill>
                    <a:srgbClr val="00B050"/>
                  </a:solidFill>
                </a:rPr>
                <a:t>Telesterowanie</a:t>
              </a:r>
              <a:endParaRPr lang="pl-PL" sz="1600" b="1" i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3" name="Do_KDM"/>
          <p:cNvGrpSpPr/>
          <p:nvPr/>
        </p:nvGrpSpPr>
        <p:grpSpPr>
          <a:xfrm>
            <a:off x="5904148" y="2705214"/>
            <a:ext cx="2062356" cy="616122"/>
            <a:chOff x="5904148" y="2705214"/>
            <a:chExt cx="2062356" cy="616122"/>
          </a:xfrm>
        </p:grpSpPr>
        <p:sp>
          <p:nvSpPr>
            <p:cNvPr id="194" name="Txt_dekoder"/>
            <p:cNvSpPr txBox="1"/>
            <p:nvPr/>
          </p:nvSpPr>
          <p:spPr>
            <a:xfrm rot="16200000">
              <a:off x="6804543" y="2920942"/>
              <a:ext cx="616122" cy="184666"/>
            </a:xfrm>
            <a:prstGeom prst="rect">
              <a:avLst/>
            </a:prstGeom>
            <a:solidFill>
              <a:srgbClr val="07D3E9"/>
            </a:solidFill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r>
                <a:rPr lang="pl-PL" sz="1200" b="1" i="1" dirty="0" smtClean="0">
                  <a:solidFill>
                    <a:srgbClr val="7030A0"/>
                  </a:solidFill>
                </a:rPr>
                <a:t>dekoder </a:t>
              </a:r>
              <a:endParaRPr lang="pl-PL" sz="1200" b="1" i="1" dirty="0">
                <a:solidFill>
                  <a:srgbClr val="7030A0"/>
                </a:solidFill>
              </a:endParaRPr>
            </a:p>
          </p:txBody>
        </p:sp>
        <p:sp>
          <p:nvSpPr>
            <p:cNvPr id="199" name="Strz_do_OSP"/>
            <p:cNvSpPr/>
            <p:nvPr/>
          </p:nvSpPr>
          <p:spPr bwMode="auto">
            <a:xfrm rot="19866542">
              <a:off x="7174747" y="2763628"/>
              <a:ext cx="791757" cy="45719"/>
            </a:xfrm>
            <a:prstGeom prst="rightArrow">
              <a:avLst>
                <a:gd name="adj1" fmla="val 50000"/>
                <a:gd name="adj2" fmla="val 123016"/>
              </a:avLst>
            </a:prstGeom>
            <a:gradFill>
              <a:gsLst>
                <a:gs pos="0">
                  <a:srgbClr val="0070C0"/>
                </a:gs>
                <a:gs pos="42000">
                  <a:srgbClr val="00B0F0"/>
                </a:gs>
                <a:gs pos="100000">
                  <a:srgbClr val="00B0F0"/>
                </a:gs>
              </a:gsLst>
              <a:lin ang="540000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  <p:sp>
          <p:nvSpPr>
            <p:cNvPr id="200" name="Strz_do_Dysp"/>
            <p:cNvSpPr/>
            <p:nvPr/>
          </p:nvSpPr>
          <p:spPr bwMode="auto">
            <a:xfrm rot="2027333">
              <a:off x="7166210" y="3202358"/>
              <a:ext cx="623096" cy="45719"/>
            </a:xfrm>
            <a:prstGeom prst="rightArrow">
              <a:avLst>
                <a:gd name="adj1" fmla="val 50000"/>
                <a:gd name="adj2" fmla="val 123016"/>
              </a:avLst>
            </a:prstGeom>
            <a:gradFill>
              <a:gsLst>
                <a:gs pos="0">
                  <a:srgbClr val="0070C0"/>
                </a:gs>
                <a:gs pos="0">
                  <a:srgbClr val="0070C0"/>
                </a:gs>
                <a:gs pos="40000">
                  <a:srgbClr val="00B0F0"/>
                </a:gs>
                <a:gs pos="100000">
                  <a:srgbClr val="00B0F0"/>
                </a:gs>
              </a:gsLst>
              <a:lin ang="540000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  <p:sp>
          <p:nvSpPr>
            <p:cNvPr id="399" name="Strz_Łącze_1"/>
            <p:cNvSpPr/>
            <p:nvPr/>
          </p:nvSpPr>
          <p:spPr bwMode="auto">
            <a:xfrm>
              <a:off x="5904148" y="2852936"/>
              <a:ext cx="1080120" cy="252028"/>
            </a:xfrm>
            <a:prstGeom prst="rightArrow">
              <a:avLst/>
            </a:prstGeom>
            <a:gradFill flip="none" rotWithShape="1">
              <a:gsLst>
                <a:gs pos="0">
                  <a:srgbClr val="00B0F0"/>
                </a:gs>
                <a:gs pos="11000">
                  <a:srgbClr val="00B0F0"/>
                </a:gs>
                <a:gs pos="100000">
                  <a:schemeClr val="bg1"/>
                </a:gs>
              </a:gsLst>
              <a:lin ang="10800000" scaled="1"/>
              <a:tileRect/>
            </a:gra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</p:grpSp>
      <p:sp>
        <p:nvSpPr>
          <p:cNvPr id="440" name="Txt_Łącza"/>
          <p:cNvSpPr txBox="1"/>
          <p:nvPr/>
        </p:nvSpPr>
        <p:spPr>
          <a:xfrm rot="16200000">
            <a:off x="5863239" y="3858695"/>
            <a:ext cx="190436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l-PL" sz="1800" b="1" i="1" dirty="0" smtClean="0">
                <a:solidFill>
                  <a:srgbClr val="0070C0"/>
                </a:solidFill>
              </a:rPr>
              <a:t>Łącza komputerowe</a:t>
            </a:r>
            <a:endParaRPr lang="pl-PL" sz="1800" b="1" i="1" dirty="0">
              <a:solidFill>
                <a:srgbClr val="0070C0"/>
              </a:solidFill>
            </a:endParaRPr>
          </a:p>
        </p:txBody>
      </p:sp>
      <p:grpSp>
        <p:nvGrpSpPr>
          <p:cNvPr id="22" name="KDM"/>
          <p:cNvGrpSpPr/>
          <p:nvPr/>
        </p:nvGrpSpPr>
        <p:grpSpPr>
          <a:xfrm>
            <a:off x="6984268" y="1480138"/>
            <a:ext cx="2124236" cy="3785066"/>
            <a:chOff x="6984268" y="1480138"/>
            <a:chExt cx="2124236" cy="3317014"/>
          </a:xfrm>
        </p:grpSpPr>
        <p:grpSp>
          <p:nvGrpSpPr>
            <p:cNvPr id="11" name="Dyspozytor"/>
            <p:cNvGrpSpPr/>
            <p:nvPr/>
          </p:nvGrpSpPr>
          <p:grpSpPr>
            <a:xfrm>
              <a:off x="7740352" y="2809386"/>
              <a:ext cx="1290625" cy="1074229"/>
              <a:chOff x="7781875" y="2809386"/>
              <a:chExt cx="1290625" cy="1074229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81975" y="3474040"/>
                <a:ext cx="390525" cy="409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81875" y="2809386"/>
                <a:ext cx="1000125" cy="1038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Tabl_Synpt_OS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371" y="1736624"/>
              <a:ext cx="1662113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00" name="Centr_Kier_Siec"/>
            <p:cNvGrpSpPr/>
            <p:nvPr/>
          </p:nvGrpSpPr>
          <p:grpSpPr>
            <a:xfrm>
              <a:off x="6984268" y="1480138"/>
              <a:ext cx="2124236" cy="3317014"/>
              <a:chOff x="6984268" y="1912186"/>
              <a:chExt cx="2124236" cy="3317014"/>
            </a:xfrm>
          </p:grpSpPr>
          <p:sp>
            <p:nvSpPr>
              <p:cNvPr id="438" name="Txt_Cntr_Kier"/>
              <p:cNvSpPr txBox="1"/>
              <p:nvPr/>
            </p:nvSpPr>
            <p:spPr>
              <a:xfrm>
                <a:off x="6998952" y="1912186"/>
                <a:ext cx="210955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l-PL" sz="1200" b="1" i="1" dirty="0" smtClean="0">
                    <a:solidFill>
                      <a:srgbClr val="CC0000"/>
                    </a:solidFill>
                  </a:rPr>
                  <a:t>Centrum kierowania pracą sieci</a:t>
                </a:r>
                <a:endParaRPr lang="pl-PL" sz="1200" b="1" i="1" dirty="0">
                  <a:solidFill>
                    <a:srgbClr val="CC0000"/>
                  </a:solidFill>
                </a:endParaRPr>
              </a:p>
            </p:txBody>
          </p:sp>
          <p:sp>
            <p:nvSpPr>
              <p:cNvPr id="442" name="Cent_Kier"/>
              <p:cNvSpPr/>
              <p:nvPr/>
            </p:nvSpPr>
            <p:spPr bwMode="auto">
              <a:xfrm>
                <a:off x="6984268" y="2096852"/>
                <a:ext cx="2088232" cy="3132348"/>
              </a:xfrm>
              <a:prstGeom prst="rect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-18"/>
                </a:endParaRPr>
              </a:p>
            </p:txBody>
          </p:sp>
        </p:grpSp>
      </p:grpSp>
      <p:grpSp>
        <p:nvGrpSpPr>
          <p:cNvPr id="397" name="Trzy...itd"/>
          <p:cNvGrpSpPr/>
          <p:nvPr/>
        </p:nvGrpSpPr>
        <p:grpSpPr>
          <a:xfrm>
            <a:off x="5012149" y="2239206"/>
            <a:ext cx="1134876" cy="153888"/>
            <a:chOff x="4625256" y="2132856"/>
            <a:chExt cx="1134876" cy="1538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trzy..1"/>
                <p:cNvSpPr txBox="1"/>
                <p:nvPr/>
              </p:nvSpPr>
              <p:spPr>
                <a:xfrm>
                  <a:off x="4625256" y="2132856"/>
                  <a:ext cx="198772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ts val="12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1400" i="1" smtClean="0">
                            <a:latin typeface="Cambria Math"/>
                            <a:ea typeface="Cambria Math"/>
                          </a:rPr>
                          <m:t>⋯</m:t>
                        </m:r>
                      </m:oMath>
                    </m:oMathPara>
                  </a14:m>
                  <a:endParaRPr lang="pl-PL" sz="2000" dirty="0"/>
                </a:p>
              </p:txBody>
            </p:sp>
          </mc:Choice>
          <mc:Fallback xmlns="">
            <p:sp>
              <p:nvSpPr>
                <p:cNvPr id="138" name="trzy..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5256" y="2132856"/>
                  <a:ext cx="198772" cy="153888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6250" r="-6250"/>
                  </a:stretch>
                </a:blipFill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2" name="trzy...2"/>
                <p:cNvSpPr txBox="1"/>
                <p:nvPr/>
              </p:nvSpPr>
              <p:spPr>
                <a:xfrm>
                  <a:off x="5561360" y="2132856"/>
                  <a:ext cx="198772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ts val="12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1400" i="1" smtClean="0">
                            <a:latin typeface="Cambria Math"/>
                            <a:ea typeface="Cambria Math"/>
                          </a:rPr>
                          <m:t>⋯</m:t>
                        </m:r>
                      </m:oMath>
                    </m:oMathPara>
                  </a14:m>
                  <a:endParaRPr lang="pl-PL" sz="2000" dirty="0"/>
                </a:p>
              </p:txBody>
            </p:sp>
          </mc:Choice>
          <mc:Fallback xmlns="">
            <p:sp>
              <p:nvSpPr>
                <p:cNvPr id="192" name="trzy...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1360" y="2132856"/>
                  <a:ext cx="198772" cy="153888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3030" r="-6061"/>
                  </a:stretch>
                </a:blipFill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6" name="Przetw_A/C"/>
          <p:cNvGrpSpPr/>
          <p:nvPr/>
        </p:nvGrpSpPr>
        <p:grpSpPr>
          <a:xfrm>
            <a:off x="3770761" y="2058806"/>
            <a:ext cx="1136701" cy="514308"/>
            <a:chOff x="3419872" y="2122604"/>
            <a:chExt cx="1136701" cy="514308"/>
          </a:xfrm>
        </p:grpSpPr>
        <p:grpSp>
          <p:nvGrpSpPr>
            <p:cNvPr id="17420" name="Przetw_A/C_PQ"/>
            <p:cNvGrpSpPr/>
            <p:nvPr/>
          </p:nvGrpSpPr>
          <p:grpSpPr>
            <a:xfrm>
              <a:off x="4031940" y="2122604"/>
              <a:ext cx="236601" cy="514308"/>
              <a:chOff x="4047367" y="2446640"/>
              <a:chExt cx="236601" cy="514308"/>
            </a:xfrm>
          </p:grpSpPr>
          <p:cxnSp>
            <p:nvCxnSpPr>
              <p:cNvPr id="180" name="Łącznik prosty ze strzałką 179"/>
              <p:cNvCxnSpPr/>
              <p:nvPr/>
            </p:nvCxnSpPr>
            <p:spPr bwMode="auto">
              <a:xfrm flipH="1">
                <a:off x="4151966" y="2708920"/>
                <a:ext cx="3413" cy="252028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82" name="Prostokąt 181"/>
              <p:cNvSpPr>
                <a:spLocks noChangeAspect="1"/>
              </p:cNvSpPr>
              <p:nvPr/>
            </p:nvSpPr>
            <p:spPr bwMode="auto">
              <a:xfrm>
                <a:off x="4047367" y="2464172"/>
                <a:ext cx="236601" cy="23660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-18"/>
                </a:endParaRPr>
              </a:p>
            </p:txBody>
          </p:sp>
          <p:cxnSp>
            <p:nvCxnSpPr>
              <p:cNvPr id="183" name="Łącznik prostoliniowy 182"/>
              <p:cNvCxnSpPr/>
              <p:nvPr/>
            </p:nvCxnSpPr>
            <p:spPr bwMode="auto">
              <a:xfrm flipV="1">
                <a:off x="4054941" y="2456892"/>
                <a:ext cx="229027" cy="23853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84" name="pole tekstowe 183"/>
              <p:cNvSpPr txBox="1"/>
              <p:nvPr/>
            </p:nvSpPr>
            <p:spPr>
              <a:xfrm>
                <a:off x="4163004" y="2555032"/>
                <a:ext cx="84960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l-PL" sz="1000" i="1" dirty="0" smtClean="0"/>
                  <a:t>C</a:t>
                </a:r>
                <a:endParaRPr lang="pl-PL" sz="1200" i="1" dirty="0"/>
              </a:p>
            </p:txBody>
          </p:sp>
          <p:sp>
            <p:nvSpPr>
              <p:cNvPr id="185" name="pole tekstowe 184"/>
              <p:cNvSpPr txBox="1"/>
              <p:nvPr/>
            </p:nvSpPr>
            <p:spPr>
              <a:xfrm>
                <a:off x="4086887" y="2446640"/>
                <a:ext cx="81754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l-PL" sz="1050" i="1" dirty="0" smtClean="0"/>
                  <a:t>A</a:t>
                </a:r>
                <a:endParaRPr lang="pl-PL" sz="1200" i="1" dirty="0"/>
              </a:p>
            </p:txBody>
          </p:sp>
        </p:grpSp>
        <p:grpSp>
          <p:nvGrpSpPr>
            <p:cNvPr id="17419" name="Przetw_A/C_I"/>
            <p:cNvGrpSpPr/>
            <p:nvPr/>
          </p:nvGrpSpPr>
          <p:grpSpPr>
            <a:xfrm>
              <a:off x="3723331" y="2122604"/>
              <a:ext cx="236601" cy="514308"/>
              <a:chOff x="3723331" y="2446640"/>
              <a:chExt cx="236601" cy="514308"/>
            </a:xfrm>
          </p:grpSpPr>
          <p:cxnSp>
            <p:nvCxnSpPr>
              <p:cNvPr id="174" name="Łącznik prosty ze strzałką 173"/>
              <p:cNvCxnSpPr/>
              <p:nvPr/>
            </p:nvCxnSpPr>
            <p:spPr bwMode="auto">
              <a:xfrm flipH="1">
                <a:off x="3827930" y="2708920"/>
                <a:ext cx="3413" cy="252028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76" name="Prostokąt 175"/>
              <p:cNvSpPr>
                <a:spLocks noChangeAspect="1"/>
              </p:cNvSpPr>
              <p:nvPr/>
            </p:nvSpPr>
            <p:spPr bwMode="auto">
              <a:xfrm>
                <a:off x="3723331" y="2464172"/>
                <a:ext cx="236601" cy="23660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-18"/>
                </a:endParaRPr>
              </a:p>
            </p:txBody>
          </p:sp>
          <p:cxnSp>
            <p:nvCxnSpPr>
              <p:cNvPr id="177" name="Łącznik prostoliniowy 176"/>
              <p:cNvCxnSpPr/>
              <p:nvPr/>
            </p:nvCxnSpPr>
            <p:spPr bwMode="auto">
              <a:xfrm flipV="1">
                <a:off x="3730905" y="2456892"/>
                <a:ext cx="229027" cy="23853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78" name="pole tekstowe 177"/>
              <p:cNvSpPr txBox="1"/>
              <p:nvPr/>
            </p:nvSpPr>
            <p:spPr>
              <a:xfrm>
                <a:off x="3838968" y="2555032"/>
                <a:ext cx="84960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l-PL" sz="1000" i="1" dirty="0" smtClean="0"/>
                  <a:t>C</a:t>
                </a:r>
                <a:endParaRPr lang="pl-PL" sz="1200" i="1" dirty="0"/>
              </a:p>
            </p:txBody>
          </p:sp>
          <p:sp>
            <p:nvSpPr>
              <p:cNvPr id="179" name="pole tekstowe 178"/>
              <p:cNvSpPr txBox="1"/>
              <p:nvPr/>
            </p:nvSpPr>
            <p:spPr>
              <a:xfrm>
                <a:off x="3762851" y="2446640"/>
                <a:ext cx="81754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l-PL" sz="1050" i="1" dirty="0" smtClean="0"/>
                  <a:t>A</a:t>
                </a:r>
                <a:endParaRPr lang="pl-PL" sz="1200" i="1" dirty="0"/>
              </a:p>
            </p:txBody>
          </p:sp>
        </p:grpSp>
        <p:grpSp>
          <p:nvGrpSpPr>
            <p:cNvPr id="17421" name="Przetw_A/C_U"/>
            <p:cNvGrpSpPr/>
            <p:nvPr/>
          </p:nvGrpSpPr>
          <p:grpSpPr>
            <a:xfrm>
              <a:off x="4319972" y="2122604"/>
              <a:ext cx="236601" cy="514308"/>
              <a:chOff x="4551423" y="2446640"/>
              <a:chExt cx="236601" cy="514308"/>
            </a:xfrm>
          </p:grpSpPr>
          <p:cxnSp>
            <p:nvCxnSpPr>
              <p:cNvPr id="186" name="Łącznik prosty ze strzałką 185"/>
              <p:cNvCxnSpPr/>
              <p:nvPr/>
            </p:nvCxnSpPr>
            <p:spPr bwMode="auto">
              <a:xfrm flipH="1">
                <a:off x="4656022" y="2708920"/>
                <a:ext cx="3413" cy="252028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88" name="Prostokąt 187"/>
              <p:cNvSpPr>
                <a:spLocks noChangeAspect="1"/>
              </p:cNvSpPr>
              <p:nvPr/>
            </p:nvSpPr>
            <p:spPr bwMode="auto">
              <a:xfrm>
                <a:off x="4551423" y="2464172"/>
                <a:ext cx="236601" cy="23660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-18"/>
                </a:endParaRPr>
              </a:p>
            </p:txBody>
          </p:sp>
          <p:cxnSp>
            <p:nvCxnSpPr>
              <p:cNvPr id="189" name="Łącznik prostoliniowy 188"/>
              <p:cNvCxnSpPr/>
              <p:nvPr/>
            </p:nvCxnSpPr>
            <p:spPr bwMode="auto">
              <a:xfrm flipV="1">
                <a:off x="4558997" y="2456892"/>
                <a:ext cx="229027" cy="23853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90" name="pole tekstowe 189"/>
              <p:cNvSpPr txBox="1"/>
              <p:nvPr/>
            </p:nvSpPr>
            <p:spPr>
              <a:xfrm>
                <a:off x="4667060" y="2555032"/>
                <a:ext cx="84960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l-PL" sz="1000" i="1" dirty="0" smtClean="0"/>
                  <a:t>C</a:t>
                </a:r>
                <a:endParaRPr lang="pl-PL" sz="1200" i="1" dirty="0"/>
              </a:p>
            </p:txBody>
          </p:sp>
          <p:sp>
            <p:nvSpPr>
              <p:cNvPr id="191" name="pole tekstowe 190"/>
              <p:cNvSpPr txBox="1"/>
              <p:nvPr/>
            </p:nvSpPr>
            <p:spPr>
              <a:xfrm>
                <a:off x="4590943" y="2446640"/>
                <a:ext cx="81754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l-PL" sz="1050" i="1" dirty="0" smtClean="0"/>
                  <a:t>A</a:t>
                </a:r>
                <a:endParaRPr lang="pl-PL" sz="1200" i="1" dirty="0"/>
              </a:p>
            </p:txBody>
          </p:sp>
        </p:grpSp>
        <p:grpSp>
          <p:nvGrpSpPr>
            <p:cNvPr id="17418" name="Przetw_A/C_T"/>
            <p:cNvGrpSpPr/>
            <p:nvPr/>
          </p:nvGrpSpPr>
          <p:grpSpPr>
            <a:xfrm>
              <a:off x="3419872" y="2122604"/>
              <a:ext cx="236601" cy="514308"/>
              <a:chOff x="3419872" y="2446640"/>
              <a:chExt cx="236601" cy="514308"/>
            </a:xfrm>
          </p:grpSpPr>
          <p:cxnSp>
            <p:nvCxnSpPr>
              <p:cNvPr id="133" name="Łącznik prosty ze strzałką 132"/>
              <p:cNvCxnSpPr/>
              <p:nvPr/>
            </p:nvCxnSpPr>
            <p:spPr bwMode="auto">
              <a:xfrm flipH="1">
                <a:off x="3524471" y="2708920"/>
                <a:ext cx="3413" cy="252028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07" name="Prostokąt 106"/>
              <p:cNvSpPr>
                <a:spLocks noChangeAspect="1"/>
              </p:cNvSpPr>
              <p:nvPr/>
            </p:nvSpPr>
            <p:spPr bwMode="auto">
              <a:xfrm>
                <a:off x="3419872" y="2464172"/>
                <a:ext cx="236601" cy="23660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-18"/>
                </a:endParaRPr>
              </a:p>
            </p:txBody>
          </p:sp>
          <p:cxnSp>
            <p:nvCxnSpPr>
              <p:cNvPr id="110" name="Łącznik prostoliniowy 109"/>
              <p:cNvCxnSpPr/>
              <p:nvPr/>
            </p:nvCxnSpPr>
            <p:spPr bwMode="auto">
              <a:xfrm flipV="1">
                <a:off x="3427446" y="2456892"/>
                <a:ext cx="229027" cy="23853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2" name="pole tekstowe 111"/>
              <p:cNvSpPr txBox="1"/>
              <p:nvPr/>
            </p:nvSpPr>
            <p:spPr>
              <a:xfrm>
                <a:off x="3535509" y="2555032"/>
                <a:ext cx="84960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l-PL" sz="1000" i="1" dirty="0" smtClean="0"/>
                  <a:t>C</a:t>
                </a:r>
                <a:endParaRPr lang="pl-PL" sz="1200" i="1" dirty="0"/>
              </a:p>
            </p:txBody>
          </p:sp>
          <p:sp>
            <p:nvSpPr>
              <p:cNvPr id="113" name="pole tekstowe 112"/>
              <p:cNvSpPr txBox="1"/>
              <p:nvPr/>
            </p:nvSpPr>
            <p:spPr>
              <a:xfrm>
                <a:off x="3459392" y="2446640"/>
                <a:ext cx="81754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l-PL" sz="1050" i="1" dirty="0" smtClean="0"/>
                  <a:t>A</a:t>
                </a:r>
                <a:endParaRPr lang="pl-PL" sz="1200" i="1" dirty="0"/>
              </a:p>
            </p:txBody>
          </p:sp>
        </p:grpSp>
      </p:grpSp>
      <p:grpSp>
        <p:nvGrpSpPr>
          <p:cNvPr id="16" name="Koncentrator"/>
          <p:cNvGrpSpPr/>
          <p:nvPr/>
        </p:nvGrpSpPr>
        <p:grpSpPr>
          <a:xfrm>
            <a:off x="3626745" y="2573114"/>
            <a:ext cx="2628292" cy="756084"/>
            <a:chOff x="3275856" y="2960948"/>
            <a:chExt cx="2628292" cy="756084"/>
          </a:xfrm>
        </p:grpSpPr>
        <p:sp>
          <p:nvSpPr>
            <p:cNvPr id="78" name="Prostokąt 77"/>
            <p:cNvSpPr/>
            <p:nvPr/>
          </p:nvSpPr>
          <p:spPr bwMode="auto">
            <a:xfrm>
              <a:off x="3275856" y="2960948"/>
              <a:ext cx="2628292" cy="756084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  <p:sp>
          <p:nvSpPr>
            <p:cNvPr id="83" name="pole tekstowe 82"/>
            <p:cNvSpPr txBox="1"/>
            <p:nvPr/>
          </p:nvSpPr>
          <p:spPr>
            <a:xfrm>
              <a:off x="3887924" y="3218783"/>
              <a:ext cx="113011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l-PL" sz="1600" b="1" i="1" dirty="0" smtClean="0">
                  <a:solidFill>
                    <a:srgbClr val="00B050"/>
                  </a:solidFill>
                </a:rPr>
                <a:t>Koncentrator</a:t>
              </a:r>
              <a:endParaRPr lang="pl-PL" sz="1600" b="1" i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7503" name="Lok_tab_ster"/>
          <p:cNvGrpSpPr/>
          <p:nvPr/>
        </p:nvGrpSpPr>
        <p:grpSpPr>
          <a:xfrm>
            <a:off x="3803238" y="376870"/>
            <a:ext cx="3985664" cy="922481"/>
            <a:chOff x="3646676" y="637413"/>
            <a:chExt cx="3985664" cy="922481"/>
          </a:xfrm>
        </p:grpSpPr>
        <p:sp>
          <p:nvSpPr>
            <p:cNvPr id="17501" name="Strz_do_tablicy"/>
            <p:cNvSpPr/>
            <p:nvPr/>
          </p:nvSpPr>
          <p:spPr bwMode="auto">
            <a:xfrm rot="20620166">
              <a:off x="3646676" y="1443126"/>
              <a:ext cx="2930683" cy="116768"/>
            </a:xfrm>
            <a:prstGeom prst="rightArrow">
              <a:avLst>
                <a:gd name="adj1" fmla="val 50000"/>
                <a:gd name="adj2" fmla="val 123016"/>
              </a:avLst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  <p:sp>
          <p:nvSpPr>
            <p:cNvPr id="17502" name="Lok_tab_ster"/>
            <p:cNvSpPr txBox="1"/>
            <p:nvPr/>
          </p:nvSpPr>
          <p:spPr>
            <a:xfrm>
              <a:off x="6570016" y="637413"/>
              <a:ext cx="1062324" cy="81136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txBody>
            <a:bodyPr wrap="none" lIns="72000" tIns="36000" rIns="72000" bIns="36000" rtlCol="0">
              <a:spAutoFit/>
            </a:bodyPr>
            <a:lstStyle/>
            <a:p>
              <a:pPr algn="ctr"/>
              <a:r>
                <a:rPr lang="pl-PL" sz="1200" i="1" dirty="0" smtClean="0"/>
                <a:t>Lokalna </a:t>
              </a:r>
            </a:p>
            <a:p>
              <a:pPr algn="ctr"/>
              <a:r>
                <a:rPr lang="pl-PL" sz="1200" i="1" dirty="0" smtClean="0"/>
                <a:t>tablica</a:t>
              </a:r>
            </a:p>
            <a:p>
              <a:pPr algn="ctr"/>
              <a:r>
                <a:rPr lang="pl-PL" sz="1200" i="1" dirty="0" smtClean="0"/>
                <a:t>sygnalizacyjna</a:t>
              </a:r>
            </a:p>
            <a:p>
              <a:pPr algn="ctr"/>
              <a:r>
                <a:rPr lang="pl-PL" sz="1200" i="1" dirty="0" smtClean="0"/>
                <a:t>i sterująca</a:t>
              </a:r>
              <a:endParaRPr lang="pl-PL" sz="1200" i="1" dirty="0"/>
            </a:p>
          </p:txBody>
        </p:sp>
      </p:grpSp>
      <p:grpSp>
        <p:nvGrpSpPr>
          <p:cNvPr id="392" name="Pom_Temper"/>
          <p:cNvGrpSpPr/>
          <p:nvPr/>
        </p:nvGrpSpPr>
        <p:grpSpPr>
          <a:xfrm>
            <a:off x="1485156" y="1853034"/>
            <a:ext cx="2393618" cy="3718284"/>
            <a:chOff x="1134267" y="1916832"/>
            <a:chExt cx="2393618" cy="3718284"/>
          </a:xfrm>
        </p:grpSpPr>
        <p:sp>
          <p:nvSpPr>
            <p:cNvPr id="196" name="Txt_T"/>
            <p:cNvSpPr txBox="1"/>
            <p:nvPr/>
          </p:nvSpPr>
          <p:spPr>
            <a:xfrm>
              <a:off x="2413236" y="5363344"/>
              <a:ext cx="7053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l-PL" sz="1000" i="1" dirty="0" smtClean="0"/>
                <a:t>T</a:t>
              </a:r>
              <a:endParaRPr lang="pl-PL" sz="1200" i="1" dirty="0"/>
            </a:p>
          </p:txBody>
        </p:sp>
        <p:grpSp>
          <p:nvGrpSpPr>
            <p:cNvPr id="17493" name="Czuj_temp"/>
            <p:cNvGrpSpPr/>
            <p:nvPr/>
          </p:nvGrpSpPr>
          <p:grpSpPr>
            <a:xfrm>
              <a:off x="1134267" y="5338040"/>
              <a:ext cx="953457" cy="287204"/>
              <a:chOff x="1134267" y="5338040"/>
              <a:chExt cx="953457" cy="287204"/>
            </a:xfrm>
          </p:grpSpPr>
          <p:sp>
            <p:nvSpPr>
              <p:cNvPr id="129" name="pole tekstowe 128"/>
              <p:cNvSpPr txBox="1"/>
              <p:nvPr/>
            </p:nvSpPr>
            <p:spPr>
              <a:xfrm>
                <a:off x="1198439" y="5368764"/>
                <a:ext cx="673261" cy="2564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l-PL" sz="1000" b="1" i="1" dirty="0" smtClean="0"/>
                  <a:t>Czujnik</a:t>
                </a:r>
              </a:p>
              <a:p>
                <a:pPr>
                  <a:lnSpc>
                    <a:spcPts val="800"/>
                  </a:lnSpc>
                </a:pPr>
                <a:r>
                  <a:rPr lang="pl-PL" sz="1000" b="1" i="1" dirty="0" smtClean="0"/>
                  <a:t> temperatury</a:t>
                </a:r>
                <a:endParaRPr lang="pl-PL" sz="1000" b="1" i="1" dirty="0"/>
              </a:p>
            </p:txBody>
          </p:sp>
          <p:cxnSp>
            <p:nvCxnSpPr>
              <p:cNvPr id="197" name="Łącznik prostoliniowy 196"/>
              <p:cNvCxnSpPr/>
              <p:nvPr/>
            </p:nvCxnSpPr>
            <p:spPr bwMode="auto">
              <a:xfrm>
                <a:off x="1871700" y="5481228"/>
                <a:ext cx="216024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17414" name="Łącznik prostoliniowy 17413"/>
              <p:cNvCxnSpPr>
                <a:stCxn id="129" idx="1"/>
                <a:endCxn id="32" idx="6"/>
              </p:cNvCxnSpPr>
              <p:nvPr/>
            </p:nvCxnSpPr>
            <p:spPr bwMode="auto">
              <a:xfrm flipH="1" flipV="1">
                <a:off x="1134267" y="5338040"/>
                <a:ext cx="64172" cy="15896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67" name="Przetw_A/A_T"/>
            <p:cNvGrpSpPr/>
            <p:nvPr/>
          </p:nvGrpSpPr>
          <p:grpSpPr>
            <a:xfrm>
              <a:off x="2087724" y="5372836"/>
              <a:ext cx="236601" cy="262280"/>
              <a:chOff x="6488324" y="2122604"/>
              <a:chExt cx="236601" cy="262280"/>
            </a:xfrm>
          </p:grpSpPr>
          <p:sp>
            <p:nvSpPr>
              <p:cNvPr id="168" name="Prostokąt 167"/>
              <p:cNvSpPr>
                <a:spLocks noChangeAspect="1"/>
              </p:cNvSpPr>
              <p:nvPr/>
            </p:nvSpPr>
            <p:spPr bwMode="auto">
              <a:xfrm>
                <a:off x="6488324" y="2140136"/>
                <a:ext cx="236601" cy="236601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-18"/>
                </a:endParaRPr>
              </a:p>
            </p:txBody>
          </p:sp>
          <p:cxnSp>
            <p:nvCxnSpPr>
              <p:cNvPr id="169" name="Łącznik prostoliniowy 168"/>
              <p:cNvCxnSpPr/>
              <p:nvPr/>
            </p:nvCxnSpPr>
            <p:spPr bwMode="auto">
              <a:xfrm flipV="1">
                <a:off x="6495898" y="2132856"/>
                <a:ext cx="229027" cy="23853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71" name="pole tekstowe 170"/>
              <p:cNvSpPr txBox="1"/>
              <p:nvPr/>
            </p:nvSpPr>
            <p:spPr>
              <a:xfrm>
                <a:off x="6603961" y="2230996"/>
                <a:ext cx="78548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l-PL" sz="1000" i="1" dirty="0" smtClean="0"/>
                  <a:t>A</a:t>
                </a:r>
                <a:endParaRPr lang="pl-PL" sz="1200" i="1" dirty="0"/>
              </a:p>
            </p:txBody>
          </p:sp>
          <p:sp>
            <p:nvSpPr>
              <p:cNvPr id="172" name="pole tekstowe 171"/>
              <p:cNvSpPr txBox="1"/>
              <p:nvPr/>
            </p:nvSpPr>
            <p:spPr>
              <a:xfrm>
                <a:off x="6527844" y="2122604"/>
                <a:ext cx="81754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l-PL" sz="1050" i="1" dirty="0" smtClean="0"/>
                  <a:t>A</a:t>
                </a:r>
                <a:endParaRPr lang="pl-PL" sz="1200" i="1" dirty="0"/>
              </a:p>
            </p:txBody>
          </p:sp>
        </p:grpSp>
        <p:grpSp>
          <p:nvGrpSpPr>
            <p:cNvPr id="303" name="Pom_T&quot;"/>
            <p:cNvGrpSpPr/>
            <p:nvPr/>
          </p:nvGrpSpPr>
          <p:grpSpPr>
            <a:xfrm>
              <a:off x="2303748" y="1916832"/>
              <a:ext cx="1224137" cy="3600400"/>
              <a:chOff x="1711295" y="-1179512"/>
              <a:chExt cx="716254" cy="3600400"/>
            </a:xfrm>
          </p:grpSpPr>
          <p:cxnSp>
            <p:nvCxnSpPr>
              <p:cNvPr id="304" name="Łącznik prostoliniowy 303"/>
              <p:cNvCxnSpPr/>
              <p:nvPr/>
            </p:nvCxnSpPr>
            <p:spPr bwMode="auto">
              <a:xfrm>
                <a:off x="1711295" y="2420888"/>
                <a:ext cx="311087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5" name="Łącznik prostoliniowy 304"/>
              <p:cNvCxnSpPr/>
              <p:nvPr/>
            </p:nvCxnSpPr>
            <p:spPr bwMode="auto">
              <a:xfrm flipH="1" flipV="1">
                <a:off x="2027281" y="-1179512"/>
                <a:ext cx="8" cy="3600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6" name="Łącznik prostoliniowy 305"/>
              <p:cNvCxnSpPr/>
              <p:nvPr/>
            </p:nvCxnSpPr>
            <p:spPr bwMode="auto">
              <a:xfrm>
                <a:off x="2027281" y="-1179512"/>
                <a:ext cx="400257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7" name="Łącznik prosty ze strzałką 306"/>
              <p:cNvCxnSpPr/>
              <p:nvPr/>
            </p:nvCxnSpPr>
            <p:spPr bwMode="auto">
              <a:xfrm>
                <a:off x="2427548" y="-1179512"/>
                <a:ext cx="1" cy="216024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grpSp>
        <p:nvGrpSpPr>
          <p:cNvPr id="390" name="Pom_P,Q"/>
          <p:cNvGrpSpPr/>
          <p:nvPr/>
        </p:nvGrpSpPr>
        <p:grpSpPr>
          <a:xfrm>
            <a:off x="2078573" y="1312974"/>
            <a:ext cx="2412268" cy="828092"/>
            <a:chOff x="1727684" y="1376772"/>
            <a:chExt cx="2412268" cy="828092"/>
          </a:xfrm>
        </p:grpSpPr>
        <p:grpSp>
          <p:nvGrpSpPr>
            <p:cNvPr id="330" name="Pom_PQ'"/>
            <p:cNvGrpSpPr/>
            <p:nvPr/>
          </p:nvGrpSpPr>
          <p:grpSpPr>
            <a:xfrm>
              <a:off x="1727684" y="1376772"/>
              <a:ext cx="216024" cy="828092"/>
              <a:chOff x="1727684" y="1376772"/>
              <a:chExt cx="216024" cy="828092"/>
            </a:xfrm>
          </p:grpSpPr>
          <p:cxnSp>
            <p:nvCxnSpPr>
              <p:cNvPr id="158" name="Łącznik prostoliniowy 157"/>
              <p:cNvCxnSpPr/>
              <p:nvPr/>
            </p:nvCxnSpPr>
            <p:spPr bwMode="auto">
              <a:xfrm>
                <a:off x="1727684" y="1808820"/>
                <a:ext cx="216024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159" name="Łącznik prostoliniowy 158"/>
              <p:cNvCxnSpPr/>
              <p:nvPr/>
            </p:nvCxnSpPr>
            <p:spPr bwMode="auto">
              <a:xfrm flipV="1">
                <a:off x="1727684" y="1808820"/>
                <a:ext cx="1" cy="39604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0" name="Łącznik prostoliniowy 159"/>
              <p:cNvCxnSpPr/>
              <p:nvPr/>
            </p:nvCxnSpPr>
            <p:spPr bwMode="auto">
              <a:xfrm flipV="1">
                <a:off x="1727684" y="1376772"/>
                <a:ext cx="0" cy="3600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4" name="Łącznik prostoliniowy 163"/>
              <p:cNvCxnSpPr/>
              <p:nvPr/>
            </p:nvCxnSpPr>
            <p:spPr bwMode="auto">
              <a:xfrm>
                <a:off x="1727684" y="1736812"/>
                <a:ext cx="216024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</p:grpSp>
        <p:grpSp>
          <p:nvGrpSpPr>
            <p:cNvPr id="146" name="Przetw_A/A_PQ"/>
            <p:cNvGrpSpPr/>
            <p:nvPr/>
          </p:nvGrpSpPr>
          <p:grpSpPr>
            <a:xfrm>
              <a:off x="1943708" y="1592796"/>
              <a:ext cx="236601" cy="262280"/>
              <a:chOff x="6488324" y="2122604"/>
              <a:chExt cx="236601" cy="262280"/>
            </a:xfrm>
          </p:grpSpPr>
          <p:sp>
            <p:nvSpPr>
              <p:cNvPr id="148" name="Prostokąt 147"/>
              <p:cNvSpPr>
                <a:spLocks noChangeAspect="1"/>
              </p:cNvSpPr>
              <p:nvPr/>
            </p:nvSpPr>
            <p:spPr bwMode="auto">
              <a:xfrm>
                <a:off x="6488324" y="2140136"/>
                <a:ext cx="236601" cy="236601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-18"/>
                </a:endParaRPr>
              </a:p>
            </p:txBody>
          </p:sp>
          <p:cxnSp>
            <p:nvCxnSpPr>
              <p:cNvPr id="149" name="Łącznik prostoliniowy 148"/>
              <p:cNvCxnSpPr/>
              <p:nvPr/>
            </p:nvCxnSpPr>
            <p:spPr bwMode="auto">
              <a:xfrm flipV="1">
                <a:off x="6495898" y="2132856"/>
                <a:ext cx="229027" cy="23853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51" name="pole tekstowe 150"/>
              <p:cNvSpPr txBox="1"/>
              <p:nvPr/>
            </p:nvSpPr>
            <p:spPr>
              <a:xfrm>
                <a:off x="6603961" y="2230996"/>
                <a:ext cx="78548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l-PL" sz="1000" i="1" dirty="0" smtClean="0"/>
                  <a:t>A</a:t>
                </a:r>
                <a:endParaRPr lang="pl-PL" sz="1200" i="1" dirty="0"/>
              </a:p>
            </p:txBody>
          </p:sp>
          <p:sp>
            <p:nvSpPr>
              <p:cNvPr id="156" name="pole tekstowe 155"/>
              <p:cNvSpPr txBox="1"/>
              <p:nvPr/>
            </p:nvSpPr>
            <p:spPr>
              <a:xfrm>
                <a:off x="6527844" y="2122604"/>
                <a:ext cx="81754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l-PL" sz="1050" i="1" dirty="0" smtClean="0"/>
                  <a:t>A</a:t>
                </a:r>
                <a:endParaRPr lang="pl-PL" sz="1200" i="1" dirty="0"/>
              </a:p>
            </p:txBody>
          </p:sp>
        </p:grpSp>
        <p:sp>
          <p:nvSpPr>
            <p:cNvPr id="193" name="Txt_PQ"/>
            <p:cNvSpPr txBox="1"/>
            <p:nvPr/>
          </p:nvSpPr>
          <p:spPr>
            <a:xfrm>
              <a:off x="2244182" y="1762944"/>
              <a:ext cx="20358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l-PL" sz="1000" i="1" dirty="0" smtClean="0"/>
                <a:t>P,Q</a:t>
              </a:r>
              <a:endParaRPr lang="pl-PL" sz="1200" i="1" dirty="0"/>
            </a:p>
          </p:txBody>
        </p:sp>
        <p:grpSp>
          <p:nvGrpSpPr>
            <p:cNvPr id="292" name="Pom_PQ&quot;"/>
            <p:cNvGrpSpPr/>
            <p:nvPr/>
          </p:nvGrpSpPr>
          <p:grpSpPr>
            <a:xfrm>
              <a:off x="2159732" y="1556792"/>
              <a:ext cx="1980220" cy="576064"/>
              <a:chOff x="2159732" y="1556792"/>
              <a:chExt cx="1980220" cy="576064"/>
            </a:xfrm>
          </p:grpSpPr>
          <p:cxnSp>
            <p:nvCxnSpPr>
              <p:cNvPr id="296" name="Łącznik prostoliniowy 295"/>
              <p:cNvCxnSpPr/>
              <p:nvPr/>
            </p:nvCxnSpPr>
            <p:spPr bwMode="auto">
              <a:xfrm>
                <a:off x="2483768" y="1556792"/>
                <a:ext cx="1656184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0" name="Łącznik prostoliniowy 319"/>
              <p:cNvCxnSpPr/>
              <p:nvPr/>
            </p:nvCxnSpPr>
            <p:spPr bwMode="auto">
              <a:xfrm flipV="1">
                <a:off x="2483768" y="1556792"/>
                <a:ext cx="0" cy="18002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6" name="Łącznik prostoliniowy 325"/>
              <p:cNvCxnSpPr/>
              <p:nvPr/>
            </p:nvCxnSpPr>
            <p:spPr bwMode="auto">
              <a:xfrm>
                <a:off x="2159732" y="1736812"/>
                <a:ext cx="3240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6" name="Łącznik prosty ze strzałką 335"/>
              <p:cNvCxnSpPr/>
              <p:nvPr/>
            </p:nvCxnSpPr>
            <p:spPr bwMode="auto">
              <a:xfrm>
                <a:off x="4139952" y="1556792"/>
                <a:ext cx="0" cy="576064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grpSp>
        <p:nvGrpSpPr>
          <p:cNvPr id="389" name="Pom_I"/>
          <p:cNvGrpSpPr/>
          <p:nvPr/>
        </p:nvGrpSpPr>
        <p:grpSpPr>
          <a:xfrm>
            <a:off x="1898553" y="1673014"/>
            <a:ext cx="2304256" cy="622320"/>
            <a:chOff x="1547664" y="1736812"/>
            <a:chExt cx="2304256" cy="622320"/>
          </a:xfrm>
        </p:grpSpPr>
        <p:sp>
          <p:nvSpPr>
            <p:cNvPr id="195" name="Txt_I"/>
            <p:cNvSpPr txBox="1"/>
            <p:nvPr/>
          </p:nvSpPr>
          <p:spPr>
            <a:xfrm>
              <a:off x="2260466" y="2050976"/>
              <a:ext cx="4328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l-PL" sz="1000" i="1" dirty="0"/>
                <a:t>I</a:t>
              </a:r>
              <a:endParaRPr lang="pl-PL" sz="1200" i="1" dirty="0"/>
            </a:p>
          </p:txBody>
        </p:sp>
        <p:cxnSp>
          <p:nvCxnSpPr>
            <p:cNvPr id="157" name="Pomiar_I'"/>
            <p:cNvCxnSpPr/>
            <p:nvPr/>
          </p:nvCxnSpPr>
          <p:spPr bwMode="auto">
            <a:xfrm>
              <a:off x="1547664" y="2219602"/>
              <a:ext cx="396044" cy="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grpSp>
          <p:nvGrpSpPr>
            <p:cNvPr id="289" name="Pomiar_I&quot;"/>
            <p:cNvGrpSpPr/>
            <p:nvPr/>
          </p:nvGrpSpPr>
          <p:grpSpPr>
            <a:xfrm>
              <a:off x="2159732" y="1736812"/>
              <a:ext cx="1692188" cy="504056"/>
              <a:chOff x="2159732" y="1736812"/>
              <a:chExt cx="1692188" cy="504056"/>
            </a:xfrm>
          </p:grpSpPr>
          <p:cxnSp>
            <p:nvCxnSpPr>
              <p:cNvPr id="5" name="Łącznik prostoliniowy 4"/>
              <p:cNvCxnSpPr/>
              <p:nvPr/>
            </p:nvCxnSpPr>
            <p:spPr bwMode="auto">
              <a:xfrm>
                <a:off x="2159732" y="2240868"/>
                <a:ext cx="504055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Łącznik prostoliniowy 17"/>
              <p:cNvCxnSpPr/>
              <p:nvPr/>
            </p:nvCxnSpPr>
            <p:spPr bwMode="auto">
              <a:xfrm flipH="1" flipV="1">
                <a:off x="2663787" y="1736812"/>
                <a:ext cx="2" cy="50405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4" name="Łącznik prostoliniowy 323"/>
              <p:cNvCxnSpPr/>
              <p:nvPr/>
            </p:nvCxnSpPr>
            <p:spPr bwMode="auto">
              <a:xfrm>
                <a:off x="2663790" y="1736812"/>
                <a:ext cx="1188129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2" name="Łącznik prosty ze strzałką 331"/>
              <p:cNvCxnSpPr/>
              <p:nvPr/>
            </p:nvCxnSpPr>
            <p:spPr bwMode="auto">
              <a:xfrm>
                <a:off x="3851920" y="1736812"/>
                <a:ext cx="0" cy="396044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30" name="Przetw_A/A_I"/>
            <p:cNvGrpSpPr/>
            <p:nvPr/>
          </p:nvGrpSpPr>
          <p:grpSpPr>
            <a:xfrm>
              <a:off x="1943708" y="2096852"/>
              <a:ext cx="236601" cy="262280"/>
              <a:chOff x="6488324" y="2122604"/>
              <a:chExt cx="236601" cy="262280"/>
            </a:xfrm>
          </p:grpSpPr>
          <p:sp>
            <p:nvSpPr>
              <p:cNvPr id="131" name="Prostokąt 130"/>
              <p:cNvSpPr>
                <a:spLocks noChangeAspect="1"/>
              </p:cNvSpPr>
              <p:nvPr/>
            </p:nvSpPr>
            <p:spPr bwMode="auto">
              <a:xfrm>
                <a:off x="6488324" y="2140136"/>
                <a:ext cx="236601" cy="236601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-18"/>
                </a:endParaRPr>
              </a:p>
            </p:txBody>
          </p:sp>
          <p:cxnSp>
            <p:nvCxnSpPr>
              <p:cNvPr id="132" name="Łącznik prostoliniowy 131"/>
              <p:cNvCxnSpPr/>
              <p:nvPr/>
            </p:nvCxnSpPr>
            <p:spPr bwMode="auto">
              <a:xfrm flipV="1">
                <a:off x="6495898" y="2132856"/>
                <a:ext cx="229027" cy="23853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34" name="pole tekstowe 133"/>
              <p:cNvSpPr txBox="1"/>
              <p:nvPr/>
            </p:nvSpPr>
            <p:spPr>
              <a:xfrm>
                <a:off x="6603961" y="2230996"/>
                <a:ext cx="78548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l-PL" sz="1000" i="1" dirty="0" smtClean="0"/>
                  <a:t>A</a:t>
                </a:r>
                <a:endParaRPr lang="pl-PL" sz="1200" i="1" dirty="0"/>
              </a:p>
            </p:txBody>
          </p:sp>
          <p:sp>
            <p:nvSpPr>
              <p:cNvPr id="135" name="pole tekstowe 134"/>
              <p:cNvSpPr txBox="1"/>
              <p:nvPr/>
            </p:nvSpPr>
            <p:spPr>
              <a:xfrm>
                <a:off x="6527844" y="2122604"/>
                <a:ext cx="81754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l-PL" sz="1050" i="1" dirty="0" smtClean="0"/>
                  <a:t>A</a:t>
                </a:r>
                <a:endParaRPr lang="pl-PL" sz="1200" i="1" dirty="0"/>
              </a:p>
            </p:txBody>
          </p:sp>
        </p:grpSp>
      </p:grpSp>
      <p:grpSp>
        <p:nvGrpSpPr>
          <p:cNvPr id="388" name="Pom_U"/>
          <p:cNvGrpSpPr/>
          <p:nvPr/>
        </p:nvGrpSpPr>
        <p:grpSpPr>
          <a:xfrm>
            <a:off x="1862549" y="1096950"/>
            <a:ext cx="2880320" cy="972108"/>
            <a:chOff x="1511660" y="1160748"/>
            <a:chExt cx="2880320" cy="972108"/>
          </a:xfrm>
        </p:grpSpPr>
        <p:sp>
          <p:nvSpPr>
            <p:cNvPr id="302" name="Txt_U"/>
            <p:cNvSpPr txBox="1"/>
            <p:nvPr/>
          </p:nvSpPr>
          <p:spPr>
            <a:xfrm>
              <a:off x="2231740" y="1376772"/>
              <a:ext cx="9297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l-PL" sz="1000" i="1" dirty="0" smtClean="0"/>
                <a:t>U</a:t>
              </a:r>
              <a:endParaRPr lang="pl-PL" sz="1200" i="1" dirty="0"/>
            </a:p>
          </p:txBody>
        </p:sp>
        <p:grpSp>
          <p:nvGrpSpPr>
            <p:cNvPr id="300" name="Pom_U&quot;"/>
            <p:cNvGrpSpPr/>
            <p:nvPr/>
          </p:nvGrpSpPr>
          <p:grpSpPr>
            <a:xfrm>
              <a:off x="2159732" y="1376772"/>
              <a:ext cx="2232248" cy="756084"/>
              <a:chOff x="2159732" y="1376772"/>
              <a:chExt cx="2232248" cy="756084"/>
            </a:xfrm>
          </p:grpSpPr>
          <p:cxnSp>
            <p:nvCxnSpPr>
              <p:cNvPr id="17440" name="Łącznik prostoliniowy 17439"/>
              <p:cNvCxnSpPr/>
              <p:nvPr/>
            </p:nvCxnSpPr>
            <p:spPr bwMode="auto">
              <a:xfrm>
                <a:off x="2159732" y="1376772"/>
                <a:ext cx="2232248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7" name="Łącznik prosty ze strzałką 336"/>
              <p:cNvCxnSpPr/>
              <p:nvPr/>
            </p:nvCxnSpPr>
            <p:spPr bwMode="auto">
              <a:xfrm>
                <a:off x="4391980" y="1376772"/>
                <a:ext cx="0" cy="756084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36" name="Przetw_A/A_U"/>
            <p:cNvGrpSpPr/>
            <p:nvPr/>
          </p:nvGrpSpPr>
          <p:grpSpPr>
            <a:xfrm>
              <a:off x="1943708" y="1258508"/>
              <a:ext cx="236601" cy="262280"/>
              <a:chOff x="6488324" y="2122604"/>
              <a:chExt cx="236601" cy="262280"/>
            </a:xfrm>
          </p:grpSpPr>
          <p:sp>
            <p:nvSpPr>
              <p:cNvPr id="137" name="Prostokąt 136"/>
              <p:cNvSpPr>
                <a:spLocks noChangeAspect="1"/>
              </p:cNvSpPr>
              <p:nvPr/>
            </p:nvSpPr>
            <p:spPr bwMode="auto">
              <a:xfrm>
                <a:off x="6488324" y="2140136"/>
                <a:ext cx="236601" cy="236601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-18"/>
                </a:endParaRPr>
              </a:p>
            </p:txBody>
          </p:sp>
          <p:cxnSp>
            <p:nvCxnSpPr>
              <p:cNvPr id="142" name="Łącznik prostoliniowy 141"/>
              <p:cNvCxnSpPr/>
              <p:nvPr/>
            </p:nvCxnSpPr>
            <p:spPr bwMode="auto">
              <a:xfrm flipV="1">
                <a:off x="6495898" y="2132856"/>
                <a:ext cx="229027" cy="23853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4" name="pole tekstowe 143"/>
              <p:cNvSpPr txBox="1"/>
              <p:nvPr/>
            </p:nvSpPr>
            <p:spPr>
              <a:xfrm>
                <a:off x="6603961" y="2230996"/>
                <a:ext cx="78548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l-PL" sz="1000" i="1" dirty="0" smtClean="0"/>
                  <a:t>A</a:t>
                </a:r>
                <a:endParaRPr lang="pl-PL" sz="1200" i="1" dirty="0"/>
              </a:p>
            </p:txBody>
          </p:sp>
          <p:sp>
            <p:nvSpPr>
              <p:cNvPr id="145" name="pole tekstowe 144"/>
              <p:cNvSpPr txBox="1"/>
              <p:nvPr/>
            </p:nvSpPr>
            <p:spPr>
              <a:xfrm>
                <a:off x="6527844" y="2122604"/>
                <a:ext cx="81754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l-PL" sz="1050" i="1" dirty="0" smtClean="0"/>
                  <a:t>A</a:t>
                </a:r>
                <a:endParaRPr lang="pl-PL" sz="1200" i="1" dirty="0"/>
              </a:p>
            </p:txBody>
          </p:sp>
        </p:grpSp>
        <p:grpSp>
          <p:nvGrpSpPr>
            <p:cNvPr id="247" name="Pom_U'"/>
            <p:cNvGrpSpPr/>
            <p:nvPr/>
          </p:nvGrpSpPr>
          <p:grpSpPr>
            <a:xfrm>
              <a:off x="1511660" y="1160748"/>
              <a:ext cx="432048" cy="216024"/>
              <a:chOff x="1511660" y="1412776"/>
              <a:chExt cx="432048" cy="216024"/>
            </a:xfrm>
          </p:grpSpPr>
          <p:cxnSp>
            <p:nvCxnSpPr>
              <p:cNvPr id="226" name="Łącznik prostoliniowy 225"/>
              <p:cNvCxnSpPr/>
              <p:nvPr/>
            </p:nvCxnSpPr>
            <p:spPr bwMode="auto">
              <a:xfrm>
                <a:off x="1511660" y="1412776"/>
                <a:ext cx="0" cy="21602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9" name="Łącznik prostoliniowy 228"/>
              <p:cNvCxnSpPr/>
              <p:nvPr/>
            </p:nvCxnSpPr>
            <p:spPr bwMode="auto">
              <a:xfrm flipH="1">
                <a:off x="1511660" y="1628800"/>
                <a:ext cx="432048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arrow" w="sm" len="sm"/>
                <a:tailEnd type="none" w="sm" len="sm"/>
              </a:ln>
              <a:effectLst/>
            </p:spPr>
          </p:cxnSp>
        </p:grpSp>
      </p:grpSp>
      <p:sp>
        <p:nvSpPr>
          <p:cNvPr id="81" name="Txt_analogowe"/>
          <p:cNvSpPr txBox="1"/>
          <p:nvPr/>
        </p:nvSpPr>
        <p:spPr>
          <a:xfrm rot="16200000">
            <a:off x="4240933" y="1598887"/>
            <a:ext cx="68448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l-PL" sz="1200" b="1" i="1" dirty="0" smtClean="0"/>
              <a:t>analogowe</a:t>
            </a:r>
            <a:endParaRPr lang="pl-PL" sz="1200" b="1" i="1" dirty="0"/>
          </a:p>
        </p:txBody>
      </p:sp>
      <p:sp>
        <p:nvSpPr>
          <p:cNvPr id="405" name="Txt_dwustanowe"/>
          <p:cNvSpPr txBox="1"/>
          <p:nvPr/>
        </p:nvSpPr>
        <p:spPr>
          <a:xfrm rot="16200000">
            <a:off x="5269919" y="1609370"/>
            <a:ext cx="77745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l-PL" sz="1200" b="1" i="1" dirty="0" smtClean="0"/>
              <a:t>dwustanowe</a:t>
            </a:r>
            <a:endParaRPr lang="pl-PL" sz="1200" b="1" i="1" dirty="0"/>
          </a:p>
        </p:txBody>
      </p:sp>
      <p:sp>
        <p:nvSpPr>
          <p:cNvPr id="74" name="Txt_telepom"/>
          <p:cNvSpPr txBox="1"/>
          <p:nvPr/>
        </p:nvSpPr>
        <p:spPr>
          <a:xfrm>
            <a:off x="4383005" y="518233"/>
            <a:ext cx="91166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l-PL" sz="1400" b="1" i="1" dirty="0" smtClean="0">
                <a:solidFill>
                  <a:srgbClr val="0070C0"/>
                </a:solidFill>
              </a:rPr>
              <a:t>Telepomiary</a:t>
            </a:r>
            <a:endParaRPr lang="pl-PL" sz="1400" b="1" i="1" dirty="0">
              <a:solidFill>
                <a:srgbClr val="0070C0"/>
              </a:solidFill>
            </a:endParaRPr>
          </a:p>
        </p:txBody>
      </p:sp>
      <p:grpSp>
        <p:nvGrpSpPr>
          <p:cNvPr id="230" name="Pom_Zacz"/>
          <p:cNvGrpSpPr/>
          <p:nvPr/>
        </p:nvGrpSpPr>
        <p:grpSpPr>
          <a:xfrm>
            <a:off x="1466505" y="736910"/>
            <a:ext cx="4464496" cy="4248472"/>
            <a:chOff x="1295636" y="1268760"/>
            <a:chExt cx="4151198" cy="4248472"/>
          </a:xfrm>
        </p:grpSpPr>
        <p:cxnSp>
          <p:nvCxnSpPr>
            <p:cNvPr id="231" name="Łącznik prostoliniowy 230"/>
            <p:cNvCxnSpPr/>
            <p:nvPr/>
          </p:nvCxnSpPr>
          <p:spPr bwMode="auto">
            <a:xfrm flipV="1">
              <a:off x="1295636" y="1268760"/>
              <a:ext cx="0" cy="424847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2" name="Łącznik prostoliniowy 231"/>
            <p:cNvCxnSpPr/>
            <p:nvPr/>
          </p:nvCxnSpPr>
          <p:spPr bwMode="auto">
            <a:xfrm>
              <a:off x="1295636" y="1268760"/>
              <a:ext cx="415119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4" name="Łącznik prosty ze strzałką 233"/>
            <p:cNvCxnSpPr/>
            <p:nvPr/>
          </p:nvCxnSpPr>
          <p:spPr bwMode="auto">
            <a:xfrm>
              <a:off x="5446834" y="1268760"/>
              <a:ext cx="0" cy="183620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7417" name="Pom_Uziem"/>
          <p:cNvGrpSpPr/>
          <p:nvPr/>
        </p:nvGrpSpPr>
        <p:grpSpPr>
          <a:xfrm>
            <a:off x="1646525" y="1168958"/>
            <a:ext cx="3744416" cy="3168352"/>
            <a:chOff x="1295636" y="1268760"/>
            <a:chExt cx="3481650" cy="3168352"/>
          </a:xfrm>
        </p:grpSpPr>
        <p:cxnSp>
          <p:nvCxnSpPr>
            <p:cNvPr id="155" name="Łącznik prostoliniowy 154"/>
            <p:cNvCxnSpPr/>
            <p:nvPr/>
          </p:nvCxnSpPr>
          <p:spPr bwMode="auto">
            <a:xfrm flipV="1">
              <a:off x="1295636" y="1268760"/>
              <a:ext cx="0" cy="316835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409" name="Łącznik prostoliniowy 17408"/>
            <p:cNvCxnSpPr/>
            <p:nvPr/>
          </p:nvCxnSpPr>
          <p:spPr bwMode="auto">
            <a:xfrm>
              <a:off x="1295636" y="1268760"/>
              <a:ext cx="348165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413" name="Łącznik prosty ze strzałką 17412"/>
            <p:cNvCxnSpPr/>
            <p:nvPr/>
          </p:nvCxnSpPr>
          <p:spPr bwMode="auto">
            <a:xfrm>
              <a:off x="4777286" y="1268760"/>
              <a:ext cx="0" cy="140415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50" name="Pom_Odł_1"/>
          <p:cNvGrpSpPr/>
          <p:nvPr/>
        </p:nvGrpSpPr>
        <p:grpSpPr>
          <a:xfrm>
            <a:off x="1214477" y="880926"/>
            <a:ext cx="4536504" cy="1692188"/>
            <a:chOff x="907115" y="1052736"/>
            <a:chExt cx="4062541" cy="1571317"/>
          </a:xfrm>
        </p:grpSpPr>
        <p:cxnSp>
          <p:nvCxnSpPr>
            <p:cNvPr id="143" name="Łącznik prostoliniowy 142"/>
            <p:cNvCxnSpPr/>
            <p:nvPr/>
          </p:nvCxnSpPr>
          <p:spPr bwMode="auto">
            <a:xfrm>
              <a:off x="907115" y="1052736"/>
              <a:ext cx="406254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Łącznik prosty ze strzałką 146"/>
            <p:cNvCxnSpPr/>
            <p:nvPr/>
          </p:nvCxnSpPr>
          <p:spPr bwMode="auto">
            <a:xfrm>
              <a:off x="4969656" y="1052736"/>
              <a:ext cx="0" cy="157131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40" name="Pom_Odł_2"/>
          <p:cNvGrpSpPr/>
          <p:nvPr/>
        </p:nvGrpSpPr>
        <p:grpSpPr>
          <a:xfrm>
            <a:off x="1646526" y="1024942"/>
            <a:ext cx="3924436" cy="1548172"/>
            <a:chOff x="1358509" y="1052736"/>
            <a:chExt cx="3514420" cy="1437588"/>
          </a:xfrm>
        </p:grpSpPr>
        <p:cxnSp>
          <p:nvCxnSpPr>
            <p:cNvPr id="241" name="Łącznik prostoliniowy 240"/>
            <p:cNvCxnSpPr/>
            <p:nvPr/>
          </p:nvCxnSpPr>
          <p:spPr bwMode="auto">
            <a:xfrm>
              <a:off x="1358509" y="1052736"/>
              <a:ext cx="351442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2" name="Łącznik prosty ze strzałką 241"/>
            <p:cNvCxnSpPr/>
            <p:nvPr/>
          </p:nvCxnSpPr>
          <p:spPr bwMode="auto">
            <a:xfrm>
              <a:off x="4872929" y="1052736"/>
              <a:ext cx="0" cy="1437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85" name="Przekł_Prąd"/>
          <p:cNvGrpSpPr/>
          <p:nvPr/>
        </p:nvGrpSpPr>
        <p:grpSpPr>
          <a:xfrm>
            <a:off x="854437" y="2069058"/>
            <a:ext cx="1063290" cy="659292"/>
            <a:chOff x="503548" y="2132856"/>
            <a:chExt cx="1063290" cy="659292"/>
          </a:xfrm>
        </p:grpSpPr>
        <p:sp>
          <p:nvSpPr>
            <p:cNvPr id="233" name="Txt_1_5A"/>
            <p:cNvSpPr txBox="1"/>
            <p:nvPr/>
          </p:nvSpPr>
          <p:spPr>
            <a:xfrm>
              <a:off x="503548" y="2384884"/>
              <a:ext cx="403957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l-PL" sz="900" b="1" i="1" dirty="0" smtClean="0"/>
                <a:t>1 lub 5A</a:t>
              </a:r>
              <a:endParaRPr lang="pl-PL" sz="1200" b="1" i="1" dirty="0"/>
            </a:p>
          </p:txBody>
        </p:sp>
        <p:grpSp>
          <p:nvGrpSpPr>
            <p:cNvPr id="17428" name="Przekł_I_Zab"/>
            <p:cNvGrpSpPr/>
            <p:nvPr/>
          </p:nvGrpSpPr>
          <p:grpSpPr>
            <a:xfrm>
              <a:off x="863588" y="2612128"/>
              <a:ext cx="540060" cy="180020"/>
              <a:chOff x="863588" y="2612128"/>
              <a:chExt cx="540060" cy="180020"/>
            </a:xfrm>
          </p:grpSpPr>
          <p:sp>
            <p:nvSpPr>
              <p:cNvPr id="51" name="Oval 36"/>
              <p:cNvSpPr>
                <a:spLocks noChangeAspect="1" noChangeArrowheads="1"/>
              </p:cNvSpPr>
              <p:nvPr/>
            </p:nvSpPr>
            <p:spPr bwMode="auto">
              <a:xfrm>
                <a:off x="863588" y="2612128"/>
                <a:ext cx="191675" cy="18002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pl-PL" altLang="pl-PL" sz="1400"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91" name="Łącznik prostoliniowy 90"/>
              <p:cNvCxnSpPr/>
              <p:nvPr/>
            </p:nvCxnSpPr>
            <p:spPr bwMode="auto">
              <a:xfrm>
                <a:off x="1062782" y="2708920"/>
                <a:ext cx="34086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7427" name="Przekł_I"/>
            <p:cNvGrpSpPr/>
            <p:nvPr/>
          </p:nvGrpSpPr>
          <p:grpSpPr>
            <a:xfrm>
              <a:off x="863588" y="2132856"/>
              <a:ext cx="703250" cy="180020"/>
              <a:chOff x="863588" y="2257698"/>
              <a:chExt cx="703250" cy="180020"/>
            </a:xfrm>
          </p:grpSpPr>
          <p:sp>
            <p:nvSpPr>
              <p:cNvPr id="46" name="Oval 36"/>
              <p:cNvSpPr>
                <a:spLocks noChangeAspect="1" noChangeArrowheads="1"/>
              </p:cNvSpPr>
              <p:nvPr/>
            </p:nvSpPr>
            <p:spPr bwMode="auto">
              <a:xfrm>
                <a:off x="863588" y="2257698"/>
                <a:ext cx="191675" cy="18002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pl-PL" altLang="pl-PL" sz="1400"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7" name="Łącznik prostoliniowy 86"/>
              <p:cNvCxnSpPr/>
              <p:nvPr/>
            </p:nvCxnSpPr>
            <p:spPr bwMode="auto">
              <a:xfrm>
                <a:off x="1062782" y="2348880"/>
                <a:ext cx="50405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84" name="Przekł_Nap"/>
          <p:cNvGrpSpPr/>
          <p:nvPr/>
        </p:nvGrpSpPr>
        <p:grpSpPr>
          <a:xfrm>
            <a:off x="1718536" y="587194"/>
            <a:ext cx="856968" cy="520583"/>
            <a:chOff x="1367647" y="650992"/>
            <a:chExt cx="856968" cy="520583"/>
          </a:xfrm>
        </p:grpSpPr>
        <p:sp>
          <p:nvSpPr>
            <p:cNvPr id="100" name="Txt_100V"/>
            <p:cNvSpPr txBox="1"/>
            <p:nvPr/>
          </p:nvSpPr>
          <p:spPr>
            <a:xfrm>
              <a:off x="1727684" y="656692"/>
              <a:ext cx="496931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l-PL" sz="900" b="1" i="1" dirty="0" smtClean="0"/>
                <a:t>WN/100 V</a:t>
              </a:r>
              <a:endParaRPr lang="pl-PL" sz="1200" b="1" i="1" dirty="0"/>
            </a:p>
          </p:txBody>
        </p:sp>
        <p:grpSp>
          <p:nvGrpSpPr>
            <p:cNvPr id="198" name="Przekł_U"/>
            <p:cNvGrpSpPr/>
            <p:nvPr/>
          </p:nvGrpSpPr>
          <p:grpSpPr>
            <a:xfrm>
              <a:off x="1367647" y="650992"/>
              <a:ext cx="324036" cy="520583"/>
              <a:chOff x="1367647" y="759004"/>
              <a:chExt cx="324036" cy="520583"/>
            </a:xfrm>
          </p:grpSpPr>
          <p:cxnSp>
            <p:nvCxnSpPr>
              <p:cNvPr id="17433" name="Łącznik prostoliniowy 17432"/>
              <p:cNvCxnSpPr/>
              <p:nvPr/>
            </p:nvCxnSpPr>
            <p:spPr bwMode="auto">
              <a:xfrm flipH="1">
                <a:off x="1511300" y="1016732"/>
                <a:ext cx="360" cy="26285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7410" name="Uzw_1"/>
              <p:cNvGrpSpPr/>
              <p:nvPr/>
            </p:nvGrpSpPr>
            <p:grpSpPr>
              <a:xfrm rot="10800000">
                <a:off x="1367647" y="759004"/>
                <a:ext cx="324036" cy="77708"/>
                <a:chOff x="7115571" y="1151311"/>
                <a:chExt cx="450050" cy="107926"/>
              </a:xfrm>
            </p:grpSpPr>
            <p:sp>
              <p:nvSpPr>
                <p:cNvPr id="204" name="Arc 142"/>
                <p:cNvSpPr>
                  <a:spLocks/>
                </p:cNvSpPr>
                <p:nvPr/>
              </p:nvSpPr>
              <p:spPr bwMode="auto">
                <a:xfrm>
                  <a:off x="7115571" y="1151311"/>
                  <a:ext cx="144824" cy="107926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05" name="Arc 143"/>
                <p:cNvSpPr>
                  <a:spLocks/>
                </p:cNvSpPr>
                <p:nvPr/>
              </p:nvSpPr>
              <p:spPr bwMode="auto">
                <a:xfrm>
                  <a:off x="7275975" y="1151311"/>
                  <a:ext cx="144823" cy="107926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06" name="Arc 144"/>
                <p:cNvSpPr>
                  <a:spLocks/>
                </p:cNvSpPr>
                <p:nvPr/>
              </p:nvSpPr>
              <p:spPr bwMode="auto">
                <a:xfrm>
                  <a:off x="7420798" y="1151311"/>
                  <a:ext cx="144823" cy="107926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212" name="Uzw_2"/>
              <p:cNvGrpSpPr/>
              <p:nvPr/>
            </p:nvGrpSpPr>
            <p:grpSpPr>
              <a:xfrm>
                <a:off x="1371387" y="903020"/>
                <a:ext cx="320292" cy="77708"/>
                <a:chOff x="7141272" y="1151311"/>
                <a:chExt cx="444849" cy="107926"/>
              </a:xfrm>
            </p:grpSpPr>
            <p:sp>
              <p:nvSpPr>
                <p:cNvPr id="213" name="Arc 142"/>
                <p:cNvSpPr>
                  <a:spLocks/>
                </p:cNvSpPr>
                <p:nvPr/>
              </p:nvSpPr>
              <p:spPr bwMode="auto">
                <a:xfrm>
                  <a:off x="7141272" y="1151311"/>
                  <a:ext cx="144823" cy="107926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14" name="Arc 143"/>
                <p:cNvSpPr>
                  <a:spLocks/>
                </p:cNvSpPr>
                <p:nvPr/>
              </p:nvSpPr>
              <p:spPr bwMode="auto">
                <a:xfrm>
                  <a:off x="7296474" y="1151311"/>
                  <a:ext cx="144823" cy="107926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15" name="Arc 144"/>
                <p:cNvSpPr>
                  <a:spLocks/>
                </p:cNvSpPr>
                <p:nvPr/>
              </p:nvSpPr>
              <p:spPr bwMode="auto">
                <a:xfrm>
                  <a:off x="7441298" y="1151311"/>
                  <a:ext cx="144823" cy="107926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</p:grpSp>
      </p:grpSp>
      <p:cxnSp>
        <p:nvCxnSpPr>
          <p:cNvPr id="227" name="Zacz_1+"/>
          <p:cNvCxnSpPr>
            <a:cxnSpLocks noChangeShapeType="1"/>
          </p:cNvCxnSpPr>
          <p:nvPr/>
        </p:nvCxnSpPr>
        <p:spPr bwMode="auto">
          <a:xfrm flipV="1">
            <a:off x="1070461" y="4913374"/>
            <a:ext cx="576064" cy="432048"/>
          </a:xfrm>
          <a:prstGeom prst="straightConnector1">
            <a:avLst/>
          </a:prstGeom>
          <a:noFill/>
          <a:ln w="25400">
            <a:solidFill>
              <a:srgbClr val="CC0000"/>
            </a:solidFill>
            <a:round/>
            <a:headEnd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" name="Uziem_Zamk"/>
          <p:cNvCxnSpPr/>
          <p:nvPr/>
        </p:nvCxnSpPr>
        <p:spPr bwMode="auto">
          <a:xfrm>
            <a:off x="1538513" y="4265302"/>
            <a:ext cx="288032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2" name="Odl_1_otw"/>
          <p:cNvCxnSpPr/>
          <p:nvPr/>
        </p:nvCxnSpPr>
        <p:spPr bwMode="auto">
          <a:xfrm flipH="1">
            <a:off x="1106465" y="772914"/>
            <a:ext cx="180020" cy="18002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9" name="Odl_2_otw"/>
          <p:cNvCxnSpPr/>
          <p:nvPr/>
        </p:nvCxnSpPr>
        <p:spPr bwMode="auto">
          <a:xfrm flipH="1">
            <a:off x="1538513" y="925314"/>
            <a:ext cx="180020" cy="18002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2" name="Wyl_otw"/>
          <p:cNvCxnSpPr/>
          <p:nvPr/>
        </p:nvCxnSpPr>
        <p:spPr bwMode="auto">
          <a:xfrm flipH="1">
            <a:off x="1322489" y="1709018"/>
            <a:ext cx="180020" cy="18002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8" name="Zacz_0"/>
          <p:cNvCxnSpPr>
            <a:cxnSpLocks noChangeShapeType="1"/>
          </p:cNvCxnSpPr>
          <p:nvPr/>
        </p:nvCxnSpPr>
        <p:spPr bwMode="auto">
          <a:xfrm flipV="1">
            <a:off x="1070461" y="5085010"/>
            <a:ext cx="576064" cy="252028"/>
          </a:xfrm>
          <a:prstGeom prst="straightConnector1">
            <a:avLst/>
          </a:prstGeom>
          <a:noFill/>
          <a:ln w="25400">
            <a:solidFill>
              <a:srgbClr val="CC0000"/>
            </a:solidFill>
            <a:round/>
            <a:headEnd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4" name="Uziem_Otw"/>
          <p:cNvCxnSpPr/>
          <p:nvPr/>
        </p:nvCxnSpPr>
        <p:spPr bwMode="auto">
          <a:xfrm flipV="1">
            <a:off x="1574517" y="4265302"/>
            <a:ext cx="260412" cy="17163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1" name="Wyl_zamk"/>
          <p:cNvCxnSpPr/>
          <p:nvPr/>
        </p:nvCxnSpPr>
        <p:spPr bwMode="auto">
          <a:xfrm>
            <a:off x="1322489" y="1637010"/>
            <a:ext cx="0" cy="2880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8" name="Odl_2_zamk"/>
          <p:cNvCxnSpPr/>
          <p:nvPr/>
        </p:nvCxnSpPr>
        <p:spPr bwMode="auto">
          <a:xfrm>
            <a:off x="1538513" y="844922"/>
            <a:ext cx="0" cy="25202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7" name="Odl_1_zamk"/>
          <p:cNvCxnSpPr/>
          <p:nvPr/>
        </p:nvCxnSpPr>
        <p:spPr bwMode="auto">
          <a:xfrm>
            <a:off x="1106465" y="736910"/>
            <a:ext cx="0" cy="2160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29" name="Pict_Tabl_synp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869" y="80628"/>
            <a:ext cx="1491615" cy="140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08" name="Pole_TRF"/>
          <p:cNvGrpSpPr/>
          <p:nvPr/>
        </p:nvGrpSpPr>
        <p:grpSpPr>
          <a:xfrm>
            <a:off x="962449" y="376870"/>
            <a:ext cx="1308777" cy="5544616"/>
            <a:chOff x="611560" y="548680"/>
            <a:chExt cx="1308777" cy="5544616"/>
          </a:xfrm>
        </p:grpSpPr>
        <p:grpSp>
          <p:nvGrpSpPr>
            <p:cNvPr id="106" name="Uziemnik"/>
            <p:cNvGrpSpPr/>
            <p:nvPr/>
          </p:nvGrpSpPr>
          <p:grpSpPr>
            <a:xfrm>
              <a:off x="971600" y="4341354"/>
              <a:ext cx="948737" cy="216024"/>
              <a:chOff x="971600" y="4341354"/>
              <a:chExt cx="948737" cy="216024"/>
            </a:xfrm>
          </p:grpSpPr>
          <p:cxnSp>
            <p:nvCxnSpPr>
              <p:cNvPr id="52" name="Łącznik prostoliniowy 51"/>
              <p:cNvCxnSpPr/>
              <p:nvPr/>
            </p:nvCxnSpPr>
            <p:spPr bwMode="auto">
              <a:xfrm>
                <a:off x="971600" y="4437112"/>
                <a:ext cx="216024" cy="0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Łącznik prostoliniowy 57"/>
              <p:cNvCxnSpPr/>
              <p:nvPr/>
            </p:nvCxnSpPr>
            <p:spPr bwMode="auto">
              <a:xfrm>
                <a:off x="1475656" y="4437112"/>
                <a:ext cx="360040" cy="0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Łącznik prostoliniowy 58"/>
              <p:cNvCxnSpPr/>
              <p:nvPr/>
            </p:nvCxnSpPr>
            <p:spPr bwMode="auto">
              <a:xfrm>
                <a:off x="1848329" y="4341354"/>
                <a:ext cx="0" cy="216024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Łącznik prostoliniowy 62"/>
              <p:cNvCxnSpPr/>
              <p:nvPr/>
            </p:nvCxnSpPr>
            <p:spPr bwMode="auto">
              <a:xfrm>
                <a:off x="1920337" y="4397996"/>
                <a:ext cx="0" cy="135632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86" name="Transformator"/>
            <p:cNvGrpSpPr/>
            <p:nvPr/>
          </p:nvGrpSpPr>
          <p:grpSpPr>
            <a:xfrm>
              <a:off x="827584" y="2060848"/>
              <a:ext cx="306683" cy="4032448"/>
              <a:chOff x="827584" y="2060848"/>
              <a:chExt cx="306683" cy="4032448"/>
            </a:xfrm>
          </p:grpSpPr>
          <p:cxnSp>
            <p:nvCxnSpPr>
              <p:cNvPr id="29" name="Łącznik prostoliniowy 28"/>
              <p:cNvCxnSpPr/>
              <p:nvPr/>
            </p:nvCxnSpPr>
            <p:spPr bwMode="auto">
              <a:xfrm>
                <a:off x="971600" y="2060848"/>
                <a:ext cx="6469" cy="3096594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2" name="Oval 36"/>
              <p:cNvSpPr>
                <a:spLocks noChangeArrowheads="1"/>
              </p:cNvSpPr>
              <p:nvPr/>
            </p:nvSpPr>
            <p:spPr bwMode="auto">
              <a:xfrm>
                <a:off x="827584" y="5301208"/>
                <a:ext cx="306683" cy="289688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pl-PL" altLang="pl-PL" sz="1400"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37"/>
              <p:cNvSpPr>
                <a:spLocks noChangeArrowheads="1"/>
              </p:cNvSpPr>
              <p:nvPr/>
            </p:nvSpPr>
            <p:spPr bwMode="auto">
              <a:xfrm>
                <a:off x="827584" y="5157442"/>
                <a:ext cx="300969" cy="287782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pl-PL" altLang="pl-PL" sz="1400"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4" name="AutoShape 38"/>
              <p:cNvCxnSpPr>
                <a:cxnSpLocks noChangeShapeType="1"/>
              </p:cNvCxnSpPr>
              <p:nvPr/>
            </p:nvCxnSpPr>
            <p:spPr bwMode="auto">
              <a:xfrm>
                <a:off x="971600" y="5589240"/>
                <a:ext cx="0" cy="504056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6" name="Wyłacznik"/>
            <p:cNvGrpSpPr/>
            <p:nvPr/>
          </p:nvGrpSpPr>
          <p:grpSpPr>
            <a:xfrm>
              <a:off x="755576" y="1484784"/>
              <a:ext cx="432048" cy="388528"/>
              <a:chOff x="755576" y="1484784"/>
              <a:chExt cx="432048" cy="388528"/>
            </a:xfrm>
          </p:grpSpPr>
          <p:cxnSp>
            <p:nvCxnSpPr>
              <p:cNvPr id="24" name="Łącznik prostoliniowy 23"/>
              <p:cNvCxnSpPr/>
              <p:nvPr/>
            </p:nvCxnSpPr>
            <p:spPr bwMode="auto">
              <a:xfrm>
                <a:off x="755576" y="1484784"/>
                <a:ext cx="432048" cy="0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Łącznik prostoliniowy 26"/>
              <p:cNvCxnSpPr/>
              <p:nvPr/>
            </p:nvCxnSpPr>
            <p:spPr bwMode="auto">
              <a:xfrm>
                <a:off x="971600" y="1484784"/>
                <a:ext cx="0" cy="360040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75" name="krzyżyk"/>
              <p:cNvGrpSpPr/>
              <p:nvPr/>
            </p:nvGrpSpPr>
            <p:grpSpPr>
              <a:xfrm>
                <a:off x="920750" y="1781237"/>
                <a:ext cx="95250" cy="92075"/>
                <a:chOff x="6537374" y="1922532"/>
                <a:chExt cx="95250" cy="92075"/>
              </a:xfrm>
            </p:grpSpPr>
            <p:cxnSp>
              <p:nvCxnSpPr>
                <p:cNvPr id="181" name="Łącznik prostoliniowy 180"/>
                <p:cNvCxnSpPr/>
                <p:nvPr/>
              </p:nvCxnSpPr>
              <p:spPr bwMode="auto">
                <a:xfrm>
                  <a:off x="6553249" y="1922532"/>
                  <a:ext cx="66675" cy="92075"/>
                </a:xfrm>
                <a:prstGeom prst="line">
                  <a:avLst/>
                </a:prstGeom>
                <a:solidFill>
                  <a:schemeClr val="accent1"/>
                </a:solidFill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7" name="Łącznik prostoliniowy 186"/>
                <p:cNvCxnSpPr/>
                <p:nvPr/>
              </p:nvCxnSpPr>
              <p:spPr bwMode="auto">
                <a:xfrm flipV="1">
                  <a:off x="6537374" y="1941582"/>
                  <a:ext cx="95250" cy="57154"/>
                </a:xfrm>
                <a:prstGeom prst="line">
                  <a:avLst/>
                </a:prstGeom>
                <a:solidFill>
                  <a:schemeClr val="accent1"/>
                </a:solidFill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85" name="Odł_2"/>
            <p:cNvGrpSpPr/>
            <p:nvPr/>
          </p:nvGrpSpPr>
          <p:grpSpPr>
            <a:xfrm>
              <a:off x="1187624" y="692696"/>
              <a:ext cx="0" cy="792088"/>
              <a:chOff x="1187624" y="692696"/>
              <a:chExt cx="0" cy="792088"/>
            </a:xfrm>
          </p:grpSpPr>
          <p:cxnSp>
            <p:nvCxnSpPr>
              <p:cNvPr id="15" name="Łącznik prostoliniowy 14"/>
              <p:cNvCxnSpPr/>
              <p:nvPr/>
            </p:nvCxnSpPr>
            <p:spPr bwMode="auto">
              <a:xfrm>
                <a:off x="1187624" y="692696"/>
                <a:ext cx="0" cy="324036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Łącznik prostoliniowy 20"/>
              <p:cNvCxnSpPr/>
              <p:nvPr/>
            </p:nvCxnSpPr>
            <p:spPr bwMode="auto">
              <a:xfrm>
                <a:off x="1187624" y="1268760"/>
                <a:ext cx="0" cy="216024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82" name="Odł_1"/>
            <p:cNvGrpSpPr/>
            <p:nvPr/>
          </p:nvGrpSpPr>
          <p:grpSpPr>
            <a:xfrm>
              <a:off x="755576" y="548680"/>
              <a:ext cx="0" cy="936104"/>
              <a:chOff x="755576" y="548680"/>
              <a:chExt cx="0" cy="936104"/>
            </a:xfrm>
          </p:grpSpPr>
          <p:cxnSp>
            <p:nvCxnSpPr>
              <p:cNvPr id="9" name="Łącznik prostoliniowy 8"/>
              <p:cNvCxnSpPr/>
              <p:nvPr/>
            </p:nvCxnSpPr>
            <p:spPr bwMode="auto">
              <a:xfrm>
                <a:off x="755576" y="548680"/>
                <a:ext cx="0" cy="360040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Łącznik prostoliniowy 18"/>
              <p:cNvCxnSpPr/>
              <p:nvPr/>
            </p:nvCxnSpPr>
            <p:spPr bwMode="auto">
              <a:xfrm>
                <a:off x="755576" y="1124744"/>
                <a:ext cx="0" cy="360040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77" name="Szyny"/>
            <p:cNvGrpSpPr/>
            <p:nvPr/>
          </p:nvGrpSpPr>
          <p:grpSpPr>
            <a:xfrm>
              <a:off x="611560" y="548680"/>
              <a:ext cx="1260140" cy="144016"/>
              <a:chOff x="611560" y="548680"/>
              <a:chExt cx="1260140" cy="144016"/>
            </a:xfrm>
          </p:grpSpPr>
          <p:cxnSp>
            <p:nvCxnSpPr>
              <p:cNvPr id="3" name="Łącznik prostoliniowy 2"/>
              <p:cNvCxnSpPr/>
              <p:nvPr/>
            </p:nvCxnSpPr>
            <p:spPr bwMode="auto">
              <a:xfrm>
                <a:off x="611560" y="548680"/>
                <a:ext cx="126014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" name="Łącznik prostoliniowy 9"/>
              <p:cNvCxnSpPr/>
              <p:nvPr/>
            </p:nvCxnSpPr>
            <p:spPr bwMode="auto">
              <a:xfrm>
                <a:off x="611560" y="692696"/>
                <a:ext cx="126014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pic>
        <p:nvPicPr>
          <p:cNvPr id="8" name="Pict_LaPaz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21" y="368660"/>
            <a:ext cx="4744879" cy="3197543"/>
          </a:xfrm>
          <a:prstGeom prst="rect">
            <a:avLst/>
          </a:prstGeom>
        </p:spPr>
      </p:pic>
      <p:pic>
        <p:nvPicPr>
          <p:cNvPr id="75" name="Pict_zasilani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77" y="3113301"/>
            <a:ext cx="4967859" cy="323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_Wylacznik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52" y="656692"/>
            <a:ext cx="3748088" cy="2767013"/>
          </a:xfrm>
          <a:prstGeom prst="rect">
            <a:avLst/>
          </a:prstGeom>
        </p:spPr>
      </p:pic>
      <p:pic>
        <p:nvPicPr>
          <p:cNvPr id="72" name="Pict_Zab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4" y="3501008"/>
            <a:ext cx="5322094" cy="287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_kable_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9" y="1257300"/>
            <a:ext cx="6283643" cy="390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_kable_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628650"/>
            <a:ext cx="475297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_kabl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21593"/>
            <a:ext cx="17526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_AT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086" y="1010205"/>
            <a:ext cx="5972175" cy="375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"/>
          <p:cNvSpPr txBox="1">
            <a:spLocks noChangeArrowheads="1"/>
          </p:cNvSpPr>
          <p:nvPr/>
        </p:nvSpPr>
        <p:spPr bwMode="auto">
          <a:xfrm>
            <a:off x="3241739" y="116632"/>
            <a:ext cx="315951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Zasada działania telemechaniki stacji</a:t>
            </a:r>
            <a:endParaRPr kumimoji="1" lang="pl-PL" sz="1400" b="1" i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65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"/>
                            </p:stCondLst>
                            <p:childTnLst>
                              <p:par>
                                <p:cTn id="2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500"/>
                            </p:stCondLst>
                            <p:childTnLst>
                              <p:par>
                                <p:cTn id="27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1000"/>
                            </p:stCondLst>
                            <p:childTnLst>
                              <p:par>
                                <p:cTn id="30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2500"/>
                            </p:stCondLst>
                            <p:childTnLst>
                              <p:par>
                                <p:cTn id="3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2500"/>
                            </p:stCondLst>
                            <p:childTnLst>
                              <p:par>
                                <p:cTn id="3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0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3500"/>
                            </p:stCondLst>
                            <p:childTnLst>
                              <p:par>
                                <p:cTn id="3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00"/>
                            </p:stCondLst>
                            <p:childTnLst>
                              <p:par>
                                <p:cTn id="3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00"/>
                            </p:stCondLst>
                            <p:childTnLst>
                              <p:par>
                                <p:cTn id="3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00"/>
                            </p:stCondLst>
                            <p:childTnLst>
                              <p:par>
                                <p:cTn id="35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2500"/>
                            </p:stCondLst>
                            <p:childTnLst>
                              <p:par>
                                <p:cTn id="36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248" grpId="0"/>
      <p:bldP spid="60" grpId="0" animBg="1"/>
      <p:bldP spid="223" grpId="0" animBg="1"/>
      <p:bldP spid="41" grpId="0" animBg="1"/>
      <p:bldP spid="220" grpId="0" animBg="1"/>
      <p:bldP spid="440" grpId="0"/>
      <p:bldP spid="81" grpId="0"/>
      <p:bldP spid="405" grpId="0"/>
      <p:bldP spid="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ytul"/>
          <p:cNvSpPr txBox="1">
            <a:spLocks noChangeArrowheads="1"/>
          </p:cNvSpPr>
          <p:nvPr/>
        </p:nvSpPr>
        <p:spPr bwMode="auto">
          <a:xfrm>
            <a:off x="1436527" y="317217"/>
            <a:ext cx="62709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Podsystem monitorowania i wizualizacji stanu sieci – tablica synoptyczna</a:t>
            </a:r>
          </a:p>
        </p:txBody>
      </p:sp>
      <p:pic>
        <p:nvPicPr>
          <p:cNvPr id="22531" name="Obraz 4" descr="Rys_3a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32" y="1151382"/>
            <a:ext cx="8336405" cy="433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5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l"/>
          <p:cNvSpPr txBox="1">
            <a:spLocks noChangeArrowheads="1"/>
          </p:cNvSpPr>
          <p:nvPr/>
        </p:nvSpPr>
        <p:spPr bwMode="auto">
          <a:xfrm>
            <a:off x="1436527" y="221525"/>
            <a:ext cx="62709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Podsystem monitorowania i wizualizacji stanu sieci – tablica synoptyczna</a:t>
            </a:r>
          </a:p>
        </p:txBody>
      </p:sp>
      <p:pic>
        <p:nvPicPr>
          <p:cNvPr id="23555" name="Obraz 4" descr="Pict0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890588"/>
            <a:ext cx="702310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47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ytul"/>
          <p:cNvSpPr txBox="1">
            <a:spLocks noChangeArrowheads="1"/>
          </p:cNvSpPr>
          <p:nvPr/>
        </p:nvSpPr>
        <p:spPr bwMode="auto">
          <a:xfrm>
            <a:off x="2350238" y="476706"/>
            <a:ext cx="44435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Centrum dyspozytorskie KDM – tablica synoptyczna</a:t>
            </a:r>
          </a:p>
        </p:txBody>
      </p:sp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973138"/>
            <a:ext cx="6862762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68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ytul"/>
          <p:cNvSpPr txBox="1">
            <a:spLocks noChangeArrowheads="1"/>
          </p:cNvSpPr>
          <p:nvPr/>
        </p:nvSpPr>
        <p:spPr bwMode="auto">
          <a:xfrm>
            <a:off x="2091353" y="338478"/>
            <a:ext cx="496129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Centrum dyspozytorskie KDM – stanowiska dyspozytorów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815975"/>
            <a:ext cx="8213725" cy="541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84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2"/>
          <p:cNvSpPr txBox="1">
            <a:spLocks noChangeArrowheads="1"/>
          </p:cNvSpPr>
          <p:nvPr/>
        </p:nvSpPr>
        <p:spPr bwMode="auto">
          <a:xfrm>
            <a:off x="2408748" y="476706"/>
            <a:ext cx="432650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Centrum dyspozytorskie KDM – praca dyspozytora</a:t>
            </a:r>
          </a:p>
        </p:txBody>
      </p:sp>
      <p:pic>
        <p:nvPicPr>
          <p:cNvPr id="2662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923925"/>
            <a:ext cx="5930900" cy="507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2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rwia2006">
  <a:themeElements>
    <a:clrScheme name="Karwia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rwia20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Karwia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rwia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rwia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rwia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rwia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rwia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Projekt domyślny">
  <a:themeElements>
    <a:clrScheme name="2_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3839</TotalTime>
  <Words>416</Words>
  <Application>Microsoft Office PowerPoint</Application>
  <PresentationFormat>Pokaz na ekranie (4:3)</PresentationFormat>
  <Paragraphs>125</Paragraphs>
  <Slides>24</Slides>
  <Notes>4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24</vt:i4>
      </vt:variant>
    </vt:vector>
  </HeadingPairs>
  <TitlesOfParts>
    <vt:vector size="26" baseType="lpstr">
      <vt:lpstr>Karwia2006</vt:lpstr>
      <vt:lpstr>2_Projekt domyślny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Warsztaty użytkowników programu PLANS</dc:title>
  <dc:creator>tmzdun</dc:creator>
  <cp:lastModifiedBy>ZZ</cp:lastModifiedBy>
  <cp:revision>260</cp:revision>
  <dcterms:created xsi:type="dcterms:W3CDTF">2004-09-15T07:26:02Z</dcterms:created>
  <dcterms:modified xsi:type="dcterms:W3CDTF">2020-12-18T14:22:39Z</dcterms:modified>
</cp:coreProperties>
</file>