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wdp" ContentType="image/vnd.ms-photo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74" r:id="rId1"/>
    <p:sldMasterId id="2147483776" r:id="rId2"/>
  </p:sldMasterIdLst>
  <p:notesMasterIdLst>
    <p:notesMasterId r:id="rId18"/>
  </p:notesMasterIdLst>
  <p:handoutMasterIdLst>
    <p:handoutMasterId r:id="rId19"/>
  </p:handoutMasterIdLst>
  <p:sldIdLst>
    <p:sldId id="303" r:id="rId3"/>
    <p:sldId id="327" r:id="rId4"/>
    <p:sldId id="328" r:id="rId5"/>
    <p:sldId id="332" r:id="rId6"/>
    <p:sldId id="333" r:id="rId7"/>
    <p:sldId id="329" r:id="rId8"/>
    <p:sldId id="330" r:id="rId9"/>
    <p:sldId id="331" r:id="rId10"/>
    <p:sldId id="313" r:id="rId11"/>
    <p:sldId id="334" r:id="rId12"/>
    <p:sldId id="335" r:id="rId13"/>
    <p:sldId id="336" r:id="rId14"/>
    <p:sldId id="339" r:id="rId15"/>
    <p:sldId id="338" r:id="rId16"/>
    <p:sldId id="317" r:id="rId17"/>
  </p:sldIdLst>
  <p:sldSz cx="9144000" cy="6858000" type="screen4x3"/>
  <p:notesSz cx="6858000" cy="9144000"/>
  <p:defaultTextStyle>
    <a:defPPr>
      <a:defRPr lang="pl-PL"/>
    </a:defPPr>
    <a:lvl1pPr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modifyVerifier cryptProviderType="rsaFull" cryptAlgorithmClass="hash" cryptAlgorithmType="typeAny" cryptAlgorithmSid="4" spinCount="100000" saltData="vwZM45DDmGr7OMZHkynjZA==" hashData="7jAGtzVH+E+3lbGrrmC42h4UYaU=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0099"/>
    <a:srgbClr val="FF0000"/>
    <a:srgbClr val="006600"/>
    <a:srgbClr val="003300"/>
    <a:srgbClr val="003366"/>
    <a:srgbClr val="33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463" autoAdjust="0"/>
    <p:restoredTop sz="94595" autoAdjust="0"/>
  </p:normalViewPr>
  <p:slideViewPr>
    <p:cSldViewPr snapToGrid="0">
      <p:cViewPr>
        <p:scale>
          <a:sx n="90" d="100"/>
          <a:sy n="90" d="100"/>
        </p:scale>
        <p:origin x="-1320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67" d="100"/>
          <a:sy n="67" d="100"/>
        </p:scale>
        <p:origin x="-3276" y="-96"/>
      </p:cViewPr>
      <p:guideLst>
        <p:guide orient="horz" pos="2880"/>
        <p:guide pos="2160"/>
      </p:guideLst>
    </p:cSldViewPr>
  </p:notesViewPr>
  <p:gridSpacing cx="72010" cy="7201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8.wmf"/><Relationship Id="rId5" Type="http://schemas.openxmlformats.org/officeDocument/2006/relationships/image" Target="../media/image12.wmf"/><Relationship Id="rId4" Type="http://schemas.openxmlformats.org/officeDocument/2006/relationships/image" Target="../media/image11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14.wmf"/><Relationship Id="rId1" Type="http://schemas.openxmlformats.org/officeDocument/2006/relationships/image" Target="../media/image13.wmf"/><Relationship Id="rId5" Type="http://schemas.openxmlformats.org/officeDocument/2006/relationships/image" Target="../media/image17.wmf"/><Relationship Id="rId4" Type="http://schemas.openxmlformats.org/officeDocument/2006/relationships/image" Target="../media/image16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2" Type="http://schemas.openxmlformats.org/officeDocument/2006/relationships/image" Target="../media/image19.wmf"/><Relationship Id="rId1" Type="http://schemas.openxmlformats.org/officeDocument/2006/relationships/image" Target="../media/image18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26.wmf"/><Relationship Id="rId2" Type="http://schemas.openxmlformats.org/officeDocument/2006/relationships/image" Target="../media/image25.wmf"/><Relationship Id="rId1" Type="http://schemas.openxmlformats.org/officeDocument/2006/relationships/image" Target="../media/image24.wmf"/><Relationship Id="rId4" Type="http://schemas.openxmlformats.org/officeDocument/2006/relationships/image" Target="../media/image27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33.wmf"/><Relationship Id="rId2" Type="http://schemas.openxmlformats.org/officeDocument/2006/relationships/image" Target="../media/image32.wmf"/><Relationship Id="rId1" Type="http://schemas.openxmlformats.org/officeDocument/2006/relationships/image" Target="../media/image31.wmf"/><Relationship Id="rId4" Type="http://schemas.openxmlformats.org/officeDocument/2006/relationships/image" Target="../media/image34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37.wmf"/><Relationship Id="rId2" Type="http://schemas.openxmlformats.org/officeDocument/2006/relationships/image" Target="../media/image36.wmf"/><Relationship Id="rId1" Type="http://schemas.openxmlformats.org/officeDocument/2006/relationships/image" Target="../media/image35.wmf"/><Relationship Id="rId4" Type="http://schemas.openxmlformats.org/officeDocument/2006/relationships/image" Target="../media/image38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39266E2E-AE1B-4BA8-A94D-603BB0E4AB8E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083632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1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noProof="0" smtClean="0"/>
              <a:t>Kliknij, aby edytować style wzorca tekstu</a:t>
            </a:r>
          </a:p>
          <a:p>
            <a:pPr lvl="1"/>
            <a:r>
              <a:rPr lang="pl-PL" noProof="0" smtClean="0"/>
              <a:t>Drugi poziom</a:t>
            </a:r>
          </a:p>
          <a:p>
            <a:pPr lvl="2"/>
            <a:r>
              <a:rPr lang="pl-PL" noProof="0" smtClean="0"/>
              <a:t>Trzeci poziom</a:t>
            </a:r>
          </a:p>
          <a:p>
            <a:pPr lvl="3"/>
            <a:r>
              <a:rPr lang="pl-PL" noProof="0" smtClean="0"/>
              <a:t>Czwarty poziom</a:t>
            </a:r>
          </a:p>
          <a:p>
            <a:pPr lvl="4"/>
            <a:r>
              <a:rPr lang="pl-PL" noProof="0" smtClean="0"/>
              <a:t>Piąty poziom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DE897163-9F3C-4C57-A7C3-19FCB5AD9F86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8295479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ymbol zastępczy obrazu slajd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147" name="Symbol zastępczy notatek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pl-PL" altLang="pl-PL" smtClean="0"/>
              <a:t>Strona tytułowa</a:t>
            </a:r>
          </a:p>
        </p:txBody>
      </p:sp>
      <p:sp>
        <p:nvSpPr>
          <p:cNvPr id="6148" name="Symbol zastępczy numeru slajdu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BF74BA0D-96CD-4515-9FC7-FAA59BB1A948}" type="slidenum">
              <a:rPr lang="pl-PL" altLang="pl-PL" sz="1200" smtClean="0"/>
              <a:pPr/>
              <a:t>1</a:t>
            </a:fld>
            <a:endParaRPr lang="pl-PL" altLang="pl-PL" sz="120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326A653-C16C-40CB-BBB5-B2EA9CEBF7C8}" type="slidenum">
              <a:rPr lang="pl-PL" smtClean="0"/>
              <a:pPr>
                <a:defRPr/>
              </a:pPr>
              <a:t>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455281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tlo_wymiar_pp_zaokraglone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088" y="0"/>
            <a:ext cx="8316912" cy="6211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5" descr="logo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6273800"/>
            <a:ext cx="790575" cy="468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735013" y="5032375"/>
            <a:ext cx="52768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defRPr/>
            </a:pPr>
            <a:endParaRPr lang="pl-PL" sz="1800">
              <a:latin typeface="Arial" charset="0"/>
            </a:endParaRPr>
          </a:p>
        </p:txBody>
      </p:sp>
      <p:sp>
        <p:nvSpPr>
          <p:cNvPr id="7" name="Text Box 7"/>
          <p:cNvSpPr txBox="1">
            <a:spLocks noChangeArrowheads="1"/>
          </p:cNvSpPr>
          <p:nvPr userDrawn="1"/>
        </p:nvSpPr>
        <p:spPr bwMode="auto">
          <a:xfrm>
            <a:off x="3595880" y="6308725"/>
            <a:ext cx="2896819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pl-PL" sz="2000" i="1" smtClean="0">
                <a:solidFill>
                  <a:schemeClr val="bg1"/>
                </a:solidFill>
                <a:latin typeface="Calibri" pitchFamily="34" charset="0"/>
              </a:rPr>
              <a:t>http://www.plans.com.pl</a:t>
            </a:r>
            <a:endParaRPr lang="pl-PL" sz="2000" i="1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116013" y="1548674"/>
            <a:ext cx="7772400" cy="1869769"/>
          </a:xfrm>
        </p:spPr>
        <p:txBody>
          <a:bodyPr anchor="b"/>
          <a:lstStyle>
            <a:lvl1pPr>
              <a:defRPr lang="pl-PL" sz="3600" i="0" u="none" dirty="0">
                <a:latin typeface="Calibri" pitchFamily="34" charset="0"/>
              </a:defRPr>
            </a:lvl1pPr>
          </a:lstStyle>
          <a:p>
            <a:r>
              <a:rPr lang="pl-PL" dirty="0" smtClean="0"/>
              <a:t>Kliknij, aby edytować styl</a:t>
            </a:r>
            <a:endParaRPr lang="pl-PL" dirty="0"/>
          </a:p>
        </p:txBody>
      </p:sp>
      <p:sp>
        <p:nvSpPr>
          <p:cNvPr id="614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835150" y="3803956"/>
            <a:ext cx="6400800" cy="1443294"/>
          </a:xfrm>
        </p:spPr>
        <p:txBody>
          <a:bodyPr/>
          <a:lstStyle>
            <a:lvl1pPr marL="0" indent="0" algn="ctr">
              <a:buFontTx/>
              <a:buNone/>
              <a:defRPr sz="2400" i="1">
                <a:latin typeface="Calibri" pitchFamily="34" charset="0"/>
              </a:defRPr>
            </a:lvl1pPr>
          </a:lstStyle>
          <a:p>
            <a:r>
              <a:rPr lang="pl-PL" dirty="0"/>
              <a:t>Kliknij, aby edytować styl wzorca podtytułu</a:t>
            </a:r>
          </a:p>
        </p:txBody>
      </p:sp>
    </p:spTree>
    <p:extLst>
      <p:ext uri="{BB962C8B-B14F-4D97-AF65-F5344CB8AC3E}">
        <p14:creationId xmlns:p14="http://schemas.microsoft.com/office/powerpoint/2010/main" val="36419250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GB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71550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921500" y="260350"/>
            <a:ext cx="1909763" cy="5865813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en-GB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1187450" y="260350"/>
            <a:ext cx="5581650" cy="5865813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606829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pl-PL" smtClean="0"/>
              <a:t>Kliknij, aby edytować styl</a:t>
            </a:r>
            <a:endParaRPr lang="en-GB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l-PL" smtClean="0"/>
              <a:t>Kliknij, aby edytować styl wzorca podtytułu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94062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l-PL" smtClean="0"/>
              <a:t>Kliknij, aby edytować styl</a:t>
            </a:r>
            <a:endParaRPr lang="en-GB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928810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en-GB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</p:spTree>
    <p:extLst>
      <p:ext uri="{BB962C8B-B14F-4D97-AF65-F5344CB8AC3E}">
        <p14:creationId xmlns:p14="http://schemas.microsoft.com/office/powerpoint/2010/main" val="227688400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l-PL" smtClean="0"/>
              <a:t>Kliknij, aby edytować styl</a:t>
            </a:r>
            <a:endParaRPr lang="en-GB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GB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8905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en-GB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GB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690285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l-PL" smtClean="0"/>
              <a:t>Kliknij, aby edytować styl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454322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1422921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en-GB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GB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</p:spTree>
    <p:extLst>
      <p:ext uri="{BB962C8B-B14F-4D97-AF65-F5344CB8AC3E}">
        <p14:creationId xmlns:p14="http://schemas.microsoft.com/office/powerpoint/2010/main" val="19278597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Kliknij, aby edytować styl</a:t>
            </a:r>
            <a:endParaRPr lang="en-GB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dirty="0" smtClean="0"/>
              <a:t>Kliknij, aby edytować style wzorca tekstu</a:t>
            </a:r>
          </a:p>
          <a:p>
            <a:pPr lvl="1"/>
            <a:r>
              <a:rPr lang="pl-PL" dirty="0" smtClean="0"/>
              <a:t>Drugi poziom</a:t>
            </a:r>
          </a:p>
          <a:p>
            <a:pPr lvl="2"/>
            <a:r>
              <a:rPr lang="pl-PL" dirty="0" smtClean="0"/>
              <a:t>Trzeci poziom</a:t>
            </a:r>
          </a:p>
          <a:p>
            <a:pPr lvl="3"/>
            <a:r>
              <a:rPr lang="pl-PL" dirty="0" smtClean="0"/>
              <a:t>Czwarty poziom</a:t>
            </a:r>
          </a:p>
          <a:p>
            <a:pPr lvl="4"/>
            <a:r>
              <a:rPr lang="pl-PL" dirty="0" smtClean="0"/>
              <a:t>Piąty poziom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303832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en-GB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</p:spTree>
    <p:extLst>
      <p:ext uri="{BB962C8B-B14F-4D97-AF65-F5344CB8AC3E}">
        <p14:creationId xmlns:p14="http://schemas.microsoft.com/office/powerpoint/2010/main" val="101389364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l-PL" smtClean="0"/>
              <a:t>Kliknij, aby edytować styl</a:t>
            </a:r>
            <a:endParaRPr lang="en-GB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096611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en-GB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28948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130285" y="4406900"/>
            <a:ext cx="7772400" cy="1362075"/>
          </a:xfrm>
        </p:spPr>
        <p:txBody>
          <a:bodyPr anchor="t"/>
          <a:lstStyle>
            <a:lvl1pPr algn="l">
              <a:defRPr sz="3600" b="1" cap="none" baseline="0">
                <a:solidFill>
                  <a:schemeClr val="accent6">
                    <a:lumMod val="75000"/>
                  </a:schemeClr>
                </a:solidFill>
              </a:defRPr>
            </a:lvl1pPr>
          </a:lstStyle>
          <a:p>
            <a:r>
              <a:rPr lang="pl-PL" dirty="0" smtClean="0"/>
              <a:t>Kliknij, aby edytować styl</a:t>
            </a:r>
            <a:endParaRPr lang="en-GB" dirty="0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1130285" y="2906713"/>
            <a:ext cx="7772400" cy="1500187"/>
          </a:xfrm>
        </p:spPr>
        <p:txBody>
          <a:bodyPr anchor="b"/>
          <a:lstStyle>
            <a:lvl1pPr marL="0" indent="0">
              <a:buNone/>
              <a:defRPr sz="24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l-PL" dirty="0" smtClean="0"/>
              <a:t>Kliknij, aby edytować style wzorca tekstu</a:t>
            </a:r>
          </a:p>
        </p:txBody>
      </p:sp>
    </p:spTree>
    <p:extLst>
      <p:ext uri="{BB962C8B-B14F-4D97-AF65-F5344CB8AC3E}">
        <p14:creationId xmlns:p14="http://schemas.microsoft.com/office/powerpoint/2010/main" val="8337363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GB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1187450" y="1196975"/>
            <a:ext cx="3744913" cy="4929188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dirty="0" smtClean="0"/>
              <a:t>Kliknij, aby edytować style wzorca tekstu</a:t>
            </a:r>
          </a:p>
          <a:p>
            <a:pPr lvl="1"/>
            <a:r>
              <a:rPr lang="pl-PL" dirty="0" smtClean="0"/>
              <a:t>Drugi poziom</a:t>
            </a:r>
          </a:p>
          <a:p>
            <a:pPr lvl="2"/>
            <a:r>
              <a:rPr lang="pl-PL" dirty="0" smtClean="0"/>
              <a:t>Trzeci poziom</a:t>
            </a:r>
          </a:p>
          <a:p>
            <a:pPr lvl="3"/>
            <a:r>
              <a:rPr lang="pl-PL" dirty="0" smtClean="0"/>
              <a:t>Czwarty poziom</a:t>
            </a:r>
          </a:p>
          <a:p>
            <a:pPr lvl="4"/>
            <a:r>
              <a:rPr lang="pl-PL" dirty="0" smtClean="0"/>
              <a:t>Piąty poziom</a:t>
            </a:r>
            <a:endParaRPr lang="en-GB" dirty="0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5084763" y="1196975"/>
            <a:ext cx="3746500" cy="4929188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dirty="0" smtClean="0"/>
              <a:t>Kliknij, aby edytować style wzorca tekstu</a:t>
            </a:r>
          </a:p>
          <a:p>
            <a:pPr lvl="1"/>
            <a:r>
              <a:rPr lang="pl-PL" dirty="0" smtClean="0"/>
              <a:t>Drugi poziom</a:t>
            </a:r>
          </a:p>
          <a:p>
            <a:pPr lvl="2"/>
            <a:r>
              <a:rPr lang="pl-PL" dirty="0" smtClean="0"/>
              <a:t>Trzeci poziom</a:t>
            </a:r>
          </a:p>
          <a:p>
            <a:pPr lvl="3"/>
            <a:r>
              <a:rPr lang="pl-PL" dirty="0" smtClean="0"/>
              <a:t>Czwarty poziom</a:t>
            </a:r>
          </a:p>
          <a:p>
            <a:pPr lvl="4"/>
            <a:r>
              <a:rPr lang="pl-PL" dirty="0" smtClean="0"/>
              <a:t>Piąty poziom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887979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en-GB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GB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39077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Kliknij, aby edytować styl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80186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671357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en-GB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GB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</p:spTree>
    <p:extLst>
      <p:ext uri="{BB962C8B-B14F-4D97-AF65-F5344CB8AC3E}">
        <p14:creationId xmlns:p14="http://schemas.microsoft.com/office/powerpoint/2010/main" val="19311866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en-GB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</p:spTree>
    <p:extLst>
      <p:ext uri="{BB962C8B-B14F-4D97-AF65-F5344CB8AC3E}">
        <p14:creationId xmlns:p14="http://schemas.microsoft.com/office/powerpoint/2010/main" val="22791087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4.jpe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rgbClr val="003300"/>
            </a:gs>
            <a:gs pos="100000">
              <a:srgbClr val="008000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tlo_wymiar_pp_zaokraglone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BEBA8EAE-BF5A-486C-A8C5-ECC9F3942E4B}">
                <a14:imgProps xmlns:a14="http://schemas.microsoft.com/office/drawing/2010/main">
                  <a14:imgLayer r:embed="rId14">
                    <a14:imgEffect>
                      <a14:artisticGlowDiffused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088" y="0"/>
            <a:ext cx="8316912" cy="6211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1187450" y="90488"/>
            <a:ext cx="7643813" cy="1017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l-PL" dirty="0" smtClean="0"/>
              <a:t>Kliknij, aby edytować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7450" y="1196975"/>
            <a:ext cx="7643813" cy="4929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dirty="0" smtClean="0"/>
              <a:t>Kliknij, aby edytować style wzorca tekstu</a:t>
            </a:r>
          </a:p>
          <a:p>
            <a:pPr lvl="1"/>
            <a:r>
              <a:rPr lang="pl-PL" dirty="0" smtClean="0"/>
              <a:t>Drugi poziom</a:t>
            </a:r>
          </a:p>
          <a:p>
            <a:pPr lvl="2"/>
            <a:r>
              <a:rPr lang="pl-PL" dirty="0" smtClean="0"/>
              <a:t>Trzeci poziom</a:t>
            </a:r>
          </a:p>
          <a:p>
            <a:pPr lvl="3"/>
            <a:r>
              <a:rPr lang="pl-PL" dirty="0" smtClean="0"/>
              <a:t>Czwarty poziom</a:t>
            </a:r>
          </a:p>
          <a:p>
            <a:pPr lvl="4"/>
            <a:r>
              <a:rPr lang="pl-PL" dirty="0" smtClean="0"/>
              <a:t>Piąty poziom</a:t>
            </a:r>
          </a:p>
        </p:txBody>
      </p:sp>
      <p:pic>
        <p:nvPicPr>
          <p:cNvPr id="1029" name="Picture 5" descr="logo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6273800"/>
            <a:ext cx="790575" cy="468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0422" name="Text Box 6"/>
          <p:cNvSpPr txBox="1">
            <a:spLocks noChangeArrowheads="1"/>
          </p:cNvSpPr>
          <p:nvPr/>
        </p:nvSpPr>
        <p:spPr bwMode="auto">
          <a:xfrm>
            <a:off x="735013" y="5032375"/>
            <a:ext cx="52768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defRPr/>
            </a:pPr>
            <a:endParaRPr lang="pl-PL" sz="1800">
              <a:latin typeface="Arial" charset="0"/>
            </a:endParaRPr>
          </a:p>
        </p:txBody>
      </p:sp>
      <p:sp>
        <p:nvSpPr>
          <p:cNvPr id="60423" name="Text Box 7"/>
          <p:cNvSpPr txBox="1">
            <a:spLocks noChangeArrowheads="1"/>
          </p:cNvSpPr>
          <p:nvPr/>
        </p:nvSpPr>
        <p:spPr bwMode="auto">
          <a:xfrm>
            <a:off x="183031" y="3244241"/>
            <a:ext cx="400110" cy="28017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vert270" wrap="square">
            <a:spAutoFit/>
          </a:bodyPr>
          <a:lstStyle/>
          <a:p>
            <a:pPr marL="0" indent="0" algn="ctr" eaLnBrk="1" hangingPunct="1">
              <a:tabLst>
                <a:tab pos="5745163" algn="l"/>
              </a:tabLst>
              <a:defRPr/>
            </a:pPr>
            <a:r>
              <a:rPr lang="pl-PL" sz="1400" b="1" i="1" kern="1200" smtClean="0">
                <a:solidFill>
                  <a:schemeClr val="bg1"/>
                </a:solidFill>
                <a:effectLst/>
                <a:latin typeface="+mn-lt"/>
                <a:ea typeface="+mn-ea"/>
                <a:cs typeface="Times New Roman" pitchFamily="18" charset="0"/>
              </a:rPr>
              <a:t>Z.Zdun,  K</a:t>
            </a:r>
            <a:r>
              <a:rPr lang="pl-PL" sz="1400" b="1" i="1" kern="1200" dirty="0" smtClean="0">
                <a:solidFill>
                  <a:schemeClr val="bg1"/>
                </a:solidFill>
                <a:effectLst/>
                <a:latin typeface="+mn-lt"/>
                <a:ea typeface="+mn-ea"/>
                <a:cs typeface="Times New Roman" pitchFamily="18" charset="0"/>
              </a:rPr>
              <a:t>. Księżyk</a:t>
            </a:r>
            <a:r>
              <a:rPr lang="pl-PL" sz="1400" b="1" i="1" kern="1200" smtClean="0">
                <a:solidFill>
                  <a:schemeClr val="bg1"/>
                </a:solidFill>
                <a:effectLst/>
                <a:latin typeface="+mn-lt"/>
                <a:ea typeface="+mn-ea"/>
                <a:cs typeface="Times New Roman" pitchFamily="18" charset="0"/>
              </a:rPr>
              <a:t>,  T</a:t>
            </a:r>
            <a:r>
              <a:rPr lang="pl-PL" sz="1400" b="1" i="1" kern="1200" dirty="0" smtClean="0">
                <a:solidFill>
                  <a:schemeClr val="bg1"/>
                </a:solidFill>
                <a:effectLst/>
                <a:latin typeface="+mn-lt"/>
                <a:ea typeface="+mn-ea"/>
                <a:cs typeface="Times New Roman" pitchFamily="18" charset="0"/>
              </a:rPr>
              <a:t>. Zdun</a:t>
            </a:r>
            <a:endParaRPr lang="pl-PL" sz="1400" b="1" i="1" dirty="0">
              <a:solidFill>
                <a:schemeClr val="bg1"/>
              </a:solidFill>
              <a:latin typeface="+mn-lt"/>
              <a:cs typeface="Times New Roman" pitchFamily="18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 userDrawn="1"/>
        </p:nvSpPr>
        <p:spPr bwMode="auto">
          <a:xfrm>
            <a:off x="7683336" y="6400800"/>
            <a:ext cx="1262200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72000" tIns="0" rIns="72000" bIns="0">
            <a:spAutoFit/>
          </a:bodyPr>
          <a:lstStyle/>
          <a:p>
            <a:pPr marL="0" indent="0" algn="r" eaLnBrk="1" hangingPunct="1">
              <a:tabLst>
                <a:tab pos="5745163" algn="l"/>
              </a:tabLst>
              <a:defRPr/>
            </a:pPr>
            <a:fld id="{34202E44-C938-40AA-B568-A228CA52DE24}" type="slidenum">
              <a:rPr lang="pl-PL" sz="1600" b="1" i="1" kern="1200" smtClean="0">
                <a:solidFill>
                  <a:schemeClr val="bg1"/>
                </a:solidFill>
                <a:effectLst/>
                <a:latin typeface="Calibri" pitchFamily="34" charset="0"/>
                <a:ea typeface="+mn-ea"/>
                <a:cs typeface="+mn-cs"/>
              </a:rPr>
              <a:pPr marL="0" indent="0" algn="r" eaLnBrk="1" hangingPunct="1">
                <a:tabLst>
                  <a:tab pos="5745163" algn="l"/>
                </a:tabLst>
                <a:defRPr/>
              </a:pPr>
              <a:t>‹#›</a:t>
            </a:fld>
            <a:r>
              <a:rPr lang="pl-PL" sz="1600" b="1" i="1" kern="1200" smtClean="0">
                <a:solidFill>
                  <a:schemeClr val="bg1"/>
                </a:solidFill>
                <a:effectLst/>
                <a:latin typeface="Calibri" pitchFamily="34" charset="0"/>
                <a:ea typeface="+mn-ea"/>
                <a:cs typeface="+mn-cs"/>
              </a:rPr>
              <a:t>/15</a:t>
            </a:r>
            <a:endParaRPr lang="pl-PL" sz="2000" i="1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 userDrawn="1"/>
        </p:nvSpPr>
        <p:spPr bwMode="auto">
          <a:xfrm>
            <a:off x="3404388" y="6396542"/>
            <a:ext cx="2760243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marL="0" indent="0" algn="ctr" eaLnBrk="1" hangingPunct="1">
              <a:tabLst>
                <a:tab pos="5745163" algn="l"/>
              </a:tabLst>
              <a:defRPr/>
            </a:pPr>
            <a:r>
              <a:rPr lang="pl-PL" sz="1600" b="1" i="1" kern="1200" smtClean="0">
                <a:solidFill>
                  <a:schemeClr val="bg1"/>
                </a:solidFill>
                <a:effectLst/>
                <a:latin typeface="Calibri" pitchFamily="34" charset="0"/>
                <a:ea typeface="+mn-ea"/>
                <a:cs typeface="+mn-cs"/>
              </a:rPr>
              <a:t>Równania</a:t>
            </a:r>
            <a:r>
              <a:rPr lang="pl-PL" sz="1600" b="1" i="1" kern="1200" baseline="0" smtClean="0">
                <a:solidFill>
                  <a:schemeClr val="bg1"/>
                </a:solidFill>
                <a:effectLst/>
                <a:latin typeface="Calibri" pitchFamily="34" charset="0"/>
                <a:ea typeface="+mn-ea"/>
                <a:cs typeface="+mn-cs"/>
              </a:rPr>
              <a:t> mocowo-napięciowe </a:t>
            </a:r>
            <a:endParaRPr lang="pl-PL" sz="2000" i="1" dirty="0">
              <a:solidFill>
                <a:schemeClr val="bg1"/>
              </a:solidFill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0" r:id="rId1"/>
    <p:sldLayoutId id="2147483799" r:id="rId2"/>
    <p:sldLayoutId id="2147483800" r:id="rId3"/>
    <p:sldLayoutId id="2147483801" r:id="rId4"/>
    <p:sldLayoutId id="2147483802" r:id="rId5"/>
    <p:sldLayoutId id="2147483803" r:id="rId6"/>
    <p:sldLayoutId id="2147483804" r:id="rId7"/>
    <p:sldLayoutId id="2147483805" r:id="rId8"/>
    <p:sldLayoutId id="2147483806" r:id="rId9"/>
    <p:sldLayoutId id="2147483807" r:id="rId10"/>
    <p:sldLayoutId id="2147483808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222268"/>
          </a:solidFill>
          <a:latin typeface="Tahoma" pitchFamily="34" charset="0"/>
          <a:ea typeface="Tahoma" pitchFamily="34" charset="0"/>
          <a:cs typeface="Tahoma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222268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222268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222268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222268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Calibri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Calibri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Calibri" pitchFamily="34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rgbClr val="003300"/>
            </a:gs>
            <a:gs pos="100000">
              <a:srgbClr val="008000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tlo_wymiar_pp_zaokraglone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088" y="0"/>
            <a:ext cx="8316912" cy="6211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 descr="logo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6273800"/>
            <a:ext cx="790575" cy="468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3492" name="Text Box 4"/>
          <p:cNvSpPr txBox="1">
            <a:spLocks noChangeArrowheads="1"/>
          </p:cNvSpPr>
          <p:nvPr/>
        </p:nvSpPr>
        <p:spPr bwMode="auto">
          <a:xfrm>
            <a:off x="735013" y="5032375"/>
            <a:ext cx="52768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defRPr/>
            </a:pPr>
            <a:endParaRPr lang="pl-PL" sz="1800">
              <a:latin typeface="Arial" charset="0"/>
            </a:endParaRPr>
          </a:p>
        </p:txBody>
      </p:sp>
      <p:sp>
        <p:nvSpPr>
          <p:cNvPr id="63493" name="Text Box 5"/>
          <p:cNvSpPr txBox="1">
            <a:spLocks noChangeArrowheads="1"/>
          </p:cNvSpPr>
          <p:nvPr/>
        </p:nvSpPr>
        <p:spPr bwMode="auto">
          <a:xfrm>
            <a:off x="1592263" y="6308725"/>
            <a:ext cx="69040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pl-PL" sz="2000" i="1">
                <a:solidFill>
                  <a:schemeClr val="bg1"/>
                </a:solidFill>
                <a:latin typeface="Arial" charset="0"/>
              </a:rPr>
              <a:t>Warsztaty użytkowników programu PLANS – Kościelisko’10</a:t>
            </a:r>
          </a:p>
        </p:txBody>
      </p:sp>
      <p:pic>
        <p:nvPicPr>
          <p:cNvPr id="2054" name="Picture 6" descr="tlo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743200" y="-6324600"/>
            <a:ext cx="1465262" cy="1952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09" r:id="rId1"/>
    <p:sldLayoutId id="2147483810" r:id="rId2"/>
    <p:sldLayoutId id="2147483811" r:id="rId3"/>
    <p:sldLayoutId id="2147483812" r:id="rId4"/>
    <p:sldLayoutId id="2147483813" r:id="rId5"/>
    <p:sldLayoutId id="2147483814" r:id="rId6"/>
    <p:sldLayoutId id="2147483815" r:id="rId7"/>
    <p:sldLayoutId id="2147483816" r:id="rId8"/>
    <p:sldLayoutId id="2147483817" r:id="rId9"/>
    <p:sldLayoutId id="2147483818" r:id="rId10"/>
    <p:sldLayoutId id="2147483819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0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3.wmf"/><Relationship Id="rId3" Type="http://schemas.openxmlformats.org/officeDocument/2006/relationships/oleObject" Target="../embeddings/oleObject21.bin"/><Relationship Id="rId7" Type="http://schemas.openxmlformats.org/officeDocument/2006/relationships/oleObject" Target="../embeddings/oleObject2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32.wmf"/><Relationship Id="rId5" Type="http://schemas.openxmlformats.org/officeDocument/2006/relationships/oleObject" Target="../embeddings/oleObject22.bin"/><Relationship Id="rId10" Type="http://schemas.openxmlformats.org/officeDocument/2006/relationships/image" Target="../media/image34.wmf"/><Relationship Id="rId4" Type="http://schemas.openxmlformats.org/officeDocument/2006/relationships/image" Target="../media/image31.wmf"/><Relationship Id="rId9" Type="http://schemas.openxmlformats.org/officeDocument/2006/relationships/oleObject" Target="../embeddings/oleObject24.bin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7.wmf"/><Relationship Id="rId3" Type="http://schemas.openxmlformats.org/officeDocument/2006/relationships/oleObject" Target="../embeddings/oleObject25.bin"/><Relationship Id="rId7" Type="http://schemas.openxmlformats.org/officeDocument/2006/relationships/oleObject" Target="../embeddings/oleObject2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36.wmf"/><Relationship Id="rId5" Type="http://schemas.openxmlformats.org/officeDocument/2006/relationships/oleObject" Target="../embeddings/oleObject26.bin"/><Relationship Id="rId10" Type="http://schemas.openxmlformats.org/officeDocument/2006/relationships/image" Target="../media/image38.wmf"/><Relationship Id="rId4" Type="http://schemas.openxmlformats.org/officeDocument/2006/relationships/image" Target="../media/image35.wmf"/><Relationship Id="rId9" Type="http://schemas.openxmlformats.org/officeDocument/2006/relationships/oleObject" Target="../embeddings/oleObject28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0.png"/><Relationship Id="rId7" Type="http://schemas.openxmlformats.org/officeDocument/2006/relationships/image" Target="../media/image32.png"/><Relationship Id="rId2" Type="http://schemas.openxmlformats.org/officeDocument/2006/relationships/image" Target="../media/image22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1.png"/><Relationship Id="rId5" Type="http://schemas.openxmlformats.org/officeDocument/2006/relationships/image" Target="../media/image25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0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6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5.w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7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.bin"/><Relationship Id="rId13" Type="http://schemas.openxmlformats.org/officeDocument/2006/relationships/image" Target="../media/image12.wmf"/><Relationship Id="rId3" Type="http://schemas.openxmlformats.org/officeDocument/2006/relationships/notesSlide" Target="../notesSlides/notesSlide2.xml"/><Relationship Id="rId7" Type="http://schemas.openxmlformats.org/officeDocument/2006/relationships/image" Target="../media/image9.wmf"/><Relationship Id="rId12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5.bin"/><Relationship Id="rId11" Type="http://schemas.openxmlformats.org/officeDocument/2006/relationships/image" Target="../media/image11.wmf"/><Relationship Id="rId5" Type="http://schemas.openxmlformats.org/officeDocument/2006/relationships/image" Target="../media/image8.wmf"/><Relationship Id="rId10" Type="http://schemas.openxmlformats.org/officeDocument/2006/relationships/oleObject" Target="../embeddings/oleObject7.bin"/><Relationship Id="rId4" Type="http://schemas.openxmlformats.org/officeDocument/2006/relationships/oleObject" Target="../embeddings/oleObject4.bin"/><Relationship Id="rId9" Type="http://schemas.openxmlformats.org/officeDocument/2006/relationships/image" Target="../media/image10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wmf"/><Relationship Id="rId3" Type="http://schemas.openxmlformats.org/officeDocument/2006/relationships/oleObject" Target="../embeddings/oleObject9.bin"/><Relationship Id="rId7" Type="http://schemas.openxmlformats.org/officeDocument/2006/relationships/oleObject" Target="../embeddings/oleObject11.bin"/><Relationship Id="rId12" Type="http://schemas.openxmlformats.org/officeDocument/2006/relationships/image" Target="../media/image17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4.wmf"/><Relationship Id="rId11" Type="http://schemas.openxmlformats.org/officeDocument/2006/relationships/oleObject" Target="../embeddings/oleObject13.bin"/><Relationship Id="rId5" Type="http://schemas.openxmlformats.org/officeDocument/2006/relationships/oleObject" Target="../embeddings/oleObject10.bin"/><Relationship Id="rId10" Type="http://schemas.openxmlformats.org/officeDocument/2006/relationships/image" Target="../media/image16.wmf"/><Relationship Id="rId4" Type="http://schemas.openxmlformats.org/officeDocument/2006/relationships/image" Target="../media/image13.wmf"/><Relationship Id="rId9" Type="http://schemas.openxmlformats.org/officeDocument/2006/relationships/oleObject" Target="../embeddings/oleObject12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png"/><Relationship Id="rId3" Type="http://schemas.openxmlformats.org/officeDocument/2006/relationships/oleObject" Target="../embeddings/oleObject14.bin"/><Relationship Id="rId7" Type="http://schemas.openxmlformats.org/officeDocument/2006/relationships/image" Target="../media/image21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9.wmf"/><Relationship Id="rId11" Type="http://schemas.openxmlformats.org/officeDocument/2006/relationships/image" Target="../media/image20.wmf"/><Relationship Id="rId5" Type="http://schemas.openxmlformats.org/officeDocument/2006/relationships/oleObject" Target="../embeddings/oleObject15.bin"/><Relationship Id="rId10" Type="http://schemas.openxmlformats.org/officeDocument/2006/relationships/oleObject" Target="../embeddings/oleObject16.bin"/><Relationship Id="rId4" Type="http://schemas.openxmlformats.org/officeDocument/2006/relationships/image" Target="../media/image18.wmf"/><Relationship Id="rId9" Type="http://schemas.openxmlformats.org/officeDocument/2006/relationships/image" Target="../media/image23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wmf"/><Relationship Id="rId3" Type="http://schemas.openxmlformats.org/officeDocument/2006/relationships/oleObject" Target="../embeddings/oleObject17.bin"/><Relationship Id="rId7" Type="http://schemas.openxmlformats.org/officeDocument/2006/relationships/oleObject" Target="../embeddings/oleObject1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25.wmf"/><Relationship Id="rId5" Type="http://schemas.openxmlformats.org/officeDocument/2006/relationships/oleObject" Target="../embeddings/oleObject18.bin"/><Relationship Id="rId10" Type="http://schemas.openxmlformats.org/officeDocument/2006/relationships/image" Target="../media/image27.wmf"/><Relationship Id="rId4" Type="http://schemas.openxmlformats.org/officeDocument/2006/relationships/image" Target="../media/image24.wmf"/><Relationship Id="rId9" Type="http://schemas.openxmlformats.org/officeDocument/2006/relationships/oleObject" Target="../embeddings/oleObject20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0.png"/><Relationship Id="rId7" Type="http://schemas.openxmlformats.org/officeDocument/2006/relationships/image" Target="../media/image27.png"/><Relationship Id="rId2" Type="http://schemas.openxmlformats.org/officeDocument/2006/relationships/image" Target="../media/image22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6.png"/><Relationship Id="rId5" Type="http://schemas.openxmlformats.org/officeDocument/2006/relationships/image" Target="../media/image25.png"/><Relationship Id="rId4" Type="http://schemas.openxmlformats.org/officeDocument/2006/relationships/image" Target="../media/image2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831850" y="4286250"/>
            <a:ext cx="3803650" cy="1263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1" hangingPunct="1">
              <a:spcBef>
                <a:spcPts val="0"/>
              </a:spcBef>
              <a:defRPr/>
            </a:pPr>
            <a:r>
              <a:rPr lang="pl-PL" sz="2400" i="1" kern="0">
                <a:latin typeface="Calibri" pitchFamily="34" charset="0"/>
              </a:rPr>
              <a:t>dr inż. Zbigniew Zdun</a:t>
            </a:r>
          </a:p>
          <a:p>
            <a:pPr algn="ctr" eaLnBrk="1" hangingPunct="1">
              <a:spcBef>
                <a:spcPts val="0"/>
              </a:spcBef>
              <a:defRPr/>
            </a:pPr>
            <a:r>
              <a:rPr lang="pl-PL" sz="2400" b="1"/>
              <a:t>† </a:t>
            </a:r>
            <a:r>
              <a:rPr lang="pl-PL" sz="2400" i="1" kern="0" smtClean="0">
                <a:latin typeface="Calibri" pitchFamily="34" charset="0"/>
              </a:rPr>
              <a:t>dr </a:t>
            </a:r>
            <a:r>
              <a:rPr lang="pl-PL" sz="2400" i="1" kern="0">
                <a:latin typeface="Calibri" pitchFamily="34" charset="0"/>
              </a:rPr>
              <a:t>inż. Krzysztof Księżyk</a:t>
            </a:r>
          </a:p>
          <a:p>
            <a:pPr algn="ctr" eaLnBrk="1" hangingPunct="1">
              <a:spcBef>
                <a:spcPts val="0"/>
              </a:spcBef>
              <a:defRPr/>
            </a:pPr>
            <a:r>
              <a:rPr lang="pl-PL" sz="2400" i="1" kern="0">
                <a:latin typeface="Calibri" pitchFamily="34" charset="0"/>
              </a:rPr>
              <a:t>mgr inż. Tomasz Zdun</a:t>
            </a:r>
          </a:p>
          <a:p>
            <a:pPr algn="ctr" eaLnBrk="1" hangingPunct="1">
              <a:spcBef>
                <a:spcPts val="0"/>
              </a:spcBef>
              <a:defRPr/>
            </a:pPr>
            <a:endParaRPr lang="pl-PL" sz="2400" b="1" i="1" kern="0" dirty="0">
              <a:latin typeface="Calibri" pitchFamily="34" charset="0"/>
            </a:endParaRPr>
          </a:p>
        </p:txBody>
      </p:sp>
      <p:sp>
        <p:nvSpPr>
          <p:cNvPr id="3075" name="Rectangle 1"/>
          <p:cNvSpPr>
            <a:spLocks noChangeArrowheads="1"/>
          </p:cNvSpPr>
          <p:nvPr/>
        </p:nvSpPr>
        <p:spPr bwMode="auto">
          <a:xfrm>
            <a:off x="6856413" y="347663"/>
            <a:ext cx="1820862" cy="823912"/>
          </a:xfrm>
          <a:prstGeom prst="rect">
            <a:avLst/>
          </a:prstGeom>
          <a:solidFill>
            <a:srgbClr val="66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pl-PL" altLang="pl-PL"/>
          </a:p>
        </p:txBody>
      </p:sp>
      <p:sp>
        <p:nvSpPr>
          <p:cNvPr id="3076" name="Rectangle 2"/>
          <p:cNvSpPr>
            <a:spLocks noChangeArrowheads="1"/>
          </p:cNvSpPr>
          <p:nvPr/>
        </p:nvSpPr>
        <p:spPr bwMode="auto">
          <a:xfrm>
            <a:off x="6683375" y="500063"/>
            <a:ext cx="1851025" cy="854075"/>
          </a:xfrm>
          <a:prstGeom prst="rect">
            <a:avLst/>
          </a:prstGeom>
          <a:solidFill>
            <a:srgbClr val="66FF66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pl-PL" altLang="pl-PL"/>
          </a:p>
        </p:txBody>
      </p:sp>
      <p:sp>
        <p:nvSpPr>
          <p:cNvPr id="3077" name="Text Box 3"/>
          <p:cNvSpPr txBox="1">
            <a:spLocks noChangeArrowheads="1"/>
          </p:cNvSpPr>
          <p:nvPr/>
        </p:nvSpPr>
        <p:spPr bwMode="auto">
          <a:xfrm>
            <a:off x="6494463" y="742950"/>
            <a:ext cx="1892300" cy="846138"/>
          </a:xfrm>
          <a:prstGeom prst="rect">
            <a:avLst/>
          </a:prstGeom>
          <a:solidFill>
            <a:srgbClr val="FF33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lnSpc>
                <a:spcPct val="120000"/>
              </a:lnSpc>
              <a:spcBef>
                <a:spcPts val="1200"/>
              </a:spcBef>
            </a:pPr>
            <a:r>
              <a:rPr lang="en-US" altLang="pl-PL" sz="1200" b="1" i="1">
                <a:latin typeface="Calibri" pitchFamily="34" charset="0"/>
              </a:rPr>
              <a:t>Plans Sp. z o.o.</a:t>
            </a:r>
          </a:p>
          <a:p>
            <a:pPr eaLnBrk="1" hangingPunct="1">
              <a:lnSpc>
                <a:spcPct val="120000"/>
              </a:lnSpc>
            </a:pPr>
            <a:r>
              <a:rPr lang="en-US" altLang="pl-PL" sz="1100" i="1">
                <a:latin typeface="Calibri" pitchFamily="34" charset="0"/>
              </a:rPr>
              <a:t>email:plans@plans.com.pl</a:t>
            </a:r>
          </a:p>
          <a:p>
            <a:pPr algn="ctr" eaLnBrk="1" hangingPunct="1">
              <a:lnSpc>
                <a:spcPct val="120000"/>
              </a:lnSpc>
            </a:pPr>
            <a:r>
              <a:rPr lang="en-US" altLang="pl-PL" sz="1000">
                <a:latin typeface="Calibri" pitchFamily="34" charset="0"/>
              </a:rPr>
              <a:t>tel. 603 590 726</a:t>
            </a:r>
            <a:endParaRPr lang="pl-PL" altLang="pl-PL" sz="1800">
              <a:latin typeface="Arial" charset="0"/>
            </a:endParaRP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2605917" y="2832546"/>
            <a:ext cx="3932166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Arial" charset="0"/>
              </a:defRPr>
            </a:lvl9pPr>
          </a:lstStyle>
          <a:p>
            <a:pPr defTabSz="909638"/>
            <a:r>
              <a:rPr lang="pl-PL" altLang="pl-PL" sz="2800" i="1" kern="0" smtClean="0">
                <a:solidFill>
                  <a:srgbClr val="0070C0"/>
                </a:solidFill>
              </a:rPr>
              <a:t>Obliczenia rozpływowe</a:t>
            </a:r>
            <a:endParaRPr kumimoji="1" lang="pl-PL" altLang="pl-PL" sz="2800" i="1" kern="0" smtClean="0">
              <a:solidFill>
                <a:srgbClr val="0070C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5890823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9" name="2_Rozw_Naw"/>
          <p:cNvGrpSpPr/>
          <p:nvPr/>
        </p:nvGrpSpPr>
        <p:grpSpPr>
          <a:xfrm>
            <a:off x="7197737" y="4365163"/>
            <a:ext cx="708119" cy="1188720"/>
            <a:chOff x="7197737" y="4254276"/>
            <a:chExt cx="708119" cy="1188720"/>
          </a:xfrm>
        </p:grpSpPr>
        <p:grpSp>
          <p:nvGrpSpPr>
            <p:cNvPr id="88" name="1_Naw_P_3"/>
            <p:cNvGrpSpPr/>
            <p:nvPr/>
          </p:nvGrpSpPr>
          <p:grpSpPr>
            <a:xfrm>
              <a:off x="7834483" y="4254276"/>
              <a:ext cx="71373" cy="1188720"/>
              <a:chOff x="0" y="0"/>
              <a:chExt cx="71373" cy="1189281"/>
            </a:xfrm>
          </p:grpSpPr>
          <p:cxnSp>
            <p:nvCxnSpPr>
              <p:cNvPr id="120" name="Łącznik prostoliniowy 119"/>
              <p:cNvCxnSpPr/>
              <p:nvPr/>
            </p:nvCxnSpPr>
            <p:spPr>
              <a:xfrm>
                <a:off x="67318" y="0"/>
                <a:ext cx="0" cy="118800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1" name="Łącznik prostoliniowy 120"/>
              <p:cNvCxnSpPr/>
              <p:nvPr/>
            </p:nvCxnSpPr>
            <p:spPr>
              <a:xfrm>
                <a:off x="0" y="1189281"/>
                <a:ext cx="71373" cy="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2" name="Łącznik prostoliniowy 121"/>
              <p:cNvCxnSpPr/>
              <p:nvPr/>
            </p:nvCxnSpPr>
            <p:spPr>
              <a:xfrm>
                <a:off x="0" y="0"/>
                <a:ext cx="71130" cy="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89" name="1_Naw_L_3"/>
            <p:cNvGrpSpPr/>
            <p:nvPr/>
          </p:nvGrpSpPr>
          <p:grpSpPr>
            <a:xfrm>
              <a:off x="7197737" y="4254276"/>
              <a:ext cx="71755" cy="1188720"/>
              <a:chOff x="0" y="0"/>
              <a:chExt cx="71755" cy="1189281"/>
            </a:xfrm>
          </p:grpSpPr>
          <p:cxnSp>
            <p:nvCxnSpPr>
              <p:cNvPr id="117" name="Łącznik prostoliniowy 116"/>
              <p:cNvCxnSpPr/>
              <p:nvPr/>
            </p:nvCxnSpPr>
            <p:spPr>
              <a:xfrm>
                <a:off x="0" y="0"/>
                <a:ext cx="0" cy="118800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8" name="Łącznik prostoliniowy 117"/>
              <p:cNvCxnSpPr/>
              <p:nvPr/>
            </p:nvCxnSpPr>
            <p:spPr>
              <a:xfrm>
                <a:off x="0" y="1189281"/>
                <a:ext cx="71755" cy="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9" name="Łącznik prostoliniowy 118"/>
              <p:cNvCxnSpPr/>
              <p:nvPr/>
            </p:nvCxnSpPr>
            <p:spPr>
              <a:xfrm>
                <a:off x="0" y="0"/>
                <a:ext cx="71511" cy="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90" name="2_Rozw_X"/>
          <p:cNvSpPr txBox="1">
            <a:spLocks noChangeArrowheads="1"/>
          </p:cNvSpPr>
          <p:nvPr/>
        </p:nvSpPr>
        <p:spPr bwMode="auto">
          <a:xfrm>
            <a:off x="7156655" y="4308233"/>
            <a:ext cx="921870" cy="12495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Monotype Sorts"/>
              <a:buChar char="z"/>
              <a:defRPr kumimoji="1" sz="27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Font typeface="Monotype Sorts"/>
              <a:buChar char="y"/>
              <a:defRPr kumimoji="1" sz="23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Monotype Sorts"/>
              <a:buChar char="x"/>
              <a:defRPr kumimoji="1" sz="21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Char char="•"/>
              <a:defRPr kumimoji="1" sz="21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buNone/>
            </a:pPr>
            <a:r>
              <a:rPr lang="pl-PL" sz="800" smtClean="0"/>
              <a:t> </a:t>
            </a:r>
            <a:r>
              <a:rPr lang="pl-PL" sz="800" smtClean="0">
                <a:latin typeface="Courier New" panose="02070309020205020404" pitchFamily="49" charset="0"/>
                <a:cs typeface="Courier New" panose="02070309020205020404" pitchFamily="49" charset="0"/>
              </a:rPr>
              <a:t>0,001485 </a:t>
            </a:r>
            <a:endParaRPr lang="pl-PL" sz="80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None/>
            </a:pPr>
            <a:r>
              <a:rPr lang="pl-PL" sz="800" smtClean="0">
                <a:latin typeface="Courier New" panose="02070309020205020404" pitchFamily="49" charset="0"/>
                <a:cs typeface="Courier New" panose="02070309020205020404" pitchFamily="49" charset="0"/>
              </a:rPr>
              <a:t>-0,003688 </a:t>
            </a:r>
            <a:endParaRPr lang="pl-PL" sz="80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None/>
            </a:pPr>
            <a:r>
              <a:rPr lang="pl-PL" sz="80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800">
                <a:latin typeface="Courier New" panose="02070309020205020404" pitchFamily="49" charset="0"/>
                <a:cs typeface="Courier New" panose="02070309020205020404" pitchFamily="49" charset="0"/>
              </a:rPr>
              <a:t>0,001110 </a:t>
            </a:r>
          </a:p>
          <a:p>
            <a:pPr>
              <a:buNone/>
            </a:pPr>
            <a:r>
              <a:rPr lang="pl-PL" sz="800" smtClean="0">
                <a:latin typeface="Courier New" panose="02070309020205020404" pitchFamily="49" charset="0"/>
                <a:cs typeface="Courier New" panose="02070309020205020404" pitchFamily="49" charset="0"/>
              </a:rPr>
              <a:t>-</a:t>
            </a:r>
            <a:r>
              <a:rPr lang="pl-PL" sz="800">
                <a:latin typeface="Courier New" panose="02070309020205020404" pitchFamily="49" charset="0"/>
                <a:cs typeface="Courier New" panose="02070309020205020404" pitchFamily="49" charset="0"/>
              </a:rPr>
              <a:t>0,004023</a:t>
            </a:r>
          </a:p>
          <a:p>
            <a:pPr>
              <a:buNone/>
            </a:pPr>
            <a:r>
              <a:rPr lang="pl-PL" sz="800" smtClean="0">
                <a:latin typeface="Courier New" panose="02070309020205020404" pitchFamily="49" charset="0"/>
                <a:cs typeface="Courier New" panose="02070309020205020404" pitchFamily="49" charset="0"/>
              </a:rPr>
              <a:t>-</a:t>
            </a:r>
            <a:r>
              <a:rPr lang="pl-PL" sz="800">
                <a:latin typeface="Courier New" panose="02070309020205020404" pitchFamily="49" charset="0"/>
                <a:cs typeface="Courier New" panose="02070309020205020404" pitchFamily="49" charset="0"/>
              </a:rPr>
              <a:t>0,004040</a:t>
            </a:r>
          </a:p>
          <a:p>
            <a:pPr>
              <a:buNone/>
            </a:pPr>
            <a:r>
              <a:rPr lang="pl-PL" sz="800" smtClean="0">
                <a:latin typeface="Courier New" panose="02070309020205020404" pitchFamily="49" charset="0"/>
                <a:cs typeface="Courier New" panose="02070309020205020404" pitchFamily="49" charset="0"/>
              </a:rPr>
              <a:t>-</a:t>
            </a:r>
            <a:r>
              <a:rPr lang="pl-PL" sz="800">
                <a:latin typeface="Courier New" panose="02070309020205020404" pitchFamily="49" charset="0"/>
                <a:cs typeface="Courier New" panose="02070309020205020404" pitchFamily="49" charset="0"/>
              </a:rPr>
              <a:t>0,020715</a:t>
            </a:r>
          </a:p>
          <a:p>
            <a:pPr>
              <a:buNone/>
            </a:pPr>
            <a:r>
              <a:rPr lang="pl-PL" sz="800" smtClean="0">
                <a:latin typeface="Courier New" panose="02070309020205020404" pitchFamily="49" charset="0"/>
                <a:cs typeface="Courier New" panose="02070309020205020404" pitchFamily="49" charset="0"/>
              </a:rPr>
              <a:t>-</a:t>
            </a:r>
            <a:r>
              <a:rPr lang="pl-PL" sz="800">
                <a:latin typeface="Courier New" panose="02070309020205020404" pitchFamily="49" charset="0"/>
                <a:cs typeface="Courier New" panose="02070309020205020404" pitchFamily="49" charset="0"/>
              </a:rPr>
              <a:t>0,016164</a:t>
            </a:r>
          </a:p>
          <a:p>
            <a:pPr>
              <a:buNone/>
            </a:pPr>
            <a:r>
              <a:rPr lang="pl-PL" sz="800" smtClean="0">
                <a:latin typeface="Courier New" panose="02070309020205020404" pitchFamily="49" charset="0"/>
                <a:cs typeface="Courier New" panose="02070309020205020404" pitchFamily="49" charset="0"/>
              </a:rPr>
              <a:t>-0,004867</a:t>
            </a:r>
            <a:endParaRPr lang="pl-PL" sz="8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91" name="2_Strzałka"/>
          <p:cNvSpPr/>
          <p:nvPr/>
        </p:nvSpPr>
        <p:spPr bwMode="auto">
          <a:xfrm>
            <a:off x="6941389" y="4882211"/>
            <a:ext cx="180000" cy="72000"/>
          </a:xfrm>
          <a:prstGeom prst="rightArrow">
            <a:avLst/>
          </a:prstGeom>
          <a:solidFill>
            <a:srgbClr val="0000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grpSp>
        <p:nvGrpSpPr>
          <p:cNvPr id="87" name="2_Tło"/>
          <p:cNvGrpSpPr/>
          <p:nvPr/>
        </p:nvGrpSpPr>
        <p:grpSpPr>
          <a:xfrm>
            <a:off x="1646251" y="4411936"/>
            <a:ext cx="3824605" cy="1121410"/>
            <a:chOff x="0" y="0"/>
            <a:chExt cx="3825100" cy="1121807"/>
          </a:xfrm>
        </p:grpSpPr>
        <p:sp>
          <p:nvSpPr>
            <p:cNvPr id="123" name="dP/dDi"/>
            <p:cNvSpPr/>
            <p:nvPr/>
          </p:nvSpPr>
          <p:spPr>
            <a:xfrm>
              <a:off x="2457100" y="684397"/>
              <a:ext cx="1368000" cy="4320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pl-PL"/>
            </a:p>
          </p:txBody>
        </p:sp>
        <p:sp>
          <p:nvSpPr>
            <p:cNvPr id="124" name="dQ/dDi"/>
            <p:cNvSpPr/>
            <p:nvPr/>
          </p:nvSpPr>
          <p:spPr>
            <a:xfrm>
              <a:off x="2457100" y="0"/>
              <a:ext cx="1368000" cy="6480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pl-PL"/>
            </a:p>
          </p:txBody>
        </p:sp>
        <p:sp>
          <p:nvSpPr>
            <p:cNvPr id="125" name="dQ/dDi"/>
            <p:cNvSpPr/>
            <p:nvPr/>
          </p:nvSpPr>
          <p:spPr>
            <a:xfrm>
              <a:off x="0" y="690007"/>
              <a:ext cx="2411730" cy="431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pl-PL"/>
            </a:p>
          </p:txBody>
        </p:sp>
        <p:sp>
          <p:nvSpPr>
            <p:cNvPr id="126" name="dP/dDi"/>
            <p:cNvSpPr/>
            <p:nvPr/>
          </p:nvSpPr>
          <p:spPr>
            <a:xfrm>
              <a:off x="0" y="0"/>
              <a:ext cx="2411730" cy="6477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pl-PL"/>
            </a:p>
          </p:txBody>
        </p:sp>
      </p:grpSp>
      <p:grpSp>
        <p:nvGrpSpPr>
          <p:cNvPr id="138" name="2_Naw"/>
          <p:cNvGrpSpPr/>
          <p:nvPr/>
        </p:nvGrpSpPr>
        <p:grpSpPr>
          <a:xfrm>
            <a:off x="1584007" y="4365163"/>
            <a:ext cx="5266914" cy="1188720"/>
            <a:chOff x="1584007" y="4254276"/>
            <a:chExt cx="5266914" cy="1188720"/>
          </a:xfrm>
        </p:grpSpPr>
        <p:grpSp>
          <p:nvGrpSpPr>
            <p:cNvPr id="92" name="1_Naw_P_3"/>
            <p:cNvGrpSpPr/>
            <p:nvPr/>
          </p:nvGrpSpPr>
          <p:grpSpPr>
            <a:xfrm>
              <a:off x="6779548" y="4254276"/>
              <a:ext cx="71373" cy="1188720"/>
              <a:chOff x="0" y="0"/>
              <a:chExt cx="71373" cy="1189281"/>
            </a:xfrm>
          </p:grpSpPr>
          <p:cxnSp>
            <p:nvCxnSpPr>
              <p:cNvPr id="114" name="Łącznik prostoliniowy 113"/>
              <p:cNvCxnSpPr/>
              <p:nvPr/>
            </p:nvCxnSpPr>
            <p:spPr>
              <a:xfrm>
                <a:off x="67318" y="0"/>
                <a:ext cx="0" cy="118800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5" name="Łącznik prostoliniowy 114"/>
              <p:cNvCxnSpPr/>
              <p:nvPr/>
            </p:nvCxnSpPr>
            <p:spPr>
              <a:xfrm>
                <a:off x="0" y="1189281"/>
                <a:ext cx="71373" cy="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6" name="Łącznik prostoliniowy 115"/>
              <p:cNvCxnSpPr/>
              <p:nvPr/>
            </p:nvCxnSpPr>
            <p:spPr>
              <a:xfrm>
                <a:off x="0" y="0"/>
                <a:ext cx="71130" cy="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93" name="1_Naw_L_3"/>
            <p:cNvGrpSpPr/>
            <p:nvPr/>
          </p:nvGrpSpPr>
          <p:grpSpPr>
            <a:xfrm>
              <a:off x="6311267" y="4254276"/>
              <a:ext cx="71755" cy="1188720"/>
              <a:chOff x="0" y="0"/>
              <a:chExt cx="71755" cy="1189281"/>
            </a:xfrm>
          </p:grpSpPr>
          <p:cxnSp>
            <p:nvCxnSpPr>
              <p:cNvPr id="111" name="Łącznik prostoliniowy 110"/>
              <p:cNvCxnSpPr/>
              <p:nvPr/>
            </p:nvCxnSpPr>
            <p:spPr>
              <a:xfrm>
                <a:off x="0" y="0"/>
                <a:ext cx="0" cy="118800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2" name="Łącznik prostoliniowy 111"/>
              <p:cNvCxnSpPr/>
              <p:nvPr/>
            </p:nvCxnSpPr>
            <p:spPr>
              <a:xfrm>
                <a:off x="0" y="1189281"/>
                <a:ext cx="71755" cy="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3" name="Łącznik prostoliniowy 112"/>
              <p:cNvCxnSpPr/>
              <p:nvPr/>
            </p:nvCxnSpPr>
            <p:spPr>
              <a:xfrm>
                <a:off x="0" y="0"/>
                <a:ext cx="71511" cy="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94" name="1_Naw_P_2"/>
            <p:cNvGrpSpPr/>
            <p:nvPr/>
          </p:nvGrpSpPr>
          <p:grpSpPr>
            <a:xfrm>
              <a:off x="6071605" y="4254276"/>
              <a:ext cx="71373" cy="1188720"/>
              <a:chOff x="0" y="0"/>
              <a:chExt cx="71373" cy="1189281"/>
            </a:xfrm>
          </p:grpSpPr>
          <p:cxnSp>
            <p:nvCxnSpPr>
              <p:cNvPr id="108" name="Łącznik prostoliniowy 107"/>
              <p:cNvCxnSpPr/>
              <p:nvPr/>
            </p:nvCxnSpPr>
            <p:spPr>
              <a:xfrm>
                <a:off x="67318" y="0"/>
                <a:ext cx="0" cy="118800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9" name="Łącznik prostoliniowy 108"/>
              <p:cNvCxnSpPr/>
              <p:nvPr/>
            </p:nvCxnSpPr>
            <p:spPr>
              <a:xfrm>
                <a:off x="0" y="1189281"/>
                <a:ext cx="71373" cy="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0" name="Łącznik prostoliniowy 109"/>
              <p:cNvCxnSpPr/>
              <p:nvPr/>
            </p:nvCxnSpPr>
            <p:spPr>
              <a:xfrm>
                <a:off x="0" y="0"/>
                <a:ext cx="71130" cy="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95" name="1_Naw_L_2"/>
            <p:cNvGrpSpPr/>
            <p:nvPr/>
          </p:nvGrpSpPr>
          <p:grpSpPr>
            <a:xfrm>
              <a:off x="5652338" y="4254276"/>
              <a:ext cx="71755" cy="1188720"/>
              <a:chOff x="0" y="0"/>
              <a:chExt cx="71755" cy="1189281"/>
            </a:xfrm>
          </p:grpSpPr>
          <p:cxnSp>
            <p:nvCxnSpPr>
              <p:cNvPr id="105" name="Łącznik prostoliniowy 104"/>
              <p:cNvCxnSpPr/>
              <p:nvPr/>
            </p:nvCxnSpPr>
            <p:spPr>
              <a:xfrm>
                <a:off x="0" y="0"/>
                <a:ext cx="0" cy="118800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6" name="Łącznik prostoliniowy 105"/>
              <p:cNvCxnSpPr/>
              <p:nvPr/>
            </p:nvCxnSpPr>
            <p:spPr>
              <a:xfrm>
                <a:off x="0" y="1189281"/>
                <a:ext cx="71755" cy="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7" name="Łącznik prostoliniowy 106"/>
              <p:cNvCxnSpPr/>
              <p:nvPr/>
            </p:nvCxnSpPr>
            <p:spPr>
              <a:xfrm>
                <a:off x="0" y="0"/>
                <a:ext cx="71511" cy="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96" name="1_Naw_P_1"/>
            <p:cNvGrpSpPr/>
            <p:nvPr/>
          </p:nvGrpSpPr>
          <p:grpSpPr>
            <a:xfrm>
              <a:off x="5428520" y="4254276"/>
              <a:ext cx="72928" cy="1188720"/>
              <a:chOff x="0" y="0"/>
              <a:chExt cx="72928" cy="1189281"/>
            </a:xfrm>
          </p:grpSpPr>
          <p:cxnSp>
            <p:nvCxnSpPr>
              <p:cNvPr id="102" name="Łącznik prostoliniowy 101"/>
              <p:cNvCxnSpPr/>
              <p:nvPr/>
            </p:nvCxnSpPr>
            <p:spPr>
              <a:xfrm>
                <a:off x="72928" y="0"/>
                <a:ext cx="0" cy="118800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3" name="Łącznik prostoliniowy 102"/>
              <p:cNvCxnSpPr/>
              <p:nvPr/>
            </p:nvCxnSpPr>
            <p:spPr>
              <a:xfrm>
                <a:off x="0" y="1189281"/>
                <a:ext cx="71373" cy="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4" name="Łącznik prostoliniowy 103"/>
              <p:cNvCxnSpPr/>
              <p:nvPr/>
            </p:nvCxnSpPr>
            <p:spPr>
              <a:xfrm>
                <a:off x="0" y="0"/>
                <a:ext cx="71130" cy="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97" name="1_Naw_L_1"/>
            <p:cNvGrpSpPr/>
            <p:nvPr/>
          </p:nvGrpSpPr>
          <p:grpSpPr>
            <a:xfrm>
              <a:off x="1584007" y="4254276"/>
              <a:ext cx="71755" cy="1188720"/>
              <a:chOff x="0" y="0"/>
              <a:chExt cx="71755" cy="1189281"/>
            </a:xfrm>
          </p:grpSpPr>
          <p:cxnSp>
            <p:nvCxnSpPr>
              <p:cNvPr id="99" name="Łącznik prostoliniowy 98"/>
              <p:cNvCxnSpPr/>
              <p:nvPr/>
            </p:nvCxnSpPr>
            <p:spPr>
              <a:xfrm>
                <a:off x="0" y="0"/>
                <a:ext cx="0" cy="118800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0" name="Łącznik prostoliniowy 99"/>
              <p:cNvCxnSpPr/>
              <p:nvPr/>
            </p:nvCxnSpPr>
            <p:spPr>
              <a:xfrm>
                <a:off x="0" y="1189281"/>
                <a:ext cx="71755" cy="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1" name="Łącznik prostoliniowy 100"/>
              <p:cNvCxnSpPr/>
              <p:nvPr/>
            </p:nvCxnSpPr>
            <p:spPr>
              <a:xfrm>
                <a:off x="0" y="0"/>
                <a:ext cx="71511" cy="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28" name="2_Mac_J"/>
              <p:cNvSpPr txBox="1">
                <a:spLocks noChangeArrowheads="1"/>
              </p:cNvSpPr>
              <p:nvPr/>
            </p:nvSpPr>
            <p:spPr bwMode="auto">
              <a:xfrm>
                <a:off x="1522368" y="4339667"/>
                <a:ext cx="5347559" cy="124957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spcBef>
                    <a:spcPct val="20000"/>
                  </a:spcBef>
                  <a:buClr>
                    <a:schemeClr val="accent2"/>
                  </a:buClr>
                  <a:buFont typeface="Monotype Sorts"/>
                  <a:buChar char="z"/>
                  <a:defRPr kumimoji="1" sz="2700"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2"/>
                  </a:buClr>
                  <a:buFont typeface="Monotype Sorts"/>
                  <a:buChar char="y"/>
                  <a:defRPr kumimoji="1" sz="2300"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Font typeface="Monotype Sorts"/>
                  <a:buChar char="x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Char char="•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Char char="–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Char char="–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Char char="–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Char char="–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Char char="–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>
                  <a:buNone/>
                </a:pPr>
                <a:r>
                  <a:rPr lang="pl-PL" sz="800" smtClean="0">
                    <a:latin typeface="Courier New" panose="02070309020205020404" pitchFamily="49" charset="0"/>
                    <a:cs typeface="Courier New" panose="02070309020205020404" pitchFamily="49" charset="0"/>
                  </a:rPr>
                  <a:t> </a:t>
                </a:r>
                <a:r>
                  <a:rPr lang="pl-PL" sz="800">
                    <a:latin typeface="Courier New" panose="02070309020205020404" pitchFamily="49" charset="0"/>
                    <a:cs typeface="Courier New" panose="02070309020205020404" pitchFamily="49" charset="0"/>
                  </a:rPr>
                  <a:t>3331,5 -2038,2     0,0  -490,9     0,0  -156,0  -184,2    0,0</a:t>
                </a:r>
                <a:r>
                  <a:rPr lang="pl-PL" sz="800" smtClean="0">
                    <a:latin typeface="Courier New" panose="02070309020205020404" pitchFamily="49" charset="0"/>
                    <a:cs typeface="Courier New" panose="02070309020205020404" pitchFamily="49" charset="0"/>
                  </a:rPr>
                  <a:t>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pl-PL" sz="800" i="1">
                            <a:latin typeface="Cambria Math"/>
                          </a:rPr>
                        </m:ctrlPr>
                      </m:sSubPr>
                      <m:e>
                        <m:r>
                          <a:rPr lang="pl-PL" sz="800" b="0" i="1" smtClean="0">
                            <a:latin typeface="Cambria Math"/>
                          </a:rPr>
                          <m:t>   </m:t>
                        </m:r>
                        <m:r>
                          <a:rPr lang="el-GR" sz="800" b="0" i="1" smtClean="0">
                            <a:latin typeface="Cambria Math"/>
                          </a:rPr>
                          <m:t>𝛥</m:t>
                        </m:r>
                        <m:r>
                          <a:rPr lang="pl-PL" sz="800" b="0" i="1">
                            <a:latin typeface="Cambria Math"/>
                          </a:rPr>
                          <m:t>𝛿</m:t>
                        </m:r>
                      </m:e>
                      <m:sub>
                        <m:r>
                          <a:rPr lang="pl-PL" sz="800" b="0" i="1">
                            <a:latin typeface="Cambria Math"/>
                          </a:rPr>
                          <m:t>𝑀𝐼𝐿</m:t>
                        </m:r>
                        <m:r>
                          <a:rPr lang="pl-PL" sz="800" b="0" i="1">
                            <a:latin typeface="Cambria Math"/>
                          </a:rPr>
                          <m:t>211</m:t>
                        </m:r>
                      </m:sub>
                    </m:sSub>
                  </m:oMath>
                </a14:m>
                <a:r>
                  <a:rPr lang="pl-PL" sz="800">
                    <a:latin typeface="Courier New" panose="02070309020205020404" pitchFamily="49" charset="0"/>
                    <a:cs typeface="Courier New" panose="02070309020205020404" pitchFamily="49" charset="0"/>
                  </a:rPr>
                  <a:t>    </a:t>
                </a:r>
                <a:r>
                  <a:rPr lang="pl-PL" sz="800" smtClean="0">
                    <a:latin typeface="Courier New" panose="02070309020205020404" pitchFamily="49" charset="0"/>
                    <a:cs typeface="Courier New" panose="02070309020205020404" pitchFamily="49" charset="0"/>
                  </a:rPr>
                  <a:t>-</a:t>
                </a:r>
                <a:r>
                  <a:rPr lang="pl-PL" sz="800">
                    <a:latin typeface="Courier New" panose="02070309020205020404" pitchFamily="49" charset="0"/>
                    <a:cs typeface="Courier New" panose="02070309020205020404" pitchFamily="49" charset="0"/>
                  </a:rPr>
                  <a:t>10,76  </a:t>
                </a:r>
              </a:p>
              <a:p>
                <a:pPr>
                  <a:buNone/>
                </a:pPr>
                <a:r>
                  <a:rPr lang="pl-PL" sz="800">
                    <a:latin typeface="Courier New" panose="02070309020205020404" pitchFamily="49" charset="0"/>
                    <a:cs typeface="Courier New" panose="02070309020205020404" pitchFamily="49" charset="0"/>
                  </a:rPr>
                  <a:t>-2045,5  4046,5     0,0     0,0 -2000,9    61,9    57,6    0,0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pl-PL" sz="800" i="1">
                            <a:latin typeface="Cambria Math"/>
                          </a:rPr>
                        </m:ctrlPr>
                      </m:sSubPr>
                      <m:e>
                        <m:r>
                          <a:rPr lang="pl-PL" sz="800" b="0" i="1" smtClean="0">
                            <a:latin typeface="Cambria Math"/>
                          </a:rPr>
                          <m:t>   </m:t>
                        </m:r>
                        <m:r>
                          <a:rPr lang="el-GR" sz="800" b="0" i="1">
                            <a:latin typeface="Cambria Math"/>
                          </a:rPr>
                          <m:t>𝛥</m:t>
                        </m:r>
                        <m:r>
                          <a:rPr lang="pl-PL" sz="800" b="0" i="1">
                            <a:latin typeface="Cambria Math"/>
                          </a:rPr>
                          <m:t>𝛿</m:t>
                        </m:r>
                      </m:e>
                      <m:sub>
                        <m:r>
                          <a:rPr lang="pl-PL" sz="800" b="0" i="1">
                            <a:latin typeface="Cambria Math"/>
                          </a:rPr>
                          <m:t>𝑀𝐼𝐿</m:t>
                        </m:r>
                        <m:r>
                          <a:rPr lang="pl-PL" sz="800" b="0" i="1">
                            <a:latin typeface="Cambria Math"/>
                          </a:rPr>
                          <m:t>411</m:t>
                        </m:r>
                      </m:sub>
                    </m:sSub>
                  </m:oMath>
                </a14:m>
                <a:r>
                  <a:rPr lang="pl-PL" sz="800">
                    <a:latin typeface="Courier New" panose="02070309020205020404" pitchFamily="49" charset="0"/>
                    <a:cs typeface="Courier New" panose="02070309020205020404" pitchFamily="49" charset="0"/>
                  </a:rPr>
                  <a:t>    </a:t>
                </a:r>
                <a:r>
                  <a:rPr lang="pl-PL" sz="800" smtClean="0">
                    <a:latin typeface="Courier New" panose="02070309020205020404" pitchFamily="49" charset="0"/>
                    <a:cs typeface="Courier New" panose="02070309020205020404" pitchFamily="49" charset="0"/>
                  </a:rPr>
                  <a:t> </a:t>
                </a:r>
                <a:r>
                  <a:rPr lang="pl-PL" sz="800">
                    <a:latin typeface="Courier New" panose="02070309020205020404" pitchFamily="49" charset="0"/>
                    <a:cs typeface="Courier New" panose="02070309020205020404" pitchFamily="49" charset="0"/>
                  </a:rPr>
                  <a:t>-6,02  </a:t>
                </a:r>
              </a:p>
              <a:p>
                <a:pPr>
                  <a:buNone/>
                </a:pPr>
                <a:r>
                  <a:rPr lang="pl-PL" sz="800">
                    <a:latin typeface="Courier New" panose="02070309020205020404" pitchFamily="49" charset="0"/>
                    <a:cs typeface="Courier New" panose="02070309020205020404" pitchFamily="49" charset="0"/>
                  </a:rPr>
                  <a:t>    0,0     0,0   982,6 -1324,5     0,0     0,0     0,0  315,6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pl-PL" sz="800" i="1">
                            <a:latin typeface="Cambria Math"/>
                          </a:rPr>
                        </m:ctrlPr>
                      </m:sSubPr>
                      <m:e>
                        <m:r>
                          <a:rPr lang="pl-PL" sz="800" b="0" i="1" smtClean="0">
                            <a:latin typeface="Cambria Math"/>
                          </a:rPr>
                          <m:t>   </m:t>
                        </m:r>
                        <m:r>
                          <a:rPr lang="el-GR" sz="800" b="0" i="1">
                            <a:latin typeface="Cambria Math"/>
                          </a:rPr>
                          <m:t>𝛥</m:t>
                        </m:r>
                        <m:r>
                          <a:rPr lang="pl-PL" sz="800" b="0" i="1">
                            <a:latin typeface="Cambria Math"/>
                          </a:rPr>
                          <m:t>𝛿</m:t>
                        </m:r>
                      </m:e>
                      <m:sub>
                        <m:r>
                          <a:rPr lang="pl-PL" sz="800" b="0" i="1">
                            <a:latin typeface="Cambria Math"/>
                          </a:rPr>
                          <m:t>𝑃𝐿𝐸</m:t>
                        </m:r>
                        <m:r>
                          <a:rPr lang="pl-PL" sz="800" b="0" i="1">
                            <a:latin typeface="Cambria Math"/>
                          </a:rPr>
                          <m:t>214</m:t>
                        </m:r>
                      </m:sub>
                    </m:sSub>
                  </m:oMath>
                </a14:m>
                <a:r>
                  <a:rPr lang="pl-PL" sz="800">
                    <a:latin typeface="Courier New" panose="02070309020205020404" pitchFamily="49" charset="0"/>
                    <a:cs typeface="Courier New" panose="02070309020205020404" pitchFamily="49" charset="0"/>
                  </a:rPr>
                  <a:t>    </a:t>
                </a:r>
                <a:r>
                  <a:rPr lang="pl-PL" sz="800" smtClean="0">
                    <a:latin typeface="Courier New" panose="02070309020205020404" pitchFamily="49" charset="0"/>
                    <a:cs typeface="Courier New" panose="02070309020205020404" pitchFamily="49" charset="0"/>
                  </a:rPr>
                  <a:t>  </a:t>
                </a:r>
                <a:r>
                  <a:rPr lang="pl-PL" sz="800">
                    <a:latin typeface="Courier New" panose="02070309020205020404" pitchFamily="49" charset="0"/>
                    <a:cs typeface="Courier New" panose="02070309020205020404" pitchFamily="49" charset="0"/>
                  </a:rPr>
                  <a:t>8,21  </a:t>
                </a:r>
              </a:p>
              <a:p>
                <a:pPr>
                  <a:buNone/>
                </a:pPr>
                <a:r>
                  <a:rPr lang="pl-PL" sz="800">
                    <a:latin typeface="Courier New" panose="02070309020205020404" pitchFamily="49" charset="0"/>
                    <a:cs typeface="Courier New" panose="02070309020205020404" pitchFamily="49" charset="0"/>
                  </a:rPr>
                  <a:t> -519,8     0,0 -1363,8  5179,2 -2279,5    56,8     0,0   -2,7 </a:t>
                </a:r>
                <a:r>
                  <a:rPr lang="pl-PL" sz="800" smtClean="0">
                    <a:latin typeface="Courier New" panose="02070309020205020404" pitchFamily="49" charset="0"/>
                    <a:cs typeface="Courier New" panose="02070309020205020404" pitchFamily="49" charset="0"/>
                  </a:rPr>
                  <a:t>  •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pl-PL" sz="800" i="1">
                            <a:latin typeface="Cambria Math"/>
                          </a:rPr>
                        </m:ctrlPr>
                      </m:sSubPr>
                      <m:e>
                        <m:r>
                          <a:rPr lang="el-GR" sz="800" b="0" i="1">
                            <a:latin typeface="Cambria Math"/>
                          </a:rPr>
                          <m:t>𝛥</m:t>
                        </m:r>
                        <m:r>
                          <a:rPr lang="pl-PL" sz="800" b="0" i="1">
                            <a:latin typeface="Cambria Math"/>
                          </a:rPr>
                          <m:t>𝛿</m:t>
                        </m:r>
                      </m:e>
                      <m:sub>
                        <m:r>
                          <a:rPr lang="pl-PL" sz="800" b="0" i="1">
                            <a:latin typeface="Cambria Math"/>
                          </a:rPr>
                          <m:t>𝐾𝑂𝑍</m:t>
                        </m:r>
                        <m:r>
                          <a:rPr lang="pl-PL" sz="800" b="0" i="1">
                            <a:latin typeface="Cambria Math"/>
                          </a:rPr>
                          <m:t>411</m:t>
                        </m:r>
                      </m:sub>
                    </m:sSub>
                  </m:oMath>
                </a14:m>
                <a:r>
                  <a:rPr lang="pl-PL" sz="800">
                    <a:latin typeface="Courier New" panose="02070309020205020404" pitchFamily="49" charset="0"/>
                    <a:cs typeface="Courier New" panose="02070309020205020404" pitchFamily="49" charset="0"/>
                  </a:rPr>
                  <a:t> </a:t>
                </a:r>
                <a:r>
                  <a:rPr lang="pl-PL" sz="800" smtClean="0">
                    <a:latin typeface="Courier New" panose="02070309020205020404" pitchFamily="49" charset="0"/>
                    <a:cs typeface="Courier New" panose="02070309020205020404" pitchFamily="49" charset="0"/>
                  </a:rPr>
                  <a:t>=  -</a:t>
                </a:r>
                <a:r>
                  <a:rPr lang="pl-PL" sz="800">
                    <a:latin typeface="Courier New" panose="02070309020205020404" pitchFamily="49" charset="0"/>
                    <a:cs typeface="Courier New" panose="02070309020205020404" pitchFamily="49" charset="0"/>
                  </a:rPr>
                  <a:t>13,53  </a:t>
                </a:r>
              </a:p>
              <a:p>
                <a:pPr>
                  <a:buNone/>
                </a:pPr>
                <a:r>
                  <a:rPr lang="pl-PL" sz="800">
                    <a:latin typeface="Courier New" panose="02070309020205020404" pitchFamily="49" charset="0"/>
                    <a:cs typeface="Courier New" panose="02070309020205020404" pitchFamily="49" charset="0"/>
                  </a:rPr>
                  <a:t>    0,0 -2042,5     0,0 -2274,7  4317,2     0,0   121,2    0,0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pl-PL" sz="800" i="1">
                            <a:latin typeface="Cambria Math"/>
                          </a:rPr>
                        </m:ctrlPr>
                      </m:sSubPr>
                      <m:e>
                        <m:r>
                          <a:rPr lang="pl-PL" sz="800" b="0" i="1" smtClean="0">
                            <a:latin typeface="Cambria Math"/>
                          </a:rPr>
                          <m:t>   </m:t>
                        </m:r>
                        <m:r>
                          <a:rPr lang="el-GR" sz="800" b="0" i="1">
                            <a:latin typeface="Cambria Math"/>
                          </a:rPr>
                          <m:t>𝛥</m:t>
                        </m:r>
                        <m:r>
                          <a:rPr lang="pl-PL" sz="800" b="0" i="1">
                            <a:latin typeface="Cambria Math"/>
                          </a:rPr>
                          <m:t>𝛿</m:t>
                        </m:r>
                      </m:e>
                      <m:sub>
                        <m:r>
                          <a:rPr lang="pl-PL" sz="800" b="0" i="1">
                            <a:latin typeface="Cambria Math"/>
                          </a:rPr>
                          <m:t>𝐾𝑂𝑍</m:t>
                        </m:r>
                        <m:r>
                          <a:rPr lang="pl-PL" sz="800" b="0" i="1">
                            <a:latin typeface="Cambria Math"/>
                          </a:rPr>
                          <m:t>211</m:t>
                        </m:r>
                      </m:sub>
                    </m:sSub>
                  </m:oMath>
                </a14:m>
                <a:r>
                  <a:rPr lang="pl-PL" sz="800">
                    <a:latin typeface="Courier New" panose="02070309020205020404" pitchFamily="49" charset="0"/>
                    <a:cs typeface="Courier New" panose="02070309020205020404" pitchFamily="49" charset="0"/>
                  </a:rPr>
                  <a:t>    </a:t>
                </a:r>
                <a:r>
                  <a:rPr lang="pl-PL" sz="800" smtClean="0">
                    <a:latin typeface="Courier New" panose="02070309020205020404" pitchFamily="49" charset="0"/>
                    <a:cs typeface="Courier New" panose="02070309020205020404" pitchFamily="49" charset="0"/>
                  </a:rPr>
                  <a:t> </a:t>
                </a:r>
                <a:r>
                  <a:rPr lang="pl-PL" sz="800">
                    <a:latin typeface="Courier New" panose="02070309020205020404" pitchFamily="49" charset="0"/>
                    <a:cs typeface="Courier New" panose="02070309020205020404" pitchFamily="49" charset="0"/>
                  </a:rPr>
                  <a:t>-2,72  </a:t>
                </a:r>
              </a:p>
              <a:p>
                <a:pPr>
                  <a:buNone/>
                </a:pPr>
                <a:r>
                  <a:rPr lang="pl-PL" sz="800">
                    <a:latin typeface="Courier New" panose="02070309020205020404" pitchFamily="49" charset="0"/>
                    <a:cs typeface="Courier New" panose="02070309020205020404" pitchFamily="49" charset="0"/>
                  </a:rPr>
                  <a:t> -585,5   184,2     0,0   180,1     0,0  3115,8 -2038,2    0,0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pl-PL" sz="800" i="1">
                            <a:latin typeface="Cambria Math"/>
                          </a:rPr>
                        </m:ctrlPr>
                      </m:sSubPr>
                      <m:e>
                        <m:r>
                          <a:rPr lang="pl-PL" sz="800" b="0" i="1" smtClean="0">
                            <a:latin typeface="Cambria Math"/>
                          </a:rPr>
                          <m:t>   </m:t>
                        </m:r>
                        <m:r>
                          <a:rPr lang="el-GR" sz="800" b="0" i="1">
                            <a:latin typeface="Cambria Math"/>
                          </a:rPr>
                          <m:t>𝛥</m:t>
                        </m:r>
                        <m:r>
                          <a:rPr lang="pl-PL" sz="800" b="0" i="1" smtClean="0">
                            <a:latin typeface="Cambria Math"/>
                          </a:rPr>
                          <m:t>𝑢</m:t>
                        </m:r>
                      </m:e>
                      <m:sub>
                        <m:r>
                          <a:rPr lang="pl-PL" sz="800" b="0" i="1">
                            <a:latin typeface="Cambria Math"/>
                          </a:rPr>
                          <m:t>𝑀𝐼𝐿</m:t>
                        </m:r>
                        <m:r>
                          <a:rPr lang="pl-PL" sz="800" b="0" i="1">
                            <a:latin typeface="Cambria Math"/>
                          </a:rPr>
                          <m:t>211</m:t>
                        </m:r>
                      </m:sub>
                    </m:sSub>
                  </m:oMath>
                </a14:m>
                <a:r>
                  <a:rPr lang="pl-PL" sz="800">
                    <a:latin typeface="Courier New" panose="02070309020205020404" pitchFamily="49" charset="0"/>
                    <a:cs typeface="Courier New" panose="02070309020205020404" pitchFamily="49" charset="0"/>
                  </a:rPr>
                  <a:t>    </a:t>
                </a:r>
                <a:r>
                  <a:rPr lang="pl-PL" sz="800" smtClean="0">
                    <a:latin typeface="Courier New" panose="02070309020205020404" pitchFamily="49" charset="0"/>
                    <a:cs typeface="Courier New" panose="02070309020205020404" pitchFamily="49" charset="0"/>
                  </a:rPr>
                  <a:t> </a:t>
                </a:r>
                <a:r>
                  <a:rPr lang="pl-PL" sz="800">
                    <a:latin typeface="Courier New" panose="02070309020205020404" pitchFamily="49" charset="0"/>
                    <a:cs typeface="Courier New" panose="02070309020205020404" pitchFamily="49" charset="0"/>
                  </a:rPr>
                  <a:t>-32,13  </a:t>
                </a:r>
              </a:p>
              <a:p>
                <a:pPr>
                  <a:buNone/>
                </a:pPr>
                <a:r>
                  <a:rPr lang="pl-PL" sz="800">
                    <a:latin typeface="Courier New" panose="02070309020205020404" pitchFamily="49" charset="0"/>
                    <a:cs typeface="Courier New" panose="02070309020205020404" pitchFamily="49" charset="0"/>
                  </a:rPr>
                  <a:t>  -61,9  -365,6     0,0     0,0   427,5 -2045,5  3950,0    0,0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pl-PL" sz="800" i="1">
                            <a:latin typeface="Cambria Math"/>
                          </a:rPr>
                        </m:ctrlPr>
                      </m:sSubPr>
                      <m:e>
                        <m:r>
                          <a:rPr lang="pl-PL" sz="800" b="0" i="1" smtClean="0">
                            <a:latin typeface="Cambria Math"/>
                          </a:rPr>
                          <m:t>   </m:t>
                        </m:r>
                        <m:r>
                          <a:rPr lang="el-GR" sz="800" b="0" i="1">
                            <a:latin typeface="Cambria Math"/>
                          </a:rPr>
                          <m:t>𝛥</m:t>
                        </m:r>
                        <m:r>
                          <a:rPr lang="pl-PL" sz="800" b="0" i="1" smtClean="0">
                            <a:latin typeface="Cambria Math"/>
                          </a:rPr>
                          <m:t>𝑢</m:t>
                        </m:r>
                      </m:e>
                      <m:sub>
                        <m:r>
                          <a:rPr lang="pl-PL" sz="800" b="0" i="1">
                            <a:latin typeface="Cambria Math"/>
                          </a:rPr>
                          <m:t>𝑀𝐼𝐿</m:t>
                        </m:r>
                        <m:r>
                          <a:rPr lang="pl-PL" sz="800" b="0" i="1">
                            <a:latin typeface="Cambria Math"/>
                          </a:rPr>
                          <m:t>411</m:t>
                        </m:r>
                      </m:sub>
                    </m:sSub>
                  </m:oMath>
                </a14:m>
                <a:r>
                  <a:rPr lang="pl-PL" sz="800">
                    <a:latin typeface="Courier New" panose="02070309020205020404" pitchFamily="49" charset="0"/>
                    <a:cs typeface="Courier New" panose="02070309020205020404" pitchFamily="49" charset="0"/>
                  </a:rPr>
                  <a:t>    </a:t>
                </a:r>
                <a:r>
                  <a:rPr lang="pl-PL" sz="800" smtClean="0">
                    <a:latin typeface="Courier New" panose="02070309020205020404" pitchFamily="49" charset="0"/>
                    <a:cs typeface="Courier New" panose="02070309020205020404" pitchFamily="49" charset="0"/>
                  </a:rPr>
                  <a:t> </a:t>
                </a:r>
                <a:r>
                  <a:rPr lang="pl-PL" sz="800">
                    <a:latin typeface="Courier New" panose="02070309020205020404" pitchFamily="49" charset="0"/>
                    <a:cs typeface="Courier New" panose="02070309020205020404" pitchFamily="49" charset="0"/>
                  </a:rPr>
                  <a:t>-21,76  </a:t>
                </a:r>
              </a:p>
              <a:p>
                <a:pPr>
                  <a:buNone/>
                </a:pPr>
                <a:r>
                  <a:rPr lang="pl-PL" sz="800">
                    <a:latin typeface="Courier New" panose="02070309020205020404" pitchFamily="49" charset="0"/>
                    <a:cs typeface="Courier New" panose="02070309020205020404" pitchFamily="49" charset="0"/>
                  </a:rPr>
                  <a:t>    0,0     0,0  -892,0   325,2     0,0     0,0     0,0 3662,8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pl-PL" sz="800" i="1">
                            <a:latin typeface="Cambria Math"/>
                          </a:rPr>
                        </m:ctrlPr>
                      </m:sSubPr>
                      <m:e>
                        <m:r>
                          <a:rPr lang="pl-PL" sz="800" b="0" i="1" smtClean="0">
                            <a:latin typeface="Cambria Math"/>
                          </a:rPr>
                          <m:t>   </m:t>
                        </m:r>
                        <m:r>
                          <a:rPr lang="el-GR" sz="800" b="0" i="1">
                            <a:latin typeface="Cambria Math"/>
                          </a:rPr>
                          <m:t>𝛥</m:t>
                        </m:r>
                        <m:r>
                          <a:rPr lang="pl-PL" sz="800" b="0" i="1" smtClean="0">
                            <a:latin typeface="Cambria Math"/>
                          </a:rPr>
                          <m:t>𝑢</m:t>
                        </m:r>
                      </m:e>
                      <m:sub>
                        <m:r>
                          <a:rPr lang="pl-PL" sz="800" b="0" i="1">
                            <a:latin typeface="Cambria Math"/>
                          </a:rPr>
                          <m:t>𝑃𝐿𝐸</m:t>
                        </m:r>
                        <m:r>
                          <a:rPr lang="pl-PL" sz="800" b="0" i="1">
                            <a:latin typeface="Cambria Math"/>
                          </a:rPr>
                          <m:t>214</m:t>
                        </m:r>
                      </m:sub>
                    </m:sSub>
                  </m:oMath>
                </a14:m>
                <a:r>
                  <a:rPr lang="pl-PL" sz="800">
                    <a:latin typeface="Courier New" panose="02070309020205020404" pitchFamily="49" charset="0"/>
                    <a:cs typeface="Courier New" panose="02070309020205020404" pitchFamily="49" charset="0"/>
                  </a:rPr>
                  <a:t>    </a:t>
                </a:r>
                <a:r>
                  <a:rPr lang="pl-PL" sz="800" smtClean="0">
                    <a:latin typeface="Courier New" panose="02070309020205020404" pitchFamily="49" charset="0"/>
                    <a:cs typeface="Courier New" panose="02070309020205020404" pitchFamily="49" charset="0"/>
                  </a:rPr>
                  <a:t> </a:t>
                </a:r>
                <a:r>
                  <a:rPr lang="pl-PL" sz="800">
                    <a:latin typeface="Courier New" panose="02070309020205020404" pitchFamily="49" charset="0"/>
                    <a:cs typeface="Courier New" panose="02070309020205020404" pitchFamily="49" charset="0"/>
                  </a:rPr>
                  <a:t>-</a:t>
                </a:r>
                <a:r>
                  <a:rPr lang="pl-PL" sz="800" smtClean="0">
                    <a:latin typeface="Courier New" panose="02070309020205020404" pitchFamily="49" charset="0"/>
                    <a:cs typeface="Courier New" panose="02070309020205020404" pitchFamily="49" charset="0"/>
                  </a:rPr>
                  <a:t>20,12 </a:t>
                </a:r>
              </a:p>
            </p:txBody>
          </p:sp>
        </mc:Choice>
        <mc:Fallback xmlns="">
          <p:sp>
            <p:nvSpPr>
              <p:cNvPr id="128" name="2_Mac_J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522368" y="4339667"/>
                <a:ext cx="5347559" cy="1249573"/>
              </a:xfrm>
              <a:prstGeom prst="rect">
                <a:avLst/>
              </a:prstGeom>
              <a:blipFill rotWithShape="1">
                <a:blip r:embed="rId2"/>
                <a:stretch>
                  <a:fillRect r="-1596" b="-488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5" name="Txt_Krok_2"/>
          <p:cNvSpPr txBox="1">
            <a:spLocks noChangeArrowheads="1"/>
          </p:cNvSpPr>
          <p:nvPr/>
        </p:nvSpPr>
        <p:spPr bwMode="auto">
          <a:xfrm>
            <a:off x="1512951" y="4099259"/>
            <a:ext cx="487757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36000" tIns="0" bIns="0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Monotype Sorts"/>
              <a:buChar char="z"/>
              <a:defRPr kumimoji="1" sz="27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Font typeface="Monotype Sorts"/>
              <a:buChar char="y"/>
              <a:defRPr kumimoji="1" sz="23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Monotype Sorts"/>
              <a:buChar char="x"/>
              <a:defRPr kumimoji="1" sz="21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Char char="•"/>
              <a:defRPr kumimoji="1" sz="21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kumimoji="0" lang="pl-PL" altLang="pl-PL" sz="1000" b="1" i="1" smtClean="0">
                <a:solidFill>
                  <a:srgbClr val="0000FF"/>
                </a:solidFill>
                <a:latin typeface="Times New Roman" pitchFamily="18" charset="0"/>
                <a:sym typeface="Symbol" pitchFamily="18" charset="2"/>
              </a:rPr>
              <a:t>Krok 2</a:t>
            </a:r>
            <a:endParaRPr kumimoji="0" lang="pl-PL" altLang="pl-PL" sz="1000" b="1" i="1">
              <a:solidFill>
                <a:srgbClr val="0000FF"/>
              </a:solidFill>
              <a:latin typeface="Times New Roman" pitchFamily="18" charset="0"/>
            </a:endParaRPr>
          </a:p>
        </p:txBody>
      </p:sp>
      <p:grpSp>
        <p:nvGrpSpPr>
          <p:cNvPr id="137" name="1_Rozw_Naw"/>
          <p:cNvGrpSpPr/>
          <p:nvPr/>
        </p:nvGrpSpPr>
        <p:grpSpPr>
          <a:xfrm>
            <a:off x="7188455" y="2853142"/>
            <a:ext cx="708119" cy="1188720"/>
            <a:chOff x="7188455" y="2742255"/>
            <a:chExt cx="708119" cy="1188720"/>
          </a:xfrm>
        </p:grpSpPr>
        <p:grpSp>
          <p:nvGrpSpPr>
            <p:cNvPr id="76" name="1_Naw_P_3"/>
            <p:cNvGrpSpPr/>
            <p:nvPr/>
          </p:nvGrpSpPr>
          <p:grpSpPr>
            <a:xfrm>
              <a:off x="7825201" y="2742255"/>
              <a:ext cx="71373" cy="1188720"/>
              <a:chOff x="0" y="0"/>
              <a:chExt cx="71373" cy="1189281"/>
            </a:xfrm>
          </p:grpSpPr>
          <p:cxnSp>
            <p:nvCxnSpPr>
              <p:cNvPr id="77" name="Łącznik prostoliniowy 76"/>
              <p:cNvCxnSpPr/>
              <p:nvPr/>
            </p:nvCxnSpPr>
            <p:spPr>
              <a:xfrm>
                <a:off x="67318" y="0"/>
                <a:ext cx="0" cy="118800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8" name="Łącznik prostoliniowy 77"/>
              <p:cNvCxnSpPr/>
              <p:nvPr/>
            </p:nvCxnSpPr>
            <p:spPr>
              <a:xfrm>
                <a:off x="0" y="1189281"/>
                <a:ext cx="71373" cy="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9" name="Łącznik prostoliniowy 78"/>
              <p:cNvCxnSpPr/>
              <p:nvPr/>
            </p:nvCxnSpPr>
            <p:spPr>
              <a:xfrm>
                <a:off x="0" y="0"/>
                <a:ext cx="71130" cy="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80" name="1_Naw_L_3"/>
            <p:cNvGrpSpPr/>
            <p:nvPr/>
          </p:nvGrpSpPr>
          <p:grpSpPr>
            <a:xfrm>
              <a:off x="7188455" y="2742255"/>
              <a:ext cx="71755" cy="1188720"/>
              <a:chOff x="0" y="0"/>
              <a:chExt cx="71755" cy="1189281"/>
            </a:xfrm>
          </p:grpSpPr>
          <p:cxnSp>
            <p:nvCxnSpPr>
              <p:cNvPr id="81" name="Łącznik prostoliniowy 80"/>
              <p:cNvCxnSpPr/>
              <p:nvPr/>
            </p:nvCxnSpPr>
            <p:spPr>
              <a:xfrm>
                <a:off x="0" y="0"/>
                <a:ext cx="0" cy="118800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2" name="Łącznik prostoliniowy 81"/>
              <p:cNvCxnSpPr/>
              <p:nvPr/>
            </p:nvCxnSpPr>
            <p:spPr>
              <a:xfrm>
                <a:off x="0" y="1189281"/>
                <a:ext cx="71755" cy="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3" name="Łącznik prostoliniowy 82"/>
              <p:cNvCxnSpPr/>
              <p:nvPr/>
            </p:nvCxnSpPr>
            <p:spPr>
              <a:xfrm>
                <a:off x="0" y="0"/>
                <a:ext cx="71511" cy="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67" name="1_Rozw_X"/>
          <p:cNvSpPr txBox="1">
            <a:spLocks noChangeArrowheads="1"/>
          </p:cNvSpPr>
          <p:nvPr/>
        </p:nvSpPr>
        <p:spPr bwMode="auto">
          <a:xfrm>
            <a:off x="7147373" y="2796212"/>
            <a:ext cx="732893" cy="12495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Monotype Sorts"/>
              <a:buChar char="z"/>
              <a:defRPr kumimoji="1" sz="27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Font typeface="Monotype Sorts"/>
              <a:buChar char="y"/>
              <a:defRPr kumimoji="1" sz="23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Monotype Sorts"/>
              <a:buChar char="x"/>
              <a:defRPr kumimoji="1" sz="21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Char char="•"/>
              <a:defRPr kumimoji="1" sz="21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buNone/>
            </a:pPr>
            <a:r>
              <a:rPr lang="pl-PL" sz="800" smtClean="0">
                <a:latin typeface="Courier New" panose="02070309020205020404" pitchFamily="49" charset="0"/>
                <a:cs typeface="Courier New" panose="02070309020205020404" pitchFamily="49" charset="0"/>
              </a:rPr>
              <a:t>-</a:t>
            </a:r>
            <a:r>
              <a:rPr lang="pl-PL" sz="800">
                <a:latin typeface="Courier New" panose="02070309020205020404" pitchFamily="49" charset="0"/>
                <a:cs typeface="Courier New" panose="02070309020205020404" pitchFamily="49" charset="0"/>
              </a:rPr>
              <a:t>0,147667</a:t>
            </a:r>
          </a:p>
          <a:p>
            <a:pPr>
              <a:buNone/>
            </a:pPr>
            <a:r>
              <a:rPr lang="pl-PL" sz="800" smtClean="0">
                <a:latin typeface="Courier New" panose="02070309020205020404" pitchFamily="49" charset="0"/>
                <a:cs typeface="Courier New" panose="02070309020205020404" pitchFamily="49" charset="0"/>
              </a:rPr>
              <a:t>-0,087478</a:t>
            </a:r>
          </a:p>
          <a:p>
            <a:pPr>
              <a:buNone/>
            </a:pPr>
            <a:r>
              <a:rPr lang="pl-PL" sz="800" smtClean="0">
                <a:latin typeface="Courier New" panose="02070309020205020404" pitchFamily="49" charset="0"/>
                <a:cs typeface="Courier New" panose="02070309020205020404" pitchFamily="49" charset="0"/>
              </a:rPr>
              <a:t>-0,036851</a:t>
            </a:r>
          </a:p>
          <a:p>
            <a:pPr>
              <a:buNone/>
            </a:pPr>
            <a:r>
              <a:rPr lang="pl-PL" sz="80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800">
                <a:latin typeface="Courier New" panose="02070309020205020404" pitchFamily="49" charset="0"/>
                <a:cs typeface="Courier New" panose="02070309020205020404" pitchFamily="49" charset="0"/>
              </a:rPr>
              <a:t>0,082539</a:t>
            </a:r>
          </a:p>
          <a:p>
            <a:pPr>
              <a:buNone/>
            </a:pPr>
            <a:r>
              <a:rPr lang="pl-PL" sz="80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800">
                <a:latin typeface="Courier New" panose="02070309020205020404" pitchFamily="49" charset="0"/>
                <a:cs typeface="Courier New" panose="02070309020205020404" pitchFamily="49" charset="0"/>
              </a:rPr>
              <a:t>0,047396</a:t>
            </a:r>
          </a:p>
          <a:p>
            <a:pPr>
              <a:buNone/>
            </a:pPr>
            <a:r>
              <a:rPr lang="pl-PL" sz="80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800">
                <a:latin typeface="Courier New" panose="02070309020205020404" pitchFamily="49" charset="0"/>
                <a:cs typeface="Courier New" panose="02070309020205020404" pitchFamily="49" charset="0"/>
              </a:rPr>
              <a:t>0,041813</a:t>
            </a:r>
          </a:p>
          <a:p>
            <a:pPr>
              <a:buNone/>
            </a:pPr>
            <a:r>
              <a:rPr lang="pl-PL" sz="80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800">
                <a:latin typeface="Courier New" panose="02070309020205020404" pitchFamily="49" charset="0"/>
                <a:cs typeface="Courier New" panose="02070309020205020404" pitchFamily="49" charset="0"/>
              </a:rPr>
              <a:t>0,007643</a:t>
            </a:r>
          </a:p>
          <a:p>
            <a:pPr>
              <a:buNone/>
            </a:pPr>
            <a:r>
              <a:rPr lang="pl-PL" sz="800" smtClean="0">
                <a:latin typeface="Courier New" panose="02070309020205020404" pitchFamily="49" charset="0"/>
                <a:cs typeface="Courier New" panose="02070309020205020404" pitchFamily="49" charset="0"/>
              </a:rPr>
              <a:t> 0,045116</a:t>
            </a:r>
            <a:endParaRPr kumimoji="0" lang="pl-PL" altLang="pl-PL" sz="800" i="1" u="sng" smtClean="0">
              <a:solidFill>
                <a:srgbClr val="0000FF"/>
              </a:solidFill>
              <a:latin typeface="Courier New" panose="02070309020205020404" pitchFamily="49" charset="0"/>
              <a:cs typeface="Courier New" panose="02070309020205020404" pitchFamily="49" charset="0"/>
              <a:sym typeface="Symbol" pitchFamily="18" charset="2"/>
            </a:endParaRPr>
          </a:p>
        </p:txBody>
      </p:sp>
      <p:sp>
        <p:nvSpPr>
          <p:cNvPr id="84" name="1_Strzałka"/>
          <p:cNvSpPr/>
          <p:nvPr/>
        </p:nvSpPr>
        <p:spPr bwMode="auto">
          <a:xfrm>
            <a:off x="6932107" y="3370190"/>
            <a:ext cx="180000" cy="72000"/>
          </a:xfrm>
          <a:prstGeom prst="rightArrow">
            <a:avLst/>
          </a:prstGeom>
          <a:solidFill>
            <a:srgbClr val="0000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grpSp>
        <p:nvGrpSpPr>
          <p:cNvPr id="62" name="1_Tło"/>
          <p:cNvGrpSpPr/>
          <p:nvPr/>
        </p:nvGrpSpPr>
        <p:grpSpPr>
          <a:xfrm>
            <a:off x="1636969" y="2899915"/>
            <a:ext cx="3824605" cy="1121410"/>
            <a:chOff x="0" y="0"/>
            <a:chExt cx="3825100" cy="1121807"/>
          </a:xfrm>
        </p:grpSpPr>
        <p:sp>
          <p:nvSpPr>
            <p:cNvPr id="63" name="dP/dDi"/>
            <p:cNvSpPr/>
            <p:nvPr/>
          </p:nvSpPr>
          <p:spPr>
            <a:xfrm>
              <a:off x="2457100" y="684397"/>
              <a:ext cx="1368000" cy="4320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pl-PL"/>
            </a:p>
          </p:txBody>
        </p:sp>
        <p:sp>
          <p:nvSpPr>
            <p:cNvPr id="64" name="dQ/dDi"/>
            <p:cNvSpPr/>
            <p:nvPr/>
          </p:nvSpPr>
          <p:spPr>
            <a:xfrm>
              <a:off x="2457100" y="0"/>
              <a:ext cx="1368000" cy="6480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pl-PL"/>
            </a:p>
          </p:txBody>
        </p:sp>
        <p:sp>
          <p:nvSpPr>
            <p:cNvPr id="65" name="dQ/dDi"/>
            <p:cNvSpPr/>
            <p:nvPr/>
          </p:nvSpPr>
          <p:spPr>
            <a:xfrm>
              <a:off x="0" y="690007"/>
              <a:ext cx="2411730" cy="431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pl-PL"/>
            </a:p>
          </p:txBody>
        </p:sp>
        <p:sp>
          <p:nvSpPr>
            <p:cNvPr id="66" name="dP/dDi"/>
            <p:cNvSpPr/>
            <p:nvPr/>
          </p:nvSpPr>
          <p:spPr>
            <a:xfrm>
              <a:off x="0" y="0"/>
              <a:ext cx="2411730" cy="6477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pl-PL"/>
            </a:p>
          </p:txBody>
        </p:sp>
      </p:grpSp>
      <p:grpSp>
        <p:nvGrpSpPr>
          <p:cNvPr id="136" name="1_Naw"/>
          <p:cNvGrpSpPr/>
          <p:nvPr/>
        </p:nvGrpSpPr>
        <p:grpSpPr>
          <a:xfrm>
            <a:off x="1574725" y="2853142"/>
            <a:ext cx="5266914" cy="1188720"/>
            <a:chOff x="1574725" y="2742255"/>
            <a:chExt cx="5266914" cy="1188720"/>
          </a:xfrm>
        </p:grpSpPr>
        <p:grpSp>
          <p:nvGrpSpPr>
            <p:cNvPr id="38" name="1_Naw_P_3"/>
            <p:cNvGrpSpPr/>
            <p:nvPr/>
          </p:nvGrpSpPr>
          <p:grpSpPr>
            <a:xfrm>
              <a:off x="6770266" y="2742255"/>
              <a:ext cx="71373" cy="1188720"/>
              <a:chOff x="0" y="0"/>
              <a:chExt cx="71373" cy="1189281"/>
            </a:xfrm>
          </p:grpSpPr>
          <p:cxnSp>
            <p:nvCxnSpPr>
              <p:cNvPr id="59" name="Łącznik prostoliniowy 58"/>
              <p:cNvCxnSpPr/>
              <p:nvPr/>
            </p:nvCxnSpPr>
            <p:spPr>
              <a:xfrm>
                <a:off x="67318" y="0"/>
                <a:ext cx="0" cy="118800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0" name="Łącznik prostoliniowy 59"/>
              <p:cNvCxnSpPr/>
              <p:nvPr/>
            </p:nvCxnSpPr>
            <p:spPr>
              <a:xfrm>
                <a:off x="0" y="1189281"/>
                <a:ext cx="71373" cy="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1" name="Łącznik prostoliniowy 60"/>
              <p:cNvCxnSpPr/>
              <p:nvPr/>
            </p:nvCxnSpPr>
            <p:spPr>
              <a:xfrm>
                <a:off x="0" y="0"/>
                <a:ext cx="71130" cy="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9" name="1_Naw_L_3"/>
            <p:cNvGrpSpPr/>
            <p:nvPr/>
          </p:nvGrpSpPr>
          <p:grpSpPr>
            <a:xfrm>
              <a:off x="6301985" y="2742255"/>
              <a:ext cx="71755" cy="1188720"/>
              <a:chOff x="0" y="0"/>
              <a:chExt cx="71755" cy="1189281"/>
            </a:xfrm>
          </p:grpSpPr>
          <p:cxnSp>
            <p:nvCxnSpPr>
              <p:cNvPr id="56" name="Łącznik prostoliniowy 55"/>
              <p:cNvCxnSpPr/>
              <p:nvPr/>
            </p:nvCxnSpPr>
            <p:spPr>
              <a:xfrm>
                <a:off x="0" y="0"/>
                <a:ext cx="0" cy="118800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7" name="Łącznik prostoliniowy 56"/>
              <p:cNvCxnSpPr/>
              <p:nvPr/>
            </p:nvCxnSpPr>
            <p:spPr>
              <a:xfrm>
                <a:off x="0" y="1189281"/>
                <a:ext cx="71755" cy="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8" name="Łącznik prostoliniowy 57"/>
              <p:cNvCxnSpPr/>
              <p:nvPr/>
            </p:nvCxnSpPr>
            <p:spPr>
              <a:xfrm>
                <a:off x="0" y="0"/>
                <a:ext cx="71511" cy="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0" name="1_Naw_P_2"/>
            <p:cNvGrpSpPr/>
            <p:nvPr/>
          </p:nvGrpSpPr>
          <p:grpSpPr>
            <a:xfrm>
              <a:off x="6062323" y="2742255"/>
              <a:ext cx="71373" cy="1188720"/>
              <a:chOff x="0" y="0"/>
              <a:chExt cx="71373" cy="1189281"/>
            </a:xfrm>
          </p:grpSpPr>
          <p:cxnSp>
            <p:nvCxnSpPr>
              <p:cNvPr id="53" name="Łącznik prostoliniowy 52"/>
              <p:cNvCxnSpPr/>
              <p:nvPr/>
            </p:nvCxnSpPr>
            <p:spPr>
              <a:xfrm>
                <a:off x="67318" y="0"/>
                <a:ext cx="0" cy="118800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Łącznik prostoliniowy 53"/>
              <p:cNvCxnSpPr/>
              <p:nvPr/>
            </p:nvCxnSpPr>
            <p:spPr>
              <a:xfrm>
                <a:off x="0" y="1189281"/>
                <a:ext cx="71373" cy="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5" name="Łącznik prostoliniowy 54"/>
              <p:cNvCxnSpPr/>
              <p:nvPr/>
            </p:nvCxnSpPr>
            <p:spPr>
              <a:xfrm>
                <a:off x="0" y="0"/>
                <a:ext cx="71130" cy="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1" name="1_Naw_L_2"/>
            <p:cNvGrpSpPr/>
            <p:nvPr/>
          </p:nvGrpSpPr>
          <p:grpSpPr>
            <a:xfrm>
              <a:off x="5643056" y="2742255"/>
              <a:ext cx="71755" cy="1188720"/>
              <a:chOff x="0" y="0"/>
              <a:chExt cx="71755" cy="1189281"/>
            </a:xfrm>
          </p:grpSpPr>
          <p:cxnSp>
            <p:nvCxnSpPr>
              <p:cNvPr id="50" name="Łącznik prostoliniowy 49"/>
              <p:cNvCxnSpPr/>
              <p:nvPr/>
            </p:nvCxnSpPr>
            <p:spPr>
              <a:xfrm>
                <a:off x="0" y="0"/>
                <a:ext cx="0" cy="118800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Łącznik prostoliniowy 50"/>
              <p:cNvCxnSpPr/>
              <p:nvPr/>
            </p:nvCxnSpPr>
            <p:spPr>
              <a:xfrm>
                <a:off x="0" y="1189281"/>
                <a:ext cx="71755" cy="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Łącznik prostoliniowy 51"/>
              <p:cNvCxnSpPr/>
              <p:nvPr/>
            </p:nvCxnSpPr>
            <p:spPr>
              <a:xfrm>
                <a:off x="0" y="0"/>
                <a:ext cx="71511" cy="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2" name="1_Naw_P_1"/>
            <p:cNvGrpSpPr/>
            <p:nvPr/>
          </p:nvGrpSpPr>
          <p:grpSpPr>
            <a:xfrm>
              <a:off x="5419238" y="2742255"/>
              <a:ext cx="72928" cy="1188720"/>
              <a:chOff x="0" y="0"/>
              <a:chExt cx="72928" cy="1189281"/>
            </a:xfrm>
          </p:grpSpPr>
          <p:cxnSp>
            <p:nvCxnSpPr>
              <p:cNvPr id="47" name="Łącznik prostoliniowy 46"/>
              <p:cNvCxnSpPr/>
              <p:nvPr/>
            </p:nvCxnSpPr>
            <p:spPr>
              <a:xfrm>
                <a:off x="72928" y="0"/>
                <a:ext cx="0" cy="118800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Łącznik prostoliniowy 47"/>
              <p:cNvCxnSpPr/>
              <p:nvPr/>
            </p:nvCxnSpPr>
            <p:spPr>
              <a:xfrm>
                <a:off x="0" y="1189281"/>
                <a:ext cx="71373" cy="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Łącznik prostoliniowy 48"/>
              <p:cNvCxnSpPr/>
              <p:nvPr/>
            </p:nvCxnSpPr>
            <p:spPr>
              <a:xfrm>
                <a:off x="0" y="0"/>
                <a:ext cx="71130" cy="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3" name="1_Naw_L_1"/>
            <p:cNvGrpSpPr/>
            <p:nvPr/>
          </p:nvGrpSpPr>
          <p:grpSpPr>
            <a:xfrm>
              <a:off x="1574725" y="2742255"/>
              <a:ext cx="71755" cy="1188720"/>
              <a:chOff x="0" y="0"/>
              <a:chExt cx="71755" cy="1189281"/>
            </a:xfrm>
          </p:grpSpPr>
          <p:cxnSp>
            <p:nvCxnSpPr>
              <p:cNvPr id="44" name="Łącznik prostoliniowy 43"/>
              <p:cNvCxnSpPr/>
              <p:nvPr/>
            </p:nvCxnSpPr>
            <p:spPr>
              <a:xfrm>
                <a:off x="0" y="0"/>
                <a:ext cx="0" cy="118800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Łącznik prostoliniowy 44"/>
              <p:cNvCxnSpPr/>
              <p:nvPr/>
            </p:nvCxnSpPr>
            <p:spPr>
              <a:xfrm>
                <a:off x="0" y="1189281"/>
                <a:ext cx="71755" cy="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Łącznik prostoliniowy 45"/>
              <p:cNvCxnSpPr/>
              <p:nvPr/>
            </p:nvCxnSpPr>
            <p:spPr>
              <a:xfrm>
                <a:off x="0" y="0"/>
                <a:ext cx="71511" cy="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1_Mac_J"/>
              <p:cNvSpPr>
                <a:spLocks noChangeArrowheads="1"/>
              </p:cNvSpPr>
              <p:nvPr/>
            </p:nvSpPr>
            <p:spPr bwMode="auto">
              <a:xfrm>
                <a:off x="1621184" y="2870978"/>
                <a:ext cx="5402781" cy="115724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 lIns="0" tIns="0" rIns="0" bIns="0">
                <a:spAutoFit/>
              </a:bodyPr>
              <a:lstStyle>
                <a:lvl1pPr eaLnBrk="0" hangingPunct="0">
                  <a:spcBef>
                    <a:spcPct val="20000"/>
                  </a:spcBef>
                  <a:buClr>
                    <a:schemeClr val="accent2"/>
                  </a:buClr>
                  <a:buFont typeface="Monotype Sorts"/>
                  <a:buChar char="z"/>
                  <a:defRPr kumimoji="1" sz="2700"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2"/>
                  </a:buClr>
                  <a:buFont typeface="Monotype Sorts"/>
                  <a:buChar char="y"/>
                  <a:defRPr kumimoji="1" sz="2300"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Font typeface="Monotype Sorts"/>
                  <a:buChar char="x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Char char="•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Char char="–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Char char="–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Char char="–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Char char="–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Char char="–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>
                  <a:buNone/>
                </a:pPr>
                <a:r>
                  <a:rPr lang="pl-PL" sz="800" smtClean="0">
                    <a:latin typeface="Courier New" panose="02070309020205020404" pitchFamily="49" charset="0"/>
                    <a:cs typeface="Courier New" panose="02070309020205020404" pitchFamily="49" charset="0"/>
                  </a:rPr>
                  <a:t> </a:t>
                </a:r>
                <a:r>
                  <a:rPr lang="pl-PL" sz="800">
                    <a:latin typeface="Courier New" panose="02070309020205020404" pitchFamily="49" charset="0"/>
                    <a:cs typeface="Courier New" panose="02070309020205020404" pitchFamily="49" charset="0"/>
                  </a:rPr>
                  <a:t>3239,9 -1948,6     0,0  -498,2     0,0   179,9   -58,4    0,0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pl-PL" sz="800" i="1">
                            <a:latin typeface="Cambria Math"/>
                          </a:rPr>
                        </m:ctrlPr>
                      </m:sSubPr>
                      <m:e>
                        <m:r>
                          <a:rPr lang="pl-PL" sz="800" b="0" i="1" smtClean="0">
                            <a:latin typeface="Cambria Math"/>
                          </a:rPr>
                          <m:t>  </m:t>
                        </m:r>
                        <m:r>
                          <a:rPr lang="el-GR" sz="800" b="0" i="1" smtClean="0">
                            <a:latin typeface="Cambria Math"/>
                          </a:rPr>
                          <m:t>𝛥</m:t>
                        </m:r>
                        <m:r>
                          <a:rPr lang="pl-PL" sz="800" b="0" i="1">
                            <a:latin typeface="Cambria Math"/>
                          </a:rPr>
                          <m:t>𝛿</m:t>
                        </m:r>
                      </m:e>
                      <m:sub>
                        <m:r>
                          <a:rPr lang="pl-PL" sz="800" b="0" i="1">
                            <a:latin typeface="Cambria Math"/>
                          </a:rPr>
                          <m:t>𝑀𝐼𝐿</m:t>
                        </m:r>
                        <m:r>
                          <a:rPr lang="pl-PL" sz="800" b="0" i="1">
                            <a:latin typeface="Cambria Math"/>
                          </a:rPr>
                          <m:t>211</m:t>
                        </m:r>
                      </m:sub>
                    </m:sSub>
                  </m:oMath>
                </a14:m>
                <a:r>
                  <a:rPr lang="pl-PL" sz="800">
                    <a:latin typeface="Courier New" panose="02070309020205020404" pitchFamily="49" charset="0"/>
                    <a:cs typeface="Courier New" panose="02070309020205020404" pitchFamily="49" charset="0"/>
                  </a:rPr>
                  <a:t>    </a:t>
                </a:r>
                <a:r>
                  <a:rPr lang="pl-PL" sz="800" smtClean="0">
                    <a:latin typeface="Courier New" panose="02070309020205020404" pitchFamily="49" charset="0"/>
                    <a:cs typeface="Courier New" panose="02070309020205020404" pitchFamily="49" charset="0"/>
                  </a:rPr>
                  <a:t>-</a:t>
                </a:r>
                <a:r>
                  <a:rPr lang="pl-PL" sz="800">
                    <a:latin typeface="Courier New" panose="02070309020205020404" pitchFamily="49" charset="0"/>
                    <a:cs typeface="Courier New" panose="02070309020205020404" pitchFamily="49" charset="0"/>
                  </a:rPr>
                  <a:t>342,02 </a:t>
                </a:r>
              </a:p>
              <a:p>
                <a:pPr>
                  <a:buNone/>
                </a:pPr>
                <a:r>
                  <a:rPr lang="pl-PL" sz="800">
                    <a:latin typeface="Courier New" panose="02070309020205020404" pitchFamily="49" charset="0"/>
                    <a:cs typeface="Courier New" panose="02070309020205020404" pitchFamily="49" charset="0"/>
                  </a:rPr>
                  <a:t> -1948,6  3973,3     0,0     0,0  2024,7   -58,4   205,1    0,0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pl-PL" sz="800" i="1">
                            <a:latin typeface="Cambria Math"/>
                          </a:rPr>
                        </m:ctrlPr>
                      </m:sSubPr>
                      <m:e>
                        <m:r>
                          <a:rPr lang="el-GR" sz="800" b="0" i="1">
                            <a:latin typeface="Cambria Math"/>
                          </a:rPr>
                          <m:t>𝛥</m:t>
                        </m:r>
                        <m:r>
                          <a:rPr lang="pl-PL" sz="800" b="0" i="1">
                            <a:latin typeface="Cambria Math"/>
                          </a:rPr>
                          <m:t>𝛿</m:t>
                        </m:r>
                      </m:e>
                      <m:sub>
                        <m:r>
                          <a:rPr lang="pl-PL" sz="800" b="0" i="1">
                            <a:latin typeface="Cambria Math"/>
                          </a:rPr>
                          <m:t>𝑀𝐼𝐿</m:t>
                        </m:r>
                        <m:r>
                          <a:rPr lang="pl-PL" sz="800" b="0" i="1">
                            <a:latin typeface="Cambria Math"/>
                          </a:rPr>
                          <m:t>411</m:t>
                        </m:r>
                      </m:sub>
                    </m:sSub>
                  </m:oMath>
                </a14:m>
                <a:r>
                  <a:rPr lang="pl-PL" sz="800">
                    <a:latin typeface="Courier New" panose="02070309020205020404" pitchFamily="49" charset="0"/>
                    <a:cs typeface="Courier New" panose="02070309020205020404" pitchFamily="49" charset="0"/>
                  </a:rPr>
                  <a:t>    </a:t>
                </a:r>
                <a:r>
                  <a:rPr lang="pl-PL" sz="800" smtClean="0">
                    <a:latin typeface="Courier New" panose="02070309020205020404" pitchFamily="49" charset="0"/>
                    <a:cs typeface="Courier New" panose="02070309020205020404" pitchFamily="49" charset="0"/>
                  </a:rPr>
                  <a:t>-</a:t>
                </a:r>
                <a:r>
                  <a:rPr lang="pl-PL" sz="800">
                    <a:latin typeface="Courier New" panose="02070309020205020404" pitchFamily="49" charset="0"/>
                    <a:cs typeface="Courier New" panose="02070309020205020404" pitchFamily="49" charset="0"/>
                  </a:rPr>
                  <a:t>156,68 </a:t>
                </a:r>
              </a:p>
              <a:p>
                <a:pPr>
                  <a:buNone/>
                </a:pPr>
                <a:r>
                  <a:rPr lang="pl-PL" sz="800">
                    <a:latin typeface="Courier New" panose="02070309020205020404" pitchFamily="49" charset="0"/>
                    <a:cs typeface="Courier New" panose="02070309020205020404" pitchFamily="49" charset="0"/>
                  </a:rPr>
                  <a:t>     0,0     0,0  3856,9 -1295,4     0,0     0,0     0,0  499,3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pl-PL" sz="800" i="1">
                            <a:latin typeface="Cambria Math"/>
                          </a:rPr>
                        </m:ctrlPr>
                      </m:sSubPr>
                      <m:e>
                        <m:r>
                          <a:rPr lang="el-GR" sz="800" b="0" i="1">
                            <a:latin typeface="Cambria Math"/>
                          </a:rPr>
                          <m:t>𝛥</m:t>
                        </m:r>
                        <m:r>
                          <a:rPr lang="pl-PL" sz="800" b="0" i="1">
                            <a:latin typeface="Cambria Math"/>
                          </a:rPr>
                          <m:t>𝛿</m:t>
                        </m:r>
                      </m:e>
                      <m:sub>
                        <m:r>
                          <a:rPr lang="pl-PL" sz="800" b="0" i="1">
                            <a:latin typeface="Cambria Math"/>
                          </a:rPr>
                          <m:t>𝑃𝐿𝐸</m:t>
                        </m:r>
                        <m:r>
                          <a:rPr lang="pl-PL" sz="800" b="0" i="1">
                            <a:latin typeface="Cambria Math"/>
                          </a:rPr>
                          <m:t>214</m:t>
                        </m:r>
                      </m:sub>
                    </m:sSub>
                  </m:oMath>
                </a14:m>
                <a:r>
                  <a:rPr lang="pl-PL" sz="800">
                    <a:latin typeface="Courier New" panose="02070309020205020404" pitchFamily="49" charset="0"/>
                    <a:cs typeface="Courier New" panose="02070309020205020404" pitchFamily="49" charset="0"/>
                  </a:rPr>
                  <a:t>    </a:t>
                </a:r>
                <a:r>
                  <a:rPr lang="pl-PL" sz="800" smtClean="0">
                    <a:latin typeface="Courier New" panose="02070309020205020404" pitchFamily="49" charset="0"/>
                    <a:cs typeface="Courier New" panose="02070309020205020404" pitchFamily="49" charset="0"/>
                  </a:rPr>
                  <a:t>-</a:t>
                </a:r>
                <a:r>
                  <a:rPr lang="pl-PL" sz="800">
                    <a:latin typeface="Courier New" panose="02070309020205020404" pitchFamily="49" charset="0"/>
                    <a:cs typeface="Courier New" panose="02070309020205020404" pitchFamily="49" charset="0"/>
                  </a:rPr>
                  <a:t>226,52 </a:t>
                </a:r>
              </a:p>
              <a:p>
                <a:pPr>
                  <a:buNone/>
                </a:pPr>
                <a:r>
                  <a:rPr lang="pl-PL" sz="800">
                    <a:latin typeface="Courier New" panose="02070309020205020404" pitchFamily="49" charset="0"/>
                    <a:cs typeface="Courier New" panose="02070309020205020404" pitchFamily="49" charset="0"/>
                  </a:rPr>
                  <a:t>  -498,2     0,0 -1295,4  5081,5 -2278,5   -60,8     0,0 -158,0  •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pl-PL" sz="800" i="1">
                            <a:latin typeface="Cambria Math"/>
                          </a:rPr>
                        </m:ctrlPr>
                      </m:sSubPr>
                      <m:e>
                        <m:r>
                          <a:rPr lang="el-GR" sz="800" b="0" i="1">
                            <a:latin typeface="Cambria Math"/>
                          </a:rPr>
                          <m:t>𝛥</m:t>
                        </m:r>
                        <m:r>
                          <a:rPr lang="pl-PL" sz="800" b="0" i="1">
                            <a:latin typeface="Cambria Math"/>
                          </a:rPr>
                          <m:t>𝛿</m:t>
                        </m:r>
                      </m:e>
                      <m:sub>
                        <m:r>
                          <a:rPr lang="pl-PL" sz="800" b="0" i="1">
                            <a:latin typeface="Cambria Math"/>
                          </a:rPr>
                          <m:t>𝐾𝑂𝑍</m:t>
                        </m:r>
                        <m:r>
                          <a:rPr lang="pl-PL" sz="800" b="0" i="1">
                            <a:latin typeface="Cambria Math"/>
                          </a:rPr>
                          <m:t>411</m:t>
                        </m:r>
                      </m:sub>
                    </m:sSub>
                  </m:oMath>
                </a14:m>
                <a:r>
                  <a:rPr lang="pl-PL" sz="800">
                    <a:latin typeface="Courier New" panose="02070309020205020404" pitchFamily="49" charset="0"/>
                    <a:cs typeface="Courier New" panose="02070309020205020404" pitchFamily="49" charset="0"/>
                  </a:rPr>
                  <a:t> </a:t>
                </a:r>
                <a:r>
                  <a:rPr lang="pl-PL" sz="800" smtClean="0">
                    <a:latin typeface="Courier New" panose="02070309020205020404" pitchFamily="49" charset="0"/>
                    <a:cs typeface="Courier New" panose="02070309020205020404" pitchFamily="49" charset="0"/>
                  </a:rPr>
                  <a:t>=   423,07 </a:t>
                </a:r>
                <a:endParaRPr lang="pl-PL" sz="800"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  <a:p>
                <a:pPr>
                  <a:buNone/>
                </a:pPr>
                <a:r>
                  <a:rPr lang="pl-PL" sz="800">
                    <a:latin typeface="Courier New" panose="02070309020205020404" pitchFamily="49" charset="0"/>
                    <a:cs typeface="Courier New" panose="02070309020205020404" pitchFamily="49" charset="0"/>
                  </a:rPr>
                  <a:t>     0,0 -2024,7     0,0 -2278,5  4303,2     0,0  -153,4    0,0</a:t>
                </a:r>
                <a:r>
                  <a:rPr lang="pl-PL" sz="800" smtClean="0">
                    <a:latin typeface="Courier New" panose="02070309020205020404" pitchFamily="49" charset="0"/>
                    <a:cs typeface="Courier New" panose="02070309020205020404" pitchFamily="49" charset="0"/>
                  </a:rPr>
                  <a:t>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pl-PL" sz="800" i="1">
                            <a:latin typeface="Cambria Math"/>
                          </a:rPr>
                        </m:ctrlPr>
                      </m:sSubPr>
                      <m:e>
                        <m:r>
                          <a:rPr lang="el-GR" sz="800" b="0" i="1">
                            <a:latin typeface="Cambria Math"/>
                          </a:rPr>
                          <m:t>𝛥</m:t>
                        </m:r>
                        <m:r>
                          <a:rPr lang="pl-PL" sz="800" b="0" i="1">
                            <a:latin typeface="Cambria Math"/>
                          </a:rPr>
                          <m:t>𝛿</m:t>
                        </m:r>
                      </m:e>
                      <m:sub>
                        <m:r>
                          <a:rPr lang="pl-PL" sz="800" b="0" i="1">
                            <a:latin typeface="Cambria Math"/>
                          </a:rPr>
                          <m:t>𝐾𝑂𝑍</m:t>
                        </m:r>
                        <m:r>
                          <a:rPr lang="pl-PL" sz="800" b="0" i="1">
                            <a:latin typeface="Cambria Math"/>
                          </a:rPr>
                          <m:t>211</m:t>
                        </m:r>
                      </m:sub>
                    </m:sSub>
                  </m:oMath>
                </a14:m>
                <a:r>
                  <a:rPr lang="pl-PL" sz="800">
                    <a:latin typeface="Courier New" panose="02070309020205020404" pitchFamily="49" charset="0"/>
                    <a:cs typeface="Courier New" panose="02070309020205020404" pitchFamily="49" charset="0"/>
                  </a:rPr>
                  <a:t>     </a:t>
                </a:r>
                <a:r>
                  <a:rPr lang="pl-PL" sz="800" smtClean="0">
                    <a:latin typeface="Courier New" panose="02070309020205020404" pitchFamily="49" charset="0"/>
                    <a:cs typeface="Courier New" panose="02070309020205020404" pitchFamily="49" charset="0"/>
                  </a:rPr>
                  <a:t>191,84 </a:t>
                </a:r>
                <a:endParaRPr lang="pl-PL" sz="800"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  <a:p>
                <a:pPr>
                  <a:buNone/>
                </a:pPr>
                <a:r>
                  <a:rPr lang="pl-PL" sz="800">
                    <a:latin typeface="Courier New" panose="02070309020205020404" pitchFamily="49" charset="0"/>
                    <a:cs typeface="Courier New" panose="02070309020205020404" pitchFamily="49" charset="0"/>
                  </a:rPr>
                  <a:t>  -215,8    58,4     0,0    60,8     0,0  2700,3 -1948,6    0,0 </a:t>
                </a:r>
                <a14:m>
                  <m:oMath xmlns:m="http://schemas.openxmlformats.org/officeDocument/2006/math">
                    <m:r>
                      <a:rPr lang="pl-PL" sz="800" b="0" i="0" smtClean="0">
                        <a:latin typeface="Cambria Math"/>
                      </a:rPr>
                      <m:t>           </m:t>
                    </m:r>
                    <m:r>
                      <a:rPr lang="el-GR" sz="800" b="0" i="1">
                        <a:latin typeface="Cambria Math"/>
                      </a:rPr>
                      <m:t>𝛥</m:t>
                    </m:r>
                    <m:sSub>
                      <m:sSubPr>
                        <m:ctrlPr>
                          <a:rPr lang="pl-PL" sz="800" i="1">
                            <a:latin typeface="Cambria Math"/>
                          </a:rPr>
                        </m:ctrlPr>
                      </m:sSubPr>
                      <m:e>
                        <m:r>
                          <a:rPr lang="pl-PL" sz="800" b="0" i="1" smtClean="0">
                            <a:latin typeface="Cambria Math"/>
                          </a:rPr>
                          <m:t>𝑢</m:t>
                        </m:r>
                      </m:e>
                      <m:sub>
                        <m:r>
                          <a:rPr lang="pl-PL" sz="800" b="0" i="1">
                            <a:latin typeface="Cambria Math"/>
                          </a:rPr>
                          <m:t>𝑀𝐼𝐿</m:t>
                        </m:r>
                        <m:r>
                          <a:rPr lang="pl-PL" sz="800" b="0" i="1">
                            <a:latin typeface="Cambria Math"/>
                          </a:rPr>
                          <m:t>211</m:t>
                        </m:r>
                      </m:sub>
                    </m:sSub>
                  </m:oMath>
                </a14:m>
                <a:r>
                  <a:rPr lang="pl-PL" sz="800">
                    <a:latin typeface="Courier New" panose="02070309020205020404" pitchFamily="49" charset="0"/>
                    <a:cs typeface="Courier New" panose="02070309020205020404" pitchFamily="49" charset="0"/>
                  </a:rPr>
                  <a:t>     </a:t>
                </a:r>
                <a:r>
                  <a:rPr lang="pl-PL" sz="800" smtClean="0">
                    <a:latin typeface="Courier New" panose="02070309020205020404" pitchFamily="49" charset="0"/>
                    <a:cs typeface="Courier New" panose="02070309020205020404" pitchFamily="49" charset="0"/>
                  </a:rPr>
                  <a:t>129,79 </a:t>
                </a:r>
                <a:endParaRPr lang="pl-PL" sz="800"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  <a:p>
                <a:pPr>
                  <a:buNone/>
                </a:pPr>
                <a:r>
                  <a:rPr lang="pl-PL" sz="800">
                    <a:latin typeface="Courier New" panose="02070309020205020404" pitchFamily="49" charset="0"/>
                    <a:cs typeface="Courier New" panose="02070309020205020404" pitchFamily="49" charset="0"/>
                  </a:rPr>
                  <a:t>    58,4  -211,7     0,0     0,0   153,4 -1948,6  3902,3    0,0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pl-PL" sz="800" i="1">
                            <a:latin typeface="Cambria Math"/>
                          </a:rPr>
                        </m:ctrlPr>
                      </m:sSubPr>
                      <m:e>
                        <m:r>
                          <a:rPr lang="el-GR" sz="800" b="0" i="1">
                            <a:latin typeface="Cambria Math"/>
                          </a:rPr>
                          <m:t>𝛥</m:t>
                        </m:r>
                        <m:r>
                          <a:rPr lang="pl-PL" sz="800" b="0" i="1" smtClean="0">
                            <a:latin typeface="Cambria Math"/>
                          </a:rPr>
                          <m:t>𝑢</m:t>
                        </m:r>
                      </m:e>
                      <m:sub>
                        <m:r>
                          <a:rPr lang="pl-PL" sz="800" b="0" i="1">
                            <a:latin typeface="Cambria Math"/>
                          </a:rPr>
                          <m:t>𝑀𝐼𝐿</m:t>
                        </m:r>
                        <m:r>
                          <a:rPr lang="pl-PL" sz="800" b="0" i="1">
                            <a:latin typeface="Cambria Math"/>
                          </a:rPr>
                          <m:t>411</m:t>
                        </m:r>
                      </m:sub>
                    </m:sSub>
                  </m:oMath>
                </a14:m>
                <a:r>
                  <a:rPr lang="pl-PL" sz="800">
                    <a:latin typeface="Courier New" panose="02070309020205020404" pitchFamily="49" charset="0"/>
                    <a:cs typeface="Courier New" panose="02070309020205020404" pitchFamily="49" charset="0"/>
                  </a:rPr>
                  <a:t>     </a:t>
                </a:r>
                <a:r>
                  <a:rPr lang="pl-PL" sz="800" smtClean="0">
                    <a:latin typeface="Courier New" panose="02070309020205020404" pitchFamily="49" charset="0"/>
                    <a:cs typeface="Courier New" panose="02070309020205020404" pitchFamily="49" charset="0"/>
                  </a:rPr>
                  <a:t>-</a:t>
                </a:r>
                <a:r>
                  <a:rPr lang="pl-PL" sz="800">
                    <a:latin typeface="Courier New" panose="02070309020205020404" pitchFamily="49" charset="0"/>
                    <a:cs typeface="Courier New" panose="02070309020205020404" pitchFamily="49" charset="0"/>
                  </a:rPr>
                  <a:t>34,47 </a:t>
                </a:r>
              </a:p>
              <a:p>
                <a:pPr>
                  <a:buNone/>
                </a:pPr>
                <a:r>
                  <a:rPr lang="pl-PL" sz="800">
                    <a:latin typeface="Courier New" panose="02070309020205020404" pitchFamily="49" charset="0"/>
                    <a:cs typeface="Courier New" panose="02070309020205020404" pitchFamily="49" charset="0"/>
                  </a:rPr>
                  <a:t>     0,0     0,0  -606,2   158,0     0,0     0,0     0,0 3142,6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pl-PL" sz="800" i="1">
                            <a:latin typeface="Cambria Math"/>
                          </a:rPr>
                        </m:ctrlPr>
                      </m:sSubPr>
                      <m:e>
                        <m:r>
                          <a:rPr lang="el-GR" sz="800" b="0" i="1">
                            <a:latin typeface="Cambria Math"/>
                          </a:rPr>
                          <m:t>𝛥</m:t>
                        </m:r>
                        <m:r>
                          <a:rPr lang="pl-PL" sz="800" b="0" i="1" smtClean="0">
                            <a:latin typeface="Cambria Math"/>
                          </a:rPr>
                          <m:t>𝑢</m:t>
                        </m:r>
                      </m:e>
                      <m:sub>
                        <m:r>
                          <a:rPr lang="pl-PL" sz="800" b="0" i="1">
                            <a:latin typeface="Cambria Math"/>
                          </a:rPr>
                          <m:t>𝑃𝐿𝐸</m:t>
                        </m:r>
                        <m:r>
                          <a:rPr lang="pl-PL" sz="800" b="0" i="1">
                            <a:latin typeface="Cambria Math"/>
                          </a:rPr>
                          <m:t>214</m:t>
                        </m:r>
                      </m:sub>
                    </m:sSub>
                  </m:oMath>
                </a14:m>
                <a:r>
                  <a:rPr lang="pl-PL" sz="800">
                    <a:latin typeface="Courier New" panose="02070309020205020404" pitchFamily="49" charset="0"/>
                    <a:cs typeface="Courier New" panose="02070309020205020404" pitchFamily="49" charset="0"/>
                  </a:rPr>
                  <a:t>     </a:t>
                </a:r>
                <a:r>
                  <a:rPr lang="pl-PL" sz="800" smtClean="0">
                    <a:latin typeface="Courier New" panose="02070309020205020404" pitchFamily="49" charset="0"/>
                    <a:cs typeface="Courier New" panose="02070309020205020404" pitchFamily="49" charset="0"/>
                  </a:rPr>
                  <a:t>177,16 </a:t>
                </a:r>
                <a:r>
                  <a:rPr kumimoji="0" lang="pl-PL" altLang="pl-PL" sz="800" i="1" smtClean="0">
                    <a:latin typeface="Courier New" panose="02070309020205020404" pitchFamily="49" charset="0"/>
                    <a:cs typeface="Courier New" panose="02070309020205020404" pitchFamily="49" charset="0"/>
                  </a:rPr>
                  <a:t>   </a:t>
                </a:r>
                <a:endParaRPr kumimoji="0" lang="pl-PL" altLang="pl-PL" sz="800" i="1"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</mc:Choice>
        <mc:Fallback xmlns="">
          <p:sp>
            <p:nvSpPr>
              <p:cNvPr id="37" name="1_Mac_J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621184" y="2870978"/>
                <a:ext cx="5402781" cy="1157240"/>
              </a:xfrm>
              <a:prstGeom prst="rect">
                <a:avLst/>
              </a:prstGeom>
              <a:blipFill rotWithShape="1">
                <a:blip r:embed="rId3"/>
                <a:stretch>
                  <a:fillRect l="-113" t="-3158" b="-4211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4" name="Txt_Krok_1"/>
          <p:cNvSpPr txBox="1">
            <a:spLocks noChangeArrowheads="1"/>
          </p:cNvSpPr>
          <p:nvPr/>
        </p:nvSpPr>
        <p:spPr bwMode="auto">
          <a:xfrm>
            <a:off x="1511625" y="2563332"/>
            <a:ext cx="487757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36000" tIns="0" bIns="0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Monotype Sorts"/>
              <a:buChar char="z"/>
              <a:defRPr kumimoji="1" sz="27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Font typeface="Monotype Sorts"/>
              <a:buChar char="y"/>
              <a:defRPr kumimoji="1" sz="23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Monotype Sorts"/>
              <a:buChar char="x"/>
              <a:defRPr kumimoji="1" sz="21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Char char="•"/>
              <a:defRPr kumimoji="1" sz="21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kumimoji="0" lang="pl-PL" altLang="pl-PL" sz="1000" b="1" i="1" smtClean="0">
                <a:solidFill>
                  <a:srgbClr val="0000FF"/>
                </a:solidFill>
                <a:latin typeface="Times New Roman" pitchFamily="18" charset="0"/>
                <a:sym typeface="Symbol" pitchFamily="18" charset="2"/>
              </a:rPr>
              <a:t>Krok 1</a:t>
            </a:r>
            <a:endParaRPr kumimoji="0" lang="pl-PL" altLang="pl-PL" sz="1000" b="1" i="1">
              <a:solidFill>
                <a:srgbClr val="0000FF"/>
              </a:solidFill>
              <a:latin typeface="Times New Roman" pitchFamily="18" charset="0"/>
            </a:endParaRPr>
          </a:p>
        </p:txBody>
      </p:sp>
      <p:pic>
        <p:nvPicPr>
          <p:cNvPr id="141" name="Sch_Siec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75756" y="322622"/>
            <a:ext cx="4079081" cy="23502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5" name="Numeracja"/>
          <p:cNvGrpSpPr>
            <a:grpSpLocks noChangeAspect="1"/>
          </p:cNvGrpSpPr>
          <p:nvPr/>
        </p:nvGrpSpPr>
        <p:grpSpPr>
          <a:xfrm>
            <a:off x="2932705" y="584684"/>
            <a:ext cx="3331483" cy="1564416"/>
            <a:chOff x="13170" y="21036"/>
            <a:chExt cx="4442385" cy="2085894"/>
          </a:xfrm>
        </p:grpSpPr>
        <p:sp>
          <p:nvSpPr>
            <p:cNvPr id="23" name="Text Box 56"/>
            <p:cNvSpPr txBox="1">
              <a:spLocks noChangeArrowheads="1"/>
            </p:cNvSpPr>
            <p:nvPr/>
          </p:nvSpPr>
          <p:spPr bwMode="auto">
            <a:xfrm>
              <a:off x="2439146" y="21245"/>
              <a:ext cx="123446" cy="116204"/>
            </a:xfrm>
            <a:prstGeom prst="rect">
              <a:avLst/>
            </a:prstGeom>
            <a:noFill/>
            <a:ln w="0">
              <a:noFill/>
            </a:ln>
            <a:extLst/>
          </p:spPr>
          <p:txBody>
            <a:bodyPr wrap="none" lIns="36000" tIns="0" rIns="36000" bIns="0">
              <a:noAutofit/>
            </a:bodyPr>
            <a:lstStyle/>
            <a:p>
              <a:pPr fontAlgn="base">
                <a:spcAft>
                  <a:spcPts val="1000"/>
                </a:spcAft>
              </a:pPr>
              <a:r>
                <a:rPr lang="pl-PL" sz="1200" b="1" i="1" kern="1200">
                  <a:solidFill>
                    <a:srgbClr val="000000"/>
                  </a:solidFill>
                  <a:effectLst/>
                  <a:latin typeface="Times New Roman"/>
                  <a:ea typeface="Times New Roman"/>
                </a:rPr>
                <a:t>1</a:t>
              </a:r>
              <a:endParaRPr lang="pl-PL" sz="12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21" name="Text Box 56"/>
            <p:cNvSpPr txBox="1">
              <a:spLocks noChangeArrowheads="1"/>
            </p:cNvSpPr>
            <p:nvPr/>
          </p:nvSpPr>
          <p:spPr bwMode="auto">
            <a:xfrm>
              <a:off x="4299867" y="21092"/>
              <a:ext cx="123446" cy="115570"/>
            </a:xfrm>
            <a:prstGeom prst="rect">
              <a:avLst/>
            </a:prstGeom>
            <a:noFill/>
            <a:ln w="0">
              <a:noFill/>
            </a:ln>
            <a:extLst/>
          </p:spPr>
          <p:txBody>
            <a:bodyPr wrap="none" lIns="36000" tIns="0" rIns="36000" bIns="0">
              <a:noAutofit/>
            </a:bodyPr>
            <a:lstStyle/>
            <a:p>
              <a:pPr fontAlgn="base">
                <a:spcAft>
                  <a:spcPts val="1000"/>
                </a:spcAft>
              </a:pPr>
              <a:r>
                <a:rPr lang="pl-PL" sz="1200" b="1" i="1" kern="1200">
                  <a:solidFill>
                    <a:srgbClr val="000000"/>
                  </a:solidFill>
                  <a:effectLst/>
                  <a:latin typeface="Times New Roman"/>
                  <a:ea typeface="Times New Roman"/>
                </a:rPr>
                <a:t>2</a:t>
              </a:r>
              <a:endParaRPr lang="pl-PL" sz="12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19" name="Text Box 56"/>
            <p:cNvSpPr txBox="1">
              <a:spLocks noChangeArrowheads="1"/>
            </p:cNvSpPr>
            <p:nvPr/>
          </p:nvSpPr>
          <p:spPr bwMode="auto">
            <a:xfrm>
              <a:off x="13170" y="1989455"/>
              <a:ext cx="123446" cy="117475"/>
            </a:xfrm>
            <a:prstGeom prst="rect">
              <a:avLst/>
            </a:prstGeom>
            <a:noFill/>
            <a:ln w="0">
              <a:noFill/>
            </a:ln>
            <a:extLst/>
          </p:spPr>
          <p:txBody>
            <a:bodyPr wrap="none" lIns="36000" tIns="0" rIns="36000" bIns="0">
              <a:noAutofit/>
            </a:bodyPr>
            <a:lstStyle/>
            <a:p>
              <a:pPr fontAlgn="base">
                <a:spcAft>
                  <a:spcPts val="1000"/>
                </a:spcAft>
              </a:pPr>
              <a:r>
                <a:rPr lang="pl-PL" sz="1200" b="1" i="1" kern="1200">
                  <a:solidFill>
                    <a:srgbClr val="000000"/>
                  </a:solidFill>
                  <a:effectLst/>
                  <a:latin typeface="Times New Roman"/>
                  <a:ea typeface="Times New Roman"/>
                </a:rPr>
                <a:t>3</a:t>
              </a:r>
              <a:endParaRPr lang="pl-PL" sz="12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17" name="Text Box 56"/>
            <p:cNvSpPr txBox="1">
              <a:spLocks noChangeArrowheads="1"/>
            </p:cNvSpPr>
            <p:nvPr/>
          </p:nvSpPr>
          <p:spPr bwMode="auto">
            <a:xfrm>
              <a:off x="4332109" y="1982016"/>
              <a:ext cx="123446" cy="117475"/>
            </a:xfrm>
            <a:prstGeom prst="rect">
              <a:avLst/>
            </a:prstGeom>
            <a:noFill/>
            <a:ln w="0">
              <a:noFill/>
            </a:ln>
            <a:extLst/>
          </p:spPr>
          <p:txBody>
            <a:bodyPr wrap="none" lIns="36000" tIns="0" rIns="36000" bIns="0">
              <a:noAutofit/>
            </a:bodyPr>
            <a:lstStyle/>
            <a:p>
              <a:pPr fontAlgn="base">
                <a:spcAft>
                  <a:spcPts val="1000"/>
                </a:spcAft>
              </a:pPr>
              <a:r>
                <a:rPr lang="pl-PL" sz="1200" b="1" i="1" kern="1200">
                  <a:solidFill>
                    <a:srgbClr val="000000"/>
                  </a:solidFill>
                  <a:effectLst/>
                  <a:latin typeface="Times New Roman"/>
                  <a:ea typeface="Times New Roman"/>
                </a:rPr>
                <a:t>5</a:t>
              </a:r>
              <a:endParaRPr lang="pl-PL" sz="12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15" name="Text Box 56"/>
            <p:cNvSpPr txBox="1">
              <a:spLocks noChangeArrowheads="1"/>
            </p:cNvSpPr>
            <p:nvPr/>
          </p:nvSpPr>
          <p:spPr bwMode="auto">
            <a:xfrm>
              <a:off x="2533791" y="1981975"/>
              <a:ext cx="123446" cy="115570"/>
            </a:xfrm>
            <a:prstGeom prst="rect">
              <a:avLst/>
            </a:prstGeom>
            <a:noFill/>
            <a:ln w="0">
              <a:noFill/>
            </a:ln>
            <a:extLst/>
          </p:spPr>
          <p:txBody>
            <a:bodyPr wrap="none" lIns="36000" tIns="0" rIns="36000" bIns="0">
              <a:noAutofit/>
            </a:bodyPr>
            <a:lstStyle/>
            <a:p>
              <a:pPr fontAlgn="base">
                <a:spcAft>
                  <a:spcPts val="1000"/>
                </a:spcAft>
              </a:pPr>
              <a:r>
                <a:rPr lang="pl-PL" sz="1200" b="1" i="1" kern="1200">
                  <a:solidFill>
                    <a:srgbClr val="000000"/>
                  </a:solidFill>
                  <a:effectLst/>
                  <a:latin typeface="Times New Roman"/>
                  <a:ea typeface="Times New Roman"/>
                </a:rPr>
                <a:t>4</a:t>
              </a:r>
              <a:endParaRPr lang="pl-PL" sz="12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13" name="Text Box 56"/>
            <p:cNvSpPr txBox="1">
              <a:spLocks noChangeArrowheads="1"/>
            </p:cNvSpPr>
            <p:nvPr/>
          </p:nvSpPr>
          <p:spPr bwMode="auto">
            <a:xfrm>
              <a:off x="38659" y="21036"/>
              <a:ext cx="123445" cy="114935"/>
            </a:xfrm>
            <a:prstGeom prst="rect">
              <a:avLst/>
            </a:prstGeom>
            <a:noFill/>
            <a:ln w="0">
              <a:noFill/>
            </a:ln>
            <a:extLst/>
          </p:spPr>
          <p:txBody>
            <a:bodyPr wrap="none" lIns="36000" tIns="0" rIns="36000" bIns="0">
              <a:noAutofit/>
            </a:bodyPr>
            <a:lstStyle/>
            <a:p>
              <a:pPr fontAlgn="base">
                <a:spcAft>
                  <a:spcPts val="1000"/>
                </a:spcAft>
              </a:pPr>
              <a:r>
                <a:rPr lang="pl-PL" sz="1200" b="1" i="1" kern="1200">
                  <a:solidFill>
                    <a:srgbClr val="000000"/>
                  </a:solidFill>
                  <a:effectLst/>
                  <a:latin typeface="Times New Roman"/>
                  <a:ea typeface="Times New Roman"/>
                </a:rPr>
                <a:t>6</a:t>
              </a:r>
              <a:endParaRPr lang="pl-PL" sz="1200">
                <a:effectLst/>
                <a:latin typeface="Times New Roman"/>
                <a:ea typeface="Times New Roman"/>
              </a:endParaRPr>
            </a:p>
          </p:txBody>
        </p:sp>
      </p:grpSp>
      <p:sp>
        <p:nvSpPr>
          <p:cNvPr id="2" name="Tytuł"/>
          <p:cNvSpPr txBox="1">
            <a:spLocks noChangeArrowheads="1"/>
          </p:cNvSpPr>
          <p:nvPr/>
        </p:nvSpPr>
        <p:spPr bwMode="auto">
          <a:xfrm>
            <a:off x="3005866" y="134520"/>
            <a:ext cx="313226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12813" eaLnBrk="0" hangingPunct="0">
              <a:defRPr/>
            </a:pPr>
            <a:r>
              <a:rPr kumimoji="1" lang="pl-PL" sz="1400" b="1" i="1" kern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Przykład obliczeń – metoda Newtona</a:t>
            </a:r>
            <a:endParaRPr kumimoji="1" lang="pl-PL" sz="1400" b="1" i="1" kern="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19695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10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20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2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20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20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20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" grpId="0"/>
      <p:bldP spid="91" grpId="0" animBg="1"/>
      <p:bldP spid="128" grpId="0"/>
      <p:bldP spid="135" grpId="0"/>
      <p:bldP spid="67" grpId="0"/>
      <p:bldP spid="84" grpId="0" animBg="1"/>
      <p:bldP spid="37" grpId="0"/>
      <p:bldP spid="13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8375" name="Ukl"/>
          <p:cNvGraphicFramePr>
            <a:graphicFrameLocks noChangeAspect="1"/>
          </p:cNvGraphicFramePr>
          <p:nvPr/>
        </p:nvGraphicFramePr>
        <p:xfrm>
          <a:off x="2941638" y="4649788"/>
          <a:ext cx="2381250" cy="1371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4" name="Równanie" r:id="rId3" imgW="1587500" imgH="914400" progId="Equation.3">
                  <p:embed/>
                </p:oleObj>
              </mc:Choice>
              <mc:Fallback>
                <p:oleObj name="Równanie" r:id="rId3" imgW="1587500" imgH="914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41638" y="4649788"/>
                        <a:ext cx="2381250" cy="1371600"/>
                      </a:xfrm>
                      <a:prstGeom prst="rect">
                        <a:avLst/>
                      </a:prstGeom>
                      <a:solidFill>
                        <a:srgbClr val="00FFFF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Lin"/>
          <p:cNvSpPr txBox="1">
            <a:spLocks noChangeArrowheads="1"/>
          </p:cNvSpPr>
          <p:nvPr/>
        </p:nvSpPr>
        <p:spPr bwMode="auto">
          <a:xfrm>
            <a:off x="1260475" y="4149725"/>
            <a:ext cx="2608263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ctr">
            <a:spAutoFit/>
          </a:bodyPr>
          <a:lstStyle/>
          <a:p>
            <a:pPr>
              <a:defRPr/>
            </a:pPr>
            <a:r>
              <a:rPr lang="pl-PL" sz="1600" b="1" i="1" kern="0" dirty="0">
                <a:solidFill>
                  <a:srgbClr val="0000FF"/>
                </a:solidFill>
                <a:ea typeface="+mj-ea"/>
                <a:cs typeface="Times New Roman" pitchFamily="18" charset="0"/>
                <a:sym typeface="Wingdings" pitchFamily="2" charset="2"/>
              </a:rPr>
              <a:t>Liniowy układ do rozwiązania:</a:t>
            </a:r>
            <a:endParaRPr lang="pl-PL" sz="3600" b="1" kern="0" dirty="0">
              <a:solidFill>
                <a:srgbClr val="222268"/>
              </a:solidFill>
              <a:ea typeface="+mj-ea"/>
              <a:cs typeface="Times New Roman" pitchFamily="18" charset="0"/>
            </a:endParaRPr>
          </a:p>
        </p:txBody>
      </p:sp>
      <p:graphicFrame>
        <p:nvGraphicFramePr>
          <p:cNvPr id="58374" name="Pi_Qi/Ui"/>
          <p:cNvGraphicFramePr>
            <a:graphicFrameLocks noChangeAspect="1"/>
          </p:cNvGraphicFramePr>
          <p:nvPr/>
        </p:nvGraphicFramePr>
        <p:xfrm>
          <a:off x="2195513" y="2752725"/>
          <a:ext cx="3494087" cy="1181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5" name="Równanie" r:id="rId5" imgW="2794000" imgH="939800" progId="Equation.3">
                  <p:embed/>
                </p:oleObj>
              </mc:Choice>
              <mc:Fallback>
                <p:oleObj name="Równanie" r:id="rId5" imgW="2794000" imgH="939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95513" y="2752725"/>
                        <a:ext cx="3494087" cy="1181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8371" name="Zał_cd"/>
          <p:cNvGraphicFramePr>
            <a:graphicFrameLocks noChangeAspect="1"/>
          </p:cNvGraphicFramePr>
          <p:nvPr/>
        </p:nvGraphicFramePr>
        <p:xfrm>
          <a:off x="2386013" y="2216150"/>
          <a:ext cx="3754437" cy="349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6" name="Równanie" r:id="rId7" imgW="2895480" imgH="266400" progId="Equation.3">
                  <p:embed/>
                </p:oleObj>
              </mc:Choice>
              <mc:Fallback>
                <p:oleObj name="Równanie" r:id="rId7" imgW="2895480" imgH="266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86013" y="2216150"/>
                        <a:ext cx="3754437" cy="349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Zał"/>
          <p:cNvSpPr txBox="1">
            <a:spLocks noChangeArrowheads="1"/>
          </p:cNvSpPr>
          <p:nvPr/>
        </p:nvSpPr>
        <p:spPr bwMode="auto">
          <a:xfrm>
            <a:off x="1436688" y="2252663"/>
            <a:ext cx="903287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ctr">
            <a:spAutoFit/>
          </a:bodyPr>
          <a:lstStyle/>
          <a:p>
            <a:pPr>
              <a:defRPr/>
            </a:pPr>
            <a:r>
              <a:rPr lang="pl-PL" sz="1600" b="1" i="1" kern="0" dirty="0">
                <a:solidFill>
                  <a:srgbClr val="0000FF"/>
                </a:solidFill>
                <a:ea typeface="+mj-ea"/>
                <a:cs typeface="Times New Roman" pitchFamily="18" charset="0"/>
                <a:sym typeface="Wingdings" pitchFamily="2" charset="2"/>
              </a:rPr>
              <a:t>Założenia:</a:t>
            </a:r>
            <a:endParaRPr lang="pl-PL" sz="3600" b="1" kern="0" dirty="0">
              <a:solidFill>
                <a:srgbClr val="222268"/>
              </a:solidFill>
              <a:ea typeface="+mj-ea"/>
              <a:cs typeface="Times New Roman" pitchFamily="18" charset="0"/>
            </a:endParaRPr>
          </a:p>
        </p:txBody>
      </p:sp>
      <p:graphicFrame>
        <p:nvGraphicFramePr>
          <p:cNvPr id="58370" name="Rown_PQ"/>
          <p:cNvGraphicFramePr>
            <a:graphicFrameLocks noChangeAspect="1"/>
          </p:cNvGraphicFramePr>
          <p:nvPr/>
        </p:nvGraphicFramePr>
        <p:xfrm>
          <a:off x="2268538" y="836613"/>
          <a:ext cx="4476750" cy="133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7" name="Równanie" r:id="rId9" imgW="2984500" imgH="889000" progId="Equation.3">
                  <p:embed/>
                </p:oleObj>
              </mc:Choice>
              <mc:Fallback>
                <p:oleObj name="Równanie" r:id="rId9" imgW="2984500" imgH="8890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68538" y="836613"/>
                        <a:ext cx="4476750" cy="1333500"/>
                      </a:xfrm>
                      <a:prstGeom prst="rect">
                        <a:avLst/>
                      </a:prstGeom>
                      <a:gradFill rotWithShape="1">
                        <a:gsLst>
                          <a:gs pos="0">
                            <a:srgbClr val="00B050"/>
                          </a:gs>
                          <a:gs pos="50000">
                            <a:srgbClr val="FFC1B3"/>
                          </a:gs>
                          <a:gs pos="100000">
                            <a:srgbClr val="FFE1DA"/>
                          </a:gs>
                        </a:gsLst>
                        <a:lin ang="16200000" scaled="1"/>
                      </a:gra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ytuł"/>
          <p:cNvSpPr txBox="1">
            <a:spLocks noChangeArrowheads="1"/>
          </p:cNvSpPr>
          <p:nvPr/>
        </p:nvSpPr>
        <p:spPr bwMode="auto">
          <a:xfrm>
            <a:off x="3548483" y="394156"/>
            <a:ext cx="2047035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12813" eaLnBrk="0" hangingPunct="0">
              <a:defRPr/>
            </a:pPr>
            <a:r>
              <a:rPr kumimoji="1" lang="pl-PL" sz="1400" b="1" i="1" kern="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Metoda rozłączna </a:t>
            </a:r>
            <a:r>
              <a:rPr kumimoji="1" lang="pl-PL" sz="1400" b="1" i="1" kern="0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Stotta</a:t>
            </a:r>
            <a:endParaRPr kumimoji="1" lang="pl-PL" sz="1400" b="1" i="1" kern="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82819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58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9401" name="dPQ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21299222"/>
              </p:ext>
            </p:extLst>
          </p:nvPr>
        </p:nvGraphicFramePr>
        <p:xfrm>
          <a:off x="4765675" y="5092700"/>
          <a:ext cx="1366838" cy="592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38" name="Równanie" r:id="rId3" imgW="812520" imgH="355320" progId="Equation.3">
                  <p:embed/>
                </p:oleObj>
              </mc:Choice>
              <mc:Fallback>
                <p:oleObj name="Równanie" r:id="rId3" imgW="812520" imgH="3553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65675" y="5092700"/>
                        <a:ext cx="1366838" cy="592138"/>
                      </a:xfrm>
                      <a:prstGeom prst="rect">
                        <a:avLst/>
                      </a:prstGeom>
                      <a:solidFill>
                        <a:srgbClr val="00FFFF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Ukl"/>
          <p:cNvSpPr txBox="1">
            <a:spLocks noChangeArrowheads="1"/>
          </p:cNvSpPr>
          <p:nvPr/>
        </p:nvSpPr>
        <p:spPr bwMode="auto">
          <a:xfrm>
            <a:off x="2592182" y="5173248"/>
            <a:ext cx="2160587" cy="44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pl-PL" sz="1600" b="1" i="1" kern="0" dirty="0">
                <a:solidFill>
                  <a:srgbClr val="0000FF"/>
                </a:solidFill>
                <a:ea typeface="+mj-ea"/>
                <a:cs typeface="Times New Roman" pitchFamily="18" charset="0"/>
                <a:sym typeface="Wingdings" pitchFamily="2" charset="2"/>
              </a:rPr>
              <a:t>Układ do rozwiązania:</a:t>
            </a:r>
            <a:endParaRPr lang="pl-PL" sz="3600" b="1" kern="0" dirty="0">
              <a:solidFill>
                <a:srgbClr val="222268"/>
              </a:solidFill>
              <a:ea typeface="+mj-ea"/>
              <a:cs typeface="Times New Roman" pitchFamily="18" charset="0"/>
            </a:endParaRPr>
          </a:p>
        </p:txBody>
      </p:sp>
      <p:graphicFrame>
        <p:nvGraphicFramePr>
          <p:cNvPr id="59399" name="L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86677959"/>
              </p:ext>
            </p:extLst>
          </p:nvPr>
        </p:nvGraphicFramePr>
        <p:xfrm>
          <a:off x="2427041" y="3814611"/>
          <a:ext cx="2392363" cy="1006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39" name="Równanie" r:id="rId5" imgW="1993680" imgH="838080" progId="Equation.3">
                  <p:embed/>
                </p:oleObj>
              </mc:Choice>
              <mc:Fallback>
                <p:oleObj name="Równanie" r:id="rId5" imgW="1993680" imgH="8380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27041" y="3814611"/>
                        <a:ext cx="2392363" cy="1006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9396" name="H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49778268"/>
              </p:ext>
            </p:extLst>
          </p:nvPr>
        </p:nvGraphicFramePr>
        <p:xfrm>
          <a:off x="2427041" y="2583705"/>
          <a:ext cx="3367088" cy="1127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40" name="Równanie" r:id="rId7" imgW="2806560" imgH="939600" progId="Equation.3">
                  <p:embed/>
                </p:oleObj>
              </mc:Choice>
              <mc:Fallback>
                <p:oleObj name="Równanie" r:id="rId7" imgW="2806560" imgH="939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27041" y="2583705"/>
                        <a:ext cx="3367088" cy="1127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Mac_Jac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56562596"/>
              </p:ext>
            </p:extLst>
          </p:nvPr>
        </p:nvGraphicFramePr>
        <p:xfrm>
          <a:off x="1799692" y="834289"/>
          <a:ext cx="3810000" cy="160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41" name="Równanie" r:id="rId9" imgW="2540000" imgH="1066800" progId="Equation.3">
                  <p:embed/>
                </p:oleObj>
              </mc:Choice>
              <mc:Fallback>
                <p:oleObj name="Równanie" r:id="rId9" imgW="2540000" imgH="1066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99692" y="834289"/>
                        <a:ext cx="3810000" cy="1600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ytuł"/>
          <p:cNvSpPr txBox="1">
            <a:spLocks noChangeArrowheads="1"/>
          </p:cNvSpPr>
          <p:nvPr/>
        </p:nvSpPr>
        <p:spPr bwMode="auto">
          <a:xfrm>
            <a:off x="2533782" y="476706"/>
            <a:ext cx="4076437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12813" eaLnBrk="0" hangingPunct="0">
              <a:defRPr/>
            </a:pPr>
            <a:r>
              <a:rPr kumimoji="1" lang="pl-PL" sz="1400" b="1" i="1" ker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Macierz Jacobiego w metodzie rozłącznej Stotta</a:t>
            </a:r>
          </a:p>
        </p:txBody>
      </p:sp>
    </p:spTree>
    <p:extLst>
      <p:ext uri="{BB962C8B-B14F-4D97-AF65-F5344CB8AC3E}">
        <p14:creationId xmlns:p14="http://schemas.microsoft.com/office/powerpoint/2010/main" val="21362988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94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94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11. Obl_Przepływów"/>
          <p:cNvGrpSpPr/>
          <p:nvPr/>
        </p:nvGrpSpPr>
        <p:grpSpPr>
          <a:xfrm>
            <a:off x="4503450" y="5268247"/>
            <a:ext cx="2414323" cy="717037"/>
            <a:chOff x="-180135" y="1697"/>
            <a:chExt cx="2807927" cy="521840"/>
          </a:xfrm>
        </p:grpSpPr>
        <p:sp>
          <p:nvSpPr>
            <p:cNvPr id="65" name="Prostokąt 64"/>
            <p:cNvSpPr/>
            <p:nvPr/>
          </p:nvSpPr>
          <p:spPr>
            <a:xfrm>
              <a:off x="-178229" y="1697"/>
              <a:ext cx="2806021" cy="521840"/>
            </a:xfrm>
            <a:prstGeom prst="rect">
              <a:avLst/>
            </a:prstGeom>
            <a:noFill/>
            <a:ln w="158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pl-PL"/>
            </a:p>
          </p:txBody>
        </p:sp>
        <p:sp>
          <p:nvSpPr>
            <p:cNvPr id="66" name="Text Box 56"/>
            <p:cNvSpPr txBox="1">
              <a:spLocks noChangeArrowheads="1"/>
            </p:cNvSpPr>
            <p:nvPr/>
          </p:nvSpPr>
          <p:spPr bwMode="auto">
            <a:xfrm>
              <a:off x="-180135" y="26161"/>
              <a:ext cx="2668255" cy="452068"/>
            </a:xfrm>
            <a:prstGeom prst="rect">
              <a:avLst/>
            </a:prstGeom>
            <a:noFill/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36000" tIns="0" rIns="36000" bIns="0">
              <a:noAutofit/>
            </a:bodyPr>
            <a:lstStyle/>
            <a:p>
              <a:pPr fontAlgn="base">
                <a:spcAft>
                  <a:spcPts val="0"/>
                </a:spcAft>
              </a:pPr>
              <a:r>
                <a:rPr lang="pl-PL" sz="800" i="1">
                  <a:effectLst/>
                  <a:latin typeface="Arial"/>
                  <a:ea typeface="Times New Roman"/>
                </a:rPr>
                <a:t>Obliczenie:</a:t>
              </a:r>
              <a:endParaRPr lang="pl-PL" sz="800">
                <a:effectLst/>
                <a:latin typeface="Times New Roman"/>
                <a:ea typeface="Times New Roman"/>
              </a:endParaRPr>
            </a:p>
            <a:p>
              <a:pPr marL="90170" fontAlgn="base">
                <a:spcAft>
                  <a:spcPts val="0"/>
                </a:spcAft>
                <a:tabLst>
                  <a:tab pos="270510" algn="l"/>
                </a:tabLst>
              </a:pPr>
              <a:r>
                <a:rPr lang="pl-PL" sz="800" i="1">
                  <a:effectLst/>
                  <a:latin typeface="Arial"/>
                  <a:ea typeface="Times New Roman"/>
                </a:rPr>
                <a:t>mocy biernych w węzłach elektrownianych</a:t>
              </a:r>
              <a:endParaRPr lang="pl-PL" sz="800">
                <a:effectLst/>
                <a:latin typeface="Times New Roman"/>
                <a:ea typeface="Times New Roman"/>
              </a:endParaRPr>
            </a:p>
            <a:p>
              <a:pPr marL="90170" fontAlgn="base">
                <a:spcAft>
                  <a:spcPts val="0"/>
                </a:spcAft>
                <a:tabLst>
                  <a:tab pos="270510" algn="l"/>
                </a:tabLst>
              </a:pPr>
              <a:r>
                <a:rPr lang="pl-PL" sz="800" i="1">
                  <a:effectLst/>
                  <a:latin typeface="Arial"/>
                  <a:ea typeface="Times New Roman"/>
                </a:rPr>
                <a:t>mocy czynnej i biernej w węźle bilansującym</a:t>
              </a:r>
              <a:endParaRPr lang="pl-PL" sz="800">
                <a:effectLst/>
                <a:latin typeface="Times New Roman"/>
                <a:ea typeface="Times New Roman"/>
              </a:endParaRPr>
            </a:p>
            <a:p>
              <a:pPr marL="90170" fontAlgn="base">
                <a:spcAft>
                  <a:spcPts val="0"/>
                </a:spcAft>
                <a:tabLst>
                  <a:tab pos="270510" algn="l"/>
                </a:tabLst>
              </a:pPr>
              <a:r>
                <a:rPr lang="pl-PL" sz="800" i="1">
                  <a:effectLst/>
                  <a:latin typeface="Arial"/>
                  <a:ea typeface="Times New Roman"/>
                </a:rPr>
                <a:t>przepływów mocy w liniach i transformatorach</a:t>
              </a:r>
              <a:endParaRPr lang="pl-PL" sz="800">
                <a:effectLst/>
                <a:latin typeface="Times New Roman"/>
                <a:ea typeface="Times New Roman"/>
              </a:endParaRPr>
            </a:p>
          </p:txBody>
        </p:sp>
      </p:grpSp>
      <p:grpSp>
        <p:nvGrpSpPr>
          <p:cNvPr id="68" name="12.Wdół"/>
          <p:cNvGrpSpPr/>
          <p:nvPr/>
        </p:nvGrpSpPr>
        <p:grpSpPr>
          <a:xfrm>
            <a:off x="5760132" y="3647095"/>
            <a:ext cx="1502" cy="1602000"/>
            <a:chOff x="5774165" y="3071108"/>
            <a:chExt cx="1502" cy="2219107"/>
          </a:xfrm>
        </p:grpSpPr>
        <p:cxnSp>
          <p:nvCxnSpPr>
            <p:cNvPr id="4" name="Łącznik prosty ze strzałką 63"/>
            <p:cNvCxnSpPr/>
            <p:nvPr/>
          </p:nvCxnSpPr>
          <p:spPr>
            <a:xfrm flipH="1" flipV="1">
              <a:off x="5774165" y="3071108"/>
              <a:ext cx="426" cy="2219107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non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Łącznik prosty ze strzałką 62"/>
            <p:cNvCxnSpPr/>
            <p:nvPr/>
          </p:nvCxnSpPr>
          <p:spPr>
            <a:xfrm flipH="1">
              <a:off x="5775667" y="3680311"/>
              <a:ext cx="0" cy="120949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64" name="12.W prawo"/>
          <p:cNvCxnSpPr/>
          <p:nvPr/>
        </p:nvCxnSpPr>
        <p:spPr>
          <a:xfrm>
            <a:off x="4644008" y="3643440"/>
            <a:ext cx="1117802" cy="1584"/>
          </a:xfrm>
          <a:prstGeom prst="straightConnector1">
            <a:avLst/>
          </a:prstGeom>
          <a:ln w="12700">
            <a:solidFill>
              <a:schemeClr val="tx1"/>
            </a:solidFill>
            <a:tailEnd type="non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11. W dół"/>
          <p:cNvCxnSpPr/>
          <p:nvPr/>
        </p:nvCxnSpPr>
        <p:spPr>
          <a:xfrm flipH="1">
            <a:off x="3371130" y="2600936"/>
            <a:ext cx="0" cy="252000"/>
          </a:xfrm>
          <a:prstGeom prst="straightConnector1">
            <a:avLst/>
          </a:prstGeom>
          <a:ln w="12700">
            <a:solidFill>
              <a:schemeClr val="tx1"/>
            </a:solidFill>
            <a:tailEnd type="arrow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11.W prawo"/>
          <p:cNvCxnSpPr/>
          <p:nvPr/>
        </p:nvCxnSpPr>
        <p:spPr>
          <a:xfrm>
            <a:off x="2231125" y="2600908"/>
            <a:ext cx="1134000" cy="0"/>
          </a:xfrm>
          <a:prstGeom prst="straightConnector1">
            <a:avLst/>
          </a:prstGeom>
          <a:ln w="12700">
            <a:solidFill>
              <a:schemeClr val="tx1"/>
            </a:solidFill>
            <a:tailEnd type="non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" name="11.W górę"/>
          <p:cNvGrpSpPr/>
          <p:nvPr/>
        </p:nvGrpSpPr>
        <p:grpSpPr>
          <a:xfrm>
            <a:off x="2231740" y="2600908"/>
            <a:ext cx="0" cy="2826000"/>
            <a:chOff x="0" y="0"/>
            <a:chExt cx="0" cy="3417217"/>
          </a:xfrm>
        </p:grpSpPr>
        <p:cxnSp>
          <p:nvCxnSpPr>
            <p:cNvPr id="59" name="Łącznik prosty ze strzałką 58"/>
            <p:cNvCxnSpPr/>
            <p:nvPr/>
          </p:nvCxnSpPr>
          <p:spPr>
            <a:xfrm flipV="1">
              <a:off x="0" y="0"/>
              <a:ext cx="0" cy="3417217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non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Łącznik prosty ze strzałką 59"/>
            <p:cNvCxnSpPr/>
            <p:nvPr/>
          </p:nvCxnSpPr>
          <p:spPr>
            <a:xfrm flipH="1">
              <a:off x="0" y="1719072"/>
              <a:ext cx="0" cy="107948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arrow" w="sm" len="sm"/>
              <a:tailEnd type="non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9" name="11. W lewo"/>
          <p:cNvCxnSpPr/>
          <p:nvPr/>
        </p:nvCxnSpPr>
        <p:spPr>
          <a:xfrm flipV="1">
            <a:off x="2238810" y="5432374"/>
            <a:ext cx="1736487" cy="0"/>
          </a:xfrm>
          <a:prstGeom prst="straightConnector1">
            <a:avLst/>
          </a:prstGeom>
          <a:ln w="12700">
            <a:solidFill>
              <a:schemeClr val="tx1"/>
            </a:solidFill>
            <a:tailEnd type="non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" name="10.i=i+1"/>
          <p:cNvGrpSpPr/>
          <p:nvPr/>
        </p:nvGrpSpPr>
        <p:grpSpPr>
          <a:xfrm>
            <a:off x="3761151" y="5154941"/>
            <a:ext cx="465247" cy="274811"/>
            <a:chOff x="0" y="0"/>
            <a:chExt cx="541020" cy="326073"/>
          </a:xfrm>
        </p:grpSpPr>
        <p:grpSp>
          <p:nvGrpSpPr>
            <p:cNvPr id="54" name="Strzałka"/>
            <p:cNvGrpSpPr/>
            <p:nvPr/>
          </p:nvGrpSpPr>
          <p:grpSpPr>
            <a:xfrm>
              <a:off x="252413" y="147638"/>
              <a:ext cx="0" cy="178435"/>
              <a:chOff x="-13648" y="0"/>
              <a:chExt cx="0" cy="178485"/>
            </a:xfrm>
          </p:grpSpPr>
          <p:cxnSp>
            <p:nvCxnSpPr>
              <p:cNvPr id="57" name="Łącznik prosty ze strzałką 56"/>
              <p:cNvCxnSpPr/>
              <p:nvPr/>
            </p:nvCxnSpPr>
            <p:spPr>
              <a:xfrm flipH="1">
                <a:off x="-13648" y="0"/>
                <a:ext cx="0" cy="108000"/>
              </a:xfrm>
              <a:prstGeom prst="straightConnector1">
                <a:avLst/>
              </a:prstGeom>
              <a:ln w="12700">
                <a:solidFill>
                  <a:schemeClr val="tx1"/>
                </a:solidFill>
                <a:tailEnd type="arrow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8" name="Łącznik prosty ze strzałką 57"/>
              <p:cNvCxnSpPr/>
              <p:nvPr/>
            </p:nvCxnSpPr>
            <p:spPr>
              <a:xfrm flipH="1">
                <a:off x="-13648" y="70485"/>
                <a:ext cx="0" cy="108000"/>
              </a:xfrm>
              <a:prstGeom prst="straightConnector1">
                <a:avLst/>
              </a:prstGeom>
              <a:ln w="12700">
                <a:solidFill>
                  <a:schemeClr val="tx1"/>
                </a:solidFill>
                <a:tailEnd type="none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55" name="Prostokąt 54"/>
            <p:cNvSpPr/>
            <p:nvPr/>
          </p:nvSpPr>
          <p:spPr>
            <a:xfrm>
              <a:off x="0" y="0"/>
              <a:ext cx="541020" cy="142875"/>
            </a:xfrm>
            <a:prstGeom prst="rect">
              <a:avLst/>
            </a:prstGeom>
            <a:noFill/>
            <a:ln w="158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pl-PL"/>
            </a:p>
          </p:txBody>
        </p:sp>
        <p:sp>
          <p:nvSpPr>
            <p:cNvPr id="56" name="Text Box 56"/>
            <p:cNvSpPr txBox="1">
              <a:spLocks noChangeArrowheads="1"/>
            </p:cNvSpPr>
            <p:nvPr/>
          </p:nvSpPr>
          <p:spPr bwMode="auto">
            <a:xfrm>
              <a:off x="104775" y="14288"/>
              <a:ext cx="320040" cy="130492"/>
            </a:xfrm>
            <a:prstGeom prst="rect">
              <a:avLst/>
            </a:prstGeom>
            <a:noFill/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36000" tIns="0" rIns="36000" bIns="0">
              <a:noAutofit/>
            </a:bodyPr>
            <a:lstStyle/>
            <a:p>
              <a:pPr algn="ctr" fontAlgn="base">
                <a:spcAft>
                  <a:spcPts val="1000"/>
                </a:spcAft>
              </a:pPr>
              <a:r>
                <a:rPr lang="pl-PL" sz="800" i="1">
                  <a:effectLst/>
                  <a:latin typeface="Arial"/>
                  <a:ea typeface="Times New Roman"/>
                </a:rPr>
                <a:t>i=i+1</a:t>
              </a:r>
              <a:endParaRPr lang="pl-PL" sz="800">
                <a:effectLst/>
                <a:latin typeface="Times New Roman"/>
                <a:ea typeface="Times New Roman"/>
              </a:endParaRPr>
            </a:p>
          </p:txBody>
        </p:sp>
      </p:grpSp>
      <p:grpSp>
        <p:nvGrpSpPr>
          <p:cNvPr id="11" name="9.Now_X"/>
          <p:cNvGrpSpPr/>
          <p:nvPr/>
        </p:nvGrpSpPr>
        <p:grpSpPr>
          <a:xfrm>
            <a:off x="2855295" y="4575413"/>
            <a:ext cx="2286770" cy="578521"/>
            <a:chOff x="0" y="0"/>
            <a:chExt cx="2659206" cy="686435"/>
          </a:xfrm>
        </p:grpSpPr>
        <p:cxnSp>
          <p:nvCxnSpPr>
            <p:cNvPr id="51" name="Łącznik prosty ze strzałką 50"/>
            <p:cNvCxnSpPr/>
            <p:nvPr/>
          </p:nvCxnSpPr>
          <p:spPr>
            <a:xfrm flipH="1">
              <a:off x="1304925" y="542925"/>
              <a:ext cx="0" cy="14351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2" name="Prostokąt 51"/>
            <p:cNvSpPr/>
            <p:nvPr/>
          </p:nvSpPr>
          <p:spPr>
            <a:xfrm>
              <a:off x="0" y="0"/>
              <a:ext cx="2628000" cy="540000"/>
            </a:xfrm>
            <a:prstGeom prst="rect">
              <a:avLst/>
            </a:prstGeom>
            <a:noFill/>
            <a:ln w="158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pl-PL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3" name="Text Box 56"/>
                <p:cNvSpPr txBox="1">
                  <a:spLocks noChangeArrowheads="1"/>
                </p:cNvSpPr>
                <p:nvPr/>
              </p:nvSpPr>
              <p:spPr bwMode="auto">
                <a:xfrm>
                  <a:off x="104760" y="57149"/>
                  <a:ext cx="2554446" cy="42407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1240B29-F687-4F45-9708-019B960494DF}">
                    <a14:hiddenLine w="9525" algn="ctr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36000" tIns="0" rIns="36000" bIns="0">
                  <a:spAutoFit/>
                </a:bodyPr>
                <a:lstStyle/>
                <a:p>
                  <a:pPr fontAlgn="base">
                    <a:spcAft>
                      <a:spcPts val="0"/>
                    </a:spcAft>
                  </a:pPr>
                  <a:r>
                    <a:rPr lang="pl-PL" sz="800" i="1">
                      <a:effectLst/>
                      <a:latin typeface="Arial"/>
                      <a:ea typeface="Times New Roman"/>
                    </a:rPr>
                    <a:t>Obliczenie nowych wartości napięć węzłowych</a:t>
                  </a:r>
                  <a:endParaRPr lang="pl-PL" sz="800">
                    <a:effectLst/>
                    <a:latin typeface="Times New Roman"/>
                    <a:ea typeface="Times New Roman"/>
                  </a:endParaRPr>
                </a:p>
                <a:p>
                  <a:pPr fontAlgn="base">
                    <a:spcAft>
                      <a:spcPts val="0"/>
                    </a:spcAft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p>
                          <m:sSupPr>
                            <m:ctrlPr>
                              <a:rPr lang="pl-PL" sz="800" b="1" i="1">
                                <a:effectLst/>
                                <a:latin typeface="Cambria Math"/>
                                <a:ea typeface="Times New Roman"/>
                                <a:cs typeface="Arial"/>
                              </a:rPr>
                            </m:ctrlPr>
                          </m:sSupPr>
                          <m:e>
                            <m:r>
                              <a:rPr lang="pl-PL" sz="800" b="1" i="1">
                                <a:effectLst/>
                                <a:latin typeface="Cambria Math"/>
                                <a:ea typeface="Times New Roman"/>
                                <a:cs typeface="Arial"/>
                              </a:rPr>
                              <m:t>       </m:t>
                            </m:r>
                            <m:r>
                              <a:rPr lang="pl-PL" sz="800" b="1" i="1">
                                <a:effectLst/>
                                <a:latin typeface="Cambria Math"/>
                                <a:ea typeface="Times New Roman"/>
                                <a:cs typeface="Arial"/>
                              </a:rPr>
                              <m:t>𝑿</m:t>
                            </m:r>
                          </m:e>
                          <m:sup>
                            <m:r>
                              <a:rPr lang="pl-PL" sz="800" b="1" i="1">
                                <a:effectLst/>
                                <a:latin typeface="Cambria Math"/>
                                <a:ea typeface="Times New Roman"/>
                                <a:cs typeface="Arial"/>
                              </a:rPr>
                              <m:t>(</m:t>
                            </m:r>
                            <m:r>
                              <a:rPr lang="pl-PL" sz="800" b="1" i="1">
                                <a:effectLst/>
                                <a:latin typeface="Cambria Math"/>
                                <a:ea typeface="Times New Roman"/>
                                <a:cs typeface="Arial"/>
                              </a:rPr>
                              <m:t>𝒊</m:t>
                            </m:r>
                            <m:r>
                              <a:rPr lang="pl-PL" sz="800" b="1" i="1">
                                <a:effectLst/>
                                <a:latin typeface="Cambria Math"/>
                                <a:ea typeface="Times New Roman"/>
                                <a:cs typeface="Arial"/>
                              </a:rPr>
                              <m:t>+</m:t>
                            </m:r>
                            <m:r>
                              <a:rPr lang="pl-PL" sz="800" b="1" i="1">
                                <a:effectLst/>
                                <a:latin typeface="Cambria Math"/>
                                <a:ea typeface="Times New Roman"/>
                                <a:cs typeface="Arial"/>
                              </a:rPr>
                              <m:t>𝟏</m:t>
                            </m:r>
                            <m:r>
                              <a:rPr lang="pl-PL" sz="800" b="1" i="1">
                                <a:effectLst/>
                                <a:latin typeface="Cambria Math"/>
                                <a:ea typeface="Times New Roman"/>
                                <a:cs typeface="Arial"/>
                              </a:rPr>
                              <m:t>)</m:t>
                            </m:r>
                          </m:sup>
                        </m:sSup>
                        <m:r>
                          <a:rPr lang="pl-PL" sz="800" i="1">
                            <a:effectLst/>
                            <a:latin typeface="Cambria Math"/>
                            <a:ea typeface="Times New Roman"/>
                            <a:cs typeface="Arial"/>
                          </a:rPr>
                          <m:t>=</m:t>
                        </m:r>
                        <m:sSup>
                          <m:sSupPr>
                            <m:ctrlPr>
                              <a:rPr lang="pl-PL" sz="800" b="1" i="1">
                                <a:effectLst/>
                                <a:latin typeface="Cambria Math"/>
                                <a:ea typeface="Times New Roman"/>
                                <a:cs typeface="Arial"/>
                              </a:rPr>
                            </m:ctrlPr>
                          </m:sSupPr>
                          <m:e>
                            <m:r>
                              <a:rPr lang="pl-PL" sz="800" b="1" i="1">
                                <a:effectLst/>
                                <a:latin typeface="Cambria Math"/>
                                <a:ea typeface="Times New Roman"/>
                                <a:cs typeface="Arial"/>
                              </a:rPr>
                              <m:t>𝑿</m:t>
                            </m:r>
                          </m:e>
                          <m:sup>
                            <m:r>
                              <a:rPr lang="pl-PL" sz="800" b="1" i="1">
                                <a:effectLst/>
                                <a:latin typeface="Cambria Math"/>
                                <a:ea typeface="Times New Roman"/>
                                <a:cs typeface="Arial"/>
                              </a:rPr>
                              <m:t>(</m:t>
                            </m:r>
                            <m:r>
                              <a:rPr lang="pl-PL" sz="800" b="1" i="1">
                                <a:effectLst/>
                                <a:latin typeface="Cambria Math"/>
                                <a:ea typeface="Times New Roman"/>
                                <a:cs typeface="Arial"/>
                              </a:rPr>
                              <m:t>𝒊</m:t>
                            </m:r>
                            <m:r>
                              <a:rPr lang="pl-PL" sz="800" b="1" i="1">
                                <a:effectLst/>
                                <a:latin typeface="Cambria Math"/>
                                <a:ea typeface="Times New Roman"/>
                                <a:cs typeface="Arial"/>
                              </a:rPr>
                              <m:t>)</m:t>
                            </m:r>
                          </m:sup>
                        </m:sSup>
                        <m:r>
                          <a:rPr lang="pl-PL" sz="800" b="1" i="1">
                            <a:effectLst/>
                            <a:latin typeface="Cambria Math"/>
                            <a:ea typeface="Times New Roman"/>
                            <a:cs typeface="Arial"/>
                          </a:rPr>
                          <m:t>+</m:t>
                        </m:r>
                        <m:r>
                          <a:rPr lang="pl-PL" sz="800" b="1" i="1">
                            <a:effectLst/>
                            <a:latin typeface="Cambria Math"/>
                            <a:ea typeface="Times New Roman"/>
                            <a:cs typeface="Arial"/>
                          </a:rPr>
                          <m:t>𝜟</m:t>
                        </m:r>
                        <m:r>
                          <a:rPr lang="pl-PL" sz="800" b="1" i="1">
                            <a:effectLst/>
                            <a:latin typeface="Cambria Math"/>
                            <a:ea typeface="Times New Roman"/>
                            <a:cs typeface="Arial"/>
                          </a:rPr>
                          <m:t>𝑿</m:t>
                        </m:r>
                        <m:r>
                          <a:rPr lang="pl-PL" sz="800" b="1" i="1">
                            <a:effectLst/>
                            <a:latin typeface="Cambria Math"/>
                            <a:ea typeface="Times New Roman"/>
                            <a:cs typeface="Arial"/>
                          </a:rPr>
                          <m:t>=</m:t>
                        </m:r>
                        <m:d>
                          <m:dPr>
                            <m:begChr m:val="["/>
                            <m:endChr m:val="]"/>
                            <m:ctrlPr>
                              <a:rPr lang="pl-PL" sz="800" i="1">
                                <a:effectLst/>
                                <a:latin typeface="Cambria Math"/>
                                <a:ea typeface="Times New Roman"/>
                                <a:cs typeface="Arial"/>
                              </a:rPr>
                            </m:ctrlPr>
                          </m:dPr>
                          <m:e>
                            <m:m>
                              <m:mPr>
                                <m:mcs>
                                  <m:mc>
                                    <m:mcPr>
                                      <m:count m:val="1"/>
                                      <m:mcJc m:val="center"/>
                                    </m:mcPr>
                                  </m:mc>
                                </m:mcs>
                                <m:ctrlPr>
                                  <a:rPr lang="pl-PL" sz="800" i="1">
                                    <a:effectLst/>
                                    <a:latin typeface="Cambria Math"/>
                                    <a:ea typeface="Times New Roman"/>
                                    <a:cs typeface="Arial"/>
                                  </a:rPr>
                                </m:ctrlPr>
                              </m:mPr>
                              <m:mr>
                                <m:e>
                                  <m:sSup>
                                    <m:sSupPr>
                                      <m:ctrlPr>
                                        <a:rPr lang="pl-PL" sz="800" b="1" i="1">
                                          <a:effectLst/>
                                          <a:latin typeface="Cambria Math"/>
                                          <a:ea typeface="Times New Roman"/>
                                          <a:cs typeface="Arial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pl-PL" sz="800" b="1" i="1">
                                          <a:effectLst/>
                                          <a:latin typeface="Cambria Math"/>
                                          <a:ea typeface="Times New Roman"/>
                                          <a:cs typeface="Arial"/>
                                        </a:rPr>
                                        <m:t>𝜹</m:t>
                                      </m:r>
                                    </m:e>
                                    <m:sup>
                                      <m:r>
                                        <a:rPr lang="pl-PL" sz="800" b="1" i="1">
                                          <a:effectLst/>
                                          <a:latin typeface="Cambria Math"/>
                                          <a:ea typeface="Times New Roman"/>
                                          <a:cs typeface="Arial"/>
                                        </a:rPr>
                                        <m:t>(</m:t>
                                      </m:r>
                                      <m:r>
                                        <a:rPr lang="pl-PL" sz="800" b="1" i="1">
                                          <a:effectLst/>
                                          <a:latin typeface="Cambria Math"/>
                                          <a:ea typeface="Times New Roman"/>
                                          <a:cs typeface="Arial"/>
                                        </a:rPr>
                                        <m:t>𝒊</m:t>
                                      </m:r>
                                      <m:r>
                                        <a:rPr lang="pl-PL" sz="800" b="1" i="1">
                                          <a:effectLst/>
                                          <a:latin typeface="Cambria Math"/>
                                          <a:ea typeface="Times New Roman"/>
                                          <a:cs typeface="Arial"/>
                                        </a:rPr>
                                        <m:t>)</m:t>
                                      </m:r>
                                    </m:sup>
                                  </m:sSup>
                                  <m:r>
                                    <a:rPr lang="pl-PL" sz="800" b="1" i="1">
                                      <a:effectLst/>
                                      <a:latin typeface="Cambria Math"/>
                                      <a:ea typeface="Times New Roman"/>
                                      <a:cs typeface="Arial"/>
                                    </a:rPr>
                                    <m:t>+</m:t>
                                  </m:r>
                                  <m:r>
                                    <a:rPr lang="pl-PL" sz="800" b="1" i="1">
                                      <a:effectLst/>
                                      <a:latin typeface="Cambria Math"/>
                                      <a:ea typeface="Times New Roman"/>
                                      <a:cs typeface="Arial"/>
                                    </a:rPr>
                                    <m:t>𝜟𝜹</m:t>
                                  </m:r>
                                </m:e>
                              </m:mr>
                              <m:mr>
                                <m:e>
                                  <m:sSup>
                                    <m:sSupPr>
                                      <m:ctrlPr>
                                        <a:rPr lang="pl-PL" sz="800" b="1" i="1">
                                          <a:effectLst/>
                                          <a:latin typeface="Cambria Math"/>
                                          <a:ea typeface="Times New Roman"/>
                                          <a:cs typeface="Arial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pl-PL" sz="800" b="1" i="1">
                                          <a:effectLst/>
                                          <a:latin typeface="Cambria Math"/>
                                          <a:ea typeface="Times New Roman"/>
                                          <a:cs typeface="Arial"/>
                                        </a:rPr>
                                        <m:t>𝑼</m:t>
                                      </m:r>
                                    </m:e>
                                    <m:sup>
                                      <m:r>
                                        <a:rPr lang="pl-PL" sz="800" b="1" i="1">
                                          <a:effectLst/>
                                          <a:latin typeface="Cambria Math"/>
                                          <a:ea typeface="Times New Roman"/>
                                          <a:cs typeface="Arial"/>
                                        </a:rPr>
                                        <m:t>(</m:t>
                                      </m:r>
                                      <m:r>
                                        <a:rPr lang="pl-PL" sz="800" b="1" i="1">
                                          <a:effectLst/>
                                          <a:latin typeface="Cambria Math"/>
                                          <a:ea typeface="Times New Roman"/>
                                          <a:cs typeface="Arial"/>
                                        </a:rPr>
                                        <m:t>𝒊</m:t>
                                      </m:r>
                                      <m:r>
                                        <a:rPr lang="pl-PL" sz="800" b="1" i="1">
                                          <a:effectLst/>
                                          <a:latin typeface="Cambria Math"/>
                                          <a:ea typeface="Times New Roman"/>
                                          <a:cs typeface="Arial"/>
                                        </a:rPr>
                                        <m:t>)</m:t>
                                      </m:r>
                                    </m:sup>
                                  </m:sSup>
                                  <m:r>
                                    <a:rPr lang="pl-PL" sz="800" b="1" i="1">
                                      <a:effectLst/>
                                      <a:latin typeface="Cambria Math"/>
                                      <a:ea typeface="Times New Roman"/>
                                      <a:cs typeface="Arial"/>
                                    </a:rPr>
                                    <m:t>+</m:t>
                                  </m:r>
                                  <m:r>
                                    <a:rPr lang="pl-PL" sz="800" b="1" i="1">
                                      <a:effectLst/>
                                      <a:latin typeface="Cambria Math"/>
                                      <a:ea typeface="Times New Roman"/>
                                      <a:cs typeface="Arial"/>
                                    </a:rPr>
                                    <m:t>𝜟</m:t>
                                  </m:r>
                                  <m:r>
                                    <a:rPr lang="pl-PL" sz="800" b="1" i="1">
                                      <a:effectLst/>
                                      <a:latin typeface="Cambria Math"/>
                                      <a:ea typeface="Times New Roman"/>
                                      <a:cs typeface="Arial"/>
                                    </a:rPr>
                                    <m:t>𝑼</m:t>
                                  </m:r>
                                </m:e>
                              </m:mr>
                            </m:m>
                          </m:e>
                        </m:d>
                      </m:oMath>
                    </m:oMathPara>
                  </a14:m>
                  <a:endParaRPr lang="pl-PL" sz="800">
                    <a:effectLst/>
                    <a:latin typeface="Times New Roman"/>
                    <a:ea typeface="Times New Roman"/>
                  </a:endParaRPr>
                </a:p>
              </p:txBody>
            </p:sp>
          </mc:Choice>
          <mc:Fallback xmlns="">
            <p:sp>
              <p:nvSpPr>
                <p:cNvPr id="53" name="Text Box 5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104760" y="57149"/>
                  <a:ext cx="2554446" cy="424074"/>
                </a:xfrm>
                <a:prstGeom prst="rect">
                  <a:avLst/>
                </a:prstGeom>
                <a:blipFill rotWithShape="1">
                  <a:blip r:embed="rId2"/>
                  <a:stretch>
                    <a:fillRect l="-1108" t="-8475" r="-277" b="-10169"/>
                  </a:stretch>
                </a:blip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 algn="ctr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r>
                    <a:rPr lang="pl-PL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12" name="8.Rozw"/>
          <p:cNvGrpSpPr/>
          <p:nvPr/>
        </p:nvGrpSpPr>
        <p:grpSpPr>
          <a:xfrm>
            <a:off x="2773517" y="3995886"/>
            <a:ext cx="2414725" cy="582535"/>
            <a:chOff x="0" y="0"/>
            <a:chExt cx="2808000" cy="691197"/>
          </a:xfrm>
        </p:grpSpPr>
        <p:cxnSp>
          <p:nvCxnSpPr>
            <p:cNvPr id="48" name="Łącznik prosty ze strzałką 47"/>
            <p:cNvCxnSpPr/>
            <p:nvPr/>
          </p:nvCxnSpPr>
          <p:spPr>
            <a:xfrm flipH="1">
              <a:off x="1400175" y="547687"/>
              <a:ext cx="0" cy="14351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9" name="Prostokąt 48"/>
            <p:cNvSpPr/>
            <p:nvPr/>
          </p:nvSpPr>
          <p:spPr>
            <a:xfrm>
              <a:off x="0" y="0"/>
              <a:ext cx="2808000" cy="540000"/>
            </a:xfrm>
            <a:prstGeom prst="rect">
              <a:avLst/>
            </a:prstGeom>
            <a:noFill/>
            <a:ln w="158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pl-PL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0" name="Text Box 56"/>
                <p:cNvSpPr txBox="1">
                  <a:spLocks noChangeArrowheads="1"/>
                </p:cNvSpPr>
                <p:nvPr/>
              </p:nvSpPr>
              <p:spPr bwMode="auto">
                <a:xfrm>
                  <a:off x="249210" y="96330"/>
                  <a:ext cx="2302729" cy="34175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1240B29-F687-4F45-9708-019B960494DF}">
                    <a14:hiddenLine w="9525" algn="ctr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square" lIns="36000" tIns="0" rIns="36000" bIns="0">
                  <a:noAutofit/>
                </a:bodyPr>
                <a:lstStyle/>
                <a:p>
                  <a:pPr fontAlgn="base">
                    <a:spcAft>
                      <a:spcPts val="0"/>
                    </a:spcAft>
                  </a:pPr>
                  <a:r>
                    <a:rPr lang="pl-PL" sz="800" i="1" smtClean="0">
                      <a:effectLst/>
                      <a:latin typeface="Arial"/>
                      <a:ea typeface="Times New Roman"/>
                    </a:rPr>
                    <a:t>Rozwiązanie liniowych układów równań:</a:t>
                  </a:r>
                  <a:endParaRPr lang="pl-PL" sz="800">
                    <a:effectLst/>
                    <a:latin typeface="Times New Roman"/>
                    <a:ea typeface="Times New Roman"/>
                  </a:endParaRPr>
                </a:p>
                <a:p>
                  <a:pPr marL="270510">
                    <a:spcAft>
                      <a:spcPts val="0"/>
                    </a:spcAft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pl-PL" sz="800" b="0" i="1">
                            <a:effectLst/>
                            <a:latin typeface="Cambria Math"/>
                            <a:ea typeface="Times New Roman"/>
                            <a:cs typeface="Arial"/>
                          </a:rPr>
                          <m:t>𝛥</m:t>
                        </m:r>
                        <m:r>
                          <a:rPr lang="pl-PL" sz="800" b="1" i="1" smtClean="0">
                            <a:effectLst/>
                            <a:latin typeface="Cambria Math"/>
                            <a:ea typeface="Times New Roman"/>
                            <a:cs typeface="Arial"/>
                          </a:rPr>
                          <m:t>𝑷</m:t>
                        </m:r>
                        <m:r>
                          <a:rPr lang="pl-PL" sz="800" b="1" i="1">
                            <a:effectLst/>
                            <a:latin typeface="Cambria Math"/>
                            <a:ea typeface="Times New Roman"/>
                            <a:cs typeface="Arial"/>
                          </a:rPr>
                          <m:t>=</m:t>
                        </m:r>
                        <m:r>
                          <a:rPr lang="pl-PL" sz="800" b="1" i="1" smtClean="0">
                            <a:effectLst/>
                            <a:latin typeface="Cambria Math"/>
                            <a:ea typeface="Times New Roman"/>
                            <a:cs typeface="Arial"/>
                          </a:rPr>
                          <m:t>𝑯</m:t>
                        </m:r>
                        <m:r>
                          <a:rPr lang="pl-PL" sz="800" i="1">
                            <a:effectLst/>
                            <a:latin typeface="Cambria Math"/>
                            <a:ea typeface="Times New Roman"/>
                            <a:cs typeface="Arial"/>
                          </a:rPr>
                          <m:t>∙</m:t>
                        </m:r>
                        <m:r>
                          <a:rPr lang="pl-PL" sz="800" b="0" i="1">
                            <a:effectLst/>
                            <a:latin typeface="Cambria Math"/>
                            <a:ea typeface="Times New Roman"/>
                            <a:cs typeface="Arial"/>
                          </a:rPr>
                          <m:t>𝛥</m:t>
                        </m:r>
                        <m:r>
                          <a:rPr lang="el-GR" sz="800" b="1" i="1" smtClean="0">
                            <a:effectLst/>
                            <a:latin typeface="Cambria Math"/>
                            <a:ea typeface="Times New Roman"/>
                            <a:cs typeface="Arial"/>
                          </a:rPr>
                          <m:t>𝜹</m:t>
                        </m:r>
                        <m:r>
                          <a:rPr lang="pl-PL" sz="800" b="1" i="1" smtClean="0">
                            <a:effectLst/>
                            <a:latin typeface="Cambria Math"/>
                            <a:ea typeface="Times New Roman"/>
                            <a:cs typeface="Arial"/>
                          </a:rPr>
                          <m:t>     </m:t>
                        </m:r>
                        <m:r>
                          <a:rPr lang="pl-PL" sz="800" b="0" i="1">
                            <a:latin typeface="Cambria Math"/>
                            <a:ea typeface="Times New Roman"/>
                            <a:cs typeface="Arial"/>
                          </a:rPr>
                          <m:t>𝛥</m:t>
                        </m:r>
                        <m:r>
                          <a:rPr lang="pl-PL" sz="800" b="1" i="1" smtClean="0">
                            <a:latin typeface="Cambria Math"/>
                            <a:ea typeface="Times New Roman"/>
                            <a:cs typeface="Arial"/>
                          </a:rPr>
                          <m:t>𝑸</m:t>
                        </m:r>
                        <m:r>
                          <a:rPr lang="pl-PL" sz="800" b="1" i="1">
                            <a:latin typeface="Cambria Math"/>
                            <a:ea typeface="Times New Roman"/>
                            <a:cs typeface="Arial"/>
                          </a:rPr>
                          <m:t>=</m:t>
                        </m:r>
                        <m:r>
                          <a:rPr lang="pl-PL" sz="800" b="1" i="1" smtClean="0">
                            <a:latin typeface="Cambria Math"/>
                            <a:ea typeface="Times New Roman"/>
                            <a:cs typeface="Arial"/>
                          </a:rPr>
                          <m:t>𝑵</m:t>
                        </m:r>
                        <m:r>
                          <a:rPr lang="pl-PL" sz="800" i="1">
                            <a:latin typeface="Cambria Math"/>
                            <a:ea typeface="Times New Roman"/>
                            <a:cs typeface="Arial"/>
                          </a:rPr>
                          <m:t>∙</m:t>
                        </m:r>
                        <m:r>
                          <a:rPr lang="pl-PL" sz="800" b="1" i="1">
                            <a:latin typeface="Cambria Math"/>
                            <a:ea typeface="Times New Roman"/>
                            <a:cs typeface="Arial"/>
                          </a:rPr>
                          <m:t>𝜟</m:t>
                        </m:r>
                        <m:r>
                          <a:rPr lang="pl-PL" sz="800" b="1" i="1" smtClean="0">
                            <a:latin typeface="Cambria Math"/>
                            <a:ea typeface="Times New Roman"/>
                            <a:cs typeface="Arial"/>
                          </a:rPr>
                          <m:t>𝒖</m:t>
                        </m:r>
                      </m:oMath>
                    </m:oMathPara>
                  </a14:m>
                  <a:endParaRPr lang="pl-PL" sz="800">
                    <a:effectLst/>
                    <a:latin typeface="Times New Roman"/>
                    <a:ea typeface="Times New Roman"/>
                  </a:endParaRPr>
                </a:p>
              </p:txBody>
            </p:sp>
          </mc:Choice>
          <mc:Fallback xmlns="">
            <p:sp>
              <p:nvSpPr>
                <p:cNvPr id="50" name="Text Box 5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249210" y="96330"/>
                  <a:ext cx="2302729" cy="341759"/>
                </a:xfrm>
                <a:prstGeom prst="rect">
                  <a:avLst/>
                </a:prstGeom>
                <a:blipFill rotWithShape="1">
                  <a:blip r:embed="rId3"/>
                  <a:stretch>
                    <a:fillRect l="-1231" t="-12766"/>
                  </a:stretch>
                </a:blip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 algn="ctr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r>
                    <a:rPr lang="pl-PL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14" name="6.Tak_Nie"/>
          <p:cNvGrpSpPr/>
          <p:nvPr/>
        </p:nvGrpSpPr>
        <p:grpSpPr>
          <a:xfrm>
            <a:off x="3276770" y="3291144"/>
            <a:ext cx="1563928" cy="713920"/>
            <a:chOff x="0" y="0"/>
            <a:chExt cx="1818638" cy="847090"/>
          </a:xfrm>
        </p:grpSpPr>
        <p:cxnSp>
          <p:nvCxnSpPr>
            <p:cNvPr id="38" name="Łącznik prosty ze strzałką 37"/>
            <p:cNvCxnSpPr/>
            <p:nvPr/>
          </p:nvCxnSpPr>
          <p:spPr>
            <a:xfrm flipH="1">
              <a:off x="814388" y="666750"/>
              <a:ext cx="0" cy="161925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Łącznik prosty ze strzałką 38"/>
            <p:cNvCxnSpPr/>
            <p:nvPr/>
          </p:nvCxnSpPr>
          <p:spPr>
            <a:xfrm>
              <a:off x="1600200" y="414338"/>
              <a:ext cx="143510" cy="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Łącznik prosty ze strzałką 39"/>
            <p:cNvCxnSpPr/>
            <p:nvPr/>
          </p:nvCxnSpPr>
          <p:spPr>
            <a:xfrm flipH="1">
              <a:off x="814388" y="0"/>
              <a:ext cx="0" cy="179705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1" name="Text Box 56"/>
            <p:cNvSpPr txBox="1">
              <a:spLocks noChangeArrowheads="1"/>
            </p:cNvSpPr>
            <p:nvPr/>
          </p:nvSpPr>
          <p:spPr bwMode="auto">
            <a:xfrm>
              <a:off x="819150" y="666750"/>
              <a:ext cx="237488" cy="180340"/>
            </a:xfrm>
            <a:prstGeom prst="rect">
              <a:avLst/>
            </a:prstGeom>
            <a:noFill/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36000" tIns="0" rIns="36000" bIns="0">
              <a:noAutofit/>
            </a:bodyPr>
            <a:lstStyle/>
            <a:p>
              <a:pPr fontAlgn="base">
                <a:spcAft>
                  <a:spcPts val="1000"/>
                </a:spcAft>
              </a:pPr>
              <a:r>
                <a:rPr lang="pl-PL" sz="800" b="1" i="1" kern="1200">
                  <a:solidFill>
                    <a:srgbClr val="000000"/>
                  </a:solidFill>
                  <a:effectLst/>
                  <a:latin typeface="Times New Roman"/>
                  <a:ea typeface="Times New Roman"/>
                </a:rPr>
                <a:t>nie</a:t>
              </a:r>
              <a:endParaRPr lang="pl-PL" sz="8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42" name="Text Box 56"/>
            <p:cNvSpPr txBox="1">
              <a:spLocks noChangeArrowheads="1"/>
            </p:cNvSpPr>
            <p:nvPr/>
          </p:nvSpPr>
          <p:spPr bwMode="auto">
            <a:xfrm>
              <a:off x="1581150" y="238125"/>
              <a:ext cx="237488" cy="180340"/>
            </a:xfrm>
            <a:prstGeom prst="rect">
              <a:avLst/>
            </a:prstGeom>
            <a:noFill/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36000" tIns="0" rIns="36000" bIns="0">
              <a:noAutofit/>
            </a:bodyPr>
            <a:lstStyle/>
            <a:p>
              <a:pPr fontAlgn="base">
                <a:spcAft>
                  <a:spcPts val="1000"/>
                </a:spcAft>
              </a:pPr>
              <a:r>
                <a:rPr lang="pl-PL" sz="800" b="1" i="1" kern="1200">
                  <a:solidFill>
                    <a:srgbClr val="000000"/>
                  </a:solidFill>
                  <a:effectLst/>
                  <a:latin typeface="Times New Roman"/>
                  <a:ea typeface="Times New Roman"/>
                </a:rPr>
                <a:t>tak</a:t>
              </a:r>
              <a:endParaRPr lang="pl-PL" sz="8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43" name="Romb"/>
            <p:cNvSpPr/>
            <p:nvPr/>
          </p:nvSpPr>
          <p:spPr>
            <a:xfrm>
              <a:off x="0" y="161925"/>
              <a:ext cx="1631301" cy="510540"/>
            </a:xfrm>
            <a:prstGeom prst="flowChartDecision">
              <a:avLst/>
            </a:prstGeom>
            <a:noFill/>
            <a:ln w="158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30000"/>
                </a:lnSpc>
                <a:spcAft>
                  <a:spcPts val="0"/>
                </a:spcAft>
              </a:pPr>
              <a:r>
                <a:rPr lang="pl-PL" sz="1200">
                  <a:effectLst/>
                  <a:latin typeface="Times New Roman"/>
                  <a:ea typeface="Times New Roman"/>
                </a:rPr>
                <a:t>R</a:t>
              </a: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4" name="Text Box 56"/>
                <p:cNvSpPr txBox="1">
                  <a:spLocks noChangeArrowheads="1"/>
                </p:cNvSpPr>
                <p:nvPr/>
              </p:nvSpPr>
              <p:spPr bwMode="auto">
                <a:xfrm>
                  <a:off x="38100" y="219347"/>
                  <a:ext cx="1522131" cy="28973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1240B29-F687-4F45-9708-019B960494DF}">
                    <a14:hiddenLine w="9525" algn="ctr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square" lIns="36000" tIns="0" rIns="36000" bIns="0">
                  <a:noAutofit/>
                </a:bodyPr>
                <a:lstStyle/>
                <a:p>
                  <a:pPr algn="ctr" fontAlgn="base">
                    <a:spcAft>
                      <a:spcPts val="0"/>
                    </a:spcAft>
                  </a:pPr>
                  <a:r>
                    <a:rPr lang="pl-PL" sz="700" i="1">
                      <a:effectLst/>
                      <a:latin typeface="Arial"/>
                      <a:ea typeface="Times New Roman"/>
                    </a:rPr>
                    <a:t> </a:t>
                  </a:r>
                  <a:endParaRPr lang="pl-PL" sz="700">
                    <a:effectLst/>
                    <a:latin typeface="Times New Roman"/>
                    <a:ea typeface="Times New Roman"/>
                  </a:endParaRPr>
                </a:p>
                <a:p>
                  <a:pPr fontAlgn="base">
                    <a:spcAft>
                      <a:spcPts val="0"/>
                    </a:spcAft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unc>
                          <m:funcPr>
                            <m:ctrlPr>
                              <a:rPr lang="pl-PL" sz="700" i="1">
                                <a:effectLst/>
                                <a:latin typeface="Cambria Math"/>
                                <a:ea typeface="Times New Roman"/>
                                <a:cs typeface="Arial"/>
                              </a:rPr>
                            </m:ctrlPr>
                          </m:funcPr>
                          <m:fName>
                            <m:r>
                              <a:rPr lang="pl-PL" sz="700" i="1">
                                <a:effectLst/>
                                <a:latin typeface="Cambria Math"/>
                                <a:ea typeface="Times New Roman"/>
                                <a:cs typeface="Arial"/>
                              </a:rPr>
                              <m:t>(</m:t>
                            </m:r>
                            <m:r>
                              <a:rPr lang="pl-PL" sz="700" i="1">
                                <a:effectLst/>
                                <a:latin typeface="Cambria Math"/>
                                <a:ea typeface="Times New Roman"/>
                                <a:cs typeface="Arial"/>
                              </a:rPr>
                              <m:t>𝑚𝑎𝑥</m:t>
                            </m:r>
                          </m:fName>
                          <m:e>
                            <m:d>
                              <m:dPr>
                                <m:begChr m:val="|"/>
                                <m:endChr m:val="|"/>
                                <m:ctrlPr>
                                  <a:rPr lang="pl-PL" sz="700" i="1">
                                    <a:effectLst/>
                                    <a:latin typeface="Cambria Math"/>
                                    <a:ea typeface="Times New Roman"/>
                                    <a:cs typeface="Arial"/>
                                  </a:rPr>
                                </m:ctrlPr>
                              </m:dPr>
                              <m:e>
                                <m:r>
                                  <a:rPr lang="pl-PL" sz="700" i="1">
                                    <a:effectLst/>
                                    <a:latin typeface="Cambria Math"/>
                                    <a:ea typeface="Times New Roman"/>
                                    <a:cs typeface="Arial"/>
                                  </a:rPr>
                                  <m:t>𝛥</m:t>
                                </m:r>
                                <m:r>
                                  <a:rPr lang="pl-PL" sz="700" i="1">
                                    <a:effectLst/>
                                    <a:latin typeface="Cambria Math"/>
                                    <a:ea typeface="Times New Roman"/>
                                    <a:cs typeface="Arial"/>
                                  </a:rPr>
                                  <m:t>𝑃</m:t>
                                </m:r>
                              </m:e>
                            </m:d>
                          </m:e>
                        </m:func>
                        <m:r>
                          <a:rPr lang="pl-PL" sz="700" i="1">
                            <a:effectLst/>
                            <a:latin typeface="Cambria Math"/>
                            <a:ea typeface="Times New Roman"/>
                            <a:cs typeface="Arial"/>
                          </a:rPr>
                          <m:t>+</m:t>
                        </m:r>
                        <m:r>
                          <a:rPr lang="pl-PL" sz="700" i="1">
                            <a:effectLst/>
                            <a:latin typeface="Cambria Math"/>
                            <a:ea typeface="Times New Roman"/>
                            <a:cs typeface="Arial"/>
                          </a:rPr>
                          <m:t>𝑚𝑎𝑥</m:t>
                        </m:r>
                        <m:r>
                          <a:rPr lang="pl-PL" sz="700" i="1">
                            <a:effectLst/>
                            <a:latin typeface="Cambria Math"/>
                            <a:ea typeface="Times New Roman"/>
                            <a:cs typeface="Arial"/>
                          </a:rPr>
                          <m:t>⁡|</m:t>
                        </m:r>
                        <m:r>
                          <a:rPr lang="pl-PL" sz="700" i="1">
                            <a:effectLst/>
                            <a:latin typeface="Cambria Math"/>
                            <a:ea typeface="Times New Roman"/>
                            <a:cs typeface="Arial"/>
                          </a:rPr>
                          <m:t>𝛥</m:t>
                        </m:r>
                        <m:r>
                          <a:rPr lang="pl-PL" sz="700" i="1">
                            <a:effectLst/>
                            <a:latin typeface="Cambria Math"/>
                            <a:ea typeface="Times New Roman"/>
                            <a:cs typeface="Arial"/>
                          </a:rPr>
                          <m:t>𝑄</m:t>
                        </m:r>
                        <m:r>
                          <a:rPr lang="pl-PL" sz="700" i="1">
                            <a:effectLst/>
                            <a:latin typeface="Cambria Math"/>
                            <a:ea typeface="Times New Roman"/>
                            <a:cs typeface="Arial"/>
                          </a:rPr>
                          <m:t>|)&lt;</m:t>
                        </m:r>
                        <m:r>
                          <a:rPr lang="pl-PL" sz="700" i="1">
                            <a:effectLst/>
                            <a:latin typeface="Cambria Math"/>
                            <a:ea typeface="Times New Roman"/>
                            <a:cs typeface="Arial"/>
                          </a:rPr>
                          <m:t>𝜀</m:t>
                        </m:r>
                      </m:oMath>
                    </m:oMathPara>
                  </a14:m>
                  <a:endParaRPr lang="pl-PL" sz="700">
                    <a:effectLst/>
                    <a:latin typeface="Times New Roman"/>
                    <a:ea typeface="Times New Roman"/>
                  </a:endParaRPr>
                </a:p>
              </p:txBody>
            </p:sp>
          </mc:Choice>
          <mc:Fallback xmlns="">
            <p:sp>
              <p:nvSpPr>
                <p:cNvPr id="44" name="Text Box 5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8100" y="219347"/>
                  <a:ext cx="1522131" cy="289732"/>
                </a:xfrm>
                <a:prstGeom prst="rect">
                  <a:avLst/>
                </a:prstGeom>
                <a:blipFill rotWithShape="1">
                  <a:blip r:embed="rId5"/>
                  <a:stretch>
                    <a:fillRect b="-4878"/>
                  </a:stretch>
                </a:blip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 algn="ctr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r>
                    <a:rPr lang="pl-PL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15" name="5.dP_dQ"/>
          <p:cNvGrpSpPr/>
          <p:nvPr/>
        </p:nvGrpSpPr>
        <p:grpSpPr>
          <a:xfrm>
            <a:off x="3037724" y="2636912"/>
            <a:ext cx="1857167" cy="648072"/>
            <a:chOff x="0" y="-48234"/>
            <a:chExt cx="2159635" cy="768959"/>
          </a:xfrm>
        </p:grpSpPr>
        <p:sp>
          <p:nvSpPr>
            <p:cNvPr id="35" name="Prostokąt 34"/>
            <p:cNvSpPr/>
            <p:nvPr/>
          </p:nvSpPr>
          <p:spPr>
            <a:xfrm>
              <a:off x="0" y="180975"/>
              <a:ext cx="2159635" cy="539750"/>
            </a:xfrm>
            <a:prstGeom prst="rect">
              <a:avLst/>
            </a:prstGeom>
            <a:noFill/>
            <a:ln w="158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pl-PL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6" name="Text Box 56"/>
                <p:cNvSpPr txBox="1">
                  <a:spLocks noChangeArrowheads="1"/>
                </p:cNvSpPr>
                <p:nvPr/>
              </p:nvSpPr>
              <p:spPr bwMode="auto">
                <a:xfrm>
                  <a:off x="223838" y="294990"/>
                  <a:ext cx="1724025" cy="34029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1240B29-F687-4F45-9708-019B960494DF}">
                    <a14:hiddenLine w="9525" algn="ctr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36000" tIns="0" rIns="36000" bIns="0">
                  <a:noAutofit/>
                </a:bodyPr>
                <a:lstStyle/>
                <a:p>
                  <a:pPr fontAlgn="base">
                    <a:spcAft>
                      <a:spcPts val="0"/>
                    </a:spcAft>
                  </a:pPr>
                  <a:r>
                    <a:rPr lang="pl-PL" sz="800" i="1" smtClean="0">
                      <a:effectLst/>
                      <a:latin typeface="Arial"/>
                      <a:ea typeface="Times New Roman"/>
                    </a:rPr>
                    <a:t>Obliczenie niezbilansowań mocy</a:t>
                  </a:r>
                  <a:endParaRPr lang="pl-PL" sz="800">
                    <a:effectLst/>
                    <a:latin typeface="Times New Roman"/>
                    <a:ea typeface="Times New Roman"/>
                  </a:endParaRPr>
                </a:p>
                <a:p>
                  <a:pPr marL="270510">
                    <a:spcAft>
                      <a:spcPts val="0"/>
                    </a:spcAft>
                  </a:pPr>
                  <a:r>
                    <a:rPr lang="pl-PL" sz="800" b="1" smtClean="0">
                      <a:ea typeface="Times New Roman"/>
                      <a:cs typeface="Arial"/>
                    </a:rPr>
                    <a:t>      </a:t>
                  </a:r>
                  <a14:m>
                    <m:oMath xmlns:m="http://schemas.openxmlformats.org/officeDocument/2006/math">
                      <m:r>
                        <a:rPr lang="pl-PL" sz="800" b="1" i="1">
                          <a:latin typeface="Cambria Math"/>
                          <a:ea typeface="Times New Roman"/>
                          <a:cs typeface="Arial"/>
                        </a:rPr>
                        <m:t>𝜟</m:t>
                      </m:r>
                      <m:r>
                        <a:rPr lang="pl-PL" sz="800" b="1" i="1">
                          <a:latin typeface="Cambria Math"/>
                          <a:ea typeface="Times New Roman"/>
                          <a:cs typeface="Arial"/>
                        </a:rPr>
                        <m:t>𝑷</m:t>
                      </m:r>
                      <m:r>
                        <a:rPr lang="pl-PL" sz="800" b="1" i="1" smtClean="0">
                          <a:latin typeface="Cambria Math"/>
                          <a:ea typeface="Times New Roman"/>
                          <a:cs typeface="Arial"/>
                        </a:rPr>
                        <m:t>   </m:t>
                      </m:r>
                      <m:r>
                        <a:rPr lang="pl-PL" sz="800" b="1" i="1">
                          <a:latin typeface="Cambria Math"/>
                          <a:ea typeface="Times New Roman"/>
                          <a:cs typeface="Arial"/>
                        </a:rPr>
                        <m:t>𝜟</m:t>
                      </m:r>
                      <m:r>
                        <a:rPr lang="pl-PL" sz="800" b="1" i="1" smtClean="0">
                          <a:latin typeface="Cambria Math"/>
                          <a:ea typeface="Times New Roman"/>
                          <a:cs typeface="Arial"/>
                        </a:rPr>
                        <m:t>𝑸</m:t>
                      </m:r>
                    </m:oMath>
                  </a14:m>
                  <a:endParaRPr lang="pl-PL" sz="800">
                    <a:effectLst/>
                    <a:latin typeface="Times New Roman"/>
                    <a:ea typeface="Times New Roman"/>
                  </a:endParaRPr>
                </a:p>
              </p:txBody>
            </p:sp>
          </mc:Choice>
          <mc:Fallback xmlns="">
            <p:sp>
              <p:nvSpPr>
                <p:cNvPr id="36" name="Text Box 5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223838" y="294990"/>
                  <a:ext cx="1724025" cy="340295"/>
                </a:xfrm>
                <a:prstGeom prst="rect">
                  <a:avLst/>
                </a:prstGeom>
                <a:blipFill rotWithShape="1">
                  <a:blip r:embed="rId6"/>
                  <a:stretch>
                    <a:fillRect l="-2058" t="-10638" r="-6584" b="-2128"/>
                  </a:stretch>
                </a:blip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 algn="ctr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r>
                    <a:rPr lang="pl-PL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37" name="Łącznik prosty ze strzałką 36"/>
            <p:cNvCxnSpPr/>
            <p:nvPr/>
          </p:nvCxnSpPr>
          <p:spPr>
            <a:xfrm>
              <a:off x="1090613" y="-48234"/>
              <a:ext cx="0" cy="213576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" name="4.i=0"/>
          <p:cNvGrpSpPr/>
          <p:nvPr/>
        </p:nvGrpSpPr>
        <p:grpSpPr>
          <a:xfrm>
            <a:off x="3792605" y="2396084"/>
            <a:ext cx="371324" cy="240828"/>
            <a:chOff x="0" y="0"/>
            <a:chExt cx="431800" cy="285750"/>
          </a:xfrm>
        </p:grpSpPr>
        <p:sp>
          <p:nvSpPr>
            <p:cNvPr id="32" name="Prostokąt 31"/>
            <p:cNvSpPr/>
            <p:nvPr/>
          </p:nvSpPr>
          <p:spPr>
            <a:xfrm>
              <a:off x="0" y="131674"/>
              <a:ext cx="431800" cy="143510"/>
            </a:xfrm>
            <a:prstGeom prst="rect">
              <a:avLst/>
            </a:prstGeom>
            <a:noFill/>
            <a:ln w="158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pl-PL"/>
            </a:p>
          </p:txBody>
        </p:sp>
        <p:sp>
          <p:nvSpPr>
            <p:cNvPr id="33" name="Text Box 56"/>
            <p:cNvSpPr txBox="1">
              <a:spLocks noChangeArrowheads="1"/>
            </p:cNvSpPr>
            <p:nvPr/>
          </p:nvSpPr>
          <p:spPr bwMode="auto">
            <a:xfrm>
              <a:off x="95640" y="146050"/>
              <a:ext cx="228210" cy="139700"/>
            </a:xfrm>
            <a:prstGeom prst="rect">
              <a:avLst/>
            </a:prstGeom>
            <a:noFill/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36000" tIns="0" rIns="36000" bIns="0">
              <a:noAutofit/>
            </a:bodyPr>
            <a:lstStyle/>
            <a:p>
              <a:pPr fontAlgn="base">
                <a:spcAft>
                  <a:spcPts val="1000"/>
                </a:spcAft>
              </a:pPr>
              <a:r>
                <a:rPr lang="pl-PL" sz="800" i="1">
                  <a:effectLst/>
                  <a:latin typeface="Arial"/>
                  <a:ea typeface="Times New Roman"/>
                </a:rPr>
                <a:t>i=0</a:t>
              </a:r>
              <a:endParaRPr lang="pl-PL" sz="800">
                <a:effectLst/>
                <a:latin typeface="Times New Roman"/>
                <a:ea typeface="Times New Roman"/>
              </a:endParaRPr>
            </a:p>
          </p:txBody>
        </p:sp>
        <p:cxnSp>
          <p:nvCxnSpPr>
            <p:cNvPr id="34" name="Łącznik prosty ze strzałką 33"/>
            <p:cNvCxnSpPr/>
            <p:nvPr/>
          </p:nvCxnSpPr>
          <p:spPr>
            <a:xfrm flipH="1">
              <a:off x="212141" y="0"/>
              <a:ext cx="0" cy="14351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" name="Wekt_X0"/>
          <p:cNvGrpSpPr/>
          <p:nvPr/>
        </p:nvGrpSpPr>
        <p:grpSpPr>
          <a:xfrm>
            <a:off x="2402367" y="1554472"/>
            <a:ext cx="3157348" cy="411301"/>
            <a:chOff x="2402367" y="1554472"/>
            <a:chExt cx="3157348" cy="411301"/>
          </a:xfrm>
        </p:grpSpPr>
        <p:cxnSp>
          <p:nvCxnSpPr>
            <p:cNvPr id="73" name="Łącznik prosty ze strzałką 72"/>
            <p:cNvCxnSpPr/>
            <p:nvPr/>
          </p:nvCxnSpPr>
          <p:spPr>
            <a:xfrm flipH="1">
              <a:off x="3995936" y="1844824"/>
              <a:ext cx="0" cy="120949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9" name="Text Box 56"/>
                <p:cNvSpPr txBox="1">
                  <a:spLocks noChangeArrowheads="1"/>
                </p:cNvSpPr>
                <p:nvPr/>
              </p:nvSpPr>
              <p:spPr bwMode="auto">
                <a:xfrm>
                  <a:off x="2540761" y="1714766"/>
                  <a:ext cx="2876671" cy="15145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1240B29-F687-4F45-9708-019B960494DF}">
                    <a14:hiddenLine w="9525" algn="ctr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36000" tIns="0" rIns="36000" bIns="0">
                  <a:noAutofit/>
                </a:bodyPr>
                <a:lstStyle/>
                <a:p>
                  <a:pPr algn="ctr" fontAlgn="base">
                    <a:spcAft>
                      <a:spcPts val="1000"/>
                    </a:spcAft>
                  </a:pPr>
                  <a:r>
                    <a:rPr lang="pl-PL" sz="800" i="1">
                      <a:effectLst/>
                      <a:latin typeface="Arial"/>
                      <a:ea typeface="Times New Roman"/>
                    </a:rPr>
                    <a:t>Przyjęcie początkowego wektora stanu stanu: </a:t>
                  </a:r>
                  <a14:m>
                    <m:oMath xmlns:m="http://schemas.openxmlformats.org/officeDocument/2006/math">
                      <m:sSup>
                        <m:sSupPr>
                          <m:ctrlPr>
                            <a:rPr lang="pl-PL" sz="800" i="1">
                              <a:effectLst/>
                              <a:latin typeface="Cambria Math"/>
                              <a:ea typeface="Times New Roman"/>
                              <a:cs typeface="Arial"/>
                            </a:rPr>
                          </m:ctrlPr>
                        </m:sSupPr>
                        <m:e>
                          <m:r>
                            <a:rPr lang="pl-PL" sz="800" b="1" i="1">
                              <a:effectLst/>
                              <a:latin typeface="Cambria Math"/>
                              <a:ea typeface="Times New Roman"/>
                              <a:cs typeface="Arial"/>
                            </a:rPr>
                            <m:t>𝑿</m:t>
                          </m:r>
                        </m:e>
                        <m:sup>
                          <m:r>
                            <a:rPr lang="pl-PL" sz="800" i="1">
                              <a:effectLst/>
                              <a:latin typeface="Cambria Math"/>
                              <a:ea typeface="Times New Roman"/>
                              <a:cs typeface="Arial"/>
                            </a:rPr>
                            <m:t>(</m:t>
                          </m:r>
                          <m:r>
                            <a:rPr lang="pl-PL" sz="800" i="1">
                              <a:effectLst/>
                              <a:latin typeface="Cambria Math"/>
                              <a:ea typeface="Times New Roman"/>
                              <a:cs typeface="Arial"/>
                            </a:rPr>
                            <m:t>𝑖</m:t>
                          </m:r>
                          <m:r>
                            <a:rPr lang="pl-PL" sz="800" i="1">
                              <a:effectLst/>
                              <a:latin typeface="Cambria Math"/>
                              <a:ea typeface="Times New Roman"/>
                              <a:cs typeface="Arial"/>
                            </a:rPr>
                            <m:t>=0)</m:t>
                          </m:r>
                        </m:sup>
                      </m:sSup>
                      <m:r>
                        <a:rPr lang="pl-PL" sz="800" i="1">
                          <a:effectLst/>
                          <a:latin typeface="Cambria Math"/>
                          <a:ea typeface="Times New Roman"/>
                          <a:cs typeface="Arial"/>
                        </a:rPr>
                        <m:t>=</m:t>
                      </m:r>
                      <m:sSup>
                        <m:sSupPr>
                          <m:ctrlPr>
                            <a:rPr lang="pl-PL" sz="800" i="1">
                              <a:effectLst/>
                              <a:latin typeface="Cambria Math"/>
                              <a:ea typeface="Times New Roman"/>
                              <a:cs typeface="Arial"/>
                            </a:rPr>
                          </m:ctrlPr>
                        </m:s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pl-PL" sz="800" i="1">
                                  <a:effectLst/>
                                  <a:latin typeface="Cambria Math"/>
                                  <a:ea typeface="Times New Roman"/>
                                  <a:cs typeface="Arial"/>
                                </a:rPr>
                              </m:ctrlPr>
                            </m:dPr>
                            <m:e>
                              <m:r>
                                <a:rPr lang="pl-PL" sz="800" i="1">
                                  <a:effectLst/>
                                  <a:latin typeface="Cambria Math"/>
                                  <a:ea typeface="Times New Roman"/>
                                  <a:cs typeface="Arial"/>
                                </a:rPr>
                                <m:t>𝛿</m:t>
                              </m:r>
                              <m:r>
                                <a:rPr lang="pl-PL" sz="800" i="1">
                                  <a:effectLst/>
                                  <a:latin typeface="Cambria Math"/>
                                  <a:ea typeface="Times New Roman"/>
                                  <a:cs typeface="Arial"/>
                                </a:rPr>
                                <m:t>,|</m:t>
                              </m:r>
                              <m:r>
                                <a:rPr lang="pl-PL" sz="800" i="1">
                                  <a:effectLst/>
                                  <a:latin typeface="Cambria Math"/>
                                  <a:ea typeface="Times New Roman"/>
                                  <a:cs typeface="Arial"/>
                                </a:rPr>
                                <m:t>𝑈</m:t>
                              </m:r>
                              <m:r>
                                <a:rPr lang="pl-PL" sz="800" i="1">
                                  <a:effectLst/>
                                  <a:latin typeface="Cambria Math"/>
                                  <a:ea typeface="Times New Roman"/>
                                  <a:cs typeface="Arial"/>
                                </a:rPr>
                                <m:t>|</m:t>
                              </m:r>
                            </m:e>
                          </m:d>
                        </m:e>
                        <m:sup>
                          <m:r>
                            <a:rPr lang="pl-PL" sz="800" i="1">
                              <a:effectLst/>
                              <a:latin typeface="Cambria Math"/>
                              <a:ea typeface="Times New Roman"/>
                              <a:cs typeface="Arial"/>
                            </a:rPr>
                            <m:t>𝑇</m:t>
                          </m:r>
                        </m:sup>
                      </m:sSup>
                    </m:oMath>
                  </a14:m>
                  <a:endParaRPr lang="pl-PL" sz="800">
                    <a:effectLst/>
                    <a:latin typeface="Times New Roman"/>
                    <a:ea typeface="Times New Roman"/>
                  </a:endParaRPr>
                </a:p>
              </p:txBody>
            </p:sp>
          </mc:Choice>
          <mc:Fallback xmlns="">
            <p:sp>
              <p:nvSpPr>
                <p:cNvPr id="29" name="Text Box 5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2540761" y="1714766"/>
                  <a:ext cx="2876671" cy="151454"/>
                </a:xfrm>
                <a:prstGeom prst="rect">
                  <a:avLst/>
                </a:prstGeom>
                <a:blipFill rotWithShape="1">
                  <a:blip r:embed="rId7"/>
                  <a:stretch>
                    <a:fillRect l="-1695" t="-16000" b="-28000"/>
                  </a:stretch>
                </a:blip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 algn="ctr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r>
                    <a:rPr lang="pl-PL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30" name="Prostokąt 29"/>
            <p:cNvSpPr/>
            <p:nvPr/>
          </p:nvSpPr>
          <p:spPr>
            <a:xfrm>
              <a:off x="2402367" y="1683941"/>
              <a:ext cx="3157348" cy="181958"/>
            </a:xfrm>
            <a:prstGeom prst="rect">
              <a:avLst/>
            </a:prstGeom>
            <a:noFill/>
            <a:ln w="158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pl-PL"/>
            </a:p>
          </p:txBody>
        </p:sp>
        <p:cxnSp>
          <p:nvCxnSpPr>
            <p:cNvPr id="31" name="Łącznik prosty ze strzałką 30"/>
            <p:cNvCxnSpPr/>
            <p:nvPr/>
          </p:nvCxnSpPr>
          <p:spPr>
            <a:xfrm flipH="1">
              <a:off x="3975034" y="1554472"/>
              <a:ext cx="0" cy="121362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2.Numery"/>
          <p:cNvGrpSpPr/>
          <p:nvPr/>
        </p:nvGrpSpPr>
        <p:grpSpPr>
          <a:xfrm>
            <a:off x="3144665" y="1258544"/>
            <a:ext cx="1671505" cy="301036"/>
            <a:chOff x="0" y="-23865"/>
            <a:chExt cx="1943735" cy="357189"/>
          </a:xfrm>
        </p:grpSpPr>
        <p:sp>
          <p:nvSpPr>
            <p:cNvPr id="26" name="Prostokąt 25"/>
            <p:cNvSpPr/>
            <p:nvPr/>
          </p:nvSpPr>
          <p:spPr>
            <a:xfrm>
              <a:off x="0" y="153619"/>
              <a:ext cx="1943735" cy="179705"/>
            </a:xfrm>
            <a:prstGeom prst="rect">
              <a:avLst/>
            </a:prstGeom>
            <a:noFill/>
            <a:ln w="158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pl-PL"/>
            </a:p>
          </p:txBody>
        </p:sp>
        <p:sp>
          <p:nvSpPr>
            <p:cNvPr id="27" name="Text Box 56"/>
            <p:cNvSpPr txBox="1">
              <a:spLocks noChangeArrowheads="1"/>
            </p:cNvSpPr>
            <p:nvPr/>
          </p:nvSpPr>
          <p:spPr bwMode="auto">
            <a:xfrm>
              <a:off x="277806" y="166177"/>
              <a:ext cx="1304535" cy="136525"/>
            </a:xfrm>
            <a:prstGeom prst="rect">
              <a:avLst/>
            </a:prstGeom>
            <a:noFill/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36000" tIns="0" rIns="36000" bIns="0">
              <a:noAutofit/>
            </a:bodyPr>
            <a:lstStyle/>
            <a:p>
              <a:pPr algn="ctr" fontAlgn="base">
                <a:lnSpc>
                  <a:spcPct val="130000"/>
                </a:lnSpc>
                <a:spcAft>
                  <a:spcPts val="1000"/>
                </a:spcAft>
              </a:pPr>
              <a:r>
                <a:rPr lang="pl-PL" sz="800" i="1">
                  <a:effectLst/>
                  <a:latin typeface="Arial"/>
                  <a:ea typeface="Times New Roman"/>
                </a:rPr>
                <a:t>Ponumerowanie węzłów</a:t>
              </a:r>
              <a:endParaRPr lang="pl-PL" sz="800">
                <a:effectLst/>
                <a:latin typeface="Times New Roman"/>
                <a:ea typeface="Times New Roman"/>
              </a:endParaRPr>
            </a:p>
          </p:txBody>
        </p:sp>
        <p:cxnSp>
          <p:nvCxnSpPr>
            <p:cNvPr id="28" name="Łącznik prosty ze strzałką 27"/>
            <p:cNvCxnSpPr/>
            <p:nvPr/>
          </p:nvCxnSpPr>
          <p:spPr>
            <a:xfrm flipH="1">
              <a:off x="965607" y="-23865"/>
              <a:ext cx="0" cy="16200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9" name="1.Dane"/>
          <p:cNvGrpSpPr/>
          <p:nvPr/>
        </p:nvGrpSpPr>
        <p:grpSpPr>
          <a:xfrm>
            <a:off x="2886748" y="592704"/>
            <a:ext cx="2167061" cy="669432"/>
            <a:chOff x="0" y="0"/>
            <a:chExt cx="2520000" cy="794304"/>
          </a:xfrm>
        </p:grpSpPr>
        <p:sp>
          <p:nvSpPr>
            <p:cNvPr id="23" name="Prostokąt 22"/>
            <p:cNvSpPr/>
            <p:nvPr/>
          </p:nvSpPr>
          <p:spPr>
            <a:xfrm>
              <a:off x="0" y="146304"/>
              <a:ext cx="2520000" cy="648000"/>
            </a:xfrm>
            <a:prstGeom prst="rect">
              <a:avLst/>
            </a:prstGeom>
            <a:noFill/>
            <a:ln w="158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pl-PL"/>
            </a:p>
          </p:txBody>
        </p:sp>
        <p:sp>
          <p:nvSpPr>
            <p:cNvPr id="24" name="Text Box 56"/>
            <p:cNvSpPr txBox="1">
              <a:spLocks noChangeArrowheads="1"/>
            </p:cNvSpPr>
            <p:nvPr/>
          </p:nvSpPr>
          <p:spPr bwMode="auto">
            <a:xfrm>
              <a:off x="36402" y="202826"/>
              <a:ext cx="2429755" cy="574040"/>
            </a:xfrm>
            <a:prstGeom prst="rect">
              <a:avLst/>
            </a:prstGeom>
            <a:noFill/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36000" tIns="0" rIns="36000" bIns="0">
              <a:noAutofit/>
            </a:bodyPr>
            <a:lstStyle/>
            <a:p>
              <a:pPr fontAlgn="base">
                <a:spcAft>
                  <a:spcPts val="0"/>
                </a:spcAft>
              </a:pPr>
              <a:r>
                <a:rPr lang="pl-PL" sz="800" i="1">
                  <a:effectLst/>
                  <a:latin typeface="Arial" panose="020B0604020202020204" pitchFamily="34" charset="0"/>
                  <a:ea typeface="Times New Roman"/>
                  <a:cs typeface="Arial" panose="020B0604020202020204" pitchFamily="34" charset="0"/>
                </a:rPr>
                <a:t>Dane: </a:t>
              </a:r>
              <a:r>
                <a:rPr lang="pl-PL" sz="800" b="1" i="1" u="sng">
                  <a:effectLst/>
                  <a:latin typeface="Arial" panose="020B0604020202020204" pitchFamily="34" charset="0"/>
                  <a:ea typeface="Times New Roman"/>
                  <a:cs typeface="Arial" panose="020B0604020202020204" pitchFamily="34" charset="0"/>
                </a:rPr>
                <a:t>Y</a:t>
              </a:r>
              <a:r>
                <a:rPr lang="pl-PL" sz="800" i="1">
                  <a:effectLst/>
                  <a:latin typeface="Arial" panose="020B0604020202020204" pitchFamily="34" charset="0"/>
                  <a:ea typeface="Times New Roman"/>
                  <a:cs typeface="Arial" panose="020B0604020202020204" pitchFamily="34" charset="0"/>
                </a:rPr>
                <a:t>, P</a:t>
              </a:r>
              <a:r>
                <a:rPr lang="pl-PL" sz="800" i="1" baseline="-25000">
                  <a:effectLst/>
                  <a:latin typeface="Arial" panose="020B0604020202020204" pitchFamily="34" charset="0"/>
                  <a:ea typeface="Times New Roman"/>
                  <a:cs typeface="Arial" panose="020B0604020202020204" pitchFamily="34" charset="0"/>
                </a:rPr>
                <a:t>L</a:t>
              </a:r>
              <a:r>
                <a:rPr lang="pl-PL" sz="800" i="1">
                  <a:effectLst/>
                  <a:latin typeface="Arial" panose="020B0604020202020204" pitchFamily="34" charset="0"/>
                  <a:ea typeface="Times New Roman"/>
                  <a:cs typeface="Arial" panose="020B0604020202020204" pitchFamily="34" charset="0"/>
                </a:rPr>
                <a:t>, Q</a:t>
              </a:r>
              <a:r>
                <a:rPr lang="pl-PL" sz="800" i="1" baseline="-25000">
                  <a:effectLst/>
                  <a:latin typeface="Arial" panose="020B0604020202020204" pitchFamily="34" charset="0"/>
                  <a:ea typeface="Times New Roman"/>
                  <a:cs typeface="Arial" panose="020B0604020202020204" pitchFamily="34" charset="0"/>
                </a:rPr>
                <a:t>L</a:t>
              </a:r>
              <a:r>
                <a:rPr lang="pl-PL" sz="800" i="1">
                  <a:effectLst/>
                  <a:latin typeface="Arial" panose="020B0604020202020204" pitchFamily="34" charset="0"/>
                  <a:ea typeface="Times New Roman"/>
                  <a:cs typeface="Arial" panose="020B0604020202020204" pitchFamily="34" charset="0"/>
                </a:rPr>
                <a:t>, P</a:t>
              </a:r>
              <a:r>
                <a:rPr lang="pl-PL" sz="800" i="1" baseline="-25000">
                  <a:effectLst/>
                  <a:latin typeface="Arial" panose="020B0604020202020204" pitchFamily="34" charset="0"/>
                  <a:ea typeface="Times New Roman"/>
                  <a:cs typeface="Arial" panose="020B0604020202020204" pitchFamily="34" charset="0"/>
                </a:rPr>
                <a:t>g</a:t>
              </a:r>
              <a:r>
                <a:rPr lang="pl-PL" sz="800" i="1">
                  <a:effectLst/>
                  <a:latin typeface="Arial" panose="020B0604020202020204" pitchFamily="34" charset="0"/>
                  <a:ea typeface="Times New Roman"/>
                  <a:cs typeface="Arial" panose="020B0604020202020204" pitchFamily="34" charset="0"/>
                </a:rPr>
                <a:t>, U</a:t>
              </a:r>
              <a:r>
                <a:rPr lang="pl-PL" sz="800" i="1" baseline="-25000">
                  <a:effectLst/>
                  <a:latin typeface="Arial" panose="020B0604020202020204" pitchFamily="34" charset="0"/>
                  <a:ea typeface="Times New Roman"/>
                  <a:cs typeface="Arial" panose="020B0604020202020204" pitchFamily="34" charset="0"/>
                </a:rPr>
                <a:t>g</a:t>
              </a:r>
              <a:endParaRPr lang="pl-PL" sz="800">
                <a:effectLst/>
                <a:latin typeface="Arial" panose="020B0604020202020204" pitchFamily="34" charset="0"/>
                <a:ea typeface="Times New Roman"/>
                <a:cs typeface="Arial" panose="020B0604020202020204" pitchFamily="34" charset="0"/>
              </a:endParaRPr>
            </a:p>
            <a:p>
              <a:pPr fontAlgn="base">
                <a:spcAft>
                  <a:spcPts val="0"/>
                </a:spcAft>
              </a:pPr>
              <a:r>
                <a:rPr lang="pl-PL" sz="800" i="1">
                  <a:effectLst/>
                  <a:latin typeface="Arial" panose="020B0604020202020204" pitchFamily="34" charset="0"/>
                  <a:ea typeface="Times New Roman"/>
                  <a:cs typeface="Arial" panose="020B0604020202020204" pitchFamily="34" charset="0"/>
                </a:rPr>
                <a:t>Parametry i topologia sieci</a:t>
              </a:r>
              <a:endParaRPr lang="pl-PL" sz="800">
                <a:effectLst/>
                <a:latin typeface="Arial" panose="020B0604020202020204" pitchFamily="34" charset="0"/>
                <a:ea typeface="Times New Roman"/>
                <a:cs typeface="Arial" panose="020B0604020202020204" pitchFamily="34" charset="0"/>
              </a:endParaRPr>
            </a:p>
            <a:p>
              <a:pPr fontAlgn="base">
                <a:spcAft>
                  <a:spcPts val="0"/>
                </a:spcAft>
              </a:pPr>
              <a:r>
                <a:rPr lang="pl-PL" sz="800" i="1">
                  <a:effectLst/>
                  <a:latin typeface="Arial" panose="020B0604020202020204" pitchFamily="34" charset="0"/>
                  <a:ea typeface="Times New Roman"/>
                  <a:cs typeface="Arial" panose="020B0604020202020204" pitchFamily="34" charset="0"/>
                </a:rPr>
                <a:t>Planowane zapotrzebowania i generacja mocy </a:t>
              </a:r>
              <a:endParaRPr lang="pl-PL" sz="800">
                <a:effectLst/>
                <a:latin typeface="Arial" panose="020B0604020202020204" pitchFamily="34" charset="0"/>
                <a:ea typeface="Times New Roman"/>
                <a:cs typeface="Arial" panose="020B0604020202020204" pitchFamily="34" charset="0"/>
              </a:endParaRPr>
            </a:p>
            <a:p>
              <a:pPr fontAlgn="base">
                <a:spcAft>
                  <a:spcPts val="0"/>
                </a:spcAft>
              </a:pPr>
              <a:r>
                <a:rPr lang="pl-PL" sz="800" i="1">
                  <a:effectLst/>
                  <a:latin typeface="Arial" panose="020B0604020202020204" pitchFamily="34" charset="0"/>
                  <a:ea typeface="Times New Roman"/>
                  <a:cs typeface="Arial" panose="020B0604020202020204" pitchFamily="34" charset="0"/>
                </a:rPr>
                <a:t>w węzłach sieci</a:t>
              </a:r>
              <a:endParaRPr lang="pl-PL" sz="800">
                <a:effectLst/>
                <a:latin typeface="Arial" panose="020B0604020202020204" pitchFamily="34" charset="0"/>
                <a:ea typeface="Times New Roman"/>
                <a:cs typeface="Arial" panose="020B0604020202020204" pitchFamily="34" charset="0"/>
              </a:endParaRPr>
            </a:p>
          </p:txBody>
        </p:sp>
        <p:cxnSp>
          <p:nvCxnSpPr>
            <p:cNvPr id="25" name="Łącznik prosty ze strzałką 24"/>
            <p:cNvCxnSpPr/>
            <p:nvPr/>
          </p:nvCxnSpPr>
          <p:spPr>
            <a:xfrm flipH="1">
              <a:off x="1265530" y="0"/>
              <a:ext cx="0" cy="14400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0" name="0.Start"/>
          <p:cNvGrpSpPr/>
          <p:nvPr/>
        </p:nvGrpSpPr>
        <p:grpSpPr>
          <a:xfrm>
            <a:off x="3050305" y="401583"/>
            <a:ext cx="1857481" cy="182043"/>
            <a:chOff x="0" y="0"/>
            <a:chExt cx="2160000" cy="216000"/>
          </a:xfrm>
        </p:grpSpPr>
        <p:sp>
          <p:nvSpPr>
            <p:cNvPr id="21" name="Prostokąt 20"/>
            <p:cNvSpPr/>
            <p:nvPr/>
          </p:nvSpPr>
          <p:spPr>
            <a:xfrm>
              <a:off x="0" y="0"/>
              <a:ext cx="2160000" cy="216000"/>
            </a:xfrm>
            <a:prstGeom prst="rect">
              <a:avLst/>
            </a:prstGeom>
            <a:noFill/>
            <a:ln w="158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pl-PL"/>
            </a:p>
          </p:txBody>
        </p:sp>
        <p:sp>
          <p:nvSpPr>
            <p:cNvPr id="22" name="Text Box 56"/>
            <p:cNvSpPr txBox="1">
              <a:spLocks noChangeArrowheads="1"/>
            </p:cNvSpPr>
            <p:nvPr/>
          </p:nvSpPr>
          <p:spPr bwMode="auto">
            <a:xfrm>
              <a:off x="321435" y="29191"/>
              <a:ext cx="1489320" cy="141606"/>
            </a:xfrm>
            <a:prstGeom prst="rect">
              <a:avLst/>
            </a:prstGeom>
            <a:noFill/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36000" tIns="0" rIns="36000" bIns="0">
              <a:noAutofit/>
            </a:bodyPr>
            <a:lstStyle/>
            <a:p>
              <a:pPr algn="ctr" fontAlgn="base">
                <a:spcAft>
                  <a:spcPts val="1000"/>
                </a:spcAft>
              </a:pPr>
              <a:r>
                <a:rPr lang="pl-PL" sz="900" i="1">
                  <a:effectLst/>
                  <a:latin typeface="Arial"/>
                  <a:ea typeface="Times New Roman"/>
                </a:rPr>
                <a:t>Metoda </a:t>
              </a:r>
              <a:r>
                <a:rPr lang="pl-PL" sz="900" i="1" smtClean="0">
                  <a:effectLst/>
                  <a:latin typeface="Arial"/>
                  <a:ea typeface="Times New Roman"/>
                </a:rPr>
                <a:t>rozłączna Stotta</a:t>
              </a:r>
              <a:endParaRPr lang="pl-PL" sz="1200">
                <a:effectLst/>
                <a:latin typeface="Times New Roman"/>
                <a:ea typeface="Times New Roman"/>
              </a:endParaRPr>
            </a:p>
          </p:txBody>
        </p:sp>
      </p:grpSp>
      <p:sp>
        <p:nvSpPr>
          <p:cNvPr id="67" name="Tytuł"/>
          <p:cNvSpPr txBox="1">
            <a:spLocks noChangeArrowheads="1"/>
          </p:cNvSpPr>
          <p:nvPr/>
        </p:nvSpPr>
        <p:spPr bwMode="auto">
          <a:xfrm>
            <a:off x="2499317" y="134520"/>
            <a:ext cx="458458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12813" eaLnBrk="0" hangingPunct="0">
              <a:defRPr/>
            </a:pPr>
            <a:r>
              <a:rPr kumimoji="1" lang="pl-PL" sz="1400" b="1" i="1" kern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Schemat blokowy algorytmu metody rozłącznej Stotta</a:t>
            </a:r>
            <a:endParaRPr kumimoji="1" lang="pl-PL" sz="1400" b="1" i="1" kern="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69" name="7.Mac_J"/>
          <p:cNvGrpSpPr/>
          <p:nvPr/>
        </p:nvGrpSpPr>
        <p:grpSpPr>
          <a:xfrm>
            <a:off x="3095836" y="1952836"/>
            <a:ext cx="1795565" cy="455107"/>
            <a:chOff x="0" y="0"/>
            <a:chExt cx="2088000" cy="540000"/>
          </a:xfrm>
        </p:grpSpPr>
        <p:sp>
          <p:nvSpPr>
            <p:cNvPr id="71" name="Prostokąt 70"/>
            <p:cNvSpPr/>
            <p:nvPr/>
          </p:nvSpPr>
          <p:spPr>
            <a:xfrm>
              <a:off x="0" y="0"/>
              <a:ext cx="2088000" cy="540000"/>
            </a:xfrm>
            <a:prstGeom prst="rect">
              <a:avLst/>
            </a:prstGeom>
            <a:noFill/>
            <a:ln w="158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pl-PL"/>
            </a:p>
          </p:txBody>
        </p:sp>
        <p:sp>
          <p:nvSpPr>
            <p:cNvPr id="72" name="Text Box 56"/>
            <p:cNvSpPr txBox="1">
              <a:spLocks noChangeArrowheads="1"/>
            </p:cNvSpPr>
            <p:nvPr/>
          </p:nvSpPr>
          <p:spPr bwMode="auto">
            <a:xfrm>
              <a:off x="41868" y="80820"/>
              <a:ext cx="2009654" cy="346380"/>
            </a:xfrm>
            <a:prstGeom prst="rect">
              <a:avLst/>
            </a:prstGeom>
            <a:noFill/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36000" tIns="0" rIns="36000" bIns="0">
              <a:noAutofit/>
            </a:bodyPr>
            <a:lstStyle/>
            <a:p>
              <a:pPr fontAlgn="base">
                <a:spcAft>
                  <a:spcPts val="0"/>
                </a:spcAft>
              </a:pPr>
              <a:r>
                <a:rPr lang="pl-PL" sz="800" i="1">
                  <a:effectLst/>
                  <a:latin typeface="Arial"/>
                  <a:ea typeface="Times New Roman"/>
                </a:rPr>
                <a:t>Obliczenie macierzy </a:t>
              </a:r>
              <a:r>
                <a:rPr lang="pl-PL" sz="800" i="1" smtClean="0">
                  <a:effectLst/>
                  <a:latin typeface="Arial"/>
                  <a:ea typeface="Times New Roman"/>
                </a:rPr>
                <a:t>Jacobiego: </a:t>
              </a:r>
              <a:r>
                <a:rPr lang="pl-PL" sz="800" b="1" i="1" smtClean="0">
                  <a:effectLst/>
                  <a:latin typeface="Arial"/>
                  <a:ea typeface="Times New Roman"/>
                </a:rPr>
                <a:t>H</a:t>
              </a:r>
              <a:r>
                <a:rPr lang="pl-PL" sz="800" i="1" smtClean="0">
                  <a:effectLst/>
                  <a:latin typeface="Arial"/>
                  <a:ea typeface="Times New Roman"/>
                </a:rPr>
                <a:t>, </a:t>
              </a:r>
              <a:r>
                <a:rPr lang="pl-PL" sz="800" b="1" i="1" smtClean="0">
                  <a:latin typeface="Arial"/>
                  <a:ea typeface="Times New Roman"/>
                </a:rPr>
                <a:t>L</a:t>
              </a:r>
            </a:p>
            <a:p>
              <a:pPr fontAlgn="base">
                <a:spcAft>
                  <a:spcPts val="0"/>
                </a:spcAft>
              </a:pPr>
              <a:r>
                <a:rPr lang="pl-PL" sz="800" i="1" smtClean="0">
                  <a:effectLst/>
                  <a:latin typeface="Arial"/>
                  <a:ea typeface="Times New Roman"/>
                </a:rPr>
                <a:t>Faktoryzacja macierzy:  </a:t>
              </a:r>
              <a:r>
                <a:rPr lang="pl-PL" sz="800" b="1" i="1" smtClean="0">
                  <a:effectLst/>
                  <a:latin typeface="Arial"/>
                  <a:ea typeface="Times New Roman"/>
                </a:rPr>
                <a:t>H, L</a:t>
              </a:r>
              <a:endParaRPr lang="pl-PL" sz="800" b="1">
                <a:effectLst/>
                <a:latin typeface="Times New Roman"/>
                <a:ea typeface="Times New Roman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7792337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00"/>
                            </p:stCondLst>
                            <p:childTnLst>
                              <p:par>
                                <p:cTn id="6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1000"/>
                            </p:stCondLst>
                            <p:childTnLst>
                              <p:par>
                                <p:cTn id="6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1500"/>
                            </p:stCondLst>
                            <p:childTnLst>
                              <p:par>
                                <p:cTn id="6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0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500"/>
                            </p:stCondLst>
                            <p:childTnLst>
                              <p:par>
                                <p:cTn id="7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9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1000"/>
                            </p:stCondLst>
                            <p:childTnLst>
                              <p:par>
                                <p:cTn id="8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2_Strzałka"/>
          <p:cNvSpPr/>
          <p:nvPr/>
        </p:nvSpPr>
        <p:spPr bwMode="auto">
          <a:xfrm>
            <a:off x="6364553" y="4445166"/>
            <a:ext cx="180000" cy="72000"/>
          </a:xfrm>
          <a:prstGeom prst="rightArrow">
            <a:avLst/>
          </a:prstGeom>
          <a:solidFill>
            <a:srgbClr val="0000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04" name="dP/dDi"/>
          <p:cNvSpPr/>
          <p:nvPr/>
        </p:nvSpPr>
        <p:spPr>
          <a:xfrm>
            <a:off x="1187624" y="4222095"/>
            <a:ext cx="3331210" cy="75507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pl-PL"/>
          </a:p>
        </p:txBody>
      </p:sp>
      <p:sp>
        <p:nvSpPr>
          <p:cNvPr id="171" name="Rozw_X_Q"/>
          <p:cNvSpPr txBox="1">
            <a:spLocks noChangeArrowheads="1"/>
          </p:cNvSpPr>
          <p:nvPr/>
        </p:nvSpPr>
        <p:spPr bwMode="auto">
          <a:xfrm>
            <a:off x="6612153" y="4216876"/>
            <a:ext cx="732155" cy="7242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fontAlgn="base">
              <a:lnSpc>
                <a:spcPct val="110000"/>
              </a:lnSpc>
              <a:spcAft>
                <a:spcPts val="0"/>
              </a:spcAft>
            </a:pPr>
            <a:r>
              <a:rPr lang="pl-PL" sz="800" kern="1200">
                <a:solidFill>
                  <a:srgbClr val="000000"/>
                </a:solidFill>
                <a:effectLst/>
                <a:latin typeface="Courier New"/>
                <a:ea typeface="Times New Roman"/>
              </a:rPr>
              <a:t>12,364722</a:t>
            </a:r>
            <a:endParaRPr lang="pl-PL" sz="1200">
              <a:effectLst/>
              <a:latin typeface="Times New Roman"/>
              <a:ea typeface="Times New Roman"/>
            </a:endParaRPr>
          </a:p>
          <a:p>
            <a:pPr fontAlgn="base">
              <a:lnSpc>
                <a:spcPct val="110000"/>
              </a:lnSpc>
              <a:spcAft>
                <a:spcPts val="0"/>
              </a:spcAft>
            </a:pPr>
            <a:r>
              <a:rPr lang="pl-PL" sz="800" kern="1200">
                <a:solidFill>
                  <a:srgbClr val="000000"/>
                </a:solidFill>
                <a:effectLst/>
                <a:latin typeface="Courier New"/>
                <a:ea typeface="Times New Roman"/>
              </a:rPr>
              <a:t> 7,622696</a:t>
            </a:r>
            <a:endParaRPr lang="pl-PL" sz="1200">
              <a:effectLst/>
              <a:latin typeface="Times New Roman"/>
              <a:ea typeface="Times New Roman"/>
            </a:endParaRPr>
          </a:p>
          <a:p>
            <a:pPr fontAlgn="base">
              <a:lnSpc>
                <a:spcPct val="110000"/>
              </a:lnSpc>
              <a:spcAft>
                <a:spcPts val="0"/>
              </a:spcAft>
            </a:pPr>
            <a:r>
              <a:rPr lang="pl-PL" sz="800" kern="1200">
                <a:solidFill>
                  <a:srgbClr val="000000"/>
                </a:solidFill>
                <a:effectLst/>
                <a:latin typeface="Courier New"/>
                <a:ea typeface="Times New Roman"/>
              </a:rPr>
              <a:t>11,136691</a:t>
            </a:r>
            <a:endParaRPr lang="pl-PL" sz="1200">
              <a:effectLst/>
              <a:latin typeface="Times New Roman"/>
              <a:ea typeface="Times New Roman"/>
            </a:endParaRPr>
          </a:p>
          <a:p>
            <a:pPr fontAlgn="base">
              <a:lnSpc>
                <a:spcPct val="110000"/>
              </a:lnSpc>
              <a:spcAft>
                <a:spcPts val="0"/>
              </a:spcAft>
            </a:pPr>
            <a:r>
              <a:rPr lang="pl-PL" sz="800" kern="1200">
                <a:solidFill>
                  <a:srgbClr val="000000"/>
                </a:solidFill>
                <a:effectLst/>
                <a:latin typeface="Courier New"/>
                <a:ea typeface="Times New Roman"/>
              </a:rPr>
              <a:t> 0,000000</a:t>
            </a:r>
            <a:endParaRPr lang="pl-PL" sz="1200">
              <a:effectLst/>
              <a:latin typeface="Times New Roman"/>
              <a:ea typeface="Times New Roman"/>
            </a:endParaRPr>
          </a:p>
          <a:p>
            <a:pPr fontAlgn="base">
              <a:lnSpc>
                <a:spcPct val="110000"/>
              </a:lnSpc>
              <a:spcAft>
                <a:spcPts val="0"/>
              </a:spcAft>
            </a:pPr>
            <a:r>
              <a:rPr lang="pl-PL" sz="800" kern="1200">
                <a:solidFill>
                  <a:srgbClr val="000000"/>
                </a:solidFill>
                <a:effectLst/>
                <a:latin typeface="Courier New"/>
                <a:ea typeface="Times New Roman"/>
              </a:rPr>
              <a:t> 0,000000</a:t>
            </a:r>
            <a:endParaRPr lang="pl-PL" sz="1200">
              <a:effectLst/>
              <a:latin typeface="Times New Roman"/>
              <a:ea typeface="Times New Roman"/>
            </a:endParaRPr>
          </a:p>
        </p:txBody>
      </p:sp>
      <p:grpSp>
        <p:nvGrpSpPr>
          <p:cNvPr id="172" name="Naw_P_4_Q"/>
          <p:cNvGrpSpPr/>
          <p:nvPr/>
        </p:nvGrpSpPr>
        <p:grpSpPr>
          <a:xfrm>
            <a:off x="7265324" y="4193138"/>
            <a:ext cx="71562" cy="756000"/>
            <a:chOff x="0" y="0"/>
            <a:chExt cx="71562" cy="756826"/>
          </a:xfrm>
        </p:grpSpPr>
        <p:cxnSp>
          <p:nvCxnSpPr>
            <p:cNvPr id="201" name="Łącznik prostoliniowy 200"/>
            <p:cNvCxnSpPr/>
            <p:nvPr/>
          </p:nvCxnSpPr>
          <p:spPr>
            <a:xfrm>
              <a:off x="71562" y="0"/>
              <a:ext cx="0" cy="756826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2" name="Łącznik prostoliniowy 201"/>
            <p:cNvCxnSpPr/>
            <p:nvPr/>
          </p:nvCxnSpPr>
          <p:spPr>
            <a:xfrm>
              <a:off x="0" y="748847"/>
              <a:ext cx="70485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3" name="Łącznik prostoliniowy 202"/>
            <p:cNvCxnSpPr/>
            <p:nvPr/>
          </p:nvCxnSpPr>
          <p:spPr>
            <a:xfrm>
              <a:off x="0" y="0"/>
              <a:ext cx="70605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73" name="Naw_L_4_Q"/>
          <p:cNvGrpSpPr/>
          <p:nvPr/>
        </p:nvGrpSpPr>
        <p:grpSpPr>
          <a:xfrm>
            <a:off x="6683433" y="4193138"/>
            <a:ext cx="79165" cy="756000"/>
            <a:chOff x="0" y="0"/>
            <a:chExt cx="79165" cy="756826"/>
          </a:xfrm>
        </p:grpSpPr>
        <p:cxnSp>
          <p:nvCxnSpPr>
            <p:cNvPr id="198" name="Łącznik prostoliniowy 197"/>
            <p:cNvCxnSpPr/>
            <p:nvPr/>
          </p:nvCxnSpPr>
          <p:spPr>
            <a:xfrm>
              <a:off x="0" y="0"/>
              <a:ext cx="0" cy="756826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9" name="Łącznik prostoliniowy 198"/>
            <p:cNvCxnSpPr/>
            <p:nvPr/>
          </p:nvCxnSpPr>
          <p:spPr>
            <a:xfrm>
              <a:off x="7951" y="748848"/>
              <a:ext cx="71120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0" name="Łącznik prostoliniowy 199"/>
            <p:cNvCxnSpPr/>
            <p:nvPr/>
          </p:nvCxnSpPr>
          <p:spPr>
            <a:xfrm>
              <a:off x="7951" y="0"/>
              <a:ext cx="71214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74" name="Naw_P_3_Q"/>
          <p:cNvGrpSpPr/>
          <p:nvPr/>
        </p:nvGrpSpPr>
        <p:grpSpPr>
          <a:xfrm>
            <a:off x="6065917" y="4216881"/>
            <a:ext cx="71562" cy="760291"/>
            <a:chOff x="0" y="0"/>
            <a:chExt cx="71562" cy="761122"/>
          </a:xfrm>
        </p:grpSpPr>
        <p:cxnSp>
          <p:nvCxnSpPr>
            <p:cNvPr id="195" name="Łącznik prostoliniowy 194"/>
            <p:cNvCxnSpPr/>
            <p:nvPr/>
          </p:nvCxnSpPr>
          <p:spPr>
            <a:xfrm>
              <a:off x="71562" y="0"/>
              <a:ext cx="0" cy="756826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6" name="Łącznik prostoliniowy 195"/>
            <p:cNvCxnSpPr/>
            <p:nvPr/>
          </p:nvCxnSpPr>
          <p:spPr>
            <a:xfrm>
              <a:off x="0" y="761122"/>
              <a:ext cx="70485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7" name="Łącznik prostoliniowy 196"/>
            <p:cNvCxnSpPr/>
            <p:nvPr/>
          </p:nvCxnSpPr>
          <p:spPr>
            <a:xfrm>
              <a:off x="0" y="0"/>
              <a:ext cx="70605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75" name="Naw_L_3_Q"/>
          <p:cNvGrpSpPr/>
          <p:nvPr/>
        </p:nvGrpSpPr>
        <p:grpSpPr>
          <a:xfrm>
            <a:off x="5561215" y="4216881"/>
            <a:ext cx="79165" cy="760291"/>
            <a:chOff x="0" y="0"/>
            <a:chExt cx="79165" cy="761122"/>
          </a:xfrm>
        </p:grpSpPr>
        <p:cxnSp>
          <p:nvCxnSpPr>
            <p:cNvPr id="192" name="Łącznik prostoliniowy 191"/>
            <p:cNvCxnSpPr/>
            <p:nvPr/>
          </p:nvCxnSpPr>
          <p:spPr>
            <a:xfrm>
              <a:off x="0" y="0"/>
              <a:ext cx="0" cy="756826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3" name="Łącznik prostoliniowy 192"/>
            <p:cNvCxnSpPr/>
            <p:nvPr/>
          </p:nvCxnSpPr>
          <p:spPr>
            <a:xfrm>
              <a:off x="7951" y="761122"/>
              <a:ext cx="71120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4" name="Łącznik prostoliniowy 193"/>
            <p:cNvCxnSpPr/>
            <p:nvPr/>
          </p:nvCxnSpPr>
          <p:spPr>
            <a:xfrm>
              <a:off x="7951" y="0"/>
              <a:ext cx="71214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76" name="Naw_P_2_Q"/>
          <p:cNvGrpSpPr/>
          <p:nvPr/>
        </p:nvGrpSpPr>
        <p:grpSpPr>
          <a:xfrm>
            <a:off x="5234644" y="4216881"/>
            <a:ext cx="71562" cy="760291"/>
            <a:chOff x="0" y="0"/>
            <a:chExt cx="71562" cy="761122"/>
          </a:xfrm>
        </p:grpSpPr>
        <p:cxnSp>
          <p:nvCxnSpPr>
            <p:cNvPr id="189" name="Łącznik prostoliniowy 188"/>
            <p:cNvCxnSpPr/>
            <p:nvPr/>
          </p:nvCxnSpPr>
          <p:spPr>
            <a:xfrm>
              <a:off x="71562" y="0"/>
              <a:ext cx="0" cy="756826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Łącznik prostoliniowy 189"/>
            <p:cNvCxnSpPr/>
            <p:nvPr/>
          </p:nvCxnSpPr>
          <p:spPr>
            <a:xfrm>
              <a:off x="0" y="761122"/>
              <a:ext cx="70485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1" name="Łącznik prostoliniowy 190"/>
            <p:cNvCxnSpPr/>
            <p:nvPr/>
          </p:nvCxnSpPr>
          <p:spPr>
            <a:xfrm>
              <a:off x="0" y="0"/>
              <a:ext cx="70605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77" name="Naw_L_2_Q"/>
          <p:cNvGrpSpPr/>
          <p:nvPr/>
        </p:nvGrpSpPr>
        <p:grpSpPr>
          <a:xfrm>
            <a:off x="4729943" y="4216881"/>
            <a:ext cx="79165" cy="760291"/>
            <a:chOff x="0" y="0"/>
            <a:chExt cx="79165" cy="761122"/>
          </a:xfrm>
        </p:grpSpPr>
        <p:cxnSp>
          <p:nvCxnSpPr>
            <p:cNvPr id="186" name="Łącznik prostoliniowy 185"/>
            <p:cNvCxnSpPr/>
            <p:nvPr/>
          </p:nvCxnSpPr>
          <p:spPr>
            <a:xfrm>
              <a:off x="0" y="0"/>
              <a:ext cx="0" cy="756826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Łącznik prostoliniowy 186"/>
            <p:cNvCxnSpPr/>
            <p:nvPr/>
          </p:nvCxnSpPr>
          <p:spPr>
            <a:xfrm>
              <a:off x="7951" y="761122"/>
              <a:ext cx="71120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Łącznik prostoliniowy 187"/>
            <p:cNvCxnSpPr/>
            <p:nvPr/>
          </p:nvCxnSpPr>
          <p:spPr>
            <a:xfrm>
              <a:off x="7951" y="0"/>
              <a:ext cx="71214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78" name="Naw_P_1_Q"/>
          <p:cNvGrpSpPr/>
          <p:nvPr/>
        </p:nvGrpSpPr>
        <p:grpSpPr>
          <a:xfrm>
            <a:off x="4480561" y="4216881"/>
            <a:ext cx="71252" cy="760291"/>
            <a:chOff x="0" y="0"/>
            <a:chExt cx="71252" cy="760546"/>
          </a:xfrm>
        </p:grpSpPr>
        <p:cxnSp>
          <p:nvCxnSpPr>
            <p:cNvPr id="183" name="Łącznik prostoliniowy 182"/>
            <p:cNvCxnSpPr/>
            <p:nvPr/>
          </p:nvCxnSpPr>
          <p:spPr>
            <a:xfrm>
              <a:off x="71252" y="0"/>
              <a:ext cx="0" cy="75625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Łącznik prostoliniowy 183"/>
            <p:cNvCxnSpPr/>
            <p:nvPr/>
          </p:nvCxnSpPr>
          <p:spPr>
            <a:xfrm>
              <a:off x="0" y="760546"/>
              <a:ext cx="70050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Łącznik prostoliniowy 184"/>
            <p:cNvCxnSpPr/>
            <p:nvPr/>
          </p:nvCxnSpPr>
          <p:spPr>
            <a:xfrm>
              <a:off x="0" y="0"/>
              <a:ext cx="70169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79" name="Naw_L_1_Q"/>
          <p:cNvGrpSpPr/>
          <p:nvPr/>
        </p:nvGrpSpPr>
        <p:grpSpPr>
          <a:xfrm>
            <a:off x="1107969" y="4216881"/>
            <a:ext cx="79165" cy="760294"/>
            <a:chOff x="0" y="0"/>
            <a:chExt cx="79165" cy="761126"/>
          </a:xfrm>
        </p:grpSpPr>
        <p:cxnSp>
          <p:nvCxnSpPr>
            <p:cNvPr id="180" name="Łącznik prostoliniowy 179"/>
            <p:cNvCxnSpPr/>
            <p:nvPr/>
          </p:nvCxnSpPr>
          <p:spPr>
            <a:xfrm>
              <a:off x="0" y="4299"/>
              <a:ext cx="0" cy="756827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Łącznik prostoliniowy 180"/>
            <p:cNvCxnSpPr/>
            <p:nvPr/>
          </p:nvCxnSpPr>
          <p:spPr>
            <a:xfrm>
              <a:off x="7951" y="761122"/>
              <a:ext cx="71120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Łącznik prostoliniowy 181"/>
            <p:cNvCxnSpPr/>
            <p:nvPr/>
          </p:nvCxnSpPr>
          <p:spPr>
            <a:xfrm>
              <a:off x="7951" y="0"/>
              <a:ext cx="71214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69" name="MTRX_L"/>
              <p:cNvSpPr txBox="1">
                <a:spLocks noChangeArrowheads="1"/>
              </p:cNvSpPr>
              <p:nvPr/>
            </p:nvSpPr>
            <p:spPr bwMode="auto">
              <a:xfrm>
                <a:off x="1179977" y="4265146"/>
                <a:ext cx="5111972" cy="71404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36000" tIns="0" bIns="0">
                <a:spAutoFit/>
              </a:bodyPr>
              <a:lstStyle>
                <a:lvl1pPr eaLnBrk="0" hangingPunct="0">
                  <a:spcBef>
                    <a:spcPct val="20000"/>
                  </a:spcBef>
                  <a:buClr>
                    <a:schemeClr val="accent2"/>
                  </a:buClr>
                  <a:buFont typeface="Monotype Sorts"/>
                  <a:buChar char="z"/>
                  <a:defRPr kumimoji="1" sz="2700"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2"/>
                  </a:buClr>
                  <a:buFont typeface="Monotype Sorts"/>
                  <a:buChar char="y"/>
                  <a:defRPr kumimoji="1" sz="2300"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Font typeface="Monotype Sorts"/>
                  <a:buChar char="x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Char char="•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Char char="–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Char char="–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Char char="–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Char char="–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Char char="–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>
                  <a:buNone/>
                </a:pPr>
                <a:r>
                  <a:rPr lang="pl-PL" sz="800">
                    <a:latin typeface="Courier New" panose="02070309020205020404" pitchFamily="49" charset="0"/>
                    <a:cs typeface="Courier New" panose="02070309020205020404" pitchFamily="49" charset="0"/>
                  </a:rPr>
                  <a:t>-</a:t>
                </a:r>
                <a:r>
                  <a:rPr lang="pl-PL" sz="800" smtClean="0">
                    <a:latin typeface="Courier New" panose="02070309020205020404" pitchFamily="49" charset="0"/>
                    <a:cs typeface="Courier New" panose="02070309020205020404" pitchFamily="49" charset="0"/>
                  </a:rPr>
                  <a:t>0,061365   0,022143   0,000000   0,009243   0,000000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pl-PL" sz="800" i="1">
                            <a:latin typeface="Cambria Math"/>
                          </a:rPr>
                        </m:ctrlPr>
                      </m:sSubPr>
                      <m:e>
                        <m:r>
                          <a:rPr lang="pl-PL" sz="800" i="1">
                            <a:latin typeface="Cambria Math"/>
                          </a:rPr>
                          <m:t>𝛥</m:t>
                        </m:r>
                        <m:r>
                          <a:rPr lang="pl-PL" sz="800" i="1">
                            <a:latin typeface="Cambria Math"/>
                          </a:rPr>
                          <m:t>𝑈</m:t>
                        </m:r>
                      </m:e>
                      <m:sub>
                        <m:r>
                          <a:rPr lang="pl-PL" sz="800" i="1">
                            <a:latin typeface="Cambria Math"/>
                          </a:rPr>
                          <m:t>𝑀𝐼𝐿</m:t>
                        </m:r>
                        <m:r>
                          <a:rPr lang="pl-PL" sz="800" i="1">
                            <a:latin typeface="Cambria Math"/>
                          </a:rPr>
                          <m:t>211</m:t>
                        </m:r>
                      </m:sub>
                    </m:sSub>
                  </m:oMath>
                </a14:m>
                <a:r>
                  <a:rPr lang="pl-PL" sz="800">
                    <a:latin typeface="Courier New" panose="02070309020205020404" pitchFamily="49" charset="0"/>
                    <a:cs typeface="Courier New" panose="02070309020205020404" pitchFamily="49" charset="0"/>
                  </a:rPr>
                  <a:t>       -0,590</a:t>
                </a:r>
                <a:r>
                  <a:rPr lang="pl-PL" sz="800"/>
                  <a:t> </a:t>
                </a:r>
                <a:endParaRPr lang="pl-PL" sz="800" smtClean="0"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  <a:p>
                <a:pPr>
                  <a:buNone/>
                </a:pPr>
                <a:r>
                  <a:rPr lang="pl-PL" sz="800" smtClean="0">
                    <a:latin typeface="Courier New" panose="02070309020205020404" pitchFamily="49" charset="0"/>
                    <a:cs typeface="Courier New" panose="02070309020205020404" pitchFamily="49" charset="0"/>
                  </a:rPr>
                  <a:t> 0,022143  </a:t>
                </a:r>
                <a:r>
                  <a:rPr lang="pl-PL" sz="800">
                    <a:latin typeface="Courier New" panose="02070309020205020404" pitchFamily="49" charset="0"/>
                    <a:cs typeface="Courier New" panose="02070309020205020404" pitchFamily="49" charset="0"/>
                  </a:rPr>
                  <a:t>-</a:t>
                </a:r>
                <a:r>
                  <a:rPr lang="pl-PL" sz="800" smtClean="0">
                    <a:latin typeface="Courier New" panose="02070309020205020404" pitchFamily="49" charset="0"/>
                    <a:cs typeface="Courier New" panose="02070309020205020404" pitchFamily="49" charset="0"/>
                  </a:rPr>
                  <a:t>0,024611   0,000000   0,000000   0,012052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pl-PL" sz="800" i="1">
                            <a:latin typeface="Cambria Math"/>
                          </a:rPr>
                        </m:ctrlPr>
                      </m:sSubPr>
                      <m:e>
                        <m:r>
                          <a:rPr lang="pl-PL" sz="800" i="1">
                            <a:latin typeface="Cambria Math"/>
                          </a:rPr>
                          <m:t>𝛥</m:t>
                        </m:r>
                        <m:r>
                          <a:rPr lang="pl-PL" sz="800" i="1">
                            <a:latin typeface="Cambria Math"/>
                          </a:rPr>
                          <m:t>𝑈</m:t>
                        </m:r>
                      </m:e>
                      <m:sub>
                        <m:r>
                          <a:rPr lang="pl-PL" sz="800" i="1">
                            <a:latin typeface="Cambria Math"/>
                          </a:rPr>
                          <m:t>𝑀𝐼𝐿</m:t>
                        </m:r>
                        <m:r>
                          <a:rPr lang="pl-PL" sz="800" i="1">
                            <a:latin typeface="Cambria Math"/>
                          </a:rPr>
                          <m:t>411</m:t>
                        </m:r>
                      </m:sub>
                    </m:sSub>
                  </m:oMath>
                </a14:m>
                <a:r>
                  <a:rPr lang="pl-PL" sz="800">
                    <a:latin typeface="Courier New" panose="02070309020205020404" pitchFamily="49" charset="0"/>
                    <a:cs typeface="Courier New" panose="02070309020205020404" pitchFamily="49" charset="0"/>
                  </a:rPr>
                  <a:t>        0,086   </a:t>
                </a:r>
              </a:p>
              <a:p>
                <a:pPr>
                  <a:buNone/>
                </a:pPr>
                <a:r>
                  <a:rPr lang="pl-PL" sz="800">
                    <a:latin typeface="Courier New" panose="02070309020205020404" pitchFamily="49" charset="0"/>
                    <a:cs typeface="Courier New" panose="02070309020205020404" pitchFamily="49" charset="0"/>
                  </a:rPr>
                  <a:t> </a:t>
                </a:r>
                <a:r>
                  <a:rPr lang="pl-PL" sz="800" smtClean="0">
                    <a:latin typeface="Courier New" panose="02070309020205020404" pitchFamily="49" charset="0"/>
                    <a:cs typeface="Courier New" panose="02070309020205020404" pitchFamily="49" charset="0"/>
                  </a:rPr>
                  <a:t>0,000000   0,000000  </a:t>
                </a:r>
                <a:r>
                  <a:rPr lang="pl-PL" sz="800">
                    <a:latin typeface="Courier New" panose="02070309020205020404" pitchFamily="49" charset="0"/>
                    <a:cs typeface="Courier New" panose="02070309020205020404" pitchFamily="49" charset="0"/>
                  </a:rPr>
                  <a:t>-</a:t>
                </a:r>
                <a:r>
                  <a:rPr lang="pl-PL" sz="800" smtClean="0">
                    <a:latin typeface="Courier New" panose="02070309020205020404" pitchFamily="49" charset="0"/>
                    <a:cs typeface="Courier New" panose="02070309020205020404" pitchFamily="49" charset="0"/>
                  </a:rPr>
                  <a:t>0,072309   0,024033   0,000000   </a:t>
                </a:r>
                <a:r>
                  <a:rPr lang="pl-PL" sz="800">
                    <a:latin typeface="Courier New" panose="02070309020205020404" pitchFamily="49" charset="0"/>
                    <a:cs typeface="Courier New" panose="02070309020205020404" pitchFamily="49" charset="0"/>
                  </a:rPr>
                  <a:t>•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pl-PL" sz="800" i="1">
                            <a:latin typeface="Cambria Math"/>
                          </a:rPr>
                        </m:ctrlPr>
                      </m:sSubPr>
                      <m:e>
                        <m:r>
                          <a:rPr lang="pl-PL" sz="800" i="1">
                            <a:latin typeface="Cambria Math"/>
                          </a:rPr>
                          <m:t>𝛥</m:t>
                        </m:r>
                        <m:r>
                          <a:rPr lang="pl-PL" sz="800" i="1">
                            <a:latin typeface="Cambria Math"/>
                          </a:rPr>
                          <m:t>𝑈</m:t>
                        </m:r>
                      </m:e>
                      <m:sub>
                        <m:r>
                          <a:rPr lang="pl-PL" sz="800" i="1">
                            <a:latin typeface="Cambria Math"/>
                          </a:rPr>
                          <m:t>𝑃𝐿𝐸</m:t>
                        </m:r>
                        <m:r>
                          <a:rPr lang="pl-PL" sz="800" i="1">
                            <a:latin typeface="Cambria Math"/>
                          </a:rPr>
                          <m:t>214</m:t>
                        </m:r>
                      </m:sub>
                    </m:sSub>
                  </m:oMath>
                </a14:m>
                <a:r>
                  <a:rPr lang="pl-PL" sz="800">
                    <a:latin typeface="Courier New" panose="02070309020205020404" pitchFamily="49" charset="0"/>
                    <a:cs typeface="Courier New" panose="02070309020205020404" pitchFamily="49" charset="0"/>
                  </a:rPr>
                  <a:t>   =   -0,805   </a:t>
                </a:r>
              </a:p>
              <a:p>
                <a:pPr>
                  <a:buNone/>
                </a:pPr>
                <a:r>
                  <a:rPr lang="pl-PL" sz="800">
                    <a:latin typeface="Courier New" panose="02070309020205020404" pitchFamily="49" charset="0"/>
                    <a:cs typeface="Courier New" panose="02070309020205020404" pitchFamily="49" charset="0"/>
                  </a:rPr>
                  <a:t> </a:t>
                </a:r>
                <a:r>
                  <a:rPr lang="pl-PL" sz="800" smtClean="0">
                    <a:latin typeface="Courier New" panose="02070309020205020404" pitchFamily="49" charset="0"/>
                    <a:cs typeface="Courier New" panose="02070309020205020404" pitchFamily="49" charset="0"/>
                  </a:rPr>
                  <a:t>0,009243   0,000000   0,024033 </a:t>
                </a:r>
                <a:r>
                  <a:rPr lang="pl-PL" sz="800">
                    <a:latin typeface="Courier New" panose="02070309020205020404" pitchFamily="49" charset="0"/>
                    <a:cs typeface="Courier New" panose="02070309020205020404" pitchFamily="49" charset="0"/>
                  </a:rPr>
                  <a:t>-</a:t>
                </a:r>
                <a:r>
                  <a:rPr lang="pl-PL" sz="800" smtClean="0">
                    <a:latin typeface="Courier New" panose="02070309020205020404" pitchFamily="49" charset="0"/>
                    <a:cs typeface="Courier New" panose="02070309020205020404" pitchFamily="49" charset="0"/>
                  </a:rPr>
                  <a:t>8,74e+004   0,022143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pl-PL" sz="800" i="1">
                            <a:latin typeface="Cambria Math"/>
                          </a:rPr>
                        </m:ctrlPr>
                      </m:sSubPr>
                      <m:e>
                        <m:r>
                          <a:rPr lang="pl-PL" sz="800" i="1">
                            <a:latin typeface="Cambria Math"/>
                          </a:rPr>
                          <m:t>𝛥</m:t>
                        </m:r>
                        <m:r>
                          <a:rPr lang="pl-PL" sz="800" i="1">
                            <a:latin typeface="Cambria Math"/>
                          </a:rPr>
                          <m:t>𝑈</m:t>
                        </m:r>
                      </m:e>
                      <m:sub>
                        <m:r>
                          <a:rPr lang="pl-PL" sz="800" i="1">
                            <a:latin typeface="Cambria Math"/>
                          </a:rPr>
                          <m:t>𝐾𝑂𝑍</m:t>
                        </m:r>
                        <m:r>
                          <a:rPr lang="pl-PL" sz="800" i="1">
                            <a:latin typeface="Cambria Math"/>
                          </a:rPr>
                          <m:t>411</m:t>
                        </m:r>
                      </m:sub>
                    </m:sSub>
                  </m:oMath>
                </a14:m>
                <a:r>
                  <a:rPr lang="pl-PL" sz="800">
                    <a:latin typeface="Courier New" panose="02070309020205020404" pitchFamily="49" charset="0"/>
                    <a:cs typeface="Courier New" panose="02070309020205020404" pitchFamily="49" charset="0"/>
                  </a:rPr>
                  <a:t>        0,295   </a:t>
                </a:r>
              </a:p>
              <a:p>
                <a:pPr>
                  <a:buNone/>
                </a:pPr>
                <a:r>
                  <a:rPr lang="pl-PL" sz="800">
                    <a:latin typeface="Courier New" panose="02070309020205020404" pitchFamily="49" charset="0"/>
                    <a:cs typeface="Courier New" panose="02070309020205020404" pitchFamily="49" charset="0"/>
                  </a:rPr>
                  <a:t> </a:t>
                </a:r>
                <a:r>
                  <a:rPr lang="pl-PL" sz="800" smtClean="0">
                    <a:latin typeface="Courier New" panose="02070309020205020404" pitchFamily="49" charset="0"/>
                    <a:cs typeface="Courier New" panose="02070309020205020404" pitchFamily="49" charset="0"/>
                  </a:rPr>
                  <a:t>0,000000   0,012052   0,000000   0,022143 </a:t>
                </a:r>
                <a:r>
                  <a:rPr lang="pl-PL" sz="800">
                    <a:latin typeface="Courier New" panose="02070309020205020404" pitchFamily="49" charset="0"/>
                    <a:cs typeface="Courier New" panose="02070309020205020404" pitchFamily="49" charset="0"/>
                  </a:rPr>
                  <a:t>-</a:t>
                </a:r>
                <a:r>
                  <a:rPr lang="pl-PL" sz="800" smtClean="0">
                    <a:latin typeface="Courier New" panose="02070309020205020404" pitchFamily="49" charset="0"/>
                    <a:cs typeface="Courier New" panose="02070309020205020404" pitchFamily="49" charset="0"/>
                  </a:rPr>
                  <a:t>2,46e+004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pl-PL" sz="800" i="1">
                            <a:latin typeface="Cambria Math"/>
                          </a:rPr>
                        </m:ctrlPr>
                      </m:sSubPr>
                      <m:e>
                        <m:r>
                          <a:rPr lang="pl-PL" sz="800" i="1">
                            <a:latin typeface="Cambria Math"/>
                          </a:rPr>
                          <m:t>𝛥</m:t>
                        </m:r>
                        <m:r>
                          <a:rPr lang="pl-PL" sz="800" i="1">
                            <a:latin typeface="Cambria Math"/>
                          </a:rPr>
                          <m:t>𝑈</m:t>
                        </m:r>
                      </m:e>
                      <m:sub>
                        <m:r>
                          <a:rPr lang="pl-PL" sz="800" i="1">
                            <a:latin typeface="Cambria Math"/>
                          </a:rPr>
                          <m:t>𝐾𝑂𝑍</m:t>
                        </m:r>
                        <m:r>
                          <a:rPr lang="pl-PL" sz="800" i="1">
                            <a:latin typeface="Cambria Math"/>
                          </a:rPr>
                          <m:t>211</m:t>
                        </m:r>
                      </m:sub>
                    </m:sSub>
                  </m:oMath>
                </a14:m>
                <a:r>
                  <a:rPr lang="pl-PL" sz="800">
                    <a:latin typeface="Courier New" panose="02070309020205020404" pitchFamily="49" charset="0"/>
                    <a:cs typeface="Courier New" panose="02070309020205020404" pitchFamily="49" charset="0"/>
                  </a:rPr>
                  <a:t>       -0,028 </a:t>
                </a:r>
                <a:endParaRPr kumimoji="0" lang="pl-PL" altLang="pl-PL" sz="800" b="1" i="1" smtClean="0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  <a:sym typeface="Symbol" pitchFamily="18" charset="2"/>
                </a:endParaRPr>
              </a:p>
            </p:txBody>
          </p:sp>
        </mc:Choice>
        <mc:Fallback xmlns="">
          <p:sp>
            <p:nvSpPr>
              <p:cNvPr id="169" name="MTRX_L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179977" y="4265146"/>
                <a:ext cx="5111972" cy="714042"/>
              </a:xfrm>
              <a:prstGeom prst="rect">
                <a:avLst/>
              </a:prstGeom>
              <a:blipFill rotWithShape="1">
                <a:blip r:embed="rId2"/>
                <a:stretch>
                  <a:fillRect l="-597" t="-5128" b="-7692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5" name="Txt_Rown_Q"/>
          <p:cNvSpPr txBox="1">
            <a:spLocks noChangeArrowheads="1"/>
          </p:cNvSpPr>
          <p:nvPr/>
        </p:nvSpPr>
        <p:spPr bwMode="auto">
          <a:xfrm>
            <a:off x="1151620" y="3959188"/>
            <a:ext cx="1415896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36000" tIns="0" bIns="0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Monotype Sorts"/>
              <a:buChar char="z"/>
              <a:defRPr kumimoji="1" sz="27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Font typeface="Monotype Sorts"/>
              <a:buChar char="y"/>
              <a:defRPr kumimoji="1" sz="23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Monotype Sorts"/>
              <a:buChar char="x"/>
              <a:defRPr kumimoji="1" sz="21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Char char="•"/>
              <a:defRPr kumimoji="1" sz="21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kumimoji="0" lang="pl-PL" altLang="pl-PL" sz="1000" b="1" i="1" smtClean="0">
                <a:solidFill>
                  <a:srgbClr val="0000FF"/>
                </a:solidFill>
                <a:latin typeface="Times New Roman" pitchFamily="18" charset="0"/>
                <a:sym typeface="Symbol" pitchFamily="18" charset="2"/>
              </a:rPr>
              <a:t>Równania mocy biernej</a:t>
            </a:r>
            <a:endParaRPr kumimoji="0" lang="pl-PL" altLang="pl-PL" sz="1000" b="1" i="1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84" name="1_Strzałka"/>
          <p:cNvSpPr/>
          <p:nvPr/>
        </p:nvSpPr>
        <p:spPr bwMode="auto">
          <a:xfrm>
            <a:off x="6328549" y="3365046"/>
            <a:ext cx="180000" cy="72000"/>
          </a:xfrm>
          <a:prstGeom prst="rightArrow">
            <a:avLst/>
          </a:prstGeom>
          <a:solidFill>
            <a:srgbClr val="0000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68" name="dP/dDi"/>
          <p:cNvSpPr/>
          <p:nvPr/>
        </p:nvSpPr>
        <p:spPr>
          <a:xfrm>
            <a:off x="1179977" y="3177979"/>
            <a:ext cx="3331210" cy="683069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pl-PL"/>
          </a:p>
        </p:txBody>
      </p:sp>
      <p:sp>
        <p:nvSpPr>
          <p:cNvPr id="129" name="Rozw_X_P"/>
          <p:cNvSpPr txBox="1">
            <a:spLocks noChangeArrowheads="1"/>
          </p:cNvSpPr>
          <p:nvPr/>
        </p:nvSpPr>
        <p:spPr bwMode="auto">
          <a:xfrm>
            <a:off x="6648157" y="3176972"/>
            <a:ext cx="732155" cy="7242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fontAlgn="base">
              <a:lnSpc>
                <a:spcPct val="110000"/>
              </a:lnSpc>
              <a:spcAft>
                <a:spcPts val="0"/>
              </a:spcAft>
            </a:pPr>
            <a:r>
              <a:rPr lang="pl-PL" sz="800" kern="1200">
                <a:solidFill>
                  <a:srgbClr val="000000"/>
                </a:solidFill>
                <a:effectLst/>
                <a:latin typeface="Courier New"/>
                <a:ea typeface="Times New Roman"/>
              </a:rPr>
              <a:t>-0,144444</a:t>
            </a:r>
            <a:endParaRPr lang="pl-PL" sz="1200">
              <a:effectLst/>
              <a:latin typeface="Times New Roman"/>
              <a:ea typeface="Times New Roman"/>
            </a:endParaRPr>
          </a:p>
          <a:p>
            <a:pPr fontAlgn="base">
              <a:lnSpc>
                <a:spcPct val="110000"/>
              </a:lnSpc>
              <a:spcAft>
                <a:spcPts val="0"/>
              </a:spcAft>
            </a:pPr>
            <a:r>
              <a:rPr lang="pl-PL" sz="800" kern="1200">
                <a:solidFill>
                  <a:srgbClr val="000000"/>
                </a:solidFill>
                <a:effectLst/>
                <a:latin typeface="Courier New"/>
                <a:ea typeface="Times New Roman"/>
              </a:rPr>
              <a:t>-0,085800</a:t>
            </a:r>
            <a:endParaRPr lang="pl-PL" sz="1200">
              <a:effectLst/>
              <a:latin typeface="Times New Roman"/>
              <a:ea typeface="Times New Roman"/>
            </a:endParaRPr>
          </a:p>
          <a:p>
            <a:pPr fontAlgn="base">
              <a:lnSpc>
                <a:spcPct val="110000"/>
              </a:lnSpc>
              <a:spcAft>
                <a:spcPts val="0"/>
              </a:spcAft>
            </a:pPr>
            <a:r>
              <a:rPr lang="pl-PL" sz="800" kern="1200">
                <a:solidFill>
                  <a:srgbClr val="000000"/>
                </a:solidFill>
                <a:effectLst/>
                <a:latin typeface="Courier New"/>
                <a:ea typeface="Times New Roman"/>
              </a:rPr>
              <a:t>-0,030944</a:t>
            </a:r>
            <a:endParaRPr lang="pl-PL" sz="1200">
              <a:effectLst/>
              <a:latin typeface="Times New Roman"/>
              <a:ea typeface="Times New Roman"/>
            </a:endParaRPr>
          </a:p>
          <a:p>
            <a:pPr fontAlgn="base">
              <a:lnSpc>
                <a:spcPct val="110000"/>
              </a:lnSpc>
              <a:spcAft>
                <a:spcPts val="0"/>
              </a:spcAft>
            </a:pPr>
            <a:r>
              <a:rPr lang="pl-PL" sz="800" kern="1200">
                <a:solidFill>
                  <a:srgbClr val="000000"/>
                </a:solidFill>
                <a:effectLst/>
                <a:latin typeface="Courier New"/>
                <a:ea typeface="Times New Roman"/>
              </a:rPr>
              <a:t> 0,082737</a:t>
            </a:r>
            <a:endParaRPr lang="pl-PL" sz="1200">
              <a:effectLst/>
              <a:latin typeface="Times New Roman"/>
              <a:ea typeface="Times New Roman"/>
            </a:endParaRPr>
          </a:p>
          <a:p>
            <a:pPr fontAlgn="base">
              <a:lnSpc>
                <a:spcPct val="110000"/>
              </a:lnSpc>
              <a:spcAft>
                <a:spcPts val="0"/>
              </a:spcAft>
            </a:pPr>
            <a:r>
              <a:rPr lang="pl-PL" sz="800" kern="1200">
                <a:solidFill>
                  <a:srgbClr val="000000"/>
                </a:solidFill>
                <a:effectLst/>
                <a:latin typeface="Courier New"/>
                <a:ea typeface="Times New Roman"/>
              </a:rPr>
              <a:t> 0,048019</a:t>
            </a:r>
            <a:endParaRPr lang="pl-PL" sz="1200">
              <a:effectLst/>
              <a:latin typeface="Times New Roman"/>
              <a:ea typeface="Times New Roman"/>
            </a:endParaRPr>
          </a:p>
        </p:txBody>
      </p:sp>
      <p:grpSp>
        <p:nvGrpSpPr>
          <p:cNvPr id="130" name="Naw_L_4_P"/>
          <p:cNvGrpSpPr/>
          <p:nvPr/>
        </p:nvGrpSpPr>
        <p:grpSpPr>
          <a:xfrm>
            <a:off x="6719438" y="3182050"/>
            <a:ext cx="79165" cy="719215"/>
            <a:chOff x="0" y="0"/>
            <a:chExt cx="79165" cy="720000"/>
          </a:xfrm>
        </p:grpSpPr>
        <p:cxnSp>
          <p:nvCxnSpPr>
            <p:cNvPr id="165" name="Łącznik prostoliniowy 164"/>
            <p:cNvCxnSpPr/>
            <p:nvPr/>
          </p:nvCxnSpPr>
          <p:spPr>
            <a:xfrm>
              <a:off x="0" y="0"/>
              <a:ext cx="0" cy="72000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Łącznik prostoliniowy 165"/>
            <p:cNvCxnSpPr/>
            <p:nvPr/>
          </p:nvCxnSpPr>
          <p:spPr>
            <a:xfrm>
              <a:off x="7951" y="707666"/>
              <a:ext cx="71120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7" name="Łącznik prostoliniowy 166"/>
            <p:cNvCxnSpPr/>
            <p:nvPr/>
          </p:nvCxnSpPr>
          <p:spPr>
            <a:xfrm>
              <a:off x="7951" y="0"/>
              <a:ext cx="71214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1" name="Naw_P_4_P"/>
          <p:cNvGrpSpPr/>
          <p:nvPr/>
        </p:nvGrpSpPr>
        <p:grpSpPr>
          <a:xfrm>
            <a:off x="7264653" y="3182050"/>
            <a:ext cx="71562" cy="719215"/>
            <a:chOff x="0" y="0"/>
            <a:chExt cx="71562" cy="720000"/>
          </a:xfrm>
        </p:grpSpPr>
        <p:cxnSp>
          <p:nvCxnSpPr>
            <p:cNvPr id="162" name="Łącznik prostoliniowy 161"/>
            <p:cNvCxnSpPr/>
            <p:nvPr/>
          </p:nvCxnSpPr>
          <p:spPr>
            <a:xfrm>
              <a:off x="71562" y="0"/>
              <a:ext cx="0" cy="72000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3" name="Łącznik prostoliniowy 162"/>
            <p:cNvCxnSpPr/>
            <p:nvPr/>
          </p:nvCxnSpPr>
          <p:spPr>
            <a:xfrm>
              <a:off x="0" y="707666"/>
              <a:ext cx="70485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4" name="Łącznik prostoliniowy 163"/>
            <p:cNvCxnSpPr/>
            <p:nvPr/>
          </p:nvCxnSpPr>
          <p:spPr>
            <a:xfrm>
              <a:off x="0" y="0"/>
              <a:ext cx="70605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2" name="Naw_P_3_P"/>
          <p:cNvGrpSpPr/>
          <p:nvPr/>
        </p:nvGrpSpPr>
        <p:grpSpPr>
          <a:xfrm>
            <a:off x="6048164" y="3176972"/>
            <a:ext cx="71562" cy="719215"/>
            <a:chOff x="0" y="0"/>
            <a:chExt cx="71562" cy="720000"/>
          </a:xfrm>
        </p:grpSpPr>
        <p:cxnSp>
          <p:nvCxnSpPr>
            <p:cNvPr id="159" name="Łącznik prostoliniowy 158"/>
            <p:cNvCxnSpPr/>
            <p:nvPr/>
          </p:nvCxnSpPr>
          <p:spPr>
            <a:xfrm>
              <a:off x="71562" y="0"/>
              <a:ext cx="0" cy="72000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0" name="Łącznik prostoliniowy 159"/>
            <p:cNvCxnSpPr/>
            <p:nvPr/>
          </p:nvCxnSpPr>
          <p:spPr>
            <a:xfrm>
              <a:off x="0" y="707666"/>
              <a:ext cx="70485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1" name="Łącznik prostoliniowy 160"/>
            <p:cNvCxnSpPr/>
            <p:nvPr/>
          </p:nvCxnSpPr>
          <p:spPr>
            <a:xfrm>
              <a:off x="0" y="0"/>
              <a:ext cx="70605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3" name="Naw_L_3_P"/>
          <p:cNvGrpSpPr/>
          <p:nvPr/>
        </p:nvGrpSpPr>
        <p:grpSpPr>
          <a:xfrm>
            <a:off x="5536461" y="3176972"/>
            <a:ext cx="79165" cy="719215"/>
            <a:chOff x="0" y="0"/>
            <a:chExt cx="79165" cy="720000"/>
          </a:xfrm>
        </p:grpSpPr>
        <p:cxnSp>
          <p:nvCxnSpPr>
            <p:cNvPr id="156" name="Łącznik prostoliniowy 155"/>
            <p:cNvCxnSpPr/>
            <p:nvPr/>
          </p:nvCxnSpPr>
          <p:spPr>
            <a:xfrm>
              <a:off x="0" y="0"/>
              <a:ext cx="0" cy="72000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7" name="Łącznik prostoliniowy 156"/>
            <p:cNvCxnSpPr/>
            <p:nvPr/>
          </p:nvCxnSpPr>
          <p:spPr>
            <a:xfrm>
              <a:off x="7951" y="707666"/>
              <a:ext cx="71120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8" name="Łącznik prostoliniowy 157"/>
            <p:cNvCxnSpPr/>
            <p:nvPr/>
          </p:nvCxnSpPr>
          <p:spPr>
            <a:xfrm>
              <a:off x="7951" y="0"/>
              <a:ext cx="71214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0" name="Naw_P_2_P"/>
          <p:cNvGrpSpPr/>
          <p:nvPr/>
        </p:nvGrpSpPr>
        <p:grpSpPr>
          <a:xfrm>
            <a:off x="5176421" y="3177837"/>
            <a:ext cx="71562" cy="719215"/>
            <a:chOff x="0" y="0"/>
            <a:chExt cx="71562" cy="720000"/>
          </a:xfrm>
        </p:grpSpPr>
        <p:cxnSp>
          <p:nvCxnSpPr>
            <p:cNvPr id="153" name="Łącznik prostoliniowy 152"/>
            <p:cNvCxnSpPr/>
            <p:nvPr/>
          </p:nvCxnSpPr>
          <p:spPr>
            <a:xfrm>
              <a:off x="71562" y="0"/>
              <a:ext cx="0" cy="72000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4" name="Łącznik prostoliniowy 153"/>
            <p:cNvCxnSpPr/>
            <p:nvPr/>
          </p:nvCxnSpPr>
          <p:spPr>
            <a:xfrm>
              <a:off x="0" y="707666"/>
              <a:ext cx="70485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5" name="Łącznik prostoliniowy 154"/>
            <p:cNvCxnSpPr/>
            <p:nvPr/>
          </p:nvCxnSpPr>
          <p:spPr>
            <a:xfrm>
              <a:off x="0" y="0"/>
              <a:ext cx="70605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1" name="Naw_L_2_P"/>
          <p:cNvGrpSpPr/>
          <p:nvPr/>
        </p:nvGrpSpPr>
        <p:grpSpPr>
          <a:xfrm>
            <a:off x="4744373" y="3176972"/>
            <a:ext cx="79165" cy="720080"/>
            <a:chOff x="0" y="0"/>
            <a:chExt cx="79165" cy="720866"/>
          </a:xfrm>
        </p:grpSpPr>
        <p:cxnSp>
          <p:nvCxnSpPr>
            <p:cNvPr id="150" name="Łącznik prostoliniowy 149"/>
            <p:cNvCxnSpPr/>
            <p:nvPr/>
          </p:nvCxnSpPr>
          <p:spPr>
            <a:xfrm>
              <a:off x="0" y="0"/>
              <a:ext cx="0" cy="72000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1" name="Łącznik prostoliniowy 150"/>
            <p:cNvCxnSpPr/>
            <p:nvPr/>
          </p:nvCxnSpPr>
          <p:spPr>
            <a:xfrm>
              <a:off x="7951" y="720866"/>
              <a:ext cx="71120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2" name="Łącznik prostoliniowy 151"/>
            <p:cNvCxnSpPr/>
            <p:nvPr/>
          </p:nvCxnSpPr>
          <p:spPr>
            <a:xfrm>
              <a:off x="7951" y="0"/>
              <a:ext cx="71214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2" name="Naw_P_1_P"/>
          <p:cNvGrpSpPr/>
          <p:nvPr/>
        </p:nvGrpSpPr>
        <p:grpSpPr>
          <a:xfrm>
            <a:off x="4492345" y="3140968"/>
            <a:ext cx="71562" cy="736159"/>
            <a:chOff x="0" y="0"/>
            <a:chExt cx="71562" cy="736405"/>
          </a:xfrm>
        </p:grpSpPr>
        <p:cxnSp>
          <p:nvCxnSpPr>
            <p:cNvPr id="147" name="Łącznik prostoliniowy 146"/>
            <p:cNvCxnSpPr/>
            <p:nvPr/>
          </p:nvCxnSpPr>
          <p:spPr>
            <a:xfrm>
              <a:off x="71562" y="0"/>
              <a:ext cx="0" cy="72000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8" name="Łącznik prostoliniowy 147"/>
            <p:cNvCxnSpPr/>
            <p:nvPr/>
          </p:nvCxnSpPr>
          <p:spPr>
            <a:xfrm>
              <a:off x="0" y="736405"/>
              <a:ext cx="70485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9" name="Łącznik prostoliniowy 148"/>
            <p:cNvCxnSpPr/>
            <p:nvPr/>
          </p:nvCxnSpPr>
          <p:spPr>
            <a:xfrm>
              <a:off x="0" y="0"/>
              <a:ext cx="70605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98" name="Matrx_H"/>
              <p:cNvSpPr txBox="1">
                <a:spLocks noChangeArrowheads="1"/>
              </p:cNvSpPr>
              <p:nvPr/>
            </p:nvSpPr>
            <p:spPr bwMode="auto">
              <a:xfrm>
                <a:off x="1196276" y="3176972"/>
                <a:ext cx="5092608" cy="71404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36000" tIns="0" bIns="0">
                <a:spAutoFit/>
              </a:bodyPr>
              <a:lstStyle>
                <a:lvl1pPr eaLnBrk="0" hangingPunct="0">
                  <a:spcBef>
                    <a:spcPct val="20000"/>
                  </a:spcBef>
                  <a:buClr>
                    <a:schemeClr val="accent2"/>
                  </a:buClr>
                  <a:buFont typeface="Monotype Sorts"/>
                  <a:buChar char="z"/>
                  <a:defRPr kumimoji="1" sz="2700"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2"/>
                  </a:buClr>
                  <a:buFont typeface="Monotype Sorts"/>
                  <a:buChar char="y"/>
                  <a:defRPr kumimoji="1" sz="2300"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Font typeface="Monotype Sorts"/>
                  <a:buChar char="x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Char char="•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Char char="–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Char char="–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Char char="–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Char char="–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Char char="–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>
                  <a:buNone/>
                </a:pPr>
                <a:r>
                  <a:rPr lang="pl-PL" sz="800" smtClean="0">
                    <a:latin typeface="Courier New" panose="02070309020205020404" pitchFamily="49" charset="0"/>
                    <a:cs typeface="Courier New" panose="02070309020205020404" pitchFamily="49" charset="0"/>
                  </a:rPr>
                  <a:t> 3239,88   </a:t>
                </a:r>
                <a:r>
                  <a:rPr lang="pl-PL" sz="800">
                    <a:latin typeface="Courier New" panose="02070309020205020404" pitchFamily="49" charset="0"/>
                    <a:cs typeface="Courier New" panose="02070309020205020404" pitchFamily="49" charset="0"/>
                  </a:rPr>
                  <a:t>-1948,58       0,00    -498,22       0,00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pl-PL" sz="800" i="1">
                            <a:latin typeface="Cambria Math"/>
                          </a:rPr>
                        </m:ctrlPr>
                      </m:sSubPr>
                      <m:e>
                        <m:r>
                          <a:rPr lang="pl-PL" sz="800" i="1">
                            <a:latin typeface="Cambria Math"/>
                          </a:rPr>
                          <m:t>𝛥𝛿</m:t>
                        </m:r>
                      </m:e>
                      <m:sub>
                        <m:r>
                          <a:rPr lang="pl-PL" sz="800" i="1">
                            <a:latin typeface="Cambria Math"/>
                          </a:rPr>
                          <m:t>𝑀𝐼𝐿</m:t>
                        </m:r>
                        <m:r>
                          <a:rPr lang="pl-PL" sz="800" i="1">
                            <a:latin typeface="Cambria Math"/>
                          </a:rPr>
                          <m:t>211</m:t>
                        </m:r>
                      </m:sub>
                    </m:sSub>
                  </m:oMath>
                </a14:m>
                <a:r>
                  <a:rPr lang="pl-PL" sz="800">
                    <a:latin typeface="Courier New" panose="02070309020205020404" pitchFamily="49" charset="0"/>
                    <a:cs typeface="Courier New" panose="02070309020205020404" pitchFamily="49" charset="0"/>
                  </a:rPr>
                  <a:t>       -342,02  </a:t>
                </a:r>
              </a:p>
              <a:p>
                <a:pPr>
                  <a:buNone/>
                </a:pPr>
                <a:r>
                  <a:rPr lang="pl-PL" sz="800">
                    <a:latin typeface="Courier New" panose="02070309020205020404" pitchFamily="49" charset="0"/>
                    <a:cs typeface="Courier New" panose="02070309020205020404" pitchFamily="49" charset="0"/>
                  </a:rPr>
                  <a:t>-1948,58    3973,32       0,00       0,00   -2024,74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pl-PL" sz="800" i="1">
                            <a:latin typeface="Cambria Math"/>
                          </a:rPr>
                        </m:ctrlPr>
                      </m:sSubPr>
                      <m:e>
                        <m:r>
                          <a:rPr lang="pl-PL" sz="800" i="1">
                            <a:latin typeface="Cambria Math"/>
                          </a:rPr>
                          <m:t>𝛥𝛿</m:t>
                        </m:r>
                      </m:e>
                      <m:sub>
                        <m:r>
                          <a:rPr lang="pl-PL" sz="800" i="1">
                            <a:latin typeface="Cambria Math"/>
                          </a:rPr>
                          <m:t>𝑀𝐼𝐿</m:t>
                        </m:r>
                        <m:r>
                          <a:rPr lang="pl-PL" sz="800" i="1">
                            <a:latin typeface="Cambria Math"/>
                          </a:rPr>
                          <m:t>411</m:t>
                        </m:r>
                      </m:sub>
                    </m:sSub>
                  </m:oMath>
                </a14:m>
                <a:r>
                  <a:rPr lang="pl-PL" sz="800">
                    <a:latin typeface="Courier New" panose="02070309020205020404" pitchFamily="49" charset="0"/>
                    <a:cs typeface="Courier New" panose="02070309020205020404" pitchFamily="49" charset="0"/>
                  </a:rPr>
                  <a:t>       -156,68  </a:t>
                </a:r>
              </a:p>
              <a:p>
                <a:pPr>
                  <a:buNone/>
                </a:pPr>
                <a:r>
                  <a:rPr lang="pl-PL" sz="800">
                    <a:latin typeface="Courier New" panose="02070309020205020404" pitchFamily="49" charset="0"/>
                    <a:cs typeface="Courier New" panose="02070309020205020404" pitchFamily="49" charset="0"/>
                  </a:rPr>
                  <a:t>    0,00       0,00    3856,92   -1295,37       0,00    •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pl-PL" sz="800" i="1">
                            <a:latin typeface="Cambria Math"/>
                          </a:rPr>
                        </m:ctrlPr>
                      </m:sSubPr>
                      <m:e>
                        <m:r>
                          <a:rPr lang="pl-PL" sz="800" i="1">
                            <a:latin typeface="Cambria Math"/>
                          </a:rPr>
                          <m:t>𝛥𝛿</m:t>
                        </m:r>
                      </m:e>
                      <m:sub>
                        <m:r>
                          <a:rPr lang="pl-PL" sz="800" i="1">
                            <a:latin typeface="Cambria Math"/>
                          </a:rPr>
                          <m:t>𝑃𝐿𝐸</m:t>
                        </m:r>
                        <m:r>
                          <a:rPr lang="pl-PL" sz="800" i="1">
                            <a:latin typeface="Cambria Math"/>
                          </a:rPr>
                          <m:t>214</m:t>
                        </m:r>
                      </m:sub>
                    </m:sSub>
                  </m:oMath>
                </a14:m>
                <a:r>
                  <a:rPr lang="pl-PL" sz="800">
                    <a:latin typeface="Courier New" panose="02070309020205020404" pitchFamily="49" charset="0"/>
                    <a:cs typeface="Courier New" panose="02070309020205020404" pitchFamily="49" charset="0"/>
                  </a:rPr>
                  <a:t>   =   -226,52  </a:t>
                </a:r>
              </a:p>
              <a:p>
                <a:pPr>
                  <a:buNone/>
                </a:pPr>
                <a:r>
                  <a:rPr lang="pl-PL" sz="800">
                    <a:latin typeface="Courier New" panose="02070309020205020404" pitchFamily="49" charset="0"/>
                    <a:cs typeface="Courier New" panose="02070309020205020404" pitchFamily="49" charset="0"/>
                  </a:rPr>
                  <a:t> -498,22       0,00   -1295,37    5081,47   -2278,50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pl-PL" sz="800" i="1">
                            <a:latin typeface="Cambria Math"/>
                          </a:rPr>
                        </m:ctrlPr>
                      </m:sSubPr>
                      <m:e>
                        <m:r>
                          <a:rPr lang="pl-PL" sz="800" i="1">
                            <a:latin typeface="Cambria Math"/>
                          </a:rPr>
                          <m:t>𝛥𝛿</m:t>
                        </m:r>
                      </m:e>
                      <m:sub>
                        <m:r>
                          <a:rPr lang="pl-PL" sz="800" i="1">
                            <a:latin typeface="Cambria Math"/>
                          </a:rPr>
                          <m:t>𝐾𝑂𝑍</m:t>
                        </m:r>
                        <m:r>
                          <a:rPr lang="pl-PL" sz="800" i="1">
                            <a:latin typeface="Cambria Math"/>
                          </a:rPr>
                          <m:t>411</m:t>
                        </m:r>
                      </m:sub>
                    </m:sSub>
                  </m:oMath>
                </a14:m>
                <a:r>
                  <a:rPr lang="pl-PL" sz="800">
                    <a:latin typeface="Courier New" panose="02070309020205020404" pitchFamily="49" charset="0"/>
                    <a:cs typeface="Courier New" panose="02070309020205020404" pitchFamily="49" charset="0"/>
                  </a:rPr>
                  <a:t>        423,06  </a:t>
                </a:r>
              </a:p>
              <a:p>
                <a:pPr>
                  <a:buNone/>
                </a:pPr>
                <a:r>
                  <a:rPr lang="pl-PL" sz="800">
                    <a:latin typeface="Courier New" panose="02070309020205020404" pitchFamily="49" charset="0"/>
                    <a:cs typeface="Courier New" panose="02070309020205020404" pitchFamily="49" charset="0"/>
                  </a:rPr>
                  <a:t>    0,00   -2024,74       0,00   -2278,50    4303,25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pl-PL" sz="800" i="1">
                            <a:latin typeface="Cambria Math"/>
                          </a:rPr>
                        </m:ctrlPr>
                      </m:sSubPr>
                      <m:e>
                        <m:r>
                          <a:rPr lang="pl-PL" sz="800" i="1">
                            <a:latin typeface="Cambria Math"/>
                          </a:rPr>
                          <m:t>𝛥𝛿</m:t>
                        </m:r>
                      </m:e>
                      <m:sub>
                        <m:r>
                          <a:rPr lang="pl-PL" sz="800" i="1">
                            <a:latin typeface="Cambria Math"/>
                          </a:rPr>
                          <m:t>𝐾𝑂𝑍</m:t>
                        </m:r>
                        <m:r>
                          <a:rPr lang="pl-PL" sz="800" i="1">
                            <a:latin typeface="Cambria Math"/>
                          </a:rPr>
                          <m:t>211</m:t>
                        </m:r>
                      </m:sub>
                    </m:sSub>
                  </m:oMath>
                </a14:m>
                <a:r>
                  <a:rPr lang="pl-PL" sz="800">
                    <a:latin typeface="Courier New" panose="02070309020205020404" pitchFamily="49" charset="0"/>
                    <a:cs typeface="Courier New" panose="02070309020205020404" pitchFamily="49" charset="0"/>
                  </a:rPr>
                  <a:t>        191,84 </a:t>
                </a:r>
                <a:endParaRPr kumimoji="0" lang="pl-PL" altLang="pl-PL" sz="800" b="1" i="1" smtClean="0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  <a:sym typeface="Symbol" pitchFamily="18" charset="2"/>
                </a:endParaRPr>
              </a:p>
            </p:txBody>
          </p:sp>
        </mc:Choice>
        <mc:Fallback xmlns="">
          <p:sp>
            <p:nvSpPr>
              <p:cNvPr id="98" name="Matrx_H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196276" y="3176972"/>
                <a:ext cx="5092608" cy="714042"/>
              </a:xfrm>
              <a:prstGeom prst="rect">
                <a:avLst/>
              </a:prstGeom>
              <a:blipFill rotWithShape="1">
                <a:blip r:embed="rId3"/>
                <a:stretch>
                  <a:fillRect l="-478" t="-4274" b="-8547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43" name="Naw_L_1_P"/>
          <p:cNvGrpSpPr/>
          <p:nvPr/>
        </p:nvGrpSpPr>
        <p:grpSpPr>
          <a:xfrm>
            <a:off x="1107969" y="3160893"/>
            <a:ext cx="79165" cy="736159"/>
            <a:chOff x="0" y="0"/>
            <a:chExt cx="79165" cy="736405"/>
          </a:xfrm>
        </p:grpSpPr>
        <p:cxnSp>
          <p:nvCxnSpPr>
            <p:cNvPr id="144" name="Łącznik prostoliniowy 143"/>
            <p:cNvCxnSpPr/>
            <p:nvPr/>
          </p:nvCxnSpPr>
          <p:spPr>
            <a:xfrm>
              <a:off x="0" y="0"/>
              <a:ext cx="0" cy="72000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Łącznik prostoliniowy 144"/>
            <p:cNvCxnSpPr/>
            <p:nvPr/>
          </p:nvCxnSpPr>
          <p:spPr>
            <a:xfrm>
              <a:off x="7951" y="736405"/>
              <a:ext cx="71120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6" name="Łącznik prostoliniowy 145"/>
            <p:cNvCxnSpPr/>
            <p:nvPr/>
          </p:nvCxnSpPr>
          <p:spPr>
            <a:xfrm>
              <a:off x="7951" y="0"/>
              <a:ext cx="71214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4" name="Txt_Rown_P"/>
          <p:cNvSpPr txBox="1">
            <a:spLocks noChangeArrowheads="1"/>
          </p:cNvSpPr>
          <p:nvPr/>
        </p:nvSpPr>
        <p:spPr bwMode="auto">
          <a:xfrm>
            <a:off x="1187624" y="2843064"/>
            <a:ext cx="1409484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36000" tIns="0" bIns="0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Monotype Sorts"/>
              <a:buChar char="z"/>
              <a:defRPr kumimoji="1" sz="27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Font typeface="Monotype Sorts"/>
              <a:buChar char="y"/>
              <a:defRPr kumimoji="1" sz="23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Monotype Sorts"/>
              <a:buChar char="x"/>
              <a:defRPr kumimoji="1" sz="21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Char char="•"/>
              <a:defRPr kumimoji="1" sz="21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kumimoji="0" lang="pl-PL" altLang="pl-PL" sz="1000" b="1" i="1" smtClean="0">
                <a:solidFill>
                  <a:srgbClr val="0000FF"/>
                </a:solidFill>
                <a:latin typeface="Times New Roman" pitchFamily="18" charset="0"/>
                <a:sym typeface="Symbol" pitchFamily="18" charset="2"/>
              </a:rPr>
              <a:t>Równania mocy czynnej</a:t>
            </a:r>
            <a:endParaRPr kumimoji="0" lang="pl-PL" altLang="pl-PL" sz="1000" b="1" i="1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2" name="Tytuł"/>
          <p:cNvSpPr txBox="1">
            <a:spLocks noChangeArrowheads="1"/>
          </p:cNvSpPr>
          <p:nvPr/>
        </p:nvSpPr>
        <p:spPr bwMode="auto">
          <a:xfrm>
            <a:off x="3005866" y="134520"/>
            <a:ext cx="2893421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12813" eaLnBrk="0" hangingPunct="0">
              <a:defRPr/>
            </a:pPr>
            <a:r>
              <a:rPr kumimoji="1" lang="pl-PL" sz="1400" b="1" i="1" kern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Przykład obliczeń – metoda Stotta</a:t>
            </a:r>
            <a:endParaRPr kumimoji="1" lang="pl-PL" sz="1400" b="1" i="1" kern="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94" name="Sch_Siec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75756" y="430634"/>
            <a:ext cx="4079081" cy="23502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86" name="Numeracja"/>
          <p:cNvGrpSpPr>
            <a:grpSpLocks noChangeAspect="1"/>
          </p:cNvGrpSpPr>
          <p:nvPr/>
        </p:nvGrpSpPr>
        <p:grpSpPr>
          <a:xfrm>
            <a:off x="2932705" y="692696"/>
            <a:ext cx="3331483" cy="1564416"/>
            <a:chOff x="13170" y="21036"/>
            <a:chExt cx="4442385" cy="2085894"/>
          </a:xfrm>
        </p:grpSpPr>
        <p:sp>
          <p:nvSpPr>
            <p:cNvPr id="87" name="Text Box 56"/>
            <p:cNvSpPr txBox="1">
              <a:spLocks noChangeArrowheads="1"/>
            </p:cNvSpPr>
            <p:nvPr/>
          </p:nvSpPr>
          <p:spPr bwMode="auto">
            <a:xfrm>
              <a:off x="2439146" y="21245"/>
              <a:ext cx="123446" cy="116204"/>
            </a:xfrm>
            <a:prstGeom prst="rect">
              <a:avLst/>
            </a:prstGeom>
            <a:noFill/>
            <a:ln w="0">
              <a:noFill/>
            </a:ln>
            <a:extLst/>
          </p:spPr>
          <p:txBody>
            <a:bodyPr wrap="none" lIns="36000" tIns="0" rIns="36000" bIns="0">
              <a:noAutofit/>
            </a:bodyPr>
            <a:lstStyle/>
            <a:p>
              <a:pPr fontAlgn="base">
                <a:spcAft>
                  <a:spcPts val="1000"/>
                </a:spcAft>
              </a:pPr>
              <a:r>
                <a:rPr lang="pl-PL" sz="1200" b="1" i="1" kern="1200">
                  <a:solidFill>
                    <a:srgbClr val="000000"/>
                  </a:solidFill>
                  <a:effectLst/>
                  <a:latin typeface="Times New Roman"/>
                  <a:ea typeface="Times New Roman"/>
                </a:rPr>
                <a:t>1</a:t>
              </a:r>
              <a:endParaRPr lang="pl-PL" sz="12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88" name="Text Box 56"/>
            <p:cNvSpPr txBox="1">
              <a:spLocks noChangeArrowheads="1"/>
            </p:cNvSpPr>
            <p:nvPr/>
          </p:nvSpPr>
          <p:spPr bwMode="auto">
            <a:xfrm>
              <a:off x="4299867" y="21092"/>
              <a:ext cx="123446" cy="115570"/>
            </a:xfrm>
            <a:prstGeom prst="rect">
              <a:avLst/>
            </a:prstGeom>
            <a:noFill/>
            <a:ln w="0">
              <a:noFill/>
            </a:ln>
            <a:extLst/>
          </p:spPr>
          <p:txBody>
            <a:bodyPr wrap="none" lIns="36000" tIns="0" rIns="36000" bIns="0">
              <a:noAutofit/>
            </a:bodyPr>
            <a:lstStyle/>
            <a:p>
              <a:pPr fontAlgn="base">
                <a:spcAft>
                  <a:spcPts val="1000"/>
                </a:spcAft>
              </a:pPr>
              <a:r>
                <a:rPr lang="pl-PL" sz="1200" b="1" i="1" kern="1200">
                  <a:solidFill>
                    <a:srgbClr val="000000"/>
                  </a:solidFill>
                  <a:effectLst/>
                  <a:latin typeface="Times New Roman"/>
                  <a:ea typeface="Times New Roman"/>
                </a:rPr>
                <a:t>2</a:t>
              </a:r>
              <a:endParaRPr lang="pl-PL" sz="12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89" name="Text Box 56"/>
            <p:cNvSpPr txBox="1">
              <a:spLocks noChangeArrowheads="1"/>
            </p:cNvSpPr>
            <p:nvPr/>
          </p:nvSpPr>
          <p:spPr bwMode="auto">
            <a:xfrm>
              <a:off x="13170" y="1989455"/>
              <a:ext cx="123446" cy="117475"/>
            </a:xfrm>
            <a:prstGeom prst="rect">
              <a:avLst/>
            </a:prstGeom>
            <a:noFill/>
            <a:ln w="0">
              <a:noFill/>
            </a:ln>
            <a:extLst/>
          </p:spPr>
          <p:txBody>
            <a:bodyPr wrap="none" lIns="36000" tIns="0" rIns="36000" bIns="0">
              <a:noAutofit/>
            </a:bodyPr>
            <a:lstStyle/>
            <a:p>
              <a:pPr fontAlgn="base">
                <a:spcAft>
                  <a:spcPts val="1000"/>
                </a:spcAft>
              </a:pPr>
              <a:r>
                <a:rPr lang="pl-PL" sz="1200" b="1" i="1" kern="1200">
                  <a:solidFill>
                    <a:srgbClr val="000000"/>
                  </a:solidFill>
                  <a:effectLst/>
                  <a:latin typeface="Times New Roman"/>
                  <a:ea typeface="Times New Roman"/>
                </a:rPr>
                <a:t>3</a:t>
              </a:r>
              <a:endParaRPr lang="pl-PL" sz="12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90" name="Text Box 56"/>
            <p:cNvSpPr txBox="1">
              <a:spLocks noChangeArrowheads="1"/>
            </p:cNvSpPr>
            <p:nvPr/>
          </p:nvSpPr>
          <p:spPr bwMode="auto">
            <a:xfrm>
              <a:off x="4332109" y="1982016"/>
              <a:ext cx="123446" cy="117475"/>
            </a:xfrm>
            <a:prstGeom prst="rect">
              <a:avLst/>
            </a:prstGeom>
            <a:noFill/>
            <a:ln w="0">
              <a:noFill/>
            </a:ln>
            <a:extLst/>
          </p:spPr>
          <p:txBody>
            <a:bodyPr wrap="none" lIns="36000" tIns="0" rIns="36000" bIns="0">
              <a:noAutofit/>
            </a:bodyPr>
            <a:lstStyle/>
            <a:p>
              <a:pPr fontAlgn="base">
                <a:spcAft>
                  <a:spcPts val="1000"/>
                </a:spcAft>
              </a:pPr>
              <a:r>
                <a:rPr lang="pl-PL" sz="1200" b="1" i="1" kern="1200">
                  <a:solidFill>
                    <a:srgbClr val="000000"/>
                  </a:solidFill>
                  <a:effectLst/>
                  <a:latin typeface="Times New Roman"/>
                  <a:ea typeface="Times New Roman"/>
                </a:rPr>
                <a:t>5</a:t>
              </a:r>
              <a:endParaRPr lang="pl-PL" sz="12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92" name="Text Box 56"/>
            <p:cNvSpPr txBox="1">
              <a:spLocks noChangeArrowheads="1"/>
            </p:cNvSpPr>
            <p:nvPr/>
          </p:nvSpPr>
          <p:spPr bwMode="auto">
            <a:xfrm>
              <a:off x="2533791" y="1981975"/>
              <a:ext cx="123446" cy="115570"/>
            </a:xfrm>
            <a:prstGeom prst="rect">
              <a:avLst/>
            </a:prstGeom>
            <a:noFill/>
            <a:ln w="0">
              <a:noFill/>
            </a:ln>
            <a:extLst/>
          </p:spPr>
          <p:txBody>
            <a:bodyPr wrap="none" lIns="36000" tIns="0" rIns="36000" bIns="0">
              <a:noAutofit/>
            </a:bodyPr>
            <a:lstStyle/>
            <a:p>
              <a:pPr fontAlgn="base">
                <a:spcAft>
                  <a:spcPts val="1000"/>
                </a:spcAft>
              </a:pPr>
              <a:r>
                <a:rPr lang="pl-PL" sz="1200" b="1" i="1" kern="1200">
                  <a:solidFill>
                    <a:srgbClr val="000000"/>
                  </a:solidFill>
                  <a:effectLst/>
                  <a:latin typeface="Times New Roman"/>
                  <a:ea typeface="Times New Roman"/>
                </a:rPr>
                <a:t>4</a:t>
              </a:r>
              <a:endParaRPr lang="pl-PL" sz="12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93" name="Text Box 56"/>
            <p:cNvSpPr txBox="1">
              <a:spLocks noChangeArrowheads="1"/>
            </p:cNvSpPr>
            <p:nvPr/>
          </p:nvSpPr>
          <p:spPr bwMode="auto">
            <a:xfrm>
              <a:off x="38659" y="21036"/>
              <a:ext cx="123445" cy="114935"/>
            </a:xfrm>
            <a:prstGeom prst="rect">
              <a:avLst/>
            </a:prstGeom>
            <a:noFill/>
            <a:ln w="0">
              <a:noFill/>
            </a:ln>
            <a:extLst/>
          </p:spPr>
          <p:txBody>
            <a:bodyPr wrap="none" lIns="36000" tIns="0" rIns="36000" bIns="0">
              <a:noAutofit/>
            </a:bodyPr>
            <a:lstStyle/>
            <a:p>
              <a:pPr fontAlgn="base">
                <a:spcAft>
                  <a:spcPts val="1000"/>
                </a:spcAft>
              </a:pPr>
              <a:r>
                <a:rPr lang="pl-PL" sz="1200" b="1" i="1" kern="1200">
                  <a:solidFill>
                    <a:srgbClr val="000000"/>
                  </a:solidFill>
                  <a:effectLst/>
                  <a:latin typeface="Times New Roman"/>
                  <a:ea typeface="Times New Roman"/>
                </a:rPr>
                <a:t>6</a:t>
              </a:r>
              <a:endParaRPr lang="pl-PL" sz="1200">
                <a:effectLst/>
                <a:latin typeface="Times New Roman"/>
                <a:ea typeface="Times New Roman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8337389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10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2" dur="10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500"/>
                                        <p:tgtEl>
                                          <p:spTgt spid="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0" dur="5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3" dur="500"/>
                                        <p:tgtEl>
                                          <p:spTgt spid="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6" dur="500"/>
                                        <p:tgtEl>
                                          <p:spTgt spid="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1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4" dur="500"/>
                                        <p:tgtEl>
                                          <p:spTgt spid="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7" dur="500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0" dur="50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" grpId="0" animBg="1"/>
      <p:bldP spid="204" grpId="0" animBg="1"/>
      <p:bldP spid="171" grpId="0"/>
      <p:bldP spid="169" grpId="0"/>
      <p:bldP spid="205" grpId="0"/>
      <p:bldP spid="84" grpId="0" animBg="1"/>
      <p:bldP spid="168" grpId="0" animBg="1"/>
      <p:bldP spid="129" grpId="0"/>
      <p:bldP spid="98" grpId="0"/>
      <p:bldP spid="13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3054642" y="2697977"/>
            <a:ext cx="289662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09638" eaLnBrk="0" hangingPunct="0">
              <a:spcBef>
                <a:spcPct val="20000"/>
              </a:spcBef>
              <a:buClr>
                <a:schemeClr val="accent2"/>
              </a:buClr>
              <a:buFont typeface="Monotype Sorts"/>
              <a:buChar char="z"/>
              <a:defRPr kumimoji="1" sz="27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09638" eaLnBrk="0" hangingPunct="0">
              <a:spcBef>
                <a:spcPct val="20000"/>
              </a:spcBef>
              <a:buClr>
                <a:schemeClr val="accent2"/>
              </a:buClr>
              <a:buFont typeface="Monotype Sorts"/>
              <a:buChar char="y"/>
              <a:defRPr kumimoji="1" sz="23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09638" eaLnBrk="0" hangingPunct="0">
              <a:spcBef>
                <a:spcPct val="20000"/>
              </a:spcBef>
              <a:buClr>
                <a:schemeClr val="accent2"/>
              </a:buClr>
              <a:buFont typeface="Monotype Sorts"/>
              <a:buChar char="x"/>
              <a:defRPr kumimoji="1" sz="21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09638" eaLnBrk="0" hangingPunct="0">
              <a:spcBef>
                <a:spcPct val="20000"/>
              </a:spcBef>
              <a:buClr>
                <a:schemeClr val="accent2"/>
              </a:buClr>
              <a:buChar char="•"/>
              <a:defRPr kumimoji="1" sz="21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09638" eaLnBrk="0" hangingPunct="0">
              <a:spcBef>
                <a:spcPct val="20000"/>
              </a:spcBef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9096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9096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9096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9096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kumimoji="0" lang="pl-PL" altLang="pl-PL" sz="2400" b="1" i="1" smtClean="0">
                <a:solidFill>
                  <a:srgbClr val="0070C0"/>
                </a:solidFill>
                <a:latin typeface="Times New Roman" pitchFamily="18" charset="0"/>
              </a:rPr>
              <a:t>Obliczenia rozpływowe</a:t>
            </a:r>
            <a:endParaRPr lang="pl-PL" altLang="pl-PL" sz="2400" i="1" dirty="0">
              <a:solidFill>
                <a:srgbClr val="0070C0"/>
              </a:solidFill>
              <a:latin typeface="Arial Black" pitchFamily="34" charset="0"/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5123044" y="5096309"/>
            <a:ext cx="3366306" cy="4154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marL="342900" indent="-342900" defTabSz="912813" eaLnBrk="0" hangingPunct="0">
              <a:spcBef>
                <a:spcPct val="20000"/>
              </a:spcBef>
              <a:buClr>
                <a:schemeClr val="accent2"/>
              </a:buClr>
              <a:buFont typeface="Monotype Sorts"/>
              <a:buNone/>
              <a:defRPr/>
            </a:pPr>
            <a:r>
              <a:rPr kumimoji="1" lang="pl-PL" sz="2700" i="1" kern="0" smtClean="0">
                <a:solidFill>
                  <a:srgbClr val="00B050"/>
                </a:solidFill>
                <a:latin typeface="+mn-lt"/>
              </a:rPr>
              <a:t>Dziękujemy </a:t>
            </a:r>
            <a:r>
              <a:rPr kumimoji="1" lang="pl-PL" sz="2700" i="1" kern="0">
                <a:solidFill>
                  <a:srgbClr val="00B050"/>
                </a:solidFill>
                <a:latin typeface="+mn-lt"/>
              </a:rPr>
              <a:t>za </a:t>
            </a:r>
            <a:r>
              <a:rPr kumimoji="1" lang="pl-PL" sz="2700" i="1" kern="0" smtClean="0">
                <a:solidFill>
                  <a:srgbClr val="00B050"/>
                </a:solidFill>
                <a:latin typeface="+mn-lt"/>
              </a:rPr>
              <a:t>uwagę</a:t>
            </a:r>
            <a:endParaRPr kumimoji="1" lang="pl-PL" sz="2700" kern="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62691377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Nrówn"/>
          <p:cNvSpPr txBox="1">
            <a:spLocks noChangeArrowheads="1"/>
          </p:cNvSpPr>
          <p:nvPr/>
        </p:nvSpPr>
        <p:spPr bwMode="auto">
          <a:xfrm>
            <a:off x="5897563" y="5156200"/>
            <a:ext cx="285115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Monotype Sorts"/>
              <a:buChar char="z"/>
              <a:defRPr kumimoji="1" sz="27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Font typeface="Monotype Sorts"/>
              <a:buChar char="y"/>
              <a:defRPr kumimoji="1" sz="23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Monotype Sorts"/>
              <a:buChar char="x"/>
              <a:defRPr kumimoji="1" sz="21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Char char="•"/>
              <a:defRPr kumimoji="1" sz="21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kumimoji="0" lang="pl-PL" altLang="pl-PL" sz="1800" b="1" i="1">
                <a:solidFill>
                  <a:srgbClr val="FF0000"/>
                </a:solidFill>
                <a:latin typeface="Times New Roman" pitchFamily="18" charset="0"/>
              </a:rPr>
              <a:t>2*N równań  nieliniowych 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kumimoji="0" lang="pl-PL" altLang="pl-PL" sz="1800" b="1" i="1">
                <a:solidFill>
                  <a:srgbClr val="FF0000"/>
                </a:solidFill>
                <a:latin typeface="Times New Roman" pitchFamily="18" charset="0"/>
              </a:rPr>
              <a:t>2*N niewiadomych </a:t>
            </a:r>
          </a:p>
        </p:txBody>
      </p:sp>
      <p:sp>
        <p:nvSpPr>
          <p:cNvPr id="4" name="NawKlamr"/>
          <p:cNvSpPr>
            <a:spLocks/>
          </p:cNvSpPr>
          <p:nvPr/>
        </p:nvSpPr>
        <p:spPr bwMode="auto">
          <a:xfrm>
            <a:off x="5537200" y="4795838"/>
            <a:ext cx="371475" cy="1296987"/>
          </a:xfrm>
          <a:prstGeom prst="rightBrace">
            <a:avLst>
              <a:gd name="adj1" fmla="val 8341"/>
              <a:gd name="adj2" fmla="val 53157"/>
            </a:avLst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Monotype Sorts"/>
              <a:buChar char="z"/>
              <a:defRPr kumimoji="1" sz="27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Font typeface="Monotype Sorts"/>
              <a:buChar char="y"/>
              <a:defRPr kumimoji="1" sz="23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Monotype Sorts"/>
              <a:buChar char="x"/>
              <a:defRPr kumimoji="1" sz="21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Char char="•"/>
              <a:defRPr kumimoji="1" sz="21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kumimoji="0" lang="pl-PL" altLang="pl-PL" sz="2400">
              <a:latin typeface="Times New Roman" pitchFamily="18" charset="0"/>
            </a:endParaRPr>
          </a:p>
        </p:txBody>
      </p:sp>
      <p:graphicFrame>
        <p:nvGraphicFramePr>
          <p:cNvPr id="5" name="PiQi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09467485"/>
              </p:ext>
            </p:extLst>
          </p:nvPr>
        </p:nvGraphicFramePr>
        <p:xfrm>
          <a:off x="1616075" y="4894263"/>
          <a:ext cx="3698875" cy="1111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66" name="Równanie" r:id="rId3" imgW="2958840" imgH="888840" progId="Equation.3">
                  <p:embed/>
                </p:oleObj>
              </mc:Choice>
              <mc:Fallback>
                <p:oleObj name="Równanie" r:id="rId3" imgW="2958840" imgH="8888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16075" y="4894263"/>
                        <a:ext cx="3698875" cy="1111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00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Typy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9232931"/>
              </p:ext>
            </p:extLst>
          </p:nvPr>
        </p:nvGraphicFramePr>
        <p:xfrm>
          <a:off x="1499221" y="2792413"/>
          <a:ext cx="6553199" cy="1752600"/>
        </p:xfrm>
        <a:graphic>
          <a:graphicData uri="http://schemas.openxmlformats.org/drawingml/2006/table">
            <a:tbl>
              <a:tblPr bandRow="1">
                <a:tableStyleId>{5940675A-B579-460E-94D1-54222C63F5DA}</a:tableStyleId>
              </a:tblPr>
              <a:tblGrid>
                <a:gridCol w="1656305"/>
                <a:gridCol w="630115"/>
                <a:gridCol w="630115"/>
                <a:gridCol w="909166"/>
                <a:gridCol w="909166"/>
                <a:gridCol w="909166"/>
                <a:gridCol w="909166"/>
              </a:tblGrid>
              <a:tr h="291636">
                <a:tc gridSpan="7">
                  <a:txBody>
                    <a:bodyPr/>
                    <a:lstStyle/>
                    <a:p>
                      <a:pPr marL="0" indent="0">
                        <a:tabLst/>
                      </a:pPr>
                      <a:r>
                        <a:rPr lang="pl-PL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Typy</a:t>
                      </a:r>
                      <a:r>
                        <a:rPr lang="pl-PL" sz="16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węzłów w obliczeniach rozpływowych</a:t>
                      </a:r>
                      <a:endParaRPr lang="pl-PL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7" marR="91447"/>
                </a:tc>
                <a:tc hMerge="1">
                  <a:txBody>
                    <a:bodyPr/>
                    <a:lstStyle/>
                    <a:p>
                      <a:endParaRPr lang="pl-PL" sz="16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</a:tr>
              <a:tr h="354330">
                <a:tc>
                  <a:txBody>
                    <a:bodyPr/>
                    <a:lstStyle/>
                    <a:p>
                      <a:pPr marL="0" indent="0">
                        <a:tabLst/>
                      </a:pPr>
                      <a:r>
                        <a:rPr lang="pl-PL" sz="1600" b="1" smtClean="0">
                          <a:latin typeface="Times New Roman" pitchFamily="18" charset="0"/>
                          <a:cs typeface="Times New Roman" pitchFamily="18" charset="0"/>
                        </a:rPr>
                        <a:t>Typ węzła</a:t>
                      </a:r>
                      <a:endParaRPr lang="pl-PL" sz="16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7" marR="91447"/>
                </a:tc>
                <a:tc gridSpan="2">
                  <a:txBody>
                    <a:bodyPr/>
                    <a:lstStyle/>
                    <a:p>
                      <a:r>
                        <a:rPr lang="pl-PL" sz="1600" b="1" smtClean="0">
                          <a:latin typeface="Times New Roman" pitchFamily="18" charset="0"/>
                          <a:cs typeface="Times New Roman" pitchFamily="18" charset="0"/>
                        </a:rPr>
                        <a:t>Oznaczenie</a:t>
                      </a:r>
                      <a:endParaRPr lang="pl-PL" sz="16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7" marR="91447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b="1" smtClean="0">
                          <a:latin typeface="Times New Roman" pitchFamily="18" charset="0"/>
                          <a:cs typeface="Times New Roman" pitchFamily="18" charset="0"/>
                        </a:rPr>
                        <a:t>|U|</a:t>
                      </a:r>
                      <a:endParaRPr lang="pl-PL" sz="16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7" marR="914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600" b="1" smtClean="0">
                          <a:latin typeface="Times New Roman" pitchFamily="18" charset="0"/>
                          <a:cs typeface="Times New Roman" pitchFamily="18" charset="0"/>
                        </a:rPr>
                        <a:t>δ</a:t>
                      </a:r>
                      <a:endParaRPr lang="pl-PL" sz="16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7" marR="914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P</a:t>
                      </a:r>
                      <a:endParaRPr lang="pl-PL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7" marR="914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b="1" smtClean="0">
                          <a:latin typeface="Times New Roman" pitchFamily="18" charset="0"/>
                          <a:cs typeface="Times New Roman" pitchFamily="18" charset="0"/>
                        </a:rPr>
                        <a:t>Q</a:t>
                      </a:r>
                      <a:endParaRPr lang="pl-PL" sz="16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7" marR="91447"/>
                </a:tc>
              </a:tr>
              <a:tr h="354330">
                <a:tc>
                  <a:txBody>
                    <a:bodyPr/>
                    <a:lstStyle/>
                    <a:p>
                      <a:r>
                        <a:rPr lang="pl-PL" sz="1600" b="1" smtClean="0">
                          <a:latin typeface="Times New Roman" pitchFamily="18" charset="0"/>
                          <a:cs typeface="Times New Roman" pitchFamily="18" charset="0"/>
                        </a:rPr>
                        <a:t>Odbiorczy</a:t>
                      </a:r>
                      <a:endParaRPr lang="pl-PL" sz="16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7" marR="91447"/>
                </a:tc>
                <a:tc>
                  <a:txBody>
                    <a:bodyPr/>
                    <a:lstStyle/>
                    <a:p>
                      <a:r>
                        <a:rPr lang="pl-PL" sz="1600" b="1" smtClean="0">
                          <a:latin typeface="Times New Roman" pitchFamily="18" charset="0"/>
                          <a:cs typeface="Times New Roman" pitchFamily="18" charset="0"/>
                        </a:rPr>
                        <a:t>PQ</a:t>
                      </a:r>
                      <a:endParaRPr lang="pl-PL" sz="16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7" marR="91447"/>
                </a:tc>
                <a:tc>
                  <a:txBody>
                    <a:bodyPr/>
                    <a:lstStyle/>
                    <a:p>
                      <a:r>
                        <a:rPr lang="pl-PL" sz="1600" b="1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pl-PL" sz="16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7" marR="914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b="1" smtClean="0">
                          <a:latin typeface="Times New Roman" pitchFamily="18" charset="0"/>
                          <a:cs typeface="Times New Roman" pitchFamily="18" charset="0"/>
                        </a:rPr>
                        <a:t>?</a:t>
                      </a:r>
                      <a:endParaRPr lang="pl-PL" sz="16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7" marR="914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b="1" smtClean="0">
                          <a:latin typeface="Times New Roman" pitchFamily="18" charset="0"/>
                          <a:cs typeface="Times New Roman" pitchFamily="18" charset="0"/>
                        </a:rPr>
                        <a:t>?</a:t>
                      </a:r>
                      <a:endParaRPr lang="pl-PL" sz="16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7" marR="914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b="1" smtClean="0">
                          <a:latin typeface="Times New Roman" pitchFamily="18" charset="0"/>
                          <a:cs typeface="Times New Roman" pitchFamily="18" charset="0"/>
                        </a:rPr>
                        <a:t>zadane</a:t>
                      </a:r>
                      <a:endParaRPr lang="pl-PL" sz="16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7" marR="914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b="1" smtClean="0">
                          <a:latin typeface="Times New Roman" pitchFamily="18" charset="0"/>
                          <a:cs typeface="Times New Roman" pitchFamily="18" charset="0"/>
                        </a:rPr>
                        <a:t>zadane</a:t>
                      </a:r>
                      <a:endParaRPr lang="pl-PL" sz="16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7" marR="91447"/>
                </a:tc>
              </a:tr>
              <a:tr h="354330">
                <a:tc>
                  <a:txBody>
                    <a:bodyPr/>
                    <a:lstStyle/>
                    <a:p>
                      <a:r>
                        <a:rPr lang="pl-PL" sz="1600" b="1" smtClean="0">
                          <a:latin typeface="Times New Roman" pitchFamily="18" charset="0"/>
                          <a:cs typeface="Times New Roman" pitchFamily="18" charset="0"/>
                        </a:rPr>
                        <a:t>Elektrowniany</a:t>
                      </a:r>
                      <a:endParaRPr lang="pl-PL" sz="16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7" marR="91447"/>
                </a:tc>
                <a:tc>
                  <a:txBody>
                    <a:bodyPr/>
                    <a:lstStyle/>
                    <a:p>
                      <a:r>
                        <a:rPr lang="pl-PL" sz="1600" b="1" smtClean="0">
                          <a:latin typeface="Times New Roman" pitchFamily="18" charset="0"/>
                          <a:cs typeface="Times New Roman" pitchFamily="18" charset="0"/>
                        </a:rPr>
                        <a:t>PU</a:t>
                      </a:r>
                      <a:endParaRPr lang="pl-PL" sz="16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7" marR="91447"/>
                </a:tc>
                <a:tc>
                  <a:txBody>
                    <a:bodyPr/>
                    <a:lstStyle/>
                    <a:p>
                      <a:r>
                        <a:rPr lang="pl-PL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2(3)</a:t>
                      </a:r>
                      <a:endParaRPr lang="pl-PL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7" marR="914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b="1" smtClean="0">
                          <a:latin typeface="Times New Roman" pitchFamily="18" charset="0"/>
                          <a:cs typeface="Times New Roman" pitchFamily="18" charset="0"/>
                        </a:rPr>
                        <a:t>zadane</a:t>
                      </a:r>
                      <a:endParaRPr lang="pl-PL" sz="16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7" marR="914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b="1" smtClean="0">
                          <a:latin typeface="Times New Roman" pitchFamily="18" charset="0"/>
                          <a:cs typeface="Times New Roman" pitchFamily="18" charset="0"/>
                        </a:rPr>
                        <a:t>?</a:t>
                      </a:r>
                      <a:endParaRPr lang="pl-PL" sz="16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7" marR="914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b="1" smtClean="0">
                          <a:latin typeface="Times New Roman" pitchFamily="18" charset="0"/>
                          <a:cs typeface="Times New Roman" pitchFamily="18" charset="0"/>
                        </a:rPr>
                        <a:t>zadane</a:t>
                      </a:r>
                      <a:endParaRPr lang="pl-PL" sz="16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7" marR="914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b="1" smtClean="0">
                          <a:latin typeface="Times New Roman" pitchFamily="18" charset="0"/>
                          <a:cs typeface="Times New Roman" pitchFamily="18" charset="0"/>
                        </a:rPr>
                        <a:t>?</a:t>
                      </a:r>
                      <a:endParaRPr lang="pl-PL" sz="16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7" marR="91447"/>
                </a:tc>
              </a:tr>
              <a:tr h="354330">
                <a:tc>
                  <a:txBody>
                    <a:bodyPr/>
                    <a:lstStyle/>
                    <a:p>
                      <a:r>
                        <a:rPr lang="pl-PL" sz="1600" b="1" smtClean="0">
                          <a:latin typeface="Times New Roman" pitchFamily="18" charset="0"/>
                          <a:cs typeface="Times New Roman" pitchFamily="18" charset="0"/>
                        </a:rPr>
                        <a:t>Bilansujący</a:t>
                      </a:r>
                      <a:endParaRPr lang="pl-PL" sz="16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7" marR="91447"/>
                </a:tc>
                <a:tc>
                  <a:txBody>
                    <a:bodyPr/>
                    <a:lstStyle/>
                    <a:p>
                      <a:r>
                        <a:rPr lang="pl-PL" sz="1600" b="1" smtClean="0">
                          <a:latin typeface="Times New Roman" pitchFamily="18" charset="0"/>
                          <a:cs typeface="Times New Roman" pitchFamily="18" charset="0"/>
                        </a:rPr>
                        <a:t>Bil.</a:t>
                      </a:r>
                      <a:endParaRPr lang="pl-PL" sz="16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7" marR="91447"/>
                </a:tc>
                <a:tc>
                  <a:txBody>
                    <a:bodyPr/>
                    <a:lstStyle/>
                    <a:p>
                      <a:r>
                        <a:rPr lang="pl-PL" sz="1600" b="1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pl-PL" sz="16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7" marR="914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b="1" smtClean="0">
                          <a:latin typeface="Times New Roman" pitchFamily="18" charset="0"/>
                          <a:cs typeface="Times New Roman" pitchFamily="18" charset="0"/>
                        </a:rPr>
                        <a:t>zadane</a:t>
                      </a:r>
                      <a:endParaRPr lang="pl-PL" sz="16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7" marR="914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b="1" smtClean="0">
                          <a:latin typeface="Times New Roman" pitchFamily="18" charset="0"/>
                          <a:cs typeface="Times New Roman" pitchFamily="18" charset="0"/>
                        </a:rPr>
                        <a:t>zadane</a:t>
                      </a:r>
                      <a:endParaRPr lang="pl-PL" sz="16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7" marR="914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b="1" smtClean="0">
                          <a:latin typeface="Times New Roman" pitchFamily="18" charset="0"/>
                          <a:cs typeface="Times New Roman" pitchFamily="18" charset="0"/>
                        </a:rPr>
                        <a:t>?</a:t>
                      </a:r>
                      <a:endParaRPr lang="pl-PL" sz="16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7" marR="914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?</a:t>
                      </a:r>
                      <a:endParaRPr lang="pl-PL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7" marR="91447"/>
                </a:tc>
              </a:tr>
            </a:tbl>
          </a:graphicData>
        </a:graphic>
      </p:graphicFrame>
      <p:graphicFrame>
        <p:nvGraphicFramePr>
          <p:cNvPr id="21554" name="Row_I=Y* Y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78147198"/>
              </p:ext>
            </p:extLst>
          </p:nvPr>
        </p:nvGraphicFramePr>
        <p:xfrm>
          <a:off x="4353532" y="981075"/>
          <a:ext cx="3143250" cy="1301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67" name="Równanie" r:id="rId5" imgW="2514600" imgH="1041400" progId="Equation.3">
                  <p:embed/>
                </p:oleObj>
              </mc:Choice>
              <mc:Fallback>
                <p:oleObj name="Równanie" r:id="rId5" imgW="2514600" imgH="1041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3532" y="981075"/>
                        <a:ext cx="3143250" cy="1301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3" name="Węzeł"/>
          <p:cNvGrpSpPr/>
          <p:nvPr/>
        </p:nvGrpSpPr>
        <p:grpSpPr>
          <a:xfrm>
            <a:off x="1696150" y="977492"/>
            <a:ext cx="1715770" cy="1373505"/>
            <a:chOff x="0" y="0"/>
            <a:chExt cx="1715899" cy="1373921"/>
          </a:xfrm>
        </p:grpSpPr>
        <p:grpSp>
          <p:nvGrpSpPr>
            <p:cNvPr id="24" name="PQUdlt"/>
            <p:cNvGrpSpPr/>
            <p:nvPr/>
          </p:nvGrpSpPr>
          <p:grpSpPr>
            <a:xfrm>
              <a:off x="0" y="650048"/>
              <a:ext cx="1260866" cy="723873"/>
              <a:chOff x="0" y="0"/>
              <a:chExt cx="1260866" cy="723873"/>
            </a:xfrm>
          </p:grpSpPr>
          <p:sp>
            <p:nvSpPr>
              <p:cNvPr id="55" name="Z"/>
              <p:cNvSpPr txBox="1">
                <a:spLocks noChangeArrowheads="1"/>
              </p:cNvSpPr>
              <p:nvPr/>
            </p:nvSpPr>
            <p:spPr bwMode="auto">
              <a:xfrm>
                <a:off x="684716" y="520038"/>
                <a:ext cx="238125" cy="20383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  <a:noAutofit/>
              </a:bodyPr>
              <a:lstStyle/>
              <a:p>
                <a:pPr algn="just" fontAlgn="base">
                  <a:spcAft>
                    <a:spcPts val="0"/>
                  </a:spcAft>
                </a:pPr>
                <a:r>
                  <a:rPr lang="pl-PL" sz="1200" i="1" kern="1200">
                    <a:effectLst/>
                    <a:latin typeface="Arial"/>
                    <a:ea typeface="Times New Roman"/>
                    <a:cs typeface="Times New Roman"/>
                  </a:rPr>
                  <a:t>P</a:t>
                </a:r>
                <a:r>
                  <a:rPr lang="pl-PL" sz="1200" i="1" kern="1200" baseline="-25000">
                    <a:effectLst/>
                    <a:latin typeface="Arial"/>
                    <a:ea typeface="Times New Roman"/>
                    <a:cs typeface="Times New Roman"/>
                  </a:rPr>
                  <a:t>k</a:t>
                </a:r>
                <a:endParaRPr lang="pl-PL" sz="1200">
                  <a:effectLst/>
                  <a:latin typeface="Times New Roman"/>
                  <a:ea typeface="Times New Roman"/>
                </a:endParaRPr>
              </a:p>
            </p:txBody>
          </p:sp>
          <p:sp>
            <p:nvSpPr>
              <p:cNvPr id="56" name="Z"/>
              <p:cNvSpPr txBox="1">
                <a:spLocks noChangeArrowheads="1"/>
              </p:cNvSpPr>
              <p:nvPr/>
            </p:nvSpPr>
            <p:spPr bwMode="auto">
              <a:xfrm>
                <a:off x="1022741" y="511370"/>
                <a:ext cx="238125" cy="20383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  <a:noAutofit/>
              </a:bodyPr>
              <a:lstStyle/>
              <a:p>
                <a:pPr algn="just" fontAlgn="base">
                  <a:spcAft>
                    <a:spcPts val="0"/>
                  </a:spcAft>
                </a:pPr>
                <a:r>
                  <a:rPr lang="pl-PL" sz="1200" i="1" kern="1200">
                    <a:effectLst/>
                    <a:latin typeface="Arial"/>
                    <a:ea typeface="Times New Roman"/>
                    <a:cs typeface="Times New Roman"/>
                  </a:rPr>
                  <a:t>Q</a:t>
                </a:r>
                <a:r>
                  <a:rPr lang="pl-PL" sz="1200" i="1" kern="1200" baseline="-25000">
                    <a:effectLst/>
                    <a:latin typeface="Arial"/>
                    <a:ea typeface="Times New Roman"/>
                    <a:cs typeface="Times New Roman"/>
                  </a:rPr>
                  <a:t>k</a:t>
                </a:r>
                <a:endParaRPr lang="pl-PL" sz="1200">
                  <a:effectLst/>
                  <a:latin typeface="Times New Roman"/>
                  <a:ea typeface="Times New Roman"/>
                </a:endParaRPr>
              </a:p>
            </p:txBody>
          </p:sp>
          <p:sp>
            <p:nvSpPr>
              <p:cNvPr id="57" name="Z"/>
              <p:cNvSpPr txBox="1">
                <a:spLocks noChangeArrowheads="1"/>
              </p:cNvSpPr>
              <p:nvPr/>
            </p:nvSpPr>
            <p:spPr bwMode="auto">
              <a:xfrm>
                <a:off x="0" y="4330"/>
                <a:ext cx="250189" cy="18478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algn="just" fontAlgn="base">
                  <a:spcAft>
                    <a:spcPts val="0"/>
                  </a:spcAft>
                </a:pPr>
                <a:r>
                  <a:rPr lang="pl-PL" sz="1200" kern="1200">
                    <a:effectLst/>
                    <a:latin typeface="Arial"/>
                    <a:ea typeface="Times New Roman"/>
                    <a:cs typeface="Times New Roman"/>
                  </a:rPr>
                  <a:t>|</a:t>
                </a:r>
                <a:r>
                  <a:rPr lang="pl-PL" sz="1200" i="1" u="sng" kern="1200">
                    <a:effectLst/>
                    <a:latin typeface="Arial"/>
                    <a:ea typeface="Times New Roman"/>
                    <a:cs typeface="Times New Roman"/>
                  </a:rPr>
                  <a:t>U</a:t>
                </a:r>
                <a:r>
                  <a:rPr lang="pl-PL" sz="1200" i="1" kern="1200" baseline="-25000">
                    <a:effectLst/>
                    <a:latin typeface="Arial"/>
                    <a:ea typeface="Times New Roman"/>
                    <a:cs typeface="Times New Roman"/>
                  </a:rPr>
                  <a:t>k</a:t>
                </a:r>
                <a:r>
                  <a:rPr lang="pl-PL" sz="1200" i="1" kern="1200">
                    <a:effectLst/>
                    <a:latin typeface="Arial"/>
                    <a:ea typeface="Times New Roman"/>
                    <a:cs typeface="Times New Roman"/>
                  </a:rPr>
                  <a:t>|</a:t>
                </a:r>
                <a:endParaRPr lang="pl-PL" sz="1200">
                  <a:effectLst/>
                  <a:latin typeface="Times New Roman"/>
                  <a:ea typeface="Times New Roman"/>
                </a:endParaRPr>
              </a:p>
            </p:txBody>
          </p:sp>
          <p:sp>
            <p:nvSpPr>
              <p:cNvPr id="58" name="Z"/>
              <p:cNvSpPr txBox="1">
                <a:spLocks noChangeArrowheads="1"/>
              </p:cNvSpPr>
              <p:nvPr/>
            </p:nvSpPr>
            <p:spPr bwMode="auto">
              <a:xfrm>
                <a:off x="295662" y="0"/>
                <a:ext cx="145414" cy="18478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algn="just" fontAlgn="base">
                  <a:spcAft>
                    <a:spcPts val="0"/>
                  </a:spcAft>
                </a:pPr>
                <a:r>
                  <a:rPr lang="pl-PL" sz="1200" i="1" kern="1200">
                    <a:effectLst/>
                    <a:latin typeface="Arial"/>
                    <a:ea typeface="Times New Roman"/>
                  </a:rPr>
                  <a:t>δ</a:t>
                </a:r>
                <a:r>
                  <a:rPr lang="pl-PL" sz="1200" i="1" kern="1200" baseline="-25000">
                    <a:effectLst/>
                    <a:latin typeface="Arial"/>
                    <a:ea typeface="Times New Roman"/>
                    <a:cs typeface="Times New Roman"/>
                  </a:rPr>
                  <a:t>k</a:t>
                </a:r>
                <a:endParaRPr lang="pl-PL" sz="1200">
                  <a:effectLst/>
                  <a:latin typeface="Times New Roman"/>
                  <a:ea typeface="Times New Roman"/>
                </a:endParaRPr>
              </a:p>
            </p:txBody>
          </p:sp>
        </p:grpSp>
        <p:grpSp>
          <p:nvGrpSpPr>
            <p:cNvPr id="25" name="Szyna"/>
            <p:cNvGrpSpPr/>
            <p:nvPr/>
          </p:nvGrpSpPr>
          <p:grpSpPr>
            <a:xfrm>
              <a:off x="502703" y="667382"/>
              <a:ext cx="1213196" cy="494344"/>
              <a:chOff x="0" y="0"/>
              <a:chExt cx="1213196" cy="494344"/>
            </a:xfrm>
          </p:grpSpPr>
          <p:cxnSp>
            <p:nvCxnSpPr>
              <p:cNvPr id="52" name="Łącznik prosty ze strzałką 51"/>
              <p:cNvCxnSpPr/>
              <p:nvPr/>
            </p:nvCxnSpPr>
            <p:spPr>
              <a:xfrm flipV="1">
                <a:off x="468034" y="134344"/>
                <a:ext cx="0" cy="360000"/>
              </a:xfrm>
              <a:prstGeom prst="straightConnector1">
                <a:avLst/>
              </a:prstGeom>
              <a:ln w="15875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Łącznik prostoliniowy 52"/>
              <p:cNvCxnSpPr/>
              <p:nvPr/>
            </p:nvCxnSpPr>
            <p:spPr>
              <a:xfrm flipV="1">
                <a:off x="0" y="91007"/>
                <a:ext cx="936000" cy="0"/>
              </a:xfrm>
              <a:prstGeom prst="line">
                <a:avLst/>
              </a:prstGeom>
              <a:ln w="317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4" name="Z"/>
              <p:cNvSpPr txBox="1">
                <a:spLocks noChangeArrowheads="1"/>
              </p:cNvSpPr>
              <p:nvPr/>
            </p:nvSpPr>
            <p:spPr bwMode="auto">
              <a:xfrm>
                <a:off x="975071" y="0"/>
                <a:ext cx="238125" cy="20383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  <a:noAutofit/>
              </a:bodyPr>
              <a:lstStyle/>
              <a:p>
                <a:pPr algn="just" fontAlgn="base">
                  <a:spcAft>
                    <a:spcPts val="0"/>
                  </a:spcAft>
                </a:pPr>
                <a:r>
                  <a:rPr lang="pl-PL" sz="1200" i="1" kern="1200">
                    <a:effectLst/>
                    <a:latin typeface="Arial"/>
                    <a:ea typeface="Times New Roman"/>
                    <a:cs typeface="Times New Roman"/>
                  </a:rPr>
                  <a:t>k</a:t>
                </a:r>
                <a:endParaRPr lang="pl-PL" sz="1200">
                  <a:effectLst/>
                  <a:latin typeface="Times New Roman"/>
                  <a:ea typeface="Times New Roman"/>
                </a:endParaRPr>
              </a:p>
            </p:txBody>
          </p:sp>
        </p:grpSp>
        <p:grpSp>
          <p:nvGrpSpPr>
            <p:cNvPr id="28" name="T1"/>
            <p:cNvGrpSpPr/>
            <p:nvPr/>
          </p:nvGrpSpPr>
          <p:grpSpPr>
            <a:xfrm>
              <a:off x="719385" y="0"/>
              <a:ext cx="363344" cy="770708"/>
              <a:chOff x="0" y="0"/>
              <a:chExt cx="363344" cy="770708"/>
            </a:xfrm>
          </p:grpSpPr>
          <p:cxnSp>
            <p:nvCxnSpPr>
              <p:cNvPr id="46" name="Łącznik prostoliniowy 45"/>
              <p:cNvCxnSpPr/>
              <p:nvPr/>
            </p:nvCxnSpPr>
            <p:spPr>
              <a:xfrm flipV="1">
                <a:off x="255686" y="554708"/>
                <a:ext cx="0" cy="216000"/>
              </a:xfrm>
              <a:prstGeom prst="line">
                <a:avLst/>
              </a:prstGeom>
              <a:ln w="158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7" name="Elipsa 46"/>
              <p:cNvSpPr/>
              <p:nvPr/>
            </p:nvSpPr>
            <p:spPr>
              <a:xfrm>
                <a:off x="147344" y="329358"/>
                <a:ext cx="216000" cy="216000"/>
              </a:xfrm>
              <a:prstGeom prst="ellipse">
                <a:avLst/>
              </a:prstGeom>
              <a:noFill/>
              <a:ln w="158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pl-PL"/>
              </a:p>
            </p:txBody>
          </p:sp>
          <p:sp>
            <p:nvSpPr>
              <p:cNvPr id="49" name="Elipsa 48"/>
              <p:cNvSpPr/>
              <p:nvPr/>
            </p:nvSpPr>
            <p:spPr>
              <a:xfrm>
                <a:off x="147344" y="221017"/>
                <a:ext cx="215900" cy="215900"/>
              </a:xfrm>
              <a:prstGeom prst="ellipse">
                <a:avLst/>
              </a:prstGeom>
              <a:noFill/>
              <a:ln w="158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pl-PL"/>
              </a:p>
            </p:txBody>
          </p:sp>
          <p:cxnSp>
            <p:nvCxnSpPr>
              <p:cNvPr id="50" name="Łącznik prostoliniowy 49"/>
              <p:cNvCxnSpPr/>
              <p:nvPr/>
            </p:nvCxnSpPr>
            <p:spPr>
              <a:xfrm flipV="1">
                <a:off x="255686" y="0"/>
                <a:ext cx="0" cy="216000"/>
              </a:xfrm>
              <a:prstGeom prst="line">
                <a:avLst/>
              </a:prstGeom>
              <a:ln w="158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1" name="Z"/>
              <p:cNvSpPr txBox="1">
                <a:spLocks noChangeArrowheads="1"/>
              </p:cNvSpPr>
              <p:nvPr/>
            </p:nvSpPr>
            <p:spPr bwMode="auto">
              <a:xfrm>
                <a:off x="0" y="4334"/>
                <a:ext cx="238125" cy="20383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  <a:noAutofit/>
              </a:bodyPr>
              <a:lstStyle/>
              <a:p>
                <a:pPr algn="just" fontAlgn="base">
                  <a:spcAft>
                    <a:spcPts val="0"/>
                  </a:spcAft>
                </a:pPr>
                <a:r>
                  <a:rPr lang="pl-PL" sz="1200" i="1" kern="1200">
                    <a:effectLst/>
                    <a:latin typeface="Arial"/>
                    <a:ea typeface="Times New Roman"/>
                    <a:cs typeface="Times New Roman"/>
                  </a:rPr>
                  <a:t>T1</a:t>
                </a:r>
                <a:endParaRPr lang="pl-PL" sz="1200">
                  <a:effectLst/>
                  <a:latin typeface="Times New Roman"/>
                  <a:ea typeface="Times New Roman"/>
                </a:endParaRPr>
              </a:p>
            </p:txBody>
          </p:sp>
        </p:grpSp>
        <p:grpSp>
          <p:nvGrpSpPr>
            <p:cNvPr id="29" name="L2"/>
            <p:cNvGrpSpPr/>
            <p:nvPr/>
          </p:nvGrpSpPr>
          <p:grpSpPr>
            <a:xfrm>
              <a:off x="1256758" y="119990"/>
              <a:ext cx="424472" cy="635893"/>
              <a:chOff x="0" y="7315"/>
              <a:chExt cx="424472" cy="635893"/>
            </a:xfrm>
          </p:grpSpPr>
          <p:cxnSp>
            <p:nvCxnSpPr>
              <p:cNvPr id="43" name="Łącznik prostoliniowy 42"/>
              <p:cNvCxnSpPr/>
              <p:nvPr/>
            </p:nvCxnSpPr>
            <p:spPr>
              <a:xfrm flipV="1">
                <a:off x="0" y="352378"/>
                <a:ext cx="2540" cy="290830"/>
              </a:xfrm>
              <a:prstGeom prst="line">
                <a:avLst/>
              </a:prstGeom>
              <a:ln w="158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Łącznik prostoliniowy 43"/>
              <p:cNvCxnSpPr/>
              <p:nvPr/>
            </p:nvCxnSpPr>
            <p:spPr>
              <a:xfrm flipV="1">
                <a:off x="1352" y="7315"/>
                <a:ext cx="359410" cy="359410"/>
              </a:xfrm>
              <a:prstGeom prst="line">
                <a:avLst/>
              </a:prstGeom>
              <a:ln w="158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5" name="Z"/>
              <p:cNvSpPr txBox="1">
                <a:spLocks noChangeArrowheads="1"/>
              </p:cNvSpPr>
              <p:nvPr/>
            </p:nvSpPr>
            <p:spPr bwMode="auto">
              <a:xfrm>
                <a:off x="186347" y="195015"/>
                <a:ext cx="238125" cy="20383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  <a:noAutofit/>
              </a:bodyPr>
              <a:lstStyle/>
              <a:p>
                <a:pPr algn="just" fontAlgn="base">
                  <a:spcAft>
                    <a:spcPts val="0"/>
                  </a:spcAft>
                </a:pPr>
                <a:r>
                  <a:rPr lang="pl-PL" sz="1200" i="1" kern="1200">
                    <a:effectLst/>
                    <a:latin typeface="Arial"/>
                    <a:ea typeface="Times New Roman"/>
                    <a:cs typeface="Times New Roman"/>
                  </a:rPr>
                  <a:t>L2</a:t>
                </a:r>
                <a:endParaRPr lang="pl-PL" sz="1200">
                  <a:effectLst/>
                  <a:latin typeface="Times New Roman"/>
                  <a:ea typeface="Times New Roman"/>
                </a:endParaRPr>
              </a:p>
            </p:txBody>
          </p:sp>
        </p:grpSp>
        <p:grpSp>
          <p:nvGrpSpPr>
            <p:cNvPr id="31" name="L1"/>
            <p:cNvGrpSpPr/>
            <p:nvPr/>
          </p:nvGrpSpPr>
          <p:grpSpPr>
            <a:xfrm>
              <a:off x="264352" y="115657"/>
              <a:ext cx="423063" cy="640226"/>
              <a:chOff x="0" y="7315"/>
              <a:chExt cx="423063" cy="640226"/>
            </a:xfrm>
          </p:grpSpPr>
          <p:cxnSp>
            <p:nvCxnSpPr>
              <p:cNvPr id="32" name="Łącznik prostoliniowy 31"/>
              <p:cNvCxnSpPr/>
              <p:nvPr/>
            </p:nvCxnSpPr>
            <p:spPr>
              <a:xfrm flipV="1">
                <a:off x="420364" y="356711"/>
                <a:ext cx="2540" cy="290830"/>
              </a:xfrm>
              <a:prstGeom prst="line">
                <a:avLst/>
              </a:prstGeom>
              <a:ln w="158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Łącznik prostoliniowy 33"/>
              <p:cNvCxnSpPr/>
              <p:nvPr/>
            </p:nvCxnSpPr>
            <p:spPr>
              <a:xfrm>
                <a:off x="63653" y="7315"/>
                <a:ext cx="359410" cy="359410"/>
              </a:xfrm>
              <a:prstGeom prst="line">
                <a:avLst/>
              </a:prstGeom>
              <a:ln w="158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7" name="Z"/>
              <p:cNvSpPr txBox="1">
                <a:spLocks noChangeArrowheads="1"/>
              </p:cNvSpPr>
              <p:nvPr/>
            </p:nvSpPr>
            <p:spPr bwMode="auto">
              <a:xfrm>
                <a:off x="0" y="195014"/>
                <a:ext cx="238125" cy="20383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  <a:noAutofit/>
              </a:bodyPr>
              <a:lstStyle/>
              <a:p>
                <a:pPr algn="just" fontAlgn="base">
                  <a:spcAft>
                    <a:spcPts val="0"/>
                  </a:spcAft>
                </a:pPr>
                <a:r>
                  <a:rPr lang="pl-PL" sz="1200" i="1" kern="1200">
                    <a:effectLst/>
                    <a:latin typeface="Arial"/>
                    <a:ea typeface="Times New Roman"/>
                    <a:cs typeface="Times New Roman"/>
                  </a:rPr>
                  <a:t>L1</a:t>
                </a:r>
                <a:endParaRPr lang="pl-PL" sz="1200">
                  <a:effectLst/>
                  <a:latin typeface="Times New Roman"/>
                  <a:ea typeface="Times New Roman"/>
                </a:endParaRPr>
              </a:p>
            </p:txBody>
          </p:sp>
        </p:grpSp>
      </p:grpSp>
      <p:sp>
        <p:nvSpPr>
          <p:cNvPr id="10" name="Tytuł"/>
          <p:cNvSpPr txBox="1">
            <a:spLocks noChangeArrowheads="1"/>
          </p:cNvSpPr>
          <p:nvPr/>
        </p:nvSpPr>
        <p:spPr bwMode="auto">
          <a:xfrm>
            <a:off x="2189938" y="476706"/>
            <a:ext cx="4764125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12813" eaLnBrk="0" hangingPunct="0">
              <a:defRPr/>
            </a:pPr>
            <a:r>
              <a:rPr kumimoji="1" lang="pl-PL" sz="1400" b="1" i="1" kern="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Wyznaczanie rozpływów mocy – sformułowanie zadania</a:t>
            </a:r>
            <a:endParaRPr kumimoji="1" lang="pl-PL" sz="1400" b="1" i="1" u="sng" kern="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43733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1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ytuł"/>
          <p:cNvSpPr txBox="1">
            <a:spLocks noChangeArrowheads="1"/>
          </p:cNvSpPr>
          <p:nvPr/>
        </p:nvSpPr>
        <p:spPr bwMode="auto">
          <a:xfrm>
            <a:off x="3364137" y="476706"/>
            <a:ext cx="2415726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12813" eaLnBrk="0" hangingPunct="0">
              <a:defRPr/>
            </a:pPr>
            <a:r>
              <a:rPr kumimoji="1" lang="pl-PL" sz="1400" b="1" i="1" kern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Cele obliczeń rozpływowych</a:t>
            </a:r>
            <a:endParaRPr kumimoji="1" lang="pl-PL" sz="1400" b="1" i="1" kern="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xt_1_Obc"/>
          <p:cNvSpPr>
            <a:spLocks noChangeArrowheads="1"/>
          </p:cNvSpPr>
          <p:nvPr/>
        </p:nvSpPr>
        <p:spPr bwMode="auto">
          <a:xfrm>
            <a:off x="1650026" y="1304764"/>
            <a:ext cx="3866636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Monotype Sorts"/>
              <a:buChar char="z"/>
              <a:defRPr kumimoji="1" sz="27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Font typeface="Monotype Sorts"/>
              <a:buChar char="y"/>
              <a:defRPr kumimoji="1" sz="23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Monotype Sorts"/>
              <a:buChar char="x"/>
              <a:defRPr kumimoji="1" sz="21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Char char="•"/>
              <a:defRPr kumimoji="1" sz="21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kumimoji="0" lang="pl-PL" altLang="pl-PL" sz="2000" b="1" i="1">
                <a:solidFill>
                  <a:srgbClr val="333399"/>
                </a:solidFill>
                <a:latin typeface="Times New Roman" pitchFamily="18" charset="0"/>
              </a:rPr>
              <a:t>1. </a:t>
            </a:r>
            <a:r>
              <a:rPr kumimoji="0" lang="pl-PL" altLang="pl-PL" sz="2000" b="1" i="1" smtClean="0">
                <a:solidFill>
                  <a:srgbClr val="333399"/>
                </a:solidFill>
                <a:latin typeface="Times New Roman" pitchFamily="18" charset="0"/>
              </a:rPr>
              <a:t>Wspomaganie pracy dyspozytorów</a:t>
            </a:r>
            <a:endParaRPr kumimoji="0" lang="pl-PL" altLang="pl-PL" sz="2000" b="1" i="1">
              <a:solidFill>
                <a:srgbClr val="333399"/>
              </a:solidFill>
              <a:latin typeface="Times New Roman" pitchFamily="18" charset="0"/>
            </a:endParaRPr>
          </a:p>
        </p:txBody>
      </p:sp>
      <p:sp>
        <p:nvSpPr>
          <p:cNvPr id="6" name="Txt_1_Obc"/>
          <p:cNvSpPr>
            <a:spLocks noChangeArrowheads="1"/>
          </p:cNvSpPr>
          <p:nvPr/>
        </p:nvSpPr>
        <p:spPr bwMode="auto">
          <a:xfrm>
            <a:off x="1651613" y="1775371"/>
            <a:ext cx="3634008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Monotype Sorts"/>
              <a:buChar char="z"/>
              <a:defRPr kumimoji="1" sz="27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Font typeface="Monotype Sorts"/>
              <a:buChar char="y"/>
              <a:defRPr kumimoji="1" sz="23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Monotype Sorts"/>
              <a:buChar char="x"/>
              <a:defRPr kumimoji="1" sz="21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Char char="•"/>
              <a:defRPr kumimoji="1" sz="21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kumimoji="0" lang="pl-PL" altLang="pl-PL" sz="2000" b="1" i="1">
                <a:solidFill>
                  <a:srgbClr val="333399"/>
                </a:solidFill>
                <a:latin typeface="Times New Roman" pitchFamily="18" charset="0"/>
              </a:rPr>
              <a:t>2. </a:t>
            </a:r>
            <a:r>
              <a:rPr kumimoji="0" lang="pl-PL" altLang="pl-PL" sz="2000" b="1" i="1" smtClean="0">
                <a:solidFill>
                  <a:srgbClr val="333399"/>
                </a:solidFill>
                <a:latin typeface="Times New Roman" pitchFamily="18" charset="0"/>
              </a:rPr>
              <a:t>Planowanie dobowe pracy KSE </a:t>
            </a:r>
            <a:endParaRPr kumimoji="0" lang="pl-PL" altLang="pl-PL" sz="2000" b="1" i="1">
              <a:solidFill>
                <a:srgbClr val="333399"/>
              </a:solidFill>
              <a:latin typeface="Times New Roman" pitchFamily="18" charset="0"/>
            </a:endParaRPr>
          </a:p>
        </p:txBody>
      </p:sp>
      <p:sp>
        <p:nvSpPr>
          <p:cNvPr id="7" name="Txt_1_Obc"/>
          <p:cNvSpPr>
            <a:spLocks noChangeArrowheads="1"/>
          </p:cNvSpPr>
          <p:nvPr/>
        </p:nvSpPr>
        <p:spPr bwMode="auto">
          <a:xfrm>
            <a:off x="1651613" y="2245978"/>
            <a:ext cx="502541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Monotype Sorts"/>
              <a:buChar char="z"/>
              <a:defRPr kumimoji="1" sz="27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Font typeface="Monotype Sorts"/>
              <a:buChar char="y"/>
              <a:defRPr kumimoji="1" sz="23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Monotype Sorts"/>
              <a:buChar char="x"/>
              <a:defRPr kumimoji="1" sz="21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Char char="•"/>
              <a:defRPr kumimoji="1" sz="21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kumimoji="0" lang="pl-PL" altLang="pl-PL" sz="2000" b="1" i="1">
                <a:solidFill>
                  <a:srgbClr val="333399"/>
                </a:solidFill>
                <a:latin typeface="Times New Roman" pitchFamily="18" charset="0"/>
              </a:rPr>
              <a:t>3. Planowanie </a:t>
            </a:r>
            <a:r>
              <a:rPr kumimoji="0" lang="pl-PL" altLang="pl-PL" sz="2000" b="1" i="1" smtClean="0">
                <a:solidFill>
                  <a:srgbClr val="333399"/>
                </a:solidFill>
                <a:latin typeface="Times New Roman" pitchFamily="18" charset="0"/>
              </a:rPr>
              <a:t>sezonowe pracy </a:t>
            </a:r>
            <a:r>
              <a:rPr kumimoji="0" lang="pl-PL" altLang="pl-PL" sz="2000" b="1" i="1">
                <a:solidFill>
                  <a:srgbClr val="333399"/>
                </a:solidFill>
                <a:latin typeface="Times New Roman" pitchFamily="18" charset="0"/>
              </a:rPr>
              <a:t>KSE </a:t>
            </a:r>
            <a:r>
              <a:rPr kumimoji="0" lang="pl-PL" altLang="pl-PL" sz="2000" b="1" i="1" smtClean="0">
                <a:solidFill>
                  <a:srgbClr val="333399"/>
                </a:solidFill>
                <a:latin typeface="Times New Roman" pitchFamily="18" charset="0"/>
              </a:rPr>
              <a:t>(zima, lato)</a:t>
            </a:r>
            <a:endParaRPr kumimoji="0" lang="pl-PL" altLang="pl-PL" sz="2000" b="1" i="1">
              <a:solidFill>
                <a:srgbClr val="333399"/>
              </a:solidFill>
              <a:latin typeface="Times New Roman" pitchFamily="18" charset="0"/>
            </a:endParaRPr>
          </a:p>
        </p:txBody>
      </p:sp>
      <p:sp>
        <p:nvSpPr>
          <p:cNvPr id="8" name="Txt_1_Obc"/>
          <p:cNvSpPr>
            <a:spLocks noChangeArrowheads="1"/>
          </p:cNvSpPr>
          <p:nvPr/>
        </p:nvSpPr>
        <p:spPr bwMode="auto">
          <a:xfrm>
            <a:off x="1651613" y="2716585"/>
            <a:ext cx="6844823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Monotype Sorts"/>
              <a:buChar char="z"/>
              <a:defRPr kumimoji="1" sz="27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Font typeface="Monotype Sorts"/>
              <a:buChar char="y"/>
              <a:defRPr kumimoji="1" sz="23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Monotype Sorts"/>
              <a:buChar char="x"/>
              <a:defRPr kumimoji="1" sz="21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Char char="•"/>
              <a:defRPr kumimoji="1" sz="21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kumimoji="0" lang="pl-PL" altLang="pl-PL" sz="2000" b="1" i="1">
                <a:solidFill>
                  <a:srgbClr val="333399"/>
                </a:solidFill>
                <a:latin typeface="Times New Roman" pitchFamily="18" charset="0"/>
              </a:rPr>
              <a:t>4. Planowanie </a:t>
            </a:r>
            <a:r>
              <a:rPr kumimoji="0" lang="pl-PL" altLang="pl-PL" sz="2000" b="1" i="1" smtClean="0">
                <a:solidFill>
                  <a:srgbClr val="333399"/>
                </a:solidFill>
                <a:latin typeface="Times New Roman" pitchFamily="18" charset="0"/>
              </a:rPr>
              <a:t>długookresowe pracy </a:t>
            </a:r>
            <a:r>
              <a:rPr kumimoji="0" lang="pl-PL" altLang="pl-PL" sz="2000" b="1" i="1">
                <a:solidFill>
                  <a:srgbClr val="333399"/>
                </a:solidFill>
                <a:latin typeface="Times New Roman" pitchFamily="18" charset="0"/>
              </a:rPr>
              <a:t>KSE </a:t>
            </a:r>
            <a:r>
              <a:rPr kumimoji="0" lang="pl-PL" altLang="pl-PL" sz="2000" b="1" i="1" smtClean="0">
                <a:solidFill>
                  <a:srgbClr val="333399"/>
                </a:solidFill>
                <a:latin typeface="Times New Roman" pitchFamily="18" charset="0"/>
              </a:rPr>
              <a:t>(3-letnie, wieloletnie)</a:t>
            </a:r>
            <a:endParaRPr kumimoji="0" lang="pl-PL" altLang="pl-PL" sz="2000" b="1" i="1">
              <a:solidFill>
                <a:srgbClr val="333399"/>
              </a:solidFill>
              <a:latin typeface="Times New Roman" pitchFamily="18" charset="0"/>
            </a:endParaRPr>
          </a:p>
        </p:txBody>
      </p:sp>
      <p:sp>
        <p:nvSpPr>
          <p:cNvPr id="9" name="Txt_1_Obc"/>
          <p:cNvSpPr>
            <a:spLocks noChangeArrowheads="1"/>
          </p:cNvSpPr>
          <p:nvPr/>
        </p:nvSpPr>
        <p:spPr bwMode="auto">
          <a:xfrm>
            <a:off x="1654788" y="3187192"/>
            <a:ext cx="3052118" cy="12311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Monotype Sorts"/>
              <a:buChar char="z"/>
              <a:defRPr kumimoji="1" sz="27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Font typeface="Monotype Sorts"/>
              <a:buChar char="y"/>
              <a:defRPr kumimoji="1" sz="23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Monotype Sorts"/>
              <a:buChar char="x"/>
              <a:defRPr kumimoji="1" sz="21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Char char="•"/>
              <a:defRPr kumimoji="1" sz="21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kumimoji="0" lang="pl-PL" altLang="pl-PL" sz="2000" b="1" i="1">
                <a:solidFill>
                  <a:srgbClr val="333399"/>
                </a:solidFill>
                <a:latin typeface="Times New Roman" pitchFamily="18" charset="0"/>
              </a:rPr>
              <a:t>5. </a:t>
            </a:r>
            <a:r>
              <a:rPr kumimoji="0" lang="pl-PL" altLang="pl-PL" sz="2000" b="1" i="1" smtClean="0">
                <a:solidFill>
                  <a:srgbClr val="333399"/>
                </a:solidFill>
                <a:latin typeface="Times New Roman" pitchFamily="18" charset="0"/>
              </a:rPr>
              <a:t>Ekspertyzy przyłączeniowe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kumimoji="0" lang="pl-PL" altLang="pl-PL" sz="2000" b="1" i="1">
                <a:solidFill>
                  <a:srgbClr val="333399"/>
                </a:solidFill>
                <a:latin typeface="Times New Roman" pitchFamily="18" charset="0"/>
              </a:rPr>
              <a:t> </a:t>
            </a:r>
            <a:r>
              <a:rPr kumimoji="0" lang="pl-PL" altLang="pl-PL" sz="2000" b="1" i="1" smtClean="0">
                <a:solidFill>
                  <a:srgbClr val="333399"/>
                </a:solidFill>
                <a:latin typeface="Times New Roman" pitchFamily="18" charset="0"/>
              </a:rPr>
              <a:t>       - stacje odbiorcze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kumimoji="0" lang="pl-PL" altLang="pl-PL" sz="2000" b="1" i="1">
                <a:solidFill>
                  <a:srgbClr val="333399"/>
                </a:solidFill>
                <a:latin typeface="Times New Roman" pitchFamily="18" charset="0"/>
              </a:rPr>
              <a:t> </a:t>
            </a:r>
            <a:r>
              <a:rPr kumimoji="0" lang="pl-PL" altLang="pl-PL" sz="2000" b="1" i="1" smtClean="0">
                <a:solidFill>
                  <a:srgbClr val="333399"/>
                </a:solidFill>
                <a:latin typeface="Times New Roman" pitchFamily="18" charset="0"/>
              </a:rPr>
              <a:t>       - nowe elektrownie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kumimoji="0" lang="pl-PL" altLang="pl-PL" sz="2000" b="1" i="1">
                <a:solidFill>
                  <a:srgbClr val="333399"/>
                </a:solidFill>
                <a:latin typeface="Times New Roman" pitchFamily="18" charset="0"/>
              </a:rPr>
              <a:t> </a:t>
            </a:r>
            <a:r>
              <a:rPr kumimoji="0" lang="pl-PL" altLang="pl-PL" sz="2000" b="1" i="1" smtClean="0">
                <a:solidFill>
                  <a:srgbClr val="333399"/>
                </a:solidFill>
                <a:latin typeface="Times New Roman" pitchFamily="18" charset="0"/>
              </a:rPr>
              <a:t>       - farmy wiatrowe</a:t>
            </a:r>
            <a:endParaRPr kumimoji="0" lang="pl-PL" altLang="pl-PL" sz="2000" b="1" i="1">
              <a:solidFill>
                <a:srgbClr val="333399"/>
              </a:solidFill>
              <a:latin typeface="Times New Roman" pitchFamily="18" charset="0"/>
            </a:endParaRPr>
          </a:p>
        </p:txBody>
      </p:sp>
      <p:sp>
        <p:nvSpPr>
          <p:cNvPr id="14" name="Txt_1_Obc"/>
          <p:cNvSpPr>
            <a:spLocks noChangeArrowheads="1"/>
          </p:cNvSpPr>
          <p:nvPr/>
        </p:nvSpPr>
        <p:spPr bwMode="auto">
          <a:xfrm>
            <a:off x="1656376" y="4581128"/>
            <a:ext cx="3880999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Monotype Sorts"/>
              <a:buChar char="z"/>
              <a:defRPr kumimoji="1" sz="27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Font typeface="Monotype Sorts"/>
              <a:buChar char="y"/>
              <a:defRPr kumimoji="1" sz="23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Monotype Sorts"/>
              <a:buChar char="x"/>
              <a:defRPr kumimoji="1" sz="21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Char char="•"/>
              <a:defRPr kumimoji="1" sz="21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kumimoji="0" lang="pl-PL" altLang="pl-PL" sz="2000" b="1" i="1">
                <a:solidFill>
                  <a:srgbClr val="333399"/>
                </a:solidFill>
                <a:latin typeface="Times New Roman" pitchFamily="18" charset="0"/>
              </a:rPr>
              <a:t>9. </a:t>
            </a:r>
            <a:r>
              <a:rPr kumimoji="0" lang="pl-PL" altLang="pl-PL" sz="2000" b="1" i="1" smtClean="0">
                <a:solidFill>
                  <a:srgbClr val="333399"/>
                </a:solidFill>
                <a:latin typeface="Times New Roman" pitchFamily="18" charset="0"/>
              </a:rPr>
              <a:t>Analizy bezpieczeństwa pracy sieci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kumimoji="0" lang="pl-PL" altLang="pl-PL" sz="2000" b="1" i="1" smtClean="0">
                <a:solidFill>
                  <a:srgbClr val="333399"/>
                </a:solidFill>
                <a:latin typeface="Times New Roman" pitchFamily="18" charset="0"/>
              </a:rPr>
              <a:t>        - reguła N-1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kumimoji="0" lang="pl-PL" altLang="pl-PL" sz="2000" b="1" i="1">
                <a:solidFill>
                  <a:srgbClr val="333399"/>
                </a:solidFill>
                <a:latin typeface="Times New Roman" pitchFamily="18" charset="0"/>
              </a:rPr>
              <a:t> </a:t>
            </a:r>
            <a:r>
              <a:rPr kumimoji="0" lang="pl-PL" altLang="pl-PL" sz="2000" b="1" i="1" smtClean="0">
                <a:solidFill>
                  <a:srgbClr val="333399"/>
                </a:solidFill>
                <a:latin typeface="Times New Roman" pitchFamily="18" charset="0"/>
              </a:rPr>
              <a:t>       - środki zaradcze </a:t>
            </a:r>
            <a:endParaRPr kumimoji="0" lang="pl-PL" altLang="pl-PL" sz="2000" b="1" i="1">
              <a:solidFill>
                <a:srgbClr val="333399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6551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ytuł"/>
          <p:cNvSpPr txBox="1">
            <a:spLocks noChangeArrowheads="1"/>
          </p:cNvSpPr>
          <p:nvPr/>
        </p:nvSpPr>
        <p:spPr bwMode="auto">
          <a:xfrm>
            <a:off x="2976211" y="309147"/>
            <a:ext cx="3191579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12813" eaLnBrk="0" hangingPunct="0">
              <a:defRPr/>
            </a:pPr>
            <a:r>
              <a:rPr kumimoji="1" lang="pl-PL" sz="1400" b="1" i="1" ker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Metoda Warda Halle’a korekcji napięć</a:t>
            </a:r>
          </a:p>
        </p:txBody>
      </p:sp>
      <p:sp>
        <p:nvSpPr>
          <p:cNvPr id="12" name="Oznaczenia"/>
          <p:cNvSpPr txBox="1">
            <a:spLocks noChangeArrowheads="1"/>
          </p:cNvSpPr>
          <p:nvPr/>
        </p:nvSpPr>
        <p:spPr bwMode="auto">
          <a:xfrm>
            <a:off x="2033444" y="675498"/>
            <a:ext cx="4280018" cy="2309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Monotype Sorts"/>
              <a:buChar char="z"/>
              <a:defRPr kumimoji="1" sz="2700">
                <a:solidFill>
                  <a:schemeClr val="tx1"/>
                </a:solidFill>
                <a:latin typeface="Tahoma" pitchFamily="34" charset="0"/>
              </a:defRPr>
            </a:lvl1pPr>
            <a:lvl2pPr eaLnBrk="0" hangingPunct="0">
              <a:spcBef>
                <a:spcPct val="20000"/>
              </a:spcBef>
              <a:buClr>
                <a:schemeClr val="accent2"/>
              </a:buClr>
              <a:buFont typeface="Monotype Sorts"/>
              <a:buChar char="y"/>
              <a:defRPr kumimoji="1" sz="2300">
                <a:solidFill>
                  <a:schemeClr val="tx1"/>
                </a:solidFill>
                <a:latin typeface="Tahoma" pitchFamily="34" charset="0"/>
              </a:defRPr>
            </a:lvl2pPr>
            <a:lvl3pPr eaLnBrk="0" hangingPunct="0">
              <a:spcBef>
                <a:spcPct val="20000"/>
              </a:spcBef>
              <a:buClr>
                <a:schemeClr val="accent2"/>
              </a:buClr>
              <a:buFont typeface="Monotype Sorts"/>
              <a:buChar char="x"/>
              <a:defRPr kumimoji="1" sz="21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Char char="•"/>
              <a:defRPr kumimoji="1" sz="21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kumimoji="0" lang="pl-PL" altLang="pl-PL" sz="1600" b="1" i="1">
                <a:solidFill>
                  <a:srgbClr val="00B0F0"/>
                </a:solidFill>
                <a:latin typeface="Times New Roman" pitchFamily="18" charset="0"/>
                <a:sym typeface="Symbol" pitchFamily="18" charset="2"/>
              </a:rPr>
              <a:t>Oznaczenia</a:t>
            </a:r>
          </a:p>
          <a:p>
            <a:pPr lvl="1" eaLnBrk="1" hangingPunct="1">
              <a:lnSpc>
                <a:spcPct val="13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pl-PL" altLang="pl-PL" sz="1800" b="1" i="1" u="sng">
                <a:latin typeface="Times New Roman" pitchFamily="18" charset="0"/>
              </a:rPr>
              <a:t>U</a:t>
            </a:r>
            <a:r>
              <a:rPr kumimoji="0" lang="pl-PL" altLang="pl-PL" sz="1800" b="1" i="1" baseline="-25000">
                <a:latin typeface="Times New Roman" pitchFamily="18" charset="0"/>
              </a:rPr>
              <a:t>i</a:t>
            </a:r>
            <a:r>
              <a:rPr kumimoji="0" lang="pl-PL" altLang="pl-PL" sz="1800" b="1" i="1">
                <a:latin typeface="Times New Roman" pitchFamily="18" charset="0"/>
              </a:rPr>
              <a:t>=e</a:t>
            </a:r>
            <a:r>
              <a:rPr kumimoji="0" lang="pl-PL" altLang="pl-PL" sz="1800" b="1" i="1" baseline="-25000">
                <a:latin typeface="Times New Roman" pitchFamily="18" charset="0"/>
              </a:rPr>
              <a:t>i</a:t>
            </a:r>
            <a:r>
              <a:rPr kumimoji="0" lang="pl-PL" altLang="pl-PL" sz="1800" b="1" i="1">
                <a:latin typeface="Times New Roman" pitchFamily="18" charset="0"/>
              </a:rPr>
              <a:t>+jf</a:t>
            </a:r>
            <a:r>
              <a:rPr kumimoji="0" lang="pl-PL" altLang="pl-PL" sz="1800" b="1" i="1" baseline="-25000">
                <a:latin typeface="Times New Roman" pitchFamily="18" charset="0"/>
              </a:rPr>
              <a:t>i</a:t>
            </a:r>
            <a:endParaRPr kumimoji="0" lang="pl-PL" altLang="pl-PL" sz="1800">
              <a:latin typeface="Times New Roman" pitchFamily="18" charset="0"/>
            </a:endParaRPr>
          </a:p>
          <a:p>
            <a:pPr lvl="1" eaLnBrk="1" hangingPunct="1">
              <a:lnSpc>
                <a:spcPct val="130000"/>
              </a:lnSpc>
              <a:spcBef>
                <a:spcPct val="0"/>
              </a:spcBef>
              <a:spcAft>
                <a:spcPts val="600"/>
              </a:spcAft>
              <a:buClrTx/>
              <a:buFontTx/>
              <a:buNone/>
            </a:pPr>
            <a:r>
              <a:rPr kumimoji="0" lang="pl-PL" altLang="pl-PL" sz="1800" b="1" i="1">
                <a:solidFill>
                  <a:srgbClr val="FF0000"/>
                </a:solidFill>
                <a:latin typeface="Times New Roman" pitchFamily="18" charset="0"/>
              </a:rPr>
              <a:t>Δ</a:t>
            </a:r>
            <a:r>
              <a:rPr kumimoji="0" lang="pl-PL" altLang="pl-PL" sz="1800" b="1" i="1" u="sng">
                <a:solidFill>
                  <a:srgbClr val="FF0000"/>
                </a:solidFill>
                <a:latin typeface="Times New Roman" pitchFamily="18" charset="0"/>
              </a:rPr>
              <a:t>U</a:t>
            </a:r>
            <a:r>
              <a:rPr kumimoji="0" lang="pl-PL" altLang="pl-PL" sz="1800" b="1" i="1" baseline="-25000">
                <a:solidFill>
                  <a:srgbClr val="FF0000"/>
                </a:solidFill>
                <a:latin typeface="Times New Roman" pitchFamily="18" charset="0"/>
              </a:rPr>
              <a:t>i</a:t>
            </a:r>
            <a:r>
              <a:rPr kumimoji="0" lang="pl-PL" altLang="pl-PL" sz="1800" b="1" i="1">
                <a:solidFill>
                  <a:srgbClr val="FF0000"/>
                </a:solidFill>
                <a:latin typeface="Times New Roman" pitchFamily="18" charset="0"/>
              </a:rPr>
              <a:t>=Δe</a:t>
            </a:r>
            <a:r>
              <a:rPr kumimoji="0" lang="pl-PL" altLang="pl-PL" sz="1800" b="1" i="1" baseline="-25000">
                <a:solidFill>
                  <a:srgbClr val="FF0000"/>
                </a:solidFill>
                <a:latin typeface="Times New Roman" pitchFamily="18" charset="0"/>
              </a:rPr>
              <a:t>i</a:t>
            </a:r>
            <a:r>
              <a:rPr kumimoji="0" lang="pl-PL" altLang="pl-PL" sz="1800" b="1" i="1">
                <a:solidFill>
                  <a:srgbClr val="FF0000"/>
                </a:solidFill>
                <a:latin typeface="Times New Roman" pitchFamily="18" charset="0"/>
              </a:rPr>
              <a:t>+jΔf</a:t>
            </a:r>
            <a:r>
              <a:rPr kumimoji="0" lang="pl-PL" altLang="pl-PL" sz="1800" b="1" i="1" baseline="-25000">
                <a:solidFill>
                  <a:srgbClr val="FF0000"/>
                </a:solidFill>
                <a:latin typeface="Times New Roman" pitchFamily="18" charset="0"/>
              </a:rPr>
              <a:t>i</a:t>
            </a:r>
            <a:r>
              <a:rPr kumimoji="0" lang="pl-PL" altLang="pl-PL" sz="1800" b="1" i="1" baseline="-25000">
                <a:solidFill>
                  <a:srgbClr val="00B0F0"/>
                </a:solidFill>
                <a:latin typeface="Times New Roman" pitchFamily="18" charset="0"/>
              </a:rPr>
              <a:t> </a:t>
            </a:r>
          </a:p>
          <a:p>
            <a:pPr lvl="1" eaLnBrk="1" hangingPunct="1">
              <a:spcBef>
                <a:spcPct val="0"/>
              </a:spcBef>
              <a:buClrTx/>
              <a:buFontTx/>
              <a:buNone/>
            </a:pPr>
            <a:r>
              <a:rPr kumimoji="0" lang="pl-PL" altLang="pl-PL" sz="1800" b="1" i="1">
                <a:latin typeface="Times New Roman" pitchFamily="18" charset="0"/>
              </a:rPr>
              <a:t>∑  </a:t>
            </a:r>
            <a:r>
              <a:rPr kumimoji="0" lang="pl-PL" altLang="pl-PL" sz="1800" b="1" i="1" u="sng">
                <a:latin typeface="Times New Roman" pitchFamily="18" charset="0"/>
              </a:rPr>
              <a:t>Y</a:t>
            </a:r>
            <a:r>
              <a:rPr kumimoji="0" lang="pl-PL" altLang="pl-PL" sz="1800" b="1" i="1" baseline="-25000">
                <a:latin typeface="Times New Roman" pitchFamily="18" charset="0"/>
              </a:rPr>
              <a:t>ij </a:t>
            </a:r>
            <a:r>
              <a:rPr kumimoji="0" lang="pl-PL" altLang="pl-PL" sz="1800" b="1" i="1">
                <a:latin typeface="Times New Roman" pitchFamily="18" charset="0"/>
              </a:rPr>
              <a:t>∙ </a:t>
            </a:r>
            <a:r>
              <a:rPr kumimoji="0" lang="pl-PL" altLang="pl-PL" sz="1800" b="1" i="1" u="sng">
                <a:latin typeface="Times New Roman" pitchFamily="18" charset="0"/>
              </a:rPr>
              <a:t>U</a:t>
            </a:r>
            <a:r>
              <a:rPr kumimoji="0" lang="pl-PL" altLang="pl-PL" sz="1800" b="1" i="1" baseline="-25000">
                <a:latin typeface="Times New Roman" pitchFamily="18" charset="0"/>
              </a:rPr>
              <a:t>j </a:t>
            </a:r>
            <a:r>
              <a:rPr kumimoji="0" lang="pl-PL" altLang="pl-PL" sz="1800" b="1" i="1">
                <a:latin typeface="Times New Roman" pitchFamily="18" charset="0"/>
              </a:rPr>
              <a:t>= a</a:t>
            </a:r>
            <a:r>
              <a:rPr kumimoji="0" lang="pl-PL" altLang="pl-PL" sz="1800" b="1" i="1" baseline="-25000">
                <a:latin typeface="Times New Roman" pitchFamily="18" charset="0"/>
              </a:rPr>
              <a:t>i</a:t>
            </a:r>
            <a:r>
              <a:rPr kumimoji="0" lang="pl-PL" altLang="pl-PL" sz="1800" b="1" i="1">
                <a:latin typeface="Times New Roman" pitchFamily="18" charset="0"/>
              </a:rPr>
              <a:t>+jb</a:t>
            </a:r>
            <a:r>
              <a:rPr kumimoji="0" lang="pl-PL" altLang="pl-PL" sz="1800" b="1" i="1" baseline="-25000">
                <a:latin typeface="Times New Roman" pitchFamily="18" charset="0"/>
              </a:rPr>
              <a:t>i</a:t>
            </a:r>
            <a:endParaRPr kumimoji="0" lang="pl-PL" altLang="pl-PL" sz="1800">
              <a:latin typeface="Times New Roman" pitchFamily="18" charset="0"/>
            </a:endParaRPr>
          </a:p>
          <a:p>
            <a:pPr lvl="1" eaLnBrk="1" hangingPunct="1">
              <a:lnSpc>
                <a:spcPts val="2000"/>
              </a:lnSpc>
              <a:spcBef>
                <a:spcPct val="0"/>
              </a:spcBef>
              <a:buClrTx/>
              <a:buFontTx/>
              <a:buNone/>
            </a:pPr>
            <a:r>
              <a:rPr kumimoji="0" lang="pl-PL" altLang="pl-PL" sz="1800" b="1" i="1" baseline="-25000">
                <a:latin typeface="Times New Roman" pitchFamily="18" charset="0"/>
              </a:rPr>
              <a:t>jєNi</a:t>
            </a:r>
            <a:endParaRPr kumimoji="0" lang="pl-PL" altLang="pl-PL" sz="1800">
              <a:latin typeface="Times New Roman" pitchFamily="18" charset="0"/>
            </a:endParaRPr>
          </a:p>
          <a:p>
            <a:pPr lvl="1" eaLnBrk="1" hangingPunct="1">
              <a:lnSpc>
                <a:spcPct val="150000"/>
              </a:lnSpc>
              <a:spcBef>
                <a:spcPts val="600"/>
              </a:spcBef>
              <a:buClrTx/>
              <a:buFontTx/>
              <a:buNone/>
            </a:pPr>
            <a:r>
              <a:rPr kumimoji="0" lang="pl-PL" altLang="pl-PL" sz="1800" b="1" i="1">
                <a:latin typeface="Times New Roman" pitchFamily="18" charset="0"/>
              </a:rPr>
              <a:t>ΔP</a:t>
            </a:r>
            <a:r>
              <a:rPr kumimoji="0" lang="pl-PL" altLang="pl-PL" sz="1800" b="1" i="1" baseline="-25000">
                <a:latin typeface="Times New Roman" pitchFamily="18" charset="0"/>
              </a:rPr>
              <a:t>i</a:t>
            </a:r>
            <a:r>
              <a:rPr kumimoji="0" lang="pl-PL" altLang="pl-PL" sz="1800" b="1" i="1">
                <a:latin typeface="Times New Roman" pitchFamily="18" charset="0"/>
              </a:rPr>
              <a:t>+jΔQ</a:t>
            </a:r>
            <a:r>
              <a:rPr kumimoji="0" lang="pl-PL" altLang="pl-PL" sz="1800" b="1" i="1" baseline="-25000">
                <a:latin typeface="Times New Roman" pitchFamily="18" charset="0"/>
              </a:rPr>
              <a:t>i</a:t>
            </a:r>
            <a:r>
              <a:rPr kumimoji="0" lang="pl-PL" altLang="pl-PL" sz="1800" b="1" i="1">
                <a:latin typeface="Times New Roman" pitchFamily="18" charset="0"/>
              </a:rPr>
              <a:t> = (</a:t>
            </a:r>
            <a:r>
              <a:rPr kumimoji="0" lang="pl-PL" altLang="pl-PL" sz="1800" b="1" i="1" smtClean="0">
                <a:latin typeface="Times New Roman" pitchFamily="18" charset="0"/>
              </a:rPr>
              <a:t>P</a:t>
            </a:r>
            <a:r>
              <a:rPr kumimoji="0" lang="pl-PL" altLang="pl-PL" sz="1800" b="1" i="1" baseline="-25000" smtClean="0">
                <a:latin typeface="Times New Roman" pitchFamily="18" charset="0"/>
              </a:rPr>
              <a:t>iobl,</a:t>
            </a:r>
            <a:r>
              <a:rPr kumimoji="0" lang="pl-PL" altLang="pl-PL" sz="1800" b="1" i="1" smtClean="0">
                <a:latin typeface="Times New Roman" pitchFamily="18" charset="0"/>
              </a:rPr>
              <a:t>+jQ</a:t>
            </a:r>
            <a:r>
              <a:rPr kumimoji="0" lang="pl-PL" altLang="pl-PL" sz="1800" b="1" i="1" baseline="-25000" smtClean="0">
                <a:latin typeface="Times New Roman" pitchFamily="18" charset="0"/>
              </a:rPr>
              <a:t>iobl,</a:t>
            </a:r>
            <a:r>
              <a:rPr kumimoji="0" lang="pl-PL" altLang="pl-PL" sz="1800" b="1" i="1" smtClean="0">
                <a:latin typeface="Times New Roman" pitchFamily="18" charset="0"/>
              </a:rPr>
              <a:t>) </a:t>
            </a:r>
            <a:r>
              <a:rPr kumimoji="0" lang="pl-PL" altLang="pl-PL" sz="1800" b="1" i="1">
                <a:latin typeface="Times New Roman" pitchFamily="18" charset="0"/>
              </a:rPr>
              <a:t>– (</a:t>
            </a:r>
            <a:r>
              <a:rPr kumimoji="0" lang="pl-PL" altLang="pl-PL" sz="1800" b="1" i="1" smtClean="0">
                <a:latin typeface="Times New Roman" pitchFamily="18" charset="0"/>
              </a:rPr>
              <a:t>P</a:t>
            </a:r>
            <a:r>
              <a:rPr kumimoji="0" lang="pl-PL" altLang="pl-PL" sz="1800" b="1" i="1" baseline="-25000" smtClean="0">
                <a:latin typeface="Times New Roman" pitchFamily="18" charset="0"/>
              </a:rPr>
              <a:t>izad,</a:t>
            </a:r>
            <a:r>
              <a:rPr kumimoji="0" lang="pl-PL" altLang="pl-PL" sz="1800" b="1" i="1" smtClean="0">
                <a:latin typeface="Times New Roman" pitchFamily="18" charset="0"/>
              </a:rPr>
              <a:t>+jQ</a:t>
            </a:r>
            <a:r>
              <a:rPr kumimoji="0" lang="pl-PL" altLang="pl-PL" sz="1800" b="1" i="1" baseline="-25000" smtClean="0">
                <a:latin typeface="Times New Roman" pitchFamily="18" charset="0"/>
              </a:rPr>
              <a:t>izad,</a:t>
            </a:r>
            <a:r>
              <a:rPr kumimoji="0" lang="pl-PL" altLang="pl-PL" sz="1800" b="1" i="1" smtClean="0">
                <a:latin typeface="Times New Roman" pitchFamily="18" charset="0"/>
              </a:rPr>
              <a:t>)</a:t>
            </a:r>
            <a:endParaRPr kumimoji="0" lang="pl-PL" altLang="pl-PL" sz="1800">
              <a:latin typeface="Times New Roman" pitchFamily="18" charset="0"/>
            </a:endParaRPr>
          </a:p>
          <a:p>
            <a:pPr lvl="2" eaLnBrk="1" hangingPunct="1">
              <a:lnSpc>
                <a:spcPct val="130000"/>
              </a:lnSpc>
              <a:spcBef>
                <a:spcPct val="0"/>
              </a:spcBef>
              <a:buClrTx/>
              <a:buFontTx/>
              <a:buNone/>
            </a:pPr>
            <a:endParaRPr kumimoji="0" lang="pl-PL" altLang="pl-PL" sz="1800" b="1" i="1" baseline="-25000">
              <a:solidFill>
                <a:srgbClr val="00B0F0"/>
              </a:solidFill>
              <a:latin typeface="Times New Roman" pitchFamily="18" charset="0"/>
            </a:endParaRPr>
          </a:p>
        </p:txBody>
      </p:sp>
      <p:sp>
        <p:nvSpPr>
          <p:cNvPr id="13" name="Równanie"/>
          <p:cNvSpPr txBox="1">
            <a:spLocks noChangeArrowheads="1"/>
          </p:cNvSpPr>
          <p:nvPr/>
        </p:nvSpPr>
        <p:spPr bwMode="auto">
          <a:xfrm>
            <a:off x="2033444" y="2893235"/>
            <a:ext cx="4800225" cy="6206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pl-PL" sz="1600" b="1" i="1" smtClean="0">
                <a:solidFill>
                  <a:srgbClr val="00B0F0"/>
                </a:solidFill>
                <a:sym typeface="Symbol" pitchFamily="18" charset="2"/>
              </a:rPr>
              <a:t>Równanie</a:t>
            </a:r>
            <a:endParaRPr lang="pl-PL" sz="1600" b="1" i="1" dirty="0">
              <a:solidFill>
                <a:srgbClr val="00B0F0"/>
              </a:solidFill>
              <a:sym typeface="Symbol" pitchFamily="18" charset="2"/>
            </a:endParaRPr>
          </a:p>
          <a:p>
            <a:pPr marL="441325">
              <a:defRPr/>
            </a:pPr>
            <a:r>
              <a:rPr lang="pl-PL" sz="1600" b="1" i="1" dirty="0"/>
              <a:t>(</a:t>
            </a:r>
            <a:r>
              <a:rPr lang="pl-PL" sz="1600" b="1" i="1" u="sng" dirty="0" err="1"/>
              <a:t>U</a:t>
            </a:r>
            <a:r>
              <a:rPr lang="pl-PL" sz="1600" b="1" i="1" baseline="-25000" dirty="0" err="1"/>
              <a:t>i</a:t>
            </a:r>
            <a:r>
              <a:rPr lang="pl-PL" sz="1600" b="1" i="1" dirty="0" err="1"/>
              <a:t>+</a:t>
            </a:r>
            <a:r>
              <a:rPr lang="pl-PL" sz="1600" b="1" i="1" dirty="0" err="1">
                <a:solidFill>
                  <a:srgbClr val="FF0000"/>
                </a:solidFill>
              </a:rPr>
              <a:t>Δ</a:t>
            </a:r>
            <a:r>
              <a:rPr lang="pl-PL" sz="1600" b="1" i="1" u="sng" dirty="0" err="1">
                <a:solidFill>
                  <a:srgbClr val="FF0000"/>
                </a:solidFill>
              </a:rPr>
              <a:t>U</a:t>
            </a:r>
            <a:r>
              <a:rPr lang="pl-PL" sz="1600" b="1" i="1" baseline="-25000" dirty="0" err="1">
                <a:solidFill>
                  <a:srgbClr val="FF0000"/>
                </a:solidFill>
              </a:rPr>
              <a:t>i</a:t>
            </a:r>
            <a:r>
              <a:rPr lang="pl-PL" sz="1600" b="1" i="1" baseline="-25000" dirty="0">
                <a:solidFill>
                  <a:srgbClr val="FF0000"/>
                </a:solidFill>
              </a:rPr>
              <a:t> </a:t>
            </a:r>
            <a:r>
              <a:rPr lang="pl-PL" sz="1600" b="1" i="1" dirty="0"/>
              <a:t>)∙</a:t>
            </a:r>
            <a:r>
              <a:rPr lang="pl-PL" sz="1600" i="1" dirty="0"/>
              <a:t>[</a:t>
            </a:r>
            <a:r>
              <a:rPr lang="pl-PL" sz="1600" b="1" i="1" u="sng" dirty="0" err="1"/>
              <a:t>Y</a:t>
            </a:r>
            <a:r>
              <a:rPr lang="pl-PL" sz="1600" b="1" i="1" baseline="-25000" dirty="0" err="1"/>
              <a:t>ii</a:t>
            </a:r>
            <a:r>
              <a:rPr lang="pl-PL" sz="1600" b="1" i="1" dirty="0"/>
              <a:t> ∙ (</a:t>
            </a:r>
            <a:r>
              <a:rPr lang="pl-PL" sz="1600" b="1" i="1" u="sng" dirty="0" err="1"/>
              <a:t>U</a:t>
            </a:r>
            <a:r>
              <a:rPr lang="pl-PL" sz="1600" b="1" i="1" baseline="-25000" dirty="0" err="1"/>
              <a:t>i</a:t>
            </a:r>
            <a:r>
              <a:rPr lang="pl-PL" sz="1600" b="1" i="1" dirty="0" err="1"/>
              <a:t>+</a:t>
            </a:r>
            <a:r>
              <a:rPr lang="pl-PL" sz="1600" b="1" i="1" dirty="0" err="1">
                <a:solidFill>
                  <a:srgbClr val="FF0000"/>
                </a:solidFill>
              </a:rPr>
              <a:t>Δ</a:t>
            </a:r>
            <a:r>
              <a:rPr lang="pl-PL" sz="1600" b="1" i="1" u="sng" dirty="0" err="1">
                <a:solidFill>
                  <a:srgbClr val="FF0000"/>
                </a:solidFill>
              </a:rPr>
              <a:t>U</a:t>
            </a:r>
            <a:r>
              <a:rPr lang="pl-PL" sz="1600" b="1" i="1" baseline="-25000" dirty="0" err="1">
                <a:solidFill>
                  <a:srgbClr val="FF0000"/>
                </a:solidFill>
              </a:rPr>
              <a:t>i</a:t>
            </a:r>
            <a:r>
              <a:rPr lang="pl-PL" sz="1600" b="1" i="1" baseline="-25000" dirty="0">
                <a:solidFill>
                  <a:srgbClr val="FF0000"/>
                </a:solidFill>
              </a:rPr>
              <a:t> </a:t>
            </a:r>
            <a:r>
              <a:rPr lang="pl-PL" sz="1600" b="1" i="1" dirty="0"/>
              <a:t>) + ∑  </a:t>
            </a:r>
            <a:r>
              <a:rPr lang="pl-PL" sz="1600" b="1" i="1" u="sng" dirty="0" err="1"/>
              <a:t>Y</a:t>
            </a:r>
            <a:r>
              <a:rPr lang="pl-PL" sz="1600" b="1" i="1" baseline="-25000" dirty="0" err="1"/>
              <a:t>ij</a:t>
            </a:r>
            <a:r>
              <a:rPr lang="pl-PL" sz="1600" b="1" i="1" baseline="-25000" dirty="0"/>
              <a:t> </a:t>
            </a:r>
            <a:r>
              <a:rPr lang="pl-PL" sz="1600" b="1" i="1" dirty="0"/>
              <a:t>∙ </a:t>
            </a:r>
            <a:r>
              <a:rPr lang="pl-PL" sz="1600" b="1" i="1" u="sng" dirty="0"/>
              <a:t>U</a:t>
            </a:r>
            <a:r>
              <a:rPr lang="pl-PL" sz="1600" b="1" i="1" baseline="-25000" dirty="0"/>
              <a:t>j </a:t>
            </a:r>
            <a:r>
              <a:rPr lang="pl-PL" sz="1600" i="1"/>
              <a:t>]</a:t>
            </a:r>
            <a:r>
              <a:rPr lang="pl-PL" sz="1600" b="1" i="1" baseline="30000"/>
              <a:t>*</a:t>
            </a:r>
            <a:r>
              <a:rPr lang="pl-PL" sz="1600" b="1" i="1"/>
              <a:t>= </a:t>
            </a:r>
            <a:r>
              <a:rPr lang="pl-PL" sz="1600" b="1" i="1" smtClean="0"/>
              <a:t>P</a:t>
            </a:r>
            <a:r>
              <a:rPr lang="pl-PL" sz="1600" b="1" i="1" baseline="-25000" smtClean="0"/>
              <a:t>izad,</a:t>
            </a:r>
            <a:r>
              <a:rPr lang="pl-PL" sz="1600" b="1" i="1" smtClean="0"/>
              <a:t>+jQ</a:t>
            </a:r>
            <a:r>
              <a:rPr lang="pl-PL" sz="1600" b="1" i="1" baseline="-25000" smtClean="0"/>
              <a:t>izad,</a:t>
            </a:r>
            <a:endParaRPr lang="pl-PL" sz="1600" b="1" i="1" baseline="-25000" dirty="0"/>
          </a:p>
          <a:p>
            <a:pPr marL="0" lvl="1">
              <a:lnSpc>
                <a:spcPts val="1000"/>
              </a:lnSpc>
              <a:tabLst>
                <a:tab pos="2238375" algn="l"/>
              </a:tabLst>
              <a:defRPr/>
            </a:pPr>
            <a:r>
              <a:rPr lang="pl-PL" sz="1800" b="1" i="1" baseline="-25000"/>
              <a:t>	</a:t>
            </a:r>
            <a:r>
              <a:rPr lang="pl-PL" sz="1800" b="1" i="1" baseline="-25000" smtClean="0"/>
              <a:t>          jєNi</a:t>
            </a:r>
            <a:endParaRPr lang="pl-PL" sz="1800" dirty="0"/>
          </a:p>
        </p:txBody>
      </p:sp>
      <p:sp>
        <p:nvSpPr>
          <p:cNvPr id="14" name="Rozwiązanie"/>
          <p:cNvSpPr txBox="1">
            <a:spLocks noChangeArrowheads="1"/>
          </p:cNvSpPr>
          <p:nvPr/>
        </p:nvSpPr>
        <p:spPr bwMode="auto">
          <a:xfrm>
            <a:off x="2033444" y="3736198"/>
            <a:ext cx="1112484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Monotype Sorts"/>
              <a:buChar char="z"/>
              <a:defRPr kumimoji="1" sz="27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Font typeface="Monotype Sorts"/>
              <a:buChar char="y"/>
              <a:defRPr kumimoji="1" sz="23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Monotype Sorts"/>
              <a:buChar char="x"/>
              <a:defRPr kumimoji="1" sz="21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Char char="•"/>
              <a:defRPr kumimoji="1" sz="21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kumimoji="0" lang="pl-PL" altLang="pl-PL" sz="1600" b="1" i="1">
                <a:solidFill>
                  <a:srgbClr val="00B0F0"/>
                </a:solidFill>
                <a:latin typeface="Times New Roman" pitchFamily="18" charset="0"/>
                <a:sym typeface="Symbol" pitchFamily="18" charset="2"/>
              </a:rPr>
              <a:t>Rozwiązanie </a:t>
            </a:r>
            <a:endParaRPr kumimoji="0" lang="pl-PL" altLang="pl-PL" sz="2000" b="1" i="1">
              <a:solidFill>
                <a:srgbClr val="00B0F0"/>
              </a:solidFill>
              <a:latin typeface="Times New Roman" pitchFamily="18" charset="0"/>
            </a:endParaRPr>
          </a:p>
        </p:txBody>
      </p:sp>
      <p:graphicFrame>
        <p:nvGraphicFramePr>
          <p:cNvPr id="2" name="Obiek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78564300"/>
              </p:ext>
            </p:extLst>
          </p:nvPr>
        </p:nvGraphicFramePr>
        <p:xfrm>
          <a:off x="2713663" y="3987023"/>
          <a:ext cx="2343150" cy="1390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42" name="Równanie" r:id="rId3" imgW="1562100" imgH="927100" progId="Equation.3">
                  <p:embed/>
                </p:oleObj>
              </mc:Choice>
              <mc:Fallback>
                <p:oleObj name="Równanie" r:id="rId3" imgW="1562100" imgH="9271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13663" y="3987023"/>
                        <a:ext cx="2343150" cy="1390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ABFH"/>
          <p:cNvSpPr txBox="1">
            <a:spLocks noChangeArrowheads="1"/>
          </p:cNvSpPr>
          <p:nvPr/>
        </p:nvSpPr>
        <p:spPr bwMode="auto">
          <a:xfrm>
            <a:off x="2392517" y="5464067"/>
            <a:ext cx="489585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Monotype Sorts"/>
              <a:buChar char="z"/>
              <a:defRPr kumimoji="1" sz="27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Font typeface="Monotype Sorts"/>
              <a:buChar char="y"/>
              <a:defRPr kumimoji="1" sz="23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Monotype Sorts"/>
              <a:buChar char="x"/>
              <a:defRPr kumimoji="1" sz="21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Char char="•"/>
              <a:defRPr kumimoji="1" sz="21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kumimoji="0" lang="pl-PL" altLang="pl-PL" sz="1800" b="1" i="1">
                <a:latin typeface="Times New Roman" pitchFamily="18" charset="0"/>
              </a:rPr>
              <a:t>A = a</a:t>
            </a:r>
            <a:r>
              <a:rPr kumimoji="0" lang="pl-PL" altLang="pl-PL" sz="1800" b="1" i="1" baseline="-25000">
                <a:latin typeface="Times New Roman" pitchFamily="18" charset="0"/>
              </a:rPr>
              <a:t>i</a:t>
            </a:r>
            <a:r>
              <a:rPr kumimoji="0" lang="pl-PL" altLang="pl-PL" sz="1800" b="1" i="1">
                <a:latin typeface="Times New Roman" pitchFamily="18" charset="0"/>
              </a:rPr>
              <a:t>+e</a:t>
            </a:r>
            <a:r>
              <a:rPr kumimoji="0" lang="pl-PL" altLang="pl-PL" sz="1800" b="1" i="1" baseline="-25000">
                <a:latin typeface="Times New Roman" pitchFamily="18" charset="0"/>
              </a:rPr>
              <a:t>i</a:t>
            </a:r>
            <a:r>
              <a:rPr kumimoji="0" lang="pl-PL" altLang="pl-PL" sz="1800" b="1" i="1">
                <a:latin typeface="Times New Roman" pitchFamily="18" charset="0"/>
              </a:rPr>
              <a:t>∙G</a:t>
            </a:r>
            <a:r>
              <a:rPr kumimoji="0" lang="pl-PL" altLang="pl-PL" sz="1800" b="1" i="1" baseline="-25000">
                <a:latin typeface="Times New Roman" pitchFamily="18" charset="0"/>
              </a:rPr>
              <a:t>ii</a:t>
            </a:r>
            <a:r>
              <a:rPr kumimoji="0" lang="pl-PL" altLang="pl-PL" sz="1800" b="1" i="1">
                <a:latin typeface="Times New Roman" pitchFamily="18" charset="0"/>
              </a:rPr>
              <a:t>+f</a:t>
            </a:r>
            <a:r>
              <a:rPr kumimoji="0" lang="pl-PL" altLang="pl-PL" sz="1800" b="1" i="1" baseline="-25000">
                <a:latin typeface="Times New Roman" pitchFamily="18" charset="0"/>
              </a:rPr>
              <a:t>i</a:t>
            </a:r>
            <a:r>
              <a:rPr kumimoji="0" lang="pl-PL" altLang="pl-PL" sz="1800" b="1" i="1">
                <a:latin typeface="Times New Roman" pitchFamily="18" charset="0"/>
              </a:rPr>
              <a:t>∙G</a:t>
            </a:r>
            <a:r>
              <a:rPr kumimoji="0" lang="pl-PL" altLang="pl-PL" sz="1800" b="1" i="1" baseline="-25000">
                <a:latin typeface="Times New Roman" pitchFamily="18" charset="0"/>
              </a:rPr>
              <a:t>ii</a:t>
            </a:r>
            <a:r>
              <a:rPr kumimoji="0" lang="pl-PL" altLang="pl-PL" sz="1800" b="1" i="1">
                <a:latin typeface="Times New Roman" pitchFamily="18" charset="0"/>
              </a:rPr>
              <a:t>         B = b</a:t>
            </a:r>
            <a:r>
              <a:rPr kumimoji="0" lang="pl-PL" altLang="pl-PL" sz="1800" b="1" i="1" baseline="-25000">
                <a:latin typeface="Times New Roman" pitchFamily="18" charset="0"/>
              </a:rPr>
              <a:t>i</a:t>
            </a:r>
            <a:r>
              <a:rPr kumimoji="0" lang="pl-PL" altLang="pl-PL" sz="1800" b="1" i="1">
                <a:latin typeface="Times New Roman" pitchFamily="18" charset="0"/>
              </a:rPr>
              <a:t>+e</a:t>
            </a:r>
            <a:r>
              <a:rPr kumimoji="0" lang="pl-PL" altLang="pl-PL" sz="1800" b="1" i="1" baseline="-25000">
                <a:latin typeface="Times New Roman" pitchFamily="18" charset="0"/>
              </a:rPr>
              <a:t>i</a:t>
            </a:r>
            <a:r>
              <a:rPr kumimoji="0" lang="pl-PL" altLang="pl-PL" sz="1800" b="1" i="1">
                <a:latin typeface="Times New Roman" pitchFamily="18" charset="0"/>
              </a:rPr>
              <a:t>∙B</a:t>
            </a:r>
            <a:r>
              <a:rPr kumimoji="0" lang="pl-PL" altLang="pl-PL" sz="1800" b="1" i="1" baseline="-25000">
                <a:latin typeface="Times New Roman" pitchFamily="18" charset="0"/>
              </a:rPr>
              <a:t>ii</a:t>
            </a:r>
            <a:r>
              <a:rPr kumimoji="0" lang="pl-PL" altLang="pl-PL" sz="1800" b="1" i="1">
                <a:latin typeface="Times New Roman" pitchFamily="18" charset="0"/>
              </a:rPr>
              <a:t>+f</a:t>
            </a:r>
            <a:r>
              <a:rPr kumimoji="0" lang="pl-PL" altLang="pl-PL" sz="1800" b="1" i="1" baseline="-25000">
                <a:latin typeface="Times New Roman" pitchFamily="18" charset="0"/>
              </a:rPr>
              <a:t>i</a:t>
            </a:r>
            <a:r>
              <a:rPr kumimoji="0" lang="pl-PL" altLang="pl-PL" sz="1800" b="1" i="1">
                <a:latin typeface="Times New Roman" pitchFamily="18" charset="0"/>
              </a:rPr>
              <a:t>∙G</a:t>
            </a:r>
            <a:r>
              <a:rPr kumimoji="0" lang="pl-PL" altLang="pl-PL" sz="1800" b="1" i="1" baseline="-25000">
                <a:latin typeface="Times New Roman" pitchFamily="18" charset="0"/>
              </a:rPr>
              <a:t>ii</a:t>
            </a:r>
            <a:r>
              <a:rPr kumimoji="0" lang="pl-PL" altLang="pl-PL" sz="1800" b="1" i="1">
                <a:latin typeface="Times New Roman" pitchFamily="18" charset="0"/>
              </a:rPr>
              <a:t>    </a:t>
            </a:r>
            <a:endParaRPr kumimoji="0" lang="pl-PL" altLang="pl-PL" sz="1800">
              <a:latin typeface="Times New Roman" pitchFamily="18" charset="0"/>
            </a:endParaRP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kumimoji="0" lang="pl-PL" altLang="pl-PL" sz="1800" b="1" i="1">
                <a:latin typeface="Times New Roman" pitchFamily="18" charset="0"/>
              </a:rPr>
              <a:t>H = -b</a:t>
            </a:r>
            <a:r>
              <a:rPr kumimoji="0" lang="pl-PL" altLang="pl-PL" sz="1800" b="1" i="1" baseline="-25000">
                <a:latin typeface="Times New Roman" pitchFamily="18" charset="0"/>
              </a:rPr>
              <a:t>i</a:t>
            </a:r>
            <a:r>
              <a:rPr kumimoji="0" lang="pl-PL" altLang="pl-PL" sz="1800" b="1" i="1">
                <a:latin typeface="Times New Roman" pitchFamily="18" charset="0"/>
              </a:rPr>
              <a:t>+e</a:t>
            </a:r>
            <a:r>
              <a:rPr kumimoji="0" lang="pl-PL" altLang="pl-PL" sz="1800" b="1" i="1" baseline="-25000">
                <a:latin typeface="Times New Roman" pitchFamily="18" charset="0"/>
              </a:rPr>
              <a:t>i</a:t>
            </a:r>
            <a:r>
              <a:rPr kumimoji="0" lang="pl-PL" altLang="pl-PL" sz="1800" b="1" i="1">
                <a:latin typeface="Times New Roman" pitchFamily="18" charset="0"/>
              </a:rPr>
              <a:t>∙B</a:t>
            </a:r>
            <a:r>
              <a:rPr kumimoji="0" lang="pl-PL" altLang="pl-PL" sz="1800" b="1" i="1" baseline="-25000">
                <a:latin typeface="Times New Roman" pitchFamily="18" charset="0"/>
              </a:rPr>
              <a:t>ii</a:t>
            </a:r>
            <a:r>
              <a:rPr kumimoji="0" lang="pl-PL" altLang="pl-PL" sz="1800" b="1" i="1">
                <a:latin typeface="Times New Roman" pitchFamily="18" charset="0"/>
              </a:rPr>
              <a:t>+f</a:t>
            </a:r>
            <a:r>
              <a:rPr kumimoji="0" lang="pl-PL" altLang="pl-PL" sz="1800" b="1" i="1" baseline="-25000">
                <a:latin typeface="Times New Roman" pitchFamily="18" charset="0"/>
              </a:rPr>
              <a:t>i</a:t>
            </a:r>
            <a:r>
              <a:rPr kumimoji="0" lang="pl-PL" altLang="pl-PL" sz="1800" b="1" i="1">
                <a:latin typeface="Times New Roman" pitchFamily="18" charset="0"/>
              </a:rPr>
              <a:t>∙G</a:t>
            </a:r>
            <a:r>
              <a:rPr kumimoji="0" lang="pl-PL" altLang="pl-PL" sz="1800" b="1" i="1" baseline="-25000">
                <a:latin typeface="Times New Roman" pitchFamily="18" charset="0"/>
              </a:rPr>
              <a:t>ii</a:t>
            </a:r>
            <a:r>
              <a:rPr kumimoji="0" lang="pl-PL" altLang="pl-PL" sz="1800" b="1" i="1">
                <a:latin typeface="Times New Roman" pitchFamily="18" charset="0"/>
              </a:rPr>
              <a:t>        F = -a</a:t>
            </a:r>
            <a:r>
              <a:rPr kumimoji="0" lang="pl-PL" altLang="pl-PL" sz="1800" b="1" i="1" baseline="-25000">
                <a:latin typeface="Times New Roman" pitchFamily="18" charset="0"/>
              </a:rPr>
              <a:t>i</a:t>
            </a:r>
            <a:r>
              <a:rPr kumimoji="0" lang="pl-PL" altLang="pl-PL" sz="1800" b="1" i="1">
                <a:latin typeface="Times New Roman" pitchFamily="18" charset="0"/>
              </a:rPr>
              <a:t>-e</a:t>
            </a:r>
            <a:r>
              <a:rPr kumimoji="0" lang="pl-PL" altLang="pl-PL" sz="1800" b="1" i="1" baseline="-25000">
                <a:latin typeface="Times New Roman" pitchFamily="18" charset="0"/>
              </a:rPr>
              <a:t>i</a:t>
            </a:r>
            <a:r>
              <a:rPr kumimoji="0" lang="pl-PL" altLang="pl-PL" sz="1800" b="1" i="1">
                <a:latin typeface="Times New Roman" pitchFamily="18" charset="0"/>
              </a:rPr>
              <a:t>∙G</a:t>
            </a:r>
            <a:r>
              <a:rPr kumimoji="0" lang="pl-PL" altLang="pl-PL" sz="1800" b="1" i="1" baseline="-25000">
                <a:latin typeface="Times New Roman" pitchFamily="18" charset="0"/>
              </a:rPr>
              <a:t>ii</a:t>
            </a:r>
            <a:r>
              <a:rPr kumimoji="0" lang="pl-PL" altLang="pl-PL" sz="1800" b="1" i="1">
                <a:latin typeface="Times New Roman" pitchFamily="18" charset="0"/>
              </a:rPr>
              <a:t>-f</a:t>
            </a:r>
            <a:r>
              <a:rPr kumimoji="0" lang="pl-PL" altLang="pl-PL" sz="1800" b="1" i="1" baseline="-25000">
                <a:latin typeface="Times New Roman" pitchFamily="18" charset="0"/>
              </a:rPr>
              <a:t>i</a:t>
            </a:r>
            <a:r>
              <a:rPr kumimoji="0" lang="pl-PL" altLang="pl-PL" sz="1800" b="1" i="1">
                <a:latin typeface="Times New Roman" pitchFamily="18" charset="0"/>
              </a:rPr>
              <a:t>∙B</a:t>
            </a:r>
            <a:r>
              <a:rPr kumimoji="0" lang="pl-PL" altLang="pl-PL" sz="1800" b="1" i="1" baseline="-25000">
                <a:latin typeface="Times New Roman" pitchFamily="18" charset="0"/>
              </a:rPr>
              <a:t>ii</a:t>
            </a:r>
            <a:r>
              <a:rPr kumimoji="0" lang="pl-PL" altLang="pl-PL" sz="1800" b="1" i="1">
                <a:latin typeface="Times New Roman" pitchFamily="18" charset="0"/>
              </a:rPr>
              <a:t>  </a:t>
            </a:r>
            <a:endParaRPr kumimoji="0" lang="pl-PL" altLang="pl-PL" sz="180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68073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4" grpId="0"/>
      <p:bldP spid="1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" name="Wz_Iter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56996683"/>
              </p:ext>
            </p:extLst>
          </p:nvPr>
        </p:nvGraphicFramePr>
        <p:xfrm>
          <a:off x="3911312" y="4473116"/>
          <a:ext cx="3627120" cy="8534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98" name="Równanie" r:id="rId4" imgW="2590800" imgH="609600" progId="Equation.3">
                  <p:embed/>
                </p:oleObj>
              </mc:Choice>
              <mc:Fallback>
                <p:oleObj name="Równanie" r:id="rId4" imgW="2590800" imgH="609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11312" y="4473116"/>
                        <a:ext cx="3627120" cy="85344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Txt_Wz_Iter"/>
          <p:cNvSpPr txBox="1">
            <a:spLocks noChangeArrowheads="1"/>
          </p:cNvSpPr>
          <p:nvPr/>
        </p:nvSpPr>
        <p:spPr bwMode="auto">
          <a:xfrm>
            <a:off x="2831192" y="4792506"/>
            <a:ext cx="184665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pl-PL" sz="1200" b="1" i="1" smtClean="0">
                <a:solidFill>
                  <a:srgbClr val="0000FE"/>
                </a:solidFill>
                <a:sym typeface="Symbol" pitchFamily="18" charset="2"/>
              </a:rPr>
              <a:t>Wzór iteracyjny:</a:t>
            </a:r>
            <a:r>
              <a:rPr lang="pl-PL" sz="1200" b="1" i="1" baseline="-25000">
                <a:solidFill>
                  <a:srgbClr val="0000FE"/>
                </a:solidFill>
              </a:rPr>
              <a:t>	</a:t>
            </a:r>
            <a:endParaRPr lang="pl-PL" sz="1200" dirty="0">
              <a:solidFill>
                <a:srgbClr val="0000FE"/>
              </a:solidFill>
            </a:endParaRPr>
          </a:p>
        </p:txBody>
      </p:sp>
      <p:graphicFrame>
        <p:nvGraphicFramePr>
          <p:cNvPr id="15" name="Wynik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76488175"/>
              </p:ext>
            </p:extLst>
          </p:nvPr>
        </p:nvGraphicFramePr>
        <p:xfrm>
          <a:off x="3960088" y="3717032"/>
          <a:ext cx="248412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99" name="Równanie" r:id="rId6" imgW="2070100" imgH="508000" progId="Equation.3">
                  <p:embed/>
                </p:oleObj>
              </mc:Choice>
              <mc:Fallback>
                <p:oleObj name="Równanie" r:id="rId6" imgW="2070100" imgH="5080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60088" y="3717032"/>
                        <a:ext cx="2484120" cy="609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xt_Wyn"/>
          <p:cNvSpPr txBox="1">
            <a:spLocks noChangeArrowheads="1"/>
          </p:cNvSpPr>
          <p:nvPr/>
        </p:nvSpPr>
        <p:spPr bwMode="auto">
          <a:xfrm>
            <a:off x="3420028" y="3904892"/>
            <a:ext cx="92333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pl-PL" sz="1200" b="1" i="1" smtClean="0">
                <a:solidFill>
                  <a:srgbClr val="0000FE"/>
                </a:solidFill>
                <a:sym typeface="Symbol" pitchFamily="18" charset="2"/>
              </a:rPr>
              <a:t>wynik:</a:t>
            </a:r>
            <a:r>
              <a:rPr lang="pl-PL" sz="1200" b="1" i="1" baseline="-25000">
                <a:solidFill>
                  <a:srgbClr val="0000FE"/>
                </a:solidFill>
              </a:rPr>
              <a:t>	</a:t>
            </a:r>
            <a:endParaRPr lang="pl-PL" sz="1200" dirty="0">
              <a:solidFill>
                <a:srgbClr val="0000FE"/>
              </a:solidFill>
            </a:endParaRPr>
          </a:p>
        </p:txBody>
      </p:sp>
      <p:graphicFrame>
        <p:nvGraphicFramePr>
          <p:cNvPr id="12" name="Podst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19416026"/>
              </p:ext>
            </p:extLst>
          </p:nvPr>
        </p:nvGraphicFramePr>
        <p:xfrm>
          <a:off x="3944848" y="2816932"/>
          <a:ext cx="249936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00" name="Równanie" r:id="rId8" imgW="2082800" imgH="508000" progId="Equation.3">
                  <p:embed/>
                </p:oleObj>
              </mc:Choice>
              <mc:Fallback>
                <p:oleObj name="Równanie" r:id="rId8" imgW="2082800" imgH="5080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44848" y="2816932"/>
                        <a:ext cx="2499360" cy="609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xt_Podst"/>
          <p:cNvSpPr txBox="1">
            <a:spLocks noChangeArrowheads="1"/>
          </p:cNvSpPr>
          <p:nvPr/>
        </p:nvSpPr>
        <p:spPr bwMode="auto">
          <a:xfrm>
            <a:off x="1388564" y="2974159"/>
            <a:ext cx="24878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pl-PL" sz="1200" b="1" i="1" smtClean="0">
                <a:solidFill>
                  <a:srgbClr val="0000FE"/>
                </a:solidFill>
                <a:sym typeface="Symbol" pitchFamily="18" charset="2"/>
              </a:rPr>
              <a:t>i podstawia do poprzedniego równania:</a:t>
            </a:r>
            <a:endParaRPr lang="pl-PL" sz="1200" dirty="0">
              <a:solidFill>
                <a:srgbClr val="0000FE"/>
              </a:solidFill>
            </a:endParaRPr>
          </a:p>
        </p:txBody>
      </p:sp>
      <p:graphicFrame>
        <p:nvGraphicFramePr>
          <p:cNvPr id="9" name="Prąd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15888153"/>
              </p:ext>
            </p:extLst>
          </p:nvPr>
        </p:nvGraphicFramePr>
        <p:xfrm>
          <a:off x="3927990" y="1844824"/>
          <a:ext cx="1508106" cy="63980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01" name="Równanie" r:id="rId10" imgW="1256755" imgH="533169" progId="Equation.3">
                  <p:embed/>
                </p:oleObj>
              </mc:Choice>
              <mc:Fallback>
                <p:oleObj name="Równanie" r:id="rId10" imgW="1256755" imgH="53316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27990" y="1844824"/>
                        <a:ext cx="1508106" cy="63980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xt_Prąd"/>
          <p:cNvSpPr txBox="1">
            <a:spLocks noChangeArrowheads="1"/>
          </p:cNvSpPr>
          <p:nvPr/>
        </p:nvSpPr>
        <p:spPr bwMode="auto">
          <a:xfrm>
            <a:off x="1767750" y="2073093"/>
            <a:ext cx="214481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pl-PL" sz="1200" b="1" i="1" smtClean="0">
                <a:solidFill>
                  <a:srgbClr val="0000FE"/>
                </a:solidFill>
                <a:sym typeface="Symbol" pitchFamily="18" charset="2"/>
              </a:rPr>
              <a:t>Oblicza się prąd z mocy węzłowej:</a:t>
            </a:r>
            <a:endParaRPr lang="pl-PL" sz="1200" dirty="0">
              <a:solidFill>
                <a:srgbClr val="0000FE"/>
              </a:solidFill>
            </a:endParaRPr>
          </a:p>
        </p:txBody>
      </p:sp>
      <p:graphicFrame>
        <p:nvGraphicFramePr>
          <p:cNvPr id="4" name="Zal_Wyj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97500051"/>
              </p:ext>
            </p:extLst>
          </p:nvPr>
        </p:nvGraphicFramePr>
        <p:xfrm>
          <a:off x="3986120" y="1041297"/>
          <a:ext cx="2026040" cy="51793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02" name="Równanie" r:id="rId12" imgW="1688367" imgH="431613" progId="Equation.3">
                  <p:embed/>
                </p:oleObj>
              </mc:Choice>
              <mc:Fallback>
                <p:oleObj name="Równanie" r:id="rId12" imgW="1688367" imgH="431613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86120" y="1041297"/>
                        <a:ext cx="2026040" cy="51793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xt_Za_Wyj"/>
          <p:cNvSpPr txBox="1">
            <a:spLocks noChangeArrowheads="1"/>
          </p:cNvSpPr>
          <p:nvPr/>
        </p:nvSpPr>
        <p:spPr bwMode="auto">
          <a:xfrm>
            <a:off x="2509956" y="1156102"/>
            <a:ext cx="184665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>
              <a:defRPr/>
            </a:pPr>
            <a:r>
              <a:rPr lang="pl-PL" sz="1200" b="1" i="1" smtClean="0">
                <a:solidFill>
                  <a:srgbClr val="0000FE"/>
                </a:solidFill>
                <a:sym typeface="Symbol" pitchFamily="18" charset="2"/>
              </a:rPr>
              <a:t>Zależność wyjściowa:</a:t>
            </a:r>
            <a:endParaRPr lang="pl-PL" sz="1200" dirty="0">
              <a:solidFill>
                <a:srgbClr val="0000FE"/>
              </a:solidFill>
            </a:endParaRPr>
          </a:p>
        </p:txBody>
      </p:sp>
      <p:sp>
        <p:nvSpPr>
          <p:cNvPr id="10" name="Tytuł"/>
          <p:cNvSpPr txBox="1">
            <a:spLocks noChangeArrowheads="1"/>
          </p:cNvSpPr>
          <p:nvPr/>
        </p:nvSpPr>
        <p:spPr bwMode="auto">
          <a:xfrm>
            <a:off x="3547681" y="259963"/>
            <a:ext cx="19075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12813" eaLnBrk="0" hangingPunct="0">
              <a:defRPr/>
            </a:pPr>
            <a:r>
              <a:rPr lang="pl-PL" sz="1400" b="1" i="1">
                <a:solidFill>
                  <a:srgbClr val="FF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M</a:t>
            </a:r>
            <a:r>
              <a:rPr lang="pl-PL" sz="1400" b="1" i="1" smtClean="0">
                <a:solidFill>
                  <a:srgbClr val="FF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etoda Gaussa-Seidla</a:t>
            </a:r>
            <a:endParaRPr kumimoji="1" lang="pl-PL" sz="1400" b="1" i="1" ker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63122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8" grpId="0"/>
      <p:bldP spid="7" grpId="0"/>
      <p:bldP spid="6" grpId="0"/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5302" name="Delta_X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89509796"/>
              </p:ext>
            </p:extLst>
          </p:nvPr>
        </p:nvGraphicFramePr>
        <p:xfrm>
          <a:off x="2867025" y="5527069"/>
          <a:ext cx="2425700" cy="412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37" name="Równanie" r:id="rId3" imgW="1942920" imgH="330120" progId="Equation.3">
                  <p:embed/>
                </p:oleObj>
              </mc:Choice>
              <mc:Fallback>
                <p:oleObj name="Równanie" r:id="rId3" imgW="1942920" imgH="3301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67025" y="5527069"/>
                        <a:ext cx="2425700" cy="412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5301" name="F(X)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27800100"/>
              </p:ext>
            </p:extLst>
          </p:nvPr>
        </p:nvGraphicFramePr>
        <p:xfrm>
          <a:off x="3009900" y="4823806"/>
          <a:ext cx="2282825" cy="538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38" name="Równanie" r:id="rId5" imgW="1815840" imgH="431640" progId="Equation.3">
                  <p:embed/>
                </p:oleObj>
              </mc:Choice>
              <mc:Fallback>
                <p:oleObj name="Równanie" r:id="rId5" imgW="181584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09900" y="4823806"/>
                        <a:ext cx="2282825" cy="5381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5300" name="Wykres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86597623"/>
              </p:ext>
            </p:extLst>
          </p:nvPr>
        </p:nvGraphicFramePr>
        <p:xfrm>
          <a:off x="2411413" y="2480111"/>
          <a:ext cx="3227387" cy="2193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39" name="Picture" r:id="rId7" imgW="3585882" imgH="2438400" progId="Word.Picture.8">
                  <p:embed/>
                </p:oleObj>
              </mc:Choice>
              <mc:Fallback>
                <p:oleObj name="Picture" r:id="rId7" imgW="3585882" imgH="2438400" progId="Word.Picture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11413" y="2480111"/>
                        <a:ext cx="3227387" cy="2193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Linearyzacja"/>
          <p:cNvSpPr txBox="1">
            <a:spLocks noChangeArrowheads="1"/>
          </p:cNvSpPr>
          <p:nvPr/>
        </p:nvSpPr>
        <p:spPr bwMode="auto">
          <a:xfrm>
            <a:off x="1044575" y="2420938"/>
            <a:ext cx="1871663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Monotype Sorts"/>
              <a:buChar char="z"/>
              <a:defRPr kumimoji="1" sz="27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Font typeface="Monotype Sorts"/>
              <a:buChar char="y"/>
              <a:defRPr kumimoji="1" sz="23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Monotype Sorts"/>
              <a:buChar char="x"/>
              <a:defRPr kumimoji="1" sz="21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Char char="•"/>
              <a:defRPr kumimoji="1" sz="21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kumimoji="0" lang="pl-PL" altLang="pl-PL" sz="1600" b="1" i="1">
                <a:solidFill>
                  <a:srgbClr val="00B050"/>
                </a:solidFill>
                <a:latin typeface="Times New Roman" pitchFamily="18" charset="0"/>
                <a:sym typeface="Symbol" pitchFamily="18" charset="2"/>
              </a:rPr>
              <a:t>Linearyzacja</a:t>
            </a:r>
            <a:endParaRPr kumimoji="0" lang="pl-PL" altLang="pl-PL" sz="2000" b="1" i="1">
              <a:solidFill>
                <a:srgbClr val="FF0000"/>
              </a:solidFill>
              <a:latin typeface="Times New Roman" pitchFamily="18" charset="0"/>
            </a:endParaRPr>
          </a:p>
        </p:txBody>
      </p:sp>
      <p:graphicFrame>
        <p:nvGraphicFramePr>
          <p:cNvPr id="55298" name="F(X)=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88431055"/>
              </p:ext>
            </p:extLst>
          </p:nvPr>
        </p:nvGraphicFramePr>
        <p:xfrm>
          <a:off x="2987675" y="2186364"/>
          <a:ext cx="817563" cy="252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40" name="Równanie" r:id="rId9" imgW="647419" imgH="203112" progId="Equation.3">
                  <p:embed/>
                </p:oleObj>
              </mc:Choice>
              <mc:Fallback>
                <p:oleObj name="Równanie" r:id="rId9" imgW="647419" imgH="203112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87675" y="2186364"/>
                        <a:ext cx="817563" cy="2524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ytuł"/>
          <p:cNvSpPr txBox="1">
            <a:spLocks noChangeArrowheads="1"/>
          </p:cNvSpPr>
          <p:nvPr/>
        </p:nvSpPr>
        <p:spPr bwMode="auto">
          <a:xfrm>
            <a:off x="1883764" y="476706"/>
            <a:ext cx="5376472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12813" eaLnBrk="0" hangingPunct="0">
              <a:defRPr/>
            </a:pPr>
            <a:r>
              <a:rPr kumimoji="1" lang="pl-PL" sz="1400" b="1" i="1" ker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Rozwiązywanie nieliniowego układu równań – metoda Newtona</a:t>
            </a:r>
          </a:p>
        </p:txBody>
      </p:sp>
      <p:graphicFrame>
        <p:nvGraphicFramePr>
          <p:cNvPr id="2" name="RownRozpł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10109136"/>
              </p:ext>
            </p:extLst>
          </p:nvPr>
        </p:nvGraphicFramePr>
        <p:xfrm>
          <a:off x="1754188" y="889000"/>
          <a:ext cx="3683000" cy="1079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41" name="Równanie" r:id="rId11" imgW="2946240" imgH="863280" progId="Equation.3">
                  <p:embed/>
                </p:oleObj>
              </mc:Choice>
              <mc:Fallback>
                <p:oleObj name="Równanie" r:id="rId11" imgW="2946240" imgH="8632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4188" y="889000"/>
                        <a:ext cx="3683000" cy="1079500"/>
                      </a:xfrm>
                      <a:prstGeom prst="rect">
                        <a:avLst/>
                      </a:prstGeom>
                      <a:gradFill rotWithShape="0">
                        <a:gsLst>
                          <a:gs pos="0">
                            <a:srgbClr val="00B050"/>
                          </a:gs>
                          <a:gs pos="2000">
                            <a:srgbClr val="62B776"/>
                          </a:gs>
                          <a:gs pos="46255">
                            <a:srgbClr val="F3C0AE"/>
                          </a:gs>
                          <a:gs pos="50000">
                            <a:srgbClr val="FFC1B3"/>
                          </a:gs>
                          <a:gs pos="100000">
                            <a:srgbClr val="FFE1DA"/>
                          </a:gs>
                        </a:gsLst>
                        <a:lin ang="16200000"/>
                      </a:gra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504942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52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52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53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53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53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553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" name="LinUklRown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84586232"/>
              </p:ext>
            </p:extLst>
          </p:nvPr>
        </p:nvGraphicFramePr>
        <p:xfrm>
          <a:off x="5083333" y="3789039"/>
          <a:ext cx="3538220" cy="213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31" name="Równanie" r:id="rId3" imgW="2527300" imgH="1524000" progId="Equation.3">
                  <p:embed/>
                </p:oleObj>
              </mc:Choice>
              <mc:Fallback>
                <p:oleObj name="Równanie" r:id="rId3" imgW="2527300" imgH="15240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83333" y="3789039"/>
                        <a:ext cx="3538220" cy="2133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Txt_LinUklRówn"/>
          <p:cNvSpPr txBox="1">
            <a:spLocks noChangeArrowheads="1"/>
          </p:cNvSpPr>
          <p:nvPr/>
        </p:nvSpPr>
        <p:spPr bwMode="auto">
          <a:xfrm>
            <a:off x="5071096" y="3141663"/>
            <a:ext cx="2979737" cy="44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pl-PL" sz="1600" b="1" i="1" kern="0">
                <a:solidFill>
                  <a:srgbClr val="0000FF"/>
                </a:solidFill>
                <a:ea typeface="+mj-ea"/>
                <a:cs typeface="Times New Roman" pitchFamily="18" charset="0"/>
                <a:sym typeface="Wingdings" pitchFamily="2" charset="2"/>
              </a:rPr>
              <a:t>Liniowy układ równań</a:t>
            </a:r>
            <a:endParaRPr lang="pl-PL" sz="3600" b="1" kern="0">
              <a:solidFill>
                <a:srgbClr val="222268"/>
              </a:solidFill>
              <a:ea typeface="+mj-ea"/>
              <a:cs typeface="Times New Roman" pitchFamily="18" charset="0"/>
            </a:endParaRPr>
          </a:p>
        </p:txBody>
      </p:sp>
      <p:graphicFrame>
        <p:nvGraphicFramePr>
          <p:cNvPr id="15" name="Mac_Jac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50915002"/>
              </p:ext>
            </p:extLst>
          </p:nvPr>
        </p:nvGraphicFramePr>
        <p:xfrm>
          <a:off x="1302914" y="4149080"/>
          <a:ext cx="2951480" cy="14935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32" name="Równanie" r:id="rId5" imgW="2108200" imgH="1066800" progId="Equation.3">
                  <p:embed/>
                </p:oleObj>
              </mc:Choice>
              <mc:Fallback>
                <p:oleObj name="Równanie" r:id="rId5" imgW="2108200" imgH="1066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02914" y="4149080"/>
                        <a:ext cx="2951480" cy="149352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xt_MacJak"/>
          <p:cNvSpPr txBox="1">
            <a:spLocks noChangeArrowheads="1"/>
          </p:cNvSpPr>
          <p:nvPr/>
        </p:nvSpPr>
        <p:spPr bwMode="auto">
          <a:xfrm>
            <a:off x="1462708" y="3335338"/>
            <a:ext cx="1936750" cy="44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pl-PL" sz="1600" b="1" i="1" kern="0">
                <a:solidFill>
                  <a:srgbClr val="0000FF"/>
                </a:solidFill>
                <a:ea typeface="+mj-ea"/>
                <a:cs typeface="Times New Roman" pitchFamily="18" charset="0"/>
                <a:sym typeface="Wingdings" pitchFamily="2" charset="2"/>
              </a:rPr>
              <a:t>Macierz Jacobiego</a:t>
            </a:r>
            <a:endParaRPr lang="pl-PL" sz="3600" b="1" kern="0">
              <a:solidFill>
                <a:srgbClr val="222268"/>
              </a:solidFill>
              <a:ea typeface="+mj-ea"/>
              <a:cs typeface="Times New Roman" pitchFamily="18" charset="0"/>
            </a:endParaRPr>
          </a:p>
        </p:txBody>
      </p:sp>
      <p:pic>
        <p:nvPicPr>
          <p:cNvPr id="7" name="dX=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49622" y="2463800"/>
            <a:ext cx="2162175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2 -&gt;"/>
          <p:cNvSpPr txBox="1">
            <a:spLocks noChangeArrowheads="1"/>
          </p:cNvSpPr>
          <p:nvPr/>
        </p:nvSpPr>
        <p:spPr bwMode="auto">
          <a:xfrm>
            <a:off x="4813035" y="2505075"/>
            <a:ext cx="722312" cy="446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pl-PL" sz="3600" b="1" kern="0">
                <a:solidFill>
                  <a:srgbClr val="222268"/>
                </a:solidFill>
                <a:latin typeface="+mj-lt"/>
                <a:ea typeface="+mj-ea"/>
                <a:cs typeface="+mj-cs"/>
              </a:rPr>
              <a:t/>
            </a:r>
            <a:br>
              <a:rPr lang="pl-PL" sz="3600" b="1" kern="0">
                <a:solidFill>
                  <a:srgbClr val="222268"/>
                </a:solidFill>
                <a:latin typeface="+mj-lt"/>
                <a:ea typeface="+mj-ea"/>
                <a:cs typeface="+mj-cs"/>
              </a:rPr>
            </a:br>
            <a:r>
              <a:rPr lang="pl-PL" sz="3600" b="1" kern="0">
                <a:solidFill>
                  <a:srgbClr val="222268"/>
                </a:solidFill>
                <a:latin typeface="+mj-lt"/>
                <a:ea typeface="+mj-ea"/>
                <a:cs typeface="+mj-cs"/>
              </a:rPr>
              <a:t/>
            </a:r>
            <a:br>
              <a:rPr lang="pl-PL" sz="3600" b="1" kern="0">
                <a:solidFill>
                  <a:srgbClr val="222268"/>
                </a:solidFill>
                <a:latin typeface="+mj-lt"/>
                <a:ea typeface="+mj-ea"/>
                <a:cs typeface="+mj-cs"/>
              </a:rPr>
            </a:br>
            <a:r>
              <a:rPr lang="pl-PL" sz="1800" b="1" i="1" kern="0">
                <a:solidFill>
                  <a:srgbClr val="222268"/>
                </a:solidFill>
                <a:latin typeface="+mj-lt"/>
                <a:ea typeface="+mj-ea"/>
                <a:cs typeface="+mj-cs"/>
                <a:sym typeface="Wingdings" pitchFamily="2" charset="2"/>
              </a:rPr>
              <a:t></a:t>
            </a:r>
            <a:r>
              <a:rPr lang="pl-PL" sz="2000" b="1" kern="0">
                <a:solidFill>
                  <a:srgbClr val="222268"/>
                </a:solidFill>
                <a:latin typeface="+mj-lt"/>
                <a:ea typeface="+mj-ea"/>
                <a:cs typeface="+mj-cs"/>
              </a:rPr>
              <a:t/>
            </a:r>
            <a:br>
              <a:rPr lang="pl-PL" sz="2000" b="1" kern="0">
                <a:solidFill>
                  <a:srgbClr val="222268"/>
                </a:solidFill>
                <a:latin typeface="+mj-lt"/>
                <a:ea typeface="+mj-ea"/>
                <a:cs typeface="+mj-cs"/>
              </a:rPr>
            </a:br>
            <a:r>
              <a:rPr lang="pl-PL" sz="3600" b="1" kern="0">
                <a:solidFill>
                  <a:srgbClr val="222268"/>
                </a:solidFill>
                <a:latin typeface="+mj-lt"/>
                <a:ea typeface="+mj-ea"/>
                <a:cs typeface="+mj-cs"/>
              </a:rPr>
              <a:t> </a:t>
            </a:r>
            <a:br>
              <a:rPr lang="pl-PL" sz="3600" b="1" kern="0">
                <a:solidFill>
                  <a:srgbClr val="222268"/>
                </a:solidFill>
                <a:latin typeface="+mj-lt"/>
                <a:ea typeface="+mj-ea"/>
                <a:cs typeface="+mj-cs"/>
              </a:rPr>
            </a:br>
            <a:endParaRPr lang="pl-PL" sz="3600" b="1" kern="0">
              <a:solidFill>
                <a:srgbClr val="222268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9" name="F(X)=F(Xo)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5797" y="2457450"/>
            <a:ext cx="3286125" cy="657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xt_PoLinear"/>
          <p:cNvSpPr txBox="1">
            <a:spLocks noChangeArrowheads="1"/>
          </p:cNvSpPr>
          <p:nvPr/>
        </p:nvSpPr>
        <p:spPr bwMode="auto">
          <a:xfrm>
            <a:off x="1168135" y="2153233"/>
            <a:ext cx="1936750" cy="44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pl-PL" sz="1600" b="1" i="1" kern="0">
                <a:solidFill>
                  <a:srgbClr val="0000FF"/>
                </a:solidFill>
                <a:ea typeface="+mj-ea"/>
                <a:cs typeface="Times New Roman" pitchFamily="18" charset="0"/>
                <a:sym typeface="Wingdings" pitchFamily="2" charset="2"/>
              </a:rPr>
              <a:t>Po linearyzacji</a:t>
            </a:r>
            <a:endParaRPr lang="pl-PL" sz="3600" b="1" kern="0">
              <a:solidFill>
                <a:srgbClr val="222268"/>
              </a:solidFill>
              <a:ea typeface="+mj-ea"/>
              <a:cs typeface="Times New Roman" pitchFamily="18" charset="0"/>
            </a:endParaRPr>
          </a:p>
        </p:txBody>
      </p:sp>
      <p:pic>
        <p:nvPicPr>
          <p:cNvPr id="12" name="F(X)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12024" y="1027113"/>
            <a:ext cx="1557338" cy="528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1 -&gt;"/>
          <p:cNvSpPr txBox="1">
            <a:spLocks noChangeArrowheads="1"/>
          </p:cNvSpPr>
          <p:nvPr/>
        </p:nvSpPr>
        <p:spPr bwMode="auto">
          <a:xfrm>
            <a:off x="5751188" y="1055688"/>
            <a:ext cx="723900" cy="446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pl-PL" sz="3600" b="1" kern="0" dirty="0">
                <a:solidFill>
                  <a:srgbClr val="222268"/>
                </a:solidFill>
                <a:latin typeface="+mj-lt"/>
                <a:ea typeface="+mj-ea"/>
                <a:cs typeface="+mj-cs"/>
              </a:rPr>
              <a:t/>
            </a:r>
            <a:br>
              <a:rPr lang="pl-PL" sz="3600" b="1" kern="0" dirty="0">
                <a:solidFill>
                  <a:srgbClr val="222268"/>
                </a:solidFill>
                <a:latin typeface="+mj-lt"/>
                <a:ea typeface="+mj-ea"/>
                <a:cs typeface="+mj-cs"/>
              </a:rPr>
            </a:br>
            <a:r>
              <a:rPr lang="pl-PL" sz="3600" b="1" kern="0" dirty="0">
                <a:solidFill>
                  <a:srgbClr val="222268"/>
                </a:solidFill>
                <a:latin typeface="+mj-lt"/>
                <a:ea typeface="+mj-ea"/>
                <a:cs typeface="+mj-cs"/>
              </a:rPr>
              <a:t/>
            </a:r>
            <a:br>
              <a:rPr lang="pl-PL" sz="3600" b="1" kern="0" dirty="0">
                <a:solidFill>
                  <a:srgbClr val="222268"/>
                </a:solidFill>
                <a:latin typeface="+mj-lt"/>
                <a:ea typeface="+mj-ea"/>
                <a:cs typeface="+mj-cs"/>
              </a:rPr>
            </a:br>
            <a:r>
              <a:rPr lang="pl-PL" sz="1800" b="1" i="1" kern="0" dirty="0">
                <a:solidFill>
                  <a:srgbClr val="222268"/>
                </a:solidFill>
                <a:latin typeface="+mj-lt"/>
                <a:ea typeface="+mj-ea"/>
                <a:cs typeface="+mj-cs"/>
                <a:sym typeface="Wingdings" pitchFamily="2" charset="2"/>
              </a:rPr>
              <a:t></a:t>
            </a:r>
            <a:r>
              <a:rPr lang="pl-PL" sz="2000" b="1" kern="0" dirty="0">
                <a:solidFill>
                  <a:srgbClr val="222268"/>
                </a:solidFill>
                <a:latin typeface="+mj-lt"/>
                <a:ea typeface="+mj-ea"/>
                <a:cs typeface="+mj-cs"/>
              </a:rPr>
              <a:t/>
            </a:r>
            <a:br>
              <a:rPr lang="pl-PL" sz="2000" b="1" kern="0" dirty="0">
                <a:solidFill>
                  <a:srgbClr val="222268"/>
                </a:solidFill>
                <a:latin typeface="+mj-lt"/>
                <a:ea typeface="+mj-ea"/>
                <a:cs typeface="+mj-cs"/>
              </a:rPr>
            </a:br>
            <a:r>
              <a:rPr lang="pl-PL" sz="3600" b="1" kern="0" dirty="0">
                <a:solidFill>
                  <a:srgbClr val="222268"/>
                </a:solidFill>
                <a:latin typeface="+mj-lt"/>
                <a:ea typeface="+mj-ea"/>
                <a:cs typeface="+mj-cs"/>
              </a:rPr>
              <a:t> </a:t>
            </a:r>
            <a:br>
              <a:rPr lang="pl-PL" sz="3600" b="1" kern="0" dirty="0">
                <a:solidFill>
                  <a:srgbClr val="222268"/>
                </a:solidFill>
                <a:latin typeface="+mj-lt"/>
                <a:ea typeface="+mj-ea"/>
                <a:cs typeface="+mj-cs"/>
              </a:rPr>
            </a:br>
            <a:endParaRPr lang="pl-PL" sz="3600" b="1" kern="0" dirty="0">
              <a:solidFill>
                <a:srgbClr val="222268"/>
              </a:solidFill>
              <a:latin typeface="+mj-lt"/>
              <a:ea typeface="+mj-ea"/>
              <a:cs typeface="+mj-cs"/>
            </a:endParaRPr>
          </a:p>
        </p:txBody>
      </p:sp>
      <p:graphicFrame>
        <p:nvGraphicFramePr>
          <p:cNvPr id="2" name="RowRozpł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44987615"/>
              </p:ext>
            </p:extLst>
          </p:nvPr>
        </p:nvGraphicFramePr>
        <p:xfrm>
          <a:off x="1759012" y="730250"/>
          <a:ext cx="3698875" cy="1111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33" name="Równanie" r:id="rId10" imgW="2958840" imgH="888840" progId="Equation.3">
                  <p:embed/>
                </p:oleObj>
              </mc:Choice>
              <mc:Fallback>
                <p:oleObj name="Równanie" r:id="rId10" imgW="2958840" imgH="8888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9012" y="730250"/>
                        <a:ext cx="3698875" cy="1111250"/>
                      </a:xfrm>
                      <a:prstGeom prst="rect">
                        <a:avLst/>
                      </a:prstGeom>
                      <a:gradFill rotWithShape="0">
                        <a:gsLst>
                          <a:gs pos="0">
                            <a:srgbClr val="00B050"/>
                          </a:gs>
                          <a:gs pos="2000">
                            <a:srgbClr val="62B776"/>
                          </a:gs>
                          <a:gs pos="46255">
                            <a:srgbClr val="F3C0AE"/>
                          </a:gs>
                          <a:gs pos="50000">
                            <a:srgbClr val="FFC1B3"/>
                          </a:gs>
                          <a:gs pos="100000">
                            <a:srgbClr val="FFE1DA"/>
                          </a:gs>
                        </a:gsLst>
                        <a:lin ang="16200000"/>
                      </a:gra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ytuł"/>
          <p:cNvSpPr txBox="1">
            <a:spLocks noChangeArrowheads="1"/>
          </p:cNvSpPr>
          <p:nvPr/>
        </p:nvSpPr>
        <p:spPr bwMode="auto">
          <a:xfrm>
            <a:off x="1908611" y="260648"/>
            <a:ext cx="5326779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12813" eaLnBrk="0" hangingPunct="0">
              <a:defRPr/>
            </a:pPr>
            <a:r>
              <a:rPr kumimoji="1" lang="pl-PL" sz="1400" b="1" i="1" kern="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Metoda Newtona-</a:t>
            </a:r>
            <a:r>
              <a:rPr kumimoji="1" lang="pl-PL" sz="1400" b="1" i="1" kern="0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Raphsona</a:t>
            </a:r>
            <a:r>
              <a:rPr kumimoji="1" lang="pl-PL" sz="1400" b="1" i="1" kern="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rozwiązywania równań sieciowych</a:t>
            </a:r>
          </a:p>
        </p:txBody>
      </p:sp>
    </p:spTree>
    <p:extLst>
      <p:ext uri="{BB962C8B-B14F-4D97-AF65-F5344CB8AC3E}">
        <p14:creationId xmlns:p14="http://schemas.microsoft.com/office/powerpoint/2010/main" val="28008543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8" grpId="0"/>
      <p:bldP spid="11" grpId="0"/>
      <p:bldP spid="1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6325" name="L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53146439"/>
              </p:ext>
            </p:extLst>
          </p:nvPr>
        </p:nvGraphicFramePr>
        <p:xfrm>
          <a:off x="2123762" y="4807495"/>
          <a:ext cx="4856163" cy="1206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66" name="Równanie" r:id="rId3" imgW="3886200" imgH="965200" progId="Equation.3">
                  <p:embed/>
                </p:oleObj>
              </mc:Choice>
              <mc:Fallback>
                <p:oleObj name="Równanie" r:id="rId3" imgW="3886200" imgH="965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23762" y="4807495"/>
                        <a:ext cx="4856163" cy="1206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6324" name="K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00882033"/>
              </p:ext>
            </p:extLst>
          </p:nvPr>
        </p:nvGraphicFramePr>
        <p:xfrm>
          <a:off x="2123762" y="3421608"/>
          <a:ext cx="4157663" cy="1206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67" name="Równanie" r:id="rId5" imgW="3327400" imgH="965200" progId="Equation.3">
                  <p:embed/>
                </p:oleObj>
              </mc:Choice>
              <mc:Fallback>
                <p:oleObj name="Równanie" r:id="rId5" imgW="3327400" imgH="965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23762" y="3421608"/>
                        <a:ext cx="4157663" cy="1206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6323" name="N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8367087"/>
              </p:ext>
            </p:extLst>
          </p:nvPr>
        </p:nvGraphicFramePr>
        <p:xfrm>
          <a:off x="2123762" y="2143670"/>
          <a:ext cx="4983163" cy="1206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68" name="Równanie" r:id="rId7" imgW="3987800" imgH="965200" progId="Equation.3">
                  <p:embed/>
                </p:oleObj>
              </mc:Choice>
              <mc:Fallback>
                <p:oleObj name="Równanie" r:id="rId7" imgW="3987800" imgH="965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23762" y="2143670"/>
                        <a:ext cx="4983163" cy="1206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6322" name="H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56820439"/>
              </p:ext>
            </p:extLst>
          </p:nvPr>
        </p:nvGraphicFramePr>
        <p:xfrm>
          <a:off x="2123762" y="849858"/>
          <a:ext cx="4205288" cy="1492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69" name="Równanie" r:id="rId9" imgW="3365500" imgH="1193800" progId="Equation.3">
                  <p:embed/>
                </p:oleObj>
              </mc:Choice>
              <mc:Fallback>
                <p:oleObj name="Równanie" r:id="rId9" imgW="3365500" imgH="1193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23762" y="849858"/>
                        <a:ext cx="4205288" cy="1492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ytuł"/>
          <p:cNvSpPr txBox="1">
            <a:spLocks noChangeArrowheads="1"/>
          </p:cNvSpPr>
          <p:nvPr/>
        </p:nvSpPr>
        <p:spPr bwMode="auto">
          <a:xfrm>
            <a:off x="3298414" y="397876"/>
            <a:ext cx="2547172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12813" eaLnBrk="0" hangingPunct="0">
              <a:defRPr/>
            </a:pPr>
            <a:r>
              <a:rPr kumimoji="1" lang="pl-PL" sz="1400" b="1" i="1" ker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Elementy macierzy Jacobiego</a:t>
            </a:r>
          </a:p>
        </p:txBody>
      </p:sp>
    </p:spTree>
    <p:extLst>
      <p:ext uri="{BB962C8B-B14F-4D97-AF65-F5344CB8AC3E}">
        <p14:creationId xmlns:p14="http://schemas.microsoft.com/office/powerpoint/2010/main" val="41591597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11. Obl_Przepływów"/>
          <p:cNvGrpSpPr/>
          <p:nvPr/>
        </p:nvGrpSpPr>
        <p:grpSpPr>
          <a:xfrm>
            <a:off x="4503450" y="5265915"/>
            <a:ext cx="2414323" cy="717037"/>
            <a:chOff x="-180135" y="0"/>
            <a:chExt cx="2807927" cy="521840"/>
          </a:xfrm>
        </p:grpSpPr>
        <p:sp>
          <p:nvSpPr>
            <p:cNvPr id="65" name="Prostokąt 64"/>
            <p:cNvSpPr/>
            <p:nvPr/>
          </p:nvSpPr>
          <p:spPr>
            <a:xfrm>
              <a:off x="-178229" y="0"/>
              <a:ext cx="2806021" cy="521840"/>
            </a:xfrm>
            <a:prstGeom prst="rect">
              <a:avLst/>
            </a:prstGeom>
            <a:noFill/>
            <a:ln w="158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pl-PL"/>
            </a:p>
          </p:txBody>
        </p:sp>
        <p:sp>
          <p:nvSpPr>
            <p:cNvPr id="66" name="Text Box 56"/>
            <p:cNvSpPr txBox="1">
              <a:spLocks noChangeArrowheads="1"/>
            </p:cNvSpPr>
            <p:nvPr/>
          </p:nvSpPr>
          <p:spPr bwMode="auto">
            <a:xfrm>
              <a:off x="-180135" y="26161"/>
              <a:ext cx="2668255" cy="452068"/>
            </a:xfrm>
            <a:prstGeom prst="rect">
              <a:avLst/>
            </a:prstGeom>
            <a:noFill/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36000" tIns="0" rIns="36000" bIns="0">
              <a:noAutofit/>
            </a:bodyPr>
            <a:lstStyle/>
            <a:p>
              <a:pPr fontAlgn="base">
                <a:spcAft>
                  <a:spcPts val="0"/>
                </a:spcAft>
              </a:pPr>
              <a:r>
                <a:rPr lang="pl-PL" sz="800" i="1">
                  <a:effectLst/>
                  <a:latin typeface="Arial"/>
                  <a:ea typeface="Times New Roman"/>
                </a:rPr>
                <a:t>Obliczenie:</a:t>
              </a:r>
              <a:endParaRPr lang="pl-PL" sz="800">
                <a:effectLst/>
                <a:latin typeface="Times New Roman"/>
                <a:ea typeface="Times New Roman"/>
              </a:endParaRPr>
            </a:p>
            <a:p>
              <a:pPr marL="90170" fontAlgn="base">
                <a:spcAft>
                  <a:spcPts val="0"/>
                </a:spcAft>
                <a:tabLst>
                  <a:tab pos="270510" algn="l"/>
                </a:tabLst>
              </a:pPr>
              <a:r>
                <a:rPr lang="pl-PL" sz="800" i="1">
                  <a:effectLst/>
                  <a:latin typeface="Arial"/>
                  <a:ea typeface="Times New Roman"/>
                </a:rPr>
                <a:t>mocy biernych w węzłach elektrownianych</a:t>
              </a:r>
              <a:endParaRPr lang="pl-PL" sz="800">
                <a:effectLst/>
                <a:latin typeface="Times New Roman"/>
                <a:ea typeface="Times New Roman"/>
              </a:endParaRPr>
            </a:p>
            <a:p>
              <a:pPr marL="90170" fontAlgn="base">
                <a:spcAft>
                  <a:spcPts val="0"/>
                </a:spcAft>
                <a:tabLst>
                  <a:tab pos="270510" algn="l"/>
                </a:tabLst>
              </a:pPr>
              <a:r>
                <a:rPr lang="pl-PL" sz="800" i="1">
                  <a:effectLst/>
                  <a:latin typeface="Arial"/>
                  <a:ea typeface="Times New Roman"/>
                </a:rPr>
                <a:t>mocy czynnej i biernej w węźle bilansującym</a:t>
              </a:r>
              <a:endParaRPr lang="pl-PL" sz="800">
                <a:effectLst/>
                <a:latin typeface="Times New Roman"/>
                <a:ea typeface="Times New Roman"/>
              </a:endParaRPr>
            </a:p>
            <a:p>
              <a:pPr marL="90170" fontAlgn="base">
                <a:spcAft>
                  <a:spcPts val="0"/>
                </a:spcAft>
                <a:tabLst>
                  <a:tab pos="270510" algn="l"/>
                </a:tabLst>
              </a:pPr>
              <a:r>
                <a:rPr lang="pl-PL" sz="800" i="1">
                  <a:effectLst/>
                  <a:latin typeface="Arial"/>
                  <a:ea typeface="Times New Roman"/>
                </a:rPr>
                <a:t>przepływów mocy w liniach i transformatorach</a:t>
              </a:r>
              <a:endParaRPr lang="pl-PL" sz="800">
                <a:effectLst/>
                <a:latin typeface="Times New Roman"/>
                <a:ea typeface="Times New Roman"/>
              </a:endParaRPr>
            </a:p>
          </p:txBody>
        </p:sp>
      </p:grpSp>
      <p:grpSp>
        <p:nvGrpSpPr>
          <p:cNvPr id="68" name="12.Wdół"/>
          <p:cNvGrpSpPr/>
          <p:nvPr/>
        </p:nvGrpSpPr>
        <p:grpSpPr>
          <a:xfrm>
            <a:off x="5774165" y="3071108"/>
            <a:ext cx="1502" cy="2194173"/>
            <a:chOff x="5774165" y="3071108"/>
            <a:chExt cx="1502" cy="2194173"/>
          </a:xfrm>
        </p:grpSpPr>
        <p:cxnSp>
          <p:nvCxnSpPr>
            <p:cNvPr id="4" name="Łącznik prosty ze strzałką 63"/>
            <p:cNvCxnSpPr/>
            <p:nvPr/>
          </p:nvCxnSpPr>
          <p:spPr>
            <a:xfrm flipH="1" flipV="1">
              <a:off x="5774165" y="3071108"/>
              <a:ext cx="426" cy="2194173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non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Łącznik prosty ze strzałką 62"/>
            <p:cNvCxnSpPr/>
            <p:nvPr/>
          </p:nvCxnSpPr>
          <p:spPr>
            <a:xfrm flipH="1">
              <a:off x="5775667" y="3680311"/>
              <a:ext cx="0" cy="120949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64" name="12.W prawo"/>
          <p:cNvCxnSpPr/>
          <p:nvPr/>
        </p:nvCxnSpPr>
        <p:spPr>
          <a:xfrm>
            <a:off x="4660717" y="3064943"/>
            <a:ext cx="1117802" cy="1584"/>
          </a:xfrm>
          <a:prstGeom prst="straightConnector1">
            <a:avLst/>
          </a:prstGeom>
          <a:ln w="12700">
            <a:solidFill>
              <a:schemeClr val="tx1"/>
            </a:solidFill>
            <a:tailEnd type="non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" name="11 W dół"/>
          <p:cNvGrpSpPr/>
          <p:nvPr/>
        </p:nvGrpSpPr>
        <p:grpSpPr>
          <a:xfrm>
            <a:off x="3371130" y="2109339"/>
            <a:ext cx="0" cy="150383"/>
            <a:chOff x="0" y="-9556"/>
            <a:chExt cx="0" cy="179141"/>
          </a:xfrm>
        </p:grpSpPr>
        <p:cxnSp>
          <p:nvCxnSpPr>
            <p:cNvPr id="61" name="Łącznik prosty ze strzałką 60"/>
            <p:cNvCxnSpPr/>
            <p:nvPr/>
          </p:nvCxnSpPr>
          <p:spPr>
            <a:xfrm flipH="1">
              <a:off x="0" y="-9556"/>
              <a:ext cx="0" cy="108387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Łącznik prosty ze strzałką 61"/>
            <p:cNvCxnSpPr/>
            <p:nvPr/>
          </p:nvCxnSpPr>
          <p:spPr>
            <a:xfrm flipH="1">
              <a:off x="0" y="61198"/>
              <a:ext cx="0" cy="108387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non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7" name="11.W prawo"/>
          <p:cNvCxnSpPr/>
          <p:nvPr/>
        </p:nvCxnSpPr>
        <p:spPr>
          <a:xfrm>
            <a:off x="2226228" y="2103174"/>
            <a:ext cx="1152743" cy="0"/>
          </a:xfrm>
          <a:prstGeom prst="straightConnector1">
            <a:avLst/>
          </a:prstGeom>
          <a:ln w="12700">
            <a:solidFill>
              <a:schemeClr val="tx1"/>
            </a:solidFill>
            <a:tailEnd type="non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" name="11.W górę"/>
          <p:cNvGrpSpPr/>
          <p:nvPr/>
        </p:nvGrpSpPr>
        <p:grpSpPr>
          <a:xfrm>
            <a:off x="2232518" y="2109339"/>
            <a:ext cx="0" cy="3321815"/>
            <a:chOff x="0" y="0"/>
            <a:chExt cx="0" cy="3941445"/>
          </a:xfrm>
        </p:grpSpPr>
        <p:cxnSp>
          <p:nvCxnSpPr>
            <p:cNvPr id="59" name="Łącznik prosty ze strzałką 58"/>
            <p:cNvCxnSpPr/>
            <p:nvPr/>
          </p:nvCxnSpPr>
          <p:spPr>
            <a:xfrm flipV="1">
              <a:off x="0" y="0"/>
              <a:ext cx="0" cy="3941445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non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Łącznik prosty ze strzałką 59"/>
            <p:cNvCxnSpPr/>
            <p:nvPr/>
          </p:nvCxnSpPr>
          <p:spPr>
            <a:xfrm flipH="1">
              <a:off x="0" y="1719072"/>
              <a:ext cx="0" cy="107948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arrow" w="sm" len="sm"/>
              <a:tailEnd type="non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9" name="11. W lewo"/>
          <p:cNvCxnSpPr/>
          <p:nvPr/>
        </p:nvCxnSpPr>
        <p:spPr>
          <a:xfrm flipV="1">
            <a:off x="2238810" y="5432374"/>
            <a:ext cx="1736487" cy="0"/>
          </a:xfrm>
          <a:prstGeom prst="straightConnector1">
            <a:avLst/>
          </a:prstGeom>
          <a:ln w="12700">
            <a:solidFill>
              <a:schemeClr val="tx1"/>
            </a:solidFill>
            <a:tailEnd type="non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" name="10.i=i+1"/>
          <p:cNvGrpSpPr/>
          <p:nvPr/>
        </p:nvGrpSpPr>
        <p:grpSpPr>
          <a:xfrm>
            <a:off x="3761151" y="5154941"/>
            <a:ext cx="465247" cy="274811"/>
            <a:chOff x="0" y="0"/>
            <a:chExt cx="541020" cy="326073"/>
          </a:xfrm>
        </p:grpSpPr>
        <p:grpSp>
          <p:nvGrpSpPr>
            <p:cNvPr id="54" name="Strzałka"/>
            <p:cNvGrpSpPr/>
            <p:nvPr/>
          </p:nvGrpSpPr>
          <p:grpSpPr>
            <a:xfrm>
              <a:off x="252413" y="147638"/>
              <a:ext cx="0" cy="178435"/>
              <a:chOff x="-13648" y="0"/>
              <a:chExt cx="0" cy="178485"/>
            </a:xfrm>
          </p:grpSpPr>
          <p:cxnSp>
            <p:nvCxnSpPr>
              <p:cNvPr id="57" name="Łącznik prosty ze strzałką 56"/>
              <p:cNvCxnSpPr/>
              <p:nvPr/>
            </p:nvCxnSpPr>
            <p:spPr>
              <a:xfrm flipH="1">
                <a:off x="-13648" y="0"/>
                <a:ext cx="0" cy="108000"/>
              </a:xfrm>
              <a:prstGeom prst="straightConnector1">
                <a:avLst/>
              </a:prstGeom>
              <a:ln w="12700">
                <a:solidFill>
                  <a:schemeClr val="tx1"/>
                </a:solidFill>
                <a:tailEnd type="arrow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8" name="Łącznik prosty ze strzałką 57"/>
              <p:cNvCxnSpPr/>
              <p:nvPr/>
            </p:nvCxnSpPr>
            <p:spPr>
              <a:xfrm flipH="1">
                <a:off x="-13648" y="70485"/>
                <a:ext cx="0" cy="108000"/>
              </a:xfrm>
              <a:prstGeom prst="straightConnector1">
                <a:avLst/>
              </a:prstGeom>
              <a:ln w="12700">
                <a:solidFill>
                  <a:schemeClr val="tx1"/>
                </a:solidFill>
                <a:tailEnd type="none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55" name="Prostokąt 54"/>
            <p:cNvSpPr/>
            <p:nvPr/>
          </p:nvSpPr>
          <p:spPr>
            <a:xfrm>
              <a:off x="0" y="0"/>
              <a:ext cx="541020" cy="142875"/>
            </a:xfrm>
            <a:prstGeom prst="rect">
              <a:avLst/>
            </a:prstGeom>
            <a:noFill/>
            <a:ln w="158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pl-PL"/>
            </a:p>
          </p:txBody>
        </p:sp>
        <p:sp>
          <p:nvSpPr>
            <p:cNvPr id="56" name="Text Box 56"/>
            <p:cNvSpPr txBox="1">
              <a:spLocks noChangeArrowheads="1"/>
            </p:cNvSpPr>
            <p:nvPr/>
          </p:nvSpPr>
          <p:spPr bwMode="auto">
            <a:xfrm>
              <a:off x="104775" y="14288"/>
              <a:ext cx="320040" cy="130492"/>
            </a:xfrm>
            <a:prstGeom prst="rect">
              <a:avLst/>
            </a:prstGeom>
            <a:noFill/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36000" tIns="0" rIns="36000" bIns="0">
              <a:noAutofit/>
            </a:bodyPr>
            <a:lstStyle/>
            <a:p>
              <a:pPr algn="ctr" fontAlgn="base">
                <a:spcAft>
                  <a:spcPts val="1000"/>
                </a:spcAft>
              </a:pPr>
              <a:r>
                <a:rPr lang="pl-PL" sz="800" i="1">
                  <a:effectLst/>
                  <a:latin typeface="Arial"/>
                  <a:ea typeface="Times New Roman"/>
                </a:rPr>
                <a:t>i=i+1</a:t>
              </a:r>
              <a:endParaRPr lang="pl-PL" sz="800">
                <a:effectLst/>
                <a:latin typeface="Times New Roman"/>
                <a:ea typeface="Times New Roman"/>
              </a:endParaRPr>
            </a:p>
          </p:txBody>
        </p:sp>
      </p:grpSp>
      <p:grpSp>
        <p:nvGrpSpPr>
          <p:cNvPr id="11" name="9.Now_X"/>
          <p:cNvGrpSpPr/>
          <p:nvPr/>
        </p:nvGrpSpPr>
        <p:grpSpPr>
          <a:xfrm>
            <a:off x="2855295" y="4575413"/>
            <a:ext cx="2286770" cy="578521"/>
            <a:chOff x="0" y="0"/>
            <a:chExt cx="2659206" cy="686435"/>
          </a:xfrm>
        </p:grpSpPr>
        <p:cxnSp>
          <p:nvCxnSpPr>
            <p:cNvPr id="51" name="Łącznik prosty ze strzałką 50"/>
            <p:cNvCxnSpPr/>
            <p:nvPr/>
          </p:nvCxnSpPr>
          <p:spPr>
            <a:xfrm flipH="1">
              <a:off x="1304925" y="542925"/>
              <a:ext cx="0" cy="14351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2" name="Prostokąt 51"/>
            <p:cNvSpPr/>
            <p:nvPr/>
          </p:nvSpPr>
          <p:spPr>
            <a:xfrm>
              <a:off x="0" y="0"/>
              <a:ext cx="2628000" cy="540000"/>
            </a:xfrm>
            <a:prstGeom prst="rect">
              <a:avLst/>
            </a:prstGeom>
            <a:noFill/>
            <a:ln w="158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pl-PL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3" name="Text Box 56"/>
                <p:cNvSpPr txBox="1">
                  <a:spLocks noChangeArrowheads="1"/>
                </p:cNvSpPr>
                <p:nvPr/>
              </p:nvSpPr>
              <p:spPr bwMode="auto">
                <a:xfrm>
                  <a:off x="104760" y="57149"/>
                  <a:ext cx="2554446" cy="42407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1240B29-F687-4F45-9708-019B960494DF}">
                    <a14:hiddenLine w="9525" algn="ctr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36000" tIns="0" rIns="36000" bIns="0">
                  <a:spAutoFit/>
                </a:bodyPr>
                <a:lstStyle/>
                <a:p>
                  <a:pPr fontAlgn="base">
                    <a:spcAft>
                      <a:spcPts val="0"/>
                    </a:spcAft>
                  </a:pPr>
                  <a:r>
                    <a:rPr lang="pl-PL" sz="800" i="1">
                      <a:effectLst/>
                      <a:latin typeface="Arial"/>
                      <a:ea typeface="Times New Roman"/>
                    </a:rPr>
                    <a:t>Obliczenie nowych wartości napięć węzłowych</a:t>
                  </a:r>
                  <a:endParaRPr lang="pl-PL" sz="800">
                    <a:effectLst/>
                    <a:latin typeface="Times New Roman"/>
                    <a:ea typeface="Times New Roman"/>
                  </a:endParaRPr>
                </a:p>
                <a:p>
                  <a:pPr fontAlgn="base">
                    <a:spcAft>
                      <a:spcPts val="0"/>
                    </a:spcAft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p>
                          <m:sSupPr>
                            <m:ctrlPr>
                              <a:rPr lang="pl-PL" sz="800" b="1" i="1">
                                <a:effectLst/>
                                <a:latin typeface="Cambria Math"/>
                                <a:ea typeface="Times New Roman"/>
                                <a:cs typeface="Arial"/>
                              </a:rPr>
                            </m:ctrlPr>
                          </m:sSupPr>
                          <m:e>
                            <m:r>
                              <a:rPr lang="pl-PL" sz="800" b="1" i="1">
                                <a:effectLst/>
                                <a:latin typeface="Cambria Math"/>
                                <a:ea typeface="Times New Roman"/>
                                <a:cs typeface="Arial"/>
                              </a:rPr>
                              <m:t>       </m:t>
                            </m:r>
                            <m:r>
                              <a:rPr lang="pl-PL" sz="800" b="1" i="1">
                                <a:effectLst/>
                                <a:latin typeface="Cambria Math"/>
                                <a:ea typeface="Times New Roman"/>
                                <a:cs typeface="Arial"/>
                              </a:rPr>
                              <m:t>𝑿</m:t>
                            </m:r>
                          </m:e>
                          <m:sup>
                            <m:r>
                              <a:rPr lang="pl-PL" sz="800" b="1" i="1">
                                <a:effectLst/>
                                <a:latin typeface="Cambria Math"/>
                                <a:ea typeface="Times New Roman"/>
                                <a:cs typeface="Arial"/>
                              </a:rPr>
                              <m:t>(</m:t>
                            </m:r>
                            <m:r>
                              <a:rPr lang="pl-PL" sz="800" b="1" i="1">
                                <a:effectLst/>
                                <a:latin typeface="Cambria Math"/>
                                <a:ea typeface="Times New Roman"/>
                                <a:cs typeface="Arial"/>
                              </a:rPr>
                              <m:t>𝒊</m:t>
                            </m:r>
                            <m:r>
                              <a:rPr lang="pl-PL" sz="800" b="1" i="1">
                                <a:effectLst/>
                                <a:latin typeface="Cambria Math"/>
                                <a:ea typeface="Times New Roman"/>
                                <a:cs typeface="Arial"/>
                              </a:rPr>
                              <m:t>+</m:t>
                            </m:r>
                            <m:r>
                              <a:rPr lang="pl-PL" sz="800" b="1" i="1">
                                <a:effectLst/>
                                <a:latin typeface="Cambria Math"/>
                                <a:ea typeface="Times New Roman"/>
                                <a:cs typeface="Arial"/>
                              </a:rPr>
                              <m:t>𝟏</m:t>
                            </m:r>
                            <m:r>
                              <a:rPr lang="pl-PL" sz="800" b="1" i="1">
                                <a:effectLst/>
                                <a:latin typeface="Cambria Math"/>
                                <a:ea typeface="Times New Roman"/>
                                <a:cs typeface="Arial"/>
                              </a:rPr>
                              <m:t>)</m:t>
                            </m:r>
                          </m:sup>
                        </m:sSup>
                        <m:r>
                          <a:rPr lang="pl-PL" sz="800" i="1">
                            <a:effectLst/>
                            <a:latin typeface="Cambria Math"/>
                            <a:ea typeface="Times New Roman"/>
                            <a:cs typeface="Arial"/>
                          </a:rPr>
                          <m:t>=</m:t>
                        </m:r>
                        <m:sSup>
                          <m:sSupPr>
                            <m:ctrlPr>
                              <a:rPr lang="pl-PL" sz="800" b="1" i="1">
                                <a:effectLst/>
                                <a:latin typeface="Cambria Math"/>
                                <a:ea typeface="Times New Roman"/>
                                <a:cs typeface="Arial"/>
                              </a:rPr>
                            </m:ctrlPr>
                          </m:sSupPr>
                          <m:e>
                            <m:r>
                              <a:rPr lang="pl-PL" sz="800" b="1" i="1">
                                <a:effectLst/>
                                <a:latin typeface="Cambria Math"/>
                                <a:ea typeface="Times New Roman"/>
                                <a:cs typeface="Arial"/>
                              </a:rPr>
                              <m:t>𝑿</m:t>
                            </m:r>
                          </m:e>
                          <m:sup>
                            <m:r>
                              <a:rPr lang="pl-PL" sz="800" b="1" i="1">
                                <a:effectLst/>
                                <a:latin typeface="Cambria Math"/>
                                <a:ea typeface="Times New Roman"/>
                                <a:cs typeface="Arial"/>
                              </a:rPr>
                              <m:t>(</m:t>
                            </m:r>
                            <m:r>
                              <a:rPr lang="pl-PL" sz="800" b="1" i="1">
                                <a:effectLst/>
                                <a:latin typeface="Cambria Math"/>
                                <a:ea typeface="Times New Roman"/>
                                <a:cs typeface="Arial"/>
                              </a:rPr>
                              <m:t>𝒊</m:t>
                            </m:r>
                            <m:r>
                              <a:rPr lang="pl-PL" sz="800" b="1" i="1">
                                <a:effectLst/>
                                <a:latin typeface="Cambria Math"/>
                                <a:ea typeface="Times New Roman"/>
                                <a:cs typeface="Arial"/>
                              </a:rPr>
                              <m:t>)</m:t>
                            </m:r>
                          </m:sup>
                        </m:sSup>
                        <m:r>
                          <a:rPr lang="pl-PL" sz="800" b="1" i="1">
                            <a:effectLst/>
                            <a:latin typeface="Cambria Math"/>
                            <a:ea typeface="Times New Roman"/>
                            <a:cs typeface="Arial"/>
                          </a:rPr>
                          <m:t>+</m:t>
                        </m:r>
                        <m:r>
                          <a:rPr lang="pl-PL" sz="800" b="1" i="1">
                            <a:effectLst/>
                            <a:latin typeface="Cambria Math"/>
                            <a:ea typeface="Times New Roman"/>
                            <a:cs typeface="Arial"/>
                          </a:rPr>
                          <m:t>𝜟</m:t>
                        </m:r>
                        <m:r>
                          <a:rPr lang="pl-PL" sz="800" b="1" i="1">
                            <a:effectLst/>
                            <a:latin typeface="Cambria Math"/>
                            <a:ea typeface="Times New Roman"/>
                            <a:cs typeface="Arial"/>
                          </a:rPr>
                          <m:t>𝑿</m:t>
                        </m:r>
                        <m:r>
                          <a:rPr lang="pl-PL" sz="800" b="1" i="1">
                            <a:effectLst/>
                            <a:latin typeface="Cambria Math"/>
                            <a:ea typeface="Times New Roman"/>
                            <a:cs typeface="Arial"/>
                          </a:rPr>
                          <m:t>=</m:t>
                        </m:r>
                        <m:d>
                          <m:dPr>
                            <m:begChr m:val="["/>
                            <m:endChr m:val="]"/>
                            <m:ctrlPr>
                              <a:rPr lang="pl-PL" sz="800" i="1">
                                <a:effectLst/>
                                <a:latin typeface="Cambria Math"/>
                                <a:ea typeface="Times New Roman"/>
                                <a:cs typeface="Arial"/>
                              </a:rPr>
                            </m:ctrlPr>
                          </m:dPr>
                          <m:e>
                            <m:m>
                              <m:mPr>
                                <m:mcs>
                                  <m:mc>
                                    <m:mcPr>
                                      <m:count m:val="1"/>
                                      <m:mcJc m:val="center"/>
                                    </m:mcPr>
                                  </m:mc>
                                </m:mcs>
                                <m:ctrlPr>
                                  <a:rPr lang="pl-PL" sz="800" i="1">
                                    <a:effectLst/>
                                    <a:latin typeface="Cambria Math"/>
                                    <a:ea typeface="Times New Roman"/>
                                    <a:cs typeface="Arial"/>
                                  </a:rPr>
                                </m:ctrlPr>
                              </m:mPr>
                              <m:mr>
                                <m:e>
                                  <m:sSup>
                                    <m:sSupPr>
                                      <m:ctrlPr>
                                        <a:rPr lang="pl-PL" sz="800" b="1" i="1">
                                          <a:effectLst/>
                                          <a:latin typeface="Cambria Math"/>
                                          <a:ea typeface="Times New Roman"/>
                                          <a:cs typeface="Arial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pl-PL" sz="800" b="1" i="1">
                                          <a:effectLst/>
                                          <a:latin typeface="Cambria Math"/>
                                          <a:ea typeface="Times New Roman"/>
                                          <a:cs typeface="Arial"/>
                                        </a:rPr>
                                        <m:t>𝜹</m:t>
                                      </m:r>
                                    </m:e>
                                    <m:sup>
                                      <m:r>
                                        <a:rPr lang="pl-PL" sz="800" b="1" i="1">
                                          <a:effectLst/>
                                          <a:latin typeface="Cambria Math"/>
                                          <a:ea typeface="Times New Roman"/>
                                          <a:cs typeface="Arial"/>
                                        </a:rPr>
                                        <m:t>(</m:t>
                                      </m:r>
                                      <m:r>
                                        <a:rPr lang="pl-PL" sz="800" b="1" i="1">
                                          <a:effectLst/>
                                          <a:latin typeface="Cambria Math"/>
                                          <a:ea typeface="Times New Roman"/>
                                          <a:cs typeface="Arial"/>
                                        </a:rPr>
                                        <m:t>𝒊</m:t>
                                      </m:r>
                                      <m:r>
                                        <a:rPr lang="pl-PL" sz="800" b="1" i="1">
                                          <a:effectLst/>
                                          <a:latin typeface="Cambria Math"/>
                                          <a:ea typeface="Times New Roman"/>
                                          <a:cs typeface="Arial"/>
                                        </a:rPr>
                                        <m:t>)</m:t>
                                      </m:r>
                                    </m:sup>
                                  </m:sSup>
                                  <m:r>
                                    <a:rPr lang="pl-PL" sz="800" b="1" i="1">
                                      <a:effectLst/>
                                      <a:latin typeface="Cambria Math"/>
                                      <a:ea typeface="Times New Roman"/>
                                      <a:cs typeface="Arial"/>
                                    </a:rPr>
                                    <m:t>+</m:t>
                                  </m:r>
                                  <m:r>
                                    <a:rPr lang="pl-PL" sz="800" b="1" i="1">
                                      <a:effectLst/>
                                      <a:latin typeface="Cambria Math"/>
                                      <a:ea typeface="Times New Roman"/>
                                      <a:cs typeface="Arial"/>
                                    </a:rPr>
                                    <m:t>𝜟𝜹</m:t>
                                  </m:r>
                                </m:e>
                              </m:mr>
                              <m:mr>
                                <m:e>
                                  <m:sSup>
                                    <m:sSupPr>
                                      <m:ctrlPr>
                                        <a:rPr lang="pl-PL" sz="800" b="1" i="1">
                                          <a:effectLst/>
                                          <a:latin typeface="Cambria Math"/>
                                          <a:ea typeface="Times New Roman"/>
                                          <a:cs typeface="Arial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pl-PL" sz="800" b="1" i="1">
                                          <a:effectLst/>
                                          <a:latin typeface="Cambria Math"/>
                                          <a:ea typeface="Times New Roman"/>
                                          <a:cs typeface="Arial"/>
                                        </a:rPr>
                                        <m:t>𝑼</m:t>
                                      </m:r>
                                    </m:e>
                                    <m:sup>
                                      <m:r>
                                        <a:rPr lang="pl-PL" sz="800" b="1" i="1">
                                          <a:effectLst/>
                                          <a:latin typeface="Cambria Math"/>
                                          <a:ea typeface="Times New Roman"/>
                                          <a:cs typeface="Arial"/>
                                        </a:rPr>
                                        <m:t>(</m:t>
                                      </m:r>
                                      <m:r>
                                        <a:rPr lang="pl-PL" sz="800" b="1" i="1">
                                          <a:effectLst/>
                                          <a:latin typeface="Cambria Math"/>
                                          <a:ea typeface="Times New Roman"/>
                                          <a:cs typeface="Arial"/>
                                        </a:rPr>
                                        <m:t>𝒊</m:t>
                                      </m:r>
                                      <m:r>
                                        <a:rPr lang="pl-PL" sz="800" b="1" i="1">
                                          <a:effectLst/>
                                          <a:latin typeface="Cambria Math"/>
                                          <a:ea typeface="Times New Roman"/>
                                          <a:cs typeface="Arial"/>
                                        </a:rPr>
                                        <m:t>)</m:t>
                                      </m:r>
                                    </m:sup>
                                  </m:sSup>
                                  <m:r>
                                    <a:rPr lang="pl-PL" sz="800" b="1" i="1">
                                      <a:effectLst/>
                                      <a:latin typeface="Cambria Math"/>
                                      <a:ea typeface="Times New Roman"/>
                                      <a:cs typeface="Arial"/>
                                    </a:rPr>
                                    <m:t>+</m:t>
                                  </m:r>
                                  <m:r>
                                    <a:rPr lang="pl-PL" sz="800" b="1" i="1">
                                      <a:effectLst/>
                                      <a:latin typeface="Cambria Math"/>
                                      <a:ea typeface="Times New Roman"/>
                                      <a:cs typeface="Arial"/>
                                    </a:rPr>
                                    <m:t>𝜟</m:t>
                                  </m:r>
                                  <m:r>
                                    <a:rPr lang="pl-PL" sz="800" b="1" i="1">
                                      <a:effectLst/>
                                      <a:latin typeface="Cambria Math"/>
                                      <a:ea typeface="Times New Roman"/>
                                      <a:cs typeface="Arial"/>
                                    </a:rPr>
                                    <m:t>𝑼</m:t>
                                  </m:r>
                                </m:e>
                              </m:mr>
                            </m:m>
                          </m:e>
                        </m:d>
                      </m:oMath>
                    </m:oMathPara>
                  </a14:m>
                  <a:endParaRPr lang="pl-PL" sz="800">
                    <a:effectLst/>
                    <a:latin typeface="Times New Roman"/>
                    <a:ea typeface="Times New Roman"/>
                  </a:endParaRPr>
                </a:p>
              </p:txBody>
            </p:sp>
          </mc:Choice>
          <mc:Fallback xmlns="">
            <p:sp>
              <p:nvSpPr>
                <p:cNvPr id="53" name="Text Box 5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104760" y="57149"/>
                  <a:ext cx="2554446" cy="424074"/>
                </a:xfrm>
                <a:prstGeom prst="rect">
                  <a:avLst/>
                </a:prstGeom>
                <a:blipFill rotWithShape="1">
                  <a:blip r:embed="rId2"/>
                  <a:stretch>
                    <a:fillRect l="-1108" t="-8475" r="-277" b="-10169"/>
                  </a:stretch>
                </a:blip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 algn="ctr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r>
                    <a:rPr lang="pl-PL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12" name="8.Rozw"/>
          <p:cNvGrpSpPr/>
          <p:nvPr/>
        </p:nvGrpSpPr>
        <p:grpSpPr>
          <a:xfrm>
            <a:off x="2773517" y="3995886"/>
            <a:ext cx="2417156" cy="582535"/>
            <a:chOff x="0" y="0"/>
            <a:chExt cx="2810827" cy="691197"/>
          </a:xfrm>
        </p:grpSpPr>
        <p:cxnSp>
          <p:nvCxnSpPr>
            <p:cNvPr id="48" name="Łącznik prosty ze strzałką 47"/>
            <p:cNvCxnSpPr/>
            <p:nvPr/>
          </p:nvCxnSpPr>
          <p:spPr>
            <a:xfrm flipH="1">
              <a:off x="1400175" y="547687"/>
              <a:ext cx="0" cy="14351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9" name="Prostokąt 48"/>
            <p:cNvSpPr/>
            <p:nvPr/>
          </p:nvSpPr>
          <p:spPr>
            <a:xfrm>
              <a:off x="0" y="0"/>
              <a:ext cx="2808000" cy="540000"/>
            </a:xfrm>
            <a:prstGeom prst="rect">
              <a:avLst/>
            </a:prstGeom>
            <a:noFill/>
            <a:ln w="158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pl-PL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0" name="Text Box 56"/>
                <p:cNvSpPr txBox="1">
                  <a:spLocks noChangeArrowheads="1"/>
                </p:cNvSpPr>
                <p:nvPr/>
              </p:nvSpPr>
              <p:spPr bwMode="auto">
                <a:xfrm>
                  <a:off x="23812" y="42862"/>
                  <a:ext cx="2787015" cy="45212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1240B29-F687-4F45-9708-019B960494DF}">
                    <a14:hiddenLine w="9525" algn="ctr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square" lIns="36000" tIns="0" rIns="36000" bIns="0">
                  <a:noAutofit/>
                </a:bodyPr>
                <a:lstStyle/>
                <a:p>
                  <a:pPr fontAlgn="base">
                    <a:spcAft>
                      <a:spcPts val="0"/>
                    </a:spcAft>
                  </a:pPr>
                  <a:r>
                    <a:rPr lang="pl-PL" sz="800" i="1">
                      <a:effectLst/>
                      <a:latin typeface="Arial"/>
                      <a:ea typeface="Times New Roman"/>
                    </a:rPr>
                    <a:t>Rozwiązanie liniowego układu równań:</a:t>
                  </a:r>
                  <a:endParaRPr lang="pl-PL" sz="800">
                    <a:effectLst/>
                    <a:latin typeface="Times New Roman"/>
                    <a:ea typeface="Times New Roman"/>
                  </a:endParaRPr>
                </a:p>
                <a:p>
                  <a:pPr marL="270510" fontAlgn="base">
                    <a:spcAft>
                      <a:spcPts val="0"/>
                    </a:spcAft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pl-PL" sz="800" b="1" i="1">
                            <a:effectLst/>
                            <a:latin typeface="Cambria Math"/>
                            <a:ea typeface="Times New Roman"/>
                            <a:cs typeface="Arial"/>
                          </a:rPr>
                          <m:t>𝜟</m:t>
                        </m:r>
                        <m:r>
                          <a:rPr lang="pl-PL" sz="800" b="1" i="1">
                            <a:effectLst/>
                            <a:latin typeface="Cambria Math"/>
                            <a:ea typeface="Times New Roman"/>
                            <a:cs typeface="Arial"/>
                          </a:rPr>
                          <m:t>𝑭</m:t>
                        </m:r>
                        <m:r>
                          <a:rPr lang="pl-PL" sz="800" b="1" i="1">
                            <a:effectLst/>
                            <a:latin typeface="Cambria Math"/>
                            <a:ea typeface="Times New Roman"/>
                            <a:cs typeface="Arial"/>
                          </a:rPr>
                          <m:t>=</m:t>
                        </m:r>
                        <m:sSup>
                          <m:sSupPr>
                            <m:ctrlPr>
                              <a:rPr lang="pl-PL" sz="800" b="1" i="1">
                                <a:effectLst/>
                                <a:latin typeface="Cambria Math"/>
                                <a:ea typeface="Times New Roman"/>
                                <a:cs typeface="Arial"/>
                              </a:rPr>
                            </m:ctrlPr>
                          </m:sSupPr>
                          <m:e>
                            <m:r>
                              <a:rPr lang="pl-PL" sz="800" b="1" i="1">
                                <a:effectLst/>
                                <a:latin typeface="Cambria Math"/>
                                <a:ea typeface="Times New Roman"/>
                                <a:cs typeface="Arial"/>
                              </a:rPr>
                              <m:t>𝑱</m:t>
                            </m:r>
                          </m:e>
                          <m:sup>
                            <m:r>
                              <a:rPr lang="pl-PL" sz="800" b="1" i="1">
                                <a:effectLst/>
                                <a:latin typeface="Cambria Math"/>
                                <a:ea typeface="Times New Roman"/>
                                <a:cs typeface="Arial"/>
                              </a:rPr>
                              <m:t>(</m:t>
                            </m:r>
                            <m:r>
                              <a:rPr lang="pl-PL" sz="800" b="1" i="1">
                                <a:effectLst/>
                                <a:latin typeface="Cambria Math"/>
                                <a:ea typeface="Times New Roman"/>
                                <a:cs typeface="Arial"/>
                              </a:rPr>
                              <m:t>𝒊</m:t>
                            </m:r>
                            <m:r>
                              <a:rPr lang="pl-PL" sz="800" b="1" i="1">
                                <a:effectLst/>
                                <a:latin typeface="Cambria Math"/>
                                <a:ea typeface="Times New Roman"/>
                                <a:cs typeface="Arial"/>
                              </a:rPr>
                              <m:t>)</m:t>
                            </m:r>
                          </m:sup>
                        </m:sSup>
                        <m:r>
                          <a:rPr lang="pl-PL" sz="800" i="1">
                            <a:effectLst/>
                            <a:latin typeface="Cambria Math"/>
                            <a:ea typeface="Times New Roman"/>
                            <a:cs typeface="Arial"/>
                          </a:rPr>
                          <m:t>∙</m:t>
                        </m:r>
                        <m:r>
                          <a:rPr lang="pl-PL" sz="800" b="1" i="1">
                            <a:effectLst/>
                            <a:latin typeface="Cambria Math"/>
                            <a:ea typeface="Times New Roman"/>
                            <a:cs typeface="Arial"/>
                          </a:rPr>
                          <m:t>𝜟</m:t>
                        </m:r>
                        <m:r>
                          <a:rPr lang="pl-PL" sz="800" b="1" i="1">
                            <a:effectLst/>
                            <a:latin typeface="Cambria Math"/>
                            <a:ea typeface="Times New Roman"/>
                            <a:cs typeface="Arial"/>
                          </a:rPr>
                          <m:t>𝑿</m:t>
                        </m:r>
                        <m:r>
                          <a:rPr lang="pl-PL" sz="800" b="1" i="1">
                            <a:effectLst/>
                            <a:latin typeface="Cambria Math"/>
                            <a:ea typeface="Times New Roman"/>
                            <a:cs typeface="Arial"/>
                          </a:rPr>
                          <m:t>          </m:t>
                        </m:r>
                        <m:r>
                          <a:rPr lang="pl-PL" sz="800" b="1" i="1">
                            <a:effectLst/>
                            <a:latin typeface="Cambria Math"/>
                            <a:ea typeface="Times New Roman"/>
                            <a:cs typeface="Arial"/>
                          </a:rPr>
                          <m:t>𝜟</m:t>
                        </m:r>
                        <m:r>
                          <a:rPr lang="pl-PL" sz="800" b="1" i="1">
                            <a:effectLst/>
                            <a:latin typeface="Cambria Math"/>
                            <a:ea typeface="Times New Roman"/>
                            <a:cs typeface="Arial"/>
                          </a:rPr>
                          <m:t>𝑿</m:t>
                        </m:r>
                        <m:r>
                          <a:rPr lang="pl-PL" sz="800" b="1" i="1">
                            <a:effectLst/>
                            <a:latin typeface="Cambria Math"/>
                            <a:ea typeface="Times New Roman"/>
                            <a:cs typeface="Arial"/>
                          </a:rPr>
                          <m:t>=</m:t>
                        </m:r>
                        <m:sSup>
                          <m:sSupPr>
                            <m:ctrlPr>
                              <a:rPr lang="pl-PL" sz="800" b="1" i="1">
                                <a:effectLst/>
                                <a:latin typeface="Cambria Math"/>
                                <a:ea typeface="Times New Roman"/>
                                <a:cs typeface="Arial"/>
                              </a:rPr>
                            </m:ctrlPr>
                          </m:sSupPr>
                          <m:e>
                            <m:sSup>
                              <m:sSupPr>
                                <m:ctrlPr>
                                  <a:rPr lang="pl-PL" sz="800" b="1" i="1">
                                    <a:effectLst/>
                                    <a:latin typeface="Cambria Math"/>
                                    <a:ea typeface="Times New Roman"/>
                                    <a:cs typeface="Arial"/>
                                  </a:rPr>
                                </m:ctrlPr>
                              </m:sSupPr>
                              <m:e>
                                <m:r>
                                  <a:rPr lang="pl-PL" sz="800" b="1" i="1">
                                    <a:effectLst/>
                                    <a:latin typeface="Cambria Math"/>
                                    <a:ea typeface="Times New Roman"/>
                                    <a:cs typeface="Arial"/>
                                  </a:rPr>
                                  <m:t>𝑱</m:t>
                                </m:r>
                              </m:e>
                              <m:sup>
                                <m:r>
                                  <a:rPr lang="pl-PL" sz="800" b="1" i="1">
                                    <a:effectLst/>
                                    <a:latin typeface="Cambria Math"/>
                                    <a:ea typeface="Times New Roman"/>
                                    <a:cs typeface="Arial"/>
                                  </a:rPr>
                                  <m:t>(</m:t>
                                </m:r>
                                <m:r>
                                  <a:rPr lang="pl-PL" sz="800" b="1" i="1">
                                    <a:effectLst/>
                                    <a:latin typeface="Cambria Math"/>
                                    <a:ea typeface="Times New Roman"/>
                                    <a:cs typeface="Arial"/>
                                  </a:rPr>
                                  <m:t>𝒊</m:t>
                                </m:r>
                                <m:r>
                                  <a:rPr lang="pl-PL" sz="800" b="1" i="1">
                                    <a:effectLst/>
                                    <a:latin typeface="Cambria Math"/>
                                    <a:ea typeface="Times New Roman"/>
                                    <a:cs typeface="Arial"/>
                                  </a:rPr>
                                  <m:t>)</m:t>
                                </m:r>
                              </m:sup>
                            </m:sSup>
                          </m:e>
                          <m:sup>
                            <m:r>
                              <a:rPr lang="pl-PL" sz="800" b="1" i="1">
                                <a:effectLst/>
                                <a:latin typeface="Cambria Math"/>
                                <a:ea typeface="Times New Roman"/>
                                <a:cs typeface="Arial"/>
                              </a:rPr>
                              <m:t>−</m:t>
                            </m:r>
                            <m:r>
                              <a:rPr lang="pl-PL" sz="800" b="1" i="1">
                                <a:effectLst/>
                                <a:latin typeface="Cambria Math"/>
                                <a:ea typeface="Times New Roman"/>
                                <a:cs typeface="Arial"/>
                              </a:rPr>
                              <m:t>𝟏</m:t>
                            </m:r>
                          </m:sup>
                        </m:sSup>
                        <m:r>
                          <a:rPr lang="pl-PL" sz="800" i="1">
                            <a:effectLst/>
                            <a:latin typeface="Cambria Math"/>
                            <a:ea typeface="Times New Roman"/>
                            <a:cs typeface="Arial"/>
                          </a:rPr>
                          <m:t>∙</m:t>
                        </m:r>
                        <m:r>
                          <a:rPr lang="pl-PL" sz="800" b="1" i="1">
                            <a:effectLst/>
                            <a:latin typeface="Cambria Math"/>
                            <a:ea typeface="Times New Roman"/>
                            <a:cs typeface="Arial"/>
                          </a:rPr>
                          <m:t>𝜟</m:t>
                        </m:r>
                        <m:r>
                          <a:rPr lang="pl-PL" sz="800" b="1" i="1">
                            <a:effectLst/>
                            <a:latin typeface="Cambria Math"/>
                            <a:ea typeface="Times New Roman"/>
                            <a:cs typeface="Arial"/>
                          </a:rPr>
                          <m:t>𝑭</m:t>
                        </m:r>
                        <m:r>
                          <a:rPr lang="pl-PL" sz="800" b="1" i="1">
                            <a:effectLst/>
                            <a:latin typeface="Cambria Math"/>
                            <a:ea typeface="Times New Roman"/>
                            <a:cs typeface="Arial"/>
                          </a:rPr>
                          <m:t>   </m:t>
                        </m:r>
                      </m:oMath>
                    </m:oMathPara>
                  </a14:m>
                  <a:endParaRPr lang="pl-PL" sz="800">
                    <a:effectLst/>
                    <a:latin typeface="Times New Roman"/>
                    <a:ea typeface="Times New Roman"/>
                  </a:endParaRPr>
                </a:p>
              </p:txBody>
            </p:sp>
          </mc:Choice>
          <mc:Fallback xmlns="">
            <p:sp>
              <p:nvSpPr>
                <p:cNvPr id="50" name="Text Box 5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23812" y="42862"/>
                  <a:ext cx="2787015" cy="452120"/>
                </a:xfrm>
                <a:prstGeom prst="rect">
                  <a:avLst/>
                </a:prstGeom>
                <a:blipFill rotWithShape="1">
                  <a:blip r:embed="rId3"/>
                  <a:stretch>
                    <a:fillRect l="-1018" t="-7937"/>
                  </a:stretch>
                </a:blip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 algn="ctr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r>
                    <a:rPr lang="pl-PL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13" name="7.Mac_J"/>
          <p:cNvGrpSpPr/>
          <p:nvPr/>
        </p:nvGrpSpPr>
        <p:grpSpPr>
          <a:xfrm>
            <a:off x="3081759" y="3410193"/>
            <a:ext cx="1795565" cy="586549"/>
            <a:chOff x="0" y="0"/>
            <a:chExt cx="2088000" cy="695960"/>
          </a:xfrm>
        </p:grpSpPr>
        <p:cxnSp>
          <p:nvCxnSpPr>
            <p:cNvPr id="45" name="Łącznik prosty ze strzałką 44"/>
            <p:cNvCxnSpPr/>
            <p:nvPr/>
          </p:nvCxnSpPr>
          <p:spPr>
            <a:xfrm flipH="1">
              <a:off x="1033462" y="552450"/>
              <a:ext cx="0" cy="14351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6" name="Prostokąt 45"/>
            <p:cNvSpPr/>
            <p:nvPr/>
          </p:nvSpPr>
          <p:spPr>
            <a:xfrm>
              <a:off x="0" y="0"/>
              <a:ext cx="2088000" cy="540000"/>
            </a:xfrm>
            <a:prstGeom prst="rect">
              <a:avLst/>
            </a:prstGeom>
            <a:noFill/>
            <a:ln w="158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pl-PL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7" name="Text Box 56"/>
                <p:cNvSpPr txBox="1">
                  <a:spLocks noChangeArrowheads="1"/>
                </p:cNvSpPr>
                <p:nvPr/>
              </p:nvSpPr>
              <p:spPr bwMode="auto">
                <a:xfrm>
                  <a:off x="223837" y="38100"/>
                  <a:ext cx="1647825" cy="47498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1240B29-F687-4F45-9708-019B960494DF}">
                    <a14:hiddenLine w="9525" algn="ctr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36000" tIns="0" rIns="36000" bIns="0">
                  <a:noAutofit/>
                </a:bodyPr>
                <a:lstStyle/>
                <a:p>
                  <a:pPr fontAlgn="base">
                    <a:spcAft>
                      <a:spcPts val="0"/>
                    </a:spcAft>
                  </a:pPr>
                  <a:r>
                    <a:rPr lang="pl-PL" sz="800" i="1">
                      <a:effectLst/>
                      <a:latin typeface="Arial"/>
                      <a:ea typeface="Times New Roman"/>
                    </a:rPr>
                    <a:t>Obliczenie macierzy Jacobiego</a:t>
                  </a:r>
                  <a:endParaRPr lang="pl-PL" sz="800">
                    <a:effectLst/>
                    <a:latin typeface="Times New Roman"/>
                    <a:ea typeface="Times New Roman"/>
                  </a:endParaRPr>
                </a:p>
                <a:p>
                  <a:pPr marL="270510" fontAlgn="base">
                    <a:spcAft>
                      <a:spcPts val="0"/>
                    </a:spcAft>
                  </a:pPr>
                  <a:r>
                    <a:rPr lang="pl-PL" sz="800" b="1" i="1">
                      <a:effectLst/>
                      <a:latin typeface="Arial"/>
                      <a:ea typeface="Times New Roman"/>
                    </a:rPr>
                    <a:t>  </a:t>
                  </a:r>
                  <a14:m>
                    <m:oMath xmlns:m="http://schemas.openxmlformats.org/officeDocument/2006/math">
                      <m:sSup>
                        <m:sSupPr>
                          <m:ctrlPr>
                            <a:rPr lang="pl-PL" sz="800" b="1" i="1">
                              <a:effectLst/>
                              <a:latin typeface="Cambria Math"/>
                              <a:ea typeface="Times New Roman"/>
                              <a:cs typeface="Arial"/>
                            </a:rPr>
                          </m:ctrlPr>
                        </m:sSupPr>
                        <m:e>
                          <m:r>
                            <a:rPr lang="pl-PL" sz="800" b="1" i="1">
                              <a:effectLst/>
                              <a:latin typeface="Cambria Math"/>
                              <a:ea typeface="Times New Roman"/>
                              <a:cs typeface="Arial"/>
                            </a:rPr>
                            <m:t>𝑱</m:t>
                          </m:r>
                        </m:e>
                        <m:sup>
                          <m:r>
                            <a:rPr lang="pl-PL" sz="800" b="1" i="1">
                              <a:effectLst/>
                              <a:latin typeface="Cambria Math"/>
                              <a:ea typeface="Times New Roman"/>
                              <a:cs typeface="Arial"/>
                            </a:rPr>
                            <m:t>(</m:t>
                          </m:r>
                          <m:r>
                            <a:rPr lang="pl-PL" sz="800" b="1" i="1">
                              <a:effectLst/>
                              <a:latin typeface="Cambria Math"/>
                              <a:ea typeface="Times New Roman"/>
                              <a:cs typeface="Arial"/>
                            </a:rPr>
                            <m:t>𝒊</m:t>
                          </m:r>
                          <m:r>
                            <a:rPr lang="pl-PL" sz="800" b="1" i="1">
                              <a:effectLst/>
                              <a:latin typeface="Cambria Math"/>
                              <a:ea typeface="Times New Roman"/>
                              <a:cs typeface="Arial"/>
                            </a:rPr>
                            <m:t>)</m:t>
                          </m:r>
                        </m:sup>
                      </m:sSup>
                      <m:r>
                        <a:rPr lang="pl-PL" sz="800" i="1">
                          <a:effectLst/>
                          <a:latin typeface="Cambria Math"/>
                          <a:ea typeface="Times New Roman"/>
                          <a:cs typeface="Arial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pl-PL" sz="800" b="1" i="1">
                              <a:effectLst/>
                              <a:latin typeface="Cambria Math"/>
                              <a:ea typeface="Times New Roman"/>
                              <a:cs typeface="Arial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pl-PL" sz="800" b="1" i="1">
                                  <a:effectLst/>
                                  <a:latin typeface="Cambria Math"/>
                                  <a:ea typeface="Times New Roman"/>
                                  <a:cs typeface="Arial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pl-PL" sz="800" b="1" i="1">
                                    <a:effectLst/>
                                    <a:latin typeface="Cambria Math"/>
                                    <a:ea typeface="Times New Roman"/>
                                    <a:cs typeface="Arial"/>
                                  </a:rPr>
                                  <m:t>𝑯</m:t>
                                </m:r>
                              </m:e>
                              <m:e>
                                <m:r>
                                  <a:rPr lang="pl-PL" sz="800" b="1" i="1">
                                    <a:effectLst/>
                                    <a:latin typeface="Cambria Math"/>
                                    <a:ea typeface="Times New Roman"/>
                                    <a:cs typeface="Arial"/>
                                  </a:rPr>
                                  <m:t>𝑵</m:t>
                                </m:r>
                              </m:e>
                            </m:mr>
                            <m:mr>
                              <m:e>
                                <m:r>
                                  <a:rPr lang="pl-PL" sz="800" b="1" i="1">
                                    <a:effectLst/>
                                    <a:latin typeface="Cambria Math"/>
                                    <a:ea typeface="Times New Roman"/>
                                    <a:cs typeface="Arial"/>
                                  </a:rPr>
                                  <m:t>𝑲</m:t>
                                </m:r>
                              </m:e>
                              <m:e>
                                <m:r>
                                  <a:rPr lang="pl-PL" sz="800" b="1" i="1">
                                    <a:effectLst/>
                                    <a:latin typeface="Cambria Math"/>
                                    <a:ea typeface="Times New Roman"/>
                                    <a:cs typeface="Arial"/>
                                  </a:rPr>
                                  <m:t>𝑳</m:t>
                                </m:r>
                              </m:e>
                            </m:mr>
                          </m:m>
                        </m:e>
                      </m:d>
                    </m:oMath>
                  </a14:m>
                  <a:endParaRPr lang="pl-PL" sz="800">
                    <a:effectLst/>
                    <a:latin typeface="Times New Roman"/>
                    <a:ea typeface="Times New Roman"/>
                  </a:endParaRPr>
                </a:p>
              </p:txBody>
            </p:sp>
          </mc:Choice>
          <mc:Fallback xmlns="">
            <p:sp>
              <p:nvSpPr>
                <p:cNvPr id="47" name="Text Box 5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223837" y="38100"/>
                  <a:ext cx="1647825" cy="474980"/>
                </a:xfrm>
                <a:prstGeom prst="rect">
                  <a:avLst/>
                </a:prstGeom>
                <a:blipFill rotWithShape="1">
                  <a:blip r:embed="rId4"/>
                  <a:stretch>
                    <a:fillRect l="-1717" t="-9231" r="-5579"/>
                  </a:stretch>
                </a:blip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 algn="ctr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r>
                    <a:rPr lang="pl-PL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14" name="6.Tak_Nie"/>
          <p:cNvGrpSpPr/>
          <p:nvPr/>
        </p:nvGrpSpPr>
        <p:grpSpPr>
          <a:xfrm>
            <a:off x="3276770" y="2713528"/>
            <a:ext cx="1563928" cy="713920"/>
            <a:chOff x="0" y="0"/>
            <a:chExt cx="1818638" cy="847090"/>
          </a:xfrm>
        </p:grpSpPr>
        <p:cxnSp>
          <p:nvCxnSpPr>
            <p:cNvPr id="38" name="Łącznik prosty ze strzałką 37"/>
            <p:cNvCxnSpPr/>
            <p:nvPr/>
          </p:nvCxnSpPr>
          <p:spPr>
            <a:xfrm flipH="1">
              <a:off x="814388" y="666750"/>
              <a:ext cx="0" cy="161925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Łącznik prosty ze strzałką 38"/>
            <p:cNvCxnSpPr/>
            <p:nvPr/>
          </p:nvCxnSpPr>
          <p:spPr>
            <a:xfrm>
              <a:off x="1600200" y="414338"/>
              <a:ext cx="143510" cy="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Łącznik prosty ze strzałką 39"/>
            <p:cNvCxnSpPr/>
            <p:nvPr/>
          </p:nvCxnSpPr>
          <p:spPr>
            <a:xfrm flipH="1">
              <a:off x="814388" y="0"/>
              <a:ext cx="0" cy="179705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1" name="Text Box 56"/>
            <p:cNvSpPr txBox="1">
              <a:spLocks noChangeArrowheads="1"/>
            </p:cNvSpPr>
            <p:nvPr/>
          </p:nvSpPr>
          <p:spPr bwMode="auto">
            <a:xfrm>
              <a:off x="819150" y="666750"/>
              <a:ext cx="237488" cy="180340"/>
            </a:xfrm>
            <a:prstGeom prst="rect">
              <a:avLst/>
            </a:prstGeom>
            <a:noFill/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36000" tIns="0" rIns="36000" bIns="0">
              <a:noAutofit/>
            </a:bodyPr>
            <a:lstStyle/>
            <a:p>
              <a:pPr fontAlgn="base">
                <a:spcAft>
                  <a:spcPts val="1000"/>
                </a:spcAft>
              </a:pPr>
              <a:r>
                <a:rPr lang="pl-PL" sz="800" b="1" i="1" kern="1200">
                  <a:solidFill>
                    <a:srgbClr val="000000"/>
                  </a:solidFill>
                  <a:effectLst/>
                  <a:latin typeface="Times New Roman"/>
                  <a:ea typeface="Times New Roman"/>
                </a:rPr>
                <a:t>nie</a:t>
              </a:r>
              <a:endParaRPr lang="pl-PL" sz="8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42" name="Text Box 56"/>
            <p:cNvSpPr txBox="1">
              <a:spLocks noChangeArrowheads="1"/>
            </p:cNvSpPr>
            <p:nvPr/>
          </p:nvSpPr>
          <p:spPr bwMode="auto">
            <a:xfrm>
              <a:off x="1581150" y="238125"/>
              <a:ext cx="237488" cy="180340"/>
            </a:xfrm>
            <a:prstGeom prst="rect">
              <a:avLst/>
            </a:prstGeom>
            <a:noFill/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36000" tIns="0" rIns="36000" bIns="0">
              <a:noAutofit/>
            </a:bodyPr>
            <a:lstStyle/>
            <a:p>
              <a:pPr fontAlgn="base">
                <a:spcAft>
                  <a:spcPts val="1000"/>
                </a:spcAft>
              </a:pPr>
              <a:r>
                <a:rPr lang="pl-PL" sz="800" b="1" i="1" kern="1200">
                  <a:solidFill>
                    <a:srgbClr val="000000"/>
                  </a:solidFill>
                  <a:effectLst/>
                  <a:latin typeface="Times New Roman"/>
                  <a:ea typeface="Times New Roman"/>
                </a:rPr>
                <a:t>tak</a:t>
              </a:r>
              <a:endParaRPr lang="pl-PL" sz="8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43" name="Romb"/>
            <p:cNvSpPr/>
            <p:nvPr/>
          </p:nvSpPr>
          <p:spPr>
            <a:xfrm>
              <a:off x="0" y="161925"/>
              <a:ext cx="1631301" cy="510540"/>
            </a:xfrm>
            <a:prstGeom prst="flowChartDecision">
              <a:avLst/>
            </a:prstGeom>
            <a:noFill/>
            <a:ln w="158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30000"/>
                </a:lnSpc>
                <a:spcAft>
                  <a:spcPts val="0"/>
                </a:spcAft>
              </a:pPr>
              <a:r>
                <a:rPr lang="pl-PL" sz="1200">
                  <a:effectLst/>
                  <a:latin typeface="Times New Roman"/>
                  <a:ea typeface="Times New Roman"/>
                </a:rPr>
                <a:t>R</a:t>
              </a: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4" name="Text Box 56"/>
                <p:cNvSpPr txBox="1">
                  <a:spLocks noChangeArrowheads="1"/>
                </p:cNvSpPr>
                <p:nvPr/>
              </p:nvSpPr>
              <p:spPr bwMode="auto">
                <a:xfrm>
                  <a:off x="38100" y="219347"/>
                  <a:ext cx="1522131" cy="28973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1240B29-F687-4F45-9708-019B960494DF}">
                    <a14:hiddenLine w="9525" algn="ctr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square" lIns="36000" tIns="0" rIns="36000" bIns="0">
                  <a:noAutofit/>
                </a:bodyPr>
                <a:lstStyle/>
                <a:p>
                  <a:pPr algn="ctr" fontAlgn="base">
                    <a:spcAft>
                      <a:spcPts val="0"/>
                    </a:spcAft>
                  </a:pPr>
                  <a:r>
                    <a:rPr lang="pl-PL" sz="700" i="1">
                      <a:effectLst/>
                      <a:latin typeface="Arial"/>
                      <a:ea typeface="Times New Roman"/>
                    </a:rPr>
                    <a:t> </a:t>
                  </a:r>
                  <a:endParaRPr lang="pl-PL" sz="700">
                    <a:effectLst/>
                    <a:latin typeface="Times New Roman"/>
                    <a:ea typeface="Times New Roman"/>
                  </a:endParaRPr>
                </a:p>
                <a:p>
                  <a:pPr fontAlgn="base">
                    <a:spcAft>
                      <a:spcPts val="0"/>
                    </a:spcAft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unc>
                          <m:funcPr>
                            <m:ctrlPr>
                              <a:rPr lang="pl-PL" sz="700" i="1">
                                <a:effectLst/>
                                <a:latin typeface="Cambria Math"/>
                                <a:ea typeface="Times New Roman"/>
                                <a:cs typeface="Arial"/>
                              </a:rPr>
                            </m:ctrlPr>
                          </m:funcPr>
                          <m:fName>
                            <m:r>
                              <a:rPr lang="pl-PL" sz="700" i="1">
                                <a:effectLst/>
                                <a:latin typeface="Cambria Math"/>
                                <a:ea typeface="Times New Roman"/>
                                <a:cs typeface="Arial"/>
                              </a:rPr>
                              <m:t>(</m:t>
                            </m:r>
                            <m:r>
                              <a:rPr lang="pl-PL" sz="700" i="1">
                                <a:effectLst/>
                                <a:latin typeface="Cambria Math"/>
                                <a:ea typeface="Times New Roman"/>
                                <a:cs typeface="Arial"/>
                              </a:rPr>
                              <m:t>𝑚𝑎𝑥</m:t>
                            </m:r>
                          </m:fName>
                          <m:e>
                            <m:d>
                              <m:dPr>
                                <m:begChr m:val="|"/>
                                <m:endChr m:val="|"/>
                                <m:ctrlPr>
                                  <a:rPr lang="pl-PL" sz="700" i="1">
                                    <a:effectLst/>
                                    <a:latin typeface="Cambria Math"/>
                                    <a:ea typeface="Times New Roman"/>
                                    <a:cs typeface="Arial"/>
                                  </a:rPr>
                                </m:ctrlPr>
                              </m:dPr>
                              <m:e>
                                <m:r>
                                  <a:rPr lang="pl-PL" sz="700" i="1">
                                    <a:effectLst/>
                                    <a:latin typeface="Cambria Math"/>
                                    <a:ea typeface="Times New Roman"/>
                                    <a:cs typeface="Arial"/>
                                  </a:rPr>
                                  <m:t>𝛥</m:t>
                                </m:r>
                                <m:r>
                                  <a:rPr lang="pl-PL" sz="700" i="1">
                                    <a:effectLst/>
                                    <a:latin typeface="Cambria Math"/>
                                    <a:ea typeface="Times New Roman"/>
                                    <a:cs typeface="Arial"/>
                                  </a:rPr>
                                  <m:t>𝑃</m:t>
                                </m:r>
                              </m:e>
                            </m:d>
                          </m:e>
                        </m:func>
                        <m:r>
                          <a:rPr lang="pl-PL" sz="700" i="1">
                            <a:effectLst/>
                            <a:latin typeface="Cambria Math"/>
                            <a:ea typeface="Times New Roman"/>
                            <a:cs typeface="Arial"/>
                          </a:rPr>
                          <m:t>+</m:t>
                        </m:r>
                        <m:r>
                          <a:rPr lang="pl-PL" sz="700" i="1">
                            <a:effectLst/>
                            <a:latin typeface="Cambria Math"/>
                            <a:ea typeface="Times New Roman"/>
                            <a:cs typeface="Arial"/>
                          </a:rPr>
                          <m:t>𝑚𝑎𝑥</m:t>
                        </m:r>
                        <m:r>
                          <a:rPr lang="pl-PL" sz="700" i="1">
                            <a:effectLst/>
                            <a:latin typeface="Cambria Math"/>
                            <a:ea typeface="Times New Roman"/>
                            <a:cs typeface="Arial"/>
                          </a:rPr>
                          <m:t>⁡|</m:t>
                        </m:r>
                        <m:r>
                          <a:rPr lang="pl-PL" sz="700" i="1">
                            <a:effectLst/>
                            <a:latin typeface="Cambria Math"/>
                            <a:ea typeface="Times New Roman"/>
                            <a:cs typeface="Arial"/>
                          </a:rPr>
                          <m:t>𝛥</m:t>
                        </m:r>
                        <m:r>
                          <a:rPr lang="pl-PL" sz="700" i="1">
                            <a:effectLst/>
                            <a:latin typeface="Cambria Math"/>
                            <a:ea typeface="Times New Roman"/>
                            <a:cs typeface="Arial"/>
                          </a:rPr>
                          <m:t>𝑄</m:t>
                        </m:r>
                        <m:r>
                          <a:rPr lang="pl-PL" sz="700" i="1">
                            <a:effectLst/>
                            <a:latin typeface="Cambria Math"/>
                            <a:ea typeface="Times New Roman"/>
                            <a:cs typeface="Arial"/>
                          </a:rPr>
                          <m:t>|)&lt;</m:t>
                        </m:r>
                        <m:r>
                          <a:rPr lang="pl-PL" sz="700" i="1">
                            <a:effectLst/>
                            <a:latin typeface="Cambria Math"/>
                            <a:ea typeface="Times New Roman"/>
                            <a:cs typeface="Arial"/>
                          </a:rPr>
                          <m:t>𝜀</m:t>
                        </m:r>
                      </m:oMath>
                    </m:oMathPara>
                  </a14:m>
                  <a:endParaRPr lang="pl-PL" sz="700">
                    <a:effectLst/>
                    <a:latin typeface="Times New Roman"/>
                    <a:ea typeface="Times New Roman"/>
                  </a:endParaRPr>
                </a:p>
              </p:txBody>
            </p:sp>
          </mc:Choice>
          <mc:Fallback xmlns="">
            <p:sp>
              <p:nvSpPr>
                <p:cNvPr id="44" name="Text Box 5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8100" y="219347"/>
                  <a:ext cx="1522131" cy="289732"/>
                </a:xfrm>
                <a:prstGeom prst="rect">
                  <a:avLst/>
                </a:prstGeom>
                <a:blipFill rotWithShape="1">
                  <a:blip r:embed="rId5"/>
                  <a:stretch>
                    <a:fillRect b="-4878"/>
                  </a:stretch>
                </a:blip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 algn="ctr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r>
                    <a:rPr lang="pl-PL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15" name="5.dP_dQ"/>
          <p:cNvGrpSpPr/>
          <p:nvPr/>
        </p:nvGrpSpPr>
        <p:grpSpPr>
          <a:xfrm>
            <a:off x="3037724" y="2103174"/>
            <a:ext cx="1857167" cy="607421"/>
            <a:chOff x="0" y="0"/>
            <a:chExt cx="2159635" cy="720725"/>
          </a:xfrm>
        </p:grpSpPr>
        <p:sp>
          <p:nvSpPr>
            <p:cNvPr id="35" name="Prostokąt 34"/>
            <p:cNvSpPr/>
            <p:nvPr/>
          </p:nvSpPr>
          <p:spPr>
            <a:xfrm>
              <a:off x="0" y="180975"/>
              <a:ext cx="2159635" cy="539750"/>
            </a:xfrm>
            <a:prstGeom prst="rect">
              <a:avLst/>
            </a:prstGeom>
            <a:noFill/>
            <a:ln w="158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pl-PL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6" name="Text Box 56"/>
                <p:cNvSpPr txBox="1">
                  <a:spLocks noChangeArrowheads="1"/>
                </p:cNvSpPr>
                <p:nvPr/>
              </p:nvSpPr>
              <p:spPr bwMode="auto">
                <a:xfrm>
                  <a:off x="223838" y="209550"/>
                  <a:ext cx="1724025" cy="45275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1240B29-F687-4F45-9708-019B960494DF}">
                    <a14:hiddenLine w="9525" algn="ctr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36000" tIns="0" rIns="36000" bIns="0">
                  <a:noAutofit/>
                </a:bodyPr>
                <a:lstStyle/>
                <a:p>
                  <a:pPr fontAlgn="base">
                    <a:spcAft>
                      <a:spcPts val="0"/>
                    </a:spcAft>
                  </a:pPr>
                  <a:r>
                    <a:rPr lang="pl-PL" sz="800" i="1">
                      <a:effectLst/>
                      <a:latin typeface="Arial"/>
                      <a:ea typeface="Times New Roman"/>
                    </a:rPr>
                    <a:t>Obliczenie niezbilansowań mocy</a:t>
                  </a:r>
                  <a:endParaRPr lang="pl-PL" sz="800">
                    <a:effectLst/>
                    <a:latin typeface="Times New Roman"/>
                    <a:ea typeface="Times New Roman"/>
                  </a:endParaRPr>
                </a:p>
                <a:p>
                  <a:pPr marL="270510" fontAlgn="base">
                    <a:spcAft>
                      <a:spcPts val="0"/>
                    </a:spcAft>
                  </a:pPr>
                  <a:r>
                    <a:rPr lang="pl-PL" sz="800" b="1" i="1">
                      <a:effectLst/>
                      <a:latin typeface="Arial"/>
                      <a:ea typeface="Times New Roman"/>
                    </a:rPr>
                    <a:t>       </a:t>
                  </a:r>
                  <a14:m>
                    <m:oMath xmlns:m="http://schemas.openxmlformats.org/officeDocument/2006/math">
                      <m:r>
                        <a:rPr lang="pl-PL" sz="800" b="1" i="1">
                          <a:effectLst/>
                          <a:latin typeface="Cambria Math"/>
                          <a:ea typeface="Times New Roman"/>
                          <a:cs typeface="Arial"/>
                        </a:rPr>
                        <m:t>𝜟</m:t>
                      </m:r>
                      <m:r>
                        <a:rPr lang="pl-PL" sz="800" b="1" i="1">
                          <a:effectLst/>
                          <a:latin typeface="Cambria Math"/>
                          <a:ea typeface="Times New Roman"/>
                          <a:cs typeface="Arial"/>
                        </a:rPr>
                        <m:t>𝑭</m:t>
                      </m:r>
                      <m:r>
                        <a:rPr lang="pl-PL" sz="800" i="1">
                          <a:effectLst/>
                          <a:latin typeface="Cambria Math"/>
                          <a:ea typeface="Times New Roman"/>
                          <a:cs typeface="Arial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pl-PL" sz="800" i="1">
                              <a:effectLst/>
                              <a:latin typeface="Cambria Math"/>
                              <a:ea typeface="Times New Roman"/>
                              <a:cs typeface="Arial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pl-PL" sz="800" i="1">
                                  <a:effectLst/>
                                  <a:latin typeface="Cambria Math"/>
                                  <a:ea typeface="Times New Roman"/>
                                  <a:cs typeface="Arial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pl-PL" sz="800" b="1" i="1">
                                    <a:effectLst/>
                                    <a:latin typeface="Cambria Math"/>
                                    <a:ea typeface="Times New Roman"/>
                                    <a:cs typeface="Arial"/>
                                  </a:rPr>
                                  <m:t>𝜟</m:t>
                                </m:r>
                                <m:r>
                                  <a:rPr lang="pl-PL" sz="800" b="1" i="1">
                                    <a:effectLst/>
                                    <a:latin typeface="Cambria Math"/>
                                    <a:ea typeface="Times New Roman"/>
                                    <a:cs typeface="Arial"/>
                                  </a:rPr>
                                  <m:t>𝑷</m:t>
                                </m:r>
                              </m:e>
                            </m:mr>
                            <m:mr>
                              <m:e>
                                <m:r>
                                  <a:rPr lang="pl-PL" sz="800" b="1" i="1">
                                    <a:effectLst/>
                                    <a:latin typeface="Cambria Math"/>
                                    <a:ea typeface="Times New Roman"/>
                                    <a:cs typeface="Arial"/>
                                  </a:rPr>
                                  <m:t>𝜟</m:t>
                                </m:r>
                                <m:r>
                                  <a:rPr lang="pl-PL" sz="800" b="1" i="1">
                                    <a:effectLst/>
                                    <a:latin typeface="Cambria Math"/>
                                    <a:ea typeface="Times New Roman"/>
                                    <a:cs typeface="Arial"/>
                                  </a:rPr>
                                  <m:t>𝑸</m:t>
                                </m:r>
                              </m:e>
                            </m:mr>
                          </m:m>
                        </m:e>
                      </m:d>
                    </m:oMath>
                  </a14:m>
                  <a:endParaRPr lang="pl-PL" sz="800">
                    <a:effectLst/>
                    <a:latin typeface="Times New Roman"/>
                    <a:ea typeface="Times New Roman"/>
                  </a:endParaRPr>
                </a:p>
              </p:txBody>
            </p:sp>
          </mc:Choice>
          <mc:Fallback xmlns="">
            <p:sp>
              <p:nvSpPr>
                <p:cNvPr id="36" name="Text Box 5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223838" y="209550"/>
                  <a:ext cx="1724025" cy="452755"/>
                </a:xfrm>
                <a:prstGeom prst="rect">
                  <a:avLst/>
                </a:prstGeom>
                <a:blipFill rotWithShape="1">
                  <a:blip r:embed="rId6"/>
                  <a:stretch>
                    <a:fillRect l="-2058" t="-9524" r="-6584" b="-1587"/>
                  </a:stretch>
                </a:blip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 algn="ctr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r>
                    <a:rPr lang="pl-PL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37" name="Łącznik prosty ze strzałką 36"/>
            <p:cNvCxnSpPr/>
            <p:nvPr/>
          </p:nvCxnSpPr>
          <p:spPr>
            <a:xfrm>
              <a:off x="1090613" y="0"/>
              <a:ext cx="0" cy="18000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" name="4.i=0"/>
          <p:cNvGrpSpPr/>
          <p:nvPr/>
        </p:nvGrpSpPr>
        <p:grpSpPr>
          <a:xfrm>
            <a:off x="3792605" y="1862732"/>
            <a:ext cx="371324" cy="240828"/>
            <a:chOff x="0" y="0"/>
            <a:chExt cx="431800" cy="285750"/>
          </a:xfrm>
        </p:grpSpPr>
        <p:sp>
          <p:nvSpPr>
            <p:cNvPr id="32" name="Prostokąt 31"/>
            <p:cNvSpPr/>
            <p:nvPr/>
          </p:nvSpPr>
          <p:spPr>
            <a:xfrm>
              <a:off x="0" y="131674"/>
              <a:ext cx="431800" cy="143510"/>
            </a:xfrm>
            <a:prstGeom prst="rect">
              <a:avLst/>
            </a:prstGeom>
            <a:noFill/>
            <a:ln w="158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pl-PL"/>
            </a:p>
          </p:txBody>
        </p:sp>
        <p:sp>
          <p:nvSpPr>
            <p:cNvPr id="33" name="Text Box 56"/>
            <p:cNvSpPr txBox="1">
              <a:spLocks noChangeArrowheads="1"/>
            </p:cNvSpPr>
            <p:nvPr/>
          </p:nvSpPr>
          <p:spPr bwMode="auto">
            <a:xfrm>
              <a:off x="95640" y="146050"/>
              <a:ext cx="228210" cy="139700"/>
            </a:xfrm>
            <a:prstGeom prst="rect">
              <a:avLst/>
            </a:prstGeom>
            <a:noFill/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36000" tIns="0" rIns="36000" bIns="0">
              <a:noAutofit/>
            </a:bodyPr>
            <a:lstStyle/>
            <a:p>
              <a:pPr fontAlgn="base">
                <a:spcAft>
                  <a:spcPts val="1000"/>
                </a:spcAft>
              </a:pPr>
              <a:r>
                <a:rPr lang="pl-PL" sz="800" i="1">
                  <a:effectLst/>
                  <a:latin typeface="Arial"/>
                  <a:ea typeface="Times New Roman"/>
                </a:rPr>
                <a:t>i=0</a:t>
              </a:r>
              <a:endParaRPr lang="pl-PL" sz="800">
                <a:effectLst/>
                <a:latin typeface="Times New Roman"/>
                <a:ea typeface="Times New Roman"/>
              </a:endParaRPr>
            </a:p>
          </p:txBody>
        </p:sp>
        <p:cxnSp>
          <p:nvCxnSpPr>
            <p:cNvPr id="34" name="Łącznik prosty ze strzałką 33"/>
            <p:cNvCxnSpPr/>
            <p:nvPr/>
          </p:nvCxnSpPr>
          <p:spPr>
            <a:xfrm flipH="1">
              <a:off x="212141" y="0"/>
              <a:ext cx="0" cy="14351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7" name="3.Wekt_X_0"/>
          <p:cNvGrpSpPr/>
          <p:nvPr/>
        </p:nvGrpSpPr>
        <p:grpSpPr>
          <a:xfrm>
            <a:off x="2402367" y="1554472"/>
            <a:ext cx="3157348" cy="311748"/>
            <a:chOff x="0" y="0"/>
            <a:chExt cx="3671570" cy="369900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9" name="Text Box 56"/>
                <p:cNvSpPr txBox="1">
                  <a:spLocks noChangeArrowheads="1"/>
                </p:cNvSpPr>
                <p:nvPr/>
              </p:nvSpPr>
              <p:spPr bwMode="auto">
                <a:xfrm>
                  <a:off x="160934" y="190195"/>
                  <a:ext cx="3345180" cy="17970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1240B29-F687-4F45-9708-019B960494DF}">
                    <a14:hiddenLine w="9525" algn="ctr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36000" tIns="0" rIns="36000" bIns="0">
                  <a:noAutofit/>
                </a:bodyPr>
                <a:lstStyle/>
                <a:p>
                  <a:pPr algn="ctr" fontAlgn="base">
                    <a:spcAft>
                      <a:spcPts val="1000"/>
                    </a:spcAft>
                  </a:pPr>
                  <a:r>
                    <a:rPr lang="pl-PL" sz="800" i="1">
                      <a:effectLst/>
                      <a:latin typeface="Arial"/>
                      <a:ea typeface="Times New Roman"/>
                    </a:rPr>
                    <a:t>Przyjęcie początkowego wektora stanu stanu: </a:t>
                  </a:r>
                  <a14:m>
                    <m:oMath xmlns:m="http://schemas.openxmlformats.org/officeDocument/2006/math">
                      <m:sSup>
                        <m:sSupPr>
                          <m:ctrlPr>
                            <a:rPr lang="pl-PL" sz="800" i="1">
                              <a:effectLst/>
                              <a:latin typeface="Cambria Math"/>
                              <a:ea typeface="Times New Roman"/>
                              <a:cs typeface="Arial"/>
                            </a:rPr>
                          </m:ctrlPr>
                        </m:sSupPr>
                        <m:e>
                          <m:r>
                            <a:rPr lang="pl-PL" sz="800" b="1" i="1">
                              <a:effectLst/>
                              <a:latin typeface="Cambria Math"/>
                              <a:ea typeface="Times New Roman"/>
                              <a:cs typeface="Arial"/>
                            </a:rPr>
                            <m:t>𝑿</m:t>
                          </m:r>
                        </m:e>
                        <m:sup>
                          <m:r>
                            <a:rPr lang="pl-PL" sz="800" i="1">
                              <a:effectLst/>
                              <a:latin typeface="Cambria Math"/>
                              <a:ea typeface="Times New Roman"/>
                              <a:cs typeface="Arial"/>
                            </a:rPr>
                            <m:t>(</m:t>
                          </m:r>
                          <m:r>
                            <a:rPr lang="pl-PL" sz="800" i="1">
                              <a:effectLst/>
                              <a:latin typeface="Cambria Math"/>
                              <a:ea typeface="Times New Roman"/>
                              <a:cs typeface="Arial"/>
                            </a:rPr>
                            <m:t>𝑖</m:t>
                          </m:r>
                          <m:r>
                            <a:rPr lang="pl-PL" sz="800" i="1">
                              <a:effectLst/>
                              <a:latin typeface="Cambria Math"/>
                              <a:ea typeface="Times New Roman"/>
                              <a:cs typeface="Arial"/>
                            </a:rPr>
                            <m:t>=0)</m:t>
                          </m:r>
                        </m:sup>
                      </m:sSup>
                      <m:r>
                        <a:rPr lang="pl-PL" sz="800" i="1">
                          <a:effectLst/>
                          <a:latin typeface="Cambria Math"/>
                          <a:ea typeface="Times New Roman"/>
                          <a:cs typeface="Arial"/>
                        </a:rPr>
                        <m:t>=</m:t>
                      </m:r>
                      <m:sSup>
                        <m:sSupPr>
                          <m:ctrlPr>
                            <a:rPr lang="pl-PL" sz="800" i="1">
                              <a:effectLst/>
                              <a:latin typeface="Cambria Math"/>
                              <a:ea typeface="Times New Roman"/>
                              <a:cs typeface="Arial"/>
                            </a:rPr>
                          </m:ctrlPr>
                        </m:s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pl-PL" sz="800" i="1">
                                  <a:effectLst/>
                                  <a:latin typeface="Cambria Math"/>
                                  <a:ea typeface="Times New Roman"/>
                                  <a:cs typeface="Arial"/>
                                </a:rPr>
                              </m:ctrlPr>
                            </m:dPr>
                            <m:e>
                              <m:r>
                                <a:rPr lang="pl-PL" sz="800" i="1">
                                  <a:effectLst/>
                                  <a:latin typeface="Cambria Math"/>
                                  <a:ea typeface="Times New Roman"/>
                                  <a:cs typeface="Arial"/>
                                </a:rPr>
                                <m:t>𝛿</m:t>
                              </m:r>
                              <m:r>
                                <a:rPr lang="pl-PL" sz="800" i="1">
                                  <a:effectLst/>
                                  <a:latin typeface="Cambria Math"/>
                                  <a:ea typeface="Times New Roman"/>
                                  <a:cs typeface="Arial"/>
                                </a:rPr>
                                <m:t>,|</m:t>
                              </m:r>
                              <m:r>
                                <a:rPr lang="pl-PL" sz="800" i="1">
                                  <a:effectLst/>
                                  <a:latin typeface="Cambria Math"/>
                                  <a:ea typeface="Times New Roman"/>
                                  <a:cs typeface="Arial"/>
                                </a:rPr>
                                <m:t>𝑈</m:t>
                              </m:r>
                              <m:r>
                                <a:rPr lang="pl-PL" sz="800" i="1">
                                  <a:effectLst/>
                                  <a:latin typeface="Cambria Math"/>
                                  <a:ea typeface="Times New Roman"/>
                                  <a:cs typeface="Arial"/>
                                </a:rPr>
                                <m:t>|</m:t>
                              </m:r>
                            </m:e>
                          </m:d>
                        </m:e>
                        <m:sup>
                          <m:r>
                            <a:rPr lang="pl-PL" sz="800" i="1">
                              <a:effectLst/>
                              <a:latin typeface="Cambria Math"/>
                              <a:ea typeface="Times New Roman"/>
                              <a:cs typeface="Arial"/>
                            </a:rPr>
                            <m:t>𝑇</m:t>
                          </m:r>
                        </m:sup>
                      </m:sSup>
                    </m:oMath>
                  </a14:m>
                  <a:endParaRPr lang="pl-PL" sz="800">
                    <a:effectLst/>
                    <a:latin typeface="Times New Roman"/>
                    <a:ea typeface="Times New Roman"/>
                  </a:endParaRPr>
                </a:p>
              </p:txBody>
            </p:sp>
          </mc:Choice>
          <mc:Fallback xmlns="">
            <p:sp>
              <p:nvSpPr>
                <p:cNvPr id="29" name="Text Box 5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160934" y="190195"/>
                  <a:ext cx="3345180" cy="179705"/>
                </a:xfrm>
                <a:prstGeom prst="rect">
                  <a:avLst/>
                </a:prstGeom>
                <a:blipFill rotWithShape="1">
                  <a:blip r:embed="rId7"/>
                  <a:stretch>
                    <a:fillRect l="-1695" t="-16000" b="-28000"/>
                  </a:stretch>
                </a:blip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 algn="ctr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r>
                    <a:rPr lang="pl-PL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30" name="Prostokąt 29"/>
            <p:cNvSpPr/>
            <p:nvPr/>
          </p:nvSpPr>
          <p:spPr>
            <a:xfrm>
              <a:off x="0" y="153619"/>
              <a:ext cx="3671570" cy="215900"/>
            </a:xfrm>
            <a:prstGeom prst="rect">
              <a:avLst/>
            </a:prstGeom>
            <a:noFill/>
            <a:ln w="158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pl-PL"/>
            </a:p>
          </p:txBody>
        </p:sp>
        <p:cxnSp>
          <p:nvCxnSpPr>
            <p:cNvPr id="31" name="Łącznik prosty ze strzałką 30"/>
            <p:cNvCxnSpPr/>
            <p:nvPr/>
          </p:nvCxnSpPr>
          <p:spPr>
            <a:xfrm flipH="1">
              <a:off x="1828800" y="0"/>
              <a:ext cx="0" cy="14400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2.Numery"/>
          <p:cNvGrpSpPr/>
          <p:nvPr/>
        </p:nvGrpSpPr>
        <p:grpSpPr>
          <a:xfrm>
            <a:off x="3144665" y="1258544"/>
            <a:ext cx="1671505" cy="301036"/>
            <a:chOff x="0" y="-23865"/>
            <a:chExt cx="1943735" cy="357189"/>
          </a:xfrm>
        </p:grpSpPr>
        <p:sp>
          <p:nvSpPr>
            <p:cNvPr id="26" name="Prostokąt 25"/>
            <p:cNvSpPr/>
            <p:nvPr/>
          </p:nvSpPr>
          <p:spPr>
            <a:xfrm>
              <a:off x="0" y="153619"/>
              <a:ext cx="1943735" cy="179705"/>
            </a:xfrm>
            <a:prstGeom prst="rect">
              <a:avLst/>
            </a:prstGeom>
            <a:noFill/>
            <a:ln w="158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pl-PL"/>
            </a:p>
          </p:txBody>
        </p:sp>
        <p:sp>
          <p:nvSpPr>
            <p:cNvPr id="27" name="Text Box 56"/>
            <p:cNvSpPr txBox="1">
              <a:spLocks noChangeArrowheads="1"/>
            </p:cNvSpPr>
            <p:nvPr/>
          </p:nvSpPr>
          <p:spPr bwMode="auto">
            <a:xfrm>
              <a:off x="277806" y="166177"/>
              <a:ext cx="1304535" cy="136525"/>
            </a:xfrm>
            <a:prstGeom prst="rect">
              <a:avLst/>
            </a:prstGeom>
            <a:noFill/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36000" tIns="0" rIns="36000" bIns="0">
              <a:noAutofit/>
            </a:bodyPr>
            <a:lstStyle/>
            <a:p>
              <a:pPr algn="ctr" fontAlgn="base">
                <a:lnSpc>
                  <a:spcPct val="130000"/>
                </a:lnSpc>
                <a:spcAft>
                  <a:spcPts val="1000"/>
                </a:spcAft>
              </a:pPr>
              <a:r>
                <a:rPr lang="pl-PL" sz="800" i="1">
                  <a:effectLst/>
                  <a:latin typeface="Arial"/>
                  <a:ea typeface="Times New Roman"/>
                </a:rPr>
                <a:t>Ponumerowanie węzłów</a:t>
              </a:r>
              <a:endParaRPr lang="pl-PL" sz="800">
                <a:effectLst/>
                <a:latin typeface="Times New Roman"/>
                <a:ea typeface="Times New Roman"/>
              </a:endParaRPr>
            </a:p>
          </p:txBody>
        </p:sp>
        <p:cxnSp>
          <p:nvCxnSpPr>
            <p:cNvPr id="28" name="Łącznik prosty ze strzałką 27"/>
            <p:cNvCxnSpPr/>
            <p:nvPr/>
          </p:nvCxnSpPr>
          <p:spPr>
            <a:xfrm flipH="1">
              <a:off x="965607" y="-23865"/>
              <a:ext cx="0" cy="16200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9" name="1.Dane"/>
          <p:cNvGrpSpPr/>
          <p:nvPr/>
        </p:nvGrpSpPr>
        <p:grpSpPr>
          <a:xfrm>
            <a:off x="2886748" y="592704"/>
            <a:ext cx="2167061" cy="669432"/>
            <a:chOff x="0" y="0"/>
            <a:chExt cx="2520000" cy="794304"/>
          </a:xfrm>
        </p:grpSpPr>
        <p:sp>
          <p:nvSpPr>
            <p:cNvPr id="23" name="Prostokąt 22"/>
            <p:cNvSpPr/>
            <p:nvPr/>
          </p:nvSpPr>
          <p:spPr>
            <a:xfrm>
              <a:off x="0" y="146304"/>
              <a:ext cx="2520000" cy="648000"/>
            </a:xfrm>
            <a:prstGeom prst="rect">
              <a:avLst/>
            </a:prstGeom>
            <a:noFill/>
            <a:ln w="158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pl-PL"/>
            </a:p>
          </p:txBody>
        </p:sp>
        <p:sp>
          <p:nvSpPr>
            <p:cNvPr id="24" name="Text Box 56"/>
            <p:cNvSpPr txBox="1">
              <a:spLocks noChangeArrowheads="1"/>
            </p:cNvSpPr>
            <p:nvPr/>
          </p:nvSpPr>
          <p:spPr bwMode="auto">
            <a:xfrm>
              <a:off x="36402" y="202826"/>
              <a:ext cx="2429755" cy="574040"/>
            </a:xfrm>
            <a:prstGeom prst="rect">
              <a:avLst/>
            </a:prstGeom>
            <a:noFill/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36000" tIns="0" rIns="36000" bIns="0">
              <a:noAutofit/>
            </a:bodyPr>
            <a:lstStyle/>
            <a:p>
              <a:pPr fontAlgn="base">
                <a:spcAft>
                  <a:spcPts val="0"/>
                </a:spcAft>
              </a:pPr>
              <a:r>
                <a:rPr lang="pl-PL" sz="800" i="1">
                  <a:effectLst/>
                  <a:latin typeface="+mj-lt"/>
                  <a:ea typeface="Times New Roman"/>
                </a:rPr>
                <a:t>Dane: </a:t>
              </a:r>
              <a:r>
                <a:rPr lang="pl-PL" sz="800" b="1" i="1" u="sng">
                  <a:effectLst/>
                  <a:latin typeface="+mj-lt"/>
                  <a:ea typeface="Times New Roman"/>
                </a:rPr>
                <a:t>Y</a:t>
              </a:r>
              <a:r>
                <a:rPr lang="pl-PL" sz="800" i="1">
                  <a:effectLst/>
                  <a:latin typeface="+mj-lt"/>
                  <a:ea typeface="Times New Roman"/>
                </a:rPr>
                <a:t>, P</a:t>
              </a:r>
              <a:r>
                <a:rPr lang="pl-PL" sz="800" i="1" baseline="-25000">
                  <a:effectLst/>
                  <a:latin typeface="+mj-lt"/>
                  <a:ea typeface="Times New Roman"/>
                </a:rPr>
                <a:t>L</a:t>
              </a:r>
              <a:r>
                <a:rPr lang="pl-PL" sz="800" i="1">
                  <a:effectLst/>
                  <a:latin typeface="+mj-lt"/>
                  <a:ea typeface="Times New Roman"/>
                </a:rPr>
                <a:t>, Q</a:t>
              </a:r>
              <a:r>
                <a:rPr lang="pl-PL" sz="800" i="1" baseline="-25000">
                  <a:effectLst/>
                  <a:latin typeface="+mj-lt"/>
                  <a:ea typeface="Times New Roman"/>
                </a:rPr>
                <a:t>L</a:t>
              </a:r>
              <a:r>
                <a:rPr lang="pl-PL" sz="800" i="1">
                  <a:effectLst/>
                  <a:latin typeface="+mj-lt"/>
                  <a:ea typeface="Times New Roman"/>
                </a:rPr>
                <a:t>, P</a:t>
              </a:r>
              <a:r>
                <a:rPr lang="pl-PL" sz="800" i="1" baseline="-25000">
                  <a:effectLst/>
                  <a:latin typeface="+mj-lt"/>
                  <a:ea typeface="Times New Roman"/>
                </a:rPr>
                <a:t>g</a:t>
              </a:r>
              <a:r>
                <a:rPr lang="pl-PL" sz="800" i="1">
                  <a:effectLst/>
                  <a:latin typeface="+mj-lt"/>
                  <a:ea typeface="Times New Roman"/>
                </a:rPr>
                <a:t>, U</a:t>
              </a:r>
              <a:r>
                <a:rPr lang="pl-PL" sz="800" i="1" baseline="-25000">
                  <a:effectLst/>
                  <a:latin typeface="+mj-lt"/>
                  <a:ea typeface="Times New Roman"/>
                </a:rPr>
                <a:t>g</a:t>
              </a:r>
              <a:endParaRPr lang="pl-PL" sz="800">
                <a:effectLst/>
                <a:latin typeface="+mj-lt"/>
                <a:ea typeface="Times New Roman"/>
              </a:endParaRPr>
            </a:p>
            <a:p>
              <a:pPr fontAlgn="base">
                <a:spcAft>
                  <a:spcPts val="0"/>
                </a:spcAft>
              </a:pPr>
              <a:r>
                <a:rPr lang="pl-PL" sz="800" i="1">
                  <a:effectLst/>
                  <a:latin typeface="+mj-lt"/>
                  <a:ea typeface="Times New Roman"/>
                </a:rPr>
                <a:t>Parametry i topologia sieci</a:t>
              </a:r>
              <a:endParaRPr lang="pl-PL" sz="800">
                <a:effectLst/>
                <a:latin typeface="+mj-lt"/>
                <a:ea typeface="Times New Roman"/>
              </a:endParaRPr>
            </a:p>
            <a:p>
              <a:pPr fontAlgn="base">
                <a:spcAft>
                  <a:spcPts val="0"/>
                </a:spcAft>
              </a:pPr>
              <a:r>
                <a:rPr lang="pl-PL" sz="800" i="1">
                  <a:effectLst/>
                  <a:latin typeface="+mj-lt"/>
                  <a:ea typeface="Times New Roman"/>
                </a:rPr>
                <a:t>Planowane zapotrzebowania i generacja mocy </a:t>
              </a:r>
              <a:endParaRPr lang="pl-PL" sz="800">
                <a:effectLst/>
                <a:latin typeface="+mj-lt"/>
                <a:ea typeface="Times New Roman"/>
              </a:endParaRPr>
            </a:p>
            <a:p>
              <a:pPr fontAlgn="base">
                <a:spcAft>
                  <a:spcPts val="0"/>
                </a:spcAft>
              </a:pPr>
              <a:r>
                <a:rPr lang="pl-PL" sz="800" i="1">
                  <a:effectLst/>
                  <a:latin typeface="+mj-lt"/>
                  <a:ea typeface="Times New Roman"/>
                </a:rPr>
                <a:t>w węzłach sieci</a:t>
              </a:r>
              <a:endParaRPr lang="pl-PL" sz="800">
                <a:effectLst/>
                <a:latin typeface="+mj-lt"/>
                <a:ea typeface="Times New Roman"/>
              </a:endParaRPr>
            </a:p>
          </p:txBody>
        </p:sp>
        <p:cxnSp>
          <p:nvCxnSpPr>
            <p:cNvPr id="25" name="Łącznik prosty ze strzałką 24"/>
            <p:cNvCxnSpPr/>
            <p:nvPr/>
          </p:nvCxnSpPr>
          <p:spPr>
            <a:xfrm flipH="1">
              <a:off x="1265530" y="0"/>
              <a:ext cx="0" cy="14400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0" name="0.Start"/>
          <p:cNvGrpSpPr/>
          <p:nvPr/>
        </p:nvGrpSpPr>
        <p:grpSpPr>
          <a:xfrm>
            <a:off x="3050305" y="401583"/>
            <a:ext cx="1857481" cy="182043"/>
            <a:chOff x="0" y="0"/>
            <a:chExt cx="2160000" cy="216000"/>
          </a:xfrm>
        </p:grpSpPr>
        <p:sp>
          <p:nvSpPr>
            <p:cNvPr id="21" name="Prostokąt 20"/>
            <p:cNvSpPr/>
            <p:nvPr/>
          </p:nvSpPr>
          <p:spPr>
            <a:xfrm>
              <a:off x="0" y="0"/>
              <a:ext cx="2160000" cy="216000"/>
            </a:xfrm>
            <a:prstGeom prst="rect">
              <a:avLst/>
            </a:prstGeom>
            <a:noFill/>
            <a:ln w="158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pl-PL"/>
            </a:p>
          </p:txBody>
        </p:sp>
        <p:sp>
          <p:nvSpPr>
            <p:cNvPr id="22" name="Text Box 56"/>
            <p:cNvSpPr txBox="1">
              <a:spLocks noChangeArrowheads="1"/>
            </p:cNvSpPr>
            <p:nvPr/>
          </p:nvSpPr>
          <p:spPr bwMode="auto">
            <a:xfrm>
              <a:off x="321435" y="29191"/>
              <a:ext cx="1489320" cy="141605"/>
            </a:xfrm>
            <a:prstGeom prst="rect">
              <a:avLst/>
            </a:prstGeom>
            <a:noFill/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36000" tIns="0" rIns="36000" bIns="0">
              <a:noAutofit/>
            </a:bodyPr>
            <a:lstStyle/>
            <a:p>
              <a:pPr algn="ctr" fontAlgn="base">
                <a:spcAft>
                  <a:spcPts val="1000"/>
                </a:spcAft>
              </a:pPr>
              <a:r>
                <a:rPr lang="pl-PL" sz="900" i="1">
                  <a:effectLst/>
                  <a:latin typeface="Arial"/>
                  <a:ea typeface="Times New Roman"/>
                </a:rPr>
                <a:t>Metoda Newtona Raphsona</a:t>
              </a:r>
              <a:endParaRPr lang="pl-PL" sz="1200">
                <a:effectLst/>
                <a:latin typeface="Times New Roman"/>
                <a:ea typeface="Times New Roman"/>
              </a:endParaRPr>
            </a:p>
          </p:txBody>
        </p:sp>
      </p:grpSp>
      <p:sp>
        <p:nvSpPr>
          <p:cNvPr id="67" name="Tytuł"/>
          <p:cNvSpPr txBox="1">
            <a:spLocks noChangeArrowheads="1"/>
          </p:cNvSpPr>
          <p:nvPr/>
        </p:nvSpPr>
        <p:spPr bwMode="auto">
          <a:xfrm>
            <a:off x="2499317" y="134520"/>
            <a:ext cx="4145366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12813" eaLnBrk="0" hangingPunct="0">
              <a:defRPr/>
            </a:pPr>
            <a:r>
              <a:rPr kumimoji="1" lang="pl-PL" sz="1400" b="1" i="1" kern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Schemat blokowy algorytmu Newtona-Raphsona</a:t>
            </a:r>
            <a:endParaRPr kumimoji="1" lang="pl-PL" sz="1400" b="1" i="1" kern="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46177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00"/>
                            </p:stCondLst>
                            <p:childTnLst>
                              <p:par>
                                <p:cTn id="6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1000"/>
                            </p:stCondLst>
                            <p:childTnLst>
                              <p:par>
                                <p:cTn id="6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1500"/>
                            </p:stCondLst>
                            <p:childTnLst>
                              <p:par>
                                <p:cTn id="6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500"/>
                            </p:stCondLst>
                            <p:childTnLst>
                              <p:par>
                                <p:cTn id="7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9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1000"/>
                            </p:stCondLst>
                            <p:childTnLst>
                              <p:par>
                                <p:cTn id="8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Karwia2006">
  <a:themeElements>
    <a:clrScheme name="Karwia2006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rwia2006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l-PL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l-PL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Karwia2006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arwia2006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arwia2006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arwia2006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arwia2006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arwia2006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arwia2006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arwia2006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arwia2006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arwia2006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arwia2006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arwia2006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2_Projekt domyślny">
  <a:themeElements>
    <a:clrScheme name="2_Projekt domyślny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2_Projekt domyślny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l-PL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l-PL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2_Projekt domyślny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Projekt domyślny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Projekt domyślny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Projekt domyślny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Projekt domyślny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Projekt domyślny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Projekt domyślny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Projekt domyślny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Projekt domyślny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Projekt domyślny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Projekt domyślny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Projekt domyślny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Motyw pakiet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Motyw pakiet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3799</TotalTime>
  <Words>1166</Words>
  <Application>Microsoft Office PowerPoint</Application>
  <PresentationFormat>Pokaz na ekranie (4:3)</PresentationFormat>
  <Paragraphs>220</Paragraphs>
  <Slides>15</Slides>
  <Notes>2</Notes>
  <HiddenSlides>0</HiddenSlides>
  <MMClips>0</MMClips>
  <ScaleCrop>false</ScaleCrop>
  <HeadingPairs>
    <vt:vector size="6" baseType="variant">
      <vt:variant>
        <vt:lpstr>Motyw</vt:lpstr>
      </vt:variant>
      <vt:variant>
        <vt:i4>2</vt:i4>
      </vt:variant>
      <vt:variant>
        <vt:lpstr>Osadzone serwery OLE</vt:lpstr>
      </vt:variant>
      <vt:variant>
        <vt:i4>2</vt:i4>
      </vt:variant>
      <vt:variant>
        <vt:lpstr>Tytuły slajdów</vt:lpstr>
      </vt:variant>
      <vt:variant>
        <vt:i4>15</vt:i4>
      </vt:variant>
    </vt:vector>
  </HeadingPairs>
  <TitlesOfParts>
    <vt:vector size="19" baseType="lpstr">
      <vt:lpstr>Karwia2006</vt:lpstr>
      <vt:lpstr>2_Projekt domyślny</vt:lpstr>
      <vt:lpstr>Równanie</vt:lpstr>
      <vt:lpstr>Picture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Warsztaty użytkowników programu PLANS</dc:title>
  <dc:creator>tmzdun</dc:creator>
  <cp:lastModifiedBy>ZZ</cp:lastModifiedBy>
  <cp:revision>251</cp:revision>
  <dcterms:created xsi:type="dcterms:W3CDTF">2004-09-15T07:26:02Z</dcterms:created>
  <dcterms:modified xsi:type="dcterms:W3CDTF">2020-12-18T14:20:00Z</dcterms:modified>
</cp:coreProperties>
</file>