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74" r:id="rId1"/>
    <p:sldMasterId id="2147483776" r:id="rId2"/>
  </p:sldMasterIdLst>
  <p:notesMasterIdLst>
    <p:notesMasterId r:id="rId13"/>
  </p:notesMasterIdLst>
  <p:handoutMasterIdLst>
    <p:handoutMasterId r:id="rId14"/>
  </p:handoutMasterIdLst>
  <p:sldIdLst>
    <p:sldId id="303" r:id="rId3"/>
    <p:sldId id="313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17" r:id="rId12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LxXRIZUhrJQ+dF0v88ZLqA==" hashData="2ZjLGAQev/auiKcWms2Wi3dvS7s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  <a:srgbClr val="FF0000"/>
    <a:srgbClr val="006600"/>
    <a:srgbClr val="003300"/>
    <a:srgbClr val="0033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3" autoAdjust="0"/>
    <p:restoredTop sz="94595" autoAdjust="0"/>
  </p:normalViewPr>
  <p:slideViewPr>
    <p:cSldViewPr snapToGrid="0">
      <p:cViewPr>
        <p:scale>
          <a:sx n="90" d="100"/>
          <a:sy n="90" d="100"/>
        </p:scale>
        <p:origin x="-13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40.wmf"/><Relationship Id="rId7" Type="http://schemas.openxmlformats.org/officeDocument/2006/relationships/image" Target="../media/image35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Relationship Id="rId9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266E2E-AE1B-4BA8-A94D-603BB0E4AB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8363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897163-9F3C-4C57-A7C3-19FCB5AD9F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2954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 smtClean="0"/>
              <a:t>Strona tytułowa</a:t>
            </a:r>
          </a:p>
        </p:txBody>
      </p:sp>
      <p:sp>
        <p:nvSpPr>
          <p:cNvPr id="6148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F74BA0D-96CD-4515-9FC7-FAA59BB1A948}" type="slidenum">
              <a:rPr lang="pl-PL" altLang="pl-PL" sz="1200" smtClean="0"/>
              <a:pPr/>
              <a:t>1</a:t>
            </a:fld>
            <a:endParaRPr lang="pl-PL" altLang="pl-PL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lo_wymiar_pp_zaokraglon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3595880" y="6308725"/>
            <a:ext cx="28968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l-PL" sz="2000" i="1" smtClean="0">
                <a:solidFill>
                  <a:schemeClr val="bg1"/>
                </a:solidFill>
                <a:latin typeface="Calibri" pitchFamily="34" charset="0"/>
              </a:rPr>
              <a:t>http://www.plans.com.pl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16013" y="1548674"/>
            <a:ext cx="7772400" cy="1869769"/>
          </a:xfrm>
        </p:spPr>
        <p:txBody>
          <a:bodyPr anchor="b"/>
          <a:lstStyle>
            <a:lvl1pPr>
              <a:defRPr lang="pl-PL" sz="3600" i="0" u="none" dirty="0">
                <a:latin typeface="Calibri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3803956"/>
            <a:ext cx="6400800" cy="1443294"/>
          </a:xfrm>
        </p:spPr>
        <p:txBody>
          <a:bodyPr/>
          <a:lstStyle>
            <a:lvl1pPr marL="0" indent="0" algn="ctr">
              <a:buFontTx/>
              <a:buNone/>
              <a:defRPr sz="2400" i="1">
                <a:latin typeface="Calibri" pitchFamily="34" charset="0"/>
              </a:defRPr>
            </a:lvl1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641925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5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921500" y="260350"/>
            <a:ext cx="1909763" cy="586581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87450" y="260350"/>
            <a:ext cx="5581650" cy="586581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068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406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288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688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90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902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5432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4229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2785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Kliknij, aby edytować styl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38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0138936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9661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89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0285" y="4406900"/>
            <a:ext cx="7772400" cy="1362075"/>
          </a:xfrm>
        </p:spPr>
        <p:txBody>
          <a:bodyPr anchor="t"/>
          <a:lstStyle>
            <a:lvl1pPr algn="l">
              <a:defRPr sz="3600" b="1" cap="none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pl-PL" dirty="0" smtClean="0"/>
              <a:t>Kliknij, aby edytować styl</a:t>
            </a:r>
            <a:endParaRPr lang="en-GB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130285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3373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87450" y="1196975"/>
            <a:ext cx="3744913" cy="49291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84763" y="1196975"/>
            <a:ext cx="3746500" cy="49291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879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907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Kliknij, aby edytować styl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18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7135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31186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9108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00"/>
            </a:gs>
            <a:gs pos="100000">
              <a:srgbClr val="008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lo_wymiar_pp_zaokraglon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90488"/>
            <a:ext cx="7643813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 smtClean="0"/>
              <a:t>Kliknij, aby edytować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196975"/>
            <a:ext cx="7643813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</a:p>
        </p:txBody>
      </p:sp>
      <p:pic>
        <p:nvPicPr>
          <p:cNvPr id="1029" name="Picture 5" descr="log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83031" y="3244241"/>
            <a:ext cx="400110" cy="2801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vert270" wrap="square">
            <a:spAutoFit/>
          </a:bodyPr>
          <a:lstStyle/>
          <a:p>
            <a:pPr marL="0" indent="0" algn="ctr" eaLnBrk="1" hangingPunct="1">
              <a:tabLst>
                <a:tab pos="5745163" algn="l"/>
              </a:tabLst>
              <a:defRPr/>
            </a:pPr>
            <a:r>
              <a:rPr lang="pl-PL" sz="1400" b="1" i="1" kern="120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Z.Zdun,  K</a:t>
            </a:r>
            <a:r>
              <a:rPr lang="pl-PL" sz="14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. Księżyk</a:t>
            </a:r>
            <a:r>
              <a:rPr lang="pl-PL" sz="1400" b="1" i="1" kern="120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,  T</a:t>
            </a:r>
            <a:r>
              <a:rPr lang="pl-PL" sz="14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. Zdun</a:t>
            </a:r>
            <a:endParaRPr lang="pl-PL" sz="1400" b="1" i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 userDrawn="1"/>
        </p:nvSpPr>
        <p:spPr bwMode="auto">
          <a:xfrm>
            <a:off x="7683336" y="6400800"/>
            <a:ext cx="1262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0" rIns="72000" bIns="0">
            <a:spAutoFit/>
          </a:bodyPr>
          <a:lstStyle/>
          <a:p>
            <a:pPr marL="0" indent="0" algn="r" eaLnBrk="1" hangingPunct="1">
              <a:tabLst>
                <a:tab pos="5745163" algn="l"/>
              </a:tabLst>
              <a:defRPr/>
            </a:pPr>
            <a:fld id="{34202E44-C938-40AA-B568-A228CA52DE24}" type="slidenum">
              <a:rPr lang="pl-PL" sz="16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pPr marL="0" indent="0" algn="r" eaLnBrk="1" hangingPunct="1">
                <a:tabLst>
                  <a:tab pos="5745163" algn="l"/>
                </a:tabLst>
                <a:defRPr/>
              </a:pPr>
              <a:t>‹#›</a:t>
            </a:fld>
            <a:r>
              <a:rPr lang="pl-PL" sz="16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/10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3404388" y="6396542"/>
            <a:ext cx="27602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indent="0" algn="ctr" eaLnBrk="1" hangingPunct="1">
              <a:tabLst>
                <a:tab pos="5745163" algn="l"/>
              </a:tabLst>
              <a:defRPr/>
            </a:pPr>
            <a:r>
              <a:rPr lang="pl-PL" sz="16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Równania</a:t>
            </a:r>
            <a:r>
              <a:rPr lang="pl-PL" sz="1600" b="1" i="1" kern="1200" baseline="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 mocowo-napięciowe 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68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00"/>
            </a:gs>
            <a:gs pos="100000">
              <a:srgbClr val="008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lo_wymiar_pp_zaokraglon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592263" y="6308725"/>
            <a:ext cx="69040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l-PL" sz="2000" i="1">
                <a:solidFill>
                  <a:schemeClr val="bg1"/>
                </a:solidFill>
                <a:latin typeface="Arial" charset="0"/>
              </a:rPr>
              <a:t>Warsztaty użytkowników programu PLANS – Kościelisko’10</a:t>
            </a:r>
          </a:p>
        </p:txBody>
      </p:sp>
      <p:pic>
        <p:nvPicPr>
          <p:cNvPr id="2054" name="Picture 6" descr="tl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3200" y="-6324600"/>
            <a:ext cx="1465262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2.bin"/><Relationship Id="rId18" Type="http://schemas.openxmlformats.org/officeDocument/2006/relationships/image" Target="../media/image44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5.wmf"/><Relationship Id="rId20" Type="http://schemas.openxmlformats.org/officeDocument/2006/relationships/image" Target="../media/image45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10" Type="http://schemas.openxmlformats.org/officeDocument/2006/relationships/image" Target="../media/image41.wmf"/><Relationship Id="rId19" Type="http://schemas.openxmlformats.org/officeDocument/2006/relationships/oleObject" Target="../embeddings/oleObject45.bin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4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51.png"/><Relationship Id="rId3" Type="http://schemas.openxmlformats.org/officeDocument/2006/relationships/image" Target="../media/image48.png"/><Relationship Id="rId7" Type="http://schemas.openxmlformats.org/officeDocument/2006/relationships/image" Target="../media/image49.png"/><Relationship Id="rId12" Type="http://schemas.openxmlformats.org/officeDocument/2006/relationships/image" Target="../media/image5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80.png"/><Relationship Id="rId11" Type="http://schemas.openxmlformats.org/officeDocument/2006/relationships/image" Target="../media/image47.wmf"/><Relationship Id="rId5" Type="http://schemas.openxmlformats.org/officeDocument/2006/relationships/image" Target="../media/image47.png"/><Relationship Id="rId10" Type="http://schemas.openxmlformats.org/officeDocument/2006/relationships/oleObject" Target="../embeddings/oleObject47.bin"/><Relationship Id="rId4" Type="http://schemas.openxmlformats.org/officeDocument/2006/relationships/image" Target="../media/image46.png"/><Relationship Id="rId9" Type="http://schemas.openxmlformats.org/officeDocument/2006/relationships/image" Target="../media/image46.wmf"/><Relationship Id="rId14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1850" y="4286250"/>
            <a:ext cx="3803650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pl-PL" sz="2400" i="1" kern="0">
                <a:latin typeface="Calibri" pitchFamily="34" charset="0"/>
              </a:rPr>
              <a:t>dr inż. Zbigniew Zdun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pl-PL" sz="2400" b="1"/>
              <a:t>† </a:t>
            </a:r>
            <a:r>
              <a:rPr lang="pl-PL" sz="2400" i="1" kern="0" smtClean="0">
                <a:latin typeface="Calibri" pitchFamily="34" charset="0"/>
              </a:rPr>
              <a:t>dr </a:t>
            </a:r>
            <a:r>
              <a:rPr lang="pl-PL" sz="2400" i="1" kern="0">
                <a:latin typeface="Calibri" pitchFamily="34" charset="0"/>
              </a:rPr>
              <a:t>inż. Krzysztof Księżyk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pl-PL" sz="2400" i="1" kern="0">
                <a:latin typeface="Calibri" pitchFamily="34" charset="0"/>
              </a:rPr>
              <a:t>mgr inż. Tomasz Zdun</a:t>
            </a:r>
          </a:p>
          <a:p>
            <a:pPr algn="ctr" eaLnBrk="1" hangingPunct="1">
              <a:spcBef>
                <a:spcPts val="0"/>
              </a:spcBef>
              <a:defRPr/>
            </a:pPr>
            <a:endParaRPr lang="pl-PL" sz="2400" b="1" i="1" kern="0" dirty="0">
              <a:latin typeface="Calibri" pitchFamily="34" charset="0"/>
            </a:endParaRPr>
          </a:p>
        </p:txBody>
      </p:sp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6856413" y="347663"/>
            <a:ext cx="1820862" cy="823912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pl-PL" altLang="pl-PL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6683375" y="500063"/>
            <a:ext cx="1851025" cy="854075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pl-PL" altLang="pl-PL"/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6494463" y="742950"/>
            <a:ext cx="1892300" cy="846138"/>
          </a:xfrm>
          <a:prstGeom prst="rect">
            <a:avLst/>
          </a:pr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pl-PL" sz="1200" b="1" i="1">
                <a:latin typeface="Calibri" pitchFamily="34" charset="0"/>
              </a:rPr>
              <a:t>Plans Sp. z o.o.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pl-PL" sz="1100" i="1">
                <a:latin typeface="Calibri" pitchFamily="34" charset="0"/>
              </a:rPr>
              <a:t>email:plans@plans.com.pl</a:t>
            </a:r>
          </a:p>
          <a:p>
            <a:pPr algn="ctr" eaLnBrk="1" hangingPunct="1">
              <a:lnSpc>
                <a:spcPct val="120000"/>
              </a:lnSpc>
            </a:pPr>
            <a:r>
              <a:rPr lang="en-US" altLang="pl-PL" sz="1000">
                <a:latin typeface="Calibri" pitchFamily="34" charset="0"/>
              </a:rPr>
              <a:t>tel. 603 590 726</a:t>
            </a:r>
            <a:endParaRPr lang="pl-PL" altLang="pl-PL" sz="1800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15637" y="2832546"/>
            <a:ext cx="551272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909638"/>
            <a:r>
              <a:rPr lang="pl-PL" altLang="pl-PL" sz="2800" i="1" kern="0" smtClean="0">
                <a:solidFill>
                  <a:srgbClr val="0070C0"/>
                </a:solidFill>
              </a:rPr>
              <a:t>Równania mocowo-napięciowe</a:t>
            </a:r>
            <a:endParaRPr kumimoji="1" lang="pl-PL" altLang="pl-PL" sz="2800" i="1" kern="0" smtClean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89082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533664" y="2697977"/>
            <a:ext cx="39385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kumimoji="0" lang="pl-PL" altLang="pl-PL" sz="2400" b="1" i="1" smtClean="0">
                <a:solidFill>
                  <a:srgbClr val="0070C0"/>
                </a:solidFill>
                <a:latin typeface="Times New Roman" pitchFamily="18" charset="0"/>
              </a:rPr>
              <a:t>Równania mocowo-napięciowe</a:t>
            </a:r>
            <a:endParaRPr lang="pl-PL" altLang="pl-PL" sz="2400" i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123044" y="5096309"/>
            <a:ext cx="3366306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342900" indent="-342900" defTabSz="912813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None/>
              <a:defRPr/>
            </a:pPr>
            <a:r>
              <a:rPr kumimoji="1" lang="pl-PL" sz="2700" i="1" kern="0" smtClean="0">
                <a:solidFill>
                  <a:srgbClr val="00B050"/>
                </a:solidFill>
                <a:latin typeface="+mn-lt"/>
              </a:rPr>
              <a:t>Dziękujemy </a:t>
            </a:r>
            <a:r>
              <a:rPr kumimoji="1" lang="pl-PL" sz="2700" i="1" kern="0">
                <a:solidFill>
                  <a:srgbClr val="00B050"/>
                </a:solidFill>
                <a:latin typeface="+mn-lt"/>
              </a:rPr>
              <a:t>za </a:t>
            </a:r>
            <a:r>
              <a:rPr kumimoji="1" lang="pl-PL" sz="2700" i="1" kern="0" smtClean="0">
                <a:solidFill>
                  <a:srgbClr val="00B050"/>
                </a:solidFill>
                <a:latin typeface="+mn-lt"/>
              </a:rPr>
              <a:t>uwagę</a:t>
            </a:r>
            <a:endParaRPr kumimoji="1" lang="pl-PL" sz="27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69137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Yij=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496209"/>
              </p:ext>
            </p:extLst>
          </p:nvPr>
        </p:nvGraphicFramePr>
        <p:xfrm>
          <a:off x="4862513" y="4164013"/>
          <a:ext cx="30480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2" name="Równanie" r:id="rId3" imgW="2031840" imgH="711000" progId="Equation.3">
                  <p:embed/>
                </p:oleObj>
              </mc:Choice>
              <mc:Fallback>
                <p:oleObj name="Równanie" r:id="rId3" imgW="2031840" imgH="711000" progId="Equation.3">
                  <p:embed/>
                  <p:pic>
                    <p:nvPicPr>
                      <p:cNvPr id="0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2513" y="4164013"/>
                        <a:ext cx="30480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Yii=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383178"/>
              </p:ext>
            </p:extLst>
          </p:nvPr>
        </p:nvGraphicFramePr>
        <p:xfrm>
          <a:off x="4862513" y="3195638"/>
          <a:ext cx="3143250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3" name="Równanie" r:id="rId5" imgW="2095200" imgH="622080" progId="Equation.3">
                  <p:embed/>
                </p:oleObj>
              </mc:Choice>
              <mc:Fallback>
                <p:oleObj name="Równanie" r:id="rId5" imgW="2095200" imgH="622080" progId="Equation.3">
                  <p:embed/>
                  <p:pic>
                    <p:nvPicPr>
                      <p:cNvPr id="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2513" y="3195638"/>
                        <a:ext cx="3143250" cy="931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Ui=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779454"/>
              </p:ext>
            </p:extLst>
          </p:nvPr>
        </p:nvGraphicFramePr>
        <p:xfrm>
          <a:off x="4911725" y="2663825"/>
          <a:ext cx="12382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4" name="Równanie" r:id="rId7" imgW="825480" imgH="330120" progId="Equation.3">
                  <p:embed/>
                </p:oleObj>
              </mc:Choice>
              <mc:Fallback>
                <p:oleObj name="Równanie" r:id="rId7" imgW="825480" imgH="330120" progId="Equation.3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1725" y="2663825"/>
                        <a:ext cx="1238250" cy="495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Yij"/>
          <p:cNvGrpSpPr/>
          <p:nvPr/>
        </p:nvGrpSpPr>
        <p:grpSpPr>
          <a:xfrm>
            <a:off x="1831411" y="2895665"/>
            <a:ext cx="1117827" cy="1246234"/>
            <a:chOff x="-138099" y="94886"/>
            <a:chExt cx="1118449" cy="1246234"/>
          </a:xfrm>
        </p:grpSpPr>
        <p:cxnSp>
          <p:nvCxnSpPr>
            <p:cNvPr id="41" name="Łącznik prosty ze strzałką 40"/>
            <p:cNvCxnSpPr/>
            <p:nvPr/>
          </p:nvCxnSpPr>
          <p:spPr>
            <a:xfrm flipH="1" flipV="1">
              <a:off x="260350" y="215900"/>
              <a:ext cx="720000" cy="10800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Łącznik prostoliniowy 41"/>
            <p:cNvCxnSpPr/>
            <p:nvPr/>
          </p:nvCxnSpPr>
          <p:spPr>
            <a:xfrm flipH="1" flipV="1">
              <a:off x="260350" y="1293026"/>
              <a:ext cx="719455" cy="0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Łącznik prostoliniowy 42"/>
            <p:cNvCxnSpPr/>
            <p:nvPr/>
          </p:nvCxnSpPr>
          <p:spPr>
            <a:xfrm flipV="1">
              <a:off x="267775" y="222250"/>
              <a:ext cx="0" cy="1079500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Łuk 43"/>
            <p:cNvSpPr/>
            <p:nvPr/>
          </p:nvSpPr>
          <p:spPr>
            <a:xfrm>
              <a:off x="107950" y="361950"/>
              <a:ext cx="325755" cy="254953"/>
            </a:xfrm>
            <a:prstGeom prst="arc">
              <a:avLst>
                <a:gd name="adj1" fmla="val 151885"/>
                <a:gd name="adj2" fmla="val 5883607"/>
              </a:avLst>
            </a:prstGeom>
            <a:ln w="15875">
              <a:solidFill>
                <a:schemeClr val="tx1"/>
              </a:solidFill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45" name="Text Box 56"/>
            <p:cNvSpPr txBox="1">
              <a:spLocks noChangeArrowheads="1"/>
            </p:cNvSpPr>
            <p:nvPr/>
          </p:nvSpPr>
          <p:spPr bwMode="auto">
            <a:xfrm>
              <a:off x="437906" y="1092200"/>
              <a:ext cx="245990" cy="24892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G</a:t>
              </a:r>
              <a:r>
                <a:rPr lang="pl-PL" sz="1400" b="1" i="1" kern="12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ij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6" name="Text Box 56"/>
            <p:cNvSpPr txBox="1">
              <a:spLocks noChangeArrowheads="1"/>
            </p:cNvSpPr>
            <p:nvPr/>
          </p:nvSpPr>
          <p:spPr bwMode="auto">
            <a:xfrm>
              <a:off x="-138099" y="692150"/>
              <a:ext cx="237867" cy="25082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B</a:t>
              </a:r>
              <a:r>
                <a:rPr lang="pl-PL" sz="1400" b="1" i="1" kern="12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ij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7" name="Text Box 56"/>
            <p:cNvSpPr txBox="1">
              <a:spLocks noChangeArrowheads="1"/>
            </p:cNvSpPr>
            <p:nvPr/>
          </p:nvSpPr>
          <p:spPr bwMode="auto">
            <a:xfrm>
              <a:off x="301720" y="94886"/>
              <a:ext cx="301012" cy="21590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2000" tIns="0" rIns="72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u="sng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Y</a:t>
              </a:r>
              <a:r>
                <a:rPr lang="pl-PL" sz="1400" b="1" i="1" kern="12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ij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8" name="Text Box 56"/>
            <p:cNvSpPr txBox="1">
              <a:spLocks noChangeArrowheads="1"/>
            </p:cNvSpPr>
            <p:nvPr/>
          </p:nvSpPr>
          <p:spPr bwMode="auto">
            <a:xfrm>
              <a:off x="260205" y="584200"/>
              <a:ext cx="220590" cy="21399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36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μ</a:t>
              </a:r>
              <a:r>
                <a:rPr lang="pl-PL" sz="1400" b="1" i="1" kern="12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ij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20" name="Yii"/>
          <p:cNvGrpSpPr/>
          <p:nvPr/>
        </p:nvGrpSpPr>
        <p:grpSpPr>
          <a:xfrm>
            <a:off x="2818962" y="4102673"/>
            <a:ext cx="1000765" cy="1190453"/>
            <a:chOff x="0" y="-1905"/>
            <a:chExt cx="1000765" cy="1190453"/>
          </a:xfrm>
        </p:grpSpPr>
        <p:cxnSp>
          <p:nvCxnSpPr>
            <p:cNvPr id="33" name="Łącznik prosty ze strzałką 32"/>
            <p:cNvCxnSpPr/>
            <p:nvPr/>
          </p:nvCxnSpPr>
          <p:spPr>
            <a:xfrm>
              <a:off x="146050" y="0"/>
              <a:ext cx="539750" cy="10795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Łącznik prostoliniowy 33"/>
            <p:cNvCxnSpPr/>
            <p:nvPr/>
          </p:nvCxnSpPr>
          <p:spPr>
            <a:xfrm flipH="1" flipV="1">
              <a:off x="146050" y="24628"/>
              <a:ext cx="539750" cy="0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Łącznik prostoliniowy 34"/>
            <p:cNvCxnSpPr/>
            <p:nvPr/>
          </p:nvCxnSpPr>
          <p:spPr>
            <a:xfrm flipV="1">
              <a:off x="685800" y="0"/>
              <a:ext cx="0" cy="1079500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Łuk 35"/>
            <p:cNvSpPr/>
            <p:nvPr/>
          </p:nvSpPr>
          <p:spPr>
            <a:xfrm>
              <a:off x="0" y="254000"/>
              <a:ext cx="325755" cy="183198"/>
            </a:xfrm>
            <a:prstGeom prst="arc">
              <a:avLst>
                <a:gd name="adj1" fmla="val 151885"/>
                <a:gd name="adj2" fmla="val 5883607"/>
              </a:avLst>
            </a:prstGeom>
            <a:ln w="15875">
              <a:solidFill>
                <a:schemeClr val="tx1"/>
              </a:solidFill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37" name="Text Box 56"/>
            <p:cNvSpPr txBox="1">
              <a:spLocks noChangeArrowheads="1"/>
            </p:cNvSpPr>
            <p:nvPr/>
          </p:nvSpPr>
          <p:spPr bwMode="auto">
            <a:xfrm>
              <a:off x="361663" y="-1905"/>
              <a:ext cx="317990" cy="33147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2000" tIns="0" rIns="72000" bIns="0">
              <a:sp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G</a:t>
              </a:r>
              <a:r>
                <a:rPr lang="pl-PL" sz="1400" b="1" i="1" kern="12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ii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" name="Text Box 56"/>
            <p:cNvSpPr txBox="1">
              <a:spLocks noChangeArrowheads="1"/>
            </p:cNvSpPr>
            <p:nvPr/>
          </p:nvSpPr>
          <p:spPr bwMode="auto">
            <a:xfrm>
              <a:off x="691030" y="367438"/>
              <a:ext cx="309735" cy="20862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2000" tIns="0" rIns="72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B</a:t>
              </a:r>
              <a:r>
                <a:rPr lang="pl-PL" sz="1400" b="1" i="1" kern="12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ii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9" name="Text Box 56"/>
            <p:cNvSpPr txBox="1">
              <a:spLocks noChangeArrowheads="1"/>
            </p:cNvSpPr>
            <p:nvPr/>
          </p:nvSpPr>
          <p:spPr bwMode="auto">
            <a:xfrm>
              <a:off x="652438" y="960056"/>
              <a:ext cx="300845" cy="22849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2000" tIns="0" rIns="7200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u="sng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Y</a:t>
              </a:r>
              <a:r>
                <a:rPr lang="pl-PL" sz="1400" b="1" i="1" kern="12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ii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0" name="Text Box 56"/>
            <p:cNvSpPr txBox="1">
              <a:spLocks noChangeArrowheads="1"/>
            </p:cNvSpPr>
            <p:nvPr/>
          </p:nvSpPr>
          <p:spPr bwMode="auto">
            <a:xfrm>
              <a:off x="145897" y="437979"/>
              <a:ext cx="292590" cy="33147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2000" tIns="0" rIns="72000" bIns="0">
              <a:sp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μ</a:t>
              </a:r>
              <a:r>
                <a:rPr lang="pl-PL" sz="1400" b="1" i="1" kern="1200" baseline="-250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ii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</p:grpSp>
      <p:cxnSp>
        <p:nvCxnSpPr>
          <p:cNvPr id="27" name="W_Z"/>
          <p:cNvCxnSpPr/>
          <p:nvPr/>
        </p:nvCxnSpPr>
        <p:spPr>
          <a:xfrm flipV="1">
            <a:off x="2965266" y="3008536"/>
            <a:ext cx="719802" cy="107956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xt_Z"/>
          <p:cNvSpPr txBox="1">
            <a:spLocks noChangeArrowheads="1"/>
          </p:cNvSpPr>
          <p:nvPr/>
        </p:nvSpPr>
        <p:spPr bwMode="auto">
          <a:xfrm>
            <a:off x="3401209" y="2968817"/>
            <a:ext cx="165495" cy="180268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0" rIns="36000" bIns="0">
            <a:noAutofit/>
          </a:bodyPr>
          <a:lstStyle/>
          <a:p>
            <a:pPr fontAlgn="base">
              <a:spcAft>
                <a:spcPts val="1000"/>
              </a:spcAft>
            </a:pPr>
            <a:r>
              <a:rPr lang="pl-PL" sz="1200" b="1" i="1" u="sng" kern="120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Z</a:t>
            </a:r>
            <a:endParaRPr lang="pl-PL" sz="1200">
              <a:effectLst/>
              <a:latin typeface="Times New Roman"/>
              <a:ea typeface="Times New Roman"/>
            </a:endParaRPr>
          </a:p>
        </p:txBody>
      </p:sp>
      <p:cxnSp>
        <p:nvCxnSpPr>
          <p:cNvPr id="28" name="W_X"/>
          <p:cNvCxnSpPr/>
          <p:nvPr/>
        </p:nvCxnSpPr>
        <p:spPr>
          <a:xfrm flipV="1">
            <a:off x="3682619" y="3021231"/>
            <a:ext cx="35" cy="1079569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xt_X"/>
          <p:cNvSpPr txBox="1">
            <a:spLocks noChangeArrowheads="1"/>
          </p:cNvSpPr>
          <p:nvPr/>
        </p:nvSpPr>
        <p:spPr bwMode="auto">
          <a:xfrm>
            <a:off x="3682619" y="3414544"/>
            <a:ext cx="174187" cy="180268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0" rIns="36000" bIns="0">
            <a:noAutofit/>
          </a:bodyPr>
          <a:lstStyle/>
          <a:p>
            <a:pPr fontAlgn="base">
              <a:spcAft>
                <a:spcPts val="1000"/>
              </a:spcAft>
            </a:pPr>
            <a:r>
              <a:rPr lang="pl-PL" sz="1200" b="1" i="1" kern="120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X</a:t>
            </a:r>
            <a:endParaRPr lang="pl-PL" sz="1200">
              <a:effectLst/>
              <a:latin typeface="Times New Roman"/>
              <a:ea typeface="Times New Roman"/>
            </a:endParaRPr>
          </a:p>
        </p:txBody>
      </p:sp>
      <p:cxnSp>
        <p:nvCxnSpPr>
          <p:cNvPr id="29" name="W_R"/>
          <p:cNvCxnSpPr/>
          <p:nvPr/>
        </p:nvCxnSpPr>
        <p:spPr>
          <a:xfrm flipH="1" flipV="1">
            <a:off x="2965266" y="4085232"/>
            <a:ext cx="719257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xt_R"/>
          <p:cNvSpPr txBox="1">
            <a:spLocks noChangeArrowheads="1"/>
          </p:cNvSpPr>
          <p:nvPr/>
        </p:nvSpPr>
        <p:spPr bwMode="auto">
          <a:xfrm>
            <a:off x="3288938" y="3884072"/>
            <a:ext cx="174187" cy="180268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0" rIns="36000" bIns="0">
            <a:noAutofit/>
          </a:bodyPr>
          <a:lstStyle/>
          <a:p>
            <a:pPr fontAlgn="base">
              <a:spcAft>
                <a:spcPts val="1000"/>
              </a:spcAft>
            </a:pPr>
            <a:r>
              <a:rPr lang="pl-PL" sz="1200" b="1" i="1" kern="120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R</a:t>
            </a:r>
            <a:endParaRPr lang="pl-PL" sz="1200">
              <a:effectLst/>
              <a:latin typeface="Times New Roman"/>
              <a:ea typeface="Times New Roman"/>
            </a:endParaRPr>
          </a:p>
        </p:txBody>
      </p:sp>
      <p:grpSp>
        <p:nvGrpSpPr>
          <p:cNvPr id="22" name="Osie"/>
          <p:cNvGrpSpPr/>
          <p:nvPr/>
        </p:nvGrpSpPr>
        <p:grpSpPr>
          <a:xfrm>
            <a:off x="1648530" y="2727416"/>
            <a:ext cx="2663825" cy="2695575"/>
            <a:chOff x="0" y="0"/>
            <a:chExt cx="2663825" cy="2695575"/>
          </a:xfrm>
        </p:grpSpPr>
        <p:sp>
          <p:nvSpPr>
            <p:cNvPr id="23" name="Text Box 56"/>
            <p:cNvSpPr txBox="1">
              <a:spLocks noChangeArrowheads="1"/>
            </p:cNvSpPr>
            <p:nvPr/>
          </p:nvSpPr>
          <p:spPr bwMode="auto">
            <a:xfrm>
              <a:off x="1320800" y="0"/>
              <a:ext cx="165540" cy="180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+j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4" name="Text Box 56"/>
            <p:cNvSpPr txBox="1">
              <a:spLocks noChangeArrowheads="1"/>
            </p:cNvSpPr>
            <p:nvPr/>
          </p:nvSpPr>
          <p:spPr bwMode="auto">
            <a:xfrm>
              <a:off x="2514600" y="1416050"/>
              <a:ext cx="122995" cy="1803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0" rIns="0" bIns="0">
              <a:noAutofit/>
            </a:bodyPr>
            <a:lstStyle/>
            <a:p>
              <a:pPr fontAlgn="base">
                <a:spcAft>
                  <a:spcPts val="1000"/>
                </a:spcAft>
              </a:pPr>
              <a:r>
                <a:rPr lang="pl-PL" sz="1200" b="1" i="1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+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5" name="Łącznik prosty ze strzałką 24"/>
            <p:cNvCxnSpPr/>
            <p:nvPr/>
          </p:nvCxnSpPr>
          <p:spPr>
            <a:xfrm flipH="1" flipV="1">
              <a:off x="1308100" y="31750"/>
              <a:ext cx="0" cy="26638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y ze strzałką 25"/>
            <p:cNvCxnSpPr/>
            <p:nvPr/>
          </p:nvCxnSpPr>
          <p:spPr>
            <a:xfrm>
              <a:off x="0" y="1377950"/>
              <a:ext cx="266382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xt_Adm_Zesp"/>
          <p:cNvSpPr txBox="1">
            <a:spLocks noChangeArrowheads="1"/>
          </p:cNvSpPr>
          <p:nvPr/>
        </p:nvSpPr>
        <p:spPr bwMode="auto">
          <a:xfrm>
            <a:off x="1187876" y="2380477"/>
            <a:ext cx="389690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 smtClean="0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Admitancje na płaszczyźnie liczb zespolonych</a:t>
            </a:r>
            <a:endParaRPr kumimoji="0" lang="pl-PL" altLang="pl-PL" sz="2000" b="1" i="1">
              <a:solidFill>
                <a:srgbClr val="00B0F0"/>
              </a:solidFill>
              <a:latin typeface="Times New Roman" pitchFamily="18" charset="0"/>
            </a:endParaRPr>
          </a:p>
        </p:txBody>
      </p:sp>
      <p:graphicFrame>
        <p:nvGraphicFramePr>
          <p:cNvPr id="3" name="Si_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873607"/>
              </p:ext>
            </p:extLst>
          </p:nvPr>
        </p:nvGraphicFramePr>
        <p:xfrm>
          <a:off x="4919234" y="1757931"/>
          <a:ext cx="3200400" cy="746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5" name="Równanie" r:id="rId9" imgW="2286000" imgH="533400" progId="Equation.3">
                  <p:embed/>
                </p:oleObj>
              </mc:Choice>
              <mc:Fallback>
                <p:oleObj name="Równanie" r:id="rId9" imgW="2286000" imgH="533400" progId="Equation.3">
                  <p:embed/>
                  <p:pic>
                    <p:nvPicPr>
                      <p:cNvPr id="0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9234" y="1757931"/>
                        <a:ext cx="3200400" cy="746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5" name="Strz_prawo"/>
          <p:cNvSpPr/>
          <p:nvPr/>
        </p:nvSpPr>
        <p:spPr bwMode="auto">
          <a:xfrm>
            <a:off x="4714504" y="1983181"/>
            <a:ext cx="144000" cy="72000"/>
          </a:xfrm>
          <a:prstGeom prst="rightArrow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1513" name="Si_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456750"/>
              </p:ext>
            </p:extLst>
          </p:nvPr>
        </p:nvGraphicFramePr>
        <p:xfrm>
          <a:off x="1634193" y="1817306"/>
          <a:ext cx="30289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6" name="Równanie" r:id="rId11" imgW="2019240" imgH="406080" progId="Equation.3">
                  <p:embed/>
                </p:oleObj>
              </mc:Choice>
              <mc:Fallback>
                <p:oleObj name="Równanie" r:id="rId11" imgW="20192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4193" y="1817306"/>
                        <a:ext cx="30289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xt_Moc_wez"/>
          <p:cNvSpPr txBox="1">
            <a:spLocks noChangeArrowheads="1"/>
          </p:cNvSpPr>
          <p:nvPr/>
        </p:nvSpPr>
        <p:spPr bwMode="auto">
          <a:xfrm>
            <a:off x="1187876" y="1444327"/>
            <a:ext cx="29999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Moc ‘wstrzykiwana’ do węzła </a:t>
            </a:r>
            <a:r>
              <a:rPr kumimoji="0" lang="pl-PL" altLang="pl-PL" sz="16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i</a:t>
            </a: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-tego</a:t>
            </a:r>
            <a:endParaRPr kumimoji="0" lang="pl-PL" altLang="pl-PL" sz="2000" b="1" i="1">
              <a:solidFill>
                <a:srgbClr val="00B0F0"/>
              </a:solidFill>
              <a:latin typeface="Times New Roman" pitchFamily="18" charset="0"/>
            </a:endParaRPr>
          </a:p>
        </p:txBody>
      </p:sp>
      <p:graphicFrame>
        <p:nvGraphicFramePr>
          <p:cNvPr id="21511" name="Ii=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248809"/>
              </p:ext>
            </p:extLst>
          </p:nvPr>
        </p:nvGraphicFramePr>
        <p:xfrm>
          <a:off x="4360809" y="986079"/>
          <a:ext cx="2400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7" name="Równanie" r:id="rId13" imgW="1600200" imgH="406080" progId="Equation.3">
                  <p:embed/>
                </p:oleObj>
              </mc:Choice>
              <mc:Fallback>
                <p:oleObj name="Równanie" r:id="rId13" imgW="16002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0809" y="986079"/>
                        <a:ext cx="24003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xt_Prad_wezl"/>
          <p:cNvSpPr txBox="1">
            <a:spLocks noChangeArrowheads="1"/>
          </p:cNvSpPr>
          <p:nvPr/>
        </p:nvSpPr>
        <p:spPr bwMode="auto">
          <a:xfrm>
            <a:off x="2530256" y="986079"/>
            <a:ext cx="14619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Prąd węzła </a:t>
            </a:r>
            <a:r>
              <a:rPr kumimoji="0" lang="pl-PL" altLang="pl-PL" sz="1600" b="1" i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i</a:t>
            </a: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-tego</a:t>
            </a:r>
            <a:endParaRPr kumimoji="0" lang="pl-PL" altLang="pl-PL" sz="2000" b="1" i="1">
              <a:solidFill>
                <a:srgbClr val="00B0F0"/>
              </a:solidFill>
              <a:latin typeface="Times New Roman" pitchFamily="18" charset="0"/>
            </a:endParaRPr>
          </a:p>
        </p:txBody>
      </p:sp>
      <p:graphicFrame>
        <p:nvGraphicFramePr>
          <p:cNvPr id="21509" name="I=YU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818803"/>
              </p:ext>
            </p:extLst>
          </p:nvPr>
        </p:nvGraphicFramePr>
        <p:xfrm>
          <a:off x="4360809" y="619936"/>
          <a:ext cx="11049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8" name="Równanie" r:id="rId15" imgW="736280" imgH="215806" progId="Equation.3">
                  <p:embed/>
                </p:oleObj>
              </mc:Choice>
              <mc:Fallback>
                <p:oleObj name="Równanie" r:id="rId15" imgW="73628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0809" y="619936"/>
                        <a:ext cx="11049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xt_Rown_stanu"/>
          <p:cNvSpPr txBox="1">
            <a:spLocks noChangeArrowheads="1"/>
          </p:cNvSpPr>
          <p:nvPr/>
        </p:nvSpPr>
        <p:spPr bwMode="auto">
          <a:xfrm>
            <a:off x="1187876" y="619936"/>
            <a:ext cx="28260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600" b="1" i="1">
                <a:solidFill>
                  <a:srgbClr val="00B0F0"/>
                </a:solidFill>
                <a:latin typeface="Times New Roman" pitchFamily="18" charset="0"/>
                <a:sym typeface="Symbol" pitchFamily="18" charset="2"/>
              </a:rPr>
              <a:t>Równanie stanu sieci przesyłowej</a:t>
            </a:r>
            <a:endParaRPr kumimoji="0" lang="pl-PL" altLang="pl-PL" sz="2000" b="1" i="1">
              <a:solidFill>
                <a:srgbClr val="00B0F0"/>
              </a:solidFill>
              <a:latin typeface="Times New Roman" pitchFamily="18" charset="0"/>
            </a:endParaRPr>
          </a:p>
        </p:txBody>
      </p:sp>
      <p:sp>
        <p:nvSpPr>
          <p:cNvPr id="5" name="Tytuł"/>
          <p:cNvSpPr txBox="1">
            <a:spLocks noChangeArrowheads="1"/>
          </p:cNvSpPr>
          <p:nvPr/>
        </p:nvSpPr>
        <p:spPr bwMode="auto">
          <a:xfrm>
            <a:off x="2843881" y="320403"/>
            <a:ext cx="304089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Równania admitancyjno - węzłowe</a:t>
            </a:r>
            <a:endParaRPr kumimoji="1" lang="pl-PL" sz="1400" b="1" i="1" ker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61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57" grpId="0"/>
      <p:bldP spid="21505" grpId="0" animBg="1"/>
      <p:bldP spid="13" grpId="0"/>
      <p:bldP spid="10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Q=f(U)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377236"/>
              </p:ext>
            </p:extLst>
          </p:nvPr>
        </p:nvGraphicFramePr>
        <p:xfrm>
          <a:off x="2328853" y="4480810"/>
          <a:ext cx="506709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8" name="Równanie" r:id="rId3" imgW="2895480" imgH="914400" progId="Equation.3">
                  <p:embed/>
                </p:oleObj>
              </mc:Choice>
              <mc:Fallback>
                <p:oleObj name="Równanie" r:id="rId3" imgW="289548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8853" y="4480810"/>
                        <a:ext cx="5067090" cy="1600200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xt_Po_uporz"/>
          <p:cNvSpPr txBox="1">
            <a:spLocks noChangeArrowheads="1"/>
          </p:cNvSpPr>
          <p:nvPr/>
        </p:nvSpPr>
        <p:spPr bwMode="auto">
          <a:xfrm>
            <a:off x="1254600" y="4082808"/>
            <a:ext cx="14526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Po uporządkowaniu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9" name="Rown_Si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253084"/>
              </p:ext>
            </p:extLst>
          </p:nvPr>
        </p:nvGraphicFramePr>
        <p:xfrm>
          <a:off x="1183565" y="2979804"/>
          <a:ext cx="6888384" cy="107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" name="Równanie" r:id="rId5" imgW="4305240" imgH="672840" progId="Equation.3">
                  <p:embed/>
                </p:oleObj>
              </mc:Choice>
              <mc:Fallback>
                <p:oleObj name="Równanie" r:id="rId5" imgW="4305240" imgH="6728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3565" y="2979804"/>
                        <a:ext cx="6888384" cy="10765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Si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10690"/>
              </p:ext>
            </p:extLst>
          </p:nvPr>
        </p:nvGraphicFramePr>
        <p:xfrm>
          <a:off x="3681114" y="2477945"/>
          <a:ext cx="300513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" name="Równanie" r:id="rId7" imgW="2006600" imgH="482600" progId="Equation.3">
                  <p:embed/>
                </p:oleObj>
              </mc:Choice>
              <mc:Fallback>
                <p:oleObj name="Równanie" r:id="rId7" imgW="20066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1114" y="2477945"/>
                        <a:ext cx="3005137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xt_Moc_wez"/>
          <p:cNvSpPr txBox="1">
            <a:spLocks noChangeArrowheads="1"/>
          </p:cNvSpPr>
          <p:nvPr/>
        </p:nvSpPr>
        <p:spPr bwMode="auto">
          <a:xfrm>
            <a:off x="2150091" y="2477945"/>
            <a:ext cx="10358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Moc węzłowa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28" name="Strzałki"/>
          <p:cNvGrpSpPr/>
          <p:nvPr/>
        </p:nvGrpSpPr>
        <p:grpSpPr>
          <a:xfrm>
            <a:off x="3326524" y="1954924"/>
            <a:ext cx="3689131" cy="599090"/>
            <a:chOff x="3326524" y="1954924"/>
            <a:chExt cx="3689131" cy="599090"/>
          </a:xfrm>
        </p:grpSpPr>
        <p:cxnSp>
          <p:nvCxnSpPr>
            <p:cNvPr id="16" name="Łącznik prosty ze strzałką 15"/>
            <p:cNvCxnSpPr/>
            <p:nvPr/>
          </p:nvCxnSpPr>
          <p:spPr bwMode="auto">
            <a:xfrm>
              <a:off x="3326524" y="2017986"/>
              <a:ext cx="930166" cy="50449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Łącznik prosty ze strzałką 18"/>
            <p:cNvCxnSpPr/>
            <p:nvPr/>
          </p:nvCxnSpPr>
          <p:spPr bwMode="auto">
            <a:xfrm flipH="1">
              <a:off x="4666593" y="1986455"/>
              <a:ext cx="78828" cy="56755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Łącznik prosty ze strzałką 21"/>
            <p:cNvCxnSpPr/>
            <p:nvPr/>
          </p:nvCxnSpPr>
          <p:spPr bwMode="auto">
            <a:xfrm flipH="1">
              <a:off x="5959366" y="1954924"/>
              <a:ext cx="1056289" cy="59909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4" name="Ui_Yii_Yij"/>
          <p:cNvGrpSpPr/>
          <p:nvPr/>
        </p:nvGrpSpPr>
        <p:grpSpPr>
          <a:xfrm>
            <a:off x="2357438" y="1536700"/>
            <a:ext cx="5757862" cy="514350"/>
            <a:chOff x="1600670" y="1694360"/>
            <a:chExt cx="5757862" cy="514350"/>
          </a:xfrm>
        </p:grpSpPr>
        <p:graphicFrame>
          <p:nvGraphicFramePr>
            <p:cNvPr id="12" name="Yij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3718161"/>
                </p:ext>
              </p:extLst>
            </p:nvPr>
          </p:nvGraphicFramePr>
          <p:xfrm>
            <a:off x="5415432" y="1694360"/>
            <a:ext cx="1943100" cy="514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1" name="Równanie" r:id="rId9" imgW="1295280" imgH="342720" progId="Equation.3">
                    <p:embed/>
                  </p:oleObj>
                </mc:Choice>
                <mc:Fallback>
                  <p:oleObj name="Równanie" r:id="rId9" imgW="1295280" imgH="342720" progId="Equation.3">
                    <p:embed/>
                    <p:pic>
                      <p:nvPicPr>
                        <p:cNvPr id="0" name="Yij=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15432" y="1694360"/>
                          <a:ext cx="1943100" cy="514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Yii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9341866"/>
                </p:ext>
              </p:extLst>
            </p:nvPr>
          </p:nvGraphicFramePr>
          <p:xfrm>
            <a:off x="3108795" y="1772148"/>
            <a:ext cx="2057400" cy="4365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2" name="Równanie" r:id="rId11" imgW="1371600" imgH="291960" progId="Equation.3">
                    <p:embed/>
                  </p:oleObj>
                </mc:Choice>
                <mc:Fallback>
                  <p:oleObj name="Równanie" r:id="rId11" imgW="1371600" imgH="291960" progId="Equation.3">
                    <p:embed/>
                    <p:pic>
                      <p:nvPicPr>
                        <p:cNvPr id="0" name="Yii=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8795" y="1772148"/>
                          <a:ext cx="2057400" cy="4365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Ui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4691384"/>
                </p:ext>
              </p:extLst>
            </p:nvPr>
          </p:nvGraphicFramePr>
          <p:xfrm>
            <a:off x="1600670" y="1713410"/>
            <a:ext cx="1238250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93" name="Równanie" r:id="rId13" imgW="825480" imgH="330120" progId="Equation.3">
                    <p:embed/>
                  </p:oleObj>
                </mc:Choice>
                <mc:Fallback>
                  <p:oleObj name="Równanie" r:id="rId13" imgW="825480" imgH="330120" progId="Equation.3">
                    <p:embed/>
                    <p:pic>
                      <p:nvPicPr>
                        <p:cNvPr id="0" name="Ui=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670" y="1713410"/>
                          <a:ext cx="1238250" cy="495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Txt_Oznacz"/>
          <p:cNvSpPr txBox="1">
            <a:spLocks noChangeArrowheads="1"/>
          </p:cNvSpPr>
          <p:nvPr/>
        </p:nvSpPr>
        <p:spPr bwMode="auto">
          <a:xfrm>
            <a:off x="2184794" y="1292226"/>
            <a:ext cx="9188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Oznaczenia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7" name="Ii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691653"/>
              </p:ext>
            </p:extLst>
          </p:nvPr>
        </p:nvGraphicFramePr>
        <p:xfrm>
          <a:off x="2939525" y="834357"/>
          <a:ext cx="26130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4" name="Równanie" r:id="rId15" imgW="1739900" imgH="342900" progId="Equation.3">
                  <p:embed/>
                </p:oleObj>
              </mc:Choice>
              <mc:Fallback>
                <p:oleObj name="Równanie" r:id="rId15" imgW="1739900" imgH="342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9525" y="834357"/>
                        <a:ext cx="261302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I=YU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241735"/>
              </p:ext>
            </p:extLst>
          </p:nvPr>
        </p:nvGraphicFramePr>
        <p:xfrm>
          <a:off x="1616838" y="870870"/>
          <a:ext cx="11049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5" name="Równanie" r:id="rId17" imgW="736280" imgH="215806" progId="Equation.3">
                  <p:embed/>
                </p:oleObj>
              </mc:Choice>
              <mc:Fallback>
                <p:oleObj name="Równanie" r:id="rId17" imgW="73628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838" y="870870"/>
                        <a:ext cx="11049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1983151" y="476706"/>
            <a:ext cx="51776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lang="pl-PL" sz="1400" b="1" i="1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Równania mocowo-napięciowe </a:t>
            </a:r>
            <a:r>
              <a:rPr lang="pl-PL" sz="1400" b="1" i="1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sieci w układzie biegunowym</a:t>
            </a:r>
            <a:endParaRPr kumimoji="1" lang="pl-PL" sz="1400" b="1" i="1" ker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95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6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0" name="cos,sin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706956"/>
              </p:ext>
            </p:extLst>
          </p:nvPr>
        </p:nvGraphicFramePr>
        <p:xfrm>
          <a:off x="6302615" y="4982952"/>
          <a:ext cx="2562225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0" name="Równanie" r:id="rId3" imgW="3238500" imgH="1104900" progId="Equation.3">
                  <p:embed/>
                </p:oleObj>
              </mc:Choice>
              <mc:Fallback>
                <p:oleObj name="Równanie" r:id="rId3" imgW="3238500" imgH="1104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615" y="4982952"/>
                        <a:ext cx="2562225" cy="881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Si_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488894"/>
              </p:ext>
            </p:extLst>
          </p:nvPr>
        </p:nvGraphicFramePr>
        <p:xfrm>
          <a:off x="1447800" y="5201940"/>
          <a:ext cx="41910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1" name="Równanie" r:id="rId5" imgW="3809880" imgH="888840" progId="Equation.3">
                  <p:embed/>
                </p:oleObj>
              </mc:Choice>
              <mc:Fallback>
                <p:oleObj name="Równanie" r:id="rId5" imgW="380988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201940"/>
                        <a:ext cx="41910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Si_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40906"/>
              </p:ext>
            </p:extLst>
          </p:nvPr>
        </p:nvGraphicFramePr>
        <p:xfrm>
          <a:off x="1112800" y="4208695"/>
          <a:ext cx="512762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2" name="Równanie" r:id="rId7" imgW="4660560" imgH="888840" progId="Equation.3">
                  <p:embed/>
                </p:oleObj>
              </mc:Choice>
              <mc:Fallback>
                <p:oleObj name="Równanie" r:id="rId7" imgW="466056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800" y="4208695"/>
                        <a:ext cx="5127625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Si_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823385"/>
              </p:ext>
            </p:extLst>
          </p:nvPr>
        </p:nvGraphicFramePr>
        <p:xfrm>
          <a:off x="1112800" y="3247679"/>
          <a:ext cx="6159500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3" name="Równanie" r:id="rId9" imgW="5600520" imgH="850680" progId="Equation.3">
                  <p:embed/>
                </p:oleObj>
              </mc:Choice>
              <mc:Fallback>
                <p:oleObj name="Równanie" r:id="rId9" imgW="5600520" imgH="850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800" y="3247679"/>
                        <a:ext cx="6159500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Si_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497758"/>
              </p:ext>
            </p:extLst>
          </p:nvPr>
        </p:nvGraphicFramePr>
        <p:xfrm>
          <a:off x="1106488" y="2403806"/>
          <a:ext cx="537845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" name="Równanie" r:id="rId11" imgW="4889160" imgH="787320" progId="Equation.3">
                  <p:embed/>
                </p:oleObj>
              </mc:Choice>
              <mc:Fallback>
                <p:oleObj name="Równanie" r:id="rId11" imgW="488916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488" y="2403806"/>
                        <a:ext cx="5378450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Si_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2182665"/>
              </p:ext>
            </p:extLst>
          </p:nvPr>
        </p:nvGraphicFramePr>
        <p:xfrm>
          <a:off x="1112800" y="1836050"/>
          <a:ext cx="41211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" name="Równanie" r:id="rId13" imgW="3746160" imgH="507960" progId="Equation.3">
                  <p:embed/>
                </p:oleObj>
              </mc:Choice>
              <mc:Fallback>
                <p:oleObj name="Równanie" r:id="rId13" imgW="37461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800" y="1836050"/>
                        <a:ext cx="412115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Si_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607553"/>
              </p:ext>
            </p:extLst>
          </p:nvPr>
        </p:nvGraphicFramePr>
        <p:xfrm>
          <a:off x="1112838" y="1283031"/>
          <a:ext cx="51958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" name="Równanie" r:id="rId15" imgW="4724280" imgH="507960" progId="Equation.3">
                  <p:embed/>
                </p:oleObj>
              </mc:Choice>
              <mc:Fallback>
                <p:oleObj name="Równanie" r:id="rId15" imgW="47242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838" y="1283031"/>
                        <a:ext cx="5195887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Si_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7607696"/>
              </p:ext>
            </p:extLst>
          </p:nvPr>
        </p:nvGraphicFramePr>
        <p:xfrm>
          <a:off x="899592" y="506743"/>
          <a:ext cx="490220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" name="Równanie" r:id="rId17" imgW="4457520" imgH="672840" progId="Equation.3">
                  <p:embed/>
                </p:oleObj>
              </mc:Choice>
              <mc:Fallback>
                <p:oleObj name="Równanie" r:id="rId17" imgW="445752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506743"/>
                        <a:ext cx="490220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2460044" y="207483"/>
            <a:ext cx="422391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Równania mocowo-napięciowe  -  wyprowadzenie</a:t>
            </a:r>
          </a:p>
        </p:txBody>
      </p:sp>
    </p:spTree>
    <p:extLst>
      <p:ext uri="{BB962C8B-B14F-4D97-AF65-F5344CB8AC3E}">
        <p14:creationId xmlns:p14="http://schemas.microsoft.com/office/powerpoint/2010/main" val="62883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0" name="SinCos"/>
          <p:cNvGraphicFramePr>
            <a:graphicFrameLocks noChangeAspect="1"/>
          </p:cNvGraphicFramePr>
          <p:nvPr/>
        </p:nvGraphicFramePr>
        <p:xfrm>
          <a:off x="2159000" y="3095625"/>
          <a:ext cx="36099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Równanie" r:id="rId3" imgW="3009900" imgH="508000" progId="Equation.3">
                  <p:embed/>
                </p:oleObj>
              </mc:Choice>
              <mc:Fallback>
                <p:oleObj name="Równanie" r:id="rId3" imgW="30099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3095625"/>
                        <a:ext cx="36099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YiiYij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910897"/>
              </p:ext>
            </p:extLst>
          </p:nvPr>
        </p:nvGraphicFramePr>
        <p:xfrm>
          <a:off x="2311400" y="2276475"/>
          <a:ext cx="33020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Równanie" r:id="rId5" imgW="2641320" imgH="431640" progId="Equation.3">
                  <p:embed/>
                </p:oleObj>
              </mc:Choice>
              <mc:Fallback>
                <p:oleObj name="Równanie" r:id="rId5" imgW="2641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1400" y="2276475"/>
                        <a:ext cx="3302000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PQ=f(U)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788830"/>
              </p:ext>
            </p:extLst>
          </p:nvPr>
        </p:nvGraphicFramePr>
        <p:xfrm>
          <a:off x="2606675" y="908050"/>
          <a:ext cx="3857625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Równanie" r:id="rId7" imgW="3085920" imgH="888840" progId="Equation.3">
                  <p:embed/>
                </p:oleObj>
              </mc:Choice>
              <mc:Fallback>
                <p:oleObj name="Równanie" r:id="rId7" imgW="308592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5" y="908050"/>
                        <a:ext cx="3857625" cy="111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2181923" y="476706"/>
            <a:ext cx="59327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Równania </a:t>
            </a:r>
            <a:r>
              <a:rPr kumimoji="1" lang="pl-PL" sz="1400" b="1" i="1" kern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mocowo</a:t>
            </a:r>
            <a:r>
              <a:rPr kumimoji="1" lang="pl-PL" sz="14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-napięciowe w </a:t>
            </a: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układzie </a:t>
            </a: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biegunowo-algebraicznym </a:t>
            </a:r>
            <a:endParaRPr kumimoji="1" lang="pl-PL" sz="1400" b="1" i="1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i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987229"/>
              </p:ext>
            </p:extLst>
          </p:nvPr>
        </p:nvGraphicFramePr>
        <p:xfrm>
          <a:off x="2228850" y="4076700"/>
          <a:ext cx="443865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Równanie" r:id="rId9" imgW="2958840" imgH="888840" progId="Equation.3">
                  <p:embed/>
                </p:oleObj>
              </mc:Choice>
              <mc:Fallback>
                <p:oleObj name="Równanie" r:id="rId9" imgW="2958840" imgH="888840" progId="Equation.3">
                  <p:embed/>
                  <p:pic>
                    <p:nvPicPr>
                      <p:cNvPr id="0" name="RownPQ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8850" y="4076700"/>
                        <a:ext cx="4438650" cy="133350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00B050"/>
                          </a:gs>
                          <a:gs pos="2000">
                            <a:srgbClr val="62B776"/>
                          </a:gs>
                          <a:gs pos="46255">
                            <a:srgbClr val="F3C0AE"/>
                          </a:gs>
                          <a:gs pos="50000">
                            <a:srgbClr val="FFC1B3"/>
                          </a:gs>
                          <a:gs pos="100000">
                            <a:srgbClr val="FFE1DA"/>
                          </a:gs>
                        </a:gsLst>
                        <a:lin ang="16200000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106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Rowna_PQ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650099"/>
              </p:ext>
            </p:extLst>
          </p:nvPr>
        </p:nvGraphicFramePr>
        <p:xfrm>
          <a:off x="2506717" y="4071899"/>
          <a:ext cx="45085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3" name="Równanie" r:id="rId3" imgW="3606800" imgH="1016000" progId="Equation.3">
                  <p:embed/>
                </p:oleObj>
              </mc:Choice>
              <mc:Fallback>
                <p:oleObj name="Równanie" r:id="rId3" imgW="3606800" imgH="10160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6717" y="4071899"/>
                        <a:ext cx="4508500" cy="12700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00B050"/>
                          </a:gs>
                          <a:gs pos="2000">
                            <a:srgbClr val="62B776"/>
                          </a:gs>
                          <a:gs pos="46255">
                            <a:srgbClr val="F3C0AE"/>
                          </a:gs>
                          <a:gs pos="50000">
                            <a:srgbClr val="FFC1B3"/>
                          </a:gs>
                          <a:gs pos="100000">
                            <a:srgbClr val="FFE1DA"/>
                          </a:gs>
                        </a:gsLst>
                        <a:lin ang="162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xt_Ostat"/>
          <p:cNvSpPr txBox="1">
            <a:spLocks noChangeArrowheads="1"/>
          </p:cNvSpPr>
          <p:nvPr/>
        </p:nvSpPr>
        <p:spPr bwMode="auto">
          <a:xfrm>
            <a:off x="2237959" y="3656290"/>
            <a:ext cx="9637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Ostatecznie: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13" name="Wzor_Si_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775447"/>
              </p:ext>
            </p:extLst>
          </p:nvPr>
        </p:nvGraphicFramePr>
        <p:xfrm>
          <a:off x="2506717" y="2866399"/>
          <a:ext cx="511175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" name="Równanie" r:id="rId5" imgW="4089400" imgH="584200" progId="Equation.3">
                  <p:embed/>
                </p:oleObj>
              </mc:Choice>
              <mc:Fallback>
                <p:oleObj name="Równanie" r:id="rId5" imgW="4089400" imgH="584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6717" y="2866399"/>
                        <a:ext cx="5111750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xt_Po_wymn"/>
          <p:cNvSpPr txBox="1">
            <a:spLocks noChangeArrowheads="1"/>
          </p:cNvSpPr>
          <p:nvPr/>
        </p:nvSpPr>
        <p:spPr bwMode="auto">
          <a:xfrm>
            <a:off x="2237959" y="2529192"/>
            <a:ext cx="22413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Po wymnożeniu </a:t>
            </a:r>
            <a:r>
              <a:rPr kumimoji="0" lang="pl-PL" altLang="pl-PL" sz="1200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(G</a:t>
            </a:r>
            <a:r>
              <a:rPr kumimoji="0" lang="pl-PL" altLang="pl-PL" sz="1200" i="1" baseline="-2500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ij</a:t>
            </a:r>
            <a:r>
              <a:rPr kumimoji="0" lang="pl-PL" altLang="pl-PL" sz="1200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-jB</a:t>
            </a:r>
            <a:r>
              <a:rPr kumimoji="0" lang="pl-PL" altLang="pl-PL" sz="1200" i="1" baseline="-2500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ij</a:t>
            </a:r>
            <a:r>
              <a:rPr kumimoji="0" lang="pl-PL" altLang="pl-PL" sz="1200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)(E</a:t>
            </a:r>
            <a:r>
              <a:rPr kumimoji="0" lang="pl-PL" altLang="pl-PL" sz="1200" i="1" baseline="-2500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j</a:t>
            </a:r>
            <a:r>
              <a:rPr kumimoji="0" lang="pl-PL" altLang="pl-PL" sz="1200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-jF</a:t>
            </a:r>
            <a:r>
              <a:rPr kumimoji="0" lang="pl-PL" altLang="pl-PL" sz="1200" i="1" baseline="-2500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j</a:t>
            </a:r>
            <a:r>
              <a:rPr kumimoji="0" lang="pl-PL" altLang="pl-PL" sz="1200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)</a:t>
            </a: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: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11" name="Wzor_Si_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244546"/>
              </p:ext>
            </p:extLst>
          </p:nvPr>
        </p:nvGraphicFramePr>
        <p:xfrm>
          <a:off x="2889250" y="1857038"/>
          <a:ext cx="33655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5" name="Równanie" r:id="rId7" imgW="2692400" imgH="533400" progId="Equation.3">
                  <p:embed/>
                </p:oleObj>
              </mc:Choice>
              <mc:Fallback>
                <p:oleObj name="Równanie" r:id="rId7" imgW="2692400" imgH="533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0" y="1857038"/>
                        <a:ext cx="336550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xt_U,U_Prostok"/>
          <p:cNvSpPr txBox="1">
            <a:spLocks noChangeArrowheads="1"/>
          </p:cNvSpPr>
          <p:nvPr/>
        </p:nvSpPr>
        <p:spPr bwMode="auto">
          <a:xfrm>
            <a:off x="2237959" y="1589950"/>
            <a:ext cx="33105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i="1" u="sng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U</a:t>
            </a:r>
            <a:r>
              <a:rPr kumimoji="0" lang="pl-PL" altLang="pl-PL" sz="1200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, </a:t>
            </a:r>
            <a:r>
              <a:rPr kumimoji="0" lang="pl-PL" altLang="pl-PL" sz="1200" i="1" u="sng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Y</a:t>
            </a: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 w układzie prostokątnym   </a:t>
            </a:r>
            <a:r>
              <a:rPr kumimoji="0" lang="pl-PL" altLang="pl-PL" sz="1200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(E=jF),  (G+jB)  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8" name="Wzor_Si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323126"/>
              </p:ext>
            </p:extLst>
          </p:nvPr>
        </p:nvGraphicFramePr>
        <p:xfrm>
          <a:off x="3659584" y="802937"/>
          <a:ext cx="1824833" cy="793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6" name="Równanie" r:id="rId9" imgW="1460160" imgH="634680" progId="Equation.3">
                  <p:embed/>
                </p:oleObj>
              </mc:Choice>
              <mc:Fallback>
                <p:oleObj name="Równanie" r:id="rId9" imgW="1460160" imgH="6346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9584" y="802937"/>
                        <a:ext cx="1824833" cy="7934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2181923" y="476706"/>
            <a:ext cx="499014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Równania </a:t>
            </a:r>
            <a:r>
              <a:rPr kumimoji="1" lang="pl-PL" sz="1400" b="1" i="1" kern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mocowo</a:t>
            </a:r>
            <a:r>
              <a:rPr kumimoji="1" lang="pl-PL" sz="14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-napięciowe w </a:t>
            </a: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układzie </a:t>
            </a: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algebraicznym </a:t>
            </a:r>
            <a:endParaRPr kumimoji="1" lang="pl-PL" sz="1400" b="1" i="1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18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Wzor_A,B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254584"/>
              </p:ext>
            </p:extLst>
          </p:nvPr>
        </p:nvGraphicFramePr>
        <p:xfrm>
          <a:off x="2943793" y="5060731"/>
          <a:ext cx="36480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2" name="Równanie" r:id="rId3" imgW="3644900" imgH="431800" progId="Equation.3">
                  <p:embed/>
                </p:oleObj>
              </mc:Choice>
              <mc:Fallback>
                <p:oleObj name="Równanie" r:id="rId3" imgW="3644900" imgH="431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793" y="5060731"/>
                        <a:ext cx="364807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xt_Oznacz"/>
          <p:cNvSpPr txBox="1">
            <a:spLocks noChangeArrowheads="1"/>
          </p:cNvSpPr>
          <p:nvPr/>
        </p:nvSpPr>
        <p:spPr bwMode="auto">
          <a:xfrm>
            <a:off x="2489636" y="4662910"/>
            <a:ext cx="9188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Oznaczenia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24" name="Środ_prom_Q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871484"/>
              </p:ext>
            </p:extLst>
          </p:nvPr>
        </p:nvGraphicFramePr>
        <p:xfrm>
          <a:off x="2943793" y="4050097"/>
          <a:ext cx="321945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3" name="Równanie" r:id="rId5" imgW="3238500" imgH="558800" progId="Equation.3">
                  <p:embed/>
                </p:oleObj>
              </mc:Choice>
              <mc:Fallback>
                <p:oleObj name="Równanie" r:id="rId5" imgW="3238500" imgH="558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793" y="4050097"/>
                        <a:ext cx="321945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xt_Środ_prom_Q"/>
          <p:cNvSpPr txBox="1">
            <a:spLocks noChangeArrowheads="1"/>
          </p:cNvSpPr>
          <p:nvPr/>
        </p:nvSpPr>
        <p:spPr bwMode="auto">
          <a:xfrm>
            <a:off x="2489636" y="3669633"/>
            <a:ext cx="33762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Środek i promień okręgu równania mocy biernej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22" name="Rown_Q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903636"/>
              </p:ext>
            </p:extLst>
          </p:nvPr>
        </p:nvGraphicFramePr>
        <p:xfrm>
          <a:off x="2975690" y="3037246"/>
          <a:ext cx="34671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4" name="Równanie" r:id="rId7" imgW="3467100" imgH="546100" progId="Equation.3">
                  <p:embed/>
                </p:oleObj>
              </mc:Choice>
              <mc:Fallback>
                <p:oleObj name="Równanie" r:id="rId7" imgW="3467100" imgH="5461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5690" y="3037246"/>
                        <a:ext cx="3467100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xt_Rown_Q"/>
          <p:cNvSpPr txBox="1">
            <a:spLocks noChangeArrowheads="1"/>
          </p:cNvSpPr>
          <p:nvPr/>
        </p:nvSpPr>
        <p:spPr bwMode="auto">
          <a:xfrm>
            <a:off x="2489636" y="2676356"/>
            <a:ext cx="16834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Równanie mocy biernej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20" name="Środ_prom_P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631118"/>
              </p:ext>
            </p:extLst>
          </p:nvPr>
        </p:nvGraphicFramePr>
        <p:xfrm>
          <a:off x="2943793" y="2047875"/>
          <a:ext cx="314325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5" name="Równanie" r:id="rId9" imgW="3149600" imgH="558800" progId="Equation.3">
                  <p:embed/>
                </p:oleObj>
              </mc:Choice>
              <mc:Fallback>
                <p:oleObj name="Równanie" r:id="rId9" imgW="3149600" imgH="558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793" y="2047875"/>
                        <a:ext cx="314325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xt_Środ_prom_P"/>
          <p:cNvSpPr txBox="1">
            <a:spLocks noChangeArrowheads="1"/>
          </p:cNvSpPr>
          <p:nvPr/>
        </p:nvSpPr>
        <p:spPr bwMode="auto">
          <a:xfrm>
            <a:off x="2489636" y="1683079"/>
            <a:ext cx="32976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Środek i promień okręgu równania mocy czynnej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18" name="Rown_P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724431"/>
              </p:ext>
            </p:extLst>
          </p:nvPr>
        </p:nvGraphicFramePr>
        <p:xfrm>
          <a:off x="2943793" y="1056289"/>
          <a:ext cx="34290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6" name="Równanie" r:id="rId11" imgW="3429000" imgH="546100" progId="Equation.3">
                  <p:embed/>
                </p:oleObj>
              </mc:Choice>
              <mc:Fallback>
                <p:oleObj name="Równanie" r:id="rId11" imgW="3429000" imgH="546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793" y="1056289"/>
                        <a:ext cx="3429000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xt_Rown_P"/>
          <p:cNvSpPr txBox="1">
            <a:spLocks noChangeArrowheads="1"/>
          </p:cNvSpPr>
          <p:nvPr/>
        </p:nvSpPr>
        <p:spPr bwMode="auto">
          <a:xfrm>
            <a:off x="2489636" y="689802"/>
            <a:ext cx="17684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Równanie mocy czynnej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2320582" y="327844"/>
            <a:ext cx="450283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Równania </a:t>
            </a:r>
            <a:r>
              <a:rPr kumimoji="1" lang="pl-PL" sz="1400" b="1" i="1" kern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mocowo</a:t>
            </a:r>
            <a:r>
              <a:rPr kumimoji="1" lang="pl-PL" sz="14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-napięciowe </a:t>
            </a: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 </a:t>
            </a: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postaci okręgów </a:t>
            </a:r>
            <a:endParaRPr kumimoji="1" lang="pl-PL" sz="1400" b="1" i="1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23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0" grpId="0"/>
      <p:bldP spid="29" grpId="0"/>
      <p:bldP spid="28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Śr_Prom_Q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1475321"/>
              </p:ext>
            </p:extLst>
          </p:nvPr>
        </p:nvGraphicFramePr>
        <p:xfrm>
          <a:off x="2480356" y="5322508"/>
          <a:ext cx="314325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8" name="Równanie" r:id="rId3" imgW="3149600" imgH="558800" progId="Equation.3">
                  <p:embed/>
                </p:oleObj>
              </mc:Choice>
              <mc:Fallback>
                <p:oleObj name="Równanie" r:id="rId3" imgW="3149600" imgH="5588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0356" y="5322508"/>
                        <a:ext cx="314325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xt_Śr_Prom_P"/>
          <p:cNvSpPr txBox="1">
            <a:spLocks noChangeArrowheads="1"/>
          </p:cNvSpPr>
          <p:nvPr/>
        </p:nvSpPr>
        <p:spPr bwMode="auto">
          <a:xfrm>
            <a:off x="1468910" y="5134276"/>
            <a:ext cx="18950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Środek i promień okręgu P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35" name="Rown_Okręgu_P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5040468"/>
              </p:ext>
            </p:extLst>
          </p:nvPr>
        </p:nvGraphicFramePr>
        <p:xfrm>
          <a:off x="2023137" y="4584454"/>
          <a:ext cx="34290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9" name="Równanie" r:id="rId5" imgW="3429000" imgH="546100" progId="Equation.3">
                  <p:embed/>
                </p:oleObj>
              </mc:Choice>
              <mc:Fallback>
                <p:oleObj name="Równanie" r:id="rId5" imgW="3429000" imgH="5461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3137" y="4584454"/>
                        <a:ext cx="3429000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xt_Równ_Okręgu_P"/>
          <p:cNvSpPr txBox="1">
            <a:spLocks noChangeArrowheads="1"/>
          </p:cNvSpPr>
          <p:nvPr/>
        </p:nvSpPr>
        <p:spPr bwMode="auto">
          <a:xfrm>
            <a:off x="1468910" y="4349129"/>
            <a:ext cx="14414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Równanie okręgu P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33" name="Równ_Dwum_Pg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720276"/>
              </p:ext>
            </p:extLst>
          </p:nvPr>
        </p:nvGraphicFramePr>
        <p:xfrm>
          <a:off x="2023137" y="3842003"/>
          <a:ext cx="5105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0" name="Równanie" r:id="rId7" imgW="5105400" imgH="533400" progId="Equation.3">
                  <p:embed/>
                </p:oleObj>
              </mc:Choice>
              <mc:Fallback>
                <p:oleObj name="Równanie" r:id="rId7" imgW="5105400" imgH="5334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3137" y="3842003"/>
                        <a:ext cx="5105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xt_Dwum_Kwadr"/>
          <p:cNvSpPr txBox="1">
            <a:spLocks noChangeArrowheads="1"/>
          </p:cNvSpPr>
          <p:nvPr/>
        </p:nvSpPr>
        <p:spPr bwMode="auto">
          <a:xfrm>
            <a:off x="1468910" y="3563981"/>
            <a:ext cx="30700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Sprowadzenie do dwumianów kwadratowych: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31" name="Równ_Pi/Gii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330159"/>
              </p:ext>
            </p:extLst>
          </p:nvPr>
        </p:nvGraphicFramePr>
        <p:xfrm>
          <a:off x="2023137" y="3192314"/>
          <a:ext cx="2095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1" name="Równanie" r:id="rId9" imgW="2095500" imgH="457200" progId="Equation.3">
                  <p:embed/>
                </p:oleObj>
              </mc:Choice>
              <mc:Fallback>
                <p:oleObj name="Równanie" r:id="rId9" imgW="2095500" imgH="457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3137" y="3192314"/>
                        <a:ext cx="20955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xt_podz_Gii"/>
          <p:cNvSpPr txBox="1">
            <a:spLocks noChangeArrowheads="1"/>
          </p:cNvSpPr>
          <p:nvPr/>
        </p:nvSpPr>
        <p:spPr bwMode="auto">
          <a:xfrm>
            <a:off x="1468910" y="2959594"/>
            <a:ext cx="27446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Uporządkowaniu (podzieleniu przez G</a:t>
            </a:r>
            <a:r>
              <a:rPr kumimoji="0" lang="pl-PL" altLang="pl-PL" sz="1200" b="1" i="1" baseline="-2500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ii</a:t>
            </a: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)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29" name="Równa_P_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893130"/>
              </p:ext>
            </p:extLst>
          </p:nvPr>
        </p:nvGraphicFramePr>
        <p:xfrm>
          <a:off x="2023137" y="2754909"/>
          <a:ext cx="432435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2" name="Równanie" r:id="rId11" imgW="4318000" imgH="279400" progId="Equation.3">
                  <p:embed/>
                </p:oleObj>
              </mc:Choice>
              <mc:Fallback>
                <p:oleObj name="Równanie" r:id="rId11" imgW="4318000" imgH="279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3137" y="2754909"/>
                        <a:ext cx="4324350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xt_wymnoż"/>
          <p:cNvSpPr txBox="1">
            <a:spLocks noChangeArrowheads="1"/>
          </p:cNvSpPr>
          <p:nvPr/>
        </p:nvSpPr>
        <p:spPr bwMode="auto">
          <a:xfrm>
            <a:off x="1468910" y="2525335"/>
            <a:ext cx="11897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Po wymnożeniu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27" name="Równ_P_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121811"/>
              </p:ext>
            </p:extLst>
          </p:nvPr>
        </p:nvGraphicFramePr>
        <p:xfrm>
          <a:off x="2023137" y="2386802"/>
          <a:ext cx="39624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3" name="Równanie" r:id="rId13" imgW="3962400" imgH="228600" progId="Equation.3">
                  <p:embed/>
                </p:oleObj>
              </mc:Choice>
              <mc:Fallback>
                <p:oleObj name="Równanie" r:id="rId13" imgW="39624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3137" y="2386802"/>
                        <a:ext cx="39624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xt_Po_Wpr_A,B"/>
          <p:cNvSpPr txBox="1">
            <a:spLocks noChangeArrowheads="1"/>
          </p:cNvSpPr>
          <p:nvPr/>
        </p:nvSpPr>
        <p:spPr bwMode="auto">
          <a:xfrm>
            <a:off x="1468910" y="2091076"/>
            <a:ext cx="158479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Po wprowadzeniu A,B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54" name="Strałki"/>
          <p:cNvGrpSpPr/>
          <p:nvPr/>
        </p:nvGrpSpPr>
        <p:grpSpPr>
          <a:xfrm>
            <a:off x="3306726" y="1414130"/>
            <a:ext cx="4136065" cy="372141"/>
            <a:chOff x="3306726" y="1414130"/>
            <a:chExt cx="4136065" cy="372141"/>
          </a:xfrm>
        </p:grpSpPr>
        <p:cxnSp>
          <p:nvCxnSpPr>
            <p:cNvPr id="20" name="Łącznik prosty ze strzałką 19"/>
            <p:cNvCxnSpPr/>
            <p:nvPr/>
          </p:nvCxnSpPr>
          <p:spPr bwMode="auto">
            <a:xfrm flipV="1">
              <a:off x="3306726" y="1414130"/>
              <a:ext cx="871869" cy="3083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6" name="Łącznik prosty ze strzałką 45"/>
            <p:cNvCxnSpPr/>
            <p:nvPr/>
          </p:nvCxnSpPr>
          <p:spPr bwMode="auto">
            <a:xfrm flipV="1">
              <a:off x="5252484" y="1467293"/>
              <a:ext cx="2190307" cy="3189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aphicFrame>
        <p:nvGraphicFramePr>
          <p:cNvPr id="15" name="Wzor_A,B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691928"/>
              </p:ext>
            </p:extLst>
          </p:nvPr>
        </p:nvGraphicFramePr>
        <p:xfrm>
          <a:off x="2023137" y="1745181"/>
          <a:ext cx="36480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4" name="Równanie" r:id="rId15" imgW="3644900" imgH="431800" progId="Equation.3">
                  <p:embed/>
                </p:oleObj>
              </mc:Choice>
              <mc:Fallback>
                <p:oleObj name="Równanie" r:id="rId15" imgW="36449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3137" y="1745181"/>
                        <a:ext cx="364807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xt_Oznacz"/>
          <p:cNvSpPr txBox="1">
            <a:spLocks noChangeArrowheads="1"/>
          </p:cNvSpPr>
          <p:nvPr/>
        </p:nvSpPr>
        <p:spPr bwMode="auto">
          <a:xfrm>
            <a:off x="1468910" y="1539854"/>
            <a:ext cx="9188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Oznaczenia</a:t>
            </a:r>
            <a:endParaRPr kumimoji="0" lang="pl-PL" altLang="pl-PL" sz="1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11" name="Równ_P_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309346"/>
              </p:ext>
            </p:extLst>
          </p:nvPr>
        </p:nvGraphicFramePr>
        <p:xfrm>
          <a:off x="1687513" y="1018249"/>
          <a:ext cx="66040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5" name="Równanie" r:id="rId17" imgW="6603840" imgH="634680" progId="Equation.3">
                  <p:embed/>
                </p:oleObj>
              </mc:Choice>
              <mc:Fallback>
                <p:oleObj name="Równanie" r:id="rId17" imgW="6603840" imgH="6346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7513" y="1018249"/>
                        <a:ext cx="6604000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xt_Wydz_Wł_Wz"/>
          <p:cNvSpPr txBox="1">
            <a:spLocks noChangeArrowheads="1"/>
          </p:cNvSpPr>
          <p:nvPr/>
        </p:nvSpPr>
        <p:spPr bwMode="auto">
          <a:xfrm>
            <a:off x="1468910" y="859915"/>
            <a:ext cx="384111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0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Wydzielamy część własną i wzajemną (suma nie od 1 do N ale  po  N</a:t>
            </a:r>
            <a:r>
              <a:rPr kumimoji="0" lang="pl-PL" altLang="pl-PL" sz="1000" b="1" i="1" baseline="-2500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j </a:t>
            </a:r>
            <a:r>
              <a:rPr kumimoji="0" lang="pl-PL" altLang="pl-PL" sz="1000" b="1" i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)</a:t>
            </a:r>
            <a:endParaRPr kumimoji="0" lang="pl-PL" altLang="pl-PL" sz="10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5" name="Rown_P_wyjśc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947144"/>
              </p:ext>
            </p:extLst>
          </p:nvPr>
        </p:nvGraphicFramePr>
        <p:xfrm>
          <a:off x="2778080" y="382983"/>
          <a:ext cx="3476625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6" name="Równanie" r:id="rId19" imgW="3479760" imgH="533160" progId="Equation.3">
                  <p:embed/>
                </p:oleObj>
              </mc:Choice>
              <mc:Fallback>
                <p:oleObj name="Równanie" r:id="rId19" imgW="3479760" imgH="5331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080" y="382983"/>
                        <a:ext cx="3476625" cy="534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1446145" y="160285"/>
            <a:ext cx="62517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Równania </a:t>
            </a:r>
            <a:r>
              <a:rPr kumimoji="1" lang="pl-PL" sz="1400" b="1" i="1" kern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mocowo</a:t>
            </a:r>
            <a:r>
              <a:rPr kumimoji="1" lang="pl-PL" sz="14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-napięciowe </a:t>
            </a: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 </a:t>
            </a: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postaci okręgów - wyprowadzenie dla P</a:t>
            </a:r>
            <a:endParaRPr kumimoji="1" lang="pl-PL" sz="1400" b="1" i="1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47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4" grpId="0"/>
      <p:bldP spid="43" grpId="0"/>
      <p:bldP spid="42" grpId="0"/>
      <p:bldP spid="41" grpId="0"/>
      <p:bldP spid="40" grpId="0"/>
      <p:bldP spid="39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Koł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2486" y="2992677"/>
            <a:ext cx="3180398" cy="31975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_Q"/>
              <p:cNvSpPr txBox="1">
                <a:spLocks noChangeArrowheads="1"/>
              </p:cNvSpPr>
              <p:nvPr/>
            </p:nvSpPr>
            <p:spPr bwMode="auto">
              <a:xfrm>
                <a:off x="930299" y="5149256"/>
                <a:ext cx="4964179" cy="5577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2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𝑄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sz="1200" i="1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sz="1200" i="1">
                                  <a:latin typeface="Cambria Math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pl-PL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pl-PL" sz="1200" i="1">
                                      <a:latin typeface="Cambria Math"/>
                                    </a:rPr>
                                    <m:t>𝑖𝑖</m:t>
                                  </m:r>
                                </m:sub>
                              </m:sSub>
                            </m:den>
                          </m:f>
                          <m:r>
                            <a:rPr lang="pl-PL" sz="12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pl-PL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l-PL" sz="12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  <m:sup>
                                  <m:r>
                                    <a:rPr lang="pl-PL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l-PL" sz="1200" i="1">
                                  <a:latin typeface="Cambria Math"/>
                                </a:rPr>
                                <m:t>4∙</m:t>
                              </m:r>
                              <m:r>
                                <a:rPr lang="pl-PL" sz="1200" i="1">
                                  <a:latin typeface="Cambria Math"/>
                                </a:rPr>
                                <m:t>𝐵</m:t>
                              </m:r>
                            </m:den>
                          </m:f>
                        </m:e>
                      </m:rad>
                      <m:r>
                        <a:rPr lang="pl-PL" sz="1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sz="1200" i="1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sz="1200" i="1">
                                  <a:latin typeface="Cambria Math"/>
                                </a:rPr>
                                <m:t>−140</m:t>
                              </m:r>
                            </m:num>
                            <m:den>
                              <m:r>
                                <a:rPr lang="pl-PL" sz="1200" i="1">
                                  <a:latin typeface="Cambria Math"/>
                                </a:rPr>
                                <m:t>−(−0,061365)</m:t>
                              </m:r>
                            </m:den>
                          </m:f>
                          <m:r>
                            <a:rPr lang="pl-PL" sz="12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(−0,3526)</m:t>
                                  </m:r>
                                </m:e>
                                <m:sup>
                                  <m:r>
                                    <a:rPr lang="pl-PL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l-PL" sz="12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14,5826</m:t>
                                  </m:r>
                                </m:e>
                                <m:sup>
                                  <m:r>
                                    <a:rPr lang="pl-PL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l-PL" sz="1200" i="1">
                                  <a:latin typeface="Cambria Math"/>
                                </a:rPr>
                                <m:t>4∙(</m:t>
                              </m:r>
                              <m:sSup>
                                <m:sSup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−0,061365)</m:t>
                                  </m:r>
                                </m:e>
                                <m:sup>
                                  <m:r>
                                    <a:rPr lang="pl-PL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  <m:r>
                        <a:rPr lang="pl-PL" sz="1200" i="1">
                          <a:latin typeface="Cambria Math"/>
                        </a:rPr>
                        <m:t>=109</m:t>
                      </m:r>
                    </m:oMath>
                  </m:oMathPara>
                </a14:m>
                <a:endParaRPr kumimoji="0" lang="pl-PL" altLang="pl-PL" sz="120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R_Q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0299" y="5149256"/>
                <a:ext cx="4964179" cy="55778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_Q"/>
              <p:cNvSpPr txBox="1">
                <a:spLocks noChangeArrowheads="1"/>
              </p:cNvSpPr>
              <p:nvPr/>
            </p:nvSpPr>
            <p:spPr bwMode="auto">
              <a:xfrm>
                <a:off x="930299" y="4608761"/>
                <a:ext cx="5512150" cy="4149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200" i="1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𝑄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sz="1200" i="1">
                                  <a:latin typeface="Cambria Math"/>
                                </a:rPr>
                                <m:t>𝐵</m:t>
                              </m:r>
                            </m:num>
                            <m:den>
                              <m:r>
                                <a:rPr lang="pl-PL" sz="1200" i="1">
                                  <a:latin typeface="Cambria Math"/>
                                </a:rPr>
                                <m:t>2∙</m:t>
                              </m:r>
                              <m:sSub>
                                <m:sSub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pl-PL" sz="1200" i="1">
                                      <a:latin typeface="Cambria Math"/>
                                    </a:rPr>
                                    <m:t>𝑖𝑖</m:t>
                                  </m:r>
                                </m:sub>
                              </m:sSub>
                            </m:den>
                          </m:f>
                          <m:r>
                            <a:rPr lang="pl-PL" sz="1200" i="1">
                              <a:latin typeface="Cambria Math"/>
                            </a:rPr>
                            <m:t>, −</m:t>
                          </m:r>
                          <m:f>
                            <m:f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sz="1200" i="1">
                                  <a:latin typeface="Cambria Math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pl-PL" sz="1200" i="1">
                                  <a:latin typeface="Cambria Math"/>
                                </a:rPr>
                                <m:t>2∙</m:t>
                              </m:r>
                              <m:sSub>
                                <m:sSub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pl-PL" sz="1200" i="1">
                                      <a:latin typeface="Cambria Math"/>
                                    </a:rPr>
                                    <m:t>𝑖𝑖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pl-PL" sz="1200" i="1">
                          <a:latin typeface="Cambria Math"/>
                        </a:rPr>
                        <m:t> = 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sz="1200" i="1">
                                  <a:latin typeface="Cambria Math"/>
                                </a:rPr>
                                <m:t>14,5826</m:t>
                              </m:r>
                            </m:num>
                            <m:den>
                              <m:r>
                                <a:rPr lang="pl-PL" sz="1200" i="1">
                                  <a:latin typeface="Cambria Math"/>
                                </a:rPr>
                                <m:t>2∙(−0,061365)</m:t>
                              </m:r>
                            </m:den>
                          </m:f>
                          <m:r>
                            <a:rPr lang="pl-PL" sz="1200" i="1">
                              <a:latin typeface="Cambria Math"/>
                            </a:rPr>
                            <m:t>, −</m:t>
                          </m:r>
                          <m:f>
                            <m:f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sz="1200" i="1">
                                  <a:latin typeface="Cambria Math"/>
                                </a:rPr>
                                <m:t>−0,3526</m:t>
                              </m:r>
                            </m:num>
                            <m:den>
                              <m:r>
                                <a:rPr lang="pl-PL" sz="1200" i="1">
                                  <a:latin typeface="Cambria Math"/>
                                </a:rPr>
                                <m:t>2∙(−0,061365)</m:t>
                              </m:r>
                            </m:den>
                          </m:f>
                          <m:r>
                            <a:rPr lang="pl-PL" sz="1200" i="1"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pl-PL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/>
                            </a:rPr>
                            <m:t>119,−3</m:t>
                          </m:r>
                        </m:e>
                      </m:d>
                    </m:oMath>
                  </m:oMathPara>
                </a14:m>
                <a:endParaRPr kumimoji="0" lang="pl-PL" altLang="pl-PL" sz="120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O_Q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0299" y="4608761"/>
                <a:ext cx="5512150" cy="414985"/>
              </a:xfrm>
              <a:prstGeom prst="rect">
                <a:avLst/>
              </a:prstGeom>
              <a:blipFill rotWithShape="1">
                <a:blip r:embed="rId5"/>
                <a:stretch>
                  <a:fillRect l="-221" b="-1617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_P"/>
              <p:cNvSpPr txBox="1">
                <a:spLocks noChangeArrowheads="1"/>
              </p:cNvSpPr>
              <p:nvPr/>
            </p:nvSpPr>
            <p:spPr bwMode="auto">
              <a:xfrm>
                <a:off x="930299" y="3934511"/>
                <a:ext cx="4568238" cy="5487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2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𝑃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sz="1200" i="1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pl-PL" sz="12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pl-PL" sz="1200" i="1">
                                      <a:latin typeface="Cambria Math"/>
                                    </a:rPr>
                                    <m:t>𝑖𝑖</m:t>
                                  </m:r>
                                </m:sub>
                              </m:sSub>
                            </m:den>
                          </m:f>
                          <m:r>
                            <a:rPr lang="pl-PL" sz="12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pl-PL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l-PL" sz="12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  <m:sup>
                                  <m:r>
                                    <a:rPr lang="pl-PL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l-PL" sz="1200" i="1">
                                  <a:latin typeface="Cambria Math"/>
                                </a:rPr>
                                <m:t>4∙</m:t>
                              </m:r>
                              <m:sSub>
                                <m:sSub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pl-PL" sz="1200" i="1">
                                      <a:latin typeface="Cambria Math"/>
                                    </a:rPr>
                                    <m:t>𝑖𝑖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  <m:r>
                        <a:rPr lang="pl-PL" sz="1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sz="1200" i="1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l-PL" sz="1200" i="1">
                                  <a:latin typeface="Cambria Math"/>
                                </a:rPr>
                                <m:t>−360</m:t>
                              </m:r>
                            </m:num>
                            <m:den>
                              <m:r>
                                <a:rPr lang="pl-PL" sz="1200" i="1">
                                  <a:latin typeface="Cambria Math"/>
                                </a:rPr>
                                <m:t>0,004088</m:t>
                              </m:r>
                            </m:den>
                          </m:f>
                          <m:r>
                            <a:rPr lang="pl-PL" sz="12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(−0,3526)</m:t>
                                  </m:r>
                                </m:e>
                                <m:sup>
                                  <m:r>
                                    <a:rPr lang="pl-PL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l-PL" sz="12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14,5826</m:t>
                                  </m:r>
                                </m:e>
                                <m:sup>
                                  <m:r>
                                    <a:rPr lang="pl-PL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pl-PL" sz="1200" i="1">
                                  <a:latin typeface="Cambria Math"/>
                                </a:rPr>
                                <m:t>4∙</m:t>
                              </m:r>
                              <m:sSup>
                                <m:sSup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0,004088</m:t>
                                  </m:r>
                                </m:e>
                                <m:sup>
                                  <m:r>
                                    <a:rPr lang="pl-PL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  <m:r>
                        <a:rPr lang="pl-PL" sz="1200" i="1">
                          <a:latin typeface="Cambria Math"/>
                        </a:rPr>
                        <m:t>=1759</m:t>
                      </m:r>
                    </m:oMath>
                  </m:oMathPara>
                </a14:m>
                <a:endParaRPr kumimoji="0" lang="pl-PL" altLang="pl-PL" sz="120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R_P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0299" y="3934511"/>
                <a:ext cx="4568238" cy="54874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_P"/>
              <p:cNvSpPr txBox="1">
                <a:spLocks noChangeArrowheads="1"/>
              </p:cNvSpPr>
              <p:nvPr/>
            </p:nvSpPr>
            <p:spPr bwMode="auto">
              <a:xfrm>
                <a:off x="930299" y="3394016"/>
                <a:ext cx="5195781" cy="4149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pl-PL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pl-PL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pl-PL" sz="12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pl-PL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2∙</m:t>
                              </m:r>
                              <m:sSub>
                                <m:sSubPr>
                                  <m:ctrlPr>
                                    <a:rPr lang="pl-PL" sz="12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pl-PL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𝑖𝑖</m:t>
                                  </m:r>
                                </m:sub>
                              </m:sSub>
                            </m:den>
                          </m:f>
                          <m:r>
                            <a:rPr lang="pl-PL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−</m:t>
                          </m:r>
                          <m:f>
                            <m:fPr>
                              <m:ctrlPr>
                                <a:rPr lang="pl-PL" sz="12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num>
                            <m:den>
                              <m:r>
                                <a:rPr lang="pl-PL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2∙</m:t>
                              </m:r>
                              <m:sSub>
                                <m:sSubPr>
                                  <m:ctrlPr>
                                    <a:rPr lang="pl-PL" sz="12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pl-PL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𝑖𝑖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pl-PL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pl-PL" sz="12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−0,3526</m:t>
                              </m:r>
                            </m:num>
                            <m:den>
                              <m:r>
                                <a:rPr lang="pl-PL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2∙0,004088</m:t>
                              </m:r>
                            </m:den>
                          </m:f>
                          <m:r>
                            <a:rPr lang="pl-PL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−</m:t>
                          </m:r>
                          <m:f>
                            <m:fPr>
                              <m:ctrlPr>
                                <a:rPr lang="pl-PL" sz="12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14,5826</m:t>
                              </m:r>
                            </m:num>
                            <m:den>
                              <m:r>
                                <a:rPr lang="pl-PL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2∙0,004088</m:t>
                              </m:r>
                            </m:den>
                          </m:f>
                          <m:r>
                            <a:rPr lang="pl-PL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pl-PL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43,−1784</m:t>
                          </m:r>
                        </m:e>
                      </m:d>
                    </m:oMath>
                  </m:oMathPara>
                </a14:m>
                <a:endParaRPr kumimoji="0" lang="pl-PL" altLang="pl-PL" sz="120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O_P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0299" y="3394016"/>
                <a:ext cx="5195781" cy="414985"/>
              </a:xfrm>
              <a:prstGeom prst="rect">
                <a:avLst/>
              </a:prstGeom>
              <a:blipFill rotWithShape="1">
                <a:blip r:embed="rId7"/>
                <a:stretch>
                  <a:fillRect l="-235" b="-441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B"/>
          <p:cNvGrpSpPr/>
          <p:nvPr/>
        </p:nvGrpSpPr>
        <p:grpSpPr>
          <a:xfrm>
            <a:off x="2045714" y="2846929"/>
            <a:ext cx="2963531" cy="539550"/>
            <a:chOff x="2045714" y="2846929"/>
            <a:chExt cx="2963531" cy="539550"/>
          </a:xfrm>
        </p:grpSpPr>
        <p:sp>
          <p:nvSpPr>
            <p:cNvPr id="14" name="B_wart"/>
            <p:cNvSpPr txBox="1">
              <a:spLocks noChangeArrowheads="1"/>
            </p:cNvSpPr>
            <p:nvPr/>
          </p:nvSpPr>
          <p:spPr bwMode="auto">
            <a:xfrm>
              <a:off x="4130799" y="2873738"/>
              <a:ext cx="87844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0" lang="pl-PL" altLang="pl-PL" sz="16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=14,5826</a:t>
              </a:r>
              <a:endParaRPr kumimoji="0" lang="pl-PL" altLang="pl-PL" sz="160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graphicFrame>
          <p:nvGraphicFramePr>
            <p:cNvPr id="7" name="B_wzór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9372843"/>
                </p:ext>
              </p:extLst>
            </p:nvPr>
          </p:nvGraphicFramePr>
          <p:xfrm>
            <a:off x="2045714" y="2846929"/>
            <a:ext cx="2047500" cy="53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0" name="Równanie" r:id="rId8" imgW="1638000" imgH="431640" progId="Equation.3">
                    <p:embed/>
                  </p:oleObj>
                </mc:Choice>
                <mc:Fallback>
                  <p:oleObj name="Równanie" r:id="rId8" imgW="1638000" imgH="43164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5714" y="2846929"/>
                          <a:ext cx="2047500" cy="53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A"/>
          <p:cNvGrpSpPr/>
          <p:nvPr/>
        </p:nvGrpSpPr>
        <p:grpSpPr>
          <a:xfrm>
            <a:off x="2045715" y="2296066"/>
            <a:ext cx="2923906" cy="539550"/>
            <a:chOff x="2045715" y="2296066"/>
            <a:chExt cx="2923906" cy="539550"/>
          </a:xfrm>
        </p:grpSpPr>
        <p:sp>
          <p:nvSpPr>
            <p:cNvPr id="11" name="A_wart"/>
            <p:cNvSpPr txBox="1">
              <a:spLocks noChangeArrowheads="1"/>
            </p:cNvSpPr>
            <p:nvPr/>
          </p:nvSpPr>
          <p:spPr bwMode="auto">
            <a:xfrm>
              <a:off x="4136059" y="2327188"/>
              <a:ext cx="83356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0" lang="pl-PL" altLang="pl-PL" sz="16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=-0,3526</a:t>
              </a:r>
              <a:endParaRPr kumimoji="0" lang="pl-PL" altLang="pl-PL" sz="160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graphicFrame>
          <p:nvGraphicFramePr>
            <p:cNvPr id="3" name="A_wzór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86341441"/>
                </p:ext>
              </p:extLst>
            </p:nvPr>
          </p:nvGraphicFramePr>
          <p:xfrm>
            <a:off x="2045715" y="2296066"/>
            <a:ext cx="2031750" cy="53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1" name="Równanie" r:id="rId10" imgW="1625400" imgH="431640" progId="Equation.3">
                    <p:embed/>
                  </p:oleObj>
                </mc:Choice>
                <mc:Fallback>
                  <p:oleObj name="Równanie" r:id="rId10" imgW="1625400" imgH="43164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5715" y="2296066"/>
                          <a:ext cx="2031750" cy="53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Napięcia"/>
              <p:cNvSpPr/>
              <p:nvPr/>
            </p:nvSpPr>
            <p:spPr>
              <a:xfrm>
                <a:off x="5796617" y="1582848"/>
                <a:ext cx="2259080" cy="8844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95250"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 smtClean="0">
                              <a:latin typeface="Cambria Math"/>
                            </a:rPr>
                          </m:ctrlPr>
                        </m:sSubPr>
                        <m:e>
                          <m:bar>
                            <m:bar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</m:bar>
                        </m:e>
                        <m:sub>
                          <m:r>
                            <a:rPr lang="pl-PL" sz="12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  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/>
                            </a:rPr>
                            <m:t>221,45−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r>
                            <a:rPr lang="pl-PL" sz="1200" i="1">
                              <a:latin typeface="Cambria Math"/>
                            </a:rPr>
                            <m:t>33,39</m:t>
                          </m:r>
                        </m:e>
                      </m:d>
                      <m:r>
                        <a:rPr lang="pl-PL" sz="1200" i="1">
                          <a:latin typeface="Cambria Math"/>
                        </a:rPr>
                        <m:t> </m:t>
                      </m:r>
                      <m:r>
                        <a:rPr lang="pl-PL" sz="1200" i="1">
                          <a:latin typeface="Cambria Math"/>
                        </a:rPr>
                        <m:t>𝑘𝑉</m:t>
                      </m:r>
                    </m:oMath>
                  </m:oMathPara>
                </a14:m>
                <a:endParaRPr lang="pl-PL" sz="1200"/>
              </a:p>
              <a:p>
                <a:pPr marL="95250"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bar>
                            <m:bar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</m:bar>
                        </m:e>
                        <m:sub>
                          <m:r>
                            <a:rPr lang="pl-PL" sz="12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/>
                            </a:rPr>
                            <m:t>393,75−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r>
                            <a:rPr lang="pl-PL" sz="1200" i="1">
                              <a:latin typeface="Cambria Math"/>
                            </a:rPr>
                            <m:t>36,18</m:t>
                          </m:r>
                        </m:e>
                      </m:d>
                      <m:r>
                        <a:rPr lang="pl-PL" sz="1200" i="1">
                          <a:latin typeface="Cambria Math"/>
                        </a:rPr>
                        <m:t> </m:t>
                      </m:r>
                      <m:r>
                        <a:rPr lang="pl-PL" sz="1200" i="1">
                          <a:latin typeface="Cambria Math"/>
                        </a:rPr>
                        <m:t>𝑘𝑉</m:t>
                      </m:r>
                    </m:oMath>
                  </m:oMathPara>
                </a14:m>
                <a:endParaRPr lang="pl-PL" sz="1200"/>
              </a:p>
              <a:p>
                <a:pPr marL="95250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bar>
                            <m:bar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</m:bar>
                        </m:e>
                        <m:sub>
                          <m:r>
                            <a:rPr lang="pl-PL" sz="12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pl-PL" sz="1200" b="0" i="1" smtClean="0">
                          <a:latin typeface="Cambria Math"/>
                        </a:rPr>
                        <m:t>=</m:t>
                      </m:r>
                      <m:r>
                        <a:rPr lang="pl-PL" sz="1200" i="1">
                          <a:latin typeface="Cambria Math"/>
                        </a:rPr>
                        <m:t>(244,24+</m:t>
                      </m:r>
                      <m:r>
                        <a:rPr lang="pl-PL" sz="1200" i="1">
                          <a:latin typeface="Cambria Math"/>
                        </a:rPr>
                        <m:t>𝑗</m:t>
                      </m:r>
                      <m:r>
                        <a:rPr lang="pl-PL" sz="1200" i="1">
                          <a:latin typeface="Cambria Math"/>
                        </a:rPr>
                        <m:t>19,23) </m:t>
                      </m:r>
                      <m:r>
                        <a:rPr lang="pl-PL" sz="1200" i="1">
                          <a:latin typeface="Cambria Math"/>
                        </a:rPr>
                        <m:t>𝑘𝑉</m:t>
                      </m:r>
                      <m:r>
                        <a:rPr lang="pl-PL" sz="12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pl-PL" sz="1200"/>
              </a:p>
              <a:p>
                <a:pPr marL="95250"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bar>
                            <m:bar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</m:bar>
                        </m:e>
                        <m:sub>
                          <m:r>
                            <a:rPr lang="pl-PL" sz="12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/>
                            </a:rPr>
                            <m:t>240,00+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r>
                            <a:rPr lang="pl-PL" sz="1200" i="1">
                              <a:latin typeface="Cambria Math"/>
                            </a:rPr>
                            <m:t>  0,00</m:t>
                          </m:r>
                        </m:e>
                      </m:d>
                      <m:r>
                        <a:rPr lang="pl-PL" sz="1200" i="1">
                          <a:latin typeface="Cambria Math"/>
                        </a:rPr>
                        <m:t> </m:t>
                      </m:r>
                      <m:r>
                        <a:rPr lang="pl-PL" sz="1200" i="1">
                          <a:latin typeface="Cambria Math"/>
                        </a:rPr>
                        <m:t>𝑘𝑉</m:t>
                      </m:r>
                    </m:oMath>
                  </m:oMathPara>
                </a14:m>
                <a:endParaRPr lang="pl-PL" sz="1200"/>
              </a:p>
            </p:txBody>
          </p:sp>
        </mc:Choice>
        <mc:Fallback xmlns="">
          <p:sp>
            <p:nvSpPr>
              <p:cNvPr id="40" name="Napięcia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617" y="1582848"/>
                <a:ext cx="2259080" cy="88440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Admitancje"/>
              <p:cNvSpPr/>
              <p:nvPr/>
            </p:nvSpPr>
            <p:spPr>
              <a:xfrm>
                <a:off x="4682497" y="468678"/>
                <a:ext cx="2572371" cy="883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200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pl-PL" sz="12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,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</m:t>
                      </m:r>
                      <m:r>
                        <a:rPr lang="pl-PL" sz="1200" i="1" smtClean="0">
                          <a:latin typeface="Cambria Math"/>
                        </a:rPr>
                        <m:t> </m:t>
                      </m:r>
                      <m:r>
                        <a:rPr lang="pl-PL" sz="1200" i="1">
                          <a:latin typeface="Cambria Math"/>
                        </a:rPr>
                        <m:t>(   0,004088−</m:t>
                      </m:r>
                      <m:r>
                        <a:rPr lang="pl-PL" sz="1200" i="1">
                          <a:latin typeface="Cambria Math"/>
                        </a:rPr>
                        <m:t>𝑗</m:t>
                      </m:r>
                      <m:r>
                        <a:rPr lang="pl-PL" sz="1200" i="1">
                          <a:latin typeface="Cambria Math"/>
                        </a:rPr>
                        <m:t>0,061365) </m:t>
                      </m:r>
                      <m:r>
                        <a:rPr lang="pl-PL" sz="1200" i="1">
                          <a:latin typeface="Cambria Math"/>
                        </a:rPr>
                        <m:t>𝑆</m:t>
                      </m:r>
                    </m:oMath>
                  </m:oMathPara>
                </a14:m>
                <a:endParaRPr lang="pl-PL" sz="120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200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pl-PL" sz="12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,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</m:t>
                      </m:r>
                      <m:r>
                        <a:rPr lang="pl-PL" sz="1200" i="1" smtClean="0">
                          <a:latin typeface="Cambria Math"/>
                        </a:rPr>
                        <m:t> </m:t>
                      </m:r>
                      <m:r>
                        <a:rPr lang="pl-PL" sz="1200" i="1">
                          <a:latin typeface="Cambria Math"/>
                        </a:rPr>
                        <m:t>(−0,000663+</m:t>
                      </m:r>
                      <m:r>
                        <a:rPr lang="pl-PL" sz="1200" i="1">
                          <a:latin typeface="Cambria Math"/>
                        </a:rPr>
                        <m:t>𝑗</m:t>
                      </m:r>
                      <m:r>
                        <a:rPr lang="pl-PL" sz="1200" i="1">
                          <a:latin typeface="Cambria Math"/>
                        </a:rPr>
                        <m:t>0,022143) </m:t>
                      </m:r>
                      <m:r>
                        <a:rPr lang="pl-PL" sz="1200" i="1">
                          <a:latin typeface="Cambria Math"/>
                        </a:rPr>
                        <m:t>𝑆</m:t>
                      </m:r>
                    </m:oMath>
                  </m:oMathPara>
                </a14:m>
                <a:endParaRPr lang="pl-PL" sz="120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200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pl-PL" sz="12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,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</m:t>
                      </m:r>
                      <m:r>
                        <a:rPr lang="pl-PL" sz="1200" i="1" smtClean="0">
                          <a:latin typeface="Cambria Math"/>
                        </a:rPr>
                        <m:t> </m:t>
                      </m:r>
                      <m:r>
                        <a:rPr lang="pl-PL" sz="1200" i="1">
                          <a:latin typeface="Cambria Math"/>
                        </a:rPr>
                        <m:t>(−0,001127+</m:t>
                      </m:r>
                      <m:r>
                        <a:rPr lang="pl-PL" sz="1200" i="1">
                          <a:latin typeface="Cambria Math"/>
                        </a:rPr>
                        <m:t>𝑗</m:t>
                      </m:r>
                      <m:r>
                        <a:rPr lang="pl-PL" sz="1200" i="1">
                          <a:latin typeface="Cambria Math"/>
                        </a:rPr>
                        <m:t>0,009243) </m:t>
                      </m:r>
                      <m:r>
                        <a:rPr lang="pl-PL" sz="1200" i="1">
                          <a:latin typeface="Cambria Math"/>
                        </a:rPr>
                        <m:t>𝑆</m:t>
                      </m:r>
                    </m:oMath>
                  </m:oMathPara>
                </a14:m>
                <a:endParaRPr lang="pl-PL" sz="120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200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pl-PL" sz="12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,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</m:t>
                      </m:r>
                      <m:r>
                        <a:rPr lang="pl-PL" sz="1200" i="1" smtClean="0">
                          <a:latin typeface="Cambria Math"/>
                        </a:rPr>
                        <m:t> </m:t>
                      </m:r>
                      <m:r>
                        <a:rPr lang="pl-PL" sz="1200" i="1">
                          <a:latin typeface="Cambria Math"/>
                        </a:rPr>
                        <m:t>(−0,001832+</m:t>
                      </m:r>
                      <m:r>
                        <a:rPr lang="pl-PL" sz="1200" i="1">
                          <a:latin typeface="Cambria Math"/>
                        </a:rPr>
                        <m:t>𝑗</m:t>
                      </m:r>
                      <m:r>
                        <a:rPr lang="pl-PL" sz="1200" i="1">
                          <a:latin typeface="Cambria Math"/>
                        </a:rPr>
                        <m:t>0,015021) </m:t>
                      </m:r>
                      <m:r>
                        <a:rPr lang="pl-PL" sz="1200" i="1" smtClean="0">
                          <a:latin typeface="Cambria Math"/>
                        </a:rPr>
                        <m:t>𝑆</m:t>
                      </m:r>
                    </m:oMath>
                  </m:oMathPara>
                </a14:m>
                <a:endParaRPr lang="pl-PL" sz="1200" smtClean="0"/>
              </a:p>
            </p:txBody>
          </p:sp>
        </mc:Choice>
        <mc:Fallback xmlns="">
          <p:sp>
            <p:nvSpPr>
              <p:cNvPr id="18" name="Admitancje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2497" y="468678"/>
                <a:ext cx="2572371" cy="883832"/>
              </a:xfrm>
              <a:prstGeom prst="rect">
                <a:avLst/>
              </a:prstGeom>
              <a:blipFill rotWithShape="1">
                <a:blip r:embed="rId13"/>
                <a:stretch>
                  <a:fillRect b="-69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2181923" y="177152"/>
            <a:ext cx="53267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Równania </a:t>
            </a:r>
            <a:r>
              <a:rPr kumimoji="1" lang="pl-PL" sz="1400" b="1" i="1" kern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mocowo</a:t>
            </a:r>
            <a:r>
              <a:rPr kumimoji="1" lang="pl-PL" sz="1400" b="1" i="1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-napięciowe </a:t>
            </a:r>
            <a:r>
              <a:rPr kumimoji="1" lang="pl-PL" sz="1400" b="1" i="1" ker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 </a:t>
            </a:r>
            <a:r>
              <a:rPr kumimoji="1" lang="pl-PL" sz="14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postaci okręgów - przykład </a:t>
            </a:r>
            <a:endParaRPr kumimoji="1" lang="pl-PL" sz="1400" b="1" i="1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309" name="SchWezla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99" y="550658"/>
            <a:ext cx="361950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528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9" grpId="0"/>
      <p:bldP spid="17" grpId="0"/>
      <p:bldP spid="15" grpId="0"/>
      <p:bldP spid="40" grpId="0"/>
      <p:bldP spid="18" grpId="0"/>
    </p:bldLst>
  </p:timing>
</p:sld>
</file>

<file path=ppt/theme/theme1.xml><?xml version="1.0" encoding="utf-8"?>
<a:theme xmlns:a="http://schemas.openxmlformats.org/drawingml/2006/main" name="Karwia2006">
  <a:themeElements>
    <a:clrScheme name="Karwia20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rwia2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arwia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ojekt domyślny">
  <a:themeElements>
    <a:clrScheme name="2_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3541</TotalTime>
  <Words>524</Words>
  <Application>Microsoft Office PowerPoint</Application>
  <PresentationFormat>Pokaz na ekranie (4:3)</PresentationFormat>
  <Paragraphs>69</Paragraphs>
  <Slides>10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2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3" baseType="lpstr">
      <vt:lpstr>Karwia2006</vt:lpstr>
      <vt:lpstr>2_Projekt domyślny</vt:lpstr>
      <vt:lpstr>Równanie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Warsztaty użytkowników programu PLANS</dc:title>
  <dc:creator>tmzdun</dc:creator>
  <cp:lastModifiedBy>ZZ</cp:lastModifiedBy>
  <cp:revision>231</cp:revision>
  <dcterms:created xsi:type="dcterms:W3CDTF">2004-09-15T07:26:02Z</dcterms:created>
  <dcterms:modified xsi:type="dcterms:W3CDTF">2020-12-18T14:16:32Z</dcterms:modified>
</cp:coreProperties>
</file>