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4" r:id="rId1"/>
    <p:sldMasterId id="2147483776" r:id="rId2"/>
  </p:sldMasterIdLst>
  <p:notesMasterIdLst>
    <p:notesMasterId r:id="rId15"/>
  </p:notesMasterIdLst>
  <p:handoutMasterIdLst>
    <p:handoutMasterId r:id="rId16"/>
  </p:handoutMasterIdLst>
  <p:sldIdLst>
    <p:sldId id="303" r:id="rId3"/>
    <p:sldId id="320" r:id="rId4"/>
    <p:sldId id="304" r:id="rId5"/>
    <p:sldId id="308" r:id="rId6"/>
    <p:sldId id="309" r:id="rId7"/>
    <p:sldId id="311" r:id="rId8"/>
    <p:sldId id="310" r:id="rId9"/>
    <p:sldId id="312" r:id="rId10"/>
    <p:sldId id="313" r:id="rId11"/>
    <p:sldId id="314" r:id="rId12"/>
    <p:sldId id="315" r:id="rId13"/>
    <p:sldId id="317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GPYoxyBjgbvk3SL+S0UmtA==" hashData="3F279V8QCN+umTK/WTOd69FoF78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6600"/>
    <a:srgbClr val="0000FF"/>
    <a:srgbClr val="0033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595" autoAdjust="0"/>
  </p:normalViewPr>
  <p:slideViewPr>
    <p:cSldViewPr>
      <p:cViewPr>
        <p:scale>
          <a:sx n="80" d="100"/>
          <a:sy n="80" d="100"/>
        </p:scale>
        <p:origin x="-159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266E2E-AE1B-4BA8-A94D-603BB0E4AB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97163-9F3C-4C57-A7C3-19FCB5AD9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5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smtClean="0"/>
              <a:t>Strona tytułowa</a:t>
            </a:r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74BA0D-96CD-4515-9FC7-FAA59BB1A948}" type="slidenum">
              <a:rPr lang="pl-PL" altLang="pl-PL" sz="1200" smtClean="0"/>
              <a:pPr/>
              <a:t>1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lo_wymiar_pp_zaokraglo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3595880" y="6308725"/>
            <a:ext cx="28968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 smtClean="0">
                <a:solidFill>
                  <a:schemeClr val="bg1"/>
                </a:solidFill>
                <a:latin typeface="Calibri" pitchFamily="34" charset="0"/>
              </a:rPr>
              <a:t>http://www.plans.com.pl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548674"/>
            <a:ext cx="7772400" cy="1869769"/>
          </a:xfrm>
        </p:spPr>
        <p:txBody>
          <a:bodyPr anchor="b"/>
          <a:lstStyle>
            <a:lvl1pPr>
              <a:defRPr lang="pl-PL" sz="3600" i="0" u="none" dirty="0">
                <a:latin typeface="Calibri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03956"/>
            <a:ext cx="6400800" cy="1443294"/>
          </a:xfrm>
        </p:spPr>
        <p:txBody>
          <a:bodyPr/>
          <a:lstStyle>
            <a:lvl1pPr marL="0" indent="0" algn="ctr">
              <a:buFontTx/>
              <a:buNone/>
              <a:defRPr sz="2400" i="1">
                <a:latin typeface="Calibri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64192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21500" y="260350"/>
            <a:ext cx="1909763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81650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6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0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688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4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2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27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8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389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66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0285" y="4406900"/>
            <a:ext cx="7772400" cy="1362075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0285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3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4913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4763" y="1196975"/>
            <a:ext cx="3746500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1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31186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10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o_wymiar_pp_zaokraglo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90488"/>
            <a:ext cx="76438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4381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83031" y="3244241"/>
            <a:ext cx="400110" cy="28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Z.Zdun,  K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Księżyk</a:t>
            </a: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,  T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Zdun</a:t>
            </a:r>
            <a:endParaRPr lang="pl-PL" sz="1400" b="1" i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7683336" y="6400800"/>
            <a:ext cx="1262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0" rIns="72000" bIns="0">
            <a:spAutoFit/>
          </a:bodyPr>
          <a:lstStyle/>
          <a:p>
            <a:pPr marL="0" indent="0" algn="r" eaLnBrk="1" hangingPunct="1">
              <a:tabLst>
                <a:tab pos="5745163" algn="l"/>
              </a:tabLst>
              <a:defRPr/>
            </a:pPr>
            <a:fld id="{34202E44-C938-40AA-B568-A228CA52DE24}" type="slidenum"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pPr marL="0" indent="0" algn="r" eaLnBrk="1" hangingPunct="1">
                <a:tabLst>
                  <a:tab pos="5745163" algn="l"/>
                </a:tabLst>
                <a:defRPr/>
              </a:pPr>
              <a:t>‹#›</a:t>
            </a:fld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/12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2925058" y="6396542"/>
            <a:ext cx="384502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Model</a:t>
            </a:r>
            <a:r>
              <a:rPr lang="pl-PL" sz="1600" b="1" i="1" kern="1200" baseline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 elektroenergetycznej sieci przesyłowej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6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o_wymiar_pp_zaokraglo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592263" y="6308725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>
                <a:solidFill>
                  <a:schemeClr val="bg1"/>
                </a:solidFill>
                <a:latin typeface="Arial" charset="0"/>
              </a:rPr>
              <a:t>Warsztaty użytkowników programu PLANS – Kościelisko’10</a:t>
            </a:r>
          </a:p>
        </p:txBody>
      </p:sp>
      <p:pic>
        <p:nvPicPr>
          <p:cNvPr id="2054" name="Picture 6" descr="tl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-6324600"/>
            <a:ext cx="1465262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1850" y="4286250"/>
            <a:ext cx="380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dr inż. Zbigniew Zdun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b="1"/>
              <a:t>† </a:t>
            </a:r>
            <a:r>
              <a:rPr lang="pl-PL" sz="2400" i="1" kern="0" smtClean="0">
                <a:latin typeface="Calibri" pitchFamily="34" charset="0"/>
              </a:rPr>
              <a:t>dr </a:t>
            </a:r>
            <a:r>
              <a:rPr lang="pl-PL" sz="2400" i="1" kern="0">
                <a:latin typeface="Calibri" pitchFamily="34" charset="0"/>
              </a:rPr>
              <a:t>inż. Krzysztof Księżyk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mgr inż. Tomasz Zdun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pl-PL" sz="2400" b="1" i="1" kern="0" dirty="0">
              <a:latin typeface="Calibri" pitchFamily="34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6856413" y="347663"/>
            <a:ext cx="1820862" cy="82391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683375" y="500063"/>
            <a:ext cx="1851025" cy="854075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6494463" y="742950"/>
            <a:ext cx="1892300" cy="846138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pl-PL" sz="1200" b="1" i="1">
                <a:latin typeface="Calibri" pitchFamily="34" charset="0"/>
              </a:rPr>
              <a:t>Plans Sp. z o.o.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pl-PL" sz="1100" i="1">
                <a:latin typeface="Calibri" pitchFamily="34" charset="0"/>
              </a:rPr>
              <a:t>email:plans@plans.com.pl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pl-PL" sz="1000">
                <a:latin typeface="Calibri" pitchFamily="34" charset="0"/>
              </a:rPr>
              <a:t>tel. 603 590 726</a:t>
            </a:r>
            <a:endParaRPr lang="pl-PL" altLang="pl-PL" sz="1800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98371" y="2832546"/>
            <a:ext cx="77537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09638"/>
            <a:r>
              <a:rPr lang="pl-PL" altLang="pl-PL" sz="2800" i="1" kern="0" smtClean="0">
                <a:solidFill>
                  <a:srgbClr val="0070C0"/>
                </a:solidFill>
              </a:rPr>
              <a:t>Model elektroenergetycznej sieci przesyłowej</a:t>
            </a:r>
            <a:endParaRPr kumimoji="1" lang="pl-PL" altLang="pl-PL" sz="2800" i="1" kern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0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orekta_2"/>
          <p:cNvSpPr txBox="1">
            <a:spLocks noChangeArrowheads="1"/>
          </p:cNvSpPr>
          <p:nvPr/>
        </p:nvSpPr>
        <p:spPr bwMode="auto">
          <a:xfrm>
            <a:off x="2661710" y="4563564"/>
            <a:ext cx="3820580" cy="53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0" rIns="7200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latin typeface="Times New Roman" pitchFamily="18" charset="0"/>
              </a:rPr>
              <a:t>(</a:t>
            </a:r>
            <a:r>
              <a:rPr kumimoji="0" lang="pl-PL" altLang="pl-PL" sz="1800" b="1" i="1" u="sng"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</a:t>
            </a: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Δ</a:t>
            </a:r>
            <a:r>
              <a:rPr kumimoji="0" lang="pl-PL" altLang="pl-PL" sz="1800" b="1" i="1" u="sng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solidFill>
                  <a:srgbClr val="FF0000"/>
                </a:solidFill>
                <a:latin typeface="Times New Roman" pitchFamily="18" charset="0"/>
              </a:rPr>
              <a:t>i </a:t>
            </a:r>
            <a:r>
              <a:rPr kumimoji="0" lang="pl-PL" altLang="pl-PL" sz="1800" b="1" i="1">
                <a:latin typeface="Times New Roman" pitchFamily="18" charset="0"/>
              </a:rPr>
              <a:t>)∙</a:t>
            </a:r>
            <a:r>
              <a:rPr kumimoji="0" lang="pl-PL" altLang="pl-PL" sz="1800" i="1">
                <a:latin typeface="Times New Roman" pitchFamily="18" charset="0"/>
              </a:rPr>
              <a:t>[</a:t>
            </a:r>
            <a:r>
              <a:rPr kumimoji="0" lang="pl-PL" altLang="pl-PL" sz="1800" b="1" i="1" u="sng">
                <a:latin typeface="Times New Roman" pitchFamily="18" charset="0"/>
              </a:rPr>
              <a:t>Y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 ∙ </a:t>
            </a:r>
            <a:r>
              <a:rPr kumimoji="0" lang="pl-PL" altLang="pl-PL" sz="1800" b="1" i="1" smtClean="0">
                <a:solidFill>
                  <a:srgbClr val="FF0000"/>
                </a:solidFill>
                <a:latin typeface="Times New Roman" pitchFamily="18" charset="0"/>
              </a:rPr>
              <a:t>Δ</a:t>
            </a:r>
            <a:r>
              <a:rPr kumimoji="0" lang="pl-PL" altLang="pl-PL" sz="1800" b="1" i="1" u="sng" smtClean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kumimoji="0" lang="pl-PL" altLang="pl-PL" sz="1800" b="1" i="1" baseline="-25000" smtClean="0">
                <a:solidFill>
                  <a:srgbClr val="FF0000"/>
                </a:solidFill>
                <a:latin typeface="Times New Roman" pitchFamily="18" charset="0"/>
              </a:rPr>
              <a:t>i </a:t>
            </a:r>
            <a:r>
              <a:rPr kumimoji="0" lang="pl-PL" altLang="pl-PL" sz="1800" b="1" i="1" smtClean="0">
                <a:latin typeface="Times New Roman" pitchFamily="18" charset="0"/>
              </a:rPr>
              <a:t> + </a:t>
            </a:r>
            <a:r>
              <a:rPr kumimoji="0" lang="pl-PL" altLang="pl-PL" sz="1800" b="1" i="1" u="sng" smtClean="0">
                <a:latin typeface="Times New Roman" pitchFamily="18" charset="0"/>
              </a:rPr>
              <a:t>I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 </a:t>
            </a:r>
            <a:r>
              <a:rPr kumimoji="0" lang="pl-PL" altLang="pl-PL" sz="1800" i="1">
                <a:latin typeface="Times New Roman" pitchFamily="18" charset="0"/>
              </a:rPr>
              <a:t>]</a:t>
            </a:r>
            <a:r>
              <a:rPr kumimoji="0" lang="pl-PL" altLang="pl-PL" sz="1800" b="1" i="1" baseline="30000">
                <a:latin typeface="Times New Roman" pitchFamily="18" charset="0"/>
              </a:rPr>
              <a:t>*</a:t>
            </a:r>
            <a:r>
              <a:rPr kumimoji="0" lang="pl-PL" altLang="pl-PL" sz="1800" b="1" i="1">
                <a:latin typeface="Times New Roman" pitchFamily="18" charset="0"/>
              </a:rPr>
              <a:t>= P</a:t>
            </a:r>
            <a:r>
              <a:rPr kumimoji="0" lang="pl-PL" altLang="pl-PL" sz="1800" b="1" i="1" baseline="-25000">
                <a:latin typeface="Times New Roman" pitchFamily="18" charset="0"/>
              </a:rPr>
              <a:t>izad.</a:t>
            </a:r>
            <a:r>
              <a:rPr kumimoji="0" lang="pl-PL" altLang="pl-PL" sz="1800" b="1" i="1">
                <a:latin typeface="Times New Roman" pitchFamily="18" charset="0"/>
              </a:rPr>
              <a:t>+jQ</a:t>
            </a:r>
            <a:r>
              <a:rPr kumimoji="0" lang="pl-PL" altLang="pl-PL" sz="1800" b="1" i="1" baseline="-25000">
                <a:latin typeface="Times New Roman" pitchFamily="18" charset="0"/>
              </a:rPr>
              <a:t>izad.</a:t>
            </a:r>
            <a:endParaRPr kumimoji="0" lang="pl-PL" altLang="pl-PL" sz="1800">
              <a:latin typeface="Times New Roman" pitchFamily="18" charset="0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 baseline="-25000">
                <a:latin typeface="Times New Roman" pitchFamily="18" charset="0"/>
              </a:rPr>
              <a:t>	</a:t>
            </a:r>
            <a:endParaRPr kumimoji="0" lang="pl-PL" altLang="pl-PL" sz="18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9" name="Txt_postaci"/>
          <p:cNvSpPr txBox="1">
            <a:spLocks noChangeArrowheads="1"/>
          </p:cNvSpPr>
          <p:nvPr/>
        </p:nvSpPr>
        <p:spPr bwMode="auto">
          <a:xfrm>
            <a:off x="1873844" y="4190275"/>
            <a:ext cx="283731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 smtClean="0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Co można  przedstawić w postaci: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11" name="Korekta"/>
          <p:cNvSpPr txBox="1">
            <a:spLocks noChangeArrowheads="1"/>
          </p:cNvSpPr>
          <p:nvPr/>
        </p:nvSpPr>
        <p:spPr bwMode="auto">
          <a:xfrm>
            <a:off x="2121425" y="3470335"/>
            <a:ext cx="4901150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latin typeface="Times New Roman" pitchFamily="18" charset="0"/>
              </a:rPr>
              <a:t>(</a:t>
            </a:r>
            <a:r>
              <a:rPr kumimoji="0" lang="pl-PL" altLang="pl-PL" sz="1800" b="1" i="1" u="sng"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</a:t>
            </a: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Δ</a:t>
            </a:r>
            <a:r>
              <a:rPr kumimoji="0" lang="pl-PL" altLang="pl-PL" sz="1800" b="1" i="1" u="sng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solidFill>
                  <a:srgbClr val="FF0000"/>
                </a:solidFill>
                <a:latin typeface="Times New Roman" pitchFamily="18" charset="0"/>
              </a:rPr>
              <a:t>i </a:t>
            </a:r>
            <a:r>
              <a:rPr kumimoji="0" lang="pl-PL" altLang="pl-PL" sz="1800" b="1" i="1">
                <a:latin typeface="Times New Roman" pitchFamily="18" charset="0"/>
              </a:rPr>
              <a:t>)∙</a:t>
            </a:r>
            <a:r>
              <a:rPr kumimoji="0" lang="pl-PL" altLang="pl-PL" sz="1800" i="1">
                <a:latin typeface="Times New Roman" pitchFamily="18" charset="0"/>
              </a:rPr>
              <a:t>[</a:t>
            </a:r>
            <a:r>
              <a:rPr kumimoji="0" lang="pl-PL" altLang="pl-PL" sz="1800" b="1" i="1" u="sng">
                <a:latin typeface="Times New Roman" pitchFamily="18" charset="0"/>
              </a:rPr>
              <a:t>Y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 ∙ (</a:t>
            </a:r>
            <a:r>
              <a:rPr kumimoji="0" lang="pl-PL" altLang="pl-PL" sz="1800" b="1" i="1" u="sng"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</a:t>
            </a: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Δ</a:t>
            </a:r>
            <a:r>
              <a:rPr kumimoji="0" lang="pl-PL" altLang="pl-PL" sz="1800" b="1" i="1" u="sng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solidFill>
                  <a:srgbClr val="FF0000"/>
                </a:solidFill>
                <a:latin typeface="Times New Roman" pitchFamily="18" charset="0"/>
              </a:rPr>
              <a:t>i </a:t>
            </a:r>
            <a:r>
              <a:rPr kumimoji="0" lang="pl-PL" altLang="pl-PL" sz="1800" b="1" i="1">
                <a:latin typeface="Times New Roman" pitchFamily="18" charset="0"/>
              </a:rPr>
              <a:t>) + ∑  </a:t>
            </a:r>
            <a:r>
              <a:rPr kumimoji="0" lang="pl-PL" altLang="pl-PL" sz="1800" b="1" i="1" u="sng">
                <a:latin typeface="Times New Roman" pitchFamily="18" charset="0"/>
              </a:rPr>
              <a:t>Y</a:t>
            </a:r>
            <a:r>
              <a:rPr kumimoji="0" lang="pl-PL" altLang="pl-PL" sz="1800" b="1" i="1" baseline="-25000">
                <a:latin typeface="Times New Roman" pitchFamily="18" charset="0"/>
              </a:rPr>
              <a:t>ij </a:t>
            </a:r>
            <a:r>
              <a:rPr kumimoji="0" lang="pl-PL" altLang="pl-PL" sz="1800" b="1" i="1">
                <a:latin typeface="Times New Roman" pitchFamily="18" charset="0"/>
              </a:rPr>
              <a:t>∙ </a:t>
            </a:r>
            <a:r>
              <a:rPr kumimoji="0" lang="pl-PL" altLang="pl-PL" sz="1800" b="1" i="1" u="sng"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latin typeface="Times New Roman" pitchFamily="18" charset="0"/>
              </a:rPr>
              <a:t>j </a:t>
            </a:r>
            <a:r>
              <a:rPr kumimoji="0" lang="pl-PL" altLang="pl-PL" sz="1800" i="1">
                <a:latin typeface="Times New Roman" pitchFamily="18" charset="0"/>
              </a:rPr>
              <a:t>]</a:t>
            </a:r>
            <a:r>
              <a:rPr kumimoji="0" lang="pl-PL" altLang="pl-PL" sz="1800" b="1" i="1" baseline="30000">
                <a:latin typeface="Times New Roman" pitchFamily="18" charset="0"/>
              </a:rPr>
              <a:t>*</a:t>
            </a:r>
            <a:r>
              <a:rPr kumimoji="0" lang="pl-PL" altLang="pl-PL" sz="1800" b="1" i="1">
                <a:latin typeface="Times New Roman" pitchFamily="18" charset="0"/>
              </a:rPr>
              <a:t>= P</a:t>
            </a:r>
            <a:r>
              <a:rPr kumimoji="0" lang="pl-PL" altLang="pl-PL" sz="1800" b="1" i="1" baseline="-25000">
                <a:latin typeface="Times New Roman" pitchFamily="18" charset="0"/>
              </a:rPr>
              <a:t>izad.</a:t>
            </a:r>
            <a:r>
              <a:rPr kumimoji="0" lang="pl-PL" altLang="pl-PL" sz="1800" b="1" i="1">
                <a:latin typeface="Times New Roman" pitchFamily="18" charset="0"/>
              </a:rPr>
              <a:t>+jQ</a:t>
            </a:r>
            <a:r>
              <a:rPr kumimoji="0" lang="pl-PL" altLang="pl-PL" sz="1800" b="1" i="1" baseline="-25000">
                <a:latin typeface="Times New Roman" pitchFamily="18" charset="0"/>
              </a:rPr>
              <a:t>izad.</a:t>
            </a:r>
            <a:endParaRPr kumimoji="0" lang="pl-PL" altLang="pl-PL" sz="1800">
              <a:latin typeface="Times New Roman" pitchFamily="18" charset="0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 baseline="-25000">
                <a:latin typeface="Times New Roman" pitchFamily="18" charset="0"/>
              </a:rPr>
              <a:t>	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                                        jєNi</a:t>
            </a:r>
            <a:endParaRPr kumimoji="0" lang="pl-PL" altLang="pl-PL" sz="18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pl-PL" altLang="pl-PL" sz="18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10" name="Txt_Korekta"/>
          <p:cNvSpPr txBox="1">
            <a:spLocks noChangeArrowheads="1"/>
          </p:cNvSpPr>
          <p:nvPr/>
        </p:nvSpPr>
        <p:spPr bwMode="auto">
          <a:xfrm>
            <a:off x="1873844" y="3093223"/>
            <a:ext cx="19171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Korekta wektora stanu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51202" name="Si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518137"/>
              </p:ext>
            </p:extLst>
          </p:nvPr>
        </p:nvGraphicFramePr>
        <p:xfrm>
          <a:off x="2257425" y="2316484"/>
          <a:ext cx="46291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Równanie" r:id="rId3" imgW="3085920" imgH="469800" progId="Equation.3">
                  <p:embed/>
                </p:oleObj>
              </mc:Choice>
              <mc:Fallback>
                <p:oleObj name="Równanie" r:id="rId3" imgW="3085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316484"/>
                        <a:ext cx="46291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xt_Moc_wez_porówn"/>
          <p:cNvSpPr txBox="1">
            <a:spLocks noChangeArrowheads="1"/>
          </p:cNvSpPr>
          <p:nvPr/>
        </p:nvSpPr>
        <p:spPr bwMode="auto">
          <a:xfrm>
            <a:off x="1873844" y="1996171"/>
            <a:ext cx="37269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Moc węzłowa – czy równa jest mocy zadanej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6" name="S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403244"/>
              </p:ext>
            </p:extLst>
          </p:nvPr>
        </p:nvGraphicFramePr>
        <p:xfrm>
          <a:off x="3105150" y="1341008"/>
          <a:ext cx="293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Równanie" r:id="rId5" imgW="1955520" imgH="406080" progId="Equation.3">
                  <p:embed/>
                </p:oleObj>
              </mc:Choice>
              <mc:Fallback>
                <p:oleObj name="Równanie" r:id="rId5" imgW="1955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1341008"/>
                        <a:ext cx="293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xt_Moc_wez"/>
          <p:cNvSpPr txBox="1">
            <a:spLocks noChangeArrowheads="1"/>
          </p:cNvSpPr>
          <p:nvPr/>
        </p:nvSpPr>
        <p:spPr bwMode="auto">
          <a:xfrm>
            <a:off x="1873844" y="899119"/>
            <a:ext cx="11349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Moc węzłowa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344901" y="476706"/>
            <a:ext cx="24541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Ocena jakości wektora stanu</a:t>
            </a:r>
          </a:p>
        </p:txBody>
      </p:sp>
    </p:spTree>
    <p:extLst>
      <p:ext uri="{BB962C8B-B14F-4D97-AF65-F5344CB8AC3E}">
        <p14:creationId xmlns:p14="http://schemas.microsoft.com/office/powerpoint/2010/main" val="429373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0" grpId="0"/>
      <p:bldP spid="8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Nowe_U"/>
              <p:cNvSpPr txBox="1">
                <a:spLocks noChangeArrowheads="1"/>
              </p:cNvSpPr>
              <p:nvPr/>
            </p:nvSpPr>
            <p:spPr bwMode="auto">
              <a:xfrm>
                <a:off x="1804095" y="5771195"/>
                <a:ext cx="5744265" cy="248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300" b="1" i="1" smtClean="0">
                    <a:solidFill>
                      <a:srgbClr val="0000C0"/>
                    </a:solidFill>
                    <a:latin typeface="Calibri" panose="020F0502020204030204" pitchFamily="34" charset="0"/>
                    <a:sym typeface="Symbol" pitchFamily="18" charset="2"/>
                  </a:rPr>
                  <a:t>    </a:t>
                </a:r>
                <a14:m>
                  <m:oMath xmlns:m="http://schemas.openxmlformats.org/officeDocument/2006/math">
                    <m:r>
                      <a:rPr lang="pl-PL" sz="1300" i="1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pl-PL" sz="1300" i="1">
                            <a:latin typeface="Cambria Math"/>
                          </a:rPr>
                        </m:ctrlPr>
                      </m:sSubSupPr>
                      <m:e>
                        <m:bar>
                          <m:barPr>
                            <m:ctrlPr>
                              <a:rPr lang="pl-PL" sz="1300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pl-PL" sz="1300" i="1">
                                <a:latin typeface="Cambria Math"/>
                              </a:rPr>
                              <m:t>𝑈</m:t>
                            </m:r>
                          </m:e>
                        </m:bar>
                      </m:e>
                      <m:sub>
                        <m:r>
                          <a:rPr lang="pl-PL" sz="1300" i="1">
                            <a:latin typeface="Cambria Math"/>
                          </a:rPr>
                          <m:t>𝑃𝐿𝐸</m:t>
                        </m:r>
                        <m:r>
                          <a:rPr lang="pl-PL" sz="1300" i="1">
                            <a:latin typeface="Cambria Math"/>
                          </a:rPr>
                          <m:t>214</m:t>
                        </m:r>
                      </m:sub>
                      <m:sup>
                        <m:r>
                          <a:rPr lang="pl-PL" sz="1300" i="1">
                            <a:latin typeface="Cambria Math"/>
                          </a:rPr>
                          <m:t>𝑛𝑜𝑤𝑒</m:t>
                        </m:r>
                      </m:sup>
                    </m:sSubSup>
                    <m:r>
                      <a:rPr lang="pl-PL" sz="1300" i="1">
                        <a:latin typeface="Cambria Math"/>
                      </a:rPr>
                      <m:t> =</m:t>
                    </m:r>
                    <m:d>
                      <m:dPr>
                        <m:ctrlPr>
                          <a:rPr lang="pl-PL" sz="1300" i="1">
                            <a:latin typeface="Cambria Math"/>
                          </a:rPr>
                        </m:ctrlPr>
                      </m:dPr>
                      <m:e>
                        <m:r>
                          <a:rPr lang="pl-PL" sz="1300" i="1">
                            <a:latin typeface="Cambria Math"/>
                          </a:rPr>
                          <m:t>228,653−</m:t>
                        </m:r>
                        <m:r>
                          <a:rPr lang="pl-PL" sz="1300" i="1">
                            <a:latin typeface="Cambria Math"/>
                          </a:rPr>
                          <m:t>𝑗</m:t>
                        </m:r>
                        <m:r>
                          <a:rPr lang="pl-PL" sz="1300" i="1">
                            <a:latin typeface="Cambria Math"/>
                          </a:rPr>
                          <m:t>8,169</m:t>
                        </m:r>
                      </m:e>
                    </m:d>
                    <m:r>
                      <a:rPr lang="pl-PL" sz="13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pl-PL" sz="1300" i="1">
                            <a:latin typeface="Cambria Math"/>
                          </a:rPr>
                        </m:ctrlPr>
                      </m:dPr>
                      <m:e>
                        <m:r>
                          <a:rPr lang="pl-PL" sz="1300" i="1">
                            <a:latin typeface="Cambria Math"/>
                          </a:rPr>
                          <m:t>9,0459+</m:t>
                        </m:r>
                        <m:r>
                          <a:rPr lang="pl-PL" sz="1300" i="1">
                            <a:latin typeface="Cambria Math"/>
                          </a:rPr>
                          <m:t>𝑗</m:t>
                        </m:r>
                        <m:r>
                          <a:rPr lang="pl-PL" sz="1300" i="1">
                            <a:latin typeface="Cambria Math"/>
                          </a:rPr>
                          <m:t>9,3706</m:t>
                        </m:r>
                      </m:e>
                    </m:d>
                    <m:r>
                      <a:rPr lang="pl-PL" sz="1300" i="1">
                        <a:latin typeface="Cambria Math"/>
                      </a:rPr>
                      <m:t>=</m:t>
                    </m:r>
                    <m:r>
                      <a:rPr lang="pl-PL" sz="1300" b="1" i="1" smtClean="0">
                        <a:solidFill>
                          <a:srgbClr val="FF0000"/>
                        </a:solidFill>
                        <a:latin typeface="Cambria Math"/>
                      </a:rPr>
                      <m:t>𝟐𝟑𝟕</m:t>
                    </m:r>
                    <m:r>
                      <a:rPr lang="pl-PL" sz="13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pl-PL" sz="1300" b="1" i="1" smtClean="0">
                        <a:solidFill>
                          <a:srgbClr val="FF0000"/>
                        </a:solidFill>
                        <a:latin typeface="Cambria Math"/>
                      </a:rPr>
                      <m:t>𝟕𝟎</m:t>
                    </m:r>
                    <m:r>
                      <a:rPr lang="pl-PL" sz="1300" i="1">
                        <a:solidFill>
                          <a:srgbClr val="FF0000"/>
                        </a:solidFill>
                        <a:latin typeface="Cambria Math"/>
                      </a:rPr>
                      <m:t>𝑘𝑉</m:t>
                    </m:r>
                    <m:r>
                      <a:rPr lang="pl-PL" sz="1300" i="1">
                        <a:solidFill>
                          <a:srgbClr val="FF0000"/>
                        </a:solidFill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pl-PL" sz="13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l-PL" sz="13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pl-PL" sz="13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𝑗</m:t>
                        </m:r>
                        <m:sSup>
                          <m:sSupPr>
                            <m:ctrlPr>
                              <a:rPr lang="pl-PL" sz="13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13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pl-PL" sz="13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pl-PL" sz="13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𝟐𝟗𝟎</m:t>
                            </m:r>
                          </m:e>
                          <m:sup>
                            <m:r>
                              <a:rPr lang="pl-PL" sz="13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𝑂</m:t>
                            </m:r>
                          </m:sup>
                        </m:sSup>
                      </m:sup>
                    </m:sSup>
                  </m:oMath>
                </a14:m>
                <a:r>
                  <a:rPr kumimoji="0" lang="pl-PL" altLang="pl-PL" sz="1300" b="1" i="1" smtClean="0">
                    <a:solidFill>
                      <a:srgbClr val="FF0000"/>
                    </a:solidFill>
                    <a:latin typeface="Calibri" panose="020F0502020204030204" pitchFamily="34" charset="0"/>
                    <a:sym typeface="Symbol" pitchFamily="18" charset="2"/>
                  </a:rPr>
                  <a:t> </a:t>
                </a:r>
                <a:r>
                  <a:rPr kumimoji="0" lang="pl-PL" altLang="pl-PL" sz="1300" b="1" i="1" smtClean="0">
                    <a:solidFill>
                      <a:srgbClr val="0000C0"/>
                    </a:solidFill>
                    <a:latin typeface="Calibri" panose="020F0502020204030204" pitchFamily="34" charset="0"/>
                    <a:sym typeface="Symbol" pitchFamily="18" charset="2"/>
                  </a:rPr>
                  <a:t>  </a:t>
                </a:r>
                <a:endParaRPr kumimoji="0" lang="pl-PL" altLang="pl-PL" sz="1300" b="1" i="1">
                  <a:solidFill>
                    <a:srgbClr val="0000C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1" name="Nowe_U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4095" y="5771195"/>
                <a:ext cx="5744265" cy="248914"/>
              </a:xfrm>
              <a:prstGeom prst="rect">
                <a:avLst/>
              </a:prstGeom>
              <a:blipFill rotWithShape="1">
                <a:blip r:embed="rId2"/>
                <a:stretch>
                  <a:fillRect b="-219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xt_Nowe_U"/>
          <p:cNvSpPr txBox="1">
            <a:spLocks noChangeArrowheads="1"/>
          </p:cNvSpPr>
          <p:nvPr/>
        </p:nvSpPr>
        <p:spPr bwMode="auto">
          <a:xfrm>
            <a:off x="1485444" y="5559549"/>
            <a:ext cx="9297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smtClean="0">
                <a:solidFill>
                  <a:srgbClr val="0000C0"/>
                </a:solidFill>
                <a:latin typeface="Times New Roman" pitchFamily="18" charset="0"/>
                <a:sym typeface="Symbol" pitchFamily="18" charset="2"/>
              </a:rPr>
              <a:t>Nowe napięcie</a:t>
            </a:r>
            <a:endParaRPr kumimoji="0" lang="pl-PL" altLang="pl-PL" sz="1200" i="1">
              <a:solidFill>
                <a:srgbClr val="0000C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dU"/>
              <p:cNvSpPr txBox="1">
                <a:spLocks noChangeArrowheads="1"/>
              </p:cNvSpPr>
              <p:nvPr/>
            </p:nvSpPr>
            <p:spPr bwMode="auto">
              <a:xfrm>
                <a:off x="5360690" y="5194337"/>
                <a:ext cx="1936428" cy="193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200" b="1" i="1" smtClean="0">
                    <a:solidFill>
                      <a:srgbClr val="FF0000"/>
                    </a:solidFill>
                    <a:latin typeface="Calibri" panose="020F0502020204030204" pitchFamily="34" charset="0"/>
                    <a:sym typeface="Symbol" pitchFamily="18" charset="2"/>
                  </a:rPr>
                  <a:t>    </a:t>
                </a:r>
                <a14:m>
                  <m:oMath xmlns:m="http://schemas.openxmlformats.org/officeDocument/2006/math"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𝜟</m:t>
                    </m:r>
                    <m:bar>
                      <m:barPr>
                        <m:ctrlPr>
                          <a:rPr lang="pl-PL" sz="1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pl-PL" sz="1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</m:ba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𝟗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𝟎𝟒𝟓𝟗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𝒋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𝟗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pl-PL" sz="1200" b="1" i="1">
                        <a:solidFill>
                          <a:srgbClr val="FF0000"/>
                        </a:solidFill>
                        <a:latin typeface="Cambria Math"/>
                      </a:rPr>
                      <m:t>𝟑𝟕𝟎𝟔</m:t>
                    </m:r>
                  </m:oMath>
                </a14:m>
                <a:r>
                  <a:rPr kumimoji="0" lang="pl-PL" altLang="pl-PL" sz="1200" b="1" i="1" smtClean="0">
                    <a:solidFill>
                      <a:srgbClr val="FF0000"/>
                    </a:solidFill>
                    <a:latin typeface="Calibri" panose="020F0502020204030204" pitchFamily="34" charset="0"/>
                    <a:sym typeface="Symbol" pitchFamily="18" charset="2"/>
                  </a:rPr>
                  <a:t>   </a:t>
                </a:r>
                <a:endParaRPr kumimoji="0" lang="pl-PL" altLang="pl-PL" sz="1200" b="1" i="1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5" name="dU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0690" y="5194337"/>
                <a:ext cx="1936428" cy="193323"/>
              </a:xfrm>
              <a:prstGeom prst="rect">
                <a:avLst/>
              </a:prstGeom>
              <a:blipFill rotWithShape="1">
                <a:blip r:embed="rId3"/>
                <a:stretch>
                  <a:fillRect b="-281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xt_Popr_U"/>
          <p:cNvSpPr txBox="1">
            <a:spLocks noChangeArrowheads="1"/>
          </p:cNvSpPr>
          <p:nvPr/>
        </p:nvSpPr>
        <p:spPr bwMode="auto">
          <a:xfrm>
            <a:off x="5485944" y="4940424"/>
            <a:ext cx="12198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smtClean="0">
                <a:solidFill>
                  <a:srgbClr val="0000C0"/>
                </a:solidFill>
                <a:latin typeface="Times New Roman" pitchFamily="18" charset="0"/>
                <a:sym typeface="Symbol" pitchFamily="18" charset="2"/>
              </a:rPr>
              <a:t>Poprawka napięcia</a:t>
            </a:r>
            <a:endParaRPr kumimoji="0" lang="pl-PL" altLang="pl-PL" sz="1200" i="1">
              <a:solidFill>
                <a:srgbClr val="0000C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x,y"/>
              <p:cNvSpPr txBox="1">
                <a:spLocks noChangeArrowheads="1"/>
              </p:cNvSpPr>
              <p:nvPr/>
            </p:nvSpPr>
            <p:spPr bwMode="auto">
              <a:xfrm>
                <a:off x="4027798" y="5108612"/>
                <a:ext cx="9875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𝟎𝟒𝟓𝟗</m:t>
                      </m:r>
                    </m:oMath>
                  </m:oMathPara>
                </a14:m>
                <a:endParaRPr lang="pl-PL" sz="1200" b="1" i="1" smtClean="0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pl-PL" sz="1200" b="1" i="1">
                          <a:solidFill>
                            <a:srgbClr val="FF0000"/>
                          </a:solidFill>
                          <a:latin typeface="Cambria Math"/>
                        </a:rPr>
                        <m:t>𝟑𝟕𝟎𝟔</m:t>
                      </m:r>
                    </m:oMath>
                  </m:oMathPara>
                </a14:m>
                <a:endParaRPr kumimoji="0" lang="pl-PL" altLang="pl-PL" sz="1200" b="1" i="1" smtClean="0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4" name="x,y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7798" y="5108612"/>
                <a:ext cx="98756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98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xt_Rozw"/>
          <p:cNvSpPr txBox="1">
            <a:spLocks noChangeArrowheads="1"/>
          </p:cNvSpPr>
          <p:nvPr/>
        </p:nvSpPr>
        <p:spPr bwMode="auto">
          <a:xfrm>
            <a:off x="4085769" y="4902324"/>
            <a:ext cx="7950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smtClean="0">
                <a:solidFill>
                  <a:srgbClr val="0000C0"/>
                </a:solidFill>
                <a:latin typeface="Times New Roman" pitchFamily="18" charset="0"/>
                <a:sym typeface="Symbol" pitchFamily="18" charset="2"/>
              </a:rPr>
              <a:t>Rozwiązanie</a:t>
            </a:r>
            <a:endParaRPr kumimoji="0" lang="pl-PL" altLang="pl-PL" sz="1200" i="1">
              <a:solidFill>
                <a:srgbClr val="0000C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UkłRown"/>
              <p:cNvSpPr txBox="1">
                <a:spLocks noChangeArrowheads="1"/>
              </p:cNvSpPr>
              <p:nvPr/>
            </p:nvSpPr>
            <p:spPr bwMode="auto">
              <a:xfrm>
                <a:off x="1209219" y="5121957"/>
                <a:ext cx="247617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r>
                      <a:rPr lang="pl-PL" sz="1200" b="0" i="1" smtClean="0">
                        <a:latin typeface="Cambria Math"/>
                      </a:rPr>
                      <m:t>     </m:t>
                    </m:r>
                    <m:r>
                      <a:rPr lang="pl-PL" sz="1200" i="1" smtClean="0">
                        <a:latin typeface="Cambria Math"/>
                      </a:rPr>
                      <m:t>179,99=</m:t>
                    </m:r>
                    <m:r>
                      <a:rPr lang="pl-PL" sz="1200" b="0" i="1" smtClean="0">
                        <a:latin typeface="Cambria Math"/>
                      </a:rPr>
                      <m:t>   </m:t>
                    </m:r>
                    <m:r>
                      <a:rPr lang="pl-PL" sz="1200" i="1" smtClean="0">
                        <a:latin typeface="Cambria Math"/>
                      </a:rPr>
                      <m:t>2,007</m:t>
                    </m:r>
                    <m:r>
                      <a:rPr lang="pl-PL" sz="1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pl-PL" sz="1200" b="1" i="1">
                        <a:latin typeface="Cambria Math"/>
                      </a:rPr>
                      <m:t>+</m:t>
                    </m:r>
                    <m:r>
                      <a:rPr lang="pl-PL" sz="1200" i="1">
                        <a:latin typeface="Cambria Math"/>
                      </a:rPr>
                      <m:t>17,270</m:t>
                    </m:r>
                    <m:r>
                      <a:rPr lang="pl-PL" sz="1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kumimoji="0" lang="pl-PL" altLang="pl-PL" sz="1200" b="1" i="1" smtClean="0">
                    <a:solidFill>
                      <a:srgbClr val="0000C0"/>
                    </a:solidFill>
                    <a:latin typeface="Calibri" panose="020F0502020204030204" pitchFamily="34" charset="0"/>
                    <a:sym typeface="Symbol" pitchFamily="18" charset="2"/>
                  </a:rPr>
                  <a:t>   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r>
                      <a:rPr lang="pl-PL" sz="1200" b="0" i="1" smtClean="0">
                        <a:latin typeface="Cambria Math"/>
                      </a:rPr>
                      <m:t>     </m:t>
                    </m:r>
                    <m:r>
                      <a:rPr lang="pl-PL" sz="1200" i="1">
                        <a:latin typeface="Cambria Math"/>
                      </a:rPr>
                      <m:t>100,0</m:t>
                    </m:r>
                    <m:r>
                      <a:rPr lang="pl-PL" sz="1200" b="0" i="1" smtClean="0">
                        <a:latin typeface="Cambria Math"/>
                      </a:rPr>
                      <m:t>1</m:t>
                    </m:r>
                    <m:r>
                      <a:rPr lang="pl-PL" sz="1200" i="1">
                        <a:latin typeface="Cambria Math"/>
                      </a:rPr>
                      <m:t>=</m:t>
                    </m:r>
                    <m:r>
                      <a:rPr lang="pl-PL" sz="1200" b="0" i="1" smtClean="0">
                        <a:latin typeface="Cambria Math"/>
                      </a:rPr>
                      <m:t> </m:t>
                    </m:r>
                    <m:r>
                      <a:rPr lang="pl-PL" sz="1200" i="1">
                        <a:latin typeface="Cambria Math"/>
                      </a:rPr>
                      <m:t>15,610</m:t>
                    </m:r>
                    <m:r>
                      <a:rPr lang="pl-PL" sz="1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pl-PL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pl-PL" sz="1200" i="1">
                        <a:latin typeface="Cambria Math"/>
                      </a:rPr>
                      <m:t>−</m:t>
                    </m:r>
                    <m:r>
                      <a:rPr lang="pl-PL" sz="1200" b="0" i="1" smtClean="0">
                        <a:latin typeface="Cambria Math"/>
                      </a:rPr>
                      <m:t> </m:t>
                    </m:r>
                    <m:r>
                      <a:rPr lang="pl-PL" sz="1200" i="1">
                        <a:latin typeface="Cambria Math"/>
                      </a:rPr>
                      <m:t>4,397</m:t>
                    </m:r>
                    <m:r>
                      <a:rPr lang="pl-PL" sz="1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kumimoji="0" lang="pl-PL" altLang="pl-PL" sz="1200" b="1" i="1" smtClean="0">
                    <a:solidFill>
                      <a:srgbClr val="0000C0"/>
                    </a:solidFill>
                    <a:latin typeface="Calibri" panose="020F0502020204030204" pitchFamily="34" charset="0"/>
                    <a:sym typeface="Symbol" pitchFamily="18" charset="2"/>
                  </a:rPr>
                  <a:t>      </a:t>
                </a:r>
                <a:endParaRPr kumimoji="0" lang="pl-PL" altLang="pl-PL" sz="1200" b="1" i="1">
                  <a:solidFill>
                    <a:srgbClr val="0000C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3" name="UkłRow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9219" y="5121957"/>
                <a:ext cx="247617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98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xt_Ukł_Rown"/>
          <p:cNvSpPr txBox="1">
            <a:spLocks noChangeArrowheads="1"/>
          </p:cNvSpPr>
          <p:nvPr/>
        </p:nvSpPr>
        <p:spPr bwMode="auto">
          <a:xfrm>
            <a:off x="1485444" y="4902324"/>
            <a:ext cx="9089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smtClean="0">
                <a:solidFill>
                  <a:srgbClr val="0000C0"/>
                </a:solidFill>
                <a:latin typeface="Times New Roman" pitchFamily="18" charset="0"/>
                <a:sym typeface="Symbol" pitchFamily="18" charset="2"/>
              </a:rPr>
              <a:t>Układ równań</a:t>
            </a:r>
            <a:endParaRPr kumimoji="0" lang="pl-PL" altLang="pl-PL" sz="1200" i="1">
              <a:solidFill>
                <a:srgbClr val="0000C0"/>
              </a:solidFill>
              <a:latin typeface="Times New Roman" pitchFamily="18" charset="0"/>
            </a:endParaRPr>
          </a:p>
        </p:txBody>
      </p:sp>
      <p:sp>
        <p:nvSpPr>
          <p:cNvPr id="81" name="Pro_Q_6"/>
          <p:cNvSpPr/>
          <p:nvPr/>
        </p:nvSpPr>
        <p:spPr bwMode="auto">
          <a:xfrm>
            <a:off x="7105650" y="4591050"/>
            <a:ext cx="612000" cy="180975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xt_Q_6"/>
          <p:cNvSpPr txBox="1">
            <a:spLocks noChangeArrowheads="1"/>
          </p:cNvSpPr>
          <p:nvPr/>
        </p:nvSpPr>
        <p:spPr bwMode="auto">
          <a:xfrm>
            <a:off x="7048044" y="4587999"/>
            <a:ext cx="63639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+0,0723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kumimoji="0" lang="pl-PL" altLang="pl-PL" sz="1100" b="1" i="1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Pro_Q_5"/>
          <p:cNvSpPr/>
          <p:nvPr/>
        </p:nvSpPr>
        <p:spPr bwMode="auto">
          <a:xfrm>
            <a:off x="6457950" y="4600575"/>
            <a:ext cx="612000" cy="180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xt_Q_5"/>
          <p:cNvSpPr txBox="1">
            <a:spLocks noChangeArrowheads="1"/>
          </p:cNvSpPr>
          <p:nvPr/>
        </p:nvSpPr>
        <p:spPr bwMode="auto">
          <a:xfrm>
            <a:off x="6428919" y="4587999"/>
            <a:ext cx="6604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+0,0114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xy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xt_Q_4"/>
          <p:cNvSpPr txBox="1">
            <a:spLocks noChangeArrowheads="1"/>
          </p:cNvSpPr>
          <p:nvPr/>
        </p:nvSpPr>
        <p:spPr bwMode="auto">
          <a:xfrm>
            <a:off x="5962194" y="4587999"/>
            <a:ext cx="45204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-1,195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Pro_Q_3"/>
          <p:cNvSpPr/>
          <p:nvPr/>
        </p:nvSpPr>
        <p:spPr bwMode="auto">
          <a:xfrm>
            <a:off x="5343525" y="4600575"/>
            <a:ext cx="612000" cy="180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Txt_Q_3"/>
          <p:cNvSpPr txBox="1">
            <a:spLocks noChangeArrowheads="1"/>
          </p:cNvSpPr>
          <p:nvPr/>
        </p:nvSpPr>
        <p:spPr bwMode="auto">
          <a:xfrm>
            <a:off x="5333544" y="4587999"/>
            <a:ext cx="60112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0,0114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xy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Pro_Q_2"/>
          <p:cNvSpPr/>
          <p:nvPr/>
        </p:nvSpPr>
        <p:spPr bwMode="auto">
          <a:xfrm>
            <a:off x="4724400" y="4600575"/>
            <a:ext cx="612000" cy="180975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xt_Q_2"/>
          <p:cNvSpPr txBox="1">
            <a:spLocks noChangeArrowheads="1"/>
          </p:cNvSpPr>
          <p:nvPr/>
        </p:nvSpPr>
        <p:spPr bwMode="auto">
          <a:xfrm>
            <a:off x="4676319" y="4587999"/>
            <a:ext cx="64440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+0,0723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pl-PL" altLang="pl-PL" sz="1100" b="1" i="1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xt_Q_1"/>
          <p:cNvSpPr txBox="1">
            <a:spLocks noChangeArrowheads="1"/>
          </p:cNvSpPr>
          <p:nvPr/>
        </p:nvSpPr>
        <p:spPr bwMode="auto">
          <a:xfrm>
            <a:off x="1228269" y="4587999"/>
            <a:ext cx="356507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+mj-lt"/>
                <a:ea typeface="Cambria Math" panose="02040503050406030204" pitchFamily="18" charset="0"/>
                <a:sym typeface="Symbol" pitchFamily="18" charset="2"/>
              </a:rPr>
              <a:t> </a:t>
            </a:r>
            <a:r>
              <a:rPr kumimoji="0" lang="pl-PL" altLang="pl-PL" sz="1100" b="1" smtClean="0">
                <a:solidFill>
                  <a:srgbClr val="000099"/>
                </a:solidFill>
                <a:latin typeface="+mj-lt"/>
                <a:ea typeface="Cambria Math" panose="02040503050406030204" pitchFamily="18" charset="0"/>
                <a:sym typeface="Symbol" pitchFamily="18" charset="2"/>
              </a:rPr>
              <a:t>Q:</a:t>
            </a:r>
            <a:r>
              <a:rPr kumimoji="0" lang="pl-PL" altLang="pl-PL" sz="1100" smtClean="0">
                <a:latin typeface="+mj-lt"/>
                <a:ea typeface="Cambria Math" panose="02040503050406030204" pitchFamily="18" charset="0"/>
                <a:sym typeface="Symbol" pitchFamily="18" charset="2"/>
              </a:rPr>
              <a:t> -8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0=</a:t>
            </a:r>
            <a:r>
              <a:rPr lang="pl-PL" sz="1100" smtClean="0">
                <a:latin typeface="+mj-lt"/>
                <a:ea typeface="Cambria Math" panose="02040503050406030204" pitchFamily="18" charset="0"/>
              </a:rPr>
              <a:t>-</a:t>
            </a:r>
            <a:r>
              <a:rPr kumimoji="0" 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189,77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+16,53</a:t>
            </a:r>
            <a:r>
              <a:rPr kumimoji="0" lang="pl-PL" altLang="pl-PL" sz="1100" b="1" i="1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-2,61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+9,76-0,09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-0,59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-0,830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Pro_P_6"/>
          <p:cNvSpPr/>
          <p:nvPr/>
        </p:nvSpPr>
        <p:spPr bwMode="auto">
          <a:xfrm>
            <a:off x="7410450" y="4314825"/>
            <a:ext cx="612000" cy="180975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xt_P_6"/>
          <p:cNvSpPr txBox="1">
            <a:spLocks noChangeArrowheads="1"/>
          </p:cNvSpPr>
          <p:nvPr/>
        </p:nvSpPr>
        <p:spPr bwMode="auto">
          <a:xfrm>
            <a:off x="7377357" y="4311774"/>
            <a:ext cx="63639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+0,0114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kumimoji="0" lang="pl-PL" altLang="pl-PL" sz="1100" b="1" i="1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Pro_P_5"/>
          <p:cNvSpPr/>
          <p:nvPr/>
        </p:nvSpPr>
        <p:spPr bwMode="auto">
          <a:xfrm>
            <a:off x="6762750" y="4314825"/>
            <a:ext cx="612000" cy="180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xt_P_5"/>
          <p:cNvSpPr txBox="1">
            <a:spLocks noChangeArrowheads="1"/>
          </p:cNvSpPr>
          <p:nvPr/>
        </p:nvSpPr>
        <p:spPr bwMode="auto">
          <a:xfrm>
            <a:off x="6758232" y="4311774"/>
            <a:ext cx="60112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+mj-lt"/>
                <a:ea typeface="Cambria Math" panose="02040503050406030204" pitchFamily="18" charset="0"/>
                <a:sym typeface="Symbol" pitchFamily="18" charset="2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0,0723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xy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xt_P_4"/>
          <p:cNvSpPr txBox="1">
            <a:spLocks noChangeArrowheads="1"/>
          </p:cNvSpPr>
          <p:nvPr/>
        </p:nvSpPr>
        <p:spPr bwMode="auto">
          <a:xfrm>
            <a:off x="6224832" y="4311774"/>
            <a:ext cx="51135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+0,830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Pro_P_3"/>
          <p:cNvSpPr/>
          <p:nvPr/>
        </p:nvSpPr>
        <p:spPr bwMode="auto">
          <a:xfrm>
            <a:off x="5610225" y="4314825"/>
            <a:ext cx="612000" cy="180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xt_P_3"/>
          <p:cNvSpPr txBox="1">
            <a:spLocks noChangeArrowheads="1"/>
          </p:cNvSpPr>
          <p:nvPr/>
        </p:nvSpPr>
        <p:spPr bwMode="auto">
          <a:xfrm>
            <a:off x="5539032" y="4311774"/>
            <a:ext cx="6604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+0,0723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xy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Pro_P2"/>
          <p:cNvSpPr/>
          <p:nvPr/>
        </p:nvSpPr>
        <p:spPr bwMode="auto">
          <a:xfrm>
            <a:off x="4953000" y="4314825"/>
            <a:ext cx="612000" cy="180975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xt_P_2"/>
          <p:cNvSpPr txBox="1">
            <a:spLocks noChangeArrowheads="1"/>
          </p:cNvSpPr>
          <p:nvPr/>
        </p:nvSpPr>
        <p:spPr bwMode="auto">
          <a:xfrm>
            <a:off x="4914444" y="4311774"/>
            <a:ext cx="64440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+0,0114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pl-PL" altLang="pl-PL" sz="1100" b="1" i="1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xt_P_1"/>
          <p:cNvSpPr txBox="1">
            <a:spLocks noChangeArrowheads="1"/>
          </p:cNvSpPr>
          <p:nvPr/>
        </p:nvSpPr>
        <p:spPr bwMode="auto">
          <a:xfrm>
            <a:off x="1285419" y="4311774"/>
            <a:ext cx="365965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b="1" smtClean="0">
                <a:solidFill>
                  <a:srgbClr val="000099"/>
                </a:solidFill>
                <a:latin typeface="+mj-lt"/>
                <a:ea typeface="Cambria Math" panose="02040503050406030204" pitchFamily="18" charset="0"/>
                <a:sym typeface="Symbol" pitchFamily="18" charset="2"/>
              </a:rPr>
              <a:t>P:</a:t>
            </a:r>
            <a:r>
              <a:rPr kumimoji="0" lang="pl-PL" altLang="pl-PL" sz="1100" b="1" smtClean="0">
                <a:latin typeface="+mj-lt"/>
                <a:ea typeface="Cambria Math" panose="02040503050406030204" pitchFamily="18" charset="0"/>
                <a:sym typeface="Symbol" pitchFamily="18" charset="2"/>
              </a:rPr>
              <a:t> </a:t>
            </a:r>
            <a:r>
              <a:rPr kumimoji="0" lang="pl-PL" altLang="pl-PL" sz="1100" smtClean="0">
                <a:latin typeface="+mj-lt"/>
                <a:ea typeface="Cambria Math" panose="02040503050406030204" pitchFamily="18" charset="0"/>
                <a:sym typeface="Symbol" pitchFamily="18" charset="2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100=</a:t>
            </a:r>
            <a:r>
              <a:rPr lang="pl-PL" sz="1100" smtClean="0">
                <a:latin typeface="+mj-lt"/>
                <a:ea typeface="Cambria Math" panose="02040503050406030204" pitchFamily="18" charset="0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273,21+2,61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+16,53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lang="pl-PL" altLang="pl-PL" sz="1100" smtClean="0">
                <a:latin typeface="+mn-lt"/>
                <a:ea typeface="Cambria Math" panose="02040503050406030204" pitchFamily="18" charset="0"/>
                <a:sym typeface="Symbol" pitchFamily="18" charset="2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6,789+0,59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pl-PL" altLang="pl-PL" sz="1100" smtClean="0">
                <a:latin typeface="+mj-lt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0,09</a:t>
            </a:r>
            <a:r>
              <a:rPr kumimoji="0" lang="pl-PL" altLang="pl-PL" sz="1100" b="1" i="1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kumimoji="0" lang="pl-PL" altLang="pl-PL" sz="1100" smtClean="0">
                <a:latin typeface="+mj-lt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-</a:t>
            </a:r>
            <a:r>
              <a:rPr kumimoji="0" lang="pl-PL" altLang="pl-PL" sz="110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1,195</a:t>
            </a:r>
            <a:r>
              <a:rPr kumimoji="0" lang="pl-PL" altLang="pl-PL" sz="11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endParaRPr kumimoji="0" lang="pl-PL" altLang="pl-PL" sz="110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xt_Uporzadk"/>
          <p:cNvSpPr txBox="1">
            <a:spLocks noChangeArrowheads="1"/>
          </p:cNvSpPr>
          <p:nvPr/>
        </p:nvSpPr>
        <p:spPr bwMode="auto">
          <a:xfrm>
            <a:off x="1409244" y="4016499"/>
            <a:ext cx="582005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smtClean="0">
                <a:solidFill>
                  <a:srgbClr val="0000C0"/>
                </a:solidFill>
                <a:latin typeface="Times New Roman" pitchFamily="18" charset="0"/>
                <a:sym typeface="Symbol" pitchFamily="18" charset="2"/>
              </a:rPr>
              <a:t>Po uporządkowaniu i wyodrębnieniu części rzeczywistych (P) i oddzielnie części urojonych (Q)</a:t>
            </a:r>
            <a:endParaRPr kumimoji="0" lang="pl-PL" altLang="pl-PL" sz="1200" i="1">
              <a:solidFill>
                <a:srgbClr val="0000C0"/>
              </a:solidFill>
              <a:latin typeface="Times New Roman" pitchFamily="18" charset="0"/>
            </a:endParaRPr>
          </a:p>
        </p:txBody>
      </p:sp>
      <p:grpSp>
        <p:nvGrpSpPr>
          <p:cNvPr id="10" name="WartLiczb"/>
          <p:cNvGrpSpPr/>
          <p:nvPr/>
        </p:nvGrpSpPr>
        <p:grpSpPr>
          <a:xfrm>
            <a:off x="1437819" y="3502210"/>
            <a:ext cx="6261009" cy="372326"/>
            <a:chOff x="1437819" y="3559360"/>
            <a:chExt cx="6261009" cy="3723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xt_4"/>
                <p:cNvSpPr txBox="1">
                  <a:spLocks noChangeArrowheads="1"/>
                </p:cNvSpPr>
                <p:nvPr/>
              </p:nvSpPr>
              <p:spPr bwMode="auto">
                <a:xfrm>
                  <a:off x="1437819" y="3762409"/>
                  <a:ext cx="6261009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pl-PL" altLang="pl-PL" sz="1100" b="1" i="1" smtClean="0">
                      <a:solidFill>
                        <a:srgbClr val="0000C0"/>
                      </a:solidFill>
                      <a:latin typeface="Calibri Light" panose="020F0302020204030204" pitchFamily="34" charset="0"/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pl-PL" sz="1100" i="1">
                          <a:latin typeface="Cambria Math"/>
                        </a:rPr>
                        <m:t>−100−</m:t>
                      </m:r>
                      <m:r>
                        <a:rPr lang="pl-PL" sz="1100" i="1">
                          <a:latin typeface="Cambria Math"/>
                        </a:rPr>
                        <m:t>𝑗</m:t>
                      </m:r>
                      <m:r>
                        <a:rPr lang="pl-PL" sz="1100" i="1">
                          <a:latin typeface="Cambria Math"/>
                        </a:rPr>
                        <m:t>80=</m:t>
                      </m:r>
                      <m:d>
                        <m:dPr>
                          <m:ctrlPr>
                            <a:rPr lang="pl-PL" sz="11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100" i="1">
                              <a:latin typeface="Cambria Math"/>
                            </a:rPr>
                            <m:t>228,65−</m:t>
                          </m:r>
                          <m:r>
                            <a:rPr lang="pl-PL" sz="1100" i="1">
                              <a:latin typeface="Cambria Math"/>
                            </a:rPr>
                            <m:t>𝑗</m:t>
                          </m:r>
                          <m:r>
                            <a:rPr lang="pl-PL" sz="1100" i="1">
                              <a:latin typeface="Cambria Math"/>
                            </a:rPr>
                            <m:t>8,17+</m:t>
                          </m:r>
                          <m:r>
                            <a:rPr lang="pl-PL" sz="11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pl-PL" sz="1100" i="1">
                              <a:latin typeface="Cambria Math"/>
                            </a:rPr>
                            <m:t>+</m:t>
                          </m:r>
                          <m:r>
                            <a:rPr lang="pl-PL" sz="1100" i="1">
                              <a:latin typeface="Cambria Math"/>
                            </a:rPr>
                            <m:t>𝑗</m:t>
                          </m:r>
                          <m:r>
                            <a:rPr lang="pl-PL" sz="11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pl-PL" sz="1100" i="1">
                          <a:latin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11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100" i="1">
                              <a:latin typeface="Cambria Math"/>
                            </a:rPr>
                            <m:t>(−1,19</m:t>
                          </m:r>
                          <m:r>
                            <a:rPr lang="pl-PL" sz="1100" b="0" i="1" smtClean="0">
                              <a:latin typeface="Cambria Math"/>
                            </a:rPr>
                            <m:t>5</m:t>
                          </m:r>
                          <m:r>
                            <a:rPr lang="pl-PL" sz="1100" i="1">
                              <a:latin typeface="Cambria Math"/>
                            </a:rPr>
                            <m:t>−</m:t>
                          </m:r>
                          <m:r>
                            <a:rPr lang="pl-PL" sz="1100" i="1">
                              <a:latin typeface="Cambria Math"/>
                            </a:rPr>
                            <m:t>𝑗</m:t>
                          </m:r>
                          <m:r>
                            <a:rPr lang="pl-PL" sz="1100" i="1">
                              <a:latin typeface="Cambria Math"/>
                            </a:rPr>
                            <m:t>0,830)+</m:t>
                          </m:r>
                          <m:d>
                            <m:dPr>
                              <m:ctrlPr>
                                <a:rPr lang="pl-PL" sz="11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1100" i="1">
                                  <a:latin typeface="Cambria Math"/>
                                </a:rPr>
                                <m:t>  0,011421+</m:t>
                              </m:r>
                              <m:r>
                                <a:rPr lang="pl-PL" sz="11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l-PL" sz="1100" i="1">
                                  <a:latin typeface="Cambria Math"/>
                                </a:rPr>
                                <m:t>0,072309</m:t>
                              </m:r>
                            </m:e>
                          </m:d>
                          <m:r>
                            <a:rPr lang="pl-PL" sz="1100" i="1"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pl-PL" sz="11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11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  <m:r>
                                <a:rPr lang="pl-PL" sz="11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pl-PL" sz="11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l-PL" sz="11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</m:d>
                        </m:e>
                      </m:d>
                    </m:oMath>
                  </a14:m>
                  <a:r>
                    <a:rPr kumimoji="0" lang="pl-PL" altLang="pl-PL" sz="1100" b="1" i="1" smtClean="0">
                      <a:solidFill>
                        <a:srgbClr val="0000C0"/>
                      </a:solidFill>
                      <a:latin typeface="Calibri Light" panose="020F0302020204030204" pitchFamily="34" charset="0"/>
                    </a:rPr>
                    <a:t>  </a:t>
                  </a:r>
                  <a:endParaRPr kumimoji="0" lang="pl-PL" altLang="pl-PL" sz="1100" b="1" i="1">
                    <a:solidFill>
                      <a:srgbClr val="0000C0"/>
                    </a:solidFill>
                    <a:latin typeface="Calibri Light" panose="020F03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9" name="Txt_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37819" y="3762409"/>
                  <a:ext cx="6261009" cy="16927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214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xt_3"/>
            <p:cNvSpPr txBox="1">
              <a:spLocks noChangeArrowheads="1"/>
            </p:cNvSpPr>
            <p:nvPr/>
          </p:nvSpPr>
          <p:spPr bwMode="auto">
            <a:xfrm>
              <a:off x="1437819" y="3559360"/>
              <a:ext cx="113152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200" i="1" smtClean="0">
                  <a:solidFill>
                    <a:srgbClr val="0000C0"/>
                  </a:solidFill>
                  <a:latin typeface="Times New Roman" pitchFamily="18" charset="0"/>
                  <a:sym typeface="Symbol" pitchFamily="18" charset="2"/>
                </a:rPr>
                <a:t>Wartości liczbowe</a:t>
              </a:r>
              <a:endParaRPr kumimoji="0" lang="pl-PL" altLang="pl-PL" sz="1200" i="1">
                <a:solidFill>
                  <a:srgbClr val="0000C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" name="RównPLE214"/>
          <p:cNvGrpSpPr/>
          <p:nvPr/>
        </p:nvGrpSpPr>
        <p:grpSpPr>
          <a:xfrm>
            <a:off x="1370026" y="2917020"/>
            <a:ext cx="5390352" cy="511827"/>
            <a:chOff x="1370026" y="2917020"/>
            <a:chExt cx="5390352" cy="5118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Prostokąt 2"/>
                <p:cNvSpPr/>
                <p:nvPr/>
              </p:nvSpPr>
              <p:spPr>
                <a:xfrm>
                  <a:off x="1430860" y="3106258"/>
                  <a:ext cx="5329518" cy="322589"/>
                </a:xfrm>
                <a:prstGeom prst="rect">
                  <a:avLst/>
                </a:prstGeom>
              </p:spPr>
              <p:txBody>
                <a:bodyPr wrap="none" lIns="72000" tIns="0" rIns="7200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pl-PL" sz="120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pl-PL" sz="12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pl-PL" sz="1200" i="1">
                                <a:latin typeface="Cambria Math"/>
                              </a:rPr>
                              <m:t>𝑃𝐿𝐸</m:t>
                            </m:r>
                            <m:r>
                              <a:rPr lang="pl-PL" sz="1200" i="1">
                                <a:latin typeface="Cambria Math"/>
                              </a:rPr>
                              <m:t>214</m:t>
                            </m:r>
                          </m:sub>
                          <m:sup>
                            <m:r>
                              <a:rPr lang="pl-PL" sz="1200" i="1">
                                <a:latin typeface="Cambria Math"/>
                              </a:rPr>
                              <m:t>𝑧𝑎𝑑</m:t>
                            </m:r>
                            <m:r>
                              <a:rPr lang="pl-PL" sz="1200" i="1">
                                <a:latin typeface="Cambria Math"/>
                              </a:rPr>
                              <m:t>.</m:t>
                            </m:r>
                          </m:sup>
                        </m:sSubSup>
                        <m:r>
                          <a:rPr lang="pl-PL" sz="1200" i="1">
                            <a:latin typeface="Cambria Math"/>
                          </a:rPr>
                          <m:t>+</m:t>
                        </m:r>
                        <m:r>
                          <a:rPr lang="pl-PL" sz="1200" i="1">
                            <a:latin typeface="Cambria Math"/>
                          </a:rPr>
                          <m:t>𝑗</m:t>
                        </m:r>
                        <m:sSubSup>
                          <m:sSubSup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pl-PL" sz="1200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pl-PL" sz="1200" i="1">
                                <a:latin typeface="Cambria Math"/>
                              </a:rPr>
                              <m:t>𝑃𝐿𝐸</m:t>
                            </m:r>
                            <m:r>
                              <a:rPr lang="pl-PL" sz="1200" i="1">
                                <a:latin typeface="Cambria Math"/>
                              </a:rPr>
                              <m:t>214</m:t>
                            </m:r>
                          </m:sub>
                          <m:sup>
                            <m:r>
                              <a:rPr lang="pl-PL" sz="1200" i="1">
                                <a:latin typeface="Cambria Math"/>
                              </a:rPr>
                              <m:t>𝑧𝑎𝑑</m:t>
                            </m:r>
                            <m:r>
                              <a:rPr lang="pl-PL" sz="1200" i="1">
                                <a:latin typeface="Cambria Math"/>
                              </a:rPr>
                              <m:t>.</m:t>
                            </m:r>
                          </m:sup>
                        </m:sSubSup>
                        <m:r>
                          <a:rPr lang="pl-PL" sz="1200" i="1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bar>
                                  <m:barPr>
                                    <m:ctrlPr>
                                      <a:rPr lang="pl-PL" sz="1200" i="1">
                                        <a:latin typeface="Cambria Math"/>
                                      </a:rPr>
                                    </m:ctrlPr>
                                  </m:barPr>
                                  <m:e>
                                    <m:r>
                                      <a:rPr lang="pl-PL" sz="1200" i="1">
                                        <a:latin typeface="Cambria Math"/>
                                      </a:rPr>
                                      <m:t>𝑈</m:t>
                                    </m:r>
                                  </m:e>
                                </m:bar>
                              </m:e>
                              <m:sub>
                                <m:r>
                                  <a:rPr lang="pl-PL" sz="1200" i="1">
                                    <a:latin typeface="Cambria Math"/>
                                  </a:rPr>
                                  <m:t>𝑃𝐿𝐸</m:t>
                                </m:r>
                                <m:r>
                                  <a:rPr lang="pl-PL" sz="1200" i="1">
                                    <a:latin typeface="Cambria Math"/>
                                  </a:rPr>
                                  <m:t>214</m:t>
                                </m:r>
                              </m:sub>
                            </m:sSub>
                            <m:r>
                              <a:rPr lang="pl-PL" sz="1200" i="1">
                                <a:latin typeface="Cambria Math"/>
                              </a:rPr>
                              <m:t>+</m:t>
                            </m:r>
                            <m:r>
                              <a:rPr lang="pl-PL" sz="12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pl-PL" sz="12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pl-PL" sz="1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𝑗</m:t>
                            </m:r>
                            <m:r>
                              <a:rPr lang="pl-PL" sz="12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</m:d>
                        <m:r>
                          <a:rPr lang="pl-PL" sz="1200" i="1">
                            <a:latin typeface="Cambria Math"/>
                          </a:rPr>
                          <m:t>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pl-PL" sz="12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pl-PL" sz="1200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pl-PL" sz="1200" i="1">
                                    <a:latin typeface="Cambria Math"/>
                                  </a:rPr>
                                  <m:t>𝑃𝐿𝐸</m:t>
                                </m:r>
                                <m:r>
                                  <a:rPr lang="pl-PL" sz="1200" i="1">
                                    <a:latin typeface="Cambria Math"/>
                                  </a:rPr>
                                  <m:t>214</m:t>
                                </m:r>
                              </m:sub>
                              <m:sup>
                                <m:r>
                                  <a:rPr lang="pl-PL" sz="1200" i="1"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pl-PL" sz="1200" i="1"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pl-PL" sz="12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pl-PL" sz="1200" i="1">
                                    <a:latin typeface="Cambria Math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pl-PL" sz="1200" i="1">
                                    <a:latin typeface="Cambria Math"/>
                                  </a:rPr>
                                  <m:t>𝑃𝐿𝐸</m:t>
                                </m:r>
                                <m:r>
                                  <a:rPr lang="pl-PL" sz="1200" i="1">
                                    <a:latin typeface="Cambria Math"/>
                                  </a:rPr>
                                  <m:t>214,</m:t>
                                </m:r>
                                <m:r>
                                  <a:rPr lang="pl-PL" sz="1200" i="1">
                                    <a:latin typeface="Cambria Math"/>
                                  </a:rPr>
                                  <m:t>𝑃𝐿𝐸</m:t>
                                </m:r>
                                <m:r>
                                  <a:rPr lang="pl-PL" sz="1200" i="1">
                                    <a:latin typeface="Cambria Math"/>
                                  </a:rPr>
                                  <m:t>214</m:t>
                                </m:r>
                              </m:sub>
                              <m:sup>
                                <m:r>
                                  <a:rPr lang="pl-PL" sz="1200" i="1"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pl-PL" sz="1200" i="1">
                                <a:latin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12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1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 (</m:t>
                                </m:r>
                                <m:r>
                                  <a:rPr lang="pl-PL" sz="1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pl-PL" sz="1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pl-PL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pl-PL" sz="1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pl-PL" sz="1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pl-PL" sz="12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pl-PL" sz="1200"/>
                </a:p>
              </p:txBody>
            </p:sp>
          </mc:Choice>
          <mc:Fallback xmlns="">
            <p:sp>
              <p:nvSpPr>
                <p:cNvPr id="3" name="Prostokąt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0860" y="3106258"/>
                  <a:ext cx="5329518" cy="32258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xt_3"/>
            <p:cNvSpPr txBox="1">
              <a:spLocks noChangeArrowheads="1"/>
            </p:cNvSpPr>
            <p:nvPr/>
          </p:nvSpPr>
          <p:spPr bwMode="auto">
            <a:xfrm>
              <a:off x="1370026" y="2917020"/>
              <a:ext cx="182742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200" i="1" smtClean="0">
                  <a:solidFill>
                    <a:srgbClr val="0000C0"/>
                  </a:solidFill>
                  <a:latin typeface="Times New Roman" pitchFamily="18" charset="0"/>
                  <a:sym typeface="Symbol" pitchFamily="18" charset="2"/>
                </a:rPr>
                <a:t>Równanie dla węzła PLE214</a:t>
              </a:r>
              <a:endParaRPr kumimoji="0" lang="pl-PL" altLang="pl-PL" sz="1200" i="1">
                <a:solidFill>
                  <a:srgbClr val="0000C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RównOgólne"/>
          <p:cNvGrpSpPr/>
          <p:nvPr/>
        </p:nvGrpSpPr>
        <p:grpSpPr>
          <a:xfrm>
            <a:off x="1399719" y="2310424"/>
            <a:ext cx="3028650" cy="494062"/>
            <a:chOff x="1399719" y="2310424"/>
            <a:chExt cx="3028650" cy="4940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xt_2"/>
                <p:cNvSpPr txBox="1">
                  <a:spLocks noChangeArrowheads="1"/>
                </p:cNvSpPr>
                <p:nvPr/>
              </p:nvSpPr>
              <p:spPr bwMode="auto">
                <a:xfrm>
                  <a:off x="1399719" y="2505109"/>
                  <a:ext cx="3028650" cy="2993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14:m>
                    <m:oMath xmlns:m="http://schemas.openxmlformats.org/officeDocument/2006/math">
                      <m:d>
                        <m:dPr>
                          <m:ctrlPr>
                            <a:rPr lang="pl-PL" sz="13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1300" i="1">
                                  <a:latin typeface="Cambria Math"/>
                                </a:rPr>
                              </m:ctrlPr>
                            </m:sSubPr>
                            <m:e>
                              <m:bar>
                                <m:barPr>
                                  <m:ctrlPr>
                                    <a:rPr lang="pl-PL" sz="1300" i="1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pl-PL" sz="130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</m:bar>
                            </m:e>
                            <m:sub>
                              <m:r>
                                <a:rPr lang="pl-PL" sz="13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pl-PL" sz="1300" i="1">
                              <a:latin typeface="Cambria Math"/>
                            </a:rPr>
                            <m:t>+</m:t>
                          </m:r>
                          <m:r>
                            <a:rPr lang="pl-PL" sz="1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𝜟</m:t>
                          </m:r>
                          <m:bar>
                            <m:barPr>
                              <m:ctrlPr>
                                <a:rPr lang="pl-PL" sz="13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3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𝑼</m:t>
                              </m:r>
                            </m:e>
                          </m:bar>
                        </m:e>
                      </m:d>
                      <m:r>
                        <a:rPr lang="pl-PL" sz="1300" i="1">
                          <a:latin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1300" i="1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pl-PL" sz="13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300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pl-PL" sz="13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pl-PL" sz="1300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r>
                            <a:rPr lang="pl-PL" sz="1300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pl-PL" sz="13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300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pl-PL" sz="1300" b="0" i="1" smtClean="0">
                                  <a:latin typeface="Cambria Math"/>
                                </a:rPr>
                                <m:t>𝑖𝑖</m:t>
                              </m:r>
                            </m:sub>
                            <m:sup>
                              <m:r>
                                <a:rPr lang="pl-PL" sz="1300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r>
                            <a:rPr lang="pl-PL" sz="1300" i="1">
                              <a:latin typeface="Cambria Math"/>
                            </a:rPr>
                            <m:t>∙</m:t>
                          </m:r>
                          <m:r>
                            <a:rPr lang="pl-PL" sz="1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𝜟</m:t>
                          </m:r>
                          <m:sSup>
                            <m:sSupPr>
                              <m:ctrlPr>
                                <a:rPr lang="pl-PL" sz="1300" i="1">
                                  <a:latin typeface="Cambria Math"/>
                                </a:rPr>
                              </m:ctrlPr>
                            </m:sSupPr>
                            <m:e>
                              <m:bar>
                                <m:barPr>
                                  <m:ctrlPr>
                                    <a:rPr lang="pl-PL" sz="1300" i="1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pl-PL" sz="13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𝑼</m:t>
                                  </m:r>
                                </m:e>
                              </m:bar>
                            </m:e>
                            <m:sup>
                              <m:r>
                                <a:rPr lang="pl-PL" sz="1300" i="1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a14:m>
                  <a:r>
                    <a:rPr kumimoji="0" lang="pl-PL" altLang="pl-PL" sz="1300" b="1" i="1" smtClean="0">
                      <a:solidFill>
                        <a:srgbClr val="0000C0"/>
                      </a:solidFill>
                      <a:latin typeface="Calibri Light" panose="020F0302020204030204" pitchFamily="34" charset="0"/>
                    </a:rPr>
                    <a:t>=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pl-PL" sz="13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l-PL" sz="13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pl-PL" sz="1300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pl-PL" sz="1300" i="1">
                              <a:latin typeface="Cambria Math"/>
                            </a:rPr>
                            <m:t>𝑧𝑎𝑑</m:t>
                          </m:r>
                          <m:r>
                            <a:rPr lang="pl-PL" sz="1300" i="1">
                              <a:latin typeface="Cambria Math"/>
                            </a:rPr>
                            <m:t>.</m:t>
                          </m:r>
                        </m:sup>
                      </m:sSubSup>
                      <m:r>
                        <a:rPr lang="pl-PL" sz="1300" i="1">
                          <a:latin typeface="Cambria Math"/>
                        </a:rPr>
                        <m:t>+</m:t>
                      </m:r>
                      <m:r>
                        <a:rPr lang="pl-PL" sz="1300" i="1">
                          <a:latin typeface="Cambria Math"/>
                        </a:rPr>
                        <m:t>𝑗</m:t>
                      </m:r>
                      <m:sSubSup>
                        <m:sSubSupPr>
                          <m:ctrlPr>
                            <a:rPr lang="pl-PL" sz="13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l-PL" sz="1300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pl-PL" sz="1300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pl-PL" sz="1300" i="1">
                              <a:latin typeface="Cambria Math"/>
                            </a:rPr>
                            <m:t>𝑧𝑎𝑑</m:t>
                          </m:r>
                          <m:r>
                            <a:rPr lang="pl-PL" sz="1300" i="1">
                              <a:latin typeface="Cambria Math"/>
                            </a:rPr>
                            <m:t>.</m:t>
                          </m:r>
                        </m:sup>
                      </m:sSubSup>
                    </m:oMath>
                  </a14:m>
                  <a:endParaRPr kumimoji="0" lang="pl-PL" altLang="pl-PL" sz="1300" b="1" i="1">
                    <a:solidFill>
                      <a:srgbClr val="0000C0"/>
                    </a:solidFill>
                    <a:latin typeface="Calibri Light" panose="020F0302020204030204" pitchFamily="34" charset="0"/>
                  </a:endParaRPr>
                </a:p>
              </p:txBody>
            </p:sp>
          </mc:Choice>
          <mc:Fallback xmlns="">
            <p:sp>
              <p:nvSpPr>
                <p:cNvPr id="31" name="Txt_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9719" y="2505109"/>
                  <a:ext cx="3028650" cy="2993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12245" b="-4082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xt_1"/>
            <p:cNvSpPr txBox="1">
              <a:spLocks noChangeArrowheads="1"/>
            </p:cNvSpPr>
            <p:nvPr/>
          </p:nvSpPr>
          <p:spPr bwMode="auto">
            <a:xfrm>
              <a:off x="1409700" y="2310424"/>
              <a:ext cx="11461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200" i="1" smtClean="0">
                  <a:solidFill>
                    <a:srgbClr val="0000C0"/>
                  </a:solidFill>
                  <a:latin typeface="Times New Roman" pitchFamily="18" charset="0"/>
                  <a:sym typeface="Symbol" pitchFamily="18" charset="2"/>
                </a:rPr>
                <a:t>Równanie ogólne </a:t>
              </a:r>
              <a:endParaRPr kumimoji="0" lang="pl-PL" altLang="pl-PL" sz="1200" i="1">
                <a:solidFill>
                  <a:srgbClr val="0000C0"/>
                </a:solidFill>
                <a:latin typeface="Times New Roman" pitchFamily="18" charset="0"/>
              </a:endParaRPr>
            </a:p>
          </p:txBody>
        </p:sp>
      </p:grpSp>
      <p:sp>
        <p:nvSpPr>
          <p:cNvPr id="2" name="Strzałka_1"/>
          <p:cNvSpPr/>
          <p:nvPr/>
        </p:nvSpPr>
        <p:spPr bwMode="auto">
          <a:xfrm>
            <a:off x="3356039" y="2084079"/>
            <a:ext cx="144000" cy="72000"/>
          </a:xfrm>
          <a:prstGeom prst="rightArrow">
            <a:avLst/>
          </a:prstGeom>
          <a:solidFill>
            <a:srgbClr val="00A4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65" name="Strz_Yii"/>
          <p:cNvCxnSpPr/>
          <p:nvPr/>
        </p:nvCxnSpPr>
        <p:spPr bwMode="auto">
          <a:xfrm flipH="1">
            <a:off x="5422900" y="1987550"/>
            <a:ext cx="628650" cy="118745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0000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z_Ii"/>
          <p:cNvCxnSpPr/>
          <p:nvPr/>
        </p:nvCxnSpPr>
        <p:spPr bwMode="auto">
          <a:xfrm flipH="1">
            <a:off x="4629150" y="1835150"/>
            <a:ext cx="1270000" cy="128905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0000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z_Ui"/>
          <p:cNvCxnSpPr/>
          <p:nvPr/>
        </p:nvCxnSpPr>
        <p:spPr bwMode="auto">
          <a:xfrm flipH="1">
            <a:off x="3314700" y="1663700"/>
            <a:ext cx="2578100" cy="149225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0000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z_P,Q"/>
          <p:cNvCxnSpPr/>
          <p:nvPr/>
        </p:nvCxnSpPr>
        <p:spPr bwMode="auto">
          <a:xfrm flipH="1">
            <a:off x="2133600" y="2111375"/>
            <a:ext cx="1536700" cy="10509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000099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xt_Dane"/>
          <p:cNvSpPr txBox="1">
            <a:spLocks noChangeArrowheads="1"/>
          </p:cNvSpPr>
          <p:nvPr/>
        </p:nvSpPr>
        <p:spPr bwMode="auto">
          <a:xfrm>
            <a:off x="5322123" y="1386499"/>
            <a:ext cx="1594521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0" rIns="7200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smtClean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Dane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kumimoji="0" lang="pl-PL" altLang="pl-PL" sz="1100" i="1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U</a:t>
            </a:r>
            <a:r>
              <a:rPr kumimoji="0" lang="pl-PL" altLang="pl-PL" sz="1100" i="1" baseline="-25000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i</a:t>
            </a:r>
            <a:r>
              <a:rPr kumimoji="0" lang="pl-PL" altLang="pl-PL" sz="1100" i="1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= (228,65-j8,17)kV</a:t>
            </a:r>
            <a:endParaRPr kumimoji="0" lang="pl-PL" altLang="pl-PL" sz="1100" i="1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kumimoji="0" lang="pl-PL" altLang="pl-PL" sz="1100" i="1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I</a:t>
            </a:r>
            <a:r>
              <a:rPr kumimoji="0" lang="pl-PL" altLang="pl-PL" sz="1100" i="1" baseline="-25000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i</a:t>
            </a:r>
            <a:r>
              <a:rPr kumimoji="0" lang="pl-PL" altLang="pl-PL" sz="1100" i="1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= (-1,195+j0,830)A</a:t>
            </a:r>
            <a:endParaRPr kumimoji="0" lang="pl-PL" altLang="pl-PL" sz="1100" i="1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kumimoji="0" lang="pl-PL" altLang="pl-PL" sz="1100" i="1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Y</a:t>
            </a:r>
            <a:r>
              <a:rPr kumimoji="0" lang="pl-PL" altLang="pl-PL" sz="1100" i="1" baseline="-25000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ii</a:t>
            </a:r>
            <a:r>
              <a:rPr kumimoji="0" lang="pl-PL" altLang="pl-PL" sz="1100" i="1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= (</a:t>
            </a:r>
            <a:r>
              <a:rPr kumimoji="0" lang="pl-PL" altLang="pl-PL" sz="1100" i="1" smtClean="0">
                <a:solidFill>
                  <a:srgbClr val="C00000"/>
                </a:solidFill>
                <a:latin typeface="Calibri" panose="020F0502020204030204" pitchFamily="34" charset="0"/>
                <a:sym typeface="Symbol" pitchFamily="18" charset="2"/>
              </a:rPr>
              <a:t>0,01141-j0,072309)S</a:t>
            </a:r>
            <a:endParaRPr kumimoji="0" lang="pl-PL" altLang="pl-PL" sz="1100" i="1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7170" name="SchSiec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452" y="668994"/>
            <a:ext cx="26765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xt_MocNowa"/>
          <p:cNvSpPr txBox="1">
            <a:spLocks noChangeArrowheads="1"/>
          </p:cNvSpPr>
          <p:nvPr/>
        </p:nvSpPr>
        <p:spPr bwMode="auto">
          <a:xfrm>
            <a:off x="3491006" y="1961541"/>
            <a:ext cx="4050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0" rIns="7200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b="1" smtClean="0">
                <a:solidFill>
                  <a:srgbClr val="00A400"/>
                </a:solidFill>
                <a:latin typeface="Calibri" panose="020F0502020204030204" pitchFamily="34" charset="0"/>
                <a:sym typeface="Symbol" pitchFamily="18" charset="2"/>
              </a:rPr>
              <a:t>-100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b="1" smtClean="0">
                <a:solidFill>
                  <a:srgbClr val="00A400"/>
                </a:solidFill>
                <a:latin typeface="Calibri" panose="020F0502020204030204" pitchFamily="34" charset="0"/>
                <a:sym typeface="Symbol" pitchFamily="18" charset="2"/>
              </a:rPr>
              <a:t>-80</a:t>
            </a:r>
            <a:endParaRPr kumimoji="0" lang="pl-PL" altLang="pl-PL" sz="1100" b="1">
              <a:solidFill>
                <a:srgbClr val="00A4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xt_MocStara"/>
          <p:cNvSpPr txBox="1">
            <a:spLocks noChangeArrowheads="1"/>
          </p:cNvSpPr>
          <p:nvPr/>
        </p:nvSpPr>
        <p:spPr bwMode="auto">
          <a:xfrm>
            <a:off x="2959995" y="1961541"/>
            <a:ext cx="4034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0" rIns="7200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b="1" smtClean="0">
                <a:solidFill>
                  <a:srgbClr val="00A400"/>
                </a:solidFill>
                <a:latin typeface="Calibri" panose="020F0502020204030204" pitchFamily="34" charset="0"/>
                <a:sym typeface="Symbol" pitchFamily="18" charset="2"/>
              </a:rPr>
              <a:t>-280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100" b="1" smtClean="0">
                <a:solidFill>
                  <a:srgbClr val="00A400"/>
                </a:solidFill>
                <a:latin typeface="Calibri" panose="020F0502020204030204" pitchFamily="34" charset="0"/>
                <a:sym typeface="Symbol" pitchFamily="18" charset="2"/>
              </a:rPr>
              <a:t>-180</a:t>
            </a:r>
            <a:endParaRPr kumimoji="0" lang="pl-PL" altLang="pl-PL" sz="1100" b="1">
              <a:solidFill>
                <a:srgbClr val="00A4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455876" y="208831"/>
            <a:ext cx="222817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Przykład korekcji napięcia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8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3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4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9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4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9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4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9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3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00"/>
                            </p:stCondLst>
                            <p:childTnLst>
                              <p:par>
                                <p:cTn id="208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85" grpId="0"/>
      <p:bldP spid="88" grpId="0"/>
      <p:bldP spid="84" grpId="0"/>
      <p:bldP spid="87" grpId="0"/>
      <p:bldP spid="83" grpId="0"/>
      <p:bldP spid="86" grpId="0"/>
      <p:bldP spid="81" grpId="0" animBg="1"/>
      <p:bldP spid="81" grpId="1" animBg="1"/>
      <p:bldP spid="77" grpId="0"/>
      <p:bldP spid="77" grpId="1"/>
      <p:bldP spid="80" grpId="0" animBg="1"/>
      <p:bldP spid="80" grpId="1" animBg="1"/>
      <p:bldP spid="76" grpId="0"/>
      <p:bldP spid="76" grpId="1"/>
      <p:bldP spid="75" grpId="0"/>
      <p:bldP spid="79" grpId="0" animBg="1"/>
      <p:bldP spid="79" grpId="1" animBg="1"/>
      <p:bldP spid="74" grpId="0"/>
      <p:bldP spid="74" grpId="1"/>
      <p:bldP spid="78" grpId="0" animBg="1"/>
      <p:bldP spid="78" grpId="1" animBg="1"/>
      <p:bldP spid="73" grpId="0"/>
      <p:bldP spid="73" grpId="1"/>
      <p:bldP spid="68" grpId="0"/>
      <p:bldP spid="47" grpId="0" animBg="1"/>
      <p:bldP spid="47" grpId="1" animBg="1"/>
      <p:bldP spid="42" grpId="0"/>
      <p:bldP spid="42" grpId="1"/>
      <p:bldP spid="46" grpId="0" animBg="1"/>
      <p:bldP spid="46" grpId="1" animBg="1"/>
      <p:bldP spid="41" grpId="0"/>
      <p:bldP spid="41" grpId="1"/>
      <p:bldP spid="40" grpId="0"/>
      <p:bldP spid="45" grpId="0" animBg="1"/>
      <p:bldP spid="45" grpId="1" animBg="1"/>
      <p:bldP spid="39" grpId="0"/>
      <p:bldP spid="39" grpId="1"/>
      <p:bldP spid="44" grpId="0" animBg="1"/>
      <p:bldP spid="44" grpId="1" animBg="1"/>
      <p:bldP spid="38" grpId="0"/>
      <p:bldP spid="38" grpId="1"/>
      <p:bldP spid="37" grpId="0"/>
      <p:bldP spid="21" grpId="0"/>
      <p:bldP spid="2" grpId="0" animBg="1"/>
      <p:bldP spid="32" grpId="0"/>
      <p:bldP spid="8" grpId="0"/>
      <p:bldP spid="13" grpId="0"/>
      <p:bldP spid="13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0863" y="2697977"/>
            <a:ext cx="56441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kumimoji="0" lang="pl-PL" altLang="pl-PL" sz="2400" b="1" i="1" smtClean="0">
                <a:solidFill>
                  <a:srgbClr val="0070C0"/>
                </a:solidFill>
                <a:latin typeface="Times New Roman" pitchFamily="18" charset="0"/>
              </a:rPr>
              <a:t>Model elektroenergetycznej sieci przesyłowej</a:t>
            </a:r>
            <a:endParaRPr lang="pl-PL" altLang="pl-PL" sz="2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23044" y="5096309"/>
            <a:ext cx="336630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defTabSz="912813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None/>
              <a:defRPr/>
            </a:pP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Dziękujemy </a:t>
            </a:r>
            <a:r>
              <a:rPr kumimoji="1" lang="pl-PL" sz="2700" i="1" kern="0">
                <a:solidFill>
                  <a:srgbClr val="00B050"/>
                </a:solidFill>
                <a:latin typeface="+mn-lt"/>
              </a:rPr>
              <a:t>za </a:t>
            </a: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uwagę</a:t>
            </a:r>
            <a:endParaRPr kumimoji="1" lang="pl-PL" sz="27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913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4" name="[I]=[Y].[U]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263307"/>
              </p:ext>
            </p:extLst>
          </p:nvPr>
        </p:nvGraphicFramePr>
        <p:xfrm>
          <a:off x="1903413" y="2722563"/>
          <a:ext cx="51816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Równanie" r:id="rId3" imgW="2590560" imgH="888840" progId="Equation.3">
                  <p:embed/>
                </p:oleObj>
              </mc:Choice>
              <mc:Fallback>
                <p:oleObj name="Równanie" r:id="rId3" imgW="25905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3413" y="2722563"/>
                        <a:ext cx="51816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I=Y 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225254"/>
              </p:ext>
            </p:extLst>
          </p:nvPr>
        </p:nvGraphicFramePr>
        <p:xfrm>
          <a:off x="3530600" y="1557338"/>
          <a:ext cx="1473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Równanie" r:id="rId5" imgW="736600" imgH="203200" progId="Equation.3">
                  <p:embed/>
                </p:oleObj>
              </mc:Choice>
              <mc:Fallback>
                <p:oleObj name="Równanie" r:id="rId5" imgW="736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1557338"/>
                        <a:ext cx="1473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107383" y="476706"/>
            <a:ext cx="49292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Model sieci przesyłowej – metoda potencjałów </a:t>
            </a:r>
            <a:r>
              <a:rPr kumimoji="1" lang="pl-PL" sz="1400" b="1" i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węzłowych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1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Macierz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586594"/>
              </p:ext>
            </p:extLst>
          </p:nvPr>
        </p:nvGraphicFramePr>
        <p:xfrm>
          <a:off x="2428950" y="3861060"/>
          <a:ext cx="4190850" cy="136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Równanie" r:id="rId3" imgW="3352680" imgH="1091880" progId="Equation.3">
                  <p:embed/>
                </p:oleObj>
              </mc:Choice>
              <mc:Fallback>
                <p:oleObj name="Równanie" r:id="rId3" imgW="335268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950" y="3861060"/>
                        <a:ext cx="4190850" cy="136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I=Y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523448"/>
              </p:ext>
            </p:extLst>
          </p:nvPr>
        </p:nvGraphicFramePr>
        <p:xfrm>
          <a:off x="4111625" y="3391030"/>
          <a:ext cx="92075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Równanie" r:id="rId5" imgW="736600" imgH="203200" progId="Equation.3">
                  <p:embed/>
                </p:oleObj>
              </mc:Choice>
              <mc:Fallback>
                <p:oleObj name="Równanie" r:id="rId5" imgW="736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5" y="3391030"/>
                        <a:ext cx="92075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8" name="ID4"/>
          <p:cNvGrpSpPr/>
          <p:nvPr/>
        </p:nvGrpSpPr>
        <p:grpSpPr>
          <a:xfrm>
            <a:off x="6084210" y="2780910"/>
            <a:ext cx="576080" cy="216030"/>
            <a:chOff x="6084210" y="2780910"/>
            <a:chExt cx="576080" cy="216030"/>
          </a:xfrm>
        </p:grpSpPr>
        <p:cxnSp>
          <p:nvCxnSpPr>
            <p:cNvPr id="47" name="Łącznik prostoliniowy 46"/>
            <p:cNvCxnSpPr/>
            <p:nvPr/>
          </p:nvCxnSpPr>
          <p:spPr bwMode="auto">
            <a:xfrm flipH="1">
              <a:off x="6084210" y="2780910"/>
              <a:ext cx="0" cy="21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57" name="Text Box 487"/>
            <p:cNvSpPr txBox="1">
              <a:spLocks noChangeArrowheads="1"/>
            </p:cNvSpPr>
            <p:nvPr/>
          </p:nvSpPr>
          <p:spPr bwMode="auto">
            <a:xfrm>
              <a:off x="6169203" y="2843052"/>
              <a:ext cx="49108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r>
                <a:rPr lang="pl-PL" sz="1000" b="1" i="1" baseline="-25000">
                  <a:solidFill>
                    <a:srgbClr val="000000"/>
                  </a:solidFill>
                  <a:latin typeface="Times New Roman"/>
                  <a:ea typeface="Times New Roman"/>
                </a:rPr>
                <a:t>D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4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, </a:t>
              </a: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</a:t>
              </a:r>
              <a:r>
                <a:rPr lang="pl-PL" sz="1000" b="1" i="1" baseline="-25000">
                  <a:solidFill>
                    <a:srgbClr val="000000"/>
                  </a:solidFill>
                  <a:latin typeface="Times New Roman"/>
                  <a:ea typeface="Times New Roman"/>
                </a:rPr>
                <a:t>D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4</a:t>
              </a:r>
              <a:endParaRPr lang="pl-PL" sz="1200" baseline="-25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5" name="ID2"/>
          <p:cNvGrpSpPr/>
          <p:nvPr/>
        </p:nvGrpSpPr>
        <p:grpSpPr>
          <a:xfrm>
            <a:off x="4152923" y="2780910"/>
            <a:ext cx="491087" cy="225898"/>
            <a:chOff x="4152923" y="2780910"/>
            <a:chExt cx="491087" cy="225898"/>
          </a:xfrm>
        </p:grpSpPr>
        <p:cxnSp>
          <p:nvCxnSpPr>
            <p:cNvPr id="46" name="Łącznik prostoliniowy 45"/>
            <p:cNvCxnSpPr/>
            <p:nvPr/>
          </p:nvCxnSpPr>
          <p:spPr bwMode="auto">
            <a:xfrm flipH="1">
              <a:off x="4644010" y="2780910"/>
              <a:ext cx="0" cy="21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58" name="Text Box 487"/>
            <p:cNvSpPr txBox="1">
              <a:spLocks noChangeArrowheads="1"/>
            </p:cNvSpPr>
            <p:nvPr/>
          </p:nvSpPr>
          <p:spPr bwMode="auto">
            <a:xfrm>
              <a:off x="4152923" y="2852920"/>
              <a:ext cx="49108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D2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, </a:t>
              </a: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D2</a:t>
              </a:r>
              <a:endParaRPr lang="pl-PL" sz="1200" baseline="-25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3" name="IB"/>
          <p:cNvGrpSpPr/>
          <p:nvPr/>
        </p:nvGrpSpPr>
        <p:grpSpPr>
          <a:xfrm>
            <a:off x="2771750" y="2780910"/>
            <a:ext cx="466917" cy="216030"/>
            <a:chOff x="2771750" y="2780910"/>
            <a:chExt cx="466917" cy="216030"/>
          </a:xfrm>
        </p:grpSpPr>
        <p:sp>
          <p:nvSpPr>
            <p:cNvPr id="59" name="Text Box 487"/>
            <p:cNvSpPr txBox="1">
              <a:spLocks noChangeArrowheads="1"/>
            </p:cNvSpPr>
            <p:nvPr/>
          </p:nvSpPr>
          <p:spPr bwMode="auto">
            <a:xfrm>
              <a:off x="2843760" y="2843052"/>
              <a:ext cx="39490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r>
                <a:rPr lang="pl-PL" sz="1000" b="1" i="1" baseline="-25000">
                  <a:solidFill>
                    <a:srgbClr val="000000"/>
                  </a:solidFill>
                  <a:latin typeface="Times New Roman"/>
                  <a:ea typeface="Times New Roman"/>
                </a:rPr>
                <a:t>B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, </a:t>
              </a: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</a:t>
              </a:r>
              <a:r>
                <a:rPr lang="pl-PL" sz="1000" b="1" i="1" baseline="-25000">
                  <a:solidFill>
                    <a:srgbClr val="000000"/>
                  </a:solidFill>
                  <a:latin typeface="Times New Roman"/>
                  <a:ea typeface="Times New Roman"/>
                </a:rPr>
                <a:t>B</a:t>
              </a:r>
              <a:endParaRPr lang="pl-PL" sz="1200" baseline="-250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3" name="Łącznik prostoliniowy 42"/>
            <p:cNvCxnSpPr/>
            <p:nvPr/>
          </p:nvCxnSpPr>
          <p:spPr bwMode="auto">
            <a:xfrm flipH="1">
              <a:off x="2771750" y="2780910"/>
              <a:ext cx="0" cy="21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86" name="IC4"/>
          <p:cNvGrpSpPr/>
          <p:nvPr/>
        </p:nvGrpSpPr>
        <p:grpSpPr>
          <a:xfrm>
            <a:off x="6084210" y="980660"/>
            <a:ext cx="590632" cy="216000"/>
            <a:chOff x="6084210" y="980660"/>
            <a:chExt cx="590632" cy="216000"/>
          </a:xfrm>
        </p:grpSpPr>
        <p:cxnSp>
          <p:nvCxnSpPr>
            <p:cNvPr id="44" name="Łącznik prostoliniowy 43"/>
            <p:cNvCxnSpPr/>
            <p:nvPr/>
          </p:nvCxnSpPr>
          <p:spPr bwMode="auto">
            <a:xfrm flipH="1">
              <a:off x="6084210" y="980660"/>
              <a:ext cx="0" cy="21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6" name="Text Box 487"/>
            <p:cNvSpPr txBox="1">
              <a:spLocks noChangeArrowheads="1"/>
            </p:cNvSpPr>
            <p:nvPr/>
          </p:nvSpPr>
          <p:spPr bwMode="auto">
            <a:xfrm>
              <a:off x="6193373" y="980660"/>
              <a:ext cx="481469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C4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, </a:t>
              </a: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C4</a:t>
              </a:r>
              <a:endParaRPr lang="pl-PL" sz="1200" baseline="-25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4" name="IC2"/>
          <p:cNvGrpSpPr/>
          <p:nvPr/>
        </p:nvGrpSpPr>
        <p:grpSpPr>
          <a:xfrm>
            <a:off x="4211950" y="980660"/>
            <a:ext cx="504070" cy="216000"/>
            <a:chOff x="4211950" y="980660"/>
            <a:chExt cx="504070" cy="216000"/>
          </a:xfrm>
        </p:grpSpPr>
        <p:cxnSp>
          <p:nvCxnSpPr>
            <p:cNvPr id="45" name="Łącznik prostoliniowy 44"/>
            <p:cNvCxnSpPr/>
            <p:nvPr/>
          </p:nvCxnSpPr>
          <p:spPr bwMode="auto">
            <a:xfrm flipH="1">
              <a:off x="4716020" y="980660"/>
              <a:ext cx="0" cy="21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5" name="Text Box 487"/>
            <p:cNvSpPr txBox="1">
              <a:spLocks noChangeArrowheads="1"/>
            </p:cNvSpPr>
            <p:nvPr/>
          </p:nvSpPr>
          <p:spPr bwMode="auto">
            <a:xfrm>
              <a:off x="4211950" y="980660"/>
              <a:ext cx="481469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C2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, </a:t>
              </a: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</a:t>
              </a:r>
              <a:r>
                <a:rPr lang="pl-PL" sz="1000" b="1" i="1" baseline="-250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C2</a:t>
              </a:r>
              <a:endParaRPr lang="pl-PL" sz="1200" baseline="-25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2" name="IA"/>
          <p:cNvGrpSpPr/>
          <p:nvPr/>
        </p:nvGrpSpPr>
        <p:grpSpPr>
          <a:xfrm>
            <a:off x="2843760" y="980660"/>
            <a:ext cx="525898" cy="216030"/>
            <a:chOff x="2843760" y="980660"/>
            <a:chExt cx="525898" cy="216030"/>
          </a:xfrm>
        </p:grpSpPr>
        <p:cxnSp>
          <p:nvCxnSpPr>
            <p:cNvPr id="42" name="Łącznik prostoliniowy 41"/>
            <p:cNvCxnSpPr/>
            <p:nvPr/>
          </p:nvCxnSpPr>
          <p:spPr bwMode="auto">
            <a:xfrm flipH="1">
              <a:off x="2843760" y="980690"/>
              <a:ext cx="0" cy="21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4" name="Text Box 487"/>
            <p:cNvSpPr txBox="1">
              <a:spLocks noChangeArrowheads="1"/>
            </p:cNvSpPr>
            <p:nvPr/>
          </p:nvSpPr>
          <p:spPr bwMode="auto">
            <a:xfrm>
              <a:off x="2974751" y="980660"/>
              <a:ext cx="39490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r>
                <a:rPr lang="pl-PL" sz="1000" b="1" i="1" kern="1200" baseline="-250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, </a:t>
              </a:r>
              <a:r>
                <a:rPr lang="pl-PL" sz="1000" b="1" i="1" u="sng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</a:t>
              </a:r>
              <a:r>
                <a:rPr lang="pl-PL" sz="1000" b="1" i="1" kern="1200" baseline="-250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</a:t>
              </a:r>
              <a:endParaRPr lang="pl-PL" sz="1200" baseline="-25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72" name="Napięcia"/>
          <p:cNvGrpSpPr/>
          <p:nvPr/>
        </p:nvGrpSpPr>
        <p:grpSpPr>
          <a:xfrm>
            <a:off x="3059790" y="1916790"/>
            <a:ext cx="2967212" cy="306288"/>
            <a:chOff x="3059790" y="1916790"/>
            <a:chExt cx="2967212" cy="306288"/>
          </a:xfrm>
        </p:grpSpPr>
        <p:sp>
          <p:nvSpPr>
            <p:cNvPr id="66" name="Text Box 487"/>
            <p:cNvSpPr txBox="1">
              <a:spLocks noChangeArrowheads="1"/>
            </p:cNvSpPr>
            <p:nvPr/>
          </p:nvSpPr>
          <p:spPr bwMode="auto">
            <a:xfrm>
              <a:off x="5580799" y="1916790"/>
              <a:ext cx="446203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400 kV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8" name="Text Box 487"/>
            <p:cNvSpPr txBox="1">
              <a:spLocks noChangeArrowheads="1"/>
            </p:cNvSpPr>
            <p:nvPr/>
          </p:nvSpPr>
          <p:spPr bwMode="auto">
            <a:xfrm>
              <a:off x="3059790" y="2069190"/>
              <a:ext cx="446203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220 kV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9" name="L5"/>
          <p:cNvGrpSpPr/>
          <p:nvPr/>
        </p:nvGrpSpPr>
        <p:grpSpPr>
          <a:xfrm>
            <a:off x="6156200" y="1196690"/>
            <a:ext cx="288060" cy="1584000"/>
            <a:chOff x="6156200" y="1196690"/>
            <a:chExt cx="288060" cy="1584000"/>
          </a:xfrm>
        </p:grpSpPr>
        <p:cxnSp>
          <p:nvCxnSpPr>
            <p:cNvPr id="18" name="L5"/>
            <p:cNvCxnSpPr/>
            <p:nvPr/>
          </p:nvCxnSpPr>
          <p:spPr bwMode="auto">
            <a:xfrm flipH="1">
              <a:off x="6156200" y="1196690"/>
              <a:ext cx="0" cy="1584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2" name="Txt_L5"/>
            <p:cNvSpPr txBox="1">
              <a:spLocks noChangeArrowheads="1"/>
            </p:cNvSpPr>
            <p:nvPr/>
          </p:nvSpPr>
          <p:spPr bwMode="auto">
            <a:xfrm>
              <a:off x="6228889" y="184478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L5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1" name="Szyny_D4"/>
          <p:cNvGrpSpPr/>
          <p:nvPr/>
        </p:nvGrpSpPr>
        <p:grpSpPr>
          <a:xfrm>
            <a:off x="5868180" y="2780910"/>
            <a:ext cx="360030" cy="216030"/>
            <a:chOff x="5868180" y="2780910"/>
            <a:chExt cx="360030" cy="216030"/>
          </a:xfrm>
        </p:grpSpPr>
        <p:cxnSp>
          <p:nvCxnSpPr>
            <p:cNvPr id="26" name="Łącznik prostoliniowy 25"/>
            <p:cNvCxnSpPr/>
            <p:nvPr/>
          </p:nvCxnSpPr>
          <p:spPr bwMode="auto">
            <a:xfrm>
              <a:off x="5940210" y="2780910"/>
              <a:ext cx="288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 Box 487"/>
            <p:cNvSpPr txBox="1">
              <a:spLocks noChangeArrowheads="1"/>
            </p:cNvSpPr>
            <p:nvPr/>
          </p:nvSpPr>
          <p:spPr bwMode="auto">
            <a:xfrm>
              <a:off x="5868180" y="2843052"/>
              <a:ext cx="22979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>
                  <a:solidFill>
                    <a:srgbClr val="000000"/>
                  </a:solidFill>
                  <a:latin typeface="Times New Roman"/>
                  <a:ea typeface="Times New Roman"/>
                </a:rPr>
                <a:t>D</a:t>
              </a: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4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71" name="T2"/>
          <p:cNvGrpSpPr/>
          <p:nvPr/>
        </p:nvGrpSpPr>
        <p:grpSpPr>
          <a:xfrm>
            <a:off x="4860040" y="2204830"/>
            <a:ext cx="1152140" cy="576050"/>
            <a:chOff x="4860040" y="2204830"/>
            <a:chExt cx="1152140" cy="576050"/>
          </a:xfrm>
        </p:grpSpPr>
        <p:grpSp>
          <p:nvGrpSpPr>
            <p:cNvPr id="70" name="T2"/>
            <p:cNvGrpSpPr/>
            <p:nvPr/>
          </p:nvGrpSpPr>
          <p:grpSpPr>
            <a:xfrm>
              <a:off x="4860040" y="2420900"/>
              <a:ext cx="1152140" cy="359980"/>
              <a:chOff x="4860040" y="2420900"/>
              <a:chExt cx="1152140" cy="359980"/>
            </a:xfrm>
          </p:grpSpPr>
          <p:cxnSp>
            <p:nvCxnSpPr>
              <p:cNvPr id="25" name="Łącznik prostoliniowy 24"/>
              <p:cNvCxnSpPr/>
              <p:nvPr/>
            </p:nvCxnSpPr>
            <p:spPr bwMode="auto">
              <a:xfrm flipH="1">
                <a:off x="4860040" y="256488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Łącznik prostoliniowy 26"/>
              <p:cNvCxnSpPr/>
              <p:nvPr/>
            </p:nvCxnSpPr>
            <p:spPr bwMode="auto">
              <a:xfrm flipH="1">
                <a:off x="6012180" y="256488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Łącznik prostoliniowy 34"/>
              <p:cNvCxnSpPr/>
              <p:nvPr/>
            </p:nvCxnSpPr>
            <p:spPr bwMode="auto">
              <a:xfrm flipH="1">
                <a:off x="4860040" y="2564920"/>
                <a:ext cx="3600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Elipsa 35"/>
              <p:cNvSpPr>
                <a:spLocks noChangeAspect="1"/>
              </p:cNvSpPr>
              <p:nvPr/>
            </p:nvSpPr>
            <p:spPr bwMode="auto">
              <a:xfrm>
                <a:off x="5211530" y="2420900"/>
                <a:ext cx="288000" cy="288000"/>
              </a:xfrm>
              <a:prstGeom prst="ellips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Elipsa 36"/>
              <p:cNvSpPr>
                <a:spLocks noChangeAspect="1"/>
              </p:cNvSpPr>
              <p:nvPr/>
            </p:nvSpPr>
            <p:spPr bwMode="auto">
              <a:xfrm>
                <a:off x="5363930" y="2420900"/>
                <a:ext cx="288000" cy="288000"/>
              </a:xfrm>
              <a:prstGeom prst="ellips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8" name="Łącznik prostoliniowy 37"/>
              <p:cNvCxnSpPr/>
              <p:nvPr/>
            </p:nvCxnSpPr>
            <p:spPr bwMode="auto">
              <a:xfrm flipH="1">
                <a:off x="5651970" y="2564920"/>
                <a:ext cx="3600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7" name="TxtT2"/>
            <p:cNvSpPr txBox="1">
              <a:spLocks noChangeArrowheads="1"/>
            </p:cNvSpPr>
            <p:nvPr/>
          </p:nvSpPr>
          <p:spPr bwMode="auto">
            <a:xfrm>
              <a:off x="5364769" y="220483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>
                  <a:solidFill>
                    <a:srgbClr val="000000"/>
                  </a:solidFill>
                  <a:latin typeface="Times New Roman"/>
                  <a:ea typeface="Times New Roman"/>
                </a:rPr>
                <a:t>T</a:t>
              </a: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2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0" name="Szyny_C4"/>
          <p:cNvGrpSpPr/>
          <p:nvPr/>
        </p:nvGrpSpPr>
        <p:grpSpPr>
          <a:xfrm>
            <a:off x="5868180" y="980660"/>
            <a:ext cx="360050" cy="216030"/>
            <a:chOff x="5868180" y="980660"/>
            <a:chExt cx="360050" cy="216030"/>
          </a:xfrm>
        </p:grpSpPr>
        <p:cxnSp>
          <p:nvCxnSpPr>
            <p:cNvPr id="17" name="Łącznik prostoliniowy 16"/>
            <p:cNvCxnSpPr/>
            <p:nvPr/>
          </p:nvCxnSpPr>
          <p:spPr bwMode="auto">
            <a:xfrm>
              <a:off x="5940230" y="1196690"/>
              <a:ext cx="288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 Box 487"/>
            <p:cNvSpPr txBox="1">
              <a:spLocks noChangeArrowheads="1"/>
            </p:cNvSpPr>
            <p:nvPr/>
          </p:nvSpPr>
          <p:spPr bwMode="auto">
            <a:xfrm>
              <a:off x="5868180" y="980660"/>
              <a:ext cx="221783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C4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9" name="T1"/>
          <p:cNvGrpSpPr/>
          <p:nvPr/>
        </p:nvGrpSpPr>
        <p:grpSpPr>
          <a:xfrm>
            <a:off x="4860040" y="1196690"/>
            <a:ext cx="1152150" cy="513938"/>
            <a:chOff x="4860040" y="1196690"/>
            <a:chExt cx="1152150" cy="513938"/>
          </a:xfrm>
        </p:grpSpPr>
        <p:grpSp>
          <p:nvGrpSpPr>
            <p:cNvPr id="41" name="T1"/>
            <p:cNvGrpSpPr/>
            <p:nvPr/>
          </p:nvGrpSpPr>
          <p:grpSpPr>
            <a:xfrm>
              <a:off x="4860040" y="1196690"/>
              <a:ext cx="1152150" cy="360010"/>
              <a:chOff x="4860040" y="1196690"/>
              <a:chExt cx="1152150" cy="360010"/>
            </a:xfrm>
          </p:grpSpPr>
          <p:cxnSp>
            <p:nvCxnSpPr>
              <p:cNvPr id="15" name="Łącznik prostoliniowy 14"/>
              <p:cNvCxnSpPr/>
              <p:nvPr/>
            </p:nvCxnSpPr>
            <p:spPr bwMode="auto">
              <a:xfrm flipH="1">
                <a:off x="4860040" y="119669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Łącznik prostoliniowy 15"/>
              <p:cNvCxnSpPr/>
              <p:nvPr/>
            </p:nvCxnSpPr>
            <p:spPr bwMode="auto">
              <a:xfrm flipH="1">
                <a:off x="6012180" y="119669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Łącznik prostoliniowy 30"/>
              <p:cNvCxnSpPr/>
              <p:nvPr/>
            </p:nvCxnSpPr>
            <p:spPr bwMode="auto">
              <a:xfrm flipH="1">
                <a:off x="4860260" y="1412720"/>
                <a:ext cx="3600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" name="Elipsa 8"/>
              <p:cNvSpPr>
                <a:spLocks noChangeAspect="1"/>
              </p:cNvSpPr>
              <p:nvPr/>
            </p:nvSpPr>
            <p:spPr bwMode="auto">
              <a:xfrm>
                <a:off x="5211750" y="1268700"/>
                <a:ext cx="288000" cy="288000"/>
              </a:xfrm>
              <a:prstGeom prst="ellips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Elipsa 32"/>
              <p:cNvSpPr>
                <a:spLocks noChangeAspect="1"/>
              </p:cNvSpPr>
              <p:nvPr/>
            </p:nvSpPr>
            <p:spPr bwMode="auto">
              <a:xfrm>
                <a:off x="5364150" y="1268700"/>
                <a:ext cx="288000" cy="288000"/>
              </a:xfrm>
              <a:prstGeom prst="ellips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4" name="Łącznik prostoliniowy 33"/>
              <p:cNvCxnSpPr/>
              <p:nvPr/>
            </p:nvCxnSpPr>
            <p:spPr bwMode="auto">
              <a:xfrm flipH="1">
                <a:off x="5652190" y="1412720"/>
                <a:ext cx="3600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5" name="Txt_T1"/>
            <p:cNvSpPr txBox="1">
              <a:spLocks noChangeArrowheads="1"/>
            </p:cNvSpPr>
            <p:nvPr/>
          </p:nvSpPr>
          <p:spPr bwMode="auto">
            <a:xfrm>
              <a:off x="5364769" y="155674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T1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3" name="L4"/>
          <p:cNvGrpSpPr/>
          <p:nvPr/>
        </p:nvGrpSpPr>
        <p:grpSpPr>
          <a:xfrm>
            <a:off x="4499990" y="1196690"/>
            <a:ext cx="216030" cy="1584000"/>
            <a:chOff x="4499990" y="1196690"/>
            <a:chExt cx="216030" cy="1584000"/>
          </a:xfrm>
        </p:grpSpPr>
        <p:cxnSp>
          <p:nvCxnSpPr>
            <p:cNvPr id="28" name="L4"/>
            <p:cNvCxnSpPr/>
            <p:nvPr/>
          </p:nvCxnSpPr>
          <p:spPr bwMode="auto">
            <a:xfrm flipH="1">
              <a:off x="4716020" y="1196690"/>
              <a:ext cx="0" cy="1584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Txt_L4"/>
            <p:cNvSpPr txBox="1">
              <a:spLocks noChangeArrowheads="1"/>
            </p:cNvSpPr>
            <p:nvPr/>
          </p:nvSpPr>
          <p:spPr bwMode="auto">
            <a:xfrm>
              <a:off x="4499990" y="184478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L4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79" name="Szyny_C2"/>
          <p:cNvGrpSpPr/>
          <p:nvPr/>
        </p:nvGrpSpPr>
        <p:grpSpPr>
          <a:xfrm>
            <a:off x="4500050" y="980660"/>
            <a:ext cx="496734" cy="216030"/>
            <a:chOff x="4500050" y="980660"/>
            <a:chExt cx="496734" cy="216030"/>
          </a:xfrm>
        </p:grpSpPr>
        <p:cxnSp>
          <p:nvCxnSpPr>
            <p:cNvPr id="10" name="Łącznik prostoliniowy 9"/>
            <p:cNvCxnSpPr/>
            <p:nvPr/>
          </p:nvCxnSpPr>
          <p:spPr bwMode="auto">
            <a:xfrm>
              <a:off x="4500050" y="1196690"/>
              <a:ext cx="43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 Box 487"/>
            <p:cNvSpPr txBox="1">
              <a:spLocks noChangeArrowheads="1"/>
            </p:cNvSpPr>
            <p:nvPr/>
          </p:nvSpPr>
          <p:spPr bwMode="auto">
            <a:xfrm>
              <a:off x="4775001" y="980660"/>
              <a:ext cx="221783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kern="120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C2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1" name="L3"/>
          <p:cNvGrpSpPr/>
          <p:nvPr/>
        </p:nvGrpSpPr>
        <p:grpSpPr>
          <a:xfrm>
            <a:off x="2987780" y="1196690"/>
            <a:ext cx="1584220" cy="216030"/>
            <a:chOff x="2987780" y="1196690"/>
            <a:chExt cx="1584220" cy="216030"/>
          </a:xfrm>
        </p:grpSpPr>
        <p:grpSp>
          <p:nvGrpSpPr>
            <p:cNvPr id="2" name="L3"/>
            <p:cNvGrpSpPr/>
            <p:nvPr/>
          </p:nvGrpSpPr>
          <p:grpSpPr>
            <a:xfrm>
              <a:off x="2987780" y="1196690"/>
              <a:ext cx="1584220" cy="216030"/>
              <a:chOff x="2987780" y="1196690"/>
              <a:chExt cx="1584220" cy="216030"/>
            </a:xfrm>
          </p:grpSpPr>
          <p:cxnSp>
            <p:nvCxnSpPr>
              <p:cNvPr id="7" name="Łącznik prostoliniowy 6"/>
              <p:cNvCxnSpPr/>
              <p:nvPr/>
            </p:nvCxnSpPr>
            <p:spPr bwMode="auto">
              <a:xfrm flipH="1">
                <a:off x="2987780" y="119669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Łącznik prostoliniowy 13"/>
              <p:cNvCxnSpPr/>
              <p:nvPr/>
            </p:nvCxnSpPr>
            <p:spPr bwMode="auto">
              <a:xfrm flipH="1">
                <a:off x="4572000" y="119669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Łącznik prostoliniowy 29"/>
              <p:cNvCxnSpPr/>
              <p:nvPr/>
            </p:nvCxnSpPr>
            <p:spPr bwMode="auto">
              <a:xfrm flipH="1">
                <a:off x="2987780" y="1412720"/>
                <a:ext cx="15840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3" name="Txt_L3"/>
            <p:cNvSpPr txBox="1">
              <a:spLocks noChangeArrowheads="1"/>
            </p:cNvSpPr>
            <p:nvPr/>
          </p:nvSpPr>
          <p:spPr bwMode="auto">
            <a:xfrm>
              <a:off x="3708539" y="119669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L3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2" name="L2"/>
          <p:cNvGrpSpPr/>
          <p:nvPr/>
        </p:nvGrpSpPr>
        <p:grpSpPr>
          <a:xfrm>
            <a:off x="2843760" y="1196690"/>
            <a:ext cx="1728240" cy="1584220"/>
            <a:chOff x="2843760" y="1196690"/>
            <a:chExt cx="1728240" cy="1584220"/>
          </a:xfrm>
        </p:grpSpPr>
        <p:grpSp>
          <p:nvGrpSpPr>
            <p:cNvPr id="4" name="L2"/>
            <p:cNvGrpSpPr/>
            <p:nvPr/>
          </p:nvGrpSpPr>
          <p:grpSpPr>
            <a:xfrm>
              <a:off x="2843760" y="1196690"/>
              <a:ext cx="1728240" cy="1584220"/>
              <a:chOff x="2843760" y="1196690"/>
              <a:chExt cx="1728240" cy="1584220"/>
            </a:xfrm>
          </p:grpSpPr>
          <p:cxnSp>
            <p:nvCxnSpPr>
              <p:cNvPr id="19" name="Łącznik prostoliniowy 18"/>
              <p:cNvCxnSpPr/>
              <p:nvPr/>
            </p:nvCxnSpPr>
            <p:spPr bwMode="auto">
              <a:xfrm flipH="1">
                <a:off x="2843760" y="1196690"/>
                <a:ext cx="0" cy="288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Łącznik prostoliniowy 28"/>
              <p:cNvCxnSpPr/>
              <p:nvPr/>
            </p:nvCxnSpPr>
            <p:spPr bwMode="auto">
              <a:xfrm flipH="1">
                <a:off x="4572000" y="2492910"/>
                <a:ext cx="0" cy="288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Łącznik prostoliniowy 39"/>
              <p:cNvCxnSpPr/>
              <p:nvPr/>
            </p:nvCxnSpPr>
            <p:spPr bwMode="auto">
              <a:xfrm flipH="1" flipV="1">
                <a:off x="2843760" y="1484730"/>
                <a:ext cx="1728240" cy="100814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1" name="Txt_L2"/>
            <p:cNvSpPr txBox="1">
              <a:spLocks noChangeArrowheads="1"/>
            </p:cNvSpPr>
            <p:nvPr/>
          </p:nvSpPr>
          <p:spPr bwMode="auto">
            <a:xfrm>
              <a:off x="3780549" y="184478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L2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78" name="Szyny_D2"/>
          <p:cNvGrpSpPr/>
          <p:nvPr/>
        </p:nvGrpSpPr>
        <p:grpSpPr>
          <a:xfrm>
            <a:off x="4355970" y="2780910"/>
            <a:ext cx="589847" cy="225898"/>
            <a:chOff x="4355970" y="2780910"/>
            <a:chExt cx="589847" cy="225898"/>
          </a:xfrm>
        </p:grpSpPr>
        <p:cxnSp>
          <p:nvCxnSpPr>
            <p:cNvPr id="24" name="Łącznik prostoliniowy 23"/>
            <p:cNvCxnSpPr/>
            <p:nvPr/>
          </p:nvCxnSpPr>
          <p:spPr bwMode="auto">
            <a:xfrm>
              <a:off x="4355970" y="2780910"/>
              <a:ext cx="576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 Box 487"/>
            <p:cNvSpPr txBox="1">
              <a:spLocks noChangeArrowheads="1"/>
            </p:cNvSpPr>
            <p:nvPr/>
          </p:nvSpPr>
          <p:spPr bwMode="auto">
            <a:xfrm>
              <a:off x="4716020" y="2852920"/>
              <a:ext cx="22979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D</a:t>
              </a:r>
              <a:r>
                <a:rPr lang="pl-PL" sz="1000" b="1" i="1">
                  <a:solidFill>
                    <a:srgbClr val="000000"/>
                  </a:solidFill>
                  <a:latin typeface="Times New Roman"/>
                  <a:ea typeface="Times New Roman"/>
                </a:rPr>
                <a:t>2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32" name="L5"/>
          <p:cNvGrpSpPr/>
          <p:nvPr/>
        </p:nvGrpSpPr>
        <p:grpSpPr>
          <a:xfrm>
            <a:off x="2843760" y="2555012"/>
            <a:ext cx="1584220" cy="225868"/>
            <a:chOff x="2843760" y="2555012"/>
            <a:chExt cx="1584220" cy="225868"/>
          </a:xfrm>
        </p:grpSpPr>
        <p:grpSp>
          <p:nvGrpSpPr>
            <p:cNvPr id="6" name="L5"/>
            <p:cNvGrpSpPr/>
            <p:nvPr/>
          </p:nvGrpSpPr>
          <p:grpSpPr>
            <a:xfrm>
              <a:off x="2843760" y="2564880"/>
              <a:ext cx="1584220" cy="216000"/>
              <a:chOff x="2843760" y="2564880"/>
              <a:chExt cx="1584220" cy="216000"/>
            </a:xfrm>
          </p:grpSpPr>
          <p:cxnSp>
            <p:nvCxnSpPr>
              <p:cNvPr id="22" name="Łącznik prostoliniowy 21"/>
              <p:cNvCxnSpPr/>
              <p:nvPr/>
            </p:nvCxnSpPr>
            <p:spPr bwMode="auto">
              <a:xfrm flipH="1">
                <a:off x="2843760" y="256488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Łącznik prostoliniowy 22"/>
              <p:cNvCxnSpPr/>
              <p:nvPr/>
            </p:nvCxnSpPr>
            <p:spPr bwMode="auto">
              <a:xfrm flipH="1">
                <a:off x="4427980" y="2564880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Łącznik prostoliniowy 38"/>
              <p:cNvCxnSpPr/>
              <p:nvPr/>
            </p:nvCxnSpPr>
            <p:spPr bwMode="auto">
              <a:xfrm flipH="1">
                <a:off x="2843760" y="2564880"/>
                <a:ext cx="15840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2" name="Txt_L5"/>
            <p:cNvSpPr txBox="1">
              <a:spLocks noChangeArrowheads="1"/>
            </p:cNvSpPr>
            <p:nvPr/>
          </p:nvSpPr>
          <p:spPr bwMode="auto">
            <a:xfrm>
              <a:off x="3708539" y="2555012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L5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77" name="Szyny_B"/>
          <p:cNvGrpSpPr/>
          <p:nvPr/>
        </p:nvGrpSpPr>
        <p:grpSpPr>
          <a:xfrm>
            <a:off x="2614701" y="2780910"/>
            <a:ext cx="337029" cy="224038"/>
            <a:chOff x="2614701" y="2780910"/>
            <a:chExt cx="337029" cy="224038"/>
          </a:xfrm>
        </p:grpSpPr>
        <p:cxnSp>
          <p:nvCxnSpPr>
            <p:cNvPr id="21" name="Łącznik prostoliniowy 20"/>
            <p:cNvCxnSpPr/>
            <p:nvPr/>
          </p:nvCxnSpPr>
          <p:spPr bwMode="auto">
            <a:xfrm>
              <a:off x="2627730" y="2780910"/>
              <a:ext cx="32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 Box 487"/>
            <p:cNvSpPr txBox="1">
              <a:spLocks noChangeArrowheads="1"/>
            </p:cNvSpPr>
            <p:nvPr/>
          </p:nvSpPr>
          <p:spPr bwMode="auto">
            <a:xfrm>
              <a:off x="2614701" y="2851060"/>
              <a:ext cx="157663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>
                  <a:solidFill>
                    <a:srgbClr val="000000"/>
                  </a:solidFill>
                  <a:latin typeface="Times New Roman"/>
                  <a:ea typeface="Times New Roman"/>
                </a:rPr>
                <a:t>B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" name="L1"/>
          <p:cNvGrpSpPr/>
          <p:nvPr/>
        </p:nvGrpSpPr>
        <p:grpSpPr>
          <a:xfrm>
            <a:off x="2699740" y="1196690"/>
            <a:ext cx="288040" cy="1584000"/>
            <a:chOff x="2699740" y="1196690"/>
            <a:chExt cx="288040" cy="1584000"/>
          </a:xfrm>
        </p:grpSpPr>
        <p:cxnSp>
          <p:nvCxnSpPr>
            <p:cNvPr id="20" name="L1"/>
            <p:cNvCxnSpPr/>
            <p:nvPr/>
          </p:nvCxnSpPr>
          <p:spPr bwMode="auto">
            <a:xfrm flipH="1">
              <a:off x="2699740" y="1196690"/>
              <a:ext cx="0" cy="1584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xt_L1"/>
            <p:cNvSpPr txBox="1">
              <a:spLocks noChangeArrowheads="1"/>
            </p:cNvSpPr>
            <p:nvPr/>
          </p:nvSpPr>
          <p:spPr bwMode="auto">
            <a:xfrm>
              <a:off x="2772409" y="1842920"/>
              <a:ext cx="215371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L1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76" name="Szyny_A"/>
          <p:cNvGrpSpPr/>
          <p:nvPr/>
        </p:nvGrpSpPr>
        <p:grpSpPr>
          <a:xfrm>
            <a:off x="2627790" y="978800"/>
            <a:ext cx="432000" cy="217890"/>
            <a:chOff x="2627790" y="978800"/>
            <a:chExt cx="432000" cy="217890"/>
          </a:xfrm>
        </p:grpSpPr>
        <p:cxnSp>
          <p:nvCxnSpPr>
            <p:cNvPr id="3" name="Łącznik prostoliniowy 2"/>
            <p:cNvCxnSpPr/>
            <p:nvPr/>
          </p:nvCxnSpPr>
          <p:spPr bwMode="auto">
            <a:xfrm>
              <a:off x="2627790" y="1196690"/>
              <a:ext cx="43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 Box 487"/>
            <p:cNvSpPr txBox="1">
              <a:spLocks noChangeArrowheads="1"/>
            </p:cNvSpPr>
            <p:nvPr/>
          </p:nvSpPr>
          <p:spPr bwMode="auto">
            <a:xfrm>
              <a:off x="2686711" y="978800"/>
              <a:ext cx="157049" cy="14588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75" name="Txt_Przykl"/>
          <p:cNvSpPr txBox="1">
            <a:spLocks noChangeArrowheads="1"/>
          </p:cNvSpPr>
          <p:nvPr/>
        </p:nvSpPr>
        <p:spPr bwMode="auto">
          <a:xfrm>
            <a:off x="2593927" y="609192"/>
            <a:ext cx="10740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i="1" smtClean="0">
                <a:latin typeface="Times New Roman" pitchFamily="18" charset="0"/>
                <a:sym typeface="Symbol" pitchFamily="18" charset="2"/>
              </a:rPr>
              <a:t>Przykład sieci:</a:t>
            </a:r>
            <a:endParaRPr kumimoji="0" lang="pl-PL" altLang="pl-PL" sz="1400" i="1">
              <a:latin typeface="Times New Roman" pitchFamily="18" charset="0"/>
            </a:endParaRP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2366268" y="224644"/>
            <a:ext cx="44114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Metoda potencjałów węzłowych – przykład sieciowy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2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znaczenia"/>
          <p:cNvSpPr txBox="1">
            <a:spLocks noChangeArrowheads="1"/>
          </p:cNvSpPr>
          <p:nvPr/>
        </p:nvSpPr>
        <p:spPr bwMode="auto">
          <a:xfrm>
            <a:off x="1251711" y="3536429"/>
            <a:ext cx="6890220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i="1">
                <a:latin typeface="Times New Roman" pitchFamily="18" charset="0"/>
                <a:sym typeface="Symbol" pitchFamily="18" charset="2"/>
              </a:rPr>
              <a:t>Oznaczenia: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tabLst>
                <a:tab pos="355600" algn="l"/>
              </a:tabLst>
            </a:pPr>
            <a:r>
              <a:rPr kumimoji="0" lang="pl-PL" altLang="pl-PL" sz="1800" b="1" i="1">
                <a:latin typeface="Times New Roman" pitchFamily="18" charset="0"/>
              </a:rPr>
              <a:t>	</a:t>
            </a:r>
            <a:r>
              <a:rPr kumimoji="0" lang="pl-PL" altLang="pl-PL" sz="1800" b="1" i="1" u="sng" smtClean="0">
                <a:latin typeface="Credit Valley" panose="02000400000000000000" pitchFamily="2" charset="-18"/>
              </a:rPr>
              <a:t>z</a:t>
            </a:r>
            <a:r>
              <a:rPr kumimoji="0" lang="pl-PL" altLang="pl-PL" sz="1800" b="1" i="1" smtClean="0">
                <a:latin typeface="Credit Valley" panose="02000400000000000000" pitchFamily="2" charset="-18"/>
              </a:rPr>
              <a:t> 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ij</a:t>
            </a:r>
            <a:r>
              <a:rPr kumimoji="0" lang="pl-PL" altLang="pl-PL" sz="1800" i="1">
                <a:latin typeface="Times New Roman" pitchFamily="18" charset="0"/>
              </a:rPr>
              <a:t>, </a:t>
            </a:r>
            <a:r>
              <a:rPr kumimoji="0" lang="pl-PL" altLang="pl-PL" sz="1800" b="1" i="1" u="sng" smtClean="0">
                <a:latin typeface="Credit Valley" panose="02000400000000000000" pitchFamily="2" charset="-18"/>
              </a:rPr>
              <a:t>z</a:t>
            </a:r>
            <a:r>
              <a:rPr kumimoji="0" lang="pl-PL" altLang="pl-PL" sz="1800" b="1" i="1" smtClean="0">
                <a:latin typeface="Times New Roman" pitchFamily="18" charset="0"/>
              </a:rPr>
              <a:t> 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io</a:t>
            </a:r>
            <a:r>
              <a:rPr kumimoji="0" lang="pl-PL" altLang="pl-PL" sz="1800" i="1" smtClean="0">
                <a:latin typeface="Times New Roman" pitchFamily="18" charset="0"/>
              </a:rPr>
              <a:t> </a:t>
            </a:r>
            <a:r>
              <a:rPr kumimoji="0" lang="pl-PL" altLang="pl-PL" sz="1800" i="1">
                <a:latin typeface="Times New Roman" pitchFamily="18" charset="0"/>
              </a:rPr>
              <a:t>– </a:t>
            </a:r>
            <a:r>
              <a:rPr kumimoji="0" lang="pl-PL" altLang="pl-PL" sz="1800" i="1" smtClean="0">
                <a:latin typeface="Times New Roman" pitchFamily="18" charset="0"/>
              </a:rPr>
              <a:t>impedancje </a:t>
            </a:r>
            <a:r>
              <a:rPr kumimoji="0" lang="pl-PL" altLang="pl-PL" sz="1800" i="1">
                <a:latin typeface="Times New Roman" pitchFamily="18" charset="0"/>
              </a:rPr>
              <a:t>wzdłużne i poprzeczne linii </a:t>
            </a:r>
            <a:r>
              <a:rPr kumimoji="0" lang="pl-PL" altLang="pl-PL" sz="1800" i="1" smtClean="0">
                <a:latin typeface="Times New Roman" pitchFamily="18" charset="0"/>
              </a:rPr>
              <a:t>i transformatorów</a:t>
            </a:r>
            <a:r>
              <a:rPr kumimoji="0" lang="pl-PL" altLang="pl-PL" sz="1800" i="1">
                <a:latin typeface="Times New Roman" pitchFamily="18" charset="0"/>
              </a:rPr>
              <a:t>,  Ω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tabLst>
                <a:tab pos="355600" algn="l"/>
              </a:tabLst>
            </a:pPr>
            <a:r>
              <a:rPr kumimoji="0" lang="pl-PL" altLang="pl-PL" sz="1800" b="1" i="1" smtClean="0">
                <a:latin typeface="Times New Roman" pitchFamily="18" charset="0"/>
              </a:rPr>
              <a:t> 	N </a:t>
            </a:r>
            <a:r>
              <a:rPr kumimoji="0" lang="pl-PL" altLang="pl-PL" sz="1800" i="1">
                <a:latin typeface="Times New Roman" pitchFamily="18" charset="0"/>
              </a:rPr>
              <a:t>–  zbiór wszystkich węzłów sieci,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tabLst>
                <a:tab pos="355600" algn="l"/>
              </a:tabLst>
            </a:pPr>
            <a:r>
              <a:rPr kumimoji="0" lang="pl-PL" altLang="pl-PL" sz="1800" b="1" i="1">
                <a:latin typeface="Times New Roman" pitchFamily="18" charset="0"/>
              </a:rPr>
              <a:t> </a:t>
            </a:r>
            <a:r>
              <a:rPr kumimoji="0" lang="pl-PL" altLang="pl-PL" sz="1800" b="1" i="1" smtClean="0">
                <a:latin typeface="Times New Roman" pitchFamily="18" charset="0"/>
              </a:rPr>
              <a:t>	N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</a:t>
            </a:r>
            <a:r>
              <a:rPr kumimoji="0" lang="pl-PL" altLang="pl-PL" sz="1800" i="1" smtClean="0">
                <a:latin typeface="Times New Roman" pitchFamily="18" charset="0"/>
              </a:rPr>
              <a:t> </a:t>
            </a:r>
            <a:r>
              <a:rPr kumimoji="0" lang="pl-PL" altLang="pl-PL" sz="1800" i="1">
                <a:latin typeface="Times New Roman" pitchFamily="18" charset="0"/>
              </a:rPr>
              <a:t>– zbiór sąsiadujących  z węzłem </a:t>
            </a:r>
            <a:r>
              <a:rPr kumimoji="0" lang="pl-PL" altLang="pl-PL" sz="1800" i="1" smtClean="0">
                <a:latin typeface="Times New Roman" pitchFamily="18" charset="0"/>
              </a:rPr>
              <a:t>i-tym</a:t>
            </a:r>
            <a:endParaRPr kumimoji="0" lang="pl-PL" altLang="pl-PL" sz="1800" i="1">
              <a:latin typeface="Times New Roman" pitchFamily="18" charset="0"/>
            </a:endParaRPr>
          </a:p>
        </p:txBody>
      </p:sp>
      <p:graphicFrame>
        <p:nvGraphicFramePr>
          <p:cNvPr id="16391" name="Yij=.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871070"/>
              </p:ext>
            </p:extLst>
          </p:nvPr>
        </p:nvGraphicFramePr>
        <p:xfrm>
          <a:off x="2366963" y="1198563"/>
          <a:ext cx="43815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Równanie" r:id="rId3" imgW="2920680" imgH="1244520" progId="Equation.3">
                  <p:embed/>
                </p:oleObj>
              </mc:Choice>
              <mc:Fallback>
                <p:oleObj name="Równanie" r:id="rId3" imgW="292068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198563"/>
                        <a:ext cx="4381500" cy="186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2588284" y="476706"/>
            <a:ext cx="39674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Macierz admitancyjna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węzłowa – wzory ogólne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70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7"/>
          <p:cNvSpPr txBox="1">
            <a:spLocks noChangeArrowheads="1"/>
          </p:cNvSpPr>
          <p:nvPr/>
        </p:nvSpPr>
        <p:spPr bwMode="auto">
          <a:xfrm>
            <a:off x="1363238" y="4884738"/>
            <a:ext cx="7462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7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odwrotna do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i="1">
                <a:latin typeface="Times New Roman" pitchFamily="18" charset="0"/>
              </a:rPr>
              <a:t> nazywa się macierzą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impedancyjną węzłową: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Z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 =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600" b="1" i="1" baseline="30000">
                <a:solidFill>
                  <a:srgbClr val="0070C0"/>
                </a:solidFill>
                <a:latin typeface="Times New Roman" pitchFamily="18" charset="0"/>
              </a:rPr>
              <a:t>-</a:t>
            </a:r>
            <a:r>
              <a:rPr kumimoji="0" lang="pl-PL" altLang="pl-PL" sz="1400" b="1" i="1" baseline="3000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kumimoji="0" lang="pl-PL" altLang="pl-PL" sz="1400" i="1">
                <a:latin typeface="Times New Roman" pitchFamily="18" charset="0"/>
              </a:rPr>
              <a:t>, odgrywa ona ważną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rolę </a:t>
            </a:r>
            <a:r>
              <a:rPr kumimoji="0" lang="pl-PL" altLang="pl-PL" sz="1400" i="1">
                <a:latin typeface="Times New Roman" pitchFamily="18" charset="0"/>
              </a:rPr>
              <a:t>w obliczeniach zwarciowych, ale istnieje tylko wtedy gdy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   jest nieosobliwa </a:t>
            </a:r>
            <a:r>
              <a:rPr kumimoji="0" lang="pl-PL" altLang="pl-PL" sz="1400" i="1">
                <a:latin typeface="Times New Roman" pitchFamily="18" charset="0"/>
              </a:rPr>
              <a:t>i wtedy można mówić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o </a:t>
            </a:r>
            <a:r>
              <a:rPr kumimoji="0" lang="pl-PL" altLang="pl-PL" sz="1400" i="1">
                <a:latin typeface="Times New Roman" pitchFamily="18" charset="0"/>
              </a:rPr>
              <a:t>równaniu: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U = Z ∙I</a:t>
            </a:r>
          </a:p>
        </p:txBody>
      </p:sp>
      <p:sp>
        <p:nvSpPr>
          <p:cNvPr id="14" name="6"/>
          <p:cNvSpPr txBox="1">
            <a:spLocks noChangeArrowheads="1"/>
          </p:cNvSpPr>
          <p:nvPr/>
        </p:nvSpPr>
        <p:spPr bwMode="auto">
          <a:xfrm>
            <a:off x="1352125" y="4221163"/>
            <a:ext cx="7273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Zależność 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I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=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∙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U</a:t>
            </a:r>
            <a:r>
              <a:rPr kumimoji="0" lang="pl-PL" altLang="pl-PL" sz="1400" i="1">
                <a:latin typeface="Times New Roman" pitchFamily="18" charset="0"/>
              </a:rPr>
              <a:t> obowiązuje jeśli nawet macierz </a:t>
            </a:r>
            <a:r>
              <a:rPr kumimoji="0" lang="pl-PL" altLang="pl-PL" sz="1400" b="1" i="1" u="sng">
                <a:latin typeface="Times New Roman" pitchFamily="18" charset="0"/>
              </a:rPr>
              <a:t>Y</a:t>
            </a:r>
            <a:r>
              <a:rPr kumimoji="0" lang="pl-PL" altLang="pl-PL" sz="1400" i="1">
                <a:latin typeface="Times New Roman" pitchFamily="18" charset="0"/>
              </a:rPr>
              <a:t>  jest osobliwa: det(</a:t>
            </a:r>
            <a:r>
              <a:rPr kumimoji="0" lang="pl-PL" altLang="pl-PL" sz="1400" b="1" i="1" u="sng">
                <a:latin typeface="Times New Roman" pitchFamily="18" charset="0"/>
              </a:rPr>
              <a:t>Y</a:t>
            </a:r>
            <a:r>
              <a:rPr kumimoji="0" lang="pl-PL" altLang="pl-PL" sz="1400" i="1">
                <a:latin typeface="Times New Roman" pitchFamily="18" charset="0"/>
              </a:rPr>
              <a:t>)=0, a więc macierz </a:t>
            </a:r>
            <a:r>
              <a:rPr kumimoji="0" lang="pl-PL" altLang="pl-PL" sz="1400" b="1" i="1" u="sng" smtClean="0">
                <a:latin typeface="Times New Roman" pitchFamily="18" charset="0"/>
              </a:rPr>
              <a:t>Y</a:t>
            </a:r>
            <a:br>
              <a:rPr kumimoji="0" lang="pl-PL" altLang="pl-PL" sz="1400" b="1" i="1" u="sng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 </a:t>
            </a:r>
            <a:r>
              <a:rPr kumimoji="0" lang="pl-PL" altLang="pl-PL" sz="1400" i="1">
                <a:latin typeface="Times New Roman" pitchFamily="18" charset="0"/>
              </a:rPr>
              <a:t>można 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zbudować  zawsze.</a:t>
            </a:r>
          </a:p>
        </p:txBody>
      </p:sp>
      <p:sp>
        <p:nvSpPr>
          <p:cNvPr id="13" name="5"/>
          <p:cNvSpPr txBox="1">
            <a:spLocks noChangeArrowheads="1"/>
          </p:cNvSpPr>
          <p:nvPr/>
        </p:nvSpPr>
        <p:spPr bwMode="auto">
          <a:xfrm>
            <a:off x="1363238" y="3465513"/>
            <a:ext cx="7272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5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i="1">
                <a:latin typeface="Times New Roman" pitchFamily="18" charset="0"/>
              </a:rPr>
              <a:t> admitancji obwodu złożonego z elementów pasywnych typu R,L,C, jest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symetryczna</a:t>
            </a:r>
            <a:r>
              <a:rPr kumimoji="0" lang="pl-PL" altLang="pl-PL" sz="1400" i="1" smtClean="0">
                <a:latin typeface="Times New Roman" pitchFamily="18" charset="0"/>
              </a:rPr>
              <a:t>;</a:t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=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 baseline="30000">
                <a:solidFill>
                  <a:srgbClr val="0070C0"/>
                </a:solidFill>
                <a:latin typeface="Times New Roman" pitchFamily="18" charset="0"/>
              </a:rPr>
              <a:t>T</a:t>
            </a:r>
            <a:r>
              <a:rPr kumimoji="0" lang="pl-PL" altLang="pl-PL" sz="1400" i="1">
                <a:latin typeface="Times New Roman" pitchFamily="18" charset="0"/>
              </a:rPr>
              <a:t>; każdej macierzy symetrycznej można przyporządkować elektryczny obwód  pasywny.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 </a:t>
            </a:r>
            <a:endParaRPr kumimoji="0" lang="pl-PL" altLang="pl-PL" sz="1400" i="1">
              <a:latin typeface="Times New Roman" pitchFamily="18" charset="0"/>
            </a:endParaRPr>
          </a:p>
        </p:txBody>
      </p:sp>
      <p:sp>
        <p:nvSpPr>
          <p:cNvPr id="12" name="4"/>
          <p:cNvSpPr txBox="1">
            <a:spLocks noChangeArrowheads="1"/>
          </p:cNvSpPr>
          <p:nvPr/>
        </p:nvSpPr>
        <p:spPr bwMode="auto">
          <a:xfrm>
            <a:off x="1352125" y="2762250"/>
            <a:ext cx="7273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Z obu poprzednich własności wynika, że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suma</a:t>
            </a:r>
            <a:r>
              <a:rPr kumimoji="0" lang="pl-PL" altLang="pl-PL" sz="1400" i="1">
                <a:latin typeface="Times New Roman" pitchFamily="18" charset="0"/>
              </a:rPr>
              <a:t> admitancji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wiersza</a:t>
            </a:r>
            <a:r>
              <a:rPr kumimoji="0" lang="pl-PL" altLang="pl-PL" sz="1400" i="1">
                <a:latin typeface="Times New Roman" pitchFamily="18" charset="0"/>
              </a:rPr>
              <a:t> lub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kolumny</a:t>
            </a:r>
            <a:r>
              <a:rPr kumimoji="0" lang="pl-PL" altLang="pl-PL" sz="1400" i="1">
                <a:latin typeface="Times New Roman" pitchFamily="18" charset="0"/>
              </a:rPr>
              <a:t> i-tej jest równy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admitancji 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poprzecznej 1/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z</a:t>
            </a:r>
            <a:r>
              <a:rPr kumimoji="0" lang="pl-PL" altLang="pl-PL" sz="1400" b="1" i="1" baseline="-25000">
                <a:solidFill>
                  <a:srgbClr val="0070C0"/>
                </a:solidFill>
                <a:latin typeface="Times New Roman" pitchFamily="18" charset="0"/>
              </a:rPr>
              <a:t>io</a:t>
            </a:r>
            <a:r>
              <a:rPr kumimoji="0" lang="pl-PL" altLang="pl-PL" sz="1400" i="1">
                <a:latin typeface="Times New Roman" pitchFamily="18" charset="0"/>
              </a:rPr>
              <a:t>  łączącej węzeł i-ty z węzłem odniesienia.</a:t>
            </a:r>
          </a:p>
        </p:txBody>
      </p:sp>
      <p:sp>
        <p:nvSpPr>
          <p:cNvPr id="10" name="3"/>
          <p:cNvSpPr txBox="1">
            <a:spLocks noChangeArrowheads="1"/>
          </p:cNvSpPr>
          <p:nvPr/>
        </p:nvSpPr>
        <p:spPr bwMode="auto">
          <a:xfrm>
            <a:off x="1363238" y="2112963"/>
            <a:ext cx="7272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Element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 baseline="-25000">
                <a:solidFill>
                  <a:srgbClr val="0070C0"/>
                </a:solidFill>
                <a:latin typeface="Times New Roman" pitchFamily="18" charset="0"/>
              </a:rPr>
              <a:t>ii</a:t>
            </a:r>
            <a:r>
              <a:rPr kumimoji="0" lang="pl-PL" altLang="pl-PL" sz="1400" i="1">
                <a:latin typeface="Times New Roman" pitchFamily="18" charset="0"/>
              </a:rPr>
              <a:t>  (na przekątnej głównej) jest równy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sumie admitancji wszystkich gałęzi</a:t>
            </a:r>
            <a:r>
              <a:rPr kumimoji="0" lang="pl-PL" altLang="pl-PL" sz="1400" i="1">
                <a:latin typeface="Times New Roman" pitchFamily="18" charset="0"/>
              </a:rPr>
              <a:t> przyłączonych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do </a:t>
            </a:r>
            <a:r>
              <a:rPr kumimoji="0" lang="pl-PL" altLang="pl-PL" sz="1400" i="1">
                <a:latin typeface="Times New Roman" pitchFamily="18" charset="0"/>
              </a:rPr>
              <a:t>węzła i-tego (również poprzecznych), a nazywa się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admitancją własną węzła</a:t>
            </a:r>
            <a:r>
              <a:rPr kumimoji="0" lang="pl-PL" altLang="pl-PL" sz="1400" i="1">
                <a:latin typeface="Times New Roman" pitchFamily="18" charset="0"/>
              </a:rPr>
              <a:t>.</a:t>
            </a:r>
          </a:p>
        </p:txBody>
      </p:sp>
      <p:sp>
        <p:nvSpPr>
          <p:cNvPr id="11" name="2"/>
          <p:cNvSpPr txBox="1">
            <a:spLocks noChangeArrowheads="1"/>
          </p:cNvSpPr>
          <p:nvPr/>
        </p:nvSpPr>
        <p:spPr bwMode="auto">
          <a:xfrm>
            <a:off x="1363238" y="1285875"/>
            <a:ext cx="72723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Element 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 baseline="-25000">
                <a:solidFill>
                  <a:srgbClr val="0070C0"/>
                </a:solidFill>
                <a:latin typeface="Times New Roman" pitchFamily="18" charset="0"/>
              </a:rPr>
              <a:t>ij</a:t>
            </a:r>
            <a:r>
              <a:rPr kumimoji="0" lang="pl-PL" altLang="pl-PL" sz="1400" i="1">
                <a:latin typeface="Times New Roman" pitchFamily="18" charset="0"/>
              </a:rPr>
              <a:t>  (poza przekątną główną) jest równy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admitancji gałęzi wziętej ze znakiem </a:t>
            </a:r>
            <a:r>
              <a:rPr kumimoji="0" lang="pl-PL" altLang="pl-PL" sz="1400" b="1" i="1" smtClean="0">
                <a:solidFill>
                  <a:srgbClr val="0070C0"/>
                </a:solidFill>
                <a:latin typeface="Times New Roman" pitchFamily="18" charset="0"/>
              </a:rPr>
              <a:t>minus</a:t>
            </a:r>
            <a:r>
              <a:rPr kumimoji="0" lang="pl-PL" altLang="pl-PL" sz="1400" i="1" smtClean="0">
                <a:latin typeface="Times New Roman" pitchFamily="18" charset="0"/>
              </a:rPr>
              <a:t>,</a:t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 łączącej </a:t>
            </a:r>
            <a:r>
              <a:rPr kumimoji="0" lang="pl-PL" altLang="pl-PL" sz="1400" i="1">
                <a:latin typeface="Times New Roman" pitchFamily="18" charset="0"/>
              </a:rPr>
              <a:t>węzły  </a:t>
            </a:r>
            <a:r>
              <a:rPr kumimoji="0" lang="pl-PL" altLang="pl-PL" sz="1400" b="1" i="1">
                <a:latin typeface="Times New Roman" pitchFamily="18" charset="0"/>
              </a:rPr>
              <a:t>i-j</a:t>
            </a:r>
            <a:r>
              <a:rPr kumimoji="0" lang="pl-PL" altLang="pl-PL" sz="1400" i="1">
                <a:latin typeface="Times New Roman" pitchFamily="18" charset="0"/>
              </a:rPr>
              <a:t>, a nazywa się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admitancją wzajemną</a:t>
            </a:r>
            <a:r>
              <a:rPr kumimoji="0" lang="pl-PL" altLang="pl-PL" sz="1400" i="1">
                <a:latin typeface="Times New Roman" pitchFamily="18" charset="0"/>
              </a:rPr>
              <a:t> węzłów; węzły niepołączone bezpośrednio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gałęzią </a:t>
            </a:r>
            <a:r>
              <a:rPr kumimoji="0" lang="pl-PL" altLang="pl-PL" sz="1400" i="1">
                <a:latin typeface="Times New Roman" pitchFamily="18" charset="0"/>
              </a:rPr>
              <a:t>mają admitancję wzajemną równą zero.</a:t>
            </a:r>
          </a:p>
        </p:txBody>
      </p:sp>
      <p:sp>
        <p:nvSpPr>
          <p:cNvPr id="9" name="1"/>
          <p:cNvSpPr txBox="1">
            <a:spLocks noChangeArrowheads="1"/>
          </p:cNvSpPr>
          <p:nvPr/>
        </p:nvSpPr>
        <p:spPr bwMode="auto">
          <a:xfrm>
            <a:off x="1363238" y="873125"/>
            <a:ext cx="57098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1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Każdemu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węzłowi</a:t>
            </a:r>
            <a:r>
              <a:rPr kumimoji="0" lang="pl-PL" altLang="pl-PL" sz="1400" i="1">
                <a:latin typeface="Times New Roman" pitchFamily="18" charset="0"/>
              </a:rPr>
              <a:t> niezależnemu odpowiada 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wiersz</a:t>
            </a:r>
            <a:r>
              <a:rPr kumimoji="0" lang="pl-PL" altLang="pl-PL" sz="1400" i="1">
                <a:latin typeface="Times New Roman" pitchFamily="18" charset="0"/>
              </a:rPr>
              <a:t> i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kolumna</a:t>
            </a:r>
            <a:r>
              <a:rPr kumimoji="0" lang="pl-PL" altLang="pl-PL" sz="1400" i="1">
                <a:latin typeface="Times New Roman" pitchFamily="18" charset="0"/>
              </a:rPr>
              <a:t> macierzy  </a:t>
            </a:r>
            <a:r>
              <a:rPr kumimoji="0" lang="pl-PL" altLang="pl-PL" sz="1400" b="1" i="1" u="sng">
                <a:latin typeface="Times New Roman" pitchFamily="18" charset="0"/>
              </a:rPr>
              <a:t>Y</a:t>
            </a:r>
            <a:r>
              <a:rPr kumimoji="0" lang="pl-PL" altLang="pl-PL" sz="1400" i="1">
                <a:latin typeface="Times New Roman" pitchFamily="18" charset="0"/>
              </a:rPr>
              <a:t> .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 </a:t>
            </a:r>
            <a:endParaRPr kumimoji="0" lang="pl-PL" altLang="pl-PL" sz="1400" i="1">
              <a:latin typeface="Times New Roman" pitchFamily="18" charset="0"/>
            </a:endParaRP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546078" y="333414"/>
            <a:ext cx="20518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Właściwości macierzy </a:t>
            </a:r>
            <a:r>
              <a:rPr kumimoji="1" lang="pl-PL" sz="1400" b="1" i="1" u="sng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endParaRPr kumimoji="1" lang="pl-PL" sz="1400" b="1" i="1" u="sng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9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13" grpId="0"/>
      <p:bldP spid="12" grpId="0"/>
      <p:bldP spid="10" grpId="0"/>
      <p:bldP spid="11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2"/>
          <p:cNvSpPr txBox="1">
            <a:spLocks noChangeArrowheads="1"/>
          </p:cNvSpPr>
          <p:nvPr/>
        </p:nvSpPr>
        <p:spPr bwMode="auto">
          <a:xfrm>
            <a:off x="1541363" y="4473575"/>
            <a:ext cx="65079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12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Macierzy impedancyjnej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Z</a:t>
            </a:r>
            <a:r>
              <a:rPr kumimoji="0" lang="pl-PL" altLang="pl-PL" sz="1400" i="1">
                <a:latin typeface="Times New Roman" pitchFamily="18" charset="0"/>
              </a:rPr>
              <a:t> węzłowej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nie można wyznaczyć</a:t>
            </a:r>
            <a:r>
              <a:rPr kumimoji="0" lang="pl-PL" altLang="pl-PL" sz="1400" i="1">
                <a:latin typeface="Times New Roman" pitchFamily="18" charset="0"/>
              </a:rPr>
              <a:t> bezpośrednio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ze schematu</a:t>
            </a:r>
            <a:r>
              <a:rPr kumimoji="0" lang="pl-PL" altLang="pl-PL" sz="1400" i="1">
                <a:latin typeface="Times New Roman" pitchFamily="18" charset="0"/>
              </a:rPr>
              <a:t>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sieci</a:t>
            </a:r>
            <a:r>
              <a:rPr kumimoji="0" lang="pl-PL" altLang="pl-PL" sz="1400" i="1">
                <a:latin typeface="Times New Roman" pitchFamily="18" charset="0"/>
              </a:rPr>
              <a:t>; należy najpierw zbudować macierz admitancyjną węzłową  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 </a:t>
            </a:r>
            <a:r>
              <a:rPr kumimoji="0" lang="pl-PL" altLang="pl-PL" sz="1400" i="1">
                <a:latin typeface="Times New Roman" pitchFamily="18" charset="0"/>
              </a:rPr>
              <a:t>  i przez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procedurę </a:t>
            </a:r>
            <a:r>
              <a:rPr kumimoji="0" lang="pl-PL" altLang="pl-PL" sz="1400" b="1" i="1" smtClean="0">
                <a:solidFill>
                  <a:srgbClr val="0070C0"/>
                </a:solidFill>
                <a:latin typeface="Times New Roman" pitchFamily="18" charset="0"/>
              </a:rPr>
              <a:t/>
            </a:r>
            <a:br>
              <a:rPr kumimoji="0" lang="pl-PL" altLang="pl-PL" sz="1400" b="1" i="1" smtClean="0">
                <a:solidFill>
                  <a:srgbClr val="0070C0"/>
                </a:solidFill>
                <a:latin typeface="Times New Roman" pitchFamily="18" charset="0"/>
              </a:rPr>
            </a:br>
            <a:r>
              <a:rPr kumimoji="0" lang="pl-PL" altLang="pl-PL" sz="1400" b="1" i="1" smtClean="0">
                <a:solidFill>
                  <a:srgbClr val="0070C0"/>
                </a:solidFill>
                <a:latin typeface="Times New Roman" pitchFamily="18" charset="0"/>
              </a:rPr>
              <a:t>inwersji</a:t>
            </a:r>
            <a:r>
              <a:rPr kumimoji="0" lang="pl-PL" altLang="pl-PL" sz="1400" i="1" smtClean="0">
                <a:latin typeface="Times New Roman" pitchFamily="18" charset="0"/>
              </a:rPr>
              <a:t> </a:t>
            </a:r>
            <a:r>
              <a:rPr kumimoji="0" lang="pl-PL" altLang="pl-PL" sz="1400" i="1">
                <a:latin typeface="Times New Roman" pitchFamily="18" charset="0"/>
              </a:rPr>
              <a:t>macierzy admitancyjnej otrzymuje się macierz impedancyjną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Z</a:t>
            </a:r>
            <a:r>
              <a:rPr kumimoji="0" lang="pl-PL" altLang="pl-PL" sz="1400" i="1">
                <a:latin typeface="Times New Roman" pitchFamily="18" charset="0"/>
              </a:rPr>
              <a:t>.</a:t>
            </a:r>
          </a:p>
        </p:txBody>
      </p:sp>
      <p:sp>
        <p:nvSpPr>
          <p:cNvPr id="7" name="11"/>
          <p:cNvSpPr txBox="1">
            <a:spLocks noChangeArrowheads="1"/>
          </p:cNvSpPr>
          <p:nvPr/>
        </p:nvSpPr>
        <p:spPr bwMode="auto">
          <a:xfrm>
            <a:off x="1541363" y="3474471"/>
            <a:ext cx="66297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11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 admitancyjna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Y </a:t>
            </a:r>
            <a:r>
              <a:rPr kumimoji="0" lang="pl-PL" altLang="pl-PL" sz="1400" i="1">
                <a:latin typeface="Times New Roman" pitchFamily="18" charset="0"/>
              </a:rPr>
              <a:t>sieci daje się łatwo ułożyć, jeśli dany jest schemat sieci i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parametry </a:t>
            </a:r>
            <a:r>
              <a:rPr kumimoji="0" lang="pl-PL" altLang="pl-PL" sz="1400" i="1">
                <a:latin typeface="Times New Roman" pitchFamily="18" charset="0"/>
              </a:rPr>
              <a:t>impedancyjne lub admitancyjne gałęzi, i odwrotnie mając macierz admitancyjną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węzłową </a:t>
            </a:r>
            <a:r>
              <a:rPr kumimoji="0" lang="pl-PL" altLang="pl-PL" sz="1400" i="1">
                <a:latin typeface="Times New Roman" pitchFamily="18" charset="0"/>
              </a:rPr>
              <a:t>łatwo można sporządzić schemat sieci</a:t>
            </a:r>
            <a:r>
              <a:rPr kumimoji="0" lang="pl-PL" altLang="pl-PL" sz="1400" b="1" i="1">
                <a:latin typeface="Times New Roman" pitchFamily="18" charset="0"/>
              </a:rPr>
              <a:t>.</a:t>
            </a:r>
            <a:endParaRPr kumimoji="0" lang="pl-PL" altLang="pl-PL" sz="1400" i="1">
              <a:latin typeface="Times New Roman" pitchFamily="18" charset="0"/>
            </a:endParaRPr>
          </a:p>
        </p:txBody>
      </p:sp>
      <p:sp>
        <p:nvSpPr>
          <p:cNvPr id="8" name="10"/>
          <p:cNvSpPr txBox="1">
            <a:spLocks noChangeArrowheads="1"/>
          </p:cNvSpPr>
          <p:nvPr/>
        </p:nvSpPr>
        <p:spPr bwMode="auto">
          <a:xfrm>
            <a:off x="1541363" y="2690812"/>
            <a:ext cx="6296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10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 impedancyjna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Z</a:t>
            </a:r>
            <a:r>
              <a:rPr kumimoji="0" lang="pl-PL" altLang="pl-PL" sz="1400" i="1">
                <a:latin typeface="Times New Roman" pitchFamily="18" charset="0"/>
              </a:rPr>
              <a:t> węzłowa jest macierzą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pełną</a:t>
            </a:r>
            <a:r>
              <a:rPr kumimoji="0" lang="pl-PL" altLang="pl-PL" sz="1400" i="1">
                <a:latin typeface="Times New Roman" pitchFamily="18" charset="0"/>
              </a:rPr>
              <a:t>, co oznacza, że wszystkie jej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elementy </a:t>
            </a:r>
            <a:r>
              <a:rPr kumimoji="0" lang="pl-PL" altLang="pl-PL" sz="1400" i="1">
                <a:latin typeface="Times New Roman" pitchFamily="18" charset="0"/>
              </a:rPr>
              <a:t>są różne od zera</a:t>
            </a:r>
            <a:r>
              <a:rPr kumimoji="0" lang="pl-PL" altLang="pl-PL" sz="1400" b="1" i="1">
                <a:latin typeface="Times New Roman" pitchFamily="18" charset="0"/>
              </a:rPr>
              <a:t>.</a:t>
            </a:r>
            <a:endParaRPr kumimoji="0" lang="pl-PL" altLang="pl-PL" sz="1400" i="1">
              <a:latin typeface="Times New Roman" pitchFamily="18" charset="0"/>
            </a:endParaRPr>
          </a:p>
        </p:txBody>
      </p:sp>
      <p:sp>
        <p:nvSpPr>
          <p:cNvPr id="9" name="9"/>
          <p:cNvSpPr txBox="1">
            <a:spLocks noChangeArrowheads="1"/>
          </p:cNvSpPr>
          <p:nvPr/>
        </p:nvSpPr>
        <p:spPr bwMode="auto">
          <a:xfrm>
            <a:off x="1541363" y="1691709"/>
            <a:ext cx="71272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9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 admitancyjna 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kumimoji="0" lang="pl-PL" altLang="pl-PL" sz="1400" i="1">
                <a:latin typeface="Times New Roman" pitchFamily="18" charset="0"/>
              </a:rPr>
              <a:t>rozległej sieci elektroenergetycznej jest bardzo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„rzadka”</a:t>
            </a:r>
            <a:r>
              <a:rPr kumimoji="0" lang="pl-PL" altLang="pl-PL" sz="1400" i="1">
                <a:latin typeface="Times New Roman" pitchFamily="18" charset="0"/>
              </a:rPr>
              <a:t>, co oznacza,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i="1" smtClean="0">
                <a:latin typeface="Times New Roman" pitchFamily="18" charset="0"/>
              </a:rPr>
              <a:t>że </a:t>
            </a:r>
            <a:r>
              <a:rPr kumimoji="0" lang="pl-PL" altLang="pl-PL" sz="1400" i="1">
                <a:latin typeface="Times New Roman" pitchFamily="18" charset="0"/>
              </a:rPr>
              <a:t>tylko niektóre jej elementy są różne od zera; na przykład macierz sieci o N=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500</a:t>
            </a:r>
            <a:r>
              <a:rPr kumimoji="0" lang="pl-PL" altLang="pl-PL" sz="1400" i="1">
                <a:latin typeface="Times New Roman" pitchFamily="18" charset="0"/>
              </a:rPr>
              <a:t> węzłów ma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250 000</a:t>
            </a:r>
            <a:r>
              <a:rPr kumimoji="0" lang="pl-PL" altLang="pl-PL" sz="1400" i="1">
                <a:latin typeface="Times New Roman" pitchFamily="18" charset="0"/>
              </a:rPr>
              <a:t> elementów , a przy M=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1000</a:t>
            </a:r>
            <a:r>
              <a:rPr kumimoji="0" lang="pl-PL" altLang="pl-PL" sz="1400" i="1">
                <a:latin typeface="Times New Roman" pitchFamily="18" charset="0"/>
              </a:rPr>
              <a:t> gałęziach tylko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2500</a:t>
            </a:r>
            <a:r>
              <a:rPr kumimoji="0" lang="pl-PL" altLang="pl-PL" sz="1400" i="1">
                <a:latin typeface="Times New Roman" pitchFamily="18" charset="0"/>
              </a:rPr>
              <a:t> jest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niezerowych</a:t>
            </a:r>
            <a:r>
              <a:rPr kumimoji="0" lang="pl-PL" altLang="pl-PL" sz="1400" i="1">
                <a:latin typeface="Times New Roman" pitchFamily="18" charset="0"/>
              </a:rPr>
              <a:t> (1%)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l-PL" altLang="pl-PL" sz="1400" b="1" i="1">
                <a:latin typeface="Times New Roman" pitchFamily="18" charset="0"/>
              </a:rPr>
              <a:t>.</a:t>
            </a:r>
            <a:endParaRPr kumimoji="0" lang="pl-PL" altLang="pl-PL" sz="1400" i="1">
              <a:latin typeface="Times New Roman" pitchFamily="18" charset="0"/>
            </a:endParaRPr>
          </a:p>
        </p:txBody>
      </p:sp>
      <p:sp>
        <p:nvSpPr>
          <p:cNvPr id="10" name="8"/>
          <p:cNvSpPr txBox="1">
            <a:spLocks noChangeArrowheads="1"/>
          </p:cNvSpPr>
          <p:nvPr/>
        </p:nvSpPr>
        <p:spPr bwMode="auto">
          <a:xfrm>
            <a:off x="1541363" y="908050"/>
            <a:ext cx="6779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8</a:t>
            </a:r>
            <a:r>
              <a:rPr kumimoji="0" lang="pl-PL" altLang="pl-PL" sz="1400" i="1">
                <a:latin typeface="Times New Roman" pitchFamily="18" charset="0"/>
                <a:sym typeface="Symbol" pitchFamily="18" charset="2"/>
              </a:rPr>
              <a:t>.</a:t>
            </a:r>
            <a:r>
              <a:rPr kumimoji="0" lang="pl-PL" altLang="pl-PL" sz="1400" i="1">
                <a:latin typeface="Times New Roman" pitchFamily="18" charset="0"/>
              </a:rPr>
              <a:t> Macierz  </a:t>
            </a:r>
            <a:r>
              <a:rPr kumimoji="0" lang="pl-PL" altLang="pl-PL" sz="1400" b="1" i="1" u="sng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i="1">
                <a:latin typeface="Times New Roman" pitchFamily="18" charset="0"/>
              </a:rPr>
              <a:t>  jest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osobliwa</a:t>
            </a:r>
            <a:r>
              <a:rPr kumimoji="0" lang="pl-PL" altLang="pl-PL" sz="1400" i="1">
                <a:latin typeface="Times New Roman" pitchFamily="18" charset="0"/>
              </a:rPr>
              <a:t>, gdy nie ma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kumimoji="0" lang="pl-PL" altLang="pl-PL" sz="1400" i="1">
                <a:solidFill>
                  <a:srgbClr val="0070C0"/>
                </a:solidFill>
                <a:latin typeface="Times New Roman" pitchFamily="18" charset="0"/>
              </a:rPr>
              <a:t>żadnej gałęzi  poprzecznej; 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suma</a:t>
            </a:r>
            <a:r>
              <a:rPr kumimoji="0" lang="pl-PL" altLang="pl-PL" sz="1400" i="1">
                <a:latin typeface="Times New Roman" pitchFamily="18" charset="0"/>
              </a:rPr>
              <a:t> wyrazów każdego </a:t>
            </a:r>
            <a:r>
              <a:rPr kumimoji="0" lang="pl-PL" altLang="pl-PL" sz="1400" i="1" smtClean="0">
                <a:latin typeface="Times New Roman" pitchFamily="18" charset="0"/>
              </a:rPr>
              <a:t/>
            </a:r>
            <a:br>
              <a:rPr kumimoji="0" lang="pl-PL" altLang="pl-PL" sz="1400" i="1" smtClean="0">
                <a:latin typeface="Times New Roman" pitchFamily="18" charset="0"/>
              </a:rPr>
            </a:br>
            <a:r>
              <a:rPr kumimoji="0" lang="pl-PL" altLang="pl-PL" sz="1400" b="1" i="1" smtClean="0">
                <a:solidFill>
                  <a:srgbClr val="0070C0"/>
                </a:solidFill>
                <a:latin typeface="Times New Roman" pitchFamily="18" charset="0"/>
              </a:rPr>
              <a:t>wiersza</a:t>
            </a:r>
            <a:r>
              <a:rPr kumimoji="0" lang="pl-PL" altLang="pl-PL" sz="1400" i="1" smtClean="0">
                <a:latin typeface="Times New Roman" pitchFamily="18" charset="0"/>
              </a:rPr>
              <a:t> </a:t>
            </a:r>
            <a:r>
              <a:rPr kumimoji="0" lang="pl-PL" altLang="pl-PL" sz="1400" i="1">
                <a:latin typeface="Times New Roman" pitchFamily="18" charset="0"/>
              </a:rPr>
              <a:t>(kolumny) jest równa 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</a:rPr>
              <a:t>zeru</a:t>
            </a:r>
            <a:r>
              <a:rPr kumimoji="0" lang="pl-PL" altLang="pl-PL" sz="1400" b="1" i="1">
                <a:latin typeface="Times New Roman" pitchFamily="18" charset="0"/>
              </a:rPr>
              <a:t>.</a:t>
            </a: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308032" y="368660"/>
            <a:ext cx="25279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Właściwości macierzy </a:t>
            </a:r>
            <a:r>
              <a:rPr kumimoji="1" lang="pl-PL" sz="1400" b="1" i="1" u="sng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(c.d.)</a:t>
            </a:r>
          </a:p>
        </p:txBody>
      </p:sp>
    </p:spTree>
    <p:extLst>
      <p:ext uri="{BB962C8B-B14F-4D97-AF65-F5344CB8AC3E}">
        <p14:creationId xmlns:p14="http://schemas.microsoft.com/office/powerpoint/2010/main" val="29359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15" name="Yjj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039976"/>
              </p:ext>
            </p:extLst>
          </p:nvPr>
        </p:nvGraphicFramePr>
        <p:xfrm>
          <a:off x="1999250" y="4513048"/>
          <a:ext cx="5181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Równanie" r:id="rId3" imgW="3454400" imgH="431800" progId="Equation.3">
                  <p:embed/>
                </p:oleObj>
              </mc:Choice>
              <mc:Fallback>
                <p:oleObj name="Równanie" r:id="rId3" imgW="3454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9250" y="4513048"/>
                        <a:ext cx="5181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xt_Adm_wł_j"/>
          <p:cNvSpPr txBox="1">
            <a:spLocks noChangeArrowheads="1"/>
          </p:cNvSpPr>
          <p:nvPr/>
        </p:nvSpPr>
        <p:spPr bwMode="auto">
          <a:xfrm>
            <a:off x="2359712" y="4129120"/>
            <a:ext cx="4393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Admitancje własne –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koniec</a:t>
            </a: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 transformatora węzeł  </a:t>
            </a:r>
            <a:r>
              <a:rPr kumimoji="0" lang="pl-PL" altLang="pl-PL" sz="20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j</a:t>
            </a:r>
            <a:endParaRPr kumimoji="0" lang="pl-PL" altLang="pl-PL" sz="20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1513" name="Yi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130503"/>
              </p:ext>
            </p:extLst>
          </p:nvPr>
        </p:nvGraphicFramePr>
        <p:xfrm>
          <a:off x="2179150" y="3022213"/>
          <a:ext cx="48196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Równanie" r:id="rId5" imgW="3213100" imgH="431800" progId="Equation.3">
                  <p:embed/>
                </p:oleObj>
              </mc:Choice>
              <mc:Fallback>
                <p:oleObj name="Równanie" r:id="rId5" imgW="3213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150" y="3022213"/>
                        <a:ext cx="48196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xt_Adm_wł_i"/>
          <p:cNvSpPr txBox="1">
            <a:spLocks noChangeArrowheads="1"/>
          </p:cNvSpPr>
          <p:nvPr/>
        </p:nvSpPr>
        <p:spPr bwMode="auto">
          <a:xfrm>
            <a:off x="2394579" y="2642812"/>
            <a:ext cx="4565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Admitancje własne –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początek</a:t>
            </a: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 transformatora węzeł  </a:t>
            </a:r>
            <a:r>
              <a:rPr kumimoji="0" lang="pl-PL" altLang="pl-PL" sz="20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kumimoji="0" lang="pl-PL" altLang="pl-PL" sz="20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1511" name="Yij_trf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328935"/>
              </p:ext>
            </p:extLst>
          </p:nvPr>
        </p:nvGraphicFramePr>
        <p:xfrm>
          <a:off x="4783788" y="1561409"/>
          <a:ext cx="19796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Równanie" r:id="rId7" imgW="1320227" imgH="431613" progId="Equation.3">
                  <p:embed/>
                </p:oleObj>
              </mc:Choice>
              <mc:Fallback>
                <p:oleObj name="Równanie" r:id="rId7" imgW="132022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3788" y="1561409"/>
                        <a:ext cx="19796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Yij_li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581933"/>
              </p:ext>
            </p:extLst>
          </p:nvPr>
        </p:nvGraphicFramePr>
        <p:xfrm>
          <a:off x="2353325" y="1551884"/>
          <a:ext cx="15240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Równanie" r:id="rId9" imgW="1015920" imgH="444240" progId="Equation.3">
                  <p:embed/>
                </p:oleObj>
              </mc:Choice>
              <mc:Fallback>
                <p:oleObj name="Równanie" r:id="rId9" imgW="1015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325" y="1551884"/>
                        <a:ext cx="15240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Adm_Wzaj"/>
          <p:cNvSpPr txBox="1">
            <a:spLocks noChangeArrowheads="1"/>
          </p:cNvSpPr>
          <p:nvPr/>
        </p:nvSpPr>
        <p:spPr bwMode="auto">
          <a:xfrm>
            <a:off x="2990752" y="1003725"/>
            <a:ext cx="338753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tabLst>
                <a:tab pos="1609725" algn="l"/>
              </a:tabLst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tabLst>
                <a:tab pos="1609725" algn="l"/>
              </a:tabLst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tabLst>
                <a:tab pos="1609725" algn="l"/>
              </a:tabLst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 smtClean="0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             Admitancje </a:t>
            </a: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wzajemne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 smtClean="0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Linia</a:t>
            </a: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	</a:t>
            </a:r>
            <a:r>
              <a:rPr kumimoji="0" lang="pl-PL" altLang="pl-PL" sz="1600" b="1" i="1" smtClean="0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          Transformator</a:t>
            </a:r>
            <a:endParaRPr kumimoji="0" lang="pl-PL" altLang="pl-PL" sz="1600" b="1" i="1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2780644" y="404664"/>
            <a:ext cx="35827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Praktyczna metoda  obliczania macierzy </a:t>
            </a:r>
            <a:r>
              <a:rPr kumimoji="1" lang="pl-PL" sz="1400" b="1" i="1" u="sng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38703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8" name="I+dI=Y*U+d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353933"/>
              </p:ext>
            </p:extLst>
          </p:nvPr>
        </p:nvGraphicFramePr>
        <p:xfrm>
          <a:off x="2346160" y="3886513"/>
          <a:ext cx="4442079" cy="1896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Równanie" r:id="rId3" imgW="3390900" imgH="1447800" progId="Equation.3">
                  <p:embed/>
                </p:oleObj>
              </mc:Choice>
              <mc:Fallback>
                <p:oleObj name="Równanie" r:id="rId3" imgW="3390900" imgH="144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160" y="3886513"/>
                        <a:ext cx="4442079" cy="1896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Uinowe"/>
          <p:cNvGrpSpPr>
            <a:grpSpLocks/>
          </p:cNvGrpSpPr>
          <p:nvPr/>
        </p:nvGrpSpPr>
        <p:grpSpPr bwMode="auto">
          <a:xfrm>
            <a:off x="1101288" y="2119313"/>
            <a:ext cx="2589212" cy="260350"/>
            <a:chOff x="2235200" y="2409825"/>
            <a:chExt cx="2588828" cy="260350"/>
          </a:xfrm>
        </p:grpSpPr>
        <p:sp>
          <p:nvSpPr>
            <p:cNvPr id="20510" name="Text Box 77"/>
            <p:cNvSpPr txBox="1">
              <a:spLocks noChangeArrowheads="1"/>
            </p:cNvSpPr>
            <p:nvPr/>
          </p:nvSpPr>
          <p:spPr bwMode="auto">
            <a:xfrm>
              <a:off x="4401753" y="2409825"/>
              <a:ext cx="422275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400" i="1" u="sng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pl-PL" altLang="pl-PL" sz="1400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pl-PL" altLang="pl-PL" sz="1400" i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nowe</a:t>
              </a:r>
              <a:endParaRPr kumimoji="0" lang="pl-PL" altLang="pl-PL" sz="14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511" name="AutoShape 78"/>
            <p:cNvCxnSpPr>
              <a:cxnSpLocks noChangeShapeType="1"/>
            </p:cNvCxnSpPr>
            <p:nvPr/>
          </p:nvCxnSpPr>
          <p:spPr bwMode="auto">
            <a:xfrm flipV="1">
              <a:off x="2235200" y="2452579"/>
              <a:ext cx="2145030" cy="217596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dUi"/>
          <p:cNvGrpSpPr>
            <a:grpSpLocks/>
          </p:cNvGrpSpPr>
          <p:nvPr/>
        </p:nvGrpSpPr>
        <p:grpSpPr bwMode="auto">
          <a:xfrm>
            <a:off x="3088838" y="1881147"/>
            <a:ext cx="454025" cy="293730"/>
            <a:chOff x="5163" y="5267"/>
            <a:chExt cx="715" cy="462"/>
          </a:xfrm>
        </p:grpSpPr>
        <p:sp>
          <p:nvSpPr>
            <p:cNvPr id="20508" name="Text Box 74"/>
            <p:cNvSpPr txBox="1">
              <a:spLocks noChangeArrowheads="1"/>
            </p:cNvSpPr>
            <p:nvPr/>
          </p:nvSpPr>
          <p:spPr bwMode="auto">
            <a:xfrm>
              <a:off x="5454" y="5267"/>
              <a:ext cx="424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400" i="1" u="sng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ΔU</a:t>
              </a:r>
              <a:r>
                <a:rPr kumimoji="0" lang="pl-PL" altLang="pl-PL" sz="1400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pl-PL" altLang="pl-PL" sz="14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509" name="AutoShape 75"/>
            <p:cNvCxnSpPr>
              <a:cxnSpLocks noChangeShapeType="1"/>
            </p:cNvCxnSpPr>
            <p:nvPr/>
          </p:nvCxnSpPr>
          <p:spPr bwMode="auto">
            <a:xfrm>
              <a:off x="5163" y="5340"/>
              <a:ext cx="248" cy="389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4126" name="I=Y*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247562"/>
              </p:ext>
            </p:extLst>
          </p:nvPr>
        </p:nvGraphicFramePr>
        <p:xfrm>
          <a:off x="2347748" y="3886513"/>
          <a:ext cx="3351530" cy="188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Równanie" r:id="rId5" imgW="2578100" imgH="1447800" progId="Equation.3">
                  <p:embed/>
                </p:oleObj>
              </mc:Choice>
              <mc:Fallback>
                <p:oleObj name="Równanie" r:id="rId5" imgW="2578100" imgH="144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748" y="3886513"/>
                        <a:ext cx="3351530" cy="18821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xt_Rown_stanu"/>
          <p:cNvSpPr txBox="1">
            <a:spLocks noChangeArrowheads="1"/>
          </p:cNvSpPr>
          <p:nvPr/>
        </p:nvSpPr>
        <p:spPr bwMode="auto">
          <a:xfrm>
            <a:off x="2172700" y="3530944"/>
            <a:ext cx="28260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Równanie stanu sieci przesyłowej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0561" name="X=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059338"/>
              </p:ext>
            </p:extLst>
          </p:nvPr>
        </p:nvGraphicFramePr>
        <p:xfrm>
          <a:off x="4196542" y="1560513"/>
          <a:ext cx="4738370" cy="158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Równanie" r:id="rId7" imgW="3644900" imgH="1219200" progId="Equation.3">
                  <p:embed/>
                </p:oleObj>
              </mc:Choice>
              <mc:Fallback>
                <p:oleObj name="Równanie" r:id="rId7" imgW="3644900" imgH="1219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6542" y="1560513"/>
                        <a:ext cx="4738370" cy="1584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Ui"/>
          <p:cNvGrpSpPr>
            <a:grpSpLocks/>
          </p:cNvGrpSpPr>
          <p:nvPr/>
        </p:nvGrpSpPr>
        <p:grpSpPr bwMode="auto">
          <a:xfrm>
            <a:off x="1107638" y="1744663"/>
            <a:ext cx="2131060" cy="635000"/>
            <a:chOff x="2043" y="5052"/>
            <a:chExt cx="3356" cy="998"/>
          </a:xfrm>
        </p:grpSpPr>
        <p:sp>
          <p:nvSpPr>
            <p:cNvPr id="20506" name="Text Box 71"/>
            <p:cNvSpPr txBox="1">
              <a:spLocks noChangeArrowheads="1"/>
            </p:cNvSpPr>
            <p:nvPr/>
          </p:nvSpPr>
          <p:spPr bwMode="auto">
            <a:xfrm>
              <a:off x="5142" y="5052"/>
              <a:ext cx="257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400" i="1" u="sng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pl-PL" altLang="pl-PL" sz="1400" i="1" baseline="-25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pl-PL" altLang="pl-PL" sz="14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507" name="AutoShape 72"/>
            <p:cNvCxnSpPr>
              <a:cxnSpLocks noChangeShapeType="1"/>
            </p:cNvCxnSpPr>
            <p:nvPr/>
          </p:nvCxnSpPr>
          <p:spPr bwMode="auto">
            <a:xfrm flipV="1">
              <a:off x="2043" y="5339"/>
              <a:ext cx="3168" cy="711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Wekt_U"/>
          <p:cNvGrpSpPr>
            <a:grpSpLocks/>
          </p:cNvGrpSpPr>
          <p:nvPr/>
        </p:nvGrpSpPr>
        <p:grpSpPr bwMode="auto">
          <a:xfrm>
            <a:off x="1107638" y="1590676"/>
            <a:ext cx="2779690" cy="1324596"/>
            <a:chOff x="2043" y="4809"/>
            <a:chExt cx="4377" cy="2087"/>
          </a:xfrm>
        </p:grpSpPr>
        <p:sp>
          <p:nvSpPr>
            <p:cNvPr id="20497" name="Text Box 61"/>
            <p:cNvSpPr txBox="1">
              <a:spLocks noChangeArrowheads="1"/>
            </p:cNvSpPr>
            <p:nvPr/>
          </p:nvSpPr>
          <p:spPr bwMode="auto">
            <a:xfrm>
              <a:off x="3922" y="6004"/>
              <a:ext cx="247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600" i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kumimoji="0" lang="pl-PL" altLang="pl-PL" sz="1600" i="1" baseline="-25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kumimoji="0" lang="pl-PL" altLang="pl-PL" sz="16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498" name="AutoShape 62"/>
            <p:cNvCxnSpPr>
              <a:cxnSpLocks noChangeShapeType="1"/>
            </p:cNvCxnSpPr>
            <p:nvPr/>
          </p:nvCxnSpPr>
          <p:spPr bwMode="auto">
            <a:xfrm flipV="1">
              <a:off x="2043" y="6059"/>
              <a:ext cx="3248" cy="1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9" name="AutoShape 63"/>
            <p:cNvCxnSpPr>
              <a:cxnSpLocks noChangeShapeType="1"/>
            </p:cNvCxnSpPr>
            <p:nvPr/>
          </p:nvCxnSpPr>
          <p:spPr bwMode="auto">
            <a:xfrm flipV="1">
              <a:off x="2043" y="4809"/>
              <a:ext cx="3078" cy="1261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0" name="AutoShape 64"/>
            <p:cNvCxnSpPr>
              <a:cxnSpLocks noChangeShapeType="1"/>
            </p:cNvCxnSpPr>
            <p:nvPr/>
          </p:nvCxnSpPr>
          <p:spPr bwMode="auto">
            <a:xfrm flipV="1">
              <a:off x="2043" y="5169"/>
              <a:ext cx="2998" cy="881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1" name="AutoShape 65"/>
            <p:cNvCxnSpPr>
              <a:cxnSpLocks noChangeShapeType="1"/>
            </p:cNvCxnSpPr>
            <p:nvPr/>
          </p:nvCxnSpPr>
          <p:spPr bwMode="auto">
            <a:xfrm>
              <a:off x="2043" y="6050"/>
              <a:ext cx="3008" cy="539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2" name="AutoShape 66"/>
            <p:cNvCxnSpPr>
              <a:cxnSpLocks noChangeShapeType="1"/>
            </p:cNvCxnSpPr>
            <p:nvPr/>
          </p:nvCxnSpPr>
          <p:spPr bwMode="auto">
            <a:xfrm>
              <a:off x="4964" y="6066"/>
              <a:ext cx="47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sm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Text Box 67"/>
            <p:cNvSpPr txBox="1">
              <a:spLocks noChangeArrowheads="1"/>
            </p:cNvSpPr>
            <p:nvPr/>
          </p:nvSpPr>
          <p:spPr bwMode="auto">
            <a:xfrm>
              <a:off x="5468" y="6322"/>
              <a:ext cx="952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600" i="1" u="sng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pl-PL" altLang="pl-PL" sz="1600" i="1" baseline="-25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pl-PL" altLang="pl-PL" sz="1600" i="1" baseline="30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wez.bil.</a:t>
              </a:r>
              <a:endParaRPr kumimoji="0" lang="pl-PL" altLang="pl-PL" sz="16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04" name="Freeform 68"/>
            <p:cNvSpPr>
              <a:spLocks/>
            </p:cNvSpPr>
            <p:nvPr/>
          </p:nvSpPr>
          <p:spPr bwMode="auto">
            <a:xfrm>
              <a:off x="3795" y="6055"/>
              <a:ext cx="46" cy="336"/>
            </a:xfrm>
            <a:custGeom>
              <a:avLst/>
              <a:gdLst>
                <a:gd name="T0" fmla="*/ 1 w 46"/>
                <a:gd name="T1" fmla="*/ 0 h 336"/>
                <a:gd name="T2" fmla="*/ 29 w 46"/>
                <a:gd name="T3" fmla="*/ 55 h 336"/>
                <a:gd name="T4" fmla="*/ 40 w 46"/>
                <a:gd name="T5" fmla="*/ 111 h 336"/>
                <a:gd name="T6" fmla="*/ 45 w 46"/>
                <a:gd name="T7" fmla="*/ 167 h 336"/>
                <a:gd name="T8" fmla="*/ 34 w 46"/>
                <a:gd name="T9" fmla="*/ 217 h 336"/>
                <a:gd name="T10" fmla="*/ 18 w 46"/>
                <a:gd name="T11" fmla="*/ 261 h 336"/>
                <a:gd name="T12" fmla="*/ 0 w 46"/>
                <a:gd name="T13" fmla="*/ 336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336"/>
                <a:gd name="T23" fmla="*/ 46 w 46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336">
                  <a:moveTo>
                    <a:pt x="1" y="0"/>
                  </a:moveTo>
                  <a:cubicBezTo>
                    <a:pt x="12" y="18"/>
                    <a:pt x="23" y="37"/>
                    <a:pt x="29" y="55"/>
                  </a:cubicBezTo>
                  <a:cubicBezTo>
                    <a:pt x="35" y="73"/>
                    <a:pt x="37" y="92"/>
                    <a:pt x="40" y="111"/>
                  </a:cubicBezTo>
                  <a:cubicBezTo>
                    <a:pt x="43" y="130"/>
                    <a:pt x="46" y="149"/>
                    <a:pt x="45" y="167"/>
                  </a:cubicBezTo>
                  <a:cubicBezTo>
                    <a:pt x="44" y="185"/>
                    <a:pt x="38" y="201"/>
                    <a:pt x="34" y="217"/>
                  </a:cubicBezTo>
                  <a:cubicBezTo>
                    <a:pt x="30" y="233"/>
                    <a:pt x="24" y="241"/>
                    <a:pt x="18" y="261"/>
                  </a:cubicBezTo>
                  <a:cubicBezTo>
                    <a:pt x="12" y="281"/>
                    <a:pt x="4" y="321"/>
                    <a:pt x="0" y="33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0505" name="Text Box 69"/>
            <p:cNvSpPr txBox="1">
              <a:spLocks noChangeArrowheads="1"/>
            </p:cNvSpPr>
            <p:nvPr/>
          </p:nvSpPr>
          <p:spPr bwMode="auto">
            <a:xfrm>
              <a:off x="3807" y="6508"/>
              <a:ext cx="535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600" b="1" i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|U</a:t>
              </a:r>
              <a:r>
                <a:rPr kumimoji="0" lang="pl-PL" altLang="pl-PL" sz="1600" b="1" i="1" baseline="-25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pl-PL" altLang="pl-PL" sz="1600" b="1" i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|</a:t>
              </a:r>
              <a:r>
                <a:rPr kumimoji="0" lang="pl-PL" altLang="pl-PL" sz="1600" b="1" i="1" baseline="-25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pl-PL" altLang="pl-PL" sz="16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Osie"/>
          <p:cNvGrpSpPr>
            <a:grpSpLocks/>
          </p:cNvGrpSpPr>
          <p:nvPr/>
        </p:nvGrpSpPr>
        <p:grpSpPr bwMode="auto">
          <a:xfrm>
            <a:off x="1101288" y="1196975"/>
            <a:ext cx="2965450" cy="2200275"/>
            <a:chOff x="2033" y="4188"/>
            <a:chExt cx="4672" cy="3466"/>
          </a:xfrm>
        </p:grpSpPr>
        <p:sp>
          <p:nvSpPr>
            <p:cNvPr id="20493" name="Text Box 56"/>
            <p:cNvSpPr txBox="1">
              <a:spLocks noChangeArrowheads="1"/>
            </p:cNvSpPr>
            <p:nvPr/>
          </p:nvSpPr>
          <p:spPr bwMode="auto">
            <a:xfrm>
              <a:off x="2156" y="4188"/>
              <a:ext cx="399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200" i="1">
                  <a:latin typeface="Times New Roman" pitchFamily="18" charset="0"/>
                  <a:cs typeface="Times New Roman" pitchFamily="18" charset="0"/>
                </a:rPr>
                <a:t>+j</a:t>
              </a:r>
            </a:p>
          </p:txBody>
        </p:sp>
        <p:sp>
          <p:nvSpPr>
            <p:cNvPr id="20494" name="Text Box 57"/>
            <p:cNvSpPr txBox="1">
              <a:spLocks noChangeArrowheads="1"/>
            </p:cNvSpPr>
            <p:nvPr/>
          </p:nvSpPr>
          <p:spPr bwMode="auto">
            <a:xfrm>
              <a:off x="6306" y="5887"/>
              <a:ext cx="399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000"/>
                </a:spcAft>
                <a:buClrTx/>
                <a:buFontTx/>
                <a:buNone/>
              </a:pPr>
              <a:r>
                <a:rPr kumimoji="0" lang="pl-PL" altLang="pl-PL" sz="1200" i="1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cxnSp>
          <p:nvCxnSpPr>
            <p:cNvPr id="20495" name="AutoShape 58"/>
            <p:cNvCxnSpPr>
              <a:cxnSpLocks noChangeShapeType="1"/>
            </p:cNvCxnSpPr>
            <p:nvPr/>
          </p:nvCxnSpPr>
          <p:spPr bwMode="auto">
            <a:xfrm flipH="1" flipV="1">
              <a:off x="2033" y="4255"/>
              <a:ext cx="9" cy="33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6" name="AutoShape 59"/>
            <p:cNvCxnSpPr>
              <a:cxnSpLocks noChangeShapeType="1"/>
            </p:cNvCxnSpPr>
            <p:nvPr/>
          </p:nvCxnSpPr>
          <p:spPr bwMode="auto">
            <a:xfrm>
              <a:off x="2042" y="6059"/>
              <a:ext cx="425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249523" y="476706"/>
            <a:ext cx="26449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Wektor stanu sieci przesyłowej</a:t>
            </a:r>
          </a:p>
        </p:txBody>
      </p:sp>
    </p:spTree>
    <p:extLst>
      <p:ext uri="{BB962C8B-B14F-4D97-AF65-F5344CB8AC3E}">
        <p14:creationId xmlns:p14="http://schemas.microsoft.com/office/powerpoint/2010/main" val="283692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19" name="Sj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226420"/>
              </p:ext>
            </p:extLst>
          </p:nvPr>
        </p:nvGraphicFramePr>
        <p:xfrm>
          <a:off x="3444375" y="5313363"/>
          <a:ext cx="133191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Równanie" r:id="rId3" imgW="888840" imgH="304560" progId="Equation.3">
                  <p:embed/>
                </p:oleObj>
              </mc:Choice>
              <mc:Fallback>
                <p:oleObj name="Równanie" r:id="rId3" imgW="88884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375" y="5313363"/>
                        <a:ext cx="1331913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Sij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634740"/>
              </p:ext>
            </p:extLst>
          </p:nvPr>
        </p:nvGraphicFramePr>
        <p:xfrm>
          <a:off x="3452313" y="4854575"/>
          <a:ext cx="12382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Równanie" r:id="rId5" imgW="825480" imgH="304560" progId="Equation.3">
                  <p:embed/>
                </p:oleObj>
              </mc:Choice>
              <mc:Fallback>
                <p:oleObj name="Równanie" r:id="rId5" imgW="8254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313" y="4854575"/>
                        <a:ext cx="123825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xt_Moc_gał"/>
          <p:cNvSpPr txBox="1">
            <a:spLocks noChangeArrowheads="1"/>
          </p:cNvSpPr>
          <p:nvPr/>
        </p:nvSpPr>
        <p:spPr bwMode="auto">
          <a:xfrm>
            <a:off x="2741113" y="4479716"/>
            <a:ext cx="23307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Moc w gałęzi  wzdłużnej 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i-j</a:t>
            </a:r>
            <a:endParaRPr kumimoji="0" lang="pl-PL" altLang="pl-PL" sz="20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1515" name="Iij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627910"/>
              </p:ext>
            </p:extLst>
          </p:nvPr>
        </p:nvGraphicFramePr>
        <p:xfrm>
          <a:off x="3463425" y="3757613"/>
          <a:ext cx="135255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Równanie" r:id="rId7" imgW="901440" imgH="469800" progId="Equation.3">
                  <p:embed/>
                </p:oleObj>
              </mc:Choice>
              <mc:Fallback>
                <p:oleObj name="Równanie" r:id="rId7" imgW="9014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425" y="3757613"/>
                        <a:ext cx="135255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xt_Prad_gal"/>
          <p:cNvSpPr txBox="1">
            <a:spLocks noChangeArrowheads="1"/>
          </p:cNvSpPr>
          <p:nvPr/>
        </p:nvSpPr>
        <p:spPr bwMode="auto">
          <a:xfrm>
            <a:off x="2742700" y="3398803"/>
            <a:ext cx="48907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Prąd gałęziowy (bez uwzględnienia prądów poprzecznych)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1513" name="S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758003"/>
              </p:ext>
            </p:extLst>
          </p:nvPr>
        </p:nvGraphicFramePr>
        <p:xfrm>
          <a:off x="3442788" y="2730500"/>
          <a:ext cx="302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Równanie" r:id="rId9" imgW="2019240" imgH="406080" progId="Equation.3">
                  <p:embed/>
                </p:oleObj>
              </mc:Choice>
              <mc:Fallback>
                <p:oleObj name="Równanie" r:id="rId9" imgW="20192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788" y="2730500"/>
                        <a:ext cx="302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xt_Moc_wez"/>
          <p:cNvSpPr txBox="1">
            <a:spLocks noChangeArrowheads="1"/>
          </p:cNvSpPr>
          <p:nvPr/>
        </p:nvSpPr>
        <p:spPr bwMode="auto">
          <a:xfrm>
            <a:off x="2741113" y="2390691"/>
            <a:ext cx="29999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Moc ‘wstrzykiwana’ do węzła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-tego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1511" name="I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457493"/>
              </p:ext>
            </p:extLst>
          </p:nvPr>
        </p:nvGraphicFramePr>
        <p:xfrm>
          <a:off x="3515813" y="1782763"/>
          <a:ext cx="240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Równanie" r:id="rId11" imgW="1600200" imgH="406080" progId="Equation.3">
                  <p:embed/>
                </p:oleObj>
              </mc:Choice>
              <mc:Fallback>
                <p:oleObj name="Równanie" r:id="rId11" imgW="16002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5813" y="1782763"/>
                        <a:ext cx="2400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xt_Prad_wezl"/>
          <p:cNvSpPr txBox="1">
            <a:spLocks noChangeArrowheads="1"/>
          </p:cNvSpPr>
          <p:nvPr/>
        </p:nvSpPr>
        <p:spPr bwMode="auto">
          <a:xfrm>
            <a:off x="2742700" y="1490591"/>
            <a:ext cx="14619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Prąd węzła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-tego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1509" name="I=Y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597634"/>
              </p:ext>
            </p:extLst>
          </p:nvPr>
        </p:nvGraphicFramePr>
        <p:xfrm>
          <a:off x="3425325" y="1089025"/>
          <a:ext cx="11049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Równanie" r:id="rId13" imgW="736280" imgH="215806" progId="Equation.3">
                  <p:embed/>
                </p:oleObj>
              </mc:Choice>
              <mc:Fallback>
                <p:oleObj name="Równanie" r:id="rId13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325" y="1089025"/>
                        <a:ext cx="11049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Rown_stanu"/>
          <p:cNvSpPr txBox="1">
            <a:spLocks noChangeArrowheads="1"/>
          </p:cNvSpPr>
          <p:nvPr/>
        </p:nvSpPr>
        <p:spPr bwMode="auto">
          <a:xfrm>
            <a:off x="2742700" y="728663"/>
            <a:ext cx="28260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Równanie stanu sieci przesyłowej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5" name="Tytył"/>
          <p:cNvSpPr txBox="1">
            <a:spLocks noChangeArrowheads="1"/>
          </p:cNvSpPr>
          <p:nvPr/>
        </p:nvSpPr>
        <p:spPr bwMode="auto">
          <a:xfrm>
            <a:off x="2772629" y="296652"/>
            <a:ext cx="35987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Obliczanie mocy węzłowych i gałęziowych</a:t>
            </a:r>
          </a:p>
        </p:txBody>
      </p:sp>
    </p:spTree>
    <p:extLst>
      <p:ext uri="{BB962C8B-B14F-4D97-AF65-F5344CB8AC3E}">
        <p14:creationId xmlns:p14="http://schemas.microsoft.com/office/powerpoint/2010/main" val="290461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/>
      <p:bldP spid="13" grpId="0"/>
      <p:bldP spid="10" grpId="0"/>
      <p:bldP spid="6" grpId="0"/>
    </p:bldLst>
  </p:timing>
</p:sld>
</file>

<file path=ppt/theme/theme1.xml><?xml version="1.0" encoding="utf-8"?>
<a:theme xmlns:a="http://schemas.openxmlformats.org/drawingml/2006/main" name="Karwia2006">
  <a:themeElements>
    <a:clrScheme name="Karwia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rwia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rwia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3390</TotalTime>
  <Words>734</Words>
  <Application>Microsoft Office PowerPoint</Application>
  <PresentationFormat>Pokaz na ekranie (4:3)</PresentationFormat>
  <Paragraphs>124</Paragraphs>
  <Slides>12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Karwia2006</vt:lpstr>
      <vt:lpstr>2_Projekt domyślny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użytkowników programu PLANS</dc:title>
  <dc:creator>tmzdun</dc:creator>
  <cp:lastModifiedBy>ZZ</cp:lastModifiedBy>
  <cp:revision>214</cp:revision>
  <dcterms:created xsi:type="dcterms:W3CDTF">2004-09-15T07:26:02Z</dcterms:created>
  <dcterms:modified xsi:type="dcterms:W3CDTF">2020-12-18T14:14:10Z</dcterms:modified>
</cp:coreProperties>
</file>